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9"/>
  </p:notesMasterIdLst>
  <p:sldIdLst>
    <p:sldId id="983" r:id="rId3"/>
    <p:sldId id="322" r:id="rId4"/>
    <p:sldId id="1077" r:id="rId5"/>
    <p:sldId id="1076" r:id="rId6"/>
    <p:sldId id="5523" r:id="rId7"/>
    <p:sldId id="985" r:id="rId8"/>
    <p:sldId id="1074" r:id="rId9"/>
    <p:sldId id="5326" r:id="rId10"/>
    <p:sldId id="5320" r:id="rId11"/>
    <p:sldId id="5318" r:id="rId12"/>
    <p:sldId id="5322" r:id="rId13"/>
    <p:sldId id="5313" r:id="rId14"/>
    <p:sldId id="959" r:id="rId15"/>
    <p:sldId id="984" r:id="rId16"/>
    <p:sldId id="5310" r:id="rId17"/>
    <p:sldId id="95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C251255-2772-53B5-E4DB-B32719BA7C38}" name="Rebecca Murphy" initials="RM" userId="S::rmurphy_chesapeakebay.net#ext#@usepa.onmicrosoft.com::9fbe6a79-71b4-4f75-9999-229ff4544c3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E1EEA9-F0B2-4E78-98E4-9631A632259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0627DC-36C8-4E99-89CB-1DBE2D51058C}">
      <dgm:prSet phldrT="[Text]" phldr="0"/>
      <dgm:spPr/>
      <dgm:t>
        <a:bodyPr/>
        <a:lstStyle/>
        <a:p>
          <a:r>
            <a:rPr lang="en-US"/>
            <a:t>2001</a:t>
          </a:r>
        </a:p>
      </dgm:t>
    </dgm:pt>
    <dgm:pt modelId="{61BA2DB9-583D-403B-99AE-131C8C261868}" type="parTrans" cxnId="{C8FB3E30-EE00-4211-92D0-F547549DA24B}">
      <dgm:prSet/>
      <dgm:spPr/>
      <dgm:t>
        <a:bodyPr/>
        <a:lstStyle/>
        <a:p>
          <a:endParaRPr lang="en-US"/>
        </a:p>
      </dgm:t>
    </dgm:pt>
    <dgm:pt modelId="{EEE219AB-791A-41F2-A289-CF4028719B33}" type="sibTrans" cxnId="{C8FB3E30-EE00-4211-92D0-F547549DA24B}">
      <dgm:prSet/>
      <dgm:spPr/>
      <dgm:t>
        <a:bodyPr/>
        <a:lstStyle/>
        <a:p>
          <a:endParaRPr lang="en-US"/>
        </a:p>
      </dgm:t>
    </dgm:pt>
    <dgm:pt modelId="{ED6D1922-F8FD-4A6E-A08A-C48ED520539C}">
      <dgm:prSet phldrT="[Text]" phldr="0"/>
      <dgm:spPr/>
      <dgm:t>
        <a:bodyPr/>
        <a:lstStyle/>
        <a:p>
          <a:r>
            <a:rPr lang="en-US"/>
            <a:t>2003</a:t>
          </a:r>
        </a:p>
      </dgm:t>
    </dgm:pt>
    <dgm:pt modelId="{E5B2DB5E-DA62-4F0E-917F-094F3AB8BF59}" type="parTrans" cxnId="{C9F2D391-7FCE-4CC5-9FD5-5B635049A47A}">
      <dgm:prSet/>
      <dgm:spPr/>
      <dgm:t>
        <a:bodyPr/>
        <a:lstStyle/>
        <a:p>
          <a:endParaRPr lang="en-US"/>
        </a:p>
      </dgm:t>
    </dgm:pt>
    <dgm:pt modelId="{F8AABAFA-A946-4099-956A-9D6164B1DF44}" type="sibTrans" cxnId="{C9F2D391-7FCE-4CC5-9FD5-5B635049A47A}">
      <dgm:prSet/>
      <dgm:spPr/>
      <dgm:t>
        <a:bodyPr/>
        <a:lstStyle/>
        <a:p>
          <a:endParaRPr lang="en-US"/>
        </a:p>
      </dgm:t>
    </dgm:pt>
    <dgm:pt modelId="{DB49A3C3-6DFC-4017-94D1-B6E37C32B296}">
      <dgm:prSet phldrT="[Text]" phldr="0"/>
      <dgm:spPr/>
      <dgm:t>
        <a:bodyPr/>
        <a:lstStyle/>
        <a:p>
          <a:r>
            <a:rPr lang="en-US"/>
            <a:t>2021-2022</a:t>
          </a:r>
        </a:p>
      </dgm:t>
    </dgm:pt>
    <dgm:pt modelId="{90860484-EB92-4BBB-8C55-BC03AE33D507}" type="parTrans" cxnId="{590A2911-9964-47C1-A931-887F95346451}">
      <dgm:prSet/>
      <dgm:spPr/>
      <dgm:t>
        <a:bodyPr/>
        <a:lstStyle/>
        <a:p>
          <a:endParaRPr lang="en-US"/>
        </a:p>
      </dgm:t>
    </dgm:pt>
    <dgm:pt modelId="{5E98A803-9FB0-4E68-8B2E-26CCB46C1649}" type="sibTrans" cxnId="{590A2911-9964-47C1-A931-887F95346451}">
      <dgm:prSet/>
      <dgm:spPr/>
      <dgm:t>
        <a:bodyPr/>
        <a:lstStyle/>
        <a:p>
          <a:endParaRPr lang="en-US"/>
        </a:p>
      </dgm:t>
    </dgm:pt>
    <dgm:pt modelId="{EAA3B01F-4459-4015-A398-168B7B392376}">
      <dgm:prSet phldrT="[Text]" phldr="0"/>
      <dgm:spPr/>
      <dgm:t>
        <a:bodyPr/>
        <a:lstStyle/>
        <a:p>
          <a:r>
            <a:rPr lang="en-US"/>
            <a:t>3D Interpolator published, built on methods from the 1980s</a:t>
          </a:r>
        </a:p>
      </dgm:t>
    </dgm:pt>
    <dgm:pt modelId="{0A6E7797-649C-42ED-B67D-59C766E5BC86}" type="parTrans" cxnId="{D1F023CD-7E98-4B5D-AAE0-1320515FB589}">
      <dgm:prSet/>
      <dgm:spPr/>
      <dgm:t>
        <a:bodyPr/>
        <a:lstStyle/>
        <a:p>
          <a:endParaRPr lang="en-US"/>
        </a:p>
      </dgm:t>
    </dgm:pt>
    <dgm:pt modelId="{B100D1DA-49E0-48A2-9EB7-98E89924F367}" type="sibTrans" cxnId="{D1F023CD-7E98-4B5D-AAE0-1320515FB589}">
      <dgm:prSet/>
      <dgm:spPr/>
      <dgm:t>
        <a:bodyPr/>
        <a:lstStyle/>
        <a:p>
          <a:endParaRPr lang="en-US"/>
        </a:p>
      </dgm:t>
    </dgm:pt>
    <dgm:pt modelId="{7A2876CE-339E-4C7F-9729-0EE648BFA752}">
      <dgm:prSet phldrT="[Text]" phldr="0"/>
      <dgm:spPr/>
      <dgm:t>
        <a:bodyPr/>
        <a:lstStyle/>
        <a:p>
          <a:r>
            <a:rPr lang="en-US"/>
            <a:t>USEPA (2003a,b) sets up the basis for 3D Interpolator to be used for CBP assessment of WQ</a:t>
          </a:r>
        </a:p>
      </dgm:t>
    </dgm:pt>
    <dgm:pt modelId="{5C12F645-699B-4043-BE1A-CFFBB42B7FFB}" type="parTrans" cxnId="{481A5419-45DE-4FCE-A2A3-91C945EFF250}">
      <dgm:prSet/>
      <dgm:spPr/>
      <dgm:t>
        <a:bodyPr/>
        <a:lstStyle/>
        <a:p>
          <a:endParaRPr lang="en-US"/>
        </a:p>
      </dgm:t>
    </dgm:pt>
    <dgm:pt modelId="{6DD6EB4B-5815-4FAE-8163-659DC3A4DA6D}" type="sibTrans" cxnId="{481A5419-45DE-4FCE-A2A3-91C945EFF250}">
      <dgm:prSet/>
      <dgm:spPr/>
      <dgm:t>
        <a:bodyPr/>
        <a:lstStyle/>
        <a:p>
          <a:endParaRPr lang="en-US"/>
        </a:p>
      </dgm:t>
    </dgm:pt>
    <dgm:pt modelId="{617FA283-5B79-41B1-B881-A12A1F14095E}">
      <dgm:prSet phldrT="[Text]" phldr="0"/>
      <dgm:spPr/>
      <dgm:t>
        <a:bodyPr/>
        <a:lstStyle/>
        <a:p>
          <a:r>
            <a:rPr lang="en-US"/>
            <a:t>2014</a:t>
          </a:r>
        </a:p>
      </dgm:t>
    </dgm:pt>
    <dgm:pt modelId="{CC6EE9B8-34D9-4788-8809-C307F6D6F95D}" type="parTrans" cxnId="{E6B463C7-7A7C-4218-AC0B-6BF022C54DB1}">
      <dgm:prSet/>
      <dgm:spPr/>
      <dgm:t>
        <a:bodyPr/>
        <a:lstStyle/>
        <a:p>
          <a:endParaRPr lang="en-US"/>
        </a:p>
      </dgm:t>
    </dgm:pt>
    <dgm:pt modelId="{F18464FA-B1FB-45C0-B365-AF8A73276891}" type="sibTrans" cxnId="{E6B463C7-7A7C-4218-AC0B-6BF022C54DB1}">
      <dgm:prSet/>
      <dgm:spPr/>
      <dgm:t>
        <a:bodyPr/>
        <a:lstStyle/>
        <a:p>
          <a:endParaRPr lang="en-US"/>
        </a:p>
      </dgm:t>
    </dgm:pt>
    <dgm:pt modelId="{64E3E866-B4A5-4400-BD32-43C3AB6B8643}">
      <dgm:prSet phldrT="[Text]" phldr="0"/>
      <dgm:spPr/>
      <dgm:t>
        <a:bodyPr/>
        <a:lstStyle/>
        <a:p>
          <a:r>
            <a:rPr lang="en-US">
              <a:solidFill>
                <a:prstClr val="black"/>
              </a:solidFill>
              <a:latin typeface="Franklin Gothic Book" panose="020B0503020102020204"/>
            </a:rPr>
            <a:t>Further development of interpolation to measure WQ criteria attainment assessment </a:t>
          </a:r>
          <a:endParaRPr lang="en-US"/>
        </a:p>
      </dgm:t>
    </dgm:pt>
    <dgm:pt modelId="{E8EA0075-285B-4868-9C95-FE7F552EC0D9}" type="parTrans" cxnId="{0011E9B6-7B23-4334-B8CD-C589E680372D}">
      <dgm:prSet/>
      <dgm:spPr/>
      <dgm:t>
        <a:bodyPr/>
        <a:lstStyle/>
        <a:p>
          <a:endParaRPr lang="en-US"/>
        </a:p>
      </dgm:t>
    </dgm:pt>
    <dgm:pt modelId="{AD4414EB-2998-4B04-9988-650D9A0F0136}" type="sibTrans" cxnId="{0011E9B6-7B23-4334-B8CD-C589E680372D}">
      <dgm:prSet/>
      <dgm:spPr/>
      <dgm:t>
        <a:bodyPr/>
        <a:lstStyle/>
        <a:p>
          <a:endParaRPr lang="en-US"/>
        </a:p>
      </dgm:t>
    </dgm:pt>
    <dgm:pt modelId="{F4B58527-6CED-4DF3-887B-0D3D2CD61FED}">
      <dgm:prSet phldrT="[Text]" phldr="0"/>
      <dgm:spPr/>
      <dgm:t>
        <a:bodyPr/>
        <a:lstStyle/>
        <a:p>
          <a:r>
            <a:rPr lang="en-US"/>
            <a:t>2007-2008</a:t>
          </a:r>
        </a:p>
      </dgm:t>
    </dgm:pt>
    <dgm:pt modelId="{92702D59-567F-431F-A09B-91A143C7EA09}" type="parTrans" cxnId="{67BB830F-4CA2-42FE-83F1-D95F512F3B72}">
      <dgm:prSet/>
      <dgm:spPr/>
      <dgm:t>
        <a:bodyPr/>
        <a:lstStyle/>
        <a:p>
          <a:endParaRPr lang="en-US"/>
        </a:p>
      </dgm:t>
    </dgm:pt>
    <dgm:pt modelId="{A5F14DC5-7215-486F-9076-32B7AA26C4D0}" type="sibTrans" cxnId="{67BB830F-4CA2-42FE-83F1-D95F512F3B72}">
      <dgm:prSet/>
      <dgm:spPr/>
      <dgm:t>
        <a:bodyPr/>
        <a:lstStyle/>
        <a:p>
          <a:endParaRPr lang="en-US"/>
        </a:p>
      </dgm:t>
    </dgm:pt>
    <dgm:pt modelId="{B157F6CB-15A7-4E58-A212-CCECFB6012CC}">
      <dgm:prSet phldrT="[Text]" phldr="0"/>
      <dgm:spPr/>
      <dgm:t>
        <a:bodyPr/>
        <a:lstStyle/>
        <a:p>
          <a:r>
            <a:rPr lang="en-US"/>
            <a:t>STAC Workshop on 4D</a:t>
          </a:r>
        </a:p>
      </dgm:t>
    </dgm:pt>
    <dgm:pt modelId="{6F54C85E-9DD6-441F-ACD5-BEFB433B977A}" type="parTrans" cxnId="{EF4701AE-BDBF-4B46-8635-618868D1B9E4}">
      <dgm:prSet/>
      <dgm:spPr/>
      <dgm:t>
        <a:bodyPr/>
        <a:lstStyle/>
        <a:p>
          <a:endParaRPr lang="en-US"/>
        </a:p>
      </dgm:t>
    </dgm:pt>
    <dgm:pt modelId="{224FD1D2-E8A9-430A-9757-A53A6CF56658}" type="sibTrans" cxnId="{EF4701AE-BDBF-4B46-8635-618868D1B9E4}">
      <dgm:prSet/>
      <dgm:spPr/>
      <dgm:t>
        <a:bodyPr/>
        <a:lstStyle/>
        <a:p>
          <a:endParaRPr lang="en-US"/>
        </a:p>
      </dgm:t>
    </dgm:pt>
    <dgm:pt modelId="{D4DA6AD8-109A-42B5-847C-E4EA5DDCB338}">
      <dgm:prSet phldrT="[Text]" phldr="0"/>
      <dgm:spPr/>
      <dgm:t>
        <a:bodyPr/>
        <a:lstStyle/>
        <a:p>
          <a:r>
            <a:rPr lang="en-US"/>
            <a:t>2010</a:t>
          </a:r>
        </a:p>
      </dgm:t>
    </dgm:pt>
    <dgm:pt modelId="{3728E570-3AE3-4BCF-A49F-1B7802087A9B}" type="parTrans" cxnId="{6BABAA39-F67A-46A5-A8D8-FD0ACB2229F0}">
      <dgm:prSet/>
      <dgm:spPr/>
      <dgm:t>
        <a:bodyPr/>
        <a:lstStyle/>
        <a:p>
          <a:endParaRPr lang="en-US"/>
        </a:p>
      </dgm:t>
    </dgm:pt>
    <dgm:pt modelId="{8BBB6A54-F7FC-4C3E-8E54-FBBB45864135}" type="sibTrans" cxnId="{6BABAA39-F67A-46A5-A8D8-FD0ACB2229F0}">
      <dgm:prSet/>
      <dgm:spPr/>
      <dgm:t>
        <a:bodyPr/>
        <a:lstStyle/>
        <a:p>
          <a:endParaRPr lang="en-US"/>
        </a:p>
      </dgm:t>
    </dgm:pt>
    <dgm:pt modelId="{FC96453A-B35B-4AE7-800E-2D05CEAB47D0}">
      <dgm:prSet phldrT="[Text]" phldr="0"/>
      <dgm:spPr/>
      <dgm:t>
        <a:bodyPr/>
        <a:lstStyle/>
        <a:p>
          <a:r>
            <a:rPr lang="en-US"/>
            <a:t>Refinements/additions to the procedures for assessing the previously published criteria</a:t>
          </a:r>
        </a:p>
      </dgm:t>
    </dgm:pt>
    <dgm:pt modelId="{BEE04862-1FB2-4171-9CA0-4989582A8985}" type="parTrans" cxnId="{DF67CFF3-0667-4477-9A04-C399ADF17281}">
      <dgm:prSet/>
      <dgm:spPr/>
      <dgm:t>
        <a:bodyPr/>
        <a:lstStyle/>
        <a:p>
          <a:endParaRPr lang="en-US"/>
        </a:p>
      </dgm:t>
    </dgm:pt>
    <dgm:pt modelId="{5B79276D-C977-492D-832F-629928A4F914}" type="sibTrans" cxnId="{DF67CFF3-0667-4477-9A04-C399ADF17281}">
      <dgm:prSet/>
      <dgm:spPr/>
      <dgm:t>
        <a:bodyPr/>
        <a:lstStyle/>
        <a:p>
          <a:endParaRPr lang="en-US"/>
        </a:p>
      </dgm:t>
    </dgm:pt>
    <dgm:pt modelId="{F47BC133-42B1-4B87-A59E-4CA047536CD4}">
      <dgm:prSet phldrT="[Text]" phldr="0"/>
      <dgm:spPr/>
      <dgm:t>
        <a:bodyPr/>
        <a:lstStyle/>
        <a:p>
          <a:r>
            <a:rPr lang="en-US"/>
            <a:t>2014 Watershed Agreement Water Quality Goal includes the language “maintain and grow monitoring and assessment capacity”</a:t>
          </a:r>
        </a:p>
      </dgm:t>
    </dgm:pt>
    <dgm:pt modelId="{C6FED15B-6BE5-4130-AABB-A61C203DF670}" type="parTrans" cxnId="{9CA4B9AE-3FE6-4280-B74D-92E239677F34}">
      <dgm:prSet/>
      <dgm:spPr/>
      <dgm:t>
        <a:bodyPr/>
        <a:lstStyle/>
        <a:p>
          <a:endParaRPr lang="en-US"/>
        </a:p>
      </dgm:t>
    </dgm:pt>
    <dgm:pt modelId="{5AD60DF3-6E78-4C0A-AF65-273D6173C43C}" type="sibTrans" cxnId="{9CA4B9AE-3FE6-4280-B74D-92E239677F34}">
      <dgm:prSet/>
      <dgm:spPr/>
      <dgm:t>
        <a:bodyPr/>
        <a:lstStyle/>
        <a:p>
          <a:endParaRPr lang="en-US"/>
        </a:p>
      </dgm:t>
    </dgm:pt>
    <dgm:pt modelId="{E1D40B1C-880C-47AA-BFD6-05557BCDF409}">
      <dgm:prSet phldrT="[Text]" phldr="0"/>
      <dgm:spPr/>
      <dgm:t>
        <a:bodyPr/>
        <a:lstStyle/>
        <a:p>
          <a:r>
            <a:rPr lang="en-US"/>
            <a:t>PSC Monitoring Report recommendation to invest in 4D Interpolator</a:t>
          </a:r>
        </a:p>
      </dgm:t>
    </dgm:pt>
    <dgm:pt modelId="{45DA4CFA-22D6-4A98-A96A-D4AA366B45FD}" type="parTrans" cxnId="{C4D08893-FC7C-4B9A-9803-D3830A4DBAC3}">
      <dgm:prSet/>
      <dgm:spPr/>
      <dgm:t>
        <a:bodyPr/>
        <a:lstStyle/>
        <a:p>
          <a:endParaRPr lang="en-US"/>
        </a:p>
      </dgm:t>
    </dgm:pt>
    <dgm:pt modelId="{55625B92-12CB-46E3-A515-C8A63663F9D7}" type="sibTrans" cxnId="{C4D08893-FC7C-4B9A-9803-D3830A4DBAC3}">
      <dgm:prSet/>
      <dgm:spPr/>
      <dgm:t>
        <a:bodyPr/>
        <a:lstStyle/>
        <a:p>
          <a:endParaRPr lang="en-US"/>
        </a:p>
      </dgm:t>
    </dgm:pt>
    <dgm:pt modelId="{10EE67C0-5CA2-4A52-BCC3-EF0FEF389FC8}">
      <dgm:prSet phldrT="[Text]" phldr="0"/>
      <dgm:spPr/>
      <dgm:t>
        <a:bodyPr/>
        <a:lstStyle/>
        <a:p>
          <a:r>
            <a:rPr lang="en-US"/>
            <a:t>Bay Oxygen Research Group/4D Team start work on developing the 4D Interpolator</a:t>
          </a:r>
        </a:p>
      </dgm:t>
    </dgm:pt>
    <dgm:pt modelId="{06B191C9-E16A-4CA5-BC6A-56DC668B6B45}" type="parTrans" cxnId="{074038C3-E58B-4008-BC6A-646602F5044B}">
      <dgm:prSet/>
      <dgm:spPr/>
      <dgm:t>
        <a:bodyPr/>
        <a:lstStyle/>
        <a:p>
          <a:endParaRPr lang="en-US"/>
        </a:p>
      </dgm:t>
    </dgm:pt>
    <dgm:pt modelId="{D29A4889-BEF7-4CFF-978F-C06CDB176B62}" type="sibTrans" cxnId="{074038C3-E58B-4008-BC6A-646602F5044B}">
      <dgm:prSet/>
      <dgm:spPr/>
      <dgm:t>
        <a:bodyPr/>
        <a:lstStyle/>
        <a:p>
          <a:endParaRPr lang="en-US"/>
        </a:p>
      </dgm:t>
    </dgm:pt>
    <dgm:pt modelId="{AFC5EBC7-459A-49D0-8CE9-23C5E1D1624F}" type="pres">
      <dgm:prSet presAssocID="{2BE1EEA9-F0B2-4E78-98E4-9631A632259B}" presName="linearFlow" presStyleCnt="0">
        <dgm:presLayoutVars>
          <dgm:dir/>
          <dgm:animLvl val="lvl"/>
          <dgm:resizeHandles val="exact"/>
        </dgm:presLayoutVars>
      </dgm:prSet>
      <dgm:spPr/>
    </dgm:pt>
    <dgm:pt modelId="{A44535FF-652A-4EEB-B395-B7810C1AF012}" type="pres">
      <dgm:prSet presAssocID="{E40627DC-36C8-4E99-89CB-1DBE2D51058C}" presName="composite" presStyleCnt="0"/>
      <dgm:spPr/>
    </dgm:pt>
    <dgm:pt modelId="{E5953672-0EAC-44D9-A7EA-E21E6F9A1BFD}" type="pres">
      <dgm:prSet presAssocID="{E40627DC-36C8-4E99-89CB-1DBE2D51058C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811E08D0-9A13-4A70-B015-762064C37709}" type="pres">
      <dgm:prSet presAssocID="{E40627DC-36C8-4E99-89CB-1DBE2D51058C}" presName="descendantText" presStyleLbl="alignAcc1" presStyleIdx="0" presStyleCnt="6">
        <dgm:presLayoutVars>
          <dgm:bulletEnabled val="1"/>
        </dgm:presLayoutVars>
      </dgm:prSet>
      <dgm:spPr/>
    </dgm:pt>
    <dgm:pt modelId="{F7482786-AA1B-4D21-9646-2A369E9AB541}" type="pres">
      <dgm:prSet presAssocID="{EEE219AB-791A-41F2-A289-CF4028719B33}" presName="sp" presStyleCnt="0"/>
      <dgm:spPr/>
    </dgm:pt>
    <dgm:pt modelId="{3CFBDAF0-ED8B-479D-B3BE-6F454A24939E}" type="pres">
      <dgm:prSet presAssocID="{ED6D1922-F8FD-4A6E-A08A-C48ED520539C}" presName="composite" presStyleCnt="0"/>
      <dgm:spPr/>
    </dgm:pt>
    <dgm:pt modelId="{1D9E3965-D97F-4FC4-B89B-9D4C06BAC60C}" type="pres">
      <dgm:prSet presAssocID="{ED6D1922-F8FD-4A6E-A08A-C48ED520539C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B03A878A-B569-4584-8D0A-0D2A5F6537A9}" type="pres">
      <dgm:prSet presAssocID="{ED6D1922-F8FD-4A6E-A08A-C48ED520539C}" presName="descendantText" presStyleLbl="alignAcc1" presStyleIdx="1" presStyleCnt="6">
        <dgm:presLayoutVars>
          <dgm:bulletEnabled val="1"/>
        </dgm:presLayoutVars>
      </dgm:prSet>
      <dgm:spPr/>
    </dgm:pt>
    <dgm:pt modelId="{6CBC677A-1470-4E70-A840-813164AAAA6A}" type="pres">
      <dgm:prSet presAssocID="{F8AABAFA-A946-4099-956A-9D6164B1DF44}" presName="sp" presStyleCnt="0"/>
      <dgm:spPr/>
    </dgm:pt>
    <dgm:pt modelId="{4AE7ABE9-32BD-4995-B6B7-0B42892E1688}" type="pres">
      <dgm:prSet presAssocID="{F4B58527-6CED-4DF3-887B-0D3D2CD61FED}" presName="composite" presStyleCnt="0"/>
      <dgm:spPr/>
    </dgm:pt>
    <dgm:pt modelId="{C1EE00C7-C585-4BB1-B775-5B5A8FB2D3ED}" type="pres">
      <dgm:prSet presAssocID="{F4B58527-6CED-4DF3-887B-0D3D2CD61FED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4FF73227-88CD-47FC-BB92-98220A16535C}" type="pres">
      <dgm:prSet presAssocID="{F4B58527-6CED-4DF3-887B-0D3D2CD61FED}" presName="descendantText" presStyleLbl="alignAcc1" presStyleIdx="2" presStyleCnt="6">
        <dgm:presLayoutVars>
          <dgm:bulletEnabled val="1"/>
        </dgm:presLayoutVars>
      </dgm:prSet>
      <dgm:spPr/>
    </dgm:pt>
    <dgm:pt modelId="{5CD94881-5C22-4AA1-8AA6-378FA717509E}" type="pres">
      <dgm:prSet presAssocID="{A5F14DC5-7215-486F-9076-32B7AA26C4D0}" presName="sp" presStyleCnt="0"/>
      <dgm:spPr/>
    </dgm:pt>
    <dgm:pt modelId="{BFCD40F1-6F39-4C55-AA9A-A6DEA5360EC5}" type="pres">
      <dgm:prSet presAssocID="{D4DA6AD8-109A-42B5-847C-E4EA5DDCB338}" presName="composite" presStyleCnt="0"/>
      <dgm:spPr/>
    </dgm:pt>
    <dgm:pt modelId="{69F819A8-F865-47DB-8625-1EB1A85F9803}" type="pres">
      <dgm:prSet presAssocID="{D4DA6AD8-109A-42B5-847C-E4EA5DDCB338}" presName="parentText" presStyleLbl="alignNode1" presStyleIdx="3" presStyleCnt="6">
        <dgm:presLayoutVars>
          <dgm:chMax val="1"/>
          <dgm:bulletEnabled val="1"/>
        </dgm:presLayoutVars>
      </dgm:prSet>
      <dgm:spPr/>
    </dgm:pt>
    <dgm:pt modelId="{EB5CBAFD-558E-4150-87B8-A1E55F111F8D}" type="pres">
      <dgm:prSet presAssocID="{D4DA6AD8-109A-42B5-847C-E4EA5DDCB338}" presName="descendantText" presStyleLbl="alignAcc1" presStyleIdx="3" presStyleCnt="6">
        <dgm:presLayoutVars>
          <dgm:bulletEnabled val="1"/>
        </dgm:presLayoutVars>
      </dgm:prSet>
      <dgm:spPr/>
    </dgm:pt>
    <dgm:pt modelId="{B289C988-AFD1-4139-ADDE-4DC1F8DA252D}" type="pres">
      <dgm:prSet presAssocID="{8BBB6A54-F7FC-4C3E-8E54-FBBB45864135}" presName="sp" presStyleCnt="0"/>
      <dgm:spPr/>
    </dgm:pt>
    <dgm:pt modelId="{C2E538CC-AF26-405A-9D4A-FA584F929326}" type="pres">
      <dgm:prSet presAssocID="{617FA283-5B79-41B1-B881-A12A1F14095E}" presName="composite" presStyleCnt="0"/>
      <dgm:spPr/>
    </dgm:pt>
    <dgm:pt modelId="{BF40A6B4-5197-41E9-A305-EBEF63311504}" type="pres">
      <dgm:prSet presAssocID="{617FA283-5B79-41B1-B881-A12A1F14095E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4E64CE01-D40F-4A2B-BBA9-7556E469E573}" type="pres">
      <dgm:prSet presAssocID="{617FA283-5B79-41B1-B881-A12A1F14095E}" presName="descendantText" presStyleLbl="alignAcc1" presStyleIdx="4" presStyleCnt="6">
        <dgm:presLayoutVars>
          <dgm:bulletEnabled val="1"/>
        </dgm:presLayoutVars>
      </dgm:prSet>
      <dgm:spPr/>
    </dgm:pt>
    <dgm:pt modelId="{3A2C5060-40A4-4FC4-AE33-169B20AD0B9F}" type="pres">
      <dgm:prSet presAssocID="{F18464FA-B1FB-45C0-B365-AF8A73276891}" presName="sp" presStyleCnt="0"/>
      <dgm:spPr/>
    </dgm:pt>
    <dgm:pt modelId="{3283B120-A62A-4EED-B64B-5A49E669415C}" type="pres">
      <dgm:prSet presAssocID="{DB49A3C3-6DFC-4017-94D1-B6E37C32B296}" presName="composite" presStyleCnt="0"/>
      <dgm:spPr/>
    </dgm:pt>
    <dgm:pt modelId="{7D024990-13C2-4F18-BF94-EC992CDD8CB4}" type="pres">
      <dgm:prSet presAssocID="{DB49A3C3-6DFC-4017-94D1-B6E37C32B296}" presName="parentText" presStyleLbl="alignNode1" presStyleIdx="5" presStyleCnt="6">
        <dgm:presLayoutVars>
          <dgm:chMax val="1"/>
          <dgm:bulletEnabled val="1"/>
        </dgm:presLayoutVars>
      </dgm:prSet>
      <dgm:spPr/>
    </dgm:pt>
    <dgm:pt modelId="{72EBA8C6-4EC0-4841-8064-638711CE90E5}" type="pres">
      <dgm:prSet presAssocID="{DB49A3C3-6DFC-4017-94D1-B6E37C32B296}" presName="descendantText" presStyleLbl="alignAcc1" presStyleIdx="5" presStyleCnt="6">
        <dgm:presLayoutVars>
          <dgm:bulletEnabled val="1"/>
        </dgm:presLayoutVars>
      </dgm:prSet>
      <dgm:spPr/>
    </dgm:pt>
  </dgm:ptLst>
  <dgm:cxnLst>
    <dgm:cxn modelId="{0F681800-E88C-4658-9615-1E3ADC2E9697}" type="presOf" srcId="{2BE1EEA9-F0B2-4E78-98E4-9631A632259B}" destId="{AFC5EBC7-459A-49D0-8CE9-23C5E1D1624F}" srcOrd="0" destOrd="0" presId="urn:microsoft.com/office/officeart/2005/8/layout/chevron2"/>
    <dgm:cxn modelId="{AA0D1904-FD59-4DEA-84EF-A0115C44104C}" type="presOf" srcId="{617FA283-5B79-41B1-B881-A12A1F14095E}" destId="{BF40A6B4-5197-41E9-A305-EBEF63311504}" srcOrd="0" destOrd="0" presId="urn:microsoft.com/office/officeart/2005/8/layout/chevron2"/>
    <dgm:cxn modelId="{67BB830F-4CA2-42FE-83F1-D95F512F3B72}" srcId="{2BE1EEA9-F0B2-4E78-98E4-9631A632259B}" destId="{F4B58527-6CED-4DF3-887B-0D3D2CD61FED}" srcOrd="2" destOrd="0" parTransId="{92702D59-567F-431F-A09B-91A143C7EA09}" sibTransId="{A5F14DC5-7215-486F-9076-32B7AA26C4D0}"/>
    <dgm:cxn modelId="{590A2911-9964-47C1-A931-887F95346451}" srcId="{2BE1EEA9-F0B2-4E78-98E4-9631A632259B}" destId="{DB49A3C3-6DFC-4017-94D1-B6E37C32B296}" srcOrd="5" destOrd="0" parTransId="{90860484-EB92-4BBB-8C55-BC03AE33D507}" sibTransId="{5E98A803-9FB0-4E68-8B2E-26CCB46C1649}"/>
    <dgm:cxn modelId="{B19B4E13-282D-4750-B637-304B9926849E}" type="presOf" srcId="{FC96453A-B35B-4AE7-800E-2D05CEAB47D0}" destId="{EB5CBAFD-558E-4150-87B8-A1E55F111F8D}" srcOrd="0" destOrd="0" presId="urn:microsoft.com/office/officeart/2005/8/layout/chevron2"/>
    <dgm:cxn modelId="{481A5419-45DE-4FCE-A2A3-91C945EFF250}" srcId="{ED6D1922-F8FD-4A6E-A08A-C48ED520539C}" destId="{7A2876CE-339E-4C7F-9729-0EE648BFA752}" srcOrd="0" destOrd="0" parTransId="{5C12F645-699B-4043-BE1A-CFFBB42B7FFB}" sibTransId="{6DD6EB4B-5815-4FAE-8163-659DC3A4DA6D}"/>
    <dgm:cxn modelId="{96888227-1E9D-4844-BC40-EA1628CB5506}" type="presOf" srcId="{F47BC133-42B1-4B87-A59E-4CA047536CD4}" destId="{4E64CE01-D40F-4A2B-BBA9-7556E469E573}" srcOrd="0" destOrd="0" presId="urn:microsoft.com/office/officeart/2005/8/layout/chevron2"/>
    <dgm:cxn modelId="{BEE06828-1DCD-41B6-A06C-81D1D9496D16}" type="presOf" srcId="{7A2876CE-339E-4C7F-9729-0EE648BFA752}" destId="{B03A878A-B569-4584-8D0A-0D2A5F6537A9}" srcOrd="0" destOrd="0" presId="urn:microsoft.com/office/officeart/2005/8/layout/chevron2"/>
    <dgm:cxn modelId="{C8FB3E30-EE00-4211-92D0-F547549DA24B}" srcId="{2BE1EEA9-F0B2-4E78-98E4-9631A632259B}" destId="{E40627DC-36C8-4E99-89CB-1DBE2D51058C}" srcOrd="0" destOrd="0" parTransId="{61BA2DB9-583D-403B-99AE-131C8C261868}" sibTransId="{EEE219AB-791A-41F2-A289-CF4028719B33}"/>
    <dgm:cxn modelId="{6BABAA39-F67A-46A5-A8D8-FD0ACB2229F0}" srcId="{2BE1EEA9-F0B2-4E78-98E4-9631A632259B}" destId="{D4DA6AD8-109A-42B5-847C-E4EA5DDCB338}" srcOrd="3" destOrd="0" parTransId="{3728E570-3AE3-4BCF-A49F-1B7802087A9B}" sibTransId="{8BBB6A54-F7FC-4C3E-8E54-FBBB45864135}"/>
    <dgm:cxn modelId="{5CD90660-38CC-44E7-84D5-F2AA1C71E5AB}" type="presOf" srcId="{E40627DC-36C8-4E99-89CB-1DBE2D51058C}" destId="{E5953672-0EAC-44D9-A7EA-E21E6F9A1BFD}" srcOrd="0" destOrd="0" presId="urn:microsoft.com/office/officeart/2005/8/layout/chevron2"/>
    <dgm:cxn modelId="{57A3E04E-2D1E-4BEA-8030-A7B8E1B5BDA8}" type="presOf" srcId="{B157F6CB-15A7-4E58-A212-CCECFB6012CC}" destId="{4FF73227-88CD-47FC-BB92-98220A16535C}" srcOrd="0" destOrd="1" presId="urn:microsoft.com/office/officeart/2005/8/layout/chevron2"/>
    <dgm:cxn modelId="{9BB8CB54-A9E8-4A6B-826F-5AC5B28FFC9E}" type="presOf" srcId="{F4B58527-6CED-4DF3-887B-0D3D2CD61FED}" destId="{C1EE00C7-C585-4BB1-B775-5B5A8FB2D3ED}" srcOrd="0" destOrd="0" presId="urn:microsoft.com/office/officeart/2005/8/layout/chevron2"/>
    <dgm:cxn modelId="{C9F2D391-7FCE-4CC5-9FD5-5B635049A47A}" srcId="{2BE1EEA9-F0B2-4E78-98E4-9631A632259B}" destId="{ED6D1922-F8FD-4A6E-A08A-C48ED520539C}" srcOrd="1" destOrd="0" parTransId="{E5B2DB5E-DA62-4F0E-917F-094F3AB8BF59}" sibTransId="{F8AABAFA-A946-4099-956A-9D6164B1DF44}"/>
    <dgm:cxn modelId="{3377DD92-16C7-434D-B7BE-C58138B1F2E2}" type="presOf" srcId="{10EE67C0-5CA2-4A52-BCC3-EF0FEF389FC8}" destId="{72EBA8C6-4EC0-4841-8064-638711CE90E5}" srcOrd="0" destOrd="1" presId="urn:microsoft.com/office/officeart/2005/8/layout/chevron2"/>
    <dgm:cxn modelId="{C4D08893-FC7C-4B9A-9803-D3830A4DBAC3}" srcId="{DB49A3C3-6DFC-4017-94D1-B6E37C32B296}" destId="{E1D40B1C-880C-47AA-BFD6-05557BCDF409}" srcOrd="0" destOrd="0" parTransId="{45DA4CFA-22D6-4A98-A96A-D4AA366B45FD}" sibTransId="{55625B92-12CB-46E3-A515-C8A63663F9D7}"/>
    <dgm:cxn modelId="{EF4701AE-BDBF-4B46-8635-618868D1B9E4}" srcId="{F4B58527-6CED-4DF3-887B-0D3D2CD61FED}" destId="{B157F6CB-15A7-4E58-A212-CCECFB6012CC}" srcOrd="1" destOrd="0" parTransId="{6F54C85E-9DD6-441F-ACD5-BEFB433B977A}" sibTransId="{224FD1D2-E8A9-430A-9757-A53A6CF56658}"/>
    <dgm:cxn modelId="{9CA4B9AE-3FE6-4280-B74D-92E239677F34}" srcId="{617FA283-5B79-41B1-B881-A12A1F14095E}" destId="{F47BC133-42B1-4B87-A59E-4CA047536CD4}" srcOrd="0" destOrd="0" parTransId="{C6FED15B-6BE5-4130-AABB-A61C203DF670}" sibTransId="{5AD60DF3-6E78-4C0A-AF65-273D6173C43C}"/>
    <dgm:cxn modelId="{9A14B3B4-5761-4EAB-9D3A-07F40F137E00}" type="presOf" srcId="{DB49A3C3-6DFC-4017-94D1-B6E37C32B296}" destId="{7D024990-13C2-4F18-BF94-EC992CDD8CB4}" srcOrd="0" destOrd="0" presId="urn:microsoft.com/office/officeart/2005/8/layout/chevron2"/>
    <dgm:cxn modelId="{0011E9B6-7B23-4334-B8CD-C589E680372D}" srcId="{F4B58527-6CED-4DF3-887B-0D3D2CD61FED}" destId="{64E3E866-B4A5-4400-BD32-43C3AB6B8643}" srcOrd="0" destOrd="0" parTransId="{E8EA0075-285B-4868-9C95-FE7F552EC0D9}" sibTransId="{AD4414EB-2998-4B04-9988-650D9A0F0136}"/>
    <dgm:cxn modelId="{31D0D4B9-BB0F-4D77-B38C-46D86C7550F9}" type="presOf" srcId="{D4DA6AD8-109A-42B5-847C-E4EA5DDCB338}" destId="{69F819A8-F865-47DB-8625-1EB1A85F9803}" srcOrd="0" destOrd="0" presId="urn:microsoft.com/office/officeart/2005/8/layout/chevron2"/>
    <dgm:cxn modelId="{9031C4BF-D198-4981-AB32-C0D94988013A}" type="presOf" srcId="{64E3E866-B4A5-4400-BD32-43C3AB6B8643}" destId="{4FF73227-88CD-47FC-BB92-98220A16535C}" srcOrd="0" destOrd="0" presId="urn:microsoft.com/office/officeart/2005/8/layout/chevron2"/>
    <dgm:cxn modelId="{074038C3-E58B-4008-BC6A-646602F5044B}" srcId="{DB49A3C3-6DFC-4017-94D1-B6E37C32B296}" destId="{10EE67C0-5CA2-4A52-BCC3-EF0FEF389FC8}" srcOrd="1" destOrd="0" parTransId="{06B191C9-E16A-4CA5-BC6A-56DC668B6B45}" sibTransId="{D29A4889-BEF7-4CFF-978F-C06CDB176B62}"/>
    <dgm:cxn modelId="{E6B463C7-7A7C-4218-AC0B-6BF022C54DB1}" srcId="{2BE1EEA9-F0B2-4E78-98E4-9631A632259B}" destId="{617FA283-5B79-41B1-B881-A12A1F14095E}" srcOrd="4" destOrd="0" parTransId="{CC6EE9B8-34D9-4788-8809-C307F6D6F95D}" sibTransId="{F18464FA-B1FB-45C0-B365-AF8A73276891}"/>
    <dgm:cxn modelId="{D1F023CD-7E98-4B5D-AAE0-1320515FB589}" srcId="{E40627DC-36C8-4E99-89CB-1DBE2D51058C}" destId="{EAA3B01F-4459-4015-A398-168B7B392376}" srcOrd="0" destOrd="0" parTransId="{0A6E7797-649C-42ED-B67D-59C766E5BC86}" sibTransId="{B100D1DA-49E0-48A2-9EB7-98E89924F367}"/>
    <dgm:cxn modelId="{2ACE7ECD-9F33-4A13-BC99-FBD55FAFDD11}" type="presOf" srcId="{EAA3B01F-4459-4015-A398-168B7B392376}" destId="{811E08D0-9A13-4A70-B015-762064C37709}" srcOrd="0" destOrd="0" presId="urn:microsoft.com/office/officeart/2005/8/layout/chevron2"/>
    <dgm:cxn modelId="{1A0D35DA-6A81-4A18-B64D-4601AAF5708C}" type="presOf" srcId="{ED6D1922-F8FD-4A6E-A08A-C48ED520539C}" destId="{1D9E3965-D97F-4FC4-B89B-9D4C06BAC60C}" srcOrd="0" destOrd="0" presId="urn:microsoft.com/office/officeart/2005/8/layout/chevron2"/>
    <dgm:cxn modelId="{DF67CFF3-0667-4477-9A04-C399ADF17281}" srcId="{D4DA6AD8-109A-42B5-847C-E4EA5DDCB338}" destId="{FC96453A-B35B-4AE7-800E-2D05CEAB47D0}" srcOrd="0" destOrd="0" parTransId="{BEE04862-1FB2-4171-9CA0-4989582A8985}" sibTransId="{5B79276D-C977-492D-832F-629928A4F914}"/>
    <dgm:cxn modelId="{B3758FF4-4249-4C56-91DF-2B6556C07A2D}" type="presOf" srcId="{E1D40B1C-880C-47AA-BFD6-05557BCDF409}" destId="{72EBA8C6-4EC0-4841-8064-638711CE90E5}" srcOrd="0" destOrd="0" presId="urn:microsoft.com/office/officeart/2005/8/layout/chevron2"/>
    <dgm:cxn modelId="{A932F3B8-438A-4458-A089-DE8AEF8D1C1A}" type="presParOf" srcId="{AFC5EBC7-459A-49D0-8CE9-23C5E1D1624F}" destId="{A44535FF-652A-4EEB-B395-B7810C1AF012}" srcOrd="0" destOrd="0" presId="urn:microsoft.com/office/officeart/2005/8/layout/chevron2"/>
    <dgm:cxn modelId="{C7481BE2-83A8-49F0-A810-B1F9A9AB4CFE}" type="presParOf" srcId="{A44535FF-652A-4EEB-B395-B7810C1AF012}" destId="{E5953672-0EAC-44D9-A7EA-E21E6F9A1BFD}" srcOrd="0" destOrd="0" presId="urn:microsoft.com/office/officeart/2005/8/layout/chevron2"/>
    <dgm:cxn modelId="{7D19B9FE-E757-48F7-8022-47E668DAA4CB}" type="presParOf" srcId="{A44535FF-652A-4EEB-B395-B7810C1AF012}" destId="{811E08D0-9A13-4A70-B015-762064C37709}" srcOrd="1" destOrd="0" presId="urn:microsoft.com/office/officeart/2005/8/layout/chevron2"/>
    <dgm:cxn modelId="{100CB23E-56BF-4B56-8495-461848499665}" type="presParOf" srcId="{AFC5EBC7-459A-49D0-8CE9-23C5E1D1624F}" destId="{F7482786-AA1B-4D21-9646-2A369E9AB541}" srcOrd="1" destOrd="0" presId="urn:microsoft.com/office/officeart/2005/8/layout/chevron2"/>
    <dgm:cxn modelId="{BCBE2958-B21B-4BCB-A081-77CE2BD27BD9}" type="presParOf" srcId="{AFC5EBC7-459A-49D0-8CE9-23C5E1D1624F}" destId="{3CFBDAF0-ED8B-479D-B3BE-6F454A24939E}" srcOrd="2" destOrd="0" presId="urn:microsoft.com/office/officeart/2005/8/layout/chevron2"/>
    <dgm:cxn modelId="{D557CE51-8C6F-4C42-9BE4-12BE726DC013}" type="presParOf" srcId="{3CFBDAF0-ED8B-479D-B3BE-6F454A24939E}" destId="{1D9E3965-D97F-4FC4-B89B-9D4C06BAC60C}" srcOrd="0" destOrd="0" presId="urn:microsoft.com/office/officeart/2005/8/layout/chevron2"/>
    <dgm:cxn modelId="{9FE32E75-80FE-432E-93BC-0C73CD6A5BFA}" type="presParOf" srcId="{3CFBDAF0-ED8B-479D-B3BE-6F454A24939E}" destId="{B03A878A-B569-4584-8D0A-0D2A5F6537A9}" srcOrd="1" destOrd="0" presId="urn:microsoft.com/office/officeart/2005/8/layout/chevron2"/>
    <dgm:cxn modelId="{A4BBDFA2-B509-4B5D-A113-7DB0E4C1F2DE}" type="presParOf" srcId="{AFC5EBC7-459A-49D0-8CE9-23C5E1D1624F}" destId="{6CBC677A-1470-4E70-A840-813164AAAA6A}" srcOrd="3" destOrd="0" presId="urn:microsoft.com/office/officeart/2005/8/layout/chevron2"/>
    <dgm:cxn modelId="{F40393E8-140B-4419-8CFF-255DFEDBE689}" type="presParOf" srcId="{AFC5EBC7-459A-49D0-8CE9-23C5E1D1624F}" destId="{4AE7ABE9-32BD-4995-B6B7-0B42892E1688}" srcOrd="4" destOrd="0" presId="urn:microsoft.com/office/officeart/2005/8/layout/chevron2"/>
    <dgm:cxn modelId="{B86FC349-F451-4523-A155-67B20A818591}" type="presParOf" srcId="{4AE7ABE9-32BD-4995-B6B7-0B42892E1688}" destId="{C1EE00C7-C585-4BB1-B775-5B5A8FB2D3ED}" srcOrd="0" destOrd="0" presId="urn:microsoft.com/office/officeart/2005/8/layout/chevron2"/>
    <dgm:cxn modelId="{34563576-FB0B-4766-915E-D7B4941877FA}" type="presParOf" srcId="{4AE7ABE9-32BD-4995-B6B7-0B42892E1688}" destId="{4FF73227-88CD-47FC-BB92-98220A16535C}" srcOrd="1" destOrd="0" presId="urn:microsoft.com/office/officeart/2005/8/layout/chevron2"/>
    <dgm:cxn modelId="{184C8D2F-68B5-4F03-8163-495C79768451}" type="presParOf" srcId="{AFC5EBC7-459A-49D0-8CE9-23C5E1D1624F}" destId="{5CD94881-5C22-4AA1-8AA6-378FA717509E}" srcOrd="5" destOrd="0" presId="urn:microsoft.com/office/officeart/2005/8/layout/chevron2"/>
    <dgm:cxn modelId="{4611A14D-053F-4B3F-8BFA-ADA2B54DD438}" type="presParOf" srcId="{AFC5EBC7-459A-49D0-8CE9-23C5E1D1624F}" destId="{BFCD40F1-6F39-4C55-AA9A-A6DEA5360EC5}" srcOrd="6" destOrd="0" presId="urn:microsoft.com/office/officeart/2005/8/layout/chevron2"/>
    <dgm:cxn modelId="{BD8C9B79-D22E-4E97-93AD-4898F118EFB5}" type="presParOf" srcId="{BFCD40F1-6F39-4C55-AA9A-A6DEA5360EC5}" destId="{69F819A8-F865-47DB-8625-1EB1A85F9803}" srcOrd="0" destOrd="0" presId="urn:microsoft.com/office/officeart/2005/8/layout/chevron2"/>
    <dgm:cxn modelId="{4AE2FC5B-2B4F-49E2-A02E-604DB1832E77}" type="presParOf" srcId="{BFCD40F1-6F39-4C55-AA9A-A6DEA5360EC5}" destId="{EB5CBAFD-558E-4150-87B8-A1E55F111F8D}" srcOrd="1" destOrd="0" presId="urn:microsoft.com/office/officeart/2005/8/layout/chevron2"/>
    <dgm:cxn modelId="{77DD8EF5-26E1-44F6-8F23-4B82876DD888}" type="presParOf" srcId="{AFC5EBC7-459A-49D0-8CE9-23C5E1D1624F}" destId="{B289C988-AFD1-4139-ADDE-4DC1F8DA252D}" srcOrd="7" destOrd="0" presId="urn:microsoft.com/office/officeart/2005/8/layout/chevron2"/>
    <dgm:cxn modelId="{16745413-9C13-40B1-B708-42467EF4AB0D}" type="presParOf" srcId="{AFC5EBC7-459A-49D0-8CE9-23C5E1D1624F}" destId="{C2E538CC-AF26-405A-9D4A-FA584F929326}" srcOrd="8" destOrd="0" presId="urn:microsoft.com/office/officeart/2005/8/layout/chevron2"/>
    <dgm:cxn modelId="{E4782017-6D75-4DCC-A17D-562CB53F47B4}" type="presParOf" srcId="{C2E538CC-AF26-405A-9D4A-FA584F929326}" destId="{BF40A6B4-5197-41E9-A305-EBEF63311504}" srcOrd="0" destOrd="0" presId="urn:microsoft.com/office/officeart/2005/8/layout/chevron2"/>
    <dgm:cxn modelId="{6BB66496-4732-4CA0-969B-51685F6E15B1}" type="presParOf" srcId="{C2E538CC-AF26-405A-9D4A-FA584F929326}" destId="{4E64CE01-D40F-4A2B-BBA9-7556E469E573}" srcOrd="1" destOrd="0" presId="urn:microsoft.com/office/officeart/2005/8/layout/chevron2"/>
    <dgm:cxn modelId="{A491162B-C657-49B9-9825-1E0C7CC0A9E0}" type="presParOf" srcId="{AFC5EBC7-459A-49D0-8CE9-23C5E1D1624F}" destId="{3A2C5060-40A4-4FC4-AE33-169B20AD0B9F}" srcOrd="9" destOrd="0" presId="urn:microsoft.com/office/officeart/2005/8/layout/chevron2"/>
    <dgm:cxn modelId="{240037D0-7009-43E4-8D8C-E4A157E01AA6}" type="presParOf" srcId="{AFC5EBC7-459A-49D0-8CE9-23C5E1D1624F}" destId="{3283B120-A62A-4EED-B64B-5A49E669415C}" srcOrd="10" destOrd="0" presId="urn:microsoft.com/office/officeart/2005/8/layout/chevron2"/>
    <dgm:cxn modelId="{9136CA55-A7C4-4B6C-9DEE-F32540958660}" type="presParOf" srcId="{3283B120-A62A-4EED-B64B-5A49E669415C}" destId="{7D024990-13C2-4F18-BF94-EC992CDD8CB4}" srcOrd="0" destOrd="0" presId="urn:microsoft.com/office/officeart/2005/8/layout/chevron2"/>
    <dgm:cxn modelId="{47CB1EC8-780E-4F52-B171-FFA2DD330F33}" type="presParOf" srcId="{3283B120-A62A-4EED-B64B-5A49E669415C}" destId="{72EBA8C6-4EC0-4841-8064-638711CE90E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DD071C-DF19-4A1A-B56A-881D680B025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2C21B1-4D3E-455B-B9B6-9AC224C04852}">
      <dgm:prSet/>
      <dgm:spPr/>
      <dgm:t>
        <a:bodyPr/>
        <a:lstStyle/>
        <a:p>
          <a:r>
            <a:rPr lang="en-US" baseline="0"/>
            <a:t>Advanced analytical techniques that allow use of all data (of any monitoring frequency) to assess all criteria, including continuous data</a:t>
          </a:r>
          <a:endParaRPr lang="en-US"/>
        </a:p>
      </dgm:t>
    </dgm:pt>
    <dgm:pt modelId="{0703DEE6-7150-47F8-9D2D-9EA62BE640B6}" type="parTrans" cxnId="{478BC378-DDCA-443C-B1BA-78511C161D26}">
      <dgm:prSet/>
      <dgm:spPr/>
      <dgm:t>
        <a:bodyPr/>
        <a:lstStyle/>
        <a:p>
          <a:endParaRPr lang="en-US"/>
        </a:p>
      </dgm:t>
    </dgm:pt>
    <dgm:pt modelId="{2D84C044-3BC8-4579-A8D6-637D774BE9CC}" type="sibTrans" cxnId="{478BC378-DDCA-443C-B1BA-78511C161D26}">
      <dgm:prSet/>
      <dgm:spPr/>
      <dgm:t>
        <a:bodyPr/>
        <a:lstStyle/>
        <a:p>
          <a:endParaRPr lang="en-US"/>
        </a:p>
      </dgm:t>
    </dgm:pt>
    <dgm:pt modelId="{A76B4214-E26A-4AA1-90D3-76EDDD18C507}">
      <dgm:prSet/>
      <dgm:spPr/>
      <dgm:t>
        <a:bodyPr/>
        <a:lstStyle/>
        <a:p>
          <a:r>
            <a:rPr lang="en-US"/>
            <a:t>Developed so it can run on a typical laptop</a:t>
          </a:r>
        </a:p>
      </dgm:t>
    </dgm:pt>
    <dgm:pt modelId="{FE6EED13-8D71-432C-B98A-A293728241F8}" type="parTrans" cxnId="{B9033482-95B1-4BB4-BF4E-7B39E37B4C4E}">
      <dgm:prSet/>
      <dgm:spPr/>
      <dgm:t>
        <a:bodyPr/>
        <a:lstStyle/>
        <a:p>
          <a:endParaRPr lang="en-US"/>
        </a:p>
      </dgm:t>
    </dgm:pt>
    <dgm:pt modelId="{C7CE328C-E1D9-4038-BA12-979BE0B9BC36}" type="sibTrans" cxnId="{B9033482-95B1-4BB4-BF4E-7B39E37B4C4E}">
      <dgm:prSet/>
      <dgm:spPr/>
      <dgm:t>
        <a:bodyPr/>
        <a:lstStyle/>
        <a:p>
          <a:endParaRPr lang="en-US"/>
        </a:p>
      </dgm:t>
    </dgm:pt>
    <dgm:pt modelId="{79EF8936-039A-417C-B2B8-0556A65D6367}">
      <dgm:prSet/>
      <dgm:spPr/>
      <dgm:t>
        <a:bodyPr/>
        <a:lstStyle/>
        <a:p>
          <a:r>
            <a:rPr lang="en-US"/>
            <a:t>Uses patterns in observed DO to estimate hourly DO every 1km at 1m incremental depths</a:t>
          </a:r>
        </a:p>
      </dgm:t>
    </dgm:pt>
    <dgm:pt modelId="{7D4FC6BB-2068-4D26-B61F-0D5C85263C89}" type="parTrans" cxnId="{2BF4CBD8-9156-42A3-AE00-B3053EFDF159}">
      <dgm:prSet/>
      <dgm:spPr/>
      <dgm:t>
        <a:bodyPr/>
        <a:lstStyle/>
        <a:p>
          <a:endParaRPr lang="en-US"/>
        </a:p>
      </dgm:t>
    </dgm:pt>
    <dgm:pt modelId="{C9C17CD6-D53E-43A0-9174-C7DD8BAD467F}" type="sibTrans" cxnId="{2BF4CBD8-9156-42A3-AE00-B3053EFDF159}">
      <dgm:prSet/>
      <dgm:spPr/>
      <dgm:t>
        <a:bodyPr/>
        <a:lstStyle/>
        <a:p>
          <a:endParaRPr lang="en-US"/>
        </a:p>
      </dgm:t>
    </dgm:pt>
    <dgm:pt modelId="{44F7CF53-1C51-4F62-AE5E-E39585C95198}">
      <dgm:prSet/>
      <dgm:spPr/>
      <dgm:t>
        <a:bodyPr/>
        <a:lstStyle/>
        <a:p>
          <a:r>
            <a:rPr lang="en-US"/>
            <a:t>Retain uses of 3D Interpolator</a:t>
          </a:r>
        </a:p>
      </dgm:t>
    </dgm:pt>
    <dgm:pt modelId="{05FA177D-54D9-4193-9793-2C95CADCD5A7}" type="parTrans" cxnId="{53E8C2C0-4D5E-476E-9FEF-DF09FC75FB80}">
      <dgm:prSet/>
      <dgm:spPr/>
      <dgm:t>
        <a:bodyPr/>
        <a:lstStyle/>
        <a:p>
          <a:endParaRPr lang="en-US"/>
        </a:p>
      </dgm:t>
    </dgm:pt>
    <dgm:pt modelId="{0EB3D892-E0DB-45C3-A48B-CDFEFD51EC2D}" type="sibTrans" cxnId="{53E8C2C0-4D5E-476E-9FEF-DF09FC75FB80}">
      <dgm:prSet/>
      <dgm:spPr/>
      <dgm:t>
        <a:bodyPr/>
        <a:lstStyle/>
        <a:p>
          <a:endParaRPr lang="en-US"/>
        </a:p>
      </dgm:t>
    </dgm:pt>
    <dgm:pt modelId="{705BC51F-417C-48AD-BBF2-FFEBC6E66C25}">
      <dgm:prSet/>
      <dgm:spPr/>
      <dgm:t>
        <a:bodyPr/>
        <a:lstStyle/>
        <a:p>
          <a:r>
            <a:rPr lang="en-US"/>
            <a:t>Annual Assessment, Support Jurisdictions with 303(d) reporting, CBP Modeling Suite and Developing Planning Targets, Research Applications</a:t>
          </a:r>
        </a:p>
      </dgm:t>
    </dgm:pt>
    <dgm:pt modelId="{C24A03D2-B45F-46F7-85B5-3E9FAE7C1907}" type="parTrans" cxnId="{0C760BDC-D895-4657-ACD2-0F8E4D967DA2}">
      <dgm:prSet/>
      <dgm:spPr/>
      <dgm:t>
        <a:bodyPr/>
        <a:lstStyle/>
        <a:p>
          <a:endParaRPr lang="en-US"/>
        </a:p>
      </dgm:t>
    </dgm:pt>
    <dgm:pt modelId="{CDE7EABF-2CAB-4ACD-BE69-57A7E0ADBAB9}" type="sibTrans" cxnId="{0C760BDC-D895-4657-ACD2-0F8E4D967DA2}">
      <dgm:prSet/>
      <dgm:spPr/>
      <dgm:t>
        <a:bodyPr/>
        <a:lstStyle/>
        <a:p>
          <a:endParaRPr lang="en-US"/>
        </a:p>
      </dgm:t>
    </dgm:pt>
    <dgm:pt modelId="{58F33425-F760-415D-8596-025FF8CCE2E1}">
      <dgm:prSet/>
      <dgm:spPr/>
      <dgm:t>
        <a:bodyPr/>
        <a:lstStyle/>
        <a:p>
          <a:r>
            <a:rPr lang="en-US" baseline="0"/>
            <a:t>Quantifiable uncertainty in condition estimate</a:t>
          </a:r>
          <a:endParaRPr lang="en-US"/>
        </a:p>
      </dgm:t>
    </dgm:pt>
    <dgm:pt modelId="{D16A9039-1C80-4B1F-9D71-4BB2E40CE114}" type="parTrans" cxnId="{04F69943-C956-4914-94C0-90BF22606723}">
      <dgm:prSet/>
      <dgm:spPr/>
      <dgm:t>
        <a:bodyPr/>
        <a:lstStyle/>
        <a:p>
          <a:endParaRPr lang="en-US"/>
        </a:p>
      </dgm:t>
    </dgm:pt>
    <dgm:pt modelId="{D4806586-384A-409B-97D6-809014FFA1F1}" type="sibTrans" cxnId="{04F69943-C956-4914-94C0-90BF22606723}">
      <dgm:prSet/>
      <dgm:spPr/>
      <dgm:t>
        <a:bodyPr/>
        <a:lstStyle/>
        <a:p>
          <a:endParaRPr lang="en-US"/>
        </a:p>
      </dgm:t>
    </dgm:pt>
    <dgm:pt modelId="{9A159FF9-B1CD-43CE-8E5F-5082D4E7199E}" type="pres">
      <dgm:prSet presAssocID="{B4DD071C-DF19-4A1A-B56A-881D680B0253}" presName="Name0" presStyleCnt="0">
        <dgm:presLayoutVars>
          <dgm:chMax val="7"/>
          <dgm:chPref val="7"/>
          <dgm:dir/>
        </dgm:presLayoutVars>
      </dgm:prSet>
      <dgm:spPr/>
    </dgm:pt>
    <dgm:pt modelId="{A1CD7C5F-1C6A-4422-A6D7-4EA89C145308}" type="pres">
      <dgm:prSet presAssocID="{B4DD071C-DF19-4A1A-B56A-881D680B0253}" presName="Name1" presStyleCnt="0"/>
      <dgm:spPr/>
    </dgm:pt>
    <dgm:pt modelId="{110DFA10-BA29-418A-AF67-09C60571E289}" type="pres">
      <dgm:prSet presAssocID="{B4DD071C-DF19-4A1A-B56A-881D680B0253}" presName="cycle" presStyleCnt="0"/>
      <dgm:spPr/>
    </dgm:pt>
    <dgm:pt modelId="{A99BE645-7039-4320-AB17-C9DE7D1B4883}" type="pres">
      <dgm:prSet presAssocID="{B4DD071C-DF19-4A1A-B56A-881D680B0253}" presName="srcNode" presStyleLbl="node1" presStyleIdx="0" presStyleCnt="5"/>
      <dgm:spPr/>
    </dgm:pt>
    <dgm:pt modelId="{6E96ED7E-04A8-4965-91ED-8A011E95B8B3}" type="pres">
      <dgm:prSet presAssocID="{B4DD071C-DF19-4A1A-B56A-881D680B0253}" presName="conn" presStyleLbl="parChTrans1D2" presStyleIdx="0" presStyleCnt="1"/>
      <dgm:spPr/>
    </dgm:pt>
    <dgm:pt modelId="{81DE2E11-0DBA-4F25-9AEF-63DCAC37786F}" type="pres">
      <dgm:prSet presAssocID="{B4DD071C-DF19-4A1A-B56A-881D680B0253}" presName="extraNode" presStyleLbl="node1" presStyleIdx="0" presStyleCnt="5"/>
      <dgm:spPr/>
    </dgm:pt>
    <dgm:pt modelId="{A2C10075-230D-4FC8-A28F-AD1D9B9E6F80}" type="pres">
      <dgm:prSet presAssocID="{B4DD071C-DF19-4A1A-B56A-881D680B0253}" presName="dstNode" presStyleLbl="node1" presStyleIdx="0" presStyleCnt="5"/>
      <dgm:spPr/>
    </dgm:pt>
    <dgm:pt modelId="{CBC871BE-F6F9-4224-AD84-C7993289F976}" type="pres">
      <dgm:prSet presAssocID="{44F7CF53-1C51-4F62-AE5E-E39585C95198}" presName="text_1" presStyleLbl="node1" presStyleIdx="0" presStyleCnt="5">
        <dgm:presLayoutVars>
          <dgm:bulletEnabled val="1"/>
        </dgm:presLayoutVars>
      </dgm:prSet>
      <dgm:spPr/>
    </dgm:pt>
    <dgm:pt modelId="{B1503383-FC1E-4398-B6A0-F522A0D76346}" type="pres">
      <dgm:prSet presAssocID="{44F7CF53-1C51-4F62-AE5E-E39585C95198}" presName="accent_1" presStyleCnt="0"/>
      <dgm:spPr/>
    </dgm:pt>
    <dgm:pt modelId="{26DD6617-3D7E-4F9A-89BF-17865A795483}" type="pres">
      <dgm:prSet presAssocID="{44F7CF53-1C51-4F62-AE5E-E39585C95198}" presName="accentRepeatNode" presStyleLbl="solidFgAcc1" presStyleIdx="0" presStyleCnt="5"/>
      <dgm:spPr/>
    </dgm:pt>
    <dgm:pt modelId="{7B063F42-265A-4010-AD5C-8081C4A87D94}" type="pres">
      <dgm:prSet presAssocID="{79EF8936-039A-417C-B2B8-0556A65D6367}" presName="text_2" presStyleLbl="node1" presStyleIdx="1" presStyleCnt="5">
        <dgm:presLayoutVars>
          <dgm:bulletEnabled val="1"/>
        </dgm:presLayoutVars>
      </dgm:prSet>
      <dgm:spPr/>
    </dgm:pt>
    <dgm:pt modelId="{1360A7CB-D7A6-47C7-88D2-69B492AAC2FC}" type="pres">
      <dgm:prSet presAssocID="{79EF8936-039A-417C-B2B8-0556A65D6367}" presName="accent_2" presStyleCnt="0"/>
      <dgm:spPr/>
    </dgm:pt>
    <dgm:pt modelId="{AC877F3E-FD73-42D8-896A-CB042EDCC3B6}" type="pres">
      <dgm:prSet presAssocID="{79EF8936-039A-417C-B2B8-0556A65D6367}" presName="accentRepeatNode" presStyleLbl="solidFgAcc1" presStyleIdx="1" presStyleCnt="5"/>
      <dgm:spPr/>
    </dgm:pt>
    <dgm:pt modelId="{1F119A03-AD06-4668-959E-F088BF4F1DDC}" type="pres">
      <dgm:prSet presAssocID="{5E2C21B1-4D3E-455B-B9B6-9AC224C04852}" presName="text_3" presStyleLbl="node1" presStyleIdx="2" presStyleCnt="5">
        <dgm:presLayoutVars>
          <dgm:bulletEnabled val="1"/>
        </dgm:presLayoutVars>
      </dgm:prSet>
      <dgm:spPr/>
    </dgm:pt>
    <dgm:pt modelId="{B1175F9A-7C72-4C6D-813A-4C0D2CB476CD}" type="pres">
      <dgm:prSet presAssocID="{5E2C21B1-4D3E-455B-B9B6-9AC224C04852}" presName="accent_3" presStyleCnt="0"/>
      <dgm:spPr/>
    </dgm:pt>
    <dgm:pt modelId="{857D5325-EE70-4C81-9EF5-F2A39269EADA}" type="pres">
      <dgm:prSet presAssocID="{5E2C21B1-4D3E-455B-B9B6-9AC224C04852}" presName="accentRepeatNode" presStyleLbl="solidFgAcc1" presStyleIdx="2" presStyleCnt="5"/>
      <dgm:spPr/>
    </dgm:pt>
    <dgm:pt modelId="{EB91034D-95BC-4130-A7AD-7964233ACD39}" type="pres">
      <dgm:prSet presAssocID="{A76B4214-E26A-4AA1-90D3-76EDDD18C507}" presName="text_4" presStyleLbl="node1" presStyleIdx="3" presStyleCnt="5">
        <dgm:presLayoutVars>
          <dgm:bulletEnabled val="1"/>
        </dgm:presLayoutVars>
      </dgm:prSet>
      <dgm:spPr/>
    </dgm:pt>
    <dgm:pt modelId="{91B231D7-9595-4135-A3D4-863868B74234}" type="pres">
      <dgm:prSet presAssocID="{A76B4214-E26A-4AA1-90D3-76EDDD18C507}" presName="accent_4" presStyleCnt="0"/>
      <dgm:spPr/>
    </dgm:pt>
    <dgm:pt modelId="{BBF76A0B-8D0E-4483-8961-270327DD1BC3}" type="pres">
      <dgm:prSet presAssocID="{A76B4214-E26A-4AA1-90D3-76EDDD18C507}" presName="accentRepeatNode" presStyleLbl="solidFgAcc1" presStyleIdx="3" presStyleCnt="5"/>
      <dgm:spPr/>
    </dgm:pt>
    <dgm:pt modelId="{4906C7F5-93BB-4B73-8C2C-9C8CF6BD6700}" type="pres">
      <dgm:prSet presAssocID="{58F33425-F760-415D-8596-025FF8CCE2E1}" presName="text_5" presStyleLbl="node1" presStyleIdx="4" presStyleCnt="5">
        <dgm:presLayoutVars>
          <dgm:bulletEnabled val="1"/>
        </dgm:presLayoutVars>
      </dgm:prSet>
      <dgm:spPr/>
    </dgm:pt>
    <dgm:pt modelId="{EC48DE18-9A39-460A-8D9D-7D413F4DD1A7}" type="pres">
      <dgm:prSet presAssocID="{58F33425-F760-415D-8596-025FF8CCE2E1}" presName="accent_5" presStyleCnt="0"/>
      <dgm:spPr/>
    </dgm:pt>
    <dgm:pt modelId="{1D9C6892-82A8-40C9-BBED-25FE3CA3E506}" type="pres">
      <dgm:prSet presAssocID="{58F33425-F760-415D-8596-025FF8CCE2E1}" presName="accentRepeatNode" presStyleLbl="solidFgAcc1" presStyleIdx="4" presStyleCnt="5"/>
      <dgm:spPr/>
    </dgm:pt>
  </dgm:ptLst>
  <dgm:cxnLst>
    <dgm:cxn modelId="{A1789112-F5C3-4238-9F5F-58BF30ACBC31}" type="presOf" srcId="{79EF8936-039A-417C-B2B8-0556A65D6367}" destId="{7B063F42-265A-4010-AD5C-8081C4A87D94}" srcOrd="0" destOrd="0" presId="urn:microsoft.com/office/officeart/2008/layout/VerticalCurvedList"/>
    <dgm:cxn modelId="{D6CD1029-F488-4AE8-82EB-F249C4A31D8D}" type="presOf" srcId="{58F33425-F760-415D-8596-025FF8CCE2E1}" destId="{4906C7F5-93BB-4B73-8C2C-9C8CF6BD6700}" srcOrd="0" destOrd="0" presId="urn:microsoft.com/office/officeart/2008/layout/VerticalCurvedList"/>
    <dgm:cxn modelId="{04F69943-C956-4914-94C0-90BF22606723}" srcId="{B4DD071C-DF19-4A1A-B56A-881D680B0253}" destId="{58F33425-F760-415D-8596-025FF8CCE2E1}" srcOrd="4" destOrd="0" parTransId="{D16A9039-1C80-4B1F-9D71-4BB2E40CE114}" sibTransId="{D4806586-384A-409B-97D6-809014FFA1F1}"/>
    <dgm:cxn modelId="{EC7EAD68-8498-4F10-8CEC-846A2D0B5674}" type="presOf" srcId="{B4DD071C-DF19-4A1A-B56A-881D680B0253}" destId="{9A159FF9-B1CD-43CE-8E5F-5082D4E7199E}" srcOrd="0" destOrd="0" presId="urn:microsoft.com/office/officeart/2008/layout/VerticalCurvedList"/>
    <dgm:cxn modelId="{80257070-A58D-4096-A52B-F121EF547A06}" type="presOf" srcId="{705BC51F-417C-48AD-BBF2-FFEBC6E66C25}" destId="{CBC871BE-F6F9-4224-AD84-C7993289F976}" srcOrd="0" destOrd="1" presId="urn:microsoft.com/office/officeart/2008/layout/VerticalCurvedList"/>
    <dgm:cxn modelId="{478BC378-DDCA-443C-B1BA-78511C161D26}" srcId="{B4DD071C-DF19-4A1A-B56A-881D680B0253}" destId="{5E2C21B1-4D3E-455B-B9B6-9AC224C04852}" srcOrd="2" destOrd="0" parTransId="{0703DEE6-7150-47F8-9D2D-9EA62BE640B6}" sibTransId="{2D84C044-3BC8-4579-A8D6-637D774BE9CC}"/>
    <dgm:cxn modelId="{B9033482-95B1-4BB4-BF4E-7B39E37B4C4E}" srcId="{B4DD071C-DF19-4A1A-B56A-881D680B0253}" destId="{A76B4214-E26A-4AA1-90D3-76EDDD18C507}" srcOrd="3" destOrd="0" parTransId="{FE6EED13-8D71-432C-B98A-A293728241F8}" sibTransId="{C7CE328C-E1D9-4038-BA12-979BE0B9BC36}"/>
    <dgm:cxn modelId="{1933D1AB-EE86-4A41-B5DA-BC11EA548CF2}" type="presOf" srcId="{44F7CF53-1C51-4F62-AE5E-E39585C95198}" destId="{CBC871BE-F6F9-4224-AD84-C7993289F976}" srcOrd="0" destOrd="0" presId="urn:microsoft.com/office/officeart/2008/layout/VerticalCurvedList"/>
    <dgm:cxn modelId="{53E8C2C0-4D5E-476E-9FEF-DF09FC75FB80}" srcId="{B4DD071C-DF19-4A1A-B56A-881D680B0253}" destId="{44F7CF53-1C51-4F62-AE5E-E39585C95198}" srcOrd="0" destOrd="0" parTransId="{05FA177D-54D9-4193-9793-2C95CADCD5A7}" sibTransId="{0EB3D892-E0DB-45C3-A48B-CDFEFD51EC2D}"/>
    <dgm:cxn modelId="{2BF4CBD8-9156-42A3-AE00-B3053EFDF159}" srcId="{B4DD071C-DF19-4A1A-B56A-881D680B0253}" destId="{79EF8936-039A-417C-B2B8-0556A65D6367}" srcOrd="1" destOrd="0" parTransId="{7D4FC6BB-2068-4D26-B61F-0D5C85263C89}" sibTransId="{C9C17CD6-D53E-43A0-9174-C7DD8BAD467F}"/>
    <dgm:cxn modelId="{0C760BDC-D895-4657-ACD2-0F8E4D967DA2}" srcId="{44F7CF53-1C51-4F62-AE5E-E39585C95198}" destId="{705BC51F-417C-48AD-BBF2-FFEBC6E66C25}" srcOrd="0" destOrd="0" parTransId="{C24A03D2-B45F-46F7-85B5-3E9FAE7C1907}" sibTransId="{CDE7EABF-2CAB-4ACD-BE69-57A7E0ADBAB9}"/>
    <dgm:cxn modelId="{929DC9DF-8A01-4FD3-BE4F-B6F976C4F688}" type="presOf" srcId="{A76B4214-E26A-4AA1-90D3-76EDDD18C507}" destId="{EB91034D-95BC-4130-A7AD-7964233ACD39}" srcOrd="0" destOrd="0" presId="urn:microsoft.com/office/officeart/2008/layout/VerticalCurvedList"/>
    <dgm:cxn modelId="{B8CB88F6-7CAC-4332-8007-09F6CC48BFE8}" type="presOf" srcId="{CDE7EABF-2CAB-4ACD-BE69-57A7E0ADBAB9}" destId="{6E96ED7E-04A8-4965-91ED-8A011E95B8B3}" srcOrd="0" destOrd="0" presId="urn:microsoft.com/office/officeart/2008/layout/VerticalCurvedList"/>
    <dgm:cxn modelId="{24D7B3FE-C9B4-4D76-B36A-5E32155B6CFD}" type="presOf" srcId="{5E2C21B1-4D3E-455B-B9B6-9AC224C04852}" destId="{1F119A03-AD06-4668-959E-F088BF4F1DDC}" srcOrd="0" destOrd="0" presId="urn:microsoft.com/office/officeart/2008/layout/VerticalCurvedList"/>
    <dgm:cxn modelId="{13874D7E-7A1C-45D9-996C-86CE650D1A13}" type="presParOf" srcId="{9A159FF9-B1CD-43CE-8E5F-5082D4E7199E}" destId="{A1CD7C5F-1C6A-4422-A6D7-4EA89C145308}" srcOrd="0" destOrd="0" presId="urn:microsoft.com/office/officeart/2008/layout/VerticalCurvedList"/>
    <dgm:cxn modelId="{A6D4582C-685C-4A88-945E-EDAAF8A0321C}" type="presParOf" srcId="{A1CD7C5F-1C6A-4422-A6D7-4EA89C145308}" destId="{110DFA10-BA29-418A-AF67-09C60571E289}" srcOrd="0" destOrd="0" presId="urn:microsoft.com/office/officeart/2008/layout/VerticalCurvedList"/>
    <dgm:cxn modelId="{26894FA0-3DB4-48CC-A86F-1250EBB23391}" type="presParOf" srcId="{110DFA10-BA29-418A-AF67-09C60571E289}" destId="{A99BE645-7039-4320-AB17-C9DE7D1B4883}" srcOrd="0" destOrd="0" presId="urn:microsoft.com/office/officeart/2008/layout/VerticalCurvedList"/>
    <dgm:cxn modelId="{3EE94C24-8E58-4D76-9016-FF89BE0A0258}" type="presParOf" srcId="{110DFA10-BA29-418A-AF67-09C60571E289}" destId="{6E96ED7E-04A8-4965-91ED-8A011E95B8B3}" srcOrd="1" destOrd="0" presId="urn:microsoft.com/office/officeart/2008/layout/VerticalCurvedList"/>
    <dgm:cxn modelId="{DD14ED29-529D-42E7-9358-0E2EDB165EEB}" type="presParOf" srcId="{110DFA10-BA29-418A-AF67-09C60571E289}" destId="{81DE2E11-0DBA-4F25-9AEF-63DCAC37786F}" srcOrd="2" destOrd="0" presId="urn:microsoft.com/office/officeart/2008/layout/VerticalCurvedList"/>
    <dgm:cxn modelId="{27E4B2C4-53DD-467A-AB8E-A7A72BF0A91C}" type="presParOf" srcId="{110DFA10-BA29-418A-AF67-09C60571E289}" destId="{A2C10075-230D-4FC8-A28F-AD1D9B9E6F80}" srcOrd="3" destOrd="0" presId="urn:microsoft.com/office/officeart/2008/layout/VerticalCurvedList"/>
    <dgm:cxn modelId="{57646267-6AD5-4930-947C-85398C47E5D3}" type="presParOf" srcId="{A1CD7C5F-1C6A-4422-A6D7-4EA89C145308}" destId="{CBC871BE-F6F9-4224-AD84-C7993289F976}" srcOrd="1" destOrd="0" presId="urn:microsoft.com/office/officeart/2008/layout/VerticalCurvedList"/>
    <dgm:cxn modelId="{4E9AF9D9-4D2B-4482-A63E-BD813D8B5FBF}" type="presParOf" srcId="{A1CD7C5F-1C6A-4422-A6D7-4EA89C145308}" destId="{B1503383-FC1E-4398-B6A0-F522A0D76346}" srcOrd="2" destOrd="0" presId="urn:microsoft.com/office/officeart/2008/layout/VerticalCurvedList"/>
    <dgm:cxn modelId="{2DD19519-0367-4E52-A32C-919882467631}" type="presParOf" srcId="{B1503383-FC1E-4398-B6A0-F522A0D76346}" destId="{26DD6617-3D7E-4F9A-89BF-17865A795483}" srcOrd="0" destOrd="0" presId="urn:microsoft.com/office/officeart/2008/layout/VerticalCurvedList"/>
    <dgm:cxn modelId="{EEA84228-7CAB-462C-8511-408675543F68}" type="presParOf" srcId="{A1CD7C5F-1C6A-4422-A6D7-4EA89C145308}" destId="{7B063F42-265A-4010-AD5C-8081C4A87D94}" srcOrd="3" destOrd="0" presId="urn:microsoft.com/office/officeart/2008/layout/VerticalCurvedList"/>
    <dgm:cxn modelId="{31093BBC-A109-49F6-A756-72CE69E85A9B}" type="presParOf" srcId="{A1CD7C5F-1C6A-4422-A6D7-4EA89C145308}" destId="{1360A7CB-D7A6-47C7-88D2-69B492AAC2FC}" srcOrd="4" destOrd="0" presId="urn:microsoft.com/office/officeart/2008/layout/VerticalCurvedList"/>
    <dgm:cxn modelId="{257D9CEA-A464-4F2D-9E39-FC9233558E77}" type="presParOf" srcId="{1360A7CB-D7A6-47C7-88D2-69B492AAC2FC}" destId="{AC877F3E-FD73-42D8-896A-CB042EDCC3B6}" srcOrd="0" destOrd="0" presId="urn:microsoft.com/office/officeart/2008/layout/VerticalCurvedList"/>
    <dgm:cxn modelId="{0BAE88C6-3833-4DFD-840E-A6CF94679BD7}" type="presParOf" srcId="{A1CD7C5F-1C6A-4422-A6D7-4EA89C145308}" destId="{1F119A03-AD06-4668-959E-F088BF4F1DDC}" srcOrd="5" destOrd="0" presId="urn:microsoft.com/office/officeart/2008/layout/VerticalCurvedList"/>
    <dgm:cxn modelId="{F36B1600-D6CB-4015-919E-A56FB9FB71BB}" type="presParOf" srcId="{A1CD7C5F-1C6A-4422-A6D7-4EA89C145308}" destId="{B1175F9A-7C72-4C6D-813A-4C0D2CB476CD}" srcOrd="6" destOrd="0" presId="urn:microsoft.com/office/officeart/2008/layout/VerticalCurvedList"/>
    <dgm:cxn modelId="{BD519899-5C6C-47F4-9364-7B94D8B50FAD}" type="presParOf" srcId="{B1175F9A-7C72-4C6D-813A-4C0D2CB476CD}" destId="{857D5325-EE70-4C81-9EF5-F2A39269EADA}" srcOrd="0" destOrd="0" presId="urn:microsoft.com/office/officeart/2008/layout/VerticalCurvedList"/>
    <dgm:cxn modelId="{7642F5CE-09AD-4288-82BF-BB10A0D989B6}" type="presParOf" srcId="{A1CD7C5F-1C6A-4422-A6D7-4EA89C145308}" destId="{EB91034D-95BC-4130-A7AD-7964233ACD39}" srcOrd="7" destOrd="0" presId="urn:microsoft.com/office/officeart/2008/layout/VerticalCurvedList"/>
    <dgm:cxn modelId="{B55A18A2-B1C9-4C4B-8858-B8E82F799AFF}" type="presParOf" srcId="{A1CD7C5F-1C6A-4422-A6D7-4EA89C145308}" destId="{91B231D7-9595-4135-A3D4-863868B74234}" srcOrd="8" destOrd="0" presId="urn:microsoft.com/office/officeart/2008/layout/VerticalCurvedList"/>
    <dgm:cxn modelId="{C2E516D6-8C94-41C1-B04F-81A3AD634B5A}" type="presParOf" srcId="{91B231D7-9595-4135-A3D4-863868B74234}" destId="{BBF76A0B-8D0E-4483-8961-270327DD1BC3}" srcOrd="0" destOrd="0" presId="urn:microsoft.com/office/officeart/2008/layout/VerticalCurvedList"/>
    <dgm:cxn modelId="{A9B05A02-1B6A-4F2B-A0DC-23FCE529BC92}" type="presParOf" srcId="{A1CD7C5F-1C6A-4422-A6D7-4EA89C145308}" destId="{4906C7F5-93BB-4B73-8C2C-9C8CF6BD6700}" srcOrd="9" destOrd="0" presId="urn:microsoft.com/office/officeart/2008/layout/VerticalCurvedList"/>
    <dgm:cxn modelId="{E4659693-E092-4ADF-BBB3-91B603D36E97}" type="presParOf" srcId="{A1CD7C5F-1C6A-4422-A6D7-4EA89C145308}" destId="{EC48DE18-9A39-460A-8D9D-7D413F4DD1A7}" srcOrd="10" destOrd="0" presId="urn:microsoft.com/office/officeart/2008/layout/VerticalCurvedList"/>
    <dgm:cxn modelId="{02588B57-08EA-4350-9FBF-E668A0D1D18B}" type="presParOf" srcId="{EC48DE18-9A39-460A-8D9D-7D413F4DD1A7}" destId="{1D9C6892-82A8-40C9-BBED-25FE3CA3E50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953672-0EAC-44D9-A7EA-E21E6F9A1BFD}">
      <dsp:nvSpPr>
        <dsp:cNvPr id="0" name=""/>
        <dsp:cNvSpPr/>
      </dsp:nvSpPr>
      <dsp:spPr>
        <a:xfrm rot="5400000">
          <a:off x="-144226" y="146461"/>
          <a:ext cx="961511" cy="6730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2001</a:t>
          </a:r>
        </a:p>
      </dsp:txBody>
      <dsp:txXfrm rot="-5400000">
        <a:off x="2" y="338763"/>
        <a:ext cx="673057" cy="288454"/>
      </dsp:txXfrm>
    </dsp:sp>
    <dsp:sp modelId="{811E08D0-9A13-4A70-B015-762064C37709}">
      <dsp:nvSpPr>
        <dsp:cNvPr id="0" name=""/>
        <dsp:cNvSpPr/>
      </dsp:nvSpPr>
      <dsp:spPr>
        <a:xfrm rot="5400000">
          <a:off x="5253262" y="-4577970"/>
          <a:ext cx="624982" cy="97853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3D Interpolator published, built on methods from the 1980s</a:t>
          </a:r>
        </a:p>
      </dsp:txBody>
      <dsp:txXfrm rot="-5400000">
        <a:off x="673058" y="32743"/>
        <a:ext cx="9754883" cy="563964"/>
      </dsp:txXfrm>
    </dsp:sp>
    <dsp:sp modelId="{1D9E3965-D97F-4FC4-B89B-9D4C06BAC60C}">
      <dsp:nvSpPr>
        <dsp:cNvPr id="0" name=""/>
        <dsp:cNvSpPr/>
      </dsp:nvSpPr>
      <dsp:spPr>
        <a:xfrm rot="5400000">
          <a:off x="-144226" y="1010540"/>
          <a:ext cx="961511" cy="6730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2003</a:t>
          </a:r>
        </a:p>
      </dsp:txBody>
      <dsp:txXfrm rot="-5400000">
        <a:off x="2" y="1202842"/>
        <a:ext cx="673057" cy="288454"/>
      </dsp:txXfrm>
    </dsp:sp>
    <dsp:sp modelId="{B03A878A-B569-4584-8D0A-0D2A5F6537A9}">
      <dsp:nvSpPr>
        <dsp:cNvPr id="0" name=""/>
        <dsp:cNvSpPr/>
      </dsp:nvSpPr>
      <dsp:spPr>
        <a:xfrm rot="5400000">
          <a:off x="5253262" y="-3713891"/>
          <a:ext cx="624982" cy="97853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USEPA (2003a,b) sets up the basis for 3D Interpolator to be used for CBP assessment of WQ</a:t>
          </a:r>
        </a:p>
      </dsp:txBody>
      <dsp:txXfrm rot="-5400000">
        <a:off x="673058" y="896822"/>
        <a:ext cx="9754883" cy="563964"/>
      </dsp:txXfrm>
    </dsp:sp>
    <dsp:sp modelId="{C1EE00C7-C585-4BB1-B775-5B5A8FB2D3ED}">
      <dsp:nvSpPr>
        <dsp:cNvPr id="0" name=""/>
        <dsp:cNvSpPr/>
      </dsp:nvSpPr>
      <dsp:spPr>
        <a:xfrm rot="5400000">
          <a:off x="-144226" y="1874619"/>
          <a:ext cx="961511" cy="6730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2007-2008</a:t>
          </a:r>
        </a:p>
      </dsp:txBody>
      <dsp:txXfrm rot="-5400000">
        <a:off x="2" y="2066921"/>
        <a:ext cx="673057" cy="288454"/>
      </dsp:txXfrm>
    </dsp:sp>
    <dsp:sp modelId="{4FF73227-88CD-47FC-BB92-98220A16535C}">
      <dsp:nvSpPr>
        <dsp:cNvPr id="0" name=""/>
        <dsp:cNvSpPr/>
      </dsp:nvSpPr>
      <dsp:spPr>
        <a:xfrm rot="5400000">
          <a:off x="5253262" y="-2849812"/>
          <a:ext cx="624982" cy="97853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solidFill>
                <a:prstClr val="black"/>
              </a:solidFill>
              <a:latin typeface="Franklin Gothic Book" panose="020B0503020102020204"/>
            </a:rPr>
            <a:t>Further development of interpolation to measure WQ criteria attainment assessment 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STAC Workshop on 4D</a:t>
          </a:r>
        </a:p>
      </dsp:txBody>
      <dsp:txXfrm rot="-5400000">
        <a:off x="673058" y="1760901"/>
        <a:ext cx="9754883" cy="563964"/>
      </dsp:txXfrm>
    </dsp:sp>
    <dsp:sp modelId="{69F819A8-F865-47DB-8625-1EB1A85F9803}">
      <dsp:nvSpPr>
        <dsp:cNvPr id="0" name=""/>
        <dsp:cNvSpPr/>
      </dsp:nvSpPr>
      <dsp:spPr>
        <a:xfrm rot="5400000">
          <a:off x="-144226" y="2738698"/>
          <a:ext cx="961511" cy="6730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2010</a:t>
          </a:r>
        </a:p>
      </dsp:txBody>
      <dsp:txXfrm rot="-5400000">
        <a:off x="2" y="2931000"/>
        <a:ext cx="673057" cy="288454"/>
      </dsp:txXfrm>
    </dsp:sp>
    <dsp:sp modelId="{EB5CBAFD-558E-4150-87B8-A1E55F111F8D}">
      <dsp:nvSpPr>
        <dsp:cNvPr id="0" name=""/>
        <dsp:cNvSpPr/>
      </dsp:nvSpPr>
      <dsp:spPr>
        <a:xfrm rot="5400000">
          <a:off x="5253262" y="-1985733"/>
          <a:ext cx="624982" cy="97853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Refinements/additions to the procedures for assessing the previously published criteria</a:t>
          </a:r>
        </a:p>
      </dsp:txBody>
      <dsp:txXfrm rot="-5400000">
        <a:off x="673058" y="2624980"/>
        <a:ext cx="9754883" cy="563964"/>
      </dsp:txXfrm>
    </dsp:sp>
    <dsp:sp modelId="{BF40A6B4-5197-41E9-A305-EBEF63311504}">
      <dsp:nvSpPr>
        <dsp:cNvPr id="0" name=""/>
        <dsp:cNvSpPr/>
      </dsp:nvSpPr>
      <dsp:spPr>
        <a:xfrm rot="5400000">
          <a:off x="-144226" y="3602777"/>
          <a:ext cx="961511" cy="6730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2014</a:t>
          </a:r>
        </a:p>
      </dsp:txBody>
      <dsp:txXfrm rot="-5400000">
        <a:off x="2" y="3795079"/>
        <a:ext cx="673057" cy="288454"/>
      </dsp:txXfrm>
    </dsp:sp>
    <dsp:sp modelId="{4E64CE01-D40F-4A2B-BBA9-7556E469E573}">
      <dsp:nvSpPr>
        <dsp:cNvPr id="0" name=""/>
        <dsp:cNvSpPr/>
      </dsp:nvSpPr>
      <dsp:spPr>
        <a:xfrm rot="5400000">
          <a:off x="5253262" y="-1121654"/>
          <a:ext cx="624982" cy="97853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2014 Watershed Agreement Water Quality Goal includes the language “maintain and grow monitoring and assessment capacity”</a:t>
          </a:r>
        </a:p>
      </dsp:txBody>
      <dsp:txXfrm rot="-5400000">
        <a:off x="673058" y="3489059"/>
        <a:ext cx="9754883" cy="563964"/>
      </dsp:txXfrm>
    </dsp:sp>
    <dsp:sp modelId="{7D024990-13C2-4F18-BF94-EC992CDD8CB4}">
      <dsp:nvSpPr>
        <dsp:cNvPr id="0" name=""/>
        <dsp:cNvSpPr/>
      </dsp:nvSpPr>
      <dsp:spPr>
        <a:xfrm rot="5400000">
          <a:off x="-144226" y="4466856"/>
          <a:ext cx="961511" cy="6730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2021-2022</a:t>
          </a:r>
        </a:p>
      </dsp:txBody>
      <dsp:txXfrm rot="-5400000">
        <a:off x="2" y="4659158"/>
        <a:ext cx="673057" cy="288454"/>
      </dsp:txXfrm>
    </dsp:sp>
    <dsp:sp modelId="{72EBA8C6-4EC0-4841-8064-638711CE90E5}">
      <dsp:nvSpPr>
        <dsp:cNvPr id="0" name=""/>
        <dsp:cNvSpPr/>
      </dsp:nvSpPr>
      <dsp:spPr>
        <a:xfrm rot="5400000">
          <a:off x="5253262" y="-257575"/>
          <a:ext cx="624982" cy="97853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PSC Monitoring Report recommendation to invest in 4D Interpolator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Bay Oxygen Research Group/4D Team start work on developing the 4D Interpolator</a:t>
          </a:r>
        </a:p>
      </dsp:txBody>
      <dsp:txXfrm rot="-5400000">
        <a:off x="673058" y="4353138"/>
        <a:ext cx="9754883" cy="5639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96ED7E-04A8-4965-91ED-8A011E95B8B3}">
      <dsp:nvSpPr>
        <dsp:cNvPr id="0" name=""/>
        <dsp:cNvSpPr/>
      </dsp:nvSpPr>
      <dsp:spPr>
        <a:xfrm>
          <a:off x="-5432022" y="-831758"/>
          <a:ext cx="6467927" cy="6467927"/>
        </a:xfrm>
        <a:prstGeom prst="blockArc">
          <a:avLst>
            <a:gd name="adj1" fmla="val 18900000"/>
            <a:gd name="adj2" fmla="val 2700000"/>
            <a:gd name="adj3" fmla="val 334"/>
          </a:avLst>
        </a:pr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C871BE-F6F9-4224-AD84-C7993289F976}">
      <dsp:nvSpPr>
        <dsp:cNvPr id="0" name=""/>
        <dsp:cNvSpPr/>
      </dsp:nvSpPr>
      <dsp:spPr>
        <a:xfrm>
          <a:off x="452956" y="300179"/>
          <a:ext cx="10098632" cy="6007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840" tIns="40640" rIns="40640" bIns="4064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Retain uses of 3D Interpolator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Annual Assessment, Support Jurisdictions with 303(d) reporting, CBP Modeling Suite and Developing Planning Targets, Research Applications</a:t>
          </a:r>
        </a:p>
      </dsp:txBody>
      <dsp:txXfrm>
        <a:off x="452956" y="300179"/>
        <a:ext cx="10098632" cy="600743"/>
      </dsp:txXfrm>
    </dsp:sp>
    <dsp:sp modelId="{26DD6617-3D7E-4F9A-89BF-17865A795483}">
      <dsp:nvSpPr>
        <dsp:cNvPr id="0" name=""/>
        <dsp:cNvSpPr/>
      </dsp:nvSpPr>
      <dsp:spPr>
        <a:xfrm>
          <a:off x="77491" y="225086"/>
          <a:ext cx="750929" cy="7509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063F42-265A-4010-AD5C-8081C4A87D94}">
      <dsp:nvSpPr>
        <dsp:cNvPr id="0" name=""/>
        <dsp:cNvSpPr/>
      </dsp:nvSpPr>
      <dsp:spPr>
        <a:xfrm>
          <a:off x="883431" y="1201006"/>
          <a:ext cx="9668157" cy="6007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840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Uses patterns in observed DO to estimate hourly DO every 1km at 1m incremental depths</a:t>
          </a:r>
        </a:p>
      </dsp:txBody>
      <dsp:txXfrm>
        <a:off x="883431" y="1201006"/>
        <a:ext cx="9668157" cy="600743"/>
      </dsp:txXfrm>
    </dsp:sp>
    <dsp:sp modelId="{AC877F3E-FD73-42D8-896A-CB042EDCC3B6}">
      <dsp:nvSpPr>
        <dsp:cNvPr id="0" name=""/>
        <dsp:cNvSpPr/>
      </dsp:nvSpPr>
      <dsp:spPr>
        <a:xfrm>
          <a:off x="507967" y="1125913"/>
          <a:ext cx="750929" cy="7509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119A03-AD06-4668-959E-F088BF4F1DDC}">
      <dsp:nvSpPr>
        <dsp:cNvPr id="0" name=""/>
        <dsp:cNvSpPr/>
      </dsp:nvSpPr>
      <dsp:spPr>
        <a:xfrm>
          <a:off x="1015553" y="2101833"/>
          <a:ext cx="9536036" cy="6007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840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/>
            <a:t>Advanced analytical techniques that allow use of all data (of any monitoring frequency) to assess all criteria, including continuous data</a:t>
          </a:r>
          <a:endParaRPr lang="en-US" sz="1600" kern="1200"/>
        </a:p>
      </dsp:txBody>
      <dsp:txXfrm>
        <a:off x="1015553" y="2101833"/>
        <a:ext cx="9536036" cy="600743"/>
      </dsp:txXfrm>
    </dsp:sp>
    <dsp:sp modelId="{857D5325-EE70-4C81-9EF5-F2A39269EADA}">
      <dsp:nvSpPr>
        <dsp:cNvPr id="0" name=""/>
        <dsp:cNvSpPr/>
      </dsp:nvSpPr>
      <dsp:spPr>
        <a:xfrm>
          <a:off x="640088" y="2026740"/>
          <a:ext cx="750929" cy="7509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91034D-95BC-4130-A7AD-7964233ACD39}">
      <dsp:nvSpPr>
        <dsp:cNvPr id="0" name=""/>
        <dsp:cNvSpPr/>
      </dsp:nvSpPr>
      <dsp:spPr>
        <a:xfrm>
          <a:off x="883431" y="3002660"/>
          <a:ext cx="9668157" cy="6007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840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Developed so it can run on a typical laptop</a:t>
          </a:r>
        </a:p>
      </dsp:txBody>
      <dsp:txXfrm>
        <a:off x="883431" y="3002660"/>
        <a:ext cx="9668157" cy="600743"/>
      </dsp:txXfrm>
    </dsp:sp>
    <dsp:sp modelId="{BBF76A0B-8D0E-4483-8961-270327DD1BC3}">
      <dsp:nvSpPr>
        <dsp:cNvPr id="0" name=""/>
        <dsp:cNvSpPr/>
      </dsp:nvSpPr>
      <dsp:spPr>
        <a:xfrm>
          <a:off x="507967" y="2927567"/>
          <a:ext cx="750929" cy="7509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06C7F5-93BB-4B73-8C2C-9C8CF6BD6700}">
      <dsp:nvSpPr>
        <dsp:cNvPr id="0" name=""/>
        <dsp:cNvSpPr/>
      </dsp:nvSpPr>
      <dsp:spPr>
        <a:xfrm>
          <a:off x="452956" y="3903487"/>
          <a:ext cx="10098632" cy="6007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840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/>
            <a:t>Quantifiable uncertainty in condition estimate</a:t>
          </a:r>
          <a:endParaRPr lang="en-US" sz="1600" kern="1200"/>
        </a:p>
      </dsp:txBody>
      <dsp:txXfrm>
        <a:off x="452956" y="3903487"/>
        <a:ext cx="10098632" cy="600743"/>
      </dsp:txXfrm>
    </dsp:sp>
    <dsp:sp modelId="{1D9C6892-82A8-40C9-BBED-25FE3CA3E506}">
      <dsp:nvSpPr>
        <dsp:cNvPr id="0" name=""/>
        <dsp:cNvSpPr/>
      </dsp:nvSpPr>
      <dsp:spPr>
        <a:xfrm>
          <a:off x="77491" y="3828394"/>
          <a:ext cx="750929" cy="7509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8122E7-1D80-4FD5-A8FD-54FD80573D91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5992A-0183-43D7-A8D4-A770AA390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148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 am going to start with answering what makes the tool 4D?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72358E-9B95-4C97-B286-5CBB18C6AFD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0753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start with space which is 3D (</a:t>
            </a:r>
            <a:r>
              <a:rPr lang="en-US" err="1"/>
              <a:t>ie</a:t>
            </a:r>
            <a:r>
              <a:rPr lang="en-US"/>
              <a:t> volume)</a:t>
            </a:r>
          </a:p>
          <a:p>
            <a:r>
              <a:rPr lang="en-US"/>
              <a:t>We add Time which is 1 dimensional</a:t>
            </a:r>
          </a:p>
          <a:p>
            <a:r>
              <a:rPr lang="en-US"/>
              <a:t>To get us spatial and temporal interpolation tool or 4D tool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72358E-9B95-4C97-B286-5CBB18C6AFD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0105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show this process a bit more visually, we are developing a tool to create a 3D representation of DO through time. For example, We will now be able to interpolate the DO on March 1</a:t>
            </a:r>
            <a:r>
              <a:rPr lang="en-US" baseline="30000"/>
              <a:t>st</a:t>
            </a:r>
            <a:r>
              <a:rPr lang="en-US"/>
              <a:t> in 2024 at midnight across the bay, then at 1 AM across the bay, and continue on to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7BF49E-8CF1-4504-9BB4-0BAA494153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2132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8A032-FA20-E61D-6319-837E0FF44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048758-162D-8742-29E5-6A2E89CB8A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A48628-A99E-FBE5-C10F-6835688C6B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Interpolation makes a prediction inside your data to fill gaps. In our visual example, we may have dissolved oxygen data for March 1st and August 1</a:t>
            </a:r>
            <a:r>
              <a:rPr lang="en-US" baseline="30000"/>
              <a:t>st</a:t>
            </a:r>
            <a:r>
              <a:rPr lang="en-US"/>
              <a:t> but we don’t have data on July 1</a:t>
            </a:r>
            <a:r>
              <a:rPr lang="en-US" baseline="30000"/>
              <a:t>st</a:t>
            </a:r>
            <a:r>
              <a:rPr lang="en-US"/>
              <a:t>, so we need to use the monitoring data we have available to make a prediction of what the dissolved oxygen would be on July 1</a:t>
            </a:r>
            <a:r>
              <a:rPr lang="en-US" baseline="30000"/>
              <a:t>st</a:t>
            </a:r>
            <a:r>
              <a:rPr lang="en-US"/>
              <a:t> when we don’t have data.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DAAE0-FAB9-81D9-BFD7-3B5CA1F52C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7BF49E-8CF1-4504-9BB4-0BAA494153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938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7BF49E-8CF1-4504-9BB4-0BAA494153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8764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E8B9D-A713-40DA-AE9B-B71BAA43F2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8690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Here is the timeline for completing the tool and incorporating it into criteria reporting.</a:t>
            </a:r>
          </a:p>
          <a:p>
            <a:r>
              <a:rPr lang="en-US"/>
              <a:t>While the ramping up of meetings and project development started in 2022, the want and request for a 4D tool goes back to even before 2003.</a:t>
            </a:r>
          </a:p>
          <a:p>
            <a:r>
              <a:rPr lang="en-US"/>
              <a:t>We are closing up on the development for this phase of the tool and starting to work more on documentation.</a:t>
            </a:r>
          </a:p>
          <a:p>
            <a:r>
              <a:rPr lang="en-US"/>
              <a:t>In 2026, we will focus more on the documentation and start training staff and partners to use the tool along with additional functionality adjustments as needed so that we can have a fully approved method by 2028 and 2030 goal of reporting on all criteria.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72358E-9B95-4C97-B286-5CBB18C6AFD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679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613CBA7-C79C-49B7-A24F-2EECEF2718BB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24963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3943-63B1-4E58-BE00-66B3057DFB03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945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4D8A58-B3BC-49A7-A53E-A808A4040C94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15796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99F9F-88EA-4EDF-AED8-7F956EFEB823}" type="datetime1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753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4402F-122E-4A00-B4E2-D76B772EF6A0}" type="datetime1">
              <a:rPr lang="en-US" smtClean="0"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81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0781-46CC-4E6B-AE45-C5CA480980DF}" type="datetime1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268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D96E1-ECED-48D7-92C2-A252E0F364A8}" type="datetime1">
              <a:rPr lang="en-US" smtClean="0"/>
              <a:t>3/13/2026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205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32E7AD-5A56-45BC-A4F5-3CC5609F0C1E}" type="datetime1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7483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6BCEC7-13E0-41BF-A945-DF44AE97CC53}" type="datetime1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52264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27D94-5763-4AF8-886F-F0FC78978D26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767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01E5-D77B-47C3-9830-14329B7B2198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248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613CBA7-C79C-49B7-A24F-2EECEF2718BB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027308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3943-63B1-4E58-BE00-66B3057DFB03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368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4D8A58-B3BC-49A7-A53E-A808A4040C94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862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99F9F-88EA-4EDF-AED8-7F956EFEB823}" type="datetime1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98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4402F-122E-4A00-B4E2-D76B772EF6A0}" type="datetime1">
              <a:rPr lang="en-US" smtClean="0"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813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0781-46CC-4E6B-AE45-C5CA480980DF}" type="datetime1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2981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D96E1-ECED-48D7-92C2-A252E0F364A8}" type="datetime1">
              <a:rPr lang="en-US" smtClean="0"/>
              <a:t>3/13/2026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529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332E7AD-5A56-45BC-A4F5-3CC5609F0C1E}" type="datetime1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0331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6BCEC7-13E0-41BF-A945-DF44AE97CC53}" type="datetime1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0956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27D94-5763-4AF8-886F-F0FC78978D26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188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01E5-D77B-47C3-9830-14329B7B2198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46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5F3DC5A3-4798-46AA-BDE2-DAB9EE24A4D2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61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5F3DC5A3-4798-46AA-BDE2-DAB9EE24A4D2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2D62F168-8E77-432A-BBA7-73B9727A1E1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66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DDE6F-B5E5-4C8D-9CDD-EA343D26F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24" y="846852"/>
            <a:ext cx="9612971" cy="1688583"/>
          </a:xfrm>
        </p:spPr>
        <p:txBody>
          <a:bodyPr>
            <a:normAutofit/>
          </a:bodyPr>
          <a:lstStyle/>
          <a:p>
            <a:r>
              <a:rPr lang="en-US" sz="4600" cap="none">
                <a:solidFill>
                  <a:schemeClr val="tx1"/>
                </a:solidFill>
              </a:rPr>
              <a:t>4-Dimensional (4-D) Interpolator 101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6B281-176C-4CAA-A510-17A3B4274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024" y="2737328"/>
            <a:ext cx="9612971" cy="1143324"/>
          </a:xfrm>
        </p:spPr>
        <p:txBody>
          <a:bodyPr>
            <a:norm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 March 23, 2026</a:t>
            </a:r>
          </a:p>
          <a:p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23FFA3-4898-6433-2E6B-0354856DAD72}"/>
              </a:ext>
            </a:extLst>
          </p:cNvPr>
          <p:cNvSpPr txBox="1"/>
          <p:nvPr/>
        </p:nvSpPr>
        <p:spPr>
          <a:xfrm>
            <a:off x="2933040" y="4082546"/>
            <a:ext cx="74449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CBP team and developers: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Peter Tango (USGS), Rebecca Murphy (UMCES),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Breck Sullivan (USGS), Kaylyn Gootman (EPA), Allison Welch (CRC),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Elgin Perry (statistics consultant), Jon Harcum (Tetra Tech)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BEC8B2-7061-1FD7-61D1-768643DA8ACC}"/>
              </a:ext>
            </a:extLst>
          </p:cNvPr>
          <p:cNvSpPr txBox="1"/>
          <p:nvPr/>
        </p:nvSpPr>
        <p:spPr>
          <a:xfrm>
            <a:off x="2933040" y="3581489"/>
            <a:ext cx="74449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Kaylyn S. Gootman (EPA)</a:t>
            </a:r>
          </a:p>
        </p:txBody>
      </p:sp>
    </p:spTree>
    <p:extLst>
      <p:ext uri="{BB962C8B-B14F-4D97-AF65-F5344CB8AC3E}">
        <p14:creationId xmlns:p14="http://schemas.microsoft.com/office/powerpoint/2010/main" val="901787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stack of red and white squares&#10;&#10;AI-generated content may be incorrect.">
            <a:extLst>
              <a:ext uri="{FF2B5EF4-FFF2-40B4-BE49-F238E27FC236}">
                <a16:creationId xmlns:a16="http://schemas.microsoft.com/office/drawing/2014/main" id="{2F0928B9-0967-EDEE-F9A2-DC7BBEBC1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072" y="4392892"/>
            <a:ext cx="1959310" cy="233792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0CDE3D5-B88A-4A56-BE7A-A4B6BA457331}"/>
              </a:ext>
            </a:extLst>
          </p:cNvPr>
          <p:cNvSpPr txBox="1">
            <a:spLocks/>
          </p:cNvSpPr>
          <p:nvPr/>
        </p:nvSpPr>
        <p:spPr>
          <a:xfrm>
            <a:off x="646347" y="491506"/>
            <a:ext cx="801644" cy="5684215"/>
          </a:xfrm>
          <a:prstGeom prst="rect">
            <a:avLst/>
          </a:prstGeom>
        </p:spPr>
        <p:txBody>
          <a:bodyPr vert="vert270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-12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j-ea"/>
                <a:cs typeface="Calibri" panose="020F0502020204030204" pitchFamily="34" charset="0"/>
              </a:rPr>
              <a:t>WQS Criterion Assessment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4EAF9A5B-B0CE-47C2-82FC-64D1759710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922" y="1067972"/>
            <a:ext cx="1137597" cy="22751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4D0D872-357B-4A4D-B6DE-A8F41A55B174}"/>
              </a:ext>
            </a:extLst>
          </p:cNvPr>
          <p:cNvSpPr txBox="1"/>
          <p:nvPr/>
        </p:nvSpPr>
        <p:spPr>
          <a:xfrm>
            <a:off x="2584728" y="72529"/>
            <a:ext cx="1433986" cy="11543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3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1. </a:t>
            </a:r>
            <a:r>
              <a:rPr kumimoji="0" lang="en-US" sz="13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Collect bi-weekly to monthly data at each monitoring station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8D6E044-9977-4013-92BD-D41F89EF31E6}"/>
              </a:ext>
            </a:extLst>
          </p:cNvPr>
          <p:cNvSpPr txBox="1"/>
          <p:nvPr/>
        </p:nvSpPr>
        <p:spPr>
          <a:xfrm>
            <a:off x="4495181" y="72529"/>
            <a:ext cx="1583759" cy="7459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3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2. </a:t>
            </a:r>
            <a:r>
              <a:rPr kumimoji="0" lang="en-US" sz="13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Interpolate bay-wide for a single cruise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49680949-E328-4C62-912D-F185C577C2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299" y="1221475"/>
            <a:ext cx="586282" cy="11725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D0FF9B3-436B-4BDC-B051-B34FFA244C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57" y="1495054"/>
            <a:ext cx="586282" cy="11725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88A5CEC-00CB-4C9F-B6C9-B76068FFAF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29" y="1736681"/>
            <a:ext cx="586282" cy="11725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5148BF1F-5EA0-49C8-ABCF-751D309468DF}"/>
              </a:ext>
            </a:extLst>
          </p:cNvPr>
          <p:cNvSpPr txBox="1"/>
          <p:nvPr/>
        </p:nvSpPr>
        <p:spPr>
          <a:xfrm>
            <a:off x="6554953" y="106538"/>
            <a:ext cx="1438732" cy="9501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3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3. </a:t>
            </a:r>
            <a:r>
              <a:rPr kumimoji="0" lang="en-US" sz="13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Conduct interpolations for a season over the 3-year period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B1C782F-F285-476A-8239-F1EB8FDFB61D}"/>
              </a:ext>
            </a:extLst>
          </p:cNvPr>
          <p:cNvSpPr txBox="1"/>
          <p:nvPr/>
        </p:nvSpPr>
        <p:spPr>
          <a:xfrm>
            <a:off x="7039710" y="2583661"/>
            <a:ext cx="625738" cy="378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…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66D61B9C-98F6-4EF0-A74B-4E3937A2A6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218" y="856503"/>
            <a:ext cx="1132822" cy="22656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BD70BB6E-BB78-4718-9BC9-242E737742BC}"/>
              </a:ext>
            </a:extLst>
          </p:cNvPr>
          <p:cNvSpPr txBox="1"/>
          <p:nvPr/>
        </p:nvSpPr>
        <p:spPr>
          <a:xfrm>
            <a:off x="8371266" y="188472"/>
            <a:ext cx="2322110" cy="9505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3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4. </a:t>
            </a:r>
            <a:r>
              <a:rPr kumimoji="0" lang="en-US" sz="133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Average monthly if 30-day criterion, and compare </a:t>
            </a:r>
            <a:r>
              <a:rPr kumimoji="0" lang="en-US" sz="13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interpolated values with appropriate criterion values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0DACFE4-D4B0-4723-A42F-5AE374583007}"/>
              </a:ext>
            </a:extLst>
          </p:cNvPr>
          <p:cNvSpPr txBox="1"/>
          <p:nvPr/>
        </p:nvSpPr>
        <p:spPr>
          <a:xfrm>
            <a:off x="2503737" y="3573022"/>
            <a:ext cx="2144402" cy="7459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3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5. </a:t>
            </a:r>
            <a:r>
              <a:rPr kumimoji="0" lang="en-US" sz="13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Repeat Step 4 throughout the 3-year period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F1BE4E9-44AC-427F-AB1E-6A8725A10293}"/>
              </a:ext>
            </a:extLst>
          </p:cNvPr>
          <p:cNvSpPr txBox="1"/>
          <p:nvPr/>
        </p:nvSpPr>
        <p:spPr>
          <a:xfrm>
            <a:off x="5159709" y="3442760"/>
            <a:ext cx="2184078" cy="9501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3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6. </a:t>
            </a:r>
            <a:r>
              <a:rPr kumimoji="0" lang="en-US" sz="13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Calculate the cumulative frequency distribution (CFD) for extent of exceedance in space and time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35C6684-A587-4B26-BA3F-A2DB17ADC44E}"/>
              </a:ext>
            </a:extLst>
          </p:cNvPr>
          <p:cNvSpPr txBox="1"/>
          <p:nvPr/>
        </p:nvSpPr>
        <p:spPr>
          <a:xfrm>
            <a:off x="8066004" y="3654988"/>
            <a:ext cx="1944522" cy="7459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3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7. </a:t>
            </a:r>
            <a:r>
              <a:rPr kumimoji="0" lang="en-US" sz="13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Quantify attainment status (attaining or not) for the 3-year period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D1727E5-80F9-40CE-B2D9-AD6ED4D3B60A}"/>
              </a:ext>
            </a:extLst>
          </p:cNvPr>
          <p:cNvSpPr txBox="1"/>
          <p:nvPr/>
        </p:nvSpPr>
        <p:spPr>
          <a:xfrm>
            <a:off x="4009838" y="4400898"/>
            <a:ext cx="453052" cy="4601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9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9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228173-4681-27A9-EA31-8A18AFD2D00D}"/>
              </a:ext>
            </a:extLst>
          </p:cNvPr>
          <p:cNvSpPr txBox="1"/>
          <p:nvPr/>
        </p:nvSpPr>
        <p:spPr>
          <a:xfrm>
            <a:off x="909268" y="6453386"/>
            <a:ext cx="1496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From Peter Tango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F17B1A4E-7095-2E46-CC2F-69C4124A8CCD}"/>
              </a:ext>
            </a:extLst>
          </p:cNvPr>
          <p:cNvSpPr/>
          <p:nvPr/>
        </p:nvSpPr>
        <p:spPr>
          <a:xfrm>
            <a:off x="4059745" y="258521"/>
            <a:ext cx="403145" cy="23298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F157C652-CD17-0E62-56BF-495B73C97BDC}"/>
              </a:ext>
            </a:extLst>
          </p:cNvPr>
          <p:cNvSpPr/>
          <p:nvPr/>
        </p:nvSpPr>
        <p:spPr>
          <a:xfrm>
            <a:off x="6136623" y="258520"/>
            <a:ext cx="403145" cy="23298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DB8273E-BB69-379F-60DE-F0021C23FA61}"/>
              </a:ext>
            </a:extLst>
          </p:cNvPr>
          <p:cNvSpPr/>
          <p:nvPr/>
        </p:nvSpPr>
        <p:spPr>
          <a:xfrm>
            <a:off x="8008870" y="253279"/>
            <a:ext cx="403145" cy="23298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EC7761E3-BB08-171D-B56E-4E3F80F15E32}"/>
              </a:ext>
            </a:extLst>
          </p:cNvPr>
          <p:cNvSpPr/>
          <p:nvPr/>
        </p:nvSpPr>
        <p:spPr>
          <a:xfrm>
            <a:off x="2100435" y="3829148"/>
            <a:ext cx="403145" cy="23298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E55339D-39D9-412F-3F16-12A3D6518554}"/>
              </a:ext>
            </a:extLst>
          </p:cNvPr>
          <p:cNvSpPr/>
          <p:nvPr/>
        </p:nvSpPr>
        <p:spPr>
          <a:xfrm>
            <a:off x="4722222" y="3798111"/>
            <a:ext cx="403145" cy="23298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B85604F3-C341-FF79-33FA-DA9A1C9DF3BA}"/>
              </a:ext>
            </a:extLst>
          </p:cNvPr>
          <p:cNvSpPr/>
          <p:nvPr/>
        </p:nvSpPr>
        <p:spPr>
          <a:xfrm>
            <a:off x="7463875" y="3806405"/>
            <a:ext cx="403145" cy="23298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13" name="Picture 12" descr="A diagram of red squares&#10;&#10;AI-generated content may be incorrect.">
            <a:extLst>
              <a:ext uri="{FF2B5EF4-FFF2-40B4-BE49-F238E27FC236}">
                <a16:creationId xmlns:a16="http://schemas.microsoft.com/office/drawing/2014/main" id="{5B79BF8E-DF61-8124-BB01-A32F0D8F7D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266" y="1256109"/>
            <a:ext cx="2277874" cy="156837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4A2C577-BF25-A700-BD2B-16F442FB9E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709" y="4537984"/>
            <a:ext cx="2256002" cy="198496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0EC167C-442F-5D87-B0CA-0987E0669CE9}"/>
              </a:ext>
            </a:extLst>
          </p:cNvPr>
          <p:cNvSpPr/>
          <p:nvPr/>
        </p:nvSpPr>
        <p:spPr>
          <a:xfrm>
            <a:off x="4285269" y="24404"/>
            <a:ext cx="3888019" cy="321244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BA36B-C38F-2410-325A-00A791C222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0442" y="4436934"/>
            <a:ext cx="1731296" cy="23299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79C9506-D91B-8F37-0F7F-392CBDD04F9D}"/>
              </a:ext>
            </a:extLst>
          </p:cNvPr>
          <p:cNvSpPr txBox="1"/>
          <p:nvPr/>
        </p:nvSpPr>
        <p:spPr>
          <a:xfrm rot="258673">
            <a:off x="10120342" y="3077279"/>
            <a:ext cx="1929634" cy="1815882"/>
          </a:xfrm>
          <a:prstGeom prst="rect">
            <a:avLst/>
          </a:prstGeom>
          <a:solidFill>
            <a:srgbClr val="FFFFCC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The 3D Interpolator is an important tool for this process for 1) annual assessments with monitoring data and 2) usage in the Phase 6 modeling suite.</a:t>
            </a:r>
          </a:p>
        </p:txBody>
      </p:sp>
      <p:pic>
        <p:nvPicPr>
          <p:cNvPr id="14" name="Graphic 13" descr="Pin with solid fill">
            <a:extLst>
              <a:ext uri="{FF2B5EF4-FFF2-40B4-BE49-F238E27FC236}">
                <a16:creationId xmlns:a16="http://schemas.microsoft.com/office/drawing/2014/main" id="{0A40F8D9-1C43-995F-5388-798EA1D261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9575529" flipH="1">
            <a:off x="10955797" y="2566522"/>
            <a:ext cx="561652" cy="56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26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4BE672B-6828-419A-758B-8FECBA56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Partnership Uses of the 3D Interpolator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ECE4DE-7E99-39C8-39B0-EEDF5D7A8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47825"/>
            <a:ext cx="10072838" cy="4657725"/>
          </a:xfrm>
        </p:spPr>
        <p:txBody>
          <a:bodyPr>
            <a:normAutofit/>
          </a:bodyPr>
          <a:lstStyle/>
          <a:p>
            <a:r>
              <a:rPr lang="en-US"/>
              <a:t>1) Developing planning targets as part of the CBP partnership suite of modeling tools </a:t>
            </a:r>
          </a:p>
          <a:p>
            <a:pPr lvl="1"/>
            <a:r>
              <a:rPr lang="en-US"/>
              <a:t>Develop Planning Targets to achieve Water Quality Criteria</a:t>
            </a:r>
          </a:p>
          <a:p>
            <a:pPr lvl="1"/>
            <a:r>
              <a:rPr lang="en-US"/>
              <a:t>Support effective Watershed Implementation Plans</a:t>
            </a:r>
          </a:p>
          <a:p>
            <a:r>
              <a:rPr lang="en-US"/>
              <a:t>2) One Step In the Analysis for Annual Assessments</a:t>
            </a:r>
          </a:p>
          <a:p>
            <a:pPr lvl="1"/>
            <a:r>
              <a:rPr lang="en-US"/>
              <a:t>Helps us answer how are we doing towards meeting our water quality goals</a:t>
            </a:r>
          </a:p>
          <a:p>
            <a:pPr lvl="1"/>
            <a:r>
              <a:rPr lang="en-US"/>
              <a:t>E.g., Water Quality Standards Attainment Indicator</a:t>
            </a:r>
          </a:p>
          <a:p>
            <a:r>
              <a:rPr lang="en-US"/>
              <a:t>3) Support Jurisdictions’ development of 303(d) lists</a:t>
            </a:r>
          </a:p>
          <a:p>
            <a:pPr lvl="1"/>
            <a:r>
              <a:rPr lang="en-US"/>
              <a:t>Cycle is every two years</a:t>
            </a:r>
          </a:p>
          <a:p>
            <a:r>
              <a:rPr lang="en-US"/>
              <a:t>4) Other Applications</a:t>
            </a:r>
          </a:p>
          <a:p>
            <a:pPr lvl="1"/>
            <a:r>
              <a:rPr lang="en-US"/>
              <a:t>Research applications</a:t>
            </a:r>
          </a:p>
          <a:p>
            <a:pPr lvl="1"/>
            <a:r>
              <a:rPr lang="en-US"/>
              <a:t>Hypoxic volume and spatial habitat analyses by state partners</a:t>
            </a:r>
          </a:p>
        </p:txBody>
      </p:sp>
    </p:spTree>
    <p:extLst>
      <p:ext uri="{BB962C8B-B14F-4D97-AF65-F5344CB8AC3E}">
        <p14:creationId xmlns:p14="http://schemas.microsoft.com/office/powerpoint/2010/main" val="1291533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C8322-095F-6B5A-C856-63AE82927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84EC3-02A6-469A-DE8D-BBC5F2B81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26" y="470859"/>
            <a:ext cx="9601200" cy="1200422"/>
          </a:xfrm>
        </p:spPr>
        <p:txBody>
          <a:bodyPr/>
          <a:lstStyle/>
          <a:p>
            <a:r>
              <a:rPr lang="en-US"/>
              <a:t>Why Are We Developing a New Method?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5E2B6A7-8694-5771-B431-DC241C4695C1}"/>
              </a:ext>
            </a:extLst>
          </p:cNvPr>
          <p:cNvSpPr/>
          <p:nvPr/>
        </p:nvSpPr>
        <p:spPr>
          <a:xfrm>
            <a:off x="880671" y="1308850"/>
            <a:ext cx="8657963" cy="1992325"/>
          </a:xfrm>
          <a:custGeom>
            <a:avLst/>
            <a:gdLst>
              <a:gd name="connsiteX0" fmla="*/ 0 w 8161020"/>
              <a:gd name="connsiteY0" fmla="*/ 122811 h 1228105"/>
              <a:gd name="connsiteX1" fmla="*/ 122811 w 8161020"/>
              <a:gd name="connsiteY1" fmla="*/ 0 h 1228105"/>
              <a:gd name="connsiteX2" fmla="*/ 8038210 w 8161020"/>
              <a:gd name="connsiteY2" fmla="*/ 0 h 1228105"/>
              <a:gd name="connsiteX3" fmla="*/ 8161021 w 8161020"/>
              <a:gd name="connsiteY3" fmla="*/ 122811 h 1228105"/>
              <a:gd name="connsiteX4" fmla="*/ 8161020 w 8161020"/>
              <a:gd name="connsiteY4" fmla="*/ 1105295 h 1228105"/>
              <a:gd name="connsiteX5" fmla="*/ 8038209 w 8161020"/>
              <a:gd name="connsiteY5" fmla="*/ 1228106 h 1228105"/>
              <a:gd name="connsiteX6" fmla="*/ 122811 w 8161020"/>
              <a:gd name="connsiteY6" fmla="*/ 1228105 h 1228105"/>
              <a:gd name="connsiteX7" fmla="*/ 0 w 8161020"/>
              <a:gd name="connsiteY7" fmla="*/ 1105294 h 1228105"/>
              <a:gd name="connsiteX8" fmla="*/ 0 w 8161020"/>
              <a:gd name="connsiteY8" fmla="*/ 122811 h 1228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1020" h="1228105">
                <a:moveTo>
                  <a:pt x="0" y="122811"/>
                </a:moveTo>
                <a:cubicBezTo>
                  <a:pt x="0" y="54984"/>
                  <a:pt x="54984" y="0"/>
                  <a:pt x="122811" y="0"/>
                </a:cubicBezTo>
                <a:lnTo>
                  <a:pt x="8038210" y="0"/>
                </a:lnTo>
                <a:cubicBezTo>
                  <a:pt x="8106037" y="0"/>
                  <a:pt x="8161021" y="54984"/>
                  <a:pt x="8161021" y="122811"/>
                </a:cubicBezTo>
                <a:cubicBezTo>
                  <a:pt x="8161021" y="450306"/>
                  <a:pt x="8161020" y="777800"/>
                  <a:pt x="8161020" y="1105295"/>
                </a:cubicBezTo>
                <a:cubicBezTo>
                  <a:pt x="8161020" y="1173122"/>
                  <a:pt x="8106036" y="1228106"/>
                  <a:pt x="8038209" y="1228106"/>
                </a:cubicBezTo>
                <a:lnTo>
                  <a:pt x="122811" y="1228105"/>
                </a:lnTo>
                <a:cubicBezTo>
                  <a:pt x="54984" y="1228105"/>
                  <a:pt x="0" y="1173121"/>
                  <a:pt x="0" y="1105294"/>
                </a:cubicBezTo>
                <a:lnTo>
                  <a:pt x="0" y="12281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170" tIns="112170" rIns="457200" bIns="112170" numCol="1" spcCol="1270" anchor="ctr" anchorCtr="0">
            <a:noAutofit/>
          </a:bodyPr>
          <a:lstStyle/>
          <a:p>
            <a:pPr marL="342900" marR="0" lvl="0" indent="-34290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The current interpolator (developed 20+ years ago) was not designed to interpolate through time or work effectively with unstructured data that have mixed time scales and sampling patterns and are sourced from multiple monitoring programs.</a:t>
            </a:r>
          </a:p>
          <a:p>
            <a:pPr marL="800100" marR="0" lvl="1" indent="-34290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3D Interpolator was designed for discrete bi-monthly data</a:t>
            </a:r>
          </a:p>
          <a:p>
            <a:pPr marL="800100" marR="0" lvl="1" indent="-34290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Cannot produce uncertainty estimates.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AB97264-066C-F154-0DBD-E5F9636F67C1}"/>
              </a:ext>
            </a:extLst>
          </p:cNvPr>
          <p:cNvSpPr/>
          <p:nvPr/>
        </p:nvSpPr>
        <p:spPr>
          <a:xfrm>
            <a:off x="1620229" y="3527090"/>
            <a:ext cx="9426804" cy="686027"/>
          </a:xfrm>
          <a:custGeom>
            <a:avLst/>
            <a:gdLst>
              <a:gd name="connsiteX0" fmla="*/ 0 w 8161020"/>
              <a:gd name="connsiteY0" fmla="*/ 122811 h 1228105"/>
              <a:gd name="connsiteX1" fmla="*/ 122811 w 8161020"/>
              <a:gd name="connsiteY1" fmla="*/ 0 h 1228105"/>
              <a:gd name="connsiteX2" fmla="*/ 8038210 w 8161020"/>
              <a:gd name="connsiteY2" fmla="*/ 0 h 1228105"/>
              <a:gd name="connsiteX3" fmla="*/ 8161021 w 8161020"/>
              <a:gd name="connsiteY3" fmla="*/ 122811 h 1228105"/>
              <a:gd name="connsiteX4" fmla="*/ 8161020 w 8161020"/>
              <a:gd name="connsiteY4" fmla="*/ 1105295 h 1228105"/>
              <a:gd name="connsiteX5" fmla="*/ 8038209 w 8161020"/>
              <a:gd name="connsiteY5" fmla="*/ 1228106 h 1228105"/>
              <a:gd name="connsiteX6" fmla="*/ 122811 w 8161020"/>
              <a:gd name="connsiteY6" fmla="*/ 1228105 h 1228105"/>
              <a:gd name="connsiteX7" fmla="*/ 0 w 8161020"/>
              <a:gd name="connsiteY7" fmla="*/ 1105294 h 1228105"/>
              <a:gd name="connsiteX8" fmla="*/ 0 w 8161020"/>
              <a:gd name="connsiteY8" fmla="*/ 122811 h 1228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1020" h="1228105">
                <a:moveTo>
                  <a:pt x="0" y="122811"/>
                </a:moveTo>
                <a:cubicBezTo>
                  <a:pt x="0" y="54984"/>
                  <a:pt x="54984" y="0"/>
                  <a:pt x="122811" y="0"/>
                </a:cubicBezTo>
                <a:lnTo>
                  <a:pt x="8038210" y="0"/>
                </a:lnTo>
                <a:cubicBezTo>
                  <a:pt x="8106037" y="0"/>
                  <a:pt x="8161021" y="54984"/>
                  <a:pt x="8161021" y="122811"/>
                </a:cubicBezTo>
                <a:cubicBezTo>
                  <a:pt x="8161021" y="450306"/>
                  <a:pt x="8161020" y="777800"/>
                  <a:pt x="8161020" y="1105295"/>
                </a:cubicBezTo>
                <a:cubicBezTo>
                  <a:pt x="8161020" y="1173122"/>
                  <a:pt x="8106036" y="1228106"/>
                  <a:pt x="8038209" y="1228106"/>
                </a:cubicBezTo>
                <a:lnTo>
                  <a:pt x="122811" y="1228105"/>
                </a:lnTo>
                <a:cubicBezTo>
                  <a:pt x="54984" y="1228105"/>
                  <a:pt x="0" y="1173121"/>
                  <a:pt x="0" y="1105294"/>
                </a:cubicBezTo>
                <a:lnTo>
                  <a:pt x="0" y="12281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170" tIns="112170" rIns="457200" bIns="112170" numCol="1" spcCol="1270" anchor="ctr" anchorCtr="0">
            <a:noAutofit/>
          </a:bodyPr>
          <a:lstStyle/>
          <a:p>
            <a:pPr marL="342900" marR="0" lvl="0" indent="-34290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There is more high frequency data now to fill in temporal gaps. 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DB6F71E-33F4-B165-FA0C-2BDF830A1007}"/>
              </a:ext>
            </a:extLst>
          </p:cNvPr>
          <p:cNvSpPr/>
          <p:nvPr/>
        </p:nvSpPr>
        <p:spPr>
          <a:xfrm>
            <a:off x="2434766" y="4443808"/>
            <a:ext cx="9171542" cy="2057400"/>
          </a:xfrm>
          <a:custGeom>
            <a:avLst/>
            <a:gdLst>
              <a:gd name="connsiteX0" fmla="*/ 0 w 8161020"/>
              <a:gd name="connsiteY0" fmla="*/ 122811 h 1228105"/>
              <a:gd name="connsiteX1" fmla="*/ 122811 w 8161020"/>
              <a:gd name="connsiteY1" fmla="*/ 0 h 1228105"/>
              <a:gd name="connsiteX2" fmla="*/ 8038210 w 8161020"/>
              <a:gd name="connsiteY2" fmla="*/ 0 h 1228105"/>
              <a:gd name="connsiteX3" fmla="*/ 8161021 w 8161020"/>
              <a:gd name="connsiteY3" fmla="*/ 122811 h 1228105"/>
              <a:gd name="connsiteX4" fmla="*/ 8161020 w 8161020"/>
              <a:gd name="connsiteY4" fmla="*/ 1105295 h 1228105"/>
              <a:gd name="connsiteX5" fmla="*/ 8038209 w 8161020"/>
              <a:gd name="connsiteY5" fmla="*/ 1228106 h 1228105"/>
              <a:gd name="connsiteX6" fmla="*/ 122811 w 8161020"/>
              <a:gd name="connsiteY6" fmla="*/ 1228105 h 1228105"/>
              <a:gd name="connsiteX7" fmla="*/ 0 w 8161020"/>
              <a:gd name="connsiteY7" fmla="*/ 1105294 h 1228105"/>
              <a:gd name="connsiteX8" fmla="*/ 0 w 8161020"/>
              <a:gd name="connsiteY8" fmla="*/ 122811 h 1228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1020" h="1228105">
                <a:moveTo>
                  <a:pt x="0" y="122811"/>
                </a:moveTo>
                <a:cubicBezTo>
                  <a:pt x="0" y="54984"/>
                  <a:pt x="54984" y="0"/>
                  <a:pt x="122811" y="0"/>
                </a:cubicBezTo>
                <a:lnTo>
                  <a:pt x="8038210" y="0"/>
                </a:lnTo>
                <a:cubicBezTo>
                  <a:pt x="8106037" y="0"/>
                  <a:pt x="8161021" y="54984"/>
                  <a:pt x="8161021" y="122811"/>
                </a:cubicBezTo>
                <a:cubicBezTo>
                  <a:pt x="8161021" y="450306"/>
                  <a:pt x="8161020" y="777800"/>
                  <a:pt x="8161020" y="1105295"/>
                </a:cubicBezTo>
                <a:cubicBezTo>
                  <a:pt x="8161020" y="1173122"/>
                  <a:pt x="8106036" y="1228106"/>
                  <a:pt x="8038209" y="1228106"/>
                </a:cubicBezTo>
                <a:lnTo>
                  <a:pt x="122811" y="1228105"/>
                </a:lnTo>
                <a:cubicBezTo>
                  <a:pt x="54984" y="1228105"/>
                  <a:pt x="0" y="1173121"/>
                  <a:pt x="0" y="1105294"/>
                </a:cubicBezTo>
                <a:lnTo>
                  <a:pt x="0" y="122811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170" tIns="112170" rIns="457200" bIns="112170" numCol="1" spcCol="1270" anchor="ctr" anchorCtr="0">
            <a:noAutofit/>
          </a:bodyPr>
          <a:lstStyle/>
          <a:p>
            <a:pPr marL="342900" marR="0" lvl="0" indent="-34290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A new interpolation will use all the data to fill in the gaps between data based on observed patterns to help accurately assess high frequency DO criteria.</a:t>
            </a:r>
          </a:p>
          <a:p>
            <a:pPr marL="800100" marR="0" lvl="1" indent="-34290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Chesapeake Bay Program interest in 4D Interpolation started because there are water quality criteria that require assessments at finer space and time scales than current methods can support.</a:t>
            </a:r>
          </a:p>
          <a:p>
            <a:pPr marL="800100" marR="0" lvl="1" indent="-342900" algn="l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Needed for the Phase 7 suite of models.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7A0F4B3-D4A0-AB33-E038-4D9ADABC6FD9}"/>
              </a:ext>
            </a:extLst>
          </p:cNvPr>
          <p:cNvSpPr/>
          <p:nvPr/>
        </p:nvSpPr>
        <p:spPr>
          <a:xfrm>
            <a:off x="8697468" y="2742797"/>
            <a:ext cx="841166" cy="782499"/>
          </a:xfrm>
          <a:custGeom>
            <a:avLst/>
            <a:gdLst>
              <a:gd name="connsiteX0" fmla="*/ 0 w 798268"/>
              <a:gd name="connsiteY0" fmla="*/ 439047 h 798268"/>
              <a:gd name="connsiteX1" fmla="*/ 179610 w 798268"/>
              <a:gd name="connsiteY1" fmla="*/ 439047 h 798268"/>
              <a:gd name="connsiteX2" fmla="*/ 179610 w 798268"/>
              <a:gd name="connsiteY2" fmla="*/ 0 h 798268"/>
              <a:gd name="connsiteX3" fmla="*/ 618658 w 798268"/>
              <a:gd name="connsiteY3" fmla="*/ 0 h 798268"/>
              <a:gd name="connsiteX4" fmla="*/ 618658 w 798268"/>
              <a:gd name="connsiteY4" fmla="*/ 439047 h 798268"/>
              <a:gd name="connsiteX5" fmla="*/ 798268 w 798268"/>
              <a:gd name="connsiteY5" fmla="*/ 439047 h 798268"/>
              <a:gd name="connsiteX6" fmla="*/ 399134 w 798268"/>
              <a:gd name="connsiteY6" fmla="*/ 798268 h 798268"/>
              <a:gd name="connsiteX7" fmla="*/ 0 w 798268"/>
              <a:gd name="connsiteY7" fmla="*/ 439047 h 79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8268" h="798268">
                <a:moveTo>
                  <a:pt x="0" y="439047"/>
                </a:moveTo>
                <a:lnTo>
                  <a:pt x="179610" y="439047"/>
                </a:lnTo>
                <a:lnTo>
                  <a:pt x="179610" y="0"/>
                </a:lnTo>
                <a:lnTo>
                  <a:pt x="618658" y="0"/>
                </a:lnTo>
                <a:lnTo>
                  <a:pt x="618658" y="439047"/>
                </a:lnTo>
                <a:lnTo>
                  <a:pt x="798268" y="439047"/>
                </a:lnTo>
                <a:lnTo>
                  <a:pt x="399134" y="798268"/>
                </a:lnTo>
                <a:lnTo>
                  <a:pt x="0" y="439047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5010" tIns="25400" rIns="205010" bIns="222971" numCol="1" spcCol="1270" anchor="ctr" anchorCtr="0">
            <a:noAutofit/>
          </a:bodyPr>
          <a:lstStyle/>
          <a:p>
            <a:pPr marL="0" marR="0" lvl="0" indent="0" algn="ctr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557C135-5C8A-EB34-D156-9852E75D399B}"/>
              </a:ext>
            </a:extLst>
          </p:cNvPr>
          <p:cNvSpPr/>
          <p:nvPr/>
        </p:nvSpPr>
        <p:spPr>
          <a:xfrm>
            <a:off x="10205867" y="3708236"/>
            <a:ext cx="841166" cy="886386"/>
          </a:xfrm>
          <a:custGeom>
            <a:avLst/>
            <a:gdLst>
              <a:gd name="connsiteX0" fmla="*/ 0 w 798268"/>
              <a:gd name="connsiteY0" fmla="*/ 439047 h 798268"/>
              <a:gd name="connsiteX1" fmla="*/ 179610 w 798268"/>
              <a:gd name="connsiteY1" fmla="*/ 439047 h 798268"/>
              <a:gd name="connsiteX2" fmla="*/ 179610 w 798268"/>
              <a:gd name="connsiteY2" fmla="*/ 0 h 798268"/>
              <a:gd name="connsiteX3" fmla="*/ 618658 w 798268"/>
              <a:gd name="connsiteY3" fmla="*/ 0 h 798268"/>
              <a:gd name="connsiteX4" fmla="*/ 618658 w 798268"/>
              <a:gd name="connsiteY4" fmla="*/ 439047 h 798268"/>
              <a:gd name="connsiteX5" fmla="*/ 798268 w 798268"/>
              <a:gd name="connsiteY5" fmla="*/ 439047 h 798268"/>
              <a:gd name="connsiteX6" fmla="*/ 399134 w 798268"/>
              <a:gd name="connsiteY6" fmla="*/ 798268 h 798268"/>
              <a:gd name="connsiteX7" fmla="*/ 0 w 798268"/>
              <a:gd name="connsiteY7" fmla="*/ 439047 h 798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8268" h="798268">
                <a:moveTo>
                  <a:pt x="0" y="439047"/>
                </a:moveTo>
                <a:lnTo>
                  <a:pt x="179610" y="439047"/>
                </a:lnTo>
                <a:lnTo>
                  <a:pt x="179610" y="0"/>
                </a:lnTo>
                <a:lnTo>
                  <a:pt x="618658" y="0"/>
                </a:lnTo>
                <a:lnTo>
                  <a:pt x="618658" y="439047"/>
                </a:lnTo>
                <a:lnTo>
                  <a:pt x="798268" y="439047"/>
                </a:lnTo>
                <a:lnTo>
                  <a:pt x="399134" y="798268"/>
                </a:lnTo>
                <a:lnTo>
                  <a:pt x="0" y="439047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5010" tIns="25400" rIns="205010" bIns="222971" numCol="1" spcCol="1270" anchor="ctr" anchorCtr="0">
            <a:noAutofit/>
          </a:bodyPr>
          <a:lstStyle/>
          <a:p>
            <a:pPr marL="0" marR="0" lvl="0" indent="0" algn="ctr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8237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9575E-E8E4-01EB-5CA1-C679639E0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744" y="1943100"/>
            <a:ext cx="9601200" cy="1485900"/>
          </a:xfrm>
        </p:spPr>
        <p:txBody>
          <a:bodyPr>
            <a:noAutofit/>
          </a:bodyPr>
          <a:lstStyle/>
          <a:p>
            <a:pPr algn="ctr"/>
            <a:r>
              <a:rPr lang="en-US" sz="8800"/>
              <a:t>What makes the tool 4-D?</a:t>
            </a:r>
          </a:p>
        </p:txBody>
      </p:sp>
    </p:spTree>
    <p:extLst>
      <p:ext uri="{BB962C8B-B14F-4D97-AF65-F5344CB8AC3E}">
        <p14:creationId xmlns:p14="http://schemas.microsoft.com/office/powerpoint/2010/main" val="2440290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1F0F1-0B1F-EE1E-0C7C-86EA7437D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685800"/>
            <a:ext cx="2433146" cy="1485900"/>
          </a:xfrm>
        </p:spPr>
        <p:txBody>
          <a:bodyPr>
            <a:noAutofit/>
          </a:bodyPr>
          <a:lstStyle/>
          <a:p>
            <a:r>
              <a:rPr lang="en-US" sz="5400"/>
              <a:t>Volume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B75047-E93C-FF5A-75EC-4496E2F1AB04}"/>
              </a:ext>
            </a:extLst>
          </p:cNvPr>
          <p:cNvSpPr txBox="1">
            <a:spLocks/>
          </p:cNvSpPr>
          <p:nvPr/>
        </p:nvSpPr>
        <p:spPr>
          <a:xfrm>
            <a:off x="4820843" y="681228"/>
            <a:ext cx="1901952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1A2E40"/>
                </a:solidFill>
                <a:effectLst/>
                <a:uLnTx/>
                <a:uFillTx/>
                <a:latin typeface="Franklin Gothic Book" panose="020B0503020102020204"/>
                <a:ea typeface="+mj-ea"/>
                <a:cs typeface="+mj-cs"/>
              </a:rPr>
              <a:t>Time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878B069-C4F5-4354-71D1-CC8892A61C5A}"/>
              </a:ext>
            </a:extLst>
          </p:cNvPr>
          <p:cNvSpPr txBox="1">
            <a:spLocks/>
          </p:cNvSpPr>
          <p:nvPr/>
        </p:nvSpPr>
        <p:spPr>
          <a:xfrm>
            <a:off x="1371600" y="2465832"/>
            <a:ext cx="1901952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1A2E40"/>
                </a:solidFill>
                <a:effectLst/>
                <a:uLnTx/>
                <a:uFillTx/>
                <a:latin typeface="Franklin Gothic Book" panose="020B0503020102020204"/>
                <a:ea typeface="+mj-ea"/>
                <a:cs typeface="+mj-cs"/>
              </a:rPr>
              <a:t>3-D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1F9566-15AE-B97C-98A3-550F9AE41ABD}"/>
              </a:ext>
            </a:extLst>
          </p:cNvPr>
          <p:cNvSpPr txBox="1">
            <a:spLocks/>
          </p:cNvSpPr>
          <p:nvPr/>
        </p:nvSpPr>
        <p:spPr>
          <a:xfrm>
            <a:off x="4915331" y="2465832"/>
            <a:ext cx="1901952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1A2E40"/>
                </a:solidFill>
                <a:effectLst/>
                <a:uLnTx/>
                <a:uFillTx/>
                <a:latin typeface="Franklin Gothic Book" panose="020B0503020102020204"/>
                <a:ea typeface="+mj-ea"/>
                <a:cs typeface="+mj-cs"/>
              </a:rPr>
              <a:t>1-D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A6C1514-3A9A-7B65-ABD9-01743C50121D}"/>
              </a:ext>
            </a:extLst>
          </p:cNvPr>
          <p:cNvSpPr txBox="1">
            <a:spLocks/>
          </p:cNvSpPr>
          <p:nvPr/>
        </p:nvSpPr>
        <p:spPr>
          <a:xfrm>
            <a:off x="8962851" y="681228"/>
            <a:ext cx="2616062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1A2E40"/>
                </a:solidFill>
                <a:effectLst/>
                <a:uLnTx/>
                <a:uFillTx/>
                <a:latin typeface="Franklin Gothic Book" panose="020B0503020102020204"/>
                <a:ea typeface="+mj-ea"/>
                <a:cs typeface="+mj-cs"/>
              </a:rPr>
              <a:t>Spatial &amp; Temporal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AB2DC3E-A90D-0A30-63AB-A3BBAF8C599B}"/>
              </a:ext>
            </a:extLst>
          </p:cNvPr>
          <p:cNvSpPr txBox="1">
            <a:spLocks/>
          </p:cNvSpPr>
          <p:nvPr/>
        </p:nvSpPr>
        <p:spPr>
          <a:xfrm>
            <a:off x="9472736" y="2465832"/>
            <a:ext cx="1901952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1A2E40"/>
                </a:solidFill>
                <a:effectLst/>
                <a:uLnTx/>
                <a:uFillTx/>
                <a:latin typeface="Franklin Gothic Book" panose="020B0503020102020204"/>
                <a:ea typeface="+mj-ea"/>
                <a:cs typeface="+mj-cs"/>
              </a:rPr>
              <a:t>4-D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C85E403-B575-31E9-882B-9112C813D0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06" t="1515" r="1769" b="5115"/>
          <a:stretch/>
        </p:blipFill>
        <p:spPr>
          <a:xfrm>
            <a:off x="736480" y="3721608"/>
            <a:ext cx="3213916" cy="2561408"/>
          </a:xfrm>
          <a:prstGeom prst="rect">
            <a:avLst/>
          </a:prstGeom>
        </p:spPr>
      </p:pic>
      <p:pic>
        <p:nvPicPr>
          <p:cNvPr id="12" name="Graphic 11" descr="Clock with solid fill">
            <a:extLst>
              <a:ext uri="{FF2B5EF4-FFF2-40B4-BE49-F238E27FC236}">
                <a16:creationId xmlns:a16="http://schemas.microsoft.com/office/drawing/2014/main" id="{E2AFC521-34A1-ECE0-C7EB-B2536F4653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27240" y="3951732"/>
            <a:ext cx="1901952" cy="1901952"/>
          </a:xfrm>
          <a:prstGeom prst="rect">
            <a:avLst/>
          </a:prstGeom>
        </p:spPr>
      </p:pic>
      <p:sp>
        <p:nvSpPr>
          <p:cNvPr id="13" name="Equals 12">
            <a:extLst>
              <a:ext uri="{FF2B5EF4-FFF2-40B4-BE49-F238E27FC236}">
                <a16:creationId xmlns:a16="http://schemas.microsoft.com/office/drawing/2014/main" id="{CAD1BAC0-945F-6DDA-F391-3BA9A0AF8807}"/>
              </a:ext>
            </a:extLst>
          </p:cNvPr>
          <p:cNvSpPr/>
          <p:nvPr/>
        </p:nvSpPr>
        <p:spPr>
          <a:xfrm>
            <a:off x="6722795" y="2167128"/>
            <a:ext cx="1536192" cy="1310640"/>
          </a:xfrm>
          <a:prstGeom prst="math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4" name="Plus Sign 13">
            <a:extLst>
              <a:ext uri="{FF2B5EF4-FFF2-40B4-BE49-F238E27FC236}">
                <a16:creationId xmlns:a16="http://schemas.microsoft.com/office/drawing/2014/main" id="{F3694867-C0C6-1D3D-65D8-E5F61D3A52DF}"/>
              </a:ext>
            </a:extLst>
          </p:cNvPr>
          <p:cNvSpPr/>
          <p:nvPr/>
        </p:nvSpPr>
        <p:spPr>
          <a:xfrm>
            <a:off x="3210048" y="2177478"/>
            <a:ext cx="1258863" cy="1191768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93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E64EEC5-DF36-08AA-72E4-27794020ECCF}"/>
              </a:ext>
            </a:extLst>
          </p:cNvPr>
          <p:cNvSpPr txBox="1">
            <a:spLocks/>
          </p:cNvSpPr>
          <p:nvPr/>
        </p:nvSpPr>
        <p:spPr>
          <a:xfrm>
            <a:off x="1362789" y="289490"/>
            <a:ext cx="9601200" cy="14859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1A2E40"/>
                </a:solidFill>
                <a:effectLst/>
                <a:uLnTx/>
                <a:uFillTx/>
                <a:latin typeface="Franklin Gothic Book" panose="020B0503020102020204"/>
                <a:ea typeface="+mj-ea"/>
                <a:cs typeface="+mj-cs"/>
              </a:rPr>
              <a:t>Create a 3D representation of DO through time (4D)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CCA6CD-C684-6895-6974-CBA615FC7B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06" t="1515" r="1769" b="5115"/>
          <a:stretch/>
        </p:blipFill>
        <p:spPr>
          <a:xfrm>
            <a:off x="3456057" y="2870382"/>
            <a:ext cx="3800105" cy="30285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0EFF5B-F1F4-8687-B018-23429E26BE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06" t="1515" r="1769" b="5115"/>
          <a:stretch/>
        </p:blipFill>
        <p:spPr>
          <a:xfrm>
            <a:off x="7932890" y="2870382"/>
            <a:ext cx="3800105" cy="30285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3B0C38-E755-B0DA-659A-1A686852BDD6}"/>
              </a:ext>
            </a:extLst>
          </p:cNvPr>
          <p:cNvSpPr txBox="1"/>
          <p:nvPr/>
        </p:nvSpPr>
        <p:spPr>
          <a:xfrm>
            <a:off x="1004858" y="2316385"/>
            <a:ext cx="31681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3/1/2024 Midnight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C8FD22-FAD8-F82E-B94E-74ED538AABC5}"/>
              </a:ext>
            </a:extLst>
          </p:cNvPr>
          <p:cNvSpPr txBox="1"/>
          <p:nvPr/>
        </p:nvSpPr>
        <p:spPr>
          <a:xfrm>
            <a:off x="4548158" y="2316385"/>
            <a:ext cx="2536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3/1/2024 1am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C65E99-B2C1-1A69-31FB-0DF8C8351391}"/>
              </a:ext>
            </a:extLst>
          </p:cNvPr>
          <p:cNvSpPr txBox="1"/>
          <p:nvPr/>
        </p:nvSpPr>
        <p:spPr>
          <a:xfrm>
            <a:off x="9067348" y="2316385"/>
            <a:ext cx="2955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8/01/2025 11pm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D32BB1-CE2F-65F6-E801-ACEB0A9A855E}"/>
              </a:ext>
            </a:extLst>
          </p:cNvPr>
          <p:cNvSpPr txBox="1"/>
          <p:nvPr/>
        </p:nvSpPr>
        <p:spPr>
          <a:xfrm>
            <a:off x="7401665" y="2316385"/>
            <a:ext cx="433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FA635F-245D-A4E1-C9B6-A987A1ACECCE}"/>
              </a:ext>
            </a:extLst>
          </p:cNvPr>
          <p:cNvSpPr/>
          <p:nvPr/>
        </p:nvSpPr>
        <p:spPr>
          <a:xfrm>
            <a:off x="406400" y="0"/>
            <a:ext cx="57265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B3A84C-A0FF-7F0A-C752-889641D5D3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06" t="1515" r="1769" b="5115"/>
          <a:stretch/>
        </p:blipFill>
        <p:spPr>
          <a:xfrm>
            <a:off x="90557" y="2870383"/>
            <a:ext cx="3800105" cy="302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464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B547B-B471-9C35-DB7A-22416138F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D5091F9-6DE9-7F30-D72A-7D834DB31119}"/>
              </a:ext>
            </a:extLst>
          </p:cNvPr>
          <p:cNvSpPr txBox="1">
            <a:spLocks/>
          </p:cNvSpPr>
          <p:nvPr/>
        </p:nvSpPr>
        <p:spPr>
          <a:xfrm>
            <a:off x="1362789" y="289490"/>
            <a:ext cx="9601200" cy="14859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1A2E40"/>
                </a:solidFill>
                <a:effectLst/>
                <a:uLnTx/>
                <a:uFillTx/>
                <a:latin typeface="Franklin Gothic Book" panose="020B0503020102020204"/>
                <a:ea typeface="+mj-ea"/>
                <a:cs typeface="+mj-cs"/>
              </a:rPr>
              <a:t>Interpolation makes a prediction inside your data to fill gaps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62B914-8F90-4B1A-8EAF-3DF1B1C27DB4}"/>
              </a:ext>
            </a:extLst>
          </p:cNvPr>
          <p:cNvSpPr/>
          <p:nvPr/>
        </p:nvSpPr>
        <p:spPr>
          <a:xfrm>
            <a:off x="406400" y="0"/>
            <a:ext cx="57265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492EAE6-6C56-B19C-4062-791682CD8570}"/>
              </a:ext>
            </a:extLst>
          </p:cNvPr>
          <p:cNvGrpSpPr/>
          <p:nvPr/>
        </p:nvGrpSpPr>
        <p:grpSpPr>
          <a:xfrm>
            <a:off x="0" y="2349857"/>
            <a:ext cx="11932152" cy="3518805"/>
            <a:chOff x="386118" y="2316385"/>
            <a:chExt cx="11932152" cy="358258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25201E5-B806-0BCD-4B5C-8F08AA415C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06" t="1515" r="1769" b="5115"/>
            <a:stretch/>
          </p:blipFill>
          <p:spPr>
            <a:xfrm>
              <a:off x="386118" y="2870383"/>
              <a:ext cx="3800105" cy="302858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E8B8210-6734-A315-5D7D-71C6DE93F6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06" t="1515" r="1769" b="5115"/>
            <a:stretch/>
          </p:blipFill>
          <p:spPr>
            <a:xfrm>
              <a:off x="3751618" y="2870382"/>
              <a:ext cx="3800105" cy="302858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09BD66A-5797-5E15-B8B3-9F99692532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06" t="1515" r="1769" b="5115"/>
            <a:stretch/>
          </p:blipFill>
          <p:spPr>
            <a:xfrm>
              <a:off x="8228451" y="2870382"/>
              <a:ext cx="3800105" cy="302858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467A182-585F-3AEF-AC97-72DA399A21F2}"/>
                </a:ext>
              </a:extLst>
            </p:cNvPr>
            <p:cNvSpPr txBox="1"/>
            <p:nvPr/>
          </p:nvSpPr>
          <p:spPr>
            <a:xfrm>
              <a:off x="1300419" y="2316385"/>
              <a:ext cx="31681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3/1/2024 Midnight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52C4BE3-C703-643C-2F92-12D865A4343A}"/>
                </a:ext>
              </a:extLst>
            </p:cNvPr>
            <p:cNvSpPr txBox="1"/>
            <p:nvPr/>
          </p:nvSpPr>
          <p:spPr>
            <a:xfrm>
              <a:off x="4843719" y="2316385"/>
              <a:ext cx="25365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3/1/2024 1am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C4846A1-9458-C761-25F5-9591CE995959}"/>
                </a:ext>
              </a:extLst>
            </p:cNvPr>
            <p:cNvSpPr txBox="1"/>
            <p:nvPr/>
          </p:nvSpPr>
          <p:spPr>
            <a:xfrm>
              <a:off x="9362909" y="2316385"/>
              <a:ext cx="295536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8/01/2025 11pm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348CEC-C6C9-F036-D9AD-8D4707330ABE}"/>
                </a:ext>
              </a:extLst>
            </p:cNvPr>
            <p:cNvSpPr txBox="1"/>
            <p:nvPr/>
          </p:nvSpPr>
          <p:spPr>
            <a:xfrm>
              <a:off x="7697226" y="2316385"/>
              <a:ext cx="4331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…</a:t>
              </a:r>
            </a:p>
          </p:txBody>
        </p:sp>
      </p:grpSp>
      <p:pic>
        <p:nvPicPr>
          <p:cNvPr id="15" name="Graphic 14" descr="Question Mark with solid fill">
            <a:extLst>
              <a:ext uri="{FF2B5EF4-FFF2-40B4-BE49-F238E27FC236}">
                <a16:creationId xmlns:a16="http://schemas.microsoft.com/office/drawing/2014/main" id="{814DB575-E949-1914-5CA8-5E5D2207B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9303" y="1883706"/>
            <a:ext cx="2389873" cy="238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E5EE2-686E-CB38-B9CA-B1DC73400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54330"/>
            <a:ext cx="10344150" cy="1485900"/>
          </a:xfrm>
        </p:spPr>
        <p:txBody>
          <a:bodyPr>
            <a:normAutofit fontScale="90000"/>
          </a:bodyPr>
          <a:lstStyle/>
          <a:p>
            <a:r>
              <a:rPr lang="en-US"/>
              <a:t>What’s the difference between the 3D and 4D Interpolators? </a:t>
            </a:r>
            <a:r>
              <a:rPr lang="en-US" i="1"/>
              <a:t>Data Inputs as an Analogy</a:t>
            </a:r>
          </a:p>
        </p:txBody>
      </p:sp>
      <p:pic>
        <p:nvPicPr>
          <p:cNvPr id="6" name="Google Shape;154;p21">
            <a:extLst>
              <a:ext uri="{FF2B5EF4-FFF2-40B4-BE49-F238E27FC236}">
                <a16:creationId xmlns:a16="http://schemas.microsoft.com/office/drawing/2014/main" id="{4601AC13-5A44-F8A5-1499-A950FFAB6D5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64311" y="2109638"/>
            <a:ext cx="7458551" cy="3104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64;p21">
            <a:extLst>
              <a:ext uri="{FF2B5EF4-FFF2-40B4-BE49-F238E27FC236}">
                <a16:creationId xmlns:a16="http://schemas.microsoft.com/office/drawing/2014/main" id="{49D2F03E-B70C-3B96-751D-44A4C42817DE}"/>
              </a:ext>
            </a:extLst>
          </p:cNvPr>
          <p:cNvSpPr/>
          <p:nvPr/>
        </p:nvSpPr>
        <p:spPr>
          <a:xfrm>
            <a:off x="7770911" y="1774401"/>
            <a:ext cx="1835400" cy="689700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8" name="Google Shape;162;p21">
            <a:extLst>
              <a:ext uri="{FF2B5EF4-FFF2-40B4-BE49-F238E27FC236}">
                <a16:creationId xmlns:a16="http://schemas.microsoft.com/office/drawing/2014/main" id="{51D20D47-606E-1810-07F9-A6025EAADFDC}"/>
              </a:ext>
            </a:extLst>
          </p:cNvPr>
          <p:cNvSpPr txBox="1"/>
          <p:nvPr/>
        </p:nvSpPr>
        <p:spPr>
          <a:xfrm>
            <a:off x="8158211" y="1778750"/>
            <a:ext cx="1647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~2 mg/L threshold 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cxnSp>
        <p:nvCxnSpPr>
          <p:cNvPr id="9" name="Google Shape;163;p21">
            <a:extLst>
              <a:ext uri="{FF2B5EF4-FFF2-40B4-BE49-F238E27FC236}">
                <a16:creationId xmlns:a16="http://schemas.microsoft.com/office/drawing/2014/main" id="{956F5105-95CF-1AB9-68D8-3AC38E1736E3}"/>
              </a:ext>
            </a:extLst>
          </p:cNvPr>
          <p:cNvCxnSpPr>
            <a:stCxn id="11" idx="4"/>
          </p:cNvCxnSpPr>
          <p:nvPr/>
        </p:nvCxnSpPr>
        <p:spPr>
          <a:xfrm>
            <a:off x="8688611" y="2464101"/>
            <a:ext cx="2235000" cy="16113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" name="Google Shape;165;p21">
            <a:extLst>
              <a:ext uri="{FF2B5EF4-FFF2-40B4-BE49-F238E27FC236}">
                <a16:creationId xmlns:a16="http://schemas.microsoft.com/office/drawing/2014/main" id="{3BF979C0-5790-017F-5AD1-7F7F6FD87712}"/>
              </a:ext>
            </a:extLst>
          </p:cNvPr>
          <p:cNvCxnSpPr>
            <a:stCxn id="11" idx="4"/>
          </p:cNvCxnSpPr>
          <p:nvPr/>
        </p:nvCxnSpPr>
        <p:spPr>
          <a:xfrm flipH="1">
            <a:off x="7667411" y="2464101"/>
            <a:ext cx="1021200" cy="970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" name="Google Shape;152;p21">
            <a:extLst>
              <a:ext uri="{FF2B5EF4-FFF2-40B4-BE49-F238E27FC236}">
                <a16:creationId xmlns:a16="http://schemas.microsoft.com/office/drawing/2014/main" id="{3FADBD27-E769-4724-3803-041BB22ECE3F}"/>
              </a:ext>
            </a:extLst>
          </p:cNvPr>
          <p:cNvSpPr txBox="1">
            <a:spLocks/>
          </p:cNvSpPr>
          <p:nvPr/>
        </p:nvSpPr>
        <p:spPr>
          <a:xfrm>
            <a:off x="872164" y="4988650"/>
            <a:ext cx="3521429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Traditional Bay monitoring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3.5 months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1x per month water column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data collection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3" name="Google Shape;152;p21">
            <a:extLst>
              <a:ext uri="{FF2B5EF4-FFF2-40B4-BE49-F238E27FC236}">
                <a16:creationId xmlns:a16="http://schemas.microsoft.com/office/drawing/2014/main" id="{C72BE6EF-E184-7DE6-6BA9-A4E88CF8B891}"/>
              </a:ext>
            </a:extLst>
          </p:cNvPr>
          <p:cNvSpPr txBox="1">
            <a:spLocks/>
          </p:cNvSpPr>
          <p:nvPr/>
        </p:nvSpPr>
        <p:spPr>
          <a:xfrm>
            <a:off x="6197058" y="5099932"/>
            <a:ext cx="5911524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Continuous dissolved oxygen 5 days,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10-minute data collection intervals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7F7FF"/>
              </a:buClr>
              <a:buSzPts val="3600"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AF4DC3-AD94-9883-63CC-8196B15AD55B}"/>
              </a:ext>
            </a:extLst>
          </p:cNvPr>
          <p:cNvSpPr txBox="1"/>
          <p:nvPr/>
        </p:nvSpPr>
        <p:spPr>
          <a:xfrm>
            <a:off x="3029116" y="3661988"/>
            <a:ext cx="1364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Hypoxia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5DC6E4-B1C3-97DC-8949-7C68C89C30E8}"/>
              </a:ext>
            </a:extLst>
          </p:cNvPr>
          <p:cNvSpPr txBox="1"/>
          <p:nvPr/>
        </p:nvSpPr>
        <p:spPr>
          <a:xfrm>
            <a:off x="7895348" y="3769538"/>
            <a:ext cx="1364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Hypoxia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90B21D9-3157-8C51-BD41-B89A9B6AA2A7}"/>
              </a:ext>
            </a:extLst>
          </p:cNvPr>
          <p:cNvCxnSpPr>
            <a:cxnSpLocks/>
          </p:cNvCxnSpPr>
          <p:nvPr/>
        </p:nvCxnSpPr>
        <p:spPr>
          <a:xfrm>
            <a:off x="7770911" y="3573845"/>
            <a:ext cx="0" cy="545617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A38F160-935C-EDF8-5876-A7B8D36D8BDB}"/>
              </a:ext>
            </a:extLst>
          </p:cNvPr>
          <p:cNvCxnSpPr>
            <a:cxnSpLocks/>
          </p:cNvCxnSpPr>
          <p:nvPr/>
        </p:nvCxnSpPr>
        <p:spPr>
          <a:xfrm>
            <a:off x="6639457" y="3593253"/>
            <a:ext cx="0" cy="545617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69EF6F1-8FF0-F7C3-5F69-20B18E6065AC}"/>
              </a:ext>
            </a:extLst>
          </p:cNvPr>
          <p:cNvCxnSpPr>
            <a:cxnSpLocks/>
          </p:cNvCxnSpPr>
          <p:nvPr/>
        </p:nvCxnSpPr>
        <p:spPr>
          <a:xfrm>
            <a:off x="9110183" y="3453436"/>
            <a:ext cx="0" cy="621965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EABBC39-69D9-5149-F15F-577764B5410D}"/>
              </a:ext>
            </a:extLst>
          </p:cNvPr>
          <p:cNvCxnSpPr>
            <a:cxnSpLocks/>
          </p:cNvCxnSpPr>
          <p:nvPr/>
        </p:nvCxnSpPr>
        <p:spPr>
          <a:xfrm>
            <a:off x="3984002" y="3498963"/>
            <a:ext cx="0" cy="545617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831B98B-30A4-4CAA-C320-C50507E955B5}"/>
              </a:ext>
            </a:extLst>
          </p:cNvPr>
          <p:cNvCxnSpPr>
            <a:cxnSpLocks/>
          </p:cNvCxnSpPr>
          <p:nvPr/>
        </p:nvCxnSpPr>
        <p:spPr>
          <a:xfrm>
            <a:off x="2889493" y="3542326"/>
            <a:ext cx="0" cy="411878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09DF856-DE46-1930-DEA3-99CC82E2164B}"/>
              </a:ext>
            </a:extLst>
          </p:cNvPr>
          <p:cNvSpPr txBox="1"/>
          <p:nvPr/>
        </p:nvSpPr>
        <p:spPr>
          <a:xfrm>
            <a:off x="341322" y="3771771"/>
            <a:ext cx="53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19m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6DA6841-2157-2074-4E55-28483329EB72}"/>
              </a:ext>
            </a:extLst>
          </p:cNvPr>
          <p:cNvSpPr/>
          <p:nvPr/>
        </p:nvSpPr>
        <p:spPr>
          <a:xfrm>
            <a:off x="341322" y="2210018"/>
            <a:ext cx="4173802" cy="2731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8" name="Google Shape;152;p21">
            <a:extLst>
              <a:ext uri="{FF2B5EF4-FFF2-40B4-BE49-F238E27FC236}">
                <a16:creationId xmlns:a16="http://schemas.microsoft.com/office/drawing/2014/main" id="{A210FF8F-5162-C990-9CFE-0CBB9FB4CEEE}"/>
              </a:ext>
            </a:extLst>
          </p:cNvPr>
          <p:cNvSpPr txBox="1">
            <a:spLocks/>
          </p:cNvSpPr>
          <p:nvPr/>
        </p:nvSpPr>
        <p:spPr>
          <a:xfrm>
            <a:off x="7567821" y="4196400"/>
            <a:ext cx="8529731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June 13-17, 2022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7F7FF"/>
              </a:buClr>
              <a:buSzPts val="3600"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538C90E-B7E5-1487-4F0E-F1E63DE0AF84}"/>
              </a:ext>
            </a:extLst>
          </p:cNvPr>
          <p:cNvGrpSpPr/>
          <p:nvPr/>
        </p:nvGrpSpPr>
        <p:grpSpPr>
          <a:xfrm>
            <a:off x="316905" y="2210018"/>
            <a:ext cx="4198219" cy="2731433"/>
            <a:chOff x="316905" y="2210018"/>
            <a:chExt cx="4198219" cy="2731433"/>
          </a:xfrm>
        </p:grpSpPr>
        <p:pic>
          <p:nvPicPr>
            <p:cNvPr id="7" name="Google Shape;157;p21">
              <a:extLst>
                <a:ext uri="{FF2B5EF4-FFF2-40B4-BE49-F238E27FC236}">
                  <a16:creationId xmlns:a16="http://schemas.microsoft.com/office/drawing/2014/main" id="{B150B13D-F6B9-DE55-84E5-1BEE5546B7B6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3497" y="2210018"/>
              <a:ext cx="3971627" cy="27314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749D340-0F73-AFAB-F934-8F789AF227AC}"/>
                </a:ext>
              </a:extLst>
            </p:cNvPr>
            <p:cNvSpPr txBox="1"/>
            <p:nvPr/>
          </p:nvSpPr>
          <p:spPr>
            <a:xfrm>
              <a:off x="1507372" y="4031320"/>
              <a:ext cx="67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June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B7DB82-3E4C-0FD0-F3CB-29C7D6DDC7AE}"/>
                </a:ext>
              </a:extLst>
            </p:cNvPr>
            <p:cNvSpPr txBox="1"/>
            <p:nvPr/>
          </p:nvSpPr>
          <p:spPr>
            <a:xfrm>
              <a:off x="2586915" y="4031320"/>
              <a:ext cx="67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July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80B2CBA-0481-FC27-1104-319F1AC63DF5}"/>
                </a:ext>
              </a:extLst>
            </p:cNvPr>
            <p:cNvSpPr txBox="1"/>
            <p:nvPr/>
          </p:nvSpPr>
          <p:spPr>
            <a:xfrm>
              <a:off x="3465060" y="4022939"/>
              <a:ext cx="8865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August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0848069-4AE8-3983-3E67-1628E6014281}"/>
                </a:ext>
              </a:extLst>
            </p:cNvPr>
            <p:cNvSpPr txBox="1"/>
            <p:nvPr/>
          </p:nvSpPr>
          <p:spPr>
            <a:xfrm>
              <a:off x="667485" y="4044580"/>
              <a:ext cx="8865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May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2ED4684-B4BE-3D2A-7FC3-A3EC27845F27}"/>
                </a:ext>
              </a:extLst>
            </p:cNvPr>
            <p:cNvSpPr txBox="1"/>
            <p:nvPr/>
          </p:nvSpPr>
          <p:spPr>
            <a:xfrm>
              <a:off x="2130784" y="4215986"/>
              <a:ext cx="8865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2022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A57E7E1-A427-26A4-C168-338D4A44DAF9}"/>
                </a:ext>
              </a:extLst>
            </p:cNvPr>
            <p:cNvSpPr txBox="1"/>
            <p:nvPr/>
          </p:nvSpPr>
          <p:spPr>
            <a:xfrm>
              <a:off x="316905" y="2544563"/>
              <a:ext cx="104025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Surface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2173A46-8BD4-571C-EC29-963B87556C96}"/>
                </a:ext>
              </a:extLst>
            </p:cNvPr>
            <p:cNvSpPr txBox="1"/>
            <p:nvPr/>
          </p:nvSpPr>
          <p:spPr>
            <a:xfrm rot="16200000">
              <a:off x="126284" y="3249401"/>
              <a:ext cx="79940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 panose="020B0503020102020204"/>
                  <a:ea typeface="+mn-ea"/>
                  <a:cs typeface="+mn-cs"/>
                </a:rPr>
                <a:t>Depth</a:t>
              </a: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18536A2-A266-9FE1-184C-4B183619BD72}"/>
              </a:ext>
            </a:extLst>
          </p:cNvPr>
          <p:cNvCxnSpPr>
            <a:cxnSpLocks/>
          </p:cNvCxnSpPr>
          <p:nvPr/>
        </p:nvCxnSpPr>
        <p:spPr>
          <a:xfrm flipH="1">
            <a:off x="4515124" y="2949201"/>
            <a:ext cx="6125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FB12E57-7DF6-09AB-BF64-28061E158B87}"/>
              </a:ext>
            </a:extLst>
          </p:cNvPr>
          <p:cNvCxnSpPr>
            <a:cxnSpLocks/>
          </p:cNvCxnSpPr>
          <p:nvPr/>
        </p:nvCxnSpPr>
        <p:spPr>
          <a:xfrm flipH="1" flipV="1">
            <a:off x="4515124" y="4022939"/>
            <a:ext cx="612594" cy="1159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29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B84D0-8A6A-5E15-BE82-6FDEE4BED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Improvements are Gained by Moving to a 4D Interpolator?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4B0B6-CB05-1247-8DF1-F145C5D15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We have more knowledge of the system from decades of monitoring investment, and it’s currently not being used by the 3D Interpolator. </a:t>
            </a:r>
          </a:p>
          <a:p>
            <a:pPr lvl="1"/>
            <a:r>
              <a:rPr lang="en-US"/>
              <a:t>We need updated analysis tools to maximize this monitoring investment.  </a:t>
            </a:r>
          </a:p>
          <a:p>
            <a:r>
              <a:rPr lang="en-US"/>
              <a:t>Ingestion of continuous data.</a:t>
            </a:r>
          </a:p>
          <a:p>
            <a:r>
              <a:rPr lang="en-US"/>
              <a:t>Using of all data results in more accurate condition estimates.  </a:t>
            </a:r>
          </a:p>
          <a:p>
            <a:pPr lvl="1"/>
            <a:r>
              <a:rPr lang="en-US"/>
              <a:t>This means more accurate determination of impairment and attainment.</a:t>
            </a:r>
          </a:p>
          <a:p>
            <a:r>
              <a:rPr lang="en-US"/>
              <a:t>Ability to assess all criteria.  </a:t>
            </a:r>
          </a:p>
          <a:p>
            <a:r>
              <a:rPr lang="en-US"/>
              <a:t>Ability to compute uncertainty. 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47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0F21C33-D395-9404-54F3-BC984D0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Partnership History with the 3D and 4D Interpolators</a:t>
            </a:r>
            <a:br>
              <a:rPr lang="en-US"/>
            </a:br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CC505A4-95BF-6361-FFB4-1B87BAD6B08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71600" y="1419225"/>
          <a:ext cx="10458450" cy="5286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6644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5FEBB1F-508E-4ACE-A53B-525FFA077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687ADC4-1812-437A-97AA-230888706C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6170E629-727E-4A2F-8228-0A71B67BD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endParaRPr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C30DECA-E52C-4D56-96B9-718590A2E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A046A95-1E4D-4EAE-9146-822CF94F0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E94C9933-93E1-43FF-8BC2-8F0B7794D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B3AA8CBD-7A2E-4084-A09F-484D16658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FBCEE0B-4C0F-A552-E8CB-1AF43A7BE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669" y="1480930"/>
            <a:ext cx="8447964" cy="388996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800" cap="all"/>
              <a:t>Goal Statement </a:t>
            </a:r>
            <a:br>
              <a:rPr lang="en-US" sz="2800" cap="all"/>
            </a:br>
            <a:br>
              <a:rPr lang="en-US" sz="2800" cap="all"/>
            </a:br>
            <a:r>
              <a:rPr lang="en-US" sz="2800"/>
              <a:t>To develop a spatial-and-temporal interpolation tool for water quality monitoring data collected in the tidal waters of the Chesapeake Bay, thus enabling the evaluation of both long- and short-duration water quality criteria.</a:t>
            </a:r>
            <a:br>
              <a:rPr lang="en-US" sz="2800"/>
            </a:br>
            <a:br>
              <a:rPr lang="en-US" sz="2800"/>
            </a:br>
            <a:r>
              <a:rPr lang="en-US" sz="2400" i="1"/>
              <a:t>Statement Developed by the Bay Oxygen Research Group</a:t>
            </a:r>
            <a:br>
              <a:rPr lang="en-US" sz="2800"/>
            </a:br>
            <a:endParaRPr lang="en-US" sz="2800" cap="all"/>
          </a:p>
        </p:txBody>
      </p:sp>
    </p:spTree>
    <p:extLst>
      <p:ext uri="{BB962C8B-B14F-4D97-AF65-F5344CB8AC3E}">
        <p14:creationId xmlns:p14="http://schemas.microsoft.com/office/powerpoint/2010/main" val="3665302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437C93-B854-0319-3B16-467B4D314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963" y="874738"/>
            <a:ext cx="9260357" cy="59530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C623C5-23E1-7A5B-774E-CCCFF2FA471F}"/>
              </a:ext>
            </a:extLst>
          </p:cNvPr>
          <p:cNvSpPr txBox="1"/>
          <p:nvPr/>
        </p:nvSpPr>
        <p:spPr>
          <a:xfrm>
            <a:off x="7171958" y="6550223"/>
            <a:ext cx="3674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From EPA 2003 Ambient Water Quality Criteria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7BAD428-CBEE-2CE7-7A0B-9C5D7992ADA4}"/>
              </a:ext>
            </a:extLst>
          </p:cNvPr>
          <p:cNvSpPr txBox="1">
            <a:spLocks/>
          </p:cNvSpPr>
          <p:nvPr/>
        </p:nvSpPr>
        <p:spPr>
          <a:xfrm>
            <a:off x="973836" y="85900"/>
            <a:ext cx="10750803" cy="14859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1A2E40"/>
                </a:solidFill>
                <a:effectLst/>
                <a:uLnTx/>
                <a:uFillTx/>
                <a:latin typeface="Franklin Gothic Book" panose="020B0503020102020204"/>
                <a:ea typeface="+mj-ea"/>
                <a:cs typeface="+mj-cs"/>
              </a:rPr>
              <a:t>Purpose: Build a T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1A2E40"/>
                </a:solidFill>
                <a:effectLst/>
                <a:uLnTx/>
                <a:uFillTx/>
                <a:latin typeface="Franklin Gothic Book" panose="020B0503020102020204"/>
                <a:ea typeface="+mj-ea"/>
                <a:cs typeface="+mj-cs"/>
              </a:rPr>
              <a:t>ool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1A2E40"/>
                </a:solidFill>
                <a:effectLst/>
                <a:uLnTx/>
                <a:uFillTx/>
                <a:latin typeface="Franklin Gothic Book" panose="020B0503020102020204"/>
                <a:ea typeface="+mj-ea"/>
                <a:cs typeface="+mj-cs"/>
              </a:rPr>
              <a:t> for More C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1A2E40"/>
                </a:solidFill>
                <a:effectLst/>
                <a:uLnTx/>
                <a:uFillTx/>
                <a:latin typeface="Franklin Gothic Book" panose="020B0503020102020204"/>
                <a:ea typeface="+mj-ea"/>
                <a:cs typeface="+mj-cs"/>
              </a:rPr>
              <a:t>omplete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1A2E40"/>
                </a:solidFill>
                <a:effectLst/>
                <a:uLnTx/>
                <a:uFillTx/>
                <a:latin typeface="Franklin Gothic Book" panose="020B0503020102020204"/>
                <a:ea typeface="+mj-ea"/>
                <a:cs typeface="+mj-cs"/>
              </a:rPr>
              <a:t> C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1A2E40"/>
                </a:solidFill>
                <a:effectLst/>
                <a:uLnTx/>
                <a:uFillTx/>
                <a:latin typeface="Franklin Gothic Book" panose="020B0503020102020204"/>
                <a:ea typeface="+mj-ea"/>
                <a:cs typeface="+mj-cs"/>
              </a:rPr>
              <a:t>riteria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1A2E40"/>
                </a:solidFill>
                <a:effectLst/>
                <a:uLnTx/>
                <a:uFillTx/>
                <a:latin typeface="Franklin Gothic Book" panose="020B0503020102020204"/>
                <a:ea typeface="+mj-ea"/>
                <a:cs typeface="+mj-cs"/>
              </a:rPr>
              <a:t> A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1A2E40"/>
                </a:solidFill>
                <a:effectLst/>
                <a:uLnTx/>
                <a:uFillTx/>
                <a:latin typeface="Franklin Gothic Book" panose="020B0503020102020204"/>
                <a:ea typeface="+mj-ea"/>
                <a:cs typeface="+mj-cs"/>
              </a:rPr>
              <a:t>ssessment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1A2E40"/>
              </a:solidFill>
              <a:effectLst/>
              <a:uLnTx/>
              <a:uFillTx/>
              <a:latin typeface="Franklin Gothic Book" panose="020B0503020102020204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5F9815-C721-8756-C921-0B12BD91760C}"/>
              </a:ext>
            </a:extLst>
          </p:cNvPr>
          <p:cNvSpPr txBox="1"/>
          <p:nvPr/>
        </p:nvSpPr>
        <p:spPr>
          <a:xfrm>
            <a:off x="1178987" y="590774"/>
            <a:ext cx="727457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4A845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DO criteria that currently can be evaluated with existing approaches and data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151907-8E60-6D1B-FBB2-B9409B3AF6FF}"/>
              </a:ext>
            </a:extLst>
          </p:cNvPr>
          <p:cNvSpPr/>
          <p:nvPr/>
        </p:nvSpPr>
        <p:spPr>
          <a:xfrm>
            <a:off x="3068421" y="3239354"/>
            <a:ext cx="5841853" cy="937932"/>
          </a:xfrm>
          <a:prstGeom prst="rect">
            <a:avLst/>
          </a:prstGeom>
          <a:solidFill>
            <a:schemeClr val="accent4">
              <a:lumMod val="20000"/>
              <a:lumOff val="80000"/>
              <a:alpha val="17000"/>
            </a:schemeClr>
          </a:solidFill>
          <a:ln w="57150" cap="rnd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FEA978-C058-933E-06B9-6CB3A0221549}"/>
              </a:ext>
            </a:extLst>
          </p:cNvPr>
          <p:cNvSpPr/>
          <p:nvPr/>
        </p:nvSpPr>
        <p:spPr>
          <a:xfrm>
            <a:off x="3068421" y="4674510"/>
            <a:ext cx="5841853" cy="333797"/>
          </a:xfrm>
          <a:prstGeom prst="rect">
            <a:avLst/>
          </a:prstGeom>
          <a:solidFill>
            <a:schemeClr val="accent4">
              <a:lumMod val="20000"/>
              <a:lumOff val="80000"/>
              <a:alpha val="17000"/>
            </a:schemeClr>
          </a:solidFill>
          <a:ln w="571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CE8B25-BB60-0FDE-1BD3-51D2A0C8C41B}"/>
              </a:ext>
            </a:extLst>
          </p:cNvPr>
          <p:cNvSpPr/>
          <p:nvPr/>
        </p:nvSpPr>
        <p:spPr>
          <a:xfrm>
            <a:off x="3068421" y="5797145"/>
            <a:ext cx="5841853" cy="333797"/>
          </a:xfrm>
          <a:prstGeom prst="rect">
            <a:avLst/>
          </a:prstGeom>
          <a:solidFill>
            <a:schemeClr val="accent4">
              <a:lumMod val="20000"/>
              <a:lumOff val="80000"/>
              <a:alpha val="17000"/>
            </a:schemeClr>
          </a:solidFill>
          <a:ln w="571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B6CB11-84D3-0BC0-9577-EFDC52025D7C}"/>
              </a:ext>
            </a:extLst>
          </p:cNvPr>
          <p:cNvSpPr txBox="1"/>
          <p:nvPr/>
        </p:nvSpPr>
        <p:spPr>
          <a:xfrm>
            <a:off x="2717054" y="223508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4A845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8134CF-2321-2F70-CCB0-8EC184F6420B}"/>
              </a:ext>
            </a:extLst>
          </p:cNvPr>
          <p:cNvSpPr txBox="1"/>
          <p:nvPr/>
        </p:nvSpPr>
        <p:spPr>
          <a:xfrm>
            <a:off x="10575037" y="2228671"/>
            <a:ext cx="14719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A845E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*Note a 30-day mean 6 mg/L MSN value is evaluated for purpose of the WQ indicator.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84B0A1-434D-14E5-636B-C5C164F1964F}"/>
              </a:ext>
            </a:extLst>
          </p:cNvPr>
          <p:cNvSpPr/>
          <p:nvPr/>
        </p:nvSpPr>
        <p:spPr>
          <a:xfrm>
            <a:off x="1178987" y="575015"/>
            <a:ext cx="6095068" cy="341054"/>
          </a:xfrm>
          <a:prstGeom prst="rect">
            <a:avLst/>
          </a:prstGeom>
          <a:solidFill>
            <a:schemeClr val="accent4">
              <a:lumMod val="20000"/>
              <a:lumOff val="80000"/>
              <a:alpha val="17000"/>
            </a:schemeClr>
          </a:solidFill>
          <a:ln w="28575" cap="rnd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906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864C0-7715-12B1-B0FD-9D007C518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789" y="289490"/>
            <a:ext cx="9601200" cy="1485900"/>
          </a:xfrm>
        </p:spPr>
        <p:txBody>
          <a:bodyPr>
            <a:normAutofit/>
          </a:bodyPr>
          <a:lstStyle/>
          <a:p>
            <a:r>
              <a:rPr lang="en-US" sz="4000"/>
              <a:t>Multiple Types of Data Being Used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D9C4B69-3633-202D-11FF-4985E758E1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05" y="1998261"/>
            <a:ext cx="2783840" cy="4639735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8071FB-38F3-F48C-9A31-DCCB647B4CC2}"/>
              </a:ext>
            </a:extLst>
          </p:cNvPr>
          <p:cNvSpPr txBox="1"/>
          <p:nvPr/>
        </p:nvSpPr>
        <p:spPr>
          <a:xfrm>
            <a:off x="9572144" y="648412"/>
            <a:ext cx="2783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New continuous vertical arrays (NOAA &amp; CBP)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8D50E7-80B1-3C93-F727-36E431AC0A37}"/>
              </a:ext>
            </a:extLst>
          </p:cNvPr>
          <p:cNvSpPr txBox="1"/>
          <p:nvPr/>
        </p:nvSpPr>
        <p:spPr>
          <a:xfrm>
            <a:off x="1339777" y="1417470"/>
            <a:ext cx="3343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Bi-weekly long-term sampling (DOEE, MDDNR, VADEQ, ODU, CBP)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B40888-1BB0-D912-8D7B-BB1347EEA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978" y="1299685"/>
            <a:ext cx="1457325" cy="14382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03AA5C-7FAB-E33A-BA3C-32D519CB2E3A}"/>
              </a:ext>
            </a:extLst>
          </p:cNvPr>
          <p:cNvSpPr txBox="1"/>
          <p:nvPr/>
        </p:nvSpPr>
        <p:spPr>
          <a:xfrm>
            <a:off x="6369209" y="2834631"/>
            <a:ext cx="26901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From https://eyesonthebay.dnr.maryland.gov/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5B98D2-C8EB-BEA4-7F94-49EF661585D1}"/>
              </a:ext>
            </a:extLst>
          </p:cNvPr>
          <p:cNvSpPr txBox="1"/>
          <p:nvPr/>
        </p:nvSpPr>
        <p:spPr>
          <a:xfrm>
            <a:off x="7782336" y="5856541"/>
            <a:ext cx="4100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Chesapeake Monitoring Cooperative: https://www.chesapeakemonitoringcoop.org/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C6C73D-4E9A-93CA-C341-B06869EDF253}"/>
              </a:ext>
            </a:extLst>
          </p:cNvPr>
          <p:cNvSpPr txBox="1"/>
          <p:nvPr/>
        </p:nvSpPr>
        <p:spPr>
          <a:xfrm>
            <a:off x="4234172" y="933280"/>
            <a:ext cx="52659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Shallow water continuous monitoring (MDDNR and VECOS)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C457E48-D55C-BEFA-1439-D3B63BF1A9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4664" y="1239142"/>
            <a:ext cx="2095500" cy="16668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5696728-3A0D-7CA2-01D2-9CA649B406B6}"/>
              </a:ext>
            </a:extLst>
          </p:cNvPr>
          <p:cNvSpPr txBox="1"/>
          <p:nvPr/>
        </p:nvSpPr>
        <p:spPr>
          <a:xfrm>
            <a:off x="4547284" y="2679621"/>
            <a:ext cx="17491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From http://vecos.vims.edu/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2B67C3-1006-87BE-796F-B387867C01BD}"/>
              </a:ext>
            </a:extLst>
          </p:cNvPr>
          <p:cNvSpPr txBox="1"/>
          <p:nvPr/>
        </p:nvSpPr>
        <p:spPr>
          <a:xfrm>
            <a:off x="4895611" y="5603775"/>
            <a:ext cx="17491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From http://vecos.vims.edu/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773992E-EA0D-EFA2-8567-7424DAA340BE}"/>
              </a:ext>
            </a:extLst>
          </p:cNvPr>
          <p:cNvSpPr txBox="1"/>
          <p:nvPr/>
        </p:nvSpPr>
        <p:spPr>
          <a:xfrm>
            <a:off x="4895611" y="3346360"/>
            <a:ext cx="46786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Dataflow (MDDNR and VECOS)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845BCFE-8A0B-511B-8967-9B8AB13456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6553" y="1174650"/>
            <a:ext cx="2141166" cy="190183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C7700DD-305D-638A-D9AF-FF19B5CDC335}"/>
              </a:ext>
            </a:extLst>
          </p:cNvPr>
          <p:cNvSpPr txBox="1"/>
          <p:nvPr/>
        </p:nvSpPr>
        <p:spPr>
          <a:xfrm>
            <a:off x="9532492" y="3011254"/>
            <a:ext cx="24841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https://www.chesapeakebay.net/who/group/hypoxia-collaborative-team</a:t>
            </a:r>
          </a:p>
        </p:txBody>
      </p:sp>
      <p:pic>
        <p:nvPicPr>
          <p:cNvPr id="7" name="Picture 6" descr="A screenshot of a graph&#10;&#10;AI-generated content may be incorrect.">
            <a:extLst>
              <a:ext uri="{FF2B5EF4-FFF2-40B4-BE49-F238E27FC236}">
                <a16:creationId xmlns:a16="http://schemas.microsoft.com/office/drawing/2014/main" id="{FBCB371F-CA14-366E-3336-F625DC7358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1" t="923" r="53119" b="53294"/>
          <a:stretch>
            <a:fillRect/>
          </a:stretch>
        </p:blipFill>
        <p:spPr>
          <a:xfrm>
            <a:off x="4958843" y="3684914"/>
            <a:ext cx="2562129" cy="1901834"/>
          </a:xfrm>
          <a:prstGeom prst="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AF8019C-92C2-3CE8-33DF-A008280A150D}"/>
              </a:ext>
            </a:extLst>
          </p:cNvPr>
          <p:cNvSpPr txBox="1"/>
          <p:nvPr/>
        </p:nvSpPr>
        <p:spPr>
          <a:xfrm>
            <a:off x="7782337" y="3667726"/>
            <a:ext cx="4100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Citizen monitoring (CMC and multiple community groups)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FA6938-0E75-91A3-2A3A-210782E52114}"/>
              </a:ext>
            </a:extLst>
          </p:cNvPr>
          <p:cNvSpPr txBox="1"/>
          <p:nvPr/>
        </p:nvSpPr>
        <p:spPr>
          <a:xfrm>
            <a:off x="4845797" y="6053221"/>
            <a:ext cx="2708563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+Additional State Agency Collected Data (MDE, VADEQ)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1B422C6-997A-608F-A3C0-B7FA6D6D3D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982" y="4269148"/>
            <a:ext cx="3270318" cy="155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75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92075-91F9-A3E6-678A-AAC97A353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Features for the 4D Interpolator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50637C6-B732-27D7-6420-860FD4C0754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34440" y="1790700"/>
          <a:ext cx="10618470" cy="4804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76872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47757-776D-485C-B071-992129D1F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542" y="281726"/>
            <a:ext cx="9601200" cy="1485900"/>
          </a:xfrm>
        </p:spPr>
        <p:txBody>
          <a:bodyPr/>
          <a:lstStyle/>
          <a:p>
            <a:r>
              <a:rPr lang="en-US"/>
              <a:t>4-D Interpolator Development Timeline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3C22168F-5AF0-43D3-BB84-8FF9D652FD24}"/>
              </a:ext>
            </a:extLst>
          </p:cNvPr>
          <p:cNvSpPr/>
          <p:nvPr/>
        </p:nvSpPr>
        <p:spPr>
          <a:xfrm>
            <a:off x="938588" y="2888374"/>
            <a:ext cx="9910542" cy="7995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31804E-C9AE-4F82-9D99-96334B87576E}"/>
              </a:ext>
            </a:extLst>
          </p:cNvPr>
          <p:cNvSpPr txBox="1"/>
          <p:nvPr/>
        </p:nvSpPr>
        <p:spPr>
          <a:xfrm>
            <a:off x="1666757" y="3574157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2022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7B8373-19E2-4E23-90C2-46D7FA4A2E7A}"/>
              </a:ext>
            </a:extLst>
          </p:cNvPr>
          <p:cNvSpPr txBox="1"/>
          <p:nvPr/>
        </p:nvSpPr>
        <p:spPr>
          <a:xfrm>
            <a:off x="3526554" y="3573801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2689AD-5EFB-45B9-AD71-A6399EDB9505}"/>
              </a:ext>
            </a:extLst>
          </p:cNvPr>
          <p:cNvSpPr txBox="1"/>
          <p:nvPr/>
        </p:nvSpPr>
        <p:spPr>
          <a:xfrm>
            <a:off x="5367801" y="3572051"/>
            <a:ext cx="713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862465-0E61-43AF-9746-D37CB7C024B5}"/>
              </a:ext>
            </a:extLst>
          </p:cNvPr>
          <p:cNvSpPr txBox="1"/>
          <p:nvPr/>
        </p:nvSpPr>
        <p:spPr>
          <a:xfrm>
            <a:off x="7255130" y="3574339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8F6A26-156B-4260-89FF-BD92036BE4AF}"/>
              </a:ext>
            </a:extLst>
          </p:cNvPr>
          <p:cNvSpPr txBox="1"/>
          <p:nvPr/>
        </p:nvSpPr>
        <p:spPr>
          <a:xfrm>
            <a:off x="9121473" y="3574202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6CB4CB-4161-4151-9AFB-555AC0D5471A}"/>
              </a:ext>
            </a:extLst>
          </p:cNvPr>
          <p:cNvSpPr txBox="1"/>
          <p:nvPr/>
        </p:nvSpPr>
        <p:spPr>
          <a:xfrm>
            <a:off x="1738893" y="1628145"/>
            <a:ext cx="1470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Development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F005A-728E-447C-B9BF-DCF56149F47E}"/>
              </a:ext>
            </a:extLst>
          </p:cNvPr>
          <p:cNvSpPr txBox="1"/>
          <p:nvPr/>
        </p:nvSpPr>
        <p:spPr>
          <a:xfrm>
            <a:off x="9073942" y="2563499"/>
            <a:ext cx="948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Training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270FC79-AAFD-4449-9BD2-F3DF8EB8982F}"/>
              </a:ext>
            </a:extLst>
          </p:cNvPr>
          <p:cNvCxnSpPr>
            <a:cxnSpLocks/>
          </p:cNvCxnSpPr>
          <p:nvPr/>
        </p:nvCxnSpPr>
        <p:spPr>
          <a:xfrm>
            <a:off x="938588" y="1457768"/>
            <a:ext cx="300485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383A982-60BC-4926-9478-B72EDBDCB289}"/>
              </a:ext>
            </a:extLst>
          </p:cNvPr>
          <p:cNvCxnSpPr>
            <a:cxnSpLocks/>
          </p:cNvCxnSpPr>
          <p:nvPr/>
        </p:nvCxnSpPr>
        <p:spPr>
          <a:xfrm flipV="1">
            <a:off x="1845357" y="1897069"/>
            <a:ext cx="8078135" cy="2005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C80BE85-5CB1-481D-93A2-C41C6AB740AC}"/>
              </a:ext>
            </a:extLst>
          </p:cNvPr>
          <p:cNvCxnSpPr>
            <a:cxnSpLocks/>
          </p:cNvCxnSpPr>
          <p:nvPr/>
        </p:nvCxnSpPr>
        <p:spPr>
          <a:xfrm>
            <a:off x="9205614" y="2867472"/>
            <a:ext cx="110970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20BB4D8-A4D0-4097-B996-AF9D2D6816CC}"/>
              </a:ext>
            </a:extLst>
          </p:cNvPr>
          <p:cNvSpPr txBox="1"/>
          <p:nvPr/>
        </p:nvSpPr>
        <p:spPr>
          <a:xfrm>
            <a:off x="6573841" y="2082479"/>
            <a:ext cx="2266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Documenting/Review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648C978-C8EF-4FFC-B818-BF439FFED075}"/>
              </a:ext>
            </a:extLst>
          </p:cNvPr>
          <p:cNvCxnSpPr>
            <a:cxnSpLocks/>
          </p:cNvCxnSpPr>
          <p:nvPr/>
        </p:nvCxnSpPr>
        <p:spPr>
          <a:xfrm>
            <a:off x="7072748" y="2451811"/>
            <a:ext cx="3242575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3FA2D26-DBC8-A86C-8F04-289822BFDAFB}"/>
              </a:ext>
            </a:extLst>
          </p:cNvPr>
          <p:cNvSpPr txBox="1"/>
          <p:nvPr/>
        </p:nvSpPr>
        <p:spPr>
          <a:xfrm>
            <a:off x="851119" y="1142736"/>
            <a:ext cx="3732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Planning/prototype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DF4B436-3D4D-4CC5-8C80-AE1CCBE3B7CD}"/>
              </a:ext>
            </a:extLst>
          </p:cNvPr>
          <p:cNvSpPr txBox="1"/>
          <p:nvPr/>
        </p:nvSpPr>
        <p:spPr>
          <a:xfrm>
            <a:off x="10807299" y="2833387"/>
            <a:ext cx="1443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Goal of approved method by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2028*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AEBFC5-102F-D37C-98A8-CF1D4C5CB52D}"/>
              </a:ext>
            </a:extLst>
          </p:cNvPr>
          <p:cNvSpPr txBox="1"/>
          <p:nvPr/>
        </p:nvSpPr>
        <p:spPr>
          <a:xfrm>
            <a:off x="1371113" y="4391206"/>
            <a:ext cx="5260784" cy="1446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Through 2026: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Working 4-D tool,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Collaboration ongoing with CAP on criteria assessment methods.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1BD17D-36AF-2960-CE5E-DB0BE9AECE86}"/>
              </a:ext>
            </a:extLst>
          </p:cNvPr>
          <p:cNvSpPr txBox="1"/>
          <p:nvPr/>
        </p:nvSpPr>
        <p:spPr>
          <a:xfrm>
            <a:off x="7168719" y="4358077"/>
            <a:ext cx="4745114" cy="178510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In 2026-2027: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Documenting,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Additional functionality as needed for linking to criteria assessment,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Preparing for training &amp; review.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28FB636-5060-0A58-488E-37C003B19AEA}"/>
              </a:ext>
            </a:extLst>
          </p:cNvPr>
          <p:cNvCxnSpPr>
            <a:cxnSpLocks/>
          </p:cNvCxnSpPr>
          <p:nvPr/>
        </p:nvCxnSpPr>
        <p:spPr>
          <a:xfrm flipV="1">
            <a:off x="6205491" y="3723560"/>
            <a:ext cx="2463349" cy="79463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1C8BC7F-75F8-AA37-FBD6-2FD4AECA3FDB}"/>
              </a:ext>
            </a:extLst>
          </p:cNvPr>
          <p:cNvCxnSpPr>
            <a:cxnSpLocks/>
          </p:cNvCxnSpPr>
          <p:nvPr/>
        </p:nvCxnSpPr>
        <p:spPr>
          <a:xfrm flipV="1">
            <a:off x="9134099" y="3805659"/>
            <a:ext cx="995505" cy="70250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D7F0060-9346-F916-3C9E-BD7AF1C6080E}"/>
              </a:ext>
            </a:extLst>
          </p:cNvPr>
          <p:cNvSpPr txBox="1"/>
          <p:nvPr/>
        </p:nvSpPr>
        <p:spPr>
          <a:xfrm>
            <a:off x="7440160" y="6503410"/>
            <a:ext cx="4349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*with 2030 goal of reporting on all criteria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E4E41C-0E63-F996-E127-64C41F715939}"/>
              </a:ext>
            </a:extLst>
          </p:cNvPr>
          <p:cNvSpPr txBox="1"/>
          <p:nvPr/>
        </p:nvSpPr>
        <p:spPr>
          <a:xfrm rot="258673">
            <a:off x="10348694" y="956520"/>
            <a:ext cx="1760668" cy="954107"/>
          </a:xfrm>
          <a:prstGeom prst="rect">
            <a:avLst/>
          </a:prstGeom>
          <a:solidFill>
            <a:srgbClr val="FFFFCC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January 1, 2028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CBPO Planning Target Development Kicks Off </a:t>
            </a:r>
          </a:p>
        </p:txBody>
      </p:sp>
      <p:pic>
        <p:nvPicPr>
          <p:cNvPr id="12" name="Graphic 11" descr="Pin with solid fill">
            <a:extLst>
              <a:ext uri="{FF2B5EF4-FFF2-40B4-BE49-F238E27FC236}">
                <a16:creationId xmlns:a16="http://schemas.microsoft.com/office/drawing/2014/main" id="{395AED4E-92D8-7A39-EFE7-B8B309D2B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9575529" flipH="1">
            <a:off x="11019494" y="498381"/>
            <a:ext cx="561652" cy="56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49837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ppt/theme/theme2.xml><?xml version="1.0" encoding="utf-8"?>
<a:theme xmlns:a="http://schemas.openxmlformats.org/drawingml/2006/main" name="2_Crop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1394</Words>
  <Application>Microsoft Office PowerPoint</Application>
  <PresentationFormat>Widescreen</PresentationFormat>
  <Paragraphs>161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Arial</vt:lpstr>
      <vt:lpstr>Calibri</vt:lpstr>
      <vt:lpstr>Franklin Gothic Book</vt:lpstr>
      <vt:lpstr>Crop</vt:lpstr>
      <vt:lpstr>2_Crop</vt:lpstr>
      <vt:lpstr>4-Dimensional (4-D) Interpolator 101</vt:lpstr>
      <vt:lpstr>PowerPoint Presentation</vt:lpstr>
      <vt:lpstr>Partnership Uses of the 3D Interpolator</vt:lpstr>
      <vt:lpstr>Why Are We Developing a New Method?</vt:lpstr>
      <vt:lpstr>What makes the tool 4-D?</vt:lpstr>
      <vt:lpstr>Volume</vt:lpstr>
      <vt:lpstr>PowerPoint Presentation</vt:lpstr>
      <vt:lpstr>PowerPoint Presentation</vt:lpstr>
      <vt:lpstr>What’s the difference between the 3D and 4D Interpolators? Data Inputs as an Analogy</vt:lpstr>
      <vt:lpstr>What Improvements are Gained by Moving to a 4D Interpolator?</vt:lpstr>
      <vt:lpstr>Partnership History with the 3D and 4D Interpolators </vt:lpstr>
      <vt:lpstr>Goal Statement   To develop a spatial-and-temporal interpolation tool for water quality monitoring data collected in the tidal waters of the Chesapeake Bay, thus enabling the evaluation of both long- and short-duration water quality criteria.  Statement Developed by the Bay Oxygen Research Group </vt:lpstr>
      <vt:lpstr>PowerPoint Presentation</vt:lpstr>
      <vt:lpstr>Multiple Types of Data Being Used</vt:lpstr>
      <vt:lpstr>Key Features for the 4D Interpolator </vt:lpstr>
      <vt:lpstr>4-D Interpolator Development Timeline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Gootman, Kaylyn</dc:creator>
  <cp:lastModifiedBy>Gootman, Kaylyn</cp:lastModifiedBy>
  <cp:revision>1</cp:revision>
  <dcterms:created xsi:type="dcterms:W3CDTF">2026-03-13T13:24:14Z</dcterms:created>
  <dcterms:modified xsi:type="dcterms:W3CDTF">2026-03-13T13:25:30Z</dcterms:modified>
</cp:coreProperties>
</file>