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1433" r:id="rId3"/>
    <p:sldId id="473" r:id="rId4"/>
    <p:sldId id="258" r:id="rId5"/>
    <p:sldId id="1439" r:id="rId6"/>
    <p:sldId id="1440" r:id="rId7"/>
    <p:sldId id="1434" r:id="rId8"/>
    <p:sldId id="1435" r:id="rId9"/>
    <p:sldId id="1436" r:id="rId10"/>
    <p:sldId id="1437" r:id="rId11"/>
    <p:sldId id="43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5519D-A137-4813-B307-C6E612EA241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66B69-A245-45DD-8506-628A87C83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1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70FA6B31-189B-405B-8923-15A731A823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F09D216D-413D-4172-96E3-96E04A5E4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B6080D41-1E11-4846-960F-C9ED1E32F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426" indent="-2967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6809" indent="-23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1531" indent="-23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6254" indent="-23736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10979" indent="-23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5701" indent="-23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60425" indent="-23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5148" indent="-2373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28F516-10D3-4433-8055-CD50C214434E}" type="slidenum">
              <a:rPr lang="en-US" altLang="en-US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132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01984739-4B3D-32C9-F39E-8FE0BD3866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9463" y="1200150"/>
            <a:ext cx="5764212" cy="32432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D0A362CF-4FF3-2E05-3DF2-58E796816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D91ACB63-4BB4-7461-FBBF-2AEA5F3AA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667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813" indent="-301625" defTabSz="9667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088" indent="-241300" defTabSz="9667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2275" indent="-241300" defTabSz="9667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6463" indent="-241300" defTabSz="9667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33663" indent="-2413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90863" indent="-2413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8063" indent="-2413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5263" indent="-241300" defTabSz="966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1BB29D-AB76-4A76-8035-C15D17FBEC12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39204121-7FF6-3078-FECE-A0206E3226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4DD9C2F9-FBD4-59EF-2B72-F2433F575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09EDC197-5513-2B5A-A548-D84F9AB901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5863" indent="-2365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0525" indent="-2365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5188" indent="-2365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2388" indent="-236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9588" indent="-236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6788" indent="-236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3988" indent="-2365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AF88D2-94DA-4302-80AE-55C955758C50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3BDDA-3D75-04AD-61AC-60F2BF8B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171-BD83-8184-B1E0-75103CCAC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A90FE-2B75-BB1B-6C30-752A4222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780B8-97A9-B420-59B6-220CEF1B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1A0F7-AFF6-0C4F-EECC-E56BF5462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1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2EF9-AD19-B0AB-347F-C54F807B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1E975-BEF1-44CF-E311-4A5ABF8B2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A63B9-66D1-03F6-888E-23185F32E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675A3-FA1C-2AFA-5128-3A65CF8E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15E29-4900-C235-23B5-59AA0E18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0D738E-02A1-D01A-25CE-7729BCBE9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408A7-D39B-6C6F-0837-E542B56A9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B0D31-0875-52CB-EA61-1126A66E9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98619-1715-45F7-97B5-95185E84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7AE2D-0357-5309-5BFD-D174DAA2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3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AB05-7C39-AE2C-9FD6-D32110502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641B0-17AF-3C97-0CA2-B60F3BF5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D7CEC-54B6-642C-2B14-68693E40F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AF1E6-1E89-E547-E957-20B511EE4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EF371-22DE-6B25-CC26-0AEAB951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4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57C2-737C-6AB7-7835-8D9F5A46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035EA-3A7D-DC78-AF35-679268D9D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1145C-1060-87A6-19DD-395CB8C7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87D8E-BEB8-D37C-74FA-016FF8A6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84FA-8DE1-DCD4-EC23-B3F86B6C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8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50E0-2493-B588-A1A3-5D75616C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69CCB-5021-99BE-8122-D33BF4EC3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5E523-02F8-3FEC-6FE2-F20ADC62B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B9FFE-FDB5-9610-F63E-7AF623E4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87846-B0C3-0D0E-8BC6-FD84F009D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F58AA-AD16-8D11-A820-FC647E57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1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C441-D342-5612-4EBA-CAB63102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D4DCB-1135-559B-FA75-9DE542385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D269A-9E35-09E9-1F6E-980F3FE2D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C3141-F6C2-D50E-BBC2-0261F29E9B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EA7FD8-1164-A33B-E520-0E780C982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A5B4B7-8C59-9B78-FF36-1D50C7FC1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DB819-D59D-53F6-4FBF-599FD15F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62F03E-E353-D3C4-A306-DCBE4D8E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1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322E9-5FC4-07B6-4D5C-FA9E9CAB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97967-EA8A-26A7-9C38-EDEEA00B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54A0D-D302-F858-2A6E-7F9B0A41D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A0366-B3E0-BD0F-E997-B3B0C3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3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D2E69-C62A-841A-2E8E-31933468B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A5AD7-6C84-E0E4-EC99-F81FEF1C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D4194-0231-8711-C9F2-6F351C21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8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83891-D131-B10C-6086-771592F2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159B-A087-88E8-9649-F89468546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4A0F0-6C03-C3A2-EC9B-1EDCACE68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BB368-BC9C-84CB-84D7-232829AF8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22070-160B-519C-69C8-20BC1364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181D8-3047-9698-C5D1-48474378A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7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99D6-7878-4C83-FCD3-59DDCA43D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B9DDCF-1147-7F5F-0AF5-4BAE344DD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304CF-2891-D8A0-A79B-357ED440A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FCB32-0B61-41F5-05DB-F5F828D9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04216-6BC5-D120-5CEE-198F42CD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5FFE2-9E92-EAF6-DF62-F3293076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7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C19547-A700-0AD8-820A-7DB029D6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4C4FE-6160-4A0A-26F1-EEB8710FF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AF7D4-654A-6A54-0790-16D87BCE8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413463-42E1-4D5E-88D1-A1B8C05221C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02B2-5BBC-64D6-1504-D3FAE8BF8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3247A-B729-7B2A-FD0D-7D1FEAFCD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C4E84-CAD1-4E17-9CA2-0CD91AE67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4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hyperlink" Target="mailto:jongeyer@pa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301F4-9B88-333C-33B9-25C5998EF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000"/>
              <a:t>Collaborative Forest Health Across the Allegheny Plateau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6443A-B21A-3218-E74B-F41B42E28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sz="1900"/>
              <a:t>Cross‑Boundary Stewardship &amp; Private‑Land Buckthorn Treatment</a:t>
            </a:r>
          </a:p>
          <a:p>
            <a:pPr algn="l"/>
            <a:r>
              <a:rPr lang="en-US" sz="1900"/>
              <a:t>Presenter: Amy Shields, Executive Director, AHUG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1DB5F-A669-7F63-8B35-9EFACB1DD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60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80D6D-FABA-1A5B-B4DE-78B58FE6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3800" b="1" dirty="0"/>
              <a:t>Building Capacity for Long‑Term Success</a:t>
            </a:r>
            <a:endParaRPr lang="en-US" sz="3800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01AF-D504-0073-1F7D-97B9AEE9B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lvl="0"/>
            <a:r>
              <a:rPr lang="en-US" sz="1500" dirty="0"/>
              <a:t>Summer interns trained in mapping, inventory, landowner engagement and treatment (observation / support)</a:t>
            </a:r>
          </a:p>
          <a:p>
            <a:pPr lvl="0"/>
            <a:r>
              <a:rPr lang="en-US" sz="1500" dirty="0"/>
              <a:t>Contractor capacity for invasive plant treatment (+ Forest contracting WFD efforts)</a:t>
            </a:r>
          </a:p>
          <a:p>
            <a:pPr lvl="0"/>
            <a:r>
              <a:rPr lang="en-US" sz="1500" dirty="0"/>
              <a:t>Tools &amp; technology: </a:t>
            </a:r>
            <a:r>
              <a:rPr lang="en-US" sz="1500" dirty="0" err="1"/>
              <a:t>OnX</a:t>
            </a:r>
            <a:r>
              <a:rPr lang="en-US" sz="1500" dirty="0"/>
              <a:t> / </a:t>
            </a:r>
            <a:r>
              <a:rPr lang="en-US" sz="1500" dirty="0" err="1"/>
              <a:t>Avenza</a:t>
            </a:r>
            <a:r>
              <a:rPr lang="en-US" sz="1500" dirty="0"/>
              <a:t> / </a:t>
            </a:r>
            <a:r>
              <a:rPr lang="en-US" sz="1500" dirty="0" err="1"/>
              <a:t>iMapInvasives</a:t>
            </a:r>
            <a:r>
              <a:rPr lang="en-US" sz="1500" dirty="0"/>
              <a:t> mapping, monitoring protocols</a:t>
            </a:r>
          </a:p>
          <a:p>
            <a:pPr lvl="0"/>
            <a:r>
              <a:rPr lang="en-US" sz="1500" dirty="0"/>
              <a:t>Research &amp; Development: Drones, early/late season treatments</a:t>
            </a:r>
          </a:p>
          <a:p>
            <a:pPr lvl="0"/>
            <a:r>
              <a:rPr lang="en-US" sz="1500" dirty="0"/>
              <a:t>Outreach coordinators and education materials</a:t>
            </a:r>
          </a:p>
          <a:p>
            <a:pPr lvl="0"/>
            <a:r>
              <a:rPr lang="en-US" sz="1500" dirty="0"/>
              <a:t>Creates a replicable model for future forest health priorities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ED4B3-2B9B-3995-86CD-2AD5A9A31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368240"/>
            <a:ext cx="5458968" cy="41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7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5" descr="Agriculture logo banner">
            <a:extLst>
              <a:ext uri="{FF2B5EF4-FFF2-40B4-BE49-F238E27FC236}">
                <a16:creationId xmlns:a16="http://schemas.microsoft.com/office/drawing/2014/main" id="{6D7F6C6F-E040-6BBD-7CD0-745B2177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2" y="381000"/>
            <a:ext cx="10363199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2">
            <a:extLst>
              <a:ext uri="{FF2B5EF4-FFF2-40B4-BE49-F238E27FC236}">
                <a16:creationId xmlns:a16="http://schemas.microsoft.com/office/drawing/2014/main" id="{8D2ECEDF-E26E-A2E4-DB94-FF41465660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6916" y="381000"/>
            <a:ext cx="6853084" cy="457200"/>
          </a:xfrm>
        </p:spPr>
        <p:txBody>
          <a:bodyPr anchor="ctr"/>
          <a:lstStyle/>
          <a:p>
            <a:r>
              <a:rPr lang="en-US" altLang="en-US" sz="2400" dirty="0">
                <a:solidFill>
                  <a:schemeClr val="bg1"/>
                </a:solidFill>
                <a:latin typeface="Verdana" panose="020B0604030504040204" pitchFamily="34" charset="0"/>
              </a:rPr>
              <a:t>Pennsylvania Hardwoods</a:t>
            </a:r>
          </a:p>
        </p:txBody>
      </p:sp>
      <p:pic>
        <p:nvPicPr>
          <p:cNvPr id="128004" name="Picture 9" descr="Aging banner-3">
            <a:extLst>
              <a:ext uri="{FF2B5EF4-FFF2-40B4-BE49-F238E27FC236}">
                <a16:creationId xmlns:a16="http://schemas.microsoft.com/office/drawing/2014/main" id="{98A713B1-85E8-8C54-8C29-2FA5DA86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5742" y="6341744"/>
            <a:ext cx="10363199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2" descr="A picture containing bench, wooden, building, floor&#10;&#10;Description automatically generated">
            <a:extLst>
              <a:ext uri="{FF2B5EF4-FFF2-40B4-BE49-F238E27FC236}">
                <a16:creationId xmlns:a16="http://schemas.microsoft.com/office/drawing/2014/main" id="{D595065D-345A-B397-E3B0-1522D797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2" y="1030289"/>
            <a:ext cx="10363199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Rectangle 8">
            <a:extLst>
              <a:ext uri="{FF2B5EF4-FFF2-40B4-BE49-F238E27FC236}">
                <a16:creationId xmlns:a16="http://schemas.microsoft.com/office/drawing/2014/main" id="{171BC85C-D7B4-BC8C-8F69-4F059B739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6096000"/>
            <a:ext cx="1143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28007" name="Rectangle 10">
            <a:extLst>
              <a:ext uri="{FF2B5EF4-FFF2-40B4-BE49-F238E27FC236}">
                <a16:creationId xmlns:a16="http://schemas.microsoft.com/office/drawing/2014/main" id="{F751D66F-51EE-4111-CB94-3160E03EC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96000"/>
            <a:ext cx="6172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28008" name="Picture 7">
            <a:extLst>
              <a:ext uri="{FF2B5EF4-FFF2-40B4-BE49-F238E27FC236}">
                <a16:creationId xmlns:a16="http://schemas.microsoft.com/office/drawing/2014/main" id="{CAD7ED96-F50A-6E36-B23E-681883DB9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1144589"/>
            <a:ext cx="109855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9" name="TextBox 10">
            <a:extLst>
              <a:ext uri="{FF2B5EF4-FFF2-40B4-BE49-F238E27FC236}">
                <a16:creationId xmlns:a16="http://schemas.microsoft.com/office/drawing/2014/main" id="{A0F538BE-3B66-0364-DC7B-337732E26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464" y="2028825"/>
            <a:ext cx="3571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Amy Shields, Executive Director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Allegheny Hardwood Utilization Group, Inc. (AHUG)</a:t>
            </a:r>
          </a:p>
          <a:p>
            <a:pPr algn="ctr" eaLnBrk="1" hangingPunct="1"/>
            <a:r>
              <a:rPr lang="pl-PL" altLang="en-US" sz="1200" b="1">
                <a:solidFill>
                  <a:schemeClr val="bg1"/>
                </a:solidFill>
              </a:rPr>
              <a:t>PO Box 133</a:t>
            </a:r>
            <a:r>
              <a:rPr lang="en-US" altLang="en-US" sz="1200" b="1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pl-PL" altLang="en-US" sz="1200" b="1">
                <a:solidFill>
                  <a:schemeClr val="bg1"/>
                </a:solidFill>
              </a:rPr>
              <a:t>Kane, PA</a:t>
            </a:r>
            <a:r>
              <a:rPr lang="en-US" altLang="en-US" sz="1200" b="1">
                <a:solidFill>
                  <a:schemeClr val="bg1"/>
                </a:solidFill>
              </a:rPr>
              <a:t> </a:t>
            </a:r>
            <a:r>
              <a:rPr lang="pl-PL" altLang="en-US" sz="1200" b="1">
                <a:solidFill>
                  <a:schemeClr val="bg1"/>
                </a:solidFill>
              </a:rPr>
              <a:t>16735</a:t>
            </a:r>
            <a:endParaRPr lang="en-US" altLang="en-US" sz="1200" b="1">
              <a:solidFill>
                <a:schemeClr val="bg1"/>
              </a:solidFill>
            </a:endParaRPr>
          </a:p>
          <a:p>
            <a:pPr algn="ctr" eaLnBrk="1" hangingPunct="1"/>
            <a:r>
              <a:rPr lang="pl-PL" altLang="en-US" sz="1200" b="1">
                <a:solidFill>
                  <a:schemeClr val="bg1"/>
                </a:solidFill>
              </a:rPr>
              <a:t>814-837-8550</a:t>
            </a:r>
            <a:r>
              <a:rPr lang="en-US" altLang="en-US" sz="1200" b="1">
                <a:solidFill>
                  <a:schemeClr val="bg1"/>
                </a:solidFill>
              </a:rPr>
              <a:t> </a:t>
            </a:r>
          </a:p>
          <a:p>
            <a:pPr algn="ctr" eaLnBrk="1" hangingPunct="1"/>
            <a:r>
              <a:rPr lang="en-US" altLang="en-US" sz="1200" b="1" u="sng">
                <a:solidFill>
                  <a:schemeClr val="bg1"/>
                </a:solidFill>
              </a:rPr>
              <a:t>ashields@ahug.com </a:t>
            </a:r>
          </a:p>
          <a:p>
            <a:pPr algn="ctr" eaLnBrk="1" hangingPunct="1"/>
            <a:r>
              <a:rPr lang="pl-PL" altLang="en-US" sz="1200" b="1">
                <a:solidFill>
                  <a:schemeClr val="bg1"/>
                </a:solidFill>
              </a:rPr>
              <a:t>ahug.com</a:t>
            </a:r>
          </a:p>
        </p:txBody>
      </p:sp>
      <p:sp>
        <p:nvSpPr>
          <p:cNvPr id="128010" name="TextBox 11">
            <a:extLst>
              <a:ext uri="{FF2B5EF4-FFF2-40B4-BE49-F238E27FC236}">
                <a16:creationId xmlns:a16="http://schemas.microsoft.com/office/drawing/2014/main" id="{6CF8C693-DE03-9EFD-BCE3-9D26BBC24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8" y="2165350"/>
            <a:ext cx="30861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Jonathan Geyer, Executive Director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PA Hardwoods Development Council (HDC)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PA Department of Agriculture 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2301 N. Cameron Street, Room 308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Harrisburg, PA  17110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717-787-3699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  <a:hlinkClick r:id="rId7"/>
              </a:rPr>
              <a:t>jongeyer@pa.gov</a:t>
            </a:r>
            <a:r>
              <a:rPr lang="en-US" altLang="en-US" sz="1200" b="1">
                <a:solidFill>
                  <a:schemeClr val="bg1"/>
                </a:solidFill>
              </a:rPr>
              <a:t>  </a:t>
            </a:r>
            <a:endParaRPr lang="en-US" altLang="en-US" sz="4000" b="1">
              <a:solidFill>
                <a:schemeClr val="bg1"/>
              </a:solidFill>
            </a:endParaRPr>
          </a:p>
        </p:txBody>
      </p:sp>
      <p:sp>
        <p:nvSpPr>
          <p:cNvPr id="128011" name="TextBox 12">
            <a:extLst>
              <a:ext uri="{FF2B5EF4-FFF2-40B4-BE49-F238E27FC236}">
                <a16:creationId xmlns:a16="http://schemas.microsoft.com/office/drawing/2014/main" id="{9859BAA2-A65C-56EF-2027-5D8D13716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8" y="4584700"/>
            <a:ext cx="33575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Stephanie Phillips-Taggart, Executive Director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Keystone Wood Products Association (KWPA) 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303 Chestnut Street, Suite 102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Harrisburg, PA  17101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570-974-8946 </a:t>
            </a:r>
          </a:p>
          <a:p>
            <a:pPr algn="ctr" eaLnBrk="1" hangingPunct="1"/>
            <a:r>
              <a:rPr lang="en-US" altLang="en-US" sz="1200" b="1" u="sng">
                <a:solidFill>
                  <a:schemeClr val="bg1"/>
                </a:solidFill>
              </a:rPr>
              <a:t>steph@keystonewoodpa.org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whypahardwoods.com </a:t>
            </a:r>
          </a:p>
        </p:txBody>
      </p:sp>
      <p:sp>
        <p:nvSpPr>
          <p:cNvPr id="128012" name="TextBox 13">
            <a:extLst>
              <a:ext uri="{FF2B5EF4-FFF2-40B4-BE49-F238E27FC236}">
                <a16:creationId xmlns:a16="http://schemas.microsoft.com/office/drawing/2014/main" id="{619F5D7D-5C7F-47D1-ED66-36518D17A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573589"/>
            <a:ext cx="30861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Shelby Chorba. Program Manager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Northern Tier Hardwood Association (NTHA)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PO Box 7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Tunkhannock, PA  18657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570-265-7753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 </a:t>
            </a:r>
            <a:r>
              <a:rPr lang="en-US" altLang="en-US" sz="1200" b="1" u="sng">
                <a:solidFill>
                  <a:schemeClr val="bg1"/>
                </a:solidFill>
              </a:rPr>
              <a:t>nthapa@nthardwoods.org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nthardwoods.org</a:t>
            </a:r>
          </a:p>
        </p:txBody>
      </p:sp>
      <p:pic>
        <p:nvPicPr>
          <p:cNvPr id="128013" name="Picture 16">
            <a:extLst>
              <a:ext uri="{FF2B5EF4-FFF2-40B4-BE49-F238E27FC236}">
                <a16:creationId xmlns:a16="http://schemas.microsoft.com/office/drawing/2014/main" id="{BB22B3B4-027C-DD7B-0E99-860AE7223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5" y="1033464"/>
            <a:ext cx="109855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4" name="Picture 1">
            <a:extLst>
              <a:ext uri="{FF2B5EF4-FFF2-40B4-BE49-F238E27FC236}">
                <a16:creationId xmlns:a16="http://schemas.microsoft.com/office/drawing/2014/main" id="{E9E60789-CC66-57C4-7E39-6110BEEB0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2624139"/>
            <a:ext cx="19970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5" name="Picture 3">
            <a:extLst>
              <a:ext uri="{FF2B5EF4-FFF2-40B4-BE49-F238E27FC236}">
                <a16:creationId xmlns:a16="http://schemas.microsoft.com/office/drawing/2014/main" id="{1EAFE45F-C64C-78A0-A55A-8045F690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3451225"/>
            <a:ext cx="109855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6" name="Picture 7">
            <a:extLst>
              <a:ext uri="{FF2B5EF4-FFF2-40B4-BE49-F238E27FC236}">
                <a16:creationId xmlns:a16="http://schemas.microsoft.com/office/drawing/2014/main" id="{1053B823-8CD0-4EE0-6806-BD4317F0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8360" r="9837" b="8896"/>
          <a:stretch>
            <a:fillRect/>
          </a:stretch>
        </p:blipFill>
        <p:spPr bwMode="auto">
          <a:xfrm>
            <a:off x="3127375" y="3548064"/>
            <a:ext cx="108743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7" name="Picture 20" descr="Text&#10;&#10;Description automatically generated">
            <a:extLst>
              <a:ext uri="{FF2B5EF4-FFF2-40B4-BE49-F238E27FC236}">
                <a16:creationId xmlns:a16="http://schemas.microsoft.com/office/drawing/2014/main" id="{CEBC22B7-5464-4382-DA78-A1BD40A8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5108575"/>
            <a:ext cx="140493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5" descr="Agriculture logo banner">
            <a:extLst>
              <a:ext uri="{FF2B5EF4-FFF2-40B4-BE49-F238E27FC236}">
                <a16:creationId xmlns:a16="http://schemas.microsoft.com/office/drawing/2014/main" id="{ABFA43DF-634B-413E-9503-3250BA771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75" y="375625"/>
            <a:ext cx="9605967" cy="6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F6242B-3FC2-4311-17A5-ADD5DA122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175" y="1005652"/>
            <a:ext cx="9605968" cy="5114987"/>
          </a:xfrm>
          <a:prstGeom prst="rect">
            <a:avLst/>
          </a:prstGeom>
        </p:spPr>
      </p:pic>
      <p:sp>
        <p:nvSpPr>
          <p:cNvPr id="56323" name="Rectangle 2">
            <a:extLst>
              <a:ext uri="{FF2B5EF4-FFF2-40B4-BE49-F238E27FC236}">
                <a16:creationId xmlns:a16="http://schemas.microsoft.com/office/drawing/2014/main" id="{86490C72-2D7E-4523-9BE8-8A3075D7DD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1200" y="381000"/>
            <a:ext cx="5638800" cy="457200"/>
          </a:xfrm>
        </p:spPr>
        <p:txBody>
          <a:bodyPr anchor="ctr"/>
          <a:lstStyle/>
          <a:p>
            <a:r>
              <a:rPr lang="en-US" altLang="en-US" sz="2400" dirty="0">
                <a:solidFill>
                  <a:schemeClr val="bg1"/>
                </a:solidFill>
                <a:latin typeface="Verdana" panose="020B0604030504040204" pitchFamily="34" charset="0"/>
              </a:rPr>
              <a:t>HDC &amp; HUGs </a:t>
            </a:r>
          </a:p>
        </p:txBody>
      </p:sp>
      <p:pic>
        <p:nvPicPr>
          <p:cNvPr id="56324" name="Picture 9" descr="Aging banner-3">
            <a:extLst>
              <a:ext uri="{FF2B5EF4-FFF2-40B4-BE49-F238E27FC236}">
                <a16:creationId xmlns:a16="http://schemas.microsoft.com/office/drawing/2014/main" id="{A68BA160-D1BE-4AD5-8AA9-7ACEC3BA2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57" y="6096001"/>
            <a:ext cx="9605969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8">
            <a:extLst>
              <a:ext uri="{FF2B5EF4-FFF2-40B4-BE49-F238E27FC236}">
                <a16:creationId xmlns:a16="http://schemas.microsoft.com/office/drawing/2014/main" id="{06E2E2ED-BA39-42FE-AF6D-95DC3D5E8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6096000"/>
            <a:ext cx="1143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56326" name="Rectangle 10">
            <a:extLst>
              <a:ext uri="{FF2B5EF4-FFF2-40B4-BE49-F238E27FC236}">
                <a16:creationId xmlns:a16="http://schemas.microsoft.com/office/drawing/2014/main" id="{22C86063-F6A4-4858-ACF2-B36B4A75A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96000"/>
            <a:ext cx="6172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A47472-3A1D-361E-6716-1E7256E37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168" y="4203019"/>
            <a:ext cx="802432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Promotion, </a:t>
            </a:r>
            <a:r>
              <a:rPr lang="en-US" alt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Workforce 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Development, </a:t>
            </a:r>
            <a:r>
              <a:rPr lang="en-US" alt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Market &amp; Industry 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Expansion, </a:t>
            </a:r>
            <a:r>
              <a:rPr lang="en-US" alt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&amp; 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Education</a:t>
            </a:r>
            <a:r>
              <a:rPr lang="en-US" alt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 &amp; 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Outreach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60DAA-56AE-5614-36B2-6E10CC8AD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50" b="95195" l="3488" r="93411">
                        <a14:foregroundMark x1="6202" y1="15332" x2="5297" y2="89931"/>
                        <a14:foregroundMark x1="5297" y1="89931" x2="33333" y2="95881"/>
                        <a14:foregroundMark x1="33333" y1="95881" x2="60336" y2="95423"/>
                        <a14:foregroundMark x1="60336" y1="95423" x2="70284" y2="95423"/>
                        <a14:foregroundMark x1="70284" y1="95423" x2="90698" y2="85126"/>
                        <a14:foregroundMark x1="90025" y1="56241" x2="89406" y2="29748"/>
                        <a14:foregroundMark x1="90106" y1="59725" x2="90111" y2="59924"/>
                        <a14:foregroundMark x1="90111" y1="59954" x2="90106" y2="59725"/>
                        <a14:foregroundMark x1="90122" y1="60412" x2="90111" y2="59954"/>
                        <a14:foregroundMark x1="90127" y1="60641" x2="90122" y2="60412"/>
                        <a14:foregroundMark x1="90159" y1="62014" x2="90127" y2="60641"/>
                        <a14:foregroundMark x1="90170" y1="62471" x2="90159" y2="62014"/>
                        <a14:foregroundMark x1="90175" y1="62700" x2="90170" y2="62471"/>
                        <a14:foregroundMark x1="90191" y1="63387" x2="90175" y2="62700"/>
                        <a14:foregroundMark x1="90698" y1="85126" x2="90245" y2="65723"/>
                        <a14:foregroundMark x1="89406" y1="29748" x2="40698" y2="24256"/>
                        <a14:foregroundMark x1="40698" y1="24256" x2="24160" y2="28604"/>
                        <a14:foregroundMark x1="24160" y1="28604" x2="18475" y2="43478"/>
                        <a14:foregroundMark x1="18475" y1="43478" x2="46641" y2="63844"/>
                        <a14:foregroundMark x1="46641" y1="63844" x2="40956" y2="50343"/>
                        <a14:foregroundMark x1="40956" y1="50343" x2="57364" y2="46224"/>
                        <a14:foregroundMark x1="57364" y1="46224" x2="78036" y2="48513"/>
                        <a14:foregroundMark x1="78036" y1="48513" x2="68734" y2="77117"/>
                        <a14:foregroundMark x1="68734" y1="77117" x2="37984" y2="81007"/>
                        <a14:foregroundMark x1="37984" y1="81007" x2="16150" y2="72769"/>
                        <a14:foregroundMark x1="16150" y1="72769" x2="14599" y2="26545"/>
                        <a14:foregroundMark x1="14599" y1="26545" x2="52067" y2="23112"/>
                        <a14:foregroundMark x1="52067" y1="23112" x2="37726" y2="41190"/>
                        <a14:foregroundMark x1="37726" y1="41190" x2="51680" y2="78032"/>
                        <a14:foregroundMark x1="51680" y1="78032" x2="78424" y2="69794"/>
                        <a14:foregroundMark x1="78424" y1="69794" x2="76615" y2="63844"/>
                        <a14:foregroundMark x1="5039" y1="23799" x2="5039" y2="23799"/>
                        <a14:foregroundMark x1="5556" y1="44394" x2="5556" y2="44394"/>
                        <a14:foregroundMark x1="15633" y1="81922" x2="15633" y2="81922"/>
                        <a14:foregroundMark x1="41085" y1="90389" x2="46253" y2="89703"/>
                        <a14:foregroundMark x1="72997" y1="86728" x2="75323" y2="85355"/>
                        <a14:foregroundMark x1="79457" y1="85126" x2="85788" y2="51945"/>
                        <a14:foregroundMark x1="93411" y1="35011" x2="89018" y2="39817"/>
                        <a14:foregroundMark x1="16796" y1="36613" x2="36305" y2="74600"/>
                        <a14:foregroundMark x1="58786" y1="47140" x2="55814" y2="61327"/>
                        <a14:foregroundMark x1="13049" y1="5950" x2="10724" y2="8924"/>
                        <a14:foregroundMark x1="11628" y1="48741" x2="13049" y2="81007"/>
                        <a14:foregroundMark x1="19380" y1="49428" x2="36693" y2="73913"/>
                        <a14:foregroundMark x1="31783" y1="87643" x2="55943" y2="89016"/>
                        <a14:foregroundMark x1="6331" y1="94508" x2="39276" y2="95881"/>
                        <a14:foregroundMark x1="39276" y1="95881" x2="52196" y2="95195"/>
                        <a14:foregroundMark x1="52196" y1="95195" x2="52326" y2="95195"/>
                        <a14:foregroundMark x1="86563" y1="90389" x2="86563" y2="90389"/>
                        <a14:foregroundMark x1="86305" y1="77574" x2="86305" y2="77574"/>
                        <a14:foregroundMark x1="3876" y1="95195" x2="3488" y2="93135"/>
                        <a14:foregroundMark x1="55426" y1="53547" x2="55426" y2="53547"/>
                        <a14:backgroundMark x1="89922" y1="64073" x2="89922" y2="64073"/>
                        <a14:backgroundMark x1="90310" y1="59954" x2="90310" y2="59954"/>
                        <a14:backgroundMark x1="90181" y1="60641" x2="90181" y2="60641"/>
                        <a14:backgroundMark x1="90698" y1="64302" x2="91085" y2="59039"/>
                        <a14:backgroundMark x1="90181" y1="60412" x2="90181" y2="60412"/>
                        <a14:backgroundMark x1="89793" y1="60641" x2="89793" y2="60641"/>
                        <a14:backgroundMark x1="90310" y1="62471" x2="90310" y2="62471"/>
                        <a14:backgroundMark x1="90181" y1="63387" x2="90181" y2="63387"/>
                        <a14:backgroundMark x1="90181" y1="63387" x2="90181" y2="63387"/>
                        <a14:backgroundMark x1="90310" y1="63387" x2="90310" y2="63387"/>
                        <a14:backgroundMark x1="90698" y1="63844" x2="90698" y2="63844"/>
                        <a14:backgroundMark x1="90698" y1="63844" x2="90698" y2="63844"/>
                        <a14:backgroundMark x1="90568" y1="62471" x2="90568" y2="62471"/>
                        <a14:backgroundMark x1="90310" y1="60412" x2="90310" y2="60412"/>
                        <a14:backgroundMark x1="89922" y1="59725" x2="89922" y2="59725"/>
                        <a14:backgroundMark x1="89922" y1="59725" x2="89922" y2="59725"/>
                        <a14:backgroundMark x1="90310" y1="60641" x2="90310" y2="60641"/>
                        <a14:backgroundMark x1="90310" y1="60641" x2="90310" y2="60641"/>
                        <a14:backgroundMark x1="90310" y1="60641" x2="90310" y2="60641"/>
                        <a14:backgroundMark x1="90310" y1="60641" x2="90310" y2="60641"/>
                        <a14:backgroundMark x1="90310" y1="60641" x2="90310" y2="60641"/>
                        <a14:backgroundMark x1="90310" y1="62014" x2="90310" y2="62014"/>
                        <a14:backgroundMark x1="90310" y1="62014" x2="90310" y2="62014"/>
                        <a14:backgroundMark x1="90568" y1="62700" x2="90568" y2="62700"/>
                        <a14:backgroundMark x1="90568" y1="63387" x2="90568" y2="63387"/>
                        <a14:backgroundMark x1="90568" y1="63387" x2="90568" y2="63387"/>
                        <a14:backgroundMark x1="90310" y1="63387" x2="91085" y2="63387"/>
                        <a14:backgroundMark x1="90310" y1="63844" x2="90568" y2="62014"/>
                        <a14:backgroundMark x1="90568" y1="63844" x2="90568" y2="60641"/>
                        <a14:backgroundMark x1="90568" y1="62471" x2="90568" y2="59268"/>
                        <a14:backgroundMark x1="90568" y1="62700" x2="90568" y2="61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8779" y="900655"/>
            <a:ext cx="5603455" cy="316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E94DC-B083-993A-AC52-083615881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8032" y="1197740"/>
            <a:ext cx="2861650" cy="26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32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5" descr="Agriculture logo banner">
            <a:extLst>
              <a:ext uri="{FF2B5EF4-FFF2-40B4-BE49-F238E27FC236}">
                <a16:creationId xmlns:a16="http://schemas.microsoft.com/office/drawing/2014/main" id="{1D7F296D-6BBF-7747-9AA8-42C5DDCD7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8" y="161921"/>
            <a:ext cx="1039269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59777E9D-75F4-2EA4-7FD5-70D01862F7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73259" y="229140"/>
            <a:ext cx="5638800" cy="457200"/>
          </a:xfrm>
        </p:spPr>
        <p:txBody>
          <a:bodyPr anchor="ctr"/>
          <a:lstStyle/>
          <a:p>
            <a:r>
              <a:rPr lang="en-US" altLang="en-US" sz="2400" dirty="0">
                <a:solidFill>
                  <a:schemeClr val="bg1"/>
                </a:solidFill>
                <a:latin typeface="Verdana" panose="020B0604030504040204" pitchFamily="34" charset="0"/>
              </a:rPr>
              <a:t>Hardwood Utilization Groups</a:t>
            </a:r>
          </a:p>
        </p:txBody>
      </p:sp>
      <p:pic>
        <p:nvPicPr>
          <p:cNvPr id="20484" name="Picture 9" descr="Aging banner-3">
            <a:extLst>
              <a:ext uri="{FF2B5EF4-FFF2-40B4-BE49-F238E27FC236}">
                <a16:creationId xmlns:a16="http://schemas.microsoft.com/office/drawing/2014/main" id="{FD21B30C-6214-27D6-1293-EF7920D93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3" y="6361990"/>
            <a:ext cx="10618839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8">
            <a:extLst>
              <a:ext uri="{FF2B5EF4-FFF2-40B4-BE49-F238E27FC236}">
                <a16:creationId xmlns:a16="http://schemas.microsoft.com/office/drawing/2014/main" id="{7EF4E745-D128-5561-D1D9-93096D7D2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6096000"/>
            <a:ext cx="1143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20486" name="Rectangle 10">
            <a:extLst>
              <a:ext uri="{FF2B5EF4-FFF2-40B4-BE49-F238E27FC236}">
                <a16:creationId xmlns:a16="http://schemas.microsoft.com/office/drawing/2014/main" id="{38B22A94-35CD-A272-69A1-D4781C0EF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096000"/>
            <a:ext cx="6172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0487" name="AutoShape 2" descr="Amy Shields Talks Timber Harvesting And Forest Management | American  Hardwood Advisor - YouTube">
            <a:extLst>
              <a:ext uri="{FF2B5EF4-FFF2-40B4-BE49-F238E27FC236}">
                <a16:creationId xmlns:a16="http://schemas.microsoft.com/office/drawing/2014/main" id="{E9B5168F-C46C-2EF5-BF89-FCB7E368F0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8" name="Rectangle 4">
            <a:extLst>
              <a:ext uri="{FF2B5EF4-FFF2-40B4-BE49-F238E27FC236}">
                <a16:creationId xmlns:a16="http://schemas.microsoft.com/office/drawing/2014/main" id="{B9AA7139-B117-C734-6F81-70E4BF6F7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749" y="891385"/>
            <a:ext cx="109236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Promotion, Public Education, Workforce/Economic Development, R&amp;D Support</a:t>
            </a:r>
          </a:p>
        </p:txBody>
      </p:sp>
      <p:pic>
        <p:nvPicPr>
          <p:cNvPr id="20489" name="Picture 13">
            <a:extLst>
              <a:ext uri="{FF2B5EF4-FFF2-40B4-BE49-F238E27FC236}">
                <a16:creationId xmlns:a16="http://schemas.microsoft.com/office/drawing/2014/main" id="{7B1F425F-2D86-3DC8-CDF9-B18ABF70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2" y="1319584"/>
            <a:ext cx="3486150" cy="30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4">
            <a:extLst>
              <a:ext uri="{FF2B5EF4-FFF2-40B4-BE49-F238E27FC236}">
                <a16:creationId xmlns:a16="http://schemas.microsoft.com/office/drawing/2014/main" id="{14D87623-105D-EA0A-3DB5-F499A1CD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5" t="8028"/>
          <a:stretch>
            <a:fillRect/>
          </a:stretch>
        </p:blipFill>
        <p:spPr bwMode="auto">
          <a:xfrm>
            <a:off x="987076" y="3851702"/>
            <a:ext cx="2714040" cy="242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5">
            <a:extLst>
              <a:ext uri="{FF2B5EF4-FFF2-40B4-BE49-F238E27FC236}">
                <a16:creationId xmlns:a16="http://schemas.microsoft.com/office/drawing/2014/main" id="{457EB000-07D1-8F6B-C162-530AA2E4F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04" y="1319584"/>
            <a:ext cx="3879700" cy="25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>
            <a:extLst>
              <a:ext uri="{FF2B5EF4-FFF2-40B4-BE49-F238E27FC236}">
                <a16:creationId xmlns:a16="http://schemas.microsoft.com/office/drawing/2014/main" id="{AA231673-03FD-4886-D228-9F875326B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r="23864"/>
          <a:stretch/>
        </p:blipFill>
        <p:spPr bwMode="auto">
          <a:xfrm>
            <a:off x="3813906" y="3874755"/>
            <a:ext cx="254158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9">
            <a:extLst>
              <a:ext uri="{FF2B5EF4-FFF2-40B4-BE49-F238E27FC236}">
                <a16:creationId xmlns:a16="http://schemas.microsoft.com/office/drawing/2014/main" id="{27FE884D-CD51-CFE4-22DF-644E3E187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8284" y="3985858"/>
            <a:ext cx="2990849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20">
            <a:extLst>
              <a:ext uri="{FF2B5EF4-FFF2-40B4-BE49-F238E27FC236}">
                <a16:creationId xmlns:a16="http://schemas.microsoft.com/office/drawing/2014/main" id="{27DCDBA1-325E-C4E0-2DBD-03426F4F5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r="9122"/>
          <a:stretch>
            <a:fillRect/>
          </a:stretch>
        </p:blipFill>
        <p:spPr bwMode="auto">
          <a:xfrm>
            <a:off x="8855152" y="1303886"/>
            <a:ext cx="2073121" cy="272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5B373-3CCF-174B-E6AC-48BDDA3C33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573" y="3784376"/>
            <a:ext cx="1912156" cy="25021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C63AD-2862-7101-09A3-D04D5545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0400307" cy="1434415"/>
          </a:xfrm>
        </p:spPr>
        <p:txBody>
          <a:bodyPr anchor="b">
            <a:normAutofit/>
          </a:bodyPr>
          <a:lstStyle/>
          <a:p>
            <a:r>
              <a:rPr lang="en-US" sz="4500" b="1" dirty="0"/>
              <a:t>Allegheny Forest Health Collaborative</a:t>
            </a:r>
            <a:endParaRPr lang="en-US" sz="45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F08BC-F53F-E1C5-E225-B7D2273C0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44" y="2219330"/>
            <a:ext cx="6713552" cy="4119172"/>
          </a:xfrm>
        </p:spPr>
        <p:txBody>
          <a:bodyPr anchor="t">
            <a:normAutofit/>
          </a:bodyPr>
          <a:lstStyle/>
          <a:p>
            <a:pPr lvl="0"/>
            <a:r>
              <a:rPr lang="en-US" sz="2200" dirty="0"/>
              <a:t>Landscape‑scale collaborative </a:t>
            </a:r>
          </a:p>
          <a:p>
            <a:pPr lvl="0"/>
            <a:r>
              <a:rPr lang="en-US" sz="2200" dirty="0"/>
              <a:t>Formed in 2017 to address shared threats across ownerships</a:t>
            </a:r>
          </a:p>
          <a:p>
            <a:r>
              <a:rPr lang="en-US" sz="2200" dirty="0"/>
              <a:t>Co‑led by AHUG &amp; the Allegheny National Forest</a:t>
            </a:r>
          </a:p>
          <a:p>
            <a:pPr lvl="0"/>
            <a:r>
              <a:rPr lang="en-US" sz="2200" dirty="0"/>
              <a:t>60+ participating entities: agencies, NGOs, industry, academia, landowners</a:t>
            </a:r>
          </a:p>
          <a:p>
            <a:pPr lvl="0"/>
            <a:r>
              <a:rPr lang="en-US" sz="2200" dirty="0"/>
              <a:t>Built on facilitated, consensus‑driven priority‑setting</a:t>
            </a:r>
          </a:p>
          <a:p>
            <a:r>
              <a:rPr lang="en-US" sz="2200" dirty="0"/>
              <a:t>Recognized in the PA Forest Action Plan &amp; Advancing PA Forest &amp; Wood Industry Strategy</a:t>
            </a:r>
          </a:p>
          <a:p>
            <a:pPr lvl="0"/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9C4F6-91F5-431C-4E0E-2010203C5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r="4626"/>
          <a:stretch/>
        </p:blipFill>
        <p:spPr>
          <a:xfrm>
            <a:off x="10020571" y="118792"/>
            <a:ext cx="1524722" cy="1456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AutoShape 2" descr="Forest Health Collaborative: Map">
            <a:extLst>
              <a:ext uri="{FF2B5EF4-FFF2-40B4-BE49-F238E27FC236}">
                <a16:creationId xmlns:a16="http://schemas.microsoft.com/office/drawing/2014/main" id="{03A6229E-2A1D-EFD6-C1EB-C66D41754C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orest Health Collaborative: Map">
            <a:extLst>
              <a:ext uri="{FF2B5EF4-FFF2-40B4-BE49-F238E27FC236}">
                <a16:creationId xmlns:a16="http://schemas.microsoft.com/office/drawing/2014/main" id="{A64BB94F-8112-2480-034E-7C94AD92EE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654AE2-3C6F-A2EC-9928-7FA2C1F65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96" y="2193353"/>
            <a:ext cx="4964794" cy="394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27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FBECA-DE4A-4489-F2C9-65B80CD1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60+ participating entities: agencies, NGOs, industry, academia, landowners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7C246-846F-5976-181A-C450F181E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84949" y="187301"/>
            <a:ext cx="6363773" cy="648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60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15F04-9961-A078-7CE7-DDC54F46B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2F951-F8A6-4245-0DC9-6310B24D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Built on facilitated, consensus‑driven priority‑setting</a:t>
            </a:r>
            <a:b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EA57C-76CA-301C-3181-11901E736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8" y="36576"/>
            <a:ext cx="6029011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9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2696A0-FAF6-7BB2-AA53-E47DE50D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49" y="436360"/>
            <a:ext cx="3404369" cy="2244634"/>
          </a:xfrm>
        </p:spPr>
        <p:txBody>
          <a:bodyPr>
            <a:normAutofit/>
          </a:bodyPr>
          <a:lstStyle/>
          <a:p>
            <a:pPr algn="ctr"/>
            <a:r>
              <a:rPr lang="en-US" sz="2800" b="1"/>
              <a:t>AFHC Working Groups / Accomplishments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18334-337D-6DCE-7719-43DBA6C81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4" r="2612" b="-1"/>
          <a:stretch>
            <a:fillRect/>
          </a:stretch>
        </p:blipFill>
        <p:spPr>
          <a:xfrm>
            <a:off x="-1" y="3184849"/>
            <a:ext cx="4317491" cy="36731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3FFCC-73A0-2609-5CF4-2225B5E30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361" y="829644"/>
            <a:ext cx="3378708" cy="5715383"/>
          </a:xfrm>
        </p:spPr>
        <p:txBody>
          <a:bodyPr anchor="ctr">
            <a:normAutofit/>
          </a:bodyPr>
          <a:lstStyle/>
          <a:p>
            <a:pPr lvl="0"/>
            <a:r>
              <a:rPr lang="en-US" sz="1400" dirty="0"/>
              <a:t>Silviculture</a:t>
            </a:r>
          </a:p>
          <a:p>
            <a:pPr lvl="1"/>
            <a:r>
              <a:rPr lang="en-US" sz="1400" dirty="0"/>
              <a:t>Treatment Priority Index</a:t>
            </a:r>
          </a:p>
          <a:p>
            <a:pPr lvl="1"/>
            <a:r>
              <a:rPr lang="en-US" sz="1400" dirty="0"/>
              <a:t>Interim Seed Source Index</a:t>
            </a:r>
          </a:p>
          <a:p>
            <a:pPr lvl="1"/>
            <a:r>
              <a:rPr lang="en-US" sz="1400" dirty="0"/>
              <a:t>SILVAH</a:t>
            </a:r>
          </a:p>
          <a:p>
            <a:pPr lvl="0"/>
            <a:r>
              <a:rPr lang="en-US" sz="1400" dirty="0"/>
              <a:t>Research</a:t>
            </a:r>
          </a:p>
          <a:p>
            <a:pPr lvl="1"/>
            <a:r>
              <a:rPr lang="en-US" sz="1400" dirty="0"/>
              <a:t>Birch Proliferation</a:t>
            </a:r>
          </a:p>
          <a:p>
            <a:pPr lvl="1"/>
            <a:r>
              <a:rPr lang="en-US" sz="1400" dirty="0"/>
              <a:t>Cherry Health</a:t>
            </a:r>
          </a:p>
          <a:p>
            <a:pPr lvl="0"/>
            <a:r>
              <a:rPr lang="en-US" sz="1400" dirty="0"/>
              <a:t>Monitoring  </a:t>
            </a:r>
          </a:p>
          <a:p>
            <a:pPr marL="0" lvl="0" indent="0">
              <a:buNone/>
            </a:pPr>
            <a:r>
              <a:rPr lang="en-US" sz="1400" dirty="0"/>
              <a:t>	Hemlock Wooly Adelgid</a:t>
            </a:r>
          </a:p>
          <a:p>
            <a:pPr marL="0" lvl="0" indent="0">
              <a:buNone/>
            </a:pPr>
            <a:r>
              <a:rPr lang="en-US" sz="1400" dirty="0"/>
              <a:t>	Emerald Ash Borer</a:t>
            </a:r>
          </a:p>
          <a:p>
            <a:pPr lvl="0"/>
            <a:r>
              <a:rPr lang="en-US" sz="1400" dirty="0"/>
              <a:t>Invasive monitoring and treatment (APIPMA)</a:t>
            </a:r>
          </a:p>
          <a:p>
            <a:pPr lvl="1"/>
            <a:r>
              <a:rPr lang="en-US" sz="1400" dirty="0"/>
              <a:t>Japanese Knotweed</a:t>
            </a:r>
          </a:p>
          <a:p>
            <a:pPr lvl="1"/>
            <a:r>
              <a:rPr lang="en-US" sz="1400" dirty="0"/>
              <a:t>Japanese </a:t>
            </a:r>
            <a:r>
              <a:rPr lang="en-US" sz="1400" dirty="0" err="1"/>
              <a:t>Stiltgrass</a:t>
            </a:r>
            <a:endParaRPr lang="en-US" sz="1400" dirty="0"/>
          </a:p>
          <a:p>
            <a:pPr lvl="1"/>
            <a:r>
              <a:rPr lang="en-US" sz="1400" dirty="0" err="1"/>
              <a:t>Goatsrue</a:t>
            </a:r>
            <a:endParaRPr lang="en-US" sz="1400" dirty="0"/>
          </a:p>
          <a:p>
            <a:pPr lvl="0"/>
            <a:r>
              <a:rPr lang="en-US" sz="1400" dirty="0"/>
              <a:t>Communications</a:t>
            </a:r>
          </a:p>
          <a:p>
            <a:pPr lvl="1"/>
            <a:r>
              <a:rPr lang="en-US" sz="1400" dirty="0"/>
              <a:t>Legislative / community officials tours</a:t>
            </a:r>
          </a:p>
          <a:p>
            <a:pPr lvl="1"/>
            <a:r>
              <a:rPr lang="en-US" sz="1400" dirty="0"/>
              <a:t>Annual Reports</a:t>
            </a:r>
          </a:p>
          <a:p>
            <a:pPr lvl="1"/>
            <a:r>
              <a:rPr lang="en-US" sz="1400" dirty="0"/>
              <a:t>News Articles / Presentations</a:t>
            </a:r>
          </a:p>
          <a:p>
            <a:pPr lvl="1"/>
            <a:r>
              <a:rPr lang="en-US" sz="1400" dirty="0"/>
              <a:t>Letters of Support</a:t>
            </a:r>
          </a:p>
          <a:p>
            <a:pPr marL="0" lvl="0" indent="0">
              <a:buNone/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55664-FA9C-4A53-87C7-CD7AA87C1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r="14055"/>
          <a:stretch>
            <a:fillRect/>
          </a:stretch>
        </p:blipFill>
        <p:spPr>
          <a:xfrm>
            <a:off x="8807838" y="-6"/>
            <a:ext cx="3384162" cy="68580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7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66F7-9C21-48C6-7F14-4EC0036C1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60866" y="216041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Enter Glossy Buckthorn</a:t>
            </a:r>
            <a:br>
              <a:rPr lang="en-US" b="1" dirty="0"/>
            </a:br>
            <a:r>
              <a:rPr lang="en-US" b="1" dirty="0"/>
              <a:t>How it Became a Priority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D62B-EB48-2CD0-828C-86D56A427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74" y="1420753"/>
            <a:ext cx="10515600" cy="3405136"/>
          </a:xfrm>
        </p:spPr>
        <p:txBody>
          <a:bodyPr/>
          <a:lstStyle/>
          <a:p>
            <a:pPr lvl="0"/>
            <a:r>
              <a:rPr lang="en-US" sz="1800" dirty="0"/>
              <a:t>Early Detection/Rapid Response species in PA Forest Action Plan</a:t>
            </a:r>
          </a:p>
          <a:p>
            <a:pPr lvl="0"/>
            <a:r>
              <a:rPr lang="en-US" sz="1800" dirty="0"/>
              <a:t>AFHC convened to share maps, outline known populations</a:t>
            </a:r>
          </a:p>
          <a:p>
            <a:pPr lvl="0"/>
            <a:r>
              <a:rPr lang="en-US" sz="1800" dirty="0"/>
              <a:t>5,000 acre outbreak had grown to 50,000 acres by 2022</a:t>
            </a:r>
          </a:p>
          <a:p>
            <a:pPr lvl="0"/>
            <a:r>
              <a:rPr lang="en-US" sz="1800" dirty="0"/>
              <a:t>Impedes regeneration and succession</a:t>
            </a:r>
          </a:p>
          <a:p>
            <a:pPr lvl="0"/>
            <a:r>
              <a:rPr lang="en-US" sz="1800" dirty="0"/>
              <a:t>Alters soil chemistry and hydrology</a:t>
            </a:r>
          </a:p>
          <a:p>
            <a:pPr lvl="0"/>
            <a:r>
              <a:rPr lang="en-US" sz="1800" dirty="0"/>
              <a:t>Reduces wildlife habitat quality</a:t>
            </a:r>
          </a:p>
          <a:p>
            <a:pPr lvl="0"/>
            <a:r>
              <a:rPr lang="en-US" sz="1800" dirty="0"/>
              <a:t>Spreads rapidly across ownership boundaries</a:t>
            </a:r>
          </a:p>
          <a:p>
            <a:pPr lvl="0"/>
            <a:r>
              <a:rPr lang="en-US" sz="1800" dirty="0"/>
              <a:t>Control what we can control!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3A527-7D58-BB90-7FB2-CF5709246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27" y="311499"/>
            <a:ext cx="5230531" cy="633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028ED-1EFE-7DC6-F422-F48F35252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39" y="4355391"/>
            <a:ext cx="4336026" cy="233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9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14975-6C85-4440-BE56-7DDB3703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124" y="1782134"/>
            <a:ext cx="3651101" cy="42709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5600" b="1" dirty="0">
                <a:solidFill>
                  <a:srgbClr val="FFFFFF"/>
                </a:solidFill>
              </a:rPr>
              <a:t>AHUG’s Role in the</a:t>
            </a:r>
            <a:br>
              <a:rPr lang="en-US" sz="5600" b="1" dirty="0">
                <a:solidFill>
                  <a:srgbClr val="FFFFFF"/>
                </a:solidFill>
              </a:rPr>
            </a:br>
            <a:r>
              <a:rPr lang="en-US" sz="5600" b="1" dirty="0">
                <a:solidFill>
                  <a:srgbClr val="FFFFFF"/>
                </a:solidFill>
              </a:rPr>
              <a:t>AFHC</a:t>
            </a:r>
            <a:br>
              <a:rPr lang="en-US" sz="5600" b="1" dirty="0">
                <a:solidFill>
                  <a:srgbClr val="FFFFFF"/>
                </a:solidFill>
              </a:rPr>
            </a:br>
            <a:r>
              <a:rPr lang="en-US" sz="5600" b="1" dirty="0">
                <a:solidFill>
                  <a:srgbClr val="FFFFFF"/>
                </a:solidFill>
              </a:rPr>
              <a:t> Buckthorn Program</a:t>
            </a:r>
            <a:br>
              <a:rPr lang="en-US" sz="5600" b="1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endParaRPr lang="en-US" sz="5600" dirty="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2E4D6-6860-54C3-5CDF-5B548B92B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298" y="587595"/>
            <a:ext cx="4771607" cy="5837949"/>
          </a:xfrm>
        </p:spPr>
        <p:txBody>
          <a:bodyPr anchor="ctr">
            <a:normAutofit/>
          </a:bodyPr>
          <a:lstStyle/>
          <a:p>
            <a:pPr lvl="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Non-profit applicant w/industry connections</a:t>
            </a:r>
          </a:p>
          <a:p>
            <a:pPr lvl="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LSR + Challenge Cost Share funding</a:t>
            </a:r>
          </a:p>
          <a:p>
            <a:pPr lvl="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Education &amp; outreach to rural, underserved landowners</a:t>
            </a:r>
          </a:p>
          <a:p>
            <a:pPr lvl="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Mapping &amp; inventory (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</a:rPr>
              <a:t>iMapInvasives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, ANF)</a:t>
            </a:r>
          </a:p>
          <a:p>
            <a:pPr lvl="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Contracted treatment — work that would not occur without this funding</a:t>
            </a:r>
          </a:p>
          <a:p>
            <a:pPr lvl="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Post‑treatment monitoring</a:t>
            </a:r>
          </a:p>
          <a:p>
            <a:pPr lvl="0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2025 impact: 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874 participating acres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556 treated acres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318 monitored acres</a:t>
            </a:r>
          </a:p>
          <a:p>
            <a:r>
              <a:rPr lang="en-US" sz="2000" dirty="0"/>
              <a:t>Total treatment acres w/ANF, CD’s, AHUG, PAGC &amp; Muni’s = 8,000+ 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121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562</Words>
  <Application>Microsoft Office PowerPoint</Application>
  <PresentationFormat>Widescreen</PresentationFormat>
  <Paragraphs>99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Verdana</vt:lpstr>
      <vt:lpstr>Office Theme</vt:lpstr>
      <vt:lpstr>Collaborative Forest Health Across the Allegheny Plateau</vt:lpstr>
      <vt:lpstr>HDC &amp; HUGs </vt:lpstr>
      <vt:lpstr>Hardwood Utilization Groups</vt:lpstr>
      <vt:lpstr>Allegheny Forest Health Collaborative</vt:lpstr>
      <vt:lpstr>60+ participating entities: agencies, NGOs, industry, academia, landowners  </vt:lpstr>
      <vt:lpstr>Built on facilitated, consensus‑driven priority‑setting </vt:lpstr>
      <vt:lpstr>AFHC Working Groups / Accomplishments</vt:lpstr>
      <vt:lpstr>Enter Glossy Buckthorn How it Became a Priority</vt:lpstr>
      <vt:lpstr>AHUG’s Role in the AFHC  Buckthorn Program  </vt:lpstr>
      <vt:lpstr>Building Capacity for Long‑Term Success</vt:lpstr>
      <vt:lpstr>Pennsylvania Hardwoods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ashields</dc:creator>
  <cp:lastModifiedBy>Matthews, Tou</cp:lastModifiedBy>
  <cp:revision>5</cp:revision>
  <dcterms:created xsi:type="dcterms:W3CDTF">2026-02-25T09:35:29Z</dcterms:created>
  <dcterms:modified xsi:type="dcterms:W3CDTF">2026-02-25T13:52:44Z</dcterms:modified>
</cp:coreProperties>
</file>