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82" r:id="rId3"/>
    <p:sldId id="286" r:id="rId4"/>
    <p:sldId id="302" r:id="rId5"/>
    <p:sldId id="314" r:id="rId6"/>
    <p:sldId id="323" r:id="rId7"/>
    <p:sldId id="322" r:id="rId8"/>
    <p:sldId id="328" r:id="rId9"/>
    <p:sldId id="325" r:id="rId10"/>
    <p:sldId id="324" r:id="rId11"/>
    <p:sldId id="326" r:id="rId12"/>
    <p:sldId id="327" r:id="rId13"/>
    <p:sldId id="3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77" autoAdjust="0"/>
  </p:normalViewPr>
  <p:slideViewPr>
    <p:cSldViewPr snapToGrid="0">
      <p:cViewPr varScale="1">
        <p:scale>
          <a:sx n="50" d="100"/>
          <a:sy n="50" d="100"/>
        </p:scale>
        <p:origin x="121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E8D05-88E7-418B-B652-C6657AC79CF1}"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F8909-5C77-4357-95B6-D9171450258F}" type="slidenum">
              <a:rPr lang="en-US" smtClean="0"/>
              <a:t>‹#›</a:t>
            </a:fld>
            <a:endParaRPr lang="en-US"/>
          </a:p>
        </p:txBody>
      </p:sp>
    </p:spTree>
    <p:extLst>
      <p:ext uri="{BB962C8B-B14F-4D97-AF65-F5344CB8AC3E}">
        <p14:creationId xmlns:p14="http://schemas.microsoft.com/office/powerpoint/2010/main" val="110913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help you understand how landowners make decisions and how we can use that process to encourage management</a:t>
            </a:r>
          </a:p>
          <a:p>
            <a:r>
              <a:rPr lang="en-US" dirty="0"/>
              <a:t>Let me talk a little bit about how decisions were made on my own land, and then speak to a more general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8B7E1-D5CB-42E5-8EA9-FD7B1266C2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820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Survey: PaFSs Volunteered </a:t>
            </a:r>
            <a:r>
              <a:rPr lang="en-US" b="1" dirty="0"/>
              <a:t>10,376 hours</a:t>
            </a:r>
            <a:r>
              <a:rPr lang="en-US" dirty="0"/>
              <a:t>; equivalent to </a:t>
            </a:r>
            <a:r>
              <a:rPr lang="en-US" b="1" dirty="0"/>
              <a:t>5 full time employees at 40 hours a week for 50 weeks</a:t>
            </a:r>
            <a:r>
              <a:rPr lang="en-US" dirty="0"/>
              <a:t>: </a:t>
            </a:r>
            <a:r>
              <a:rPr lang="en-US" b="1" dirty="0"/>
              <a:t>VALUE $</a:t>
            </a:r>
            <a:r>
              <a:rPr lang="en-US" b="0" dirty="0"/>
              <a:t>330,000.00</a:t>
            </a:r>
          </a:p>
          <a:p>
            <a:r>
              <a:rPr lang="en-US" b="1" dirty="0"/>
              <a:t>Reached 21,765 people</a:t>
            </a:r>
          </a:p>
          <a:p>
            <a:r>
              <a:rPr lang="en-US" b="1" dirty="0"/>
              <a:t>Online 8 part guided course plus 4 day retreat that also includes outreach skills, </a:t>
            </a:r>
            <a:r>
              <a:rPr lang="en-US" b="1" dirty="0" err="1"/>
              <a:t>inservice</a:t>
            </a:r>
            <a:r>
              <a:rPr lang="en-US" b="1" dirty="0"/>
              <a:t> opportunities, annual/regional meetings, newsletter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591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700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38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8B7E1-D5CB-42E5-8EA9-FD7B1266C2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943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lgn="ctr">
              <a:defRPr>
                <a:solidFill>
                  <a:schemeClr val="tx1"/>
                </a:solidFill>
                <a:latin typeface="Comic Sans MS" panose="030F0702030302020204" pitchFamily="66" charset="0"/>
              </a:defRPr>
            </a:lvl1pPr>
            <a:lvl2pPr marL="757066" indent="-291179" algn="ctr">
              <a:defRPr>
                <a:solidFill>
                  <a:schemeClr val="tx1"/>
                </a:solidFill>
                <a:latin typeface="Comic Sans MS" panose="030F0702030302020204" pitchFamily="66" charset="0"/>
              </a:defRPr>
            </a:lvl2pPr>
            <a:lvl3pPr marL="1164717" indent="-232943" algn="ctr">
              <a:defRPr>
                <a:solidFill>
                  <a:schemeClr val="tx1"/>
                </a:solidFill>
                <a:latin typeface="Comic Sans MS" panose="030F0702030302020204" pitchFamily="66" charset="0"/>
              </a:defRPr>
            </a:lvl3pPr>
            <a:lvl4pPr marL="1630604" indent="-232943" algn="ctr">
              <a:defRPr>
                <a:solidFill>
                  <a:schemeClr val="tx1"/>
                </a:solidFill>
                <a:latin typeface="Comic Sans MS" panose="030F0702030302020204" pitchFamily="66" charset="0"/>
              </a:defRPr>
            </a:lvl4pPr>
            <a:lvl5pPr marL="2096491" indent="-232943" algn="ctr">
              <a:defRPr>
                <a:solidFill>
                  <a:schemeClr val="tx1"/>
                </a:solidFill>
                <a:latin typeface="Comic Sans MS" panose="030F0702030302020204" pitchFamily="66" charset="0"/>
              </a:defRPr>
            </a:lvl5pPr>
            <a:lvl6pPr marL="2562377" indent="-232943" algn="ctr" eaLnBrk="0" fontAlgn="base" hangingPunct="0">
              <a:spcBef>
                <a:spcPct val="0"/>
              </a:spcBef>
              <a:spcAft>
                <a:spcPct val="0"/>
              </a:spcAft>
              <a:defRPr>
                <a:solidFill>
                  <a:schemeClr val="tx1"/>
                </a:solidFill>
                <a:latin typeface="Comic Sans MS" panose="030F0702030302020204" pitchFamily="66" charset="0"/>
              </a:defRPr>
            </a:lvl6pPr>
            <a:lvl7pPr marL="3028264" indent="-232943" algn="ctr" eaLnBrk="0" fontAlgn="base" hangingPunct="0">
              <a:spcBef>
                <a:spcPct val="0"/>
              </a:spcBef>
              <a:spcAft>
                <a:spcPct val="0"/>
              </a:spcAft>
              <a:defRPr>
                <a:solidFill>
                  <a:schemeClr val="tx1"/>
                </a:solidFill>
                <a:latin typeface="Comic Sans MS" panose="030F0702030302020204" pitchFamily="66" charset="0"/>
              </a:defRPr>
            </a:lvl7pPr>
            <a:lvl8pPr marL="3494151" indent="-232943" algn="ctr" eaLnBrk="0" fontAlgn="base" hangingPunct="0">
              <a:spcBef>
                <a:spcPct val="0"/>
              </a:spcBef>
              <a:spcAft>
                <a:spcPct val="0"/>
              </a:spcAft>
              <a:defRPr>
                <a:solidFill>
                  <a:schemeClr val="tx1"/>
                </a:solidFill>
                <a:latin typeface="Comic Sans MS" panose="030F0702030302020204" pitchFamily="66" charset="0"/>
              </a:defRPr>
            </a:lvl8pPr>
            <a:lvl9pPr marL="3960038" indent="-232943" algn="ctr"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3A8C44-5DCB-4700-8553-AAA481A1DAC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dirty="0"/>
              <a:t>163 acres in Bradford County, Pennsylvania (the Northern Tier about 45 miles from the New York State border.  Low glaciated plateau about 2miles back from the Susquehanna River.  At the confluence of two streams: Crane Creek and the Panther Lick.  Elevation from 900 to 1260 feet above sea level.</a:t>
            </a:r>
          </a:p>
        </p:txBody>
      </p:sp>
    </p:spTree>
    <p:extLst>
      <p:ext uri="{BB962C8B-B14F-4D97-AF65-F5344CB8AC3E}">
        <p14:creationId xmlns:p14="http://schemas.microsoft.com/office/powerpoint/2010/main" val="151911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my husband and I inherited the land in 1988,</a:t>
            </a:r>
            <a:r>
              <a:rPr lang="en-US" baseline="0" dirty="0"/>
              <a:t> we walked the perimeter on January 1, (cold, blue sky snow on the ground) and were thrilled to begin as it’s caretakers.</a:t>
            </a:r>
          </a:p>
          <a:p>
            <a:r>
              <a:rPr lang="en-US" baseline="0" dirty="0"/>
              <a:t>Hire a consulting </a:t>
            </a:r>
            <a:r>
              <a:rPr lang="en-US" baseline="0" dirty="0" err="1"/>
              <a:t>foester</a:t>
            </a:r>
            <a:endParaRPr lang="en-US" baseline="0" dirty="0"/>
          </a:p>
          <a:p>
            <a:r>
              <a:rPr lang="en-US" baseline="0" dirty="0"/>
              <a:t>Get a plan</a:t>
            </a:r>
          </a:p>
          <a:p>
            <a:r>
              <a:rPr lang="en-US" baseline="0" dirty="0"/>
              <a:t>Erosion Control on Internal Roads</a:t>
            </a:r>
          </a:p>
          <a:p>
            <a:r>
              <a:rPr lang="en-US" baseline="0" dirty="0"/>
              <a:t>Trail Layout and Construction </a:t>
            </a:r>
          </a:p>
          <a:p>
            <a:r>
              <a:rPr lang="en-US" baseline="0" dirty="0" err="1"/>
              <a:t>Rekgeneration</a:t>
            </a:r>
            <a:r>
              <a:rPr lang="en-US" baseline="0" dirty="0"/>
              <a:t> for Red Oaks 500</a:t>
            </a:r>
          </a:p>
          <a:p>
            <a:r>
              <a:rPr lang="en-US" baseline="0" dirty="0"/>
              <a:t>Assisted Migration for more southerly species (500)</a:t>
            </a:r>
          </a:p>
          <a:p>
            <a:r>
              <a:rPr lang="en-US" baseline="0" dirty="0"/>
              <a:t>Aspen Regen for Grouse Habitat</a:t>
            </a:r>
          </a:p>
          <a:p>
            <a:r>
              <a:rPr lang="en-US" baseline="0" dirty="0"/>
              <a:t>Widening Hedgerows as Wildlife Corridors</a:t>
            </a:r>
          </a:p>
          <a:p>
            <a:r>
              <a:rPr lang="en-US" baseline="0" dirty="0"/>
              <a:t>Invasive Control</a:t>
            </a:r>
          </a:p>
          <a:p>
            <a:r>
              <a:rPr lang="en-US" baseline="0" dirty="0"/>
              <a:t>Emerald Ash Borer Treatment</a:t>
            </a:r>
          </a:p>
          <a:p>
            <a:r>
              <a:rPr lang="en-US" baseline="0" dirty="0"/>
              <a:t>Deer Management Assistance Program</a:t>
            </a:r>
          </a:p>
          <a:p>
            <a:r>
              <a:rPr lang="en-US" baseline="0" dirty="0"/>
              <a:t>Replacing Elm with disease resistant grafted stock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C4A8D-7722-451E-A3A4-671DD715F2D9}"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37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DB239E5-7E1C-47C1-B53F-1694FFCE8F2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a:t>This is the Gamble Farm in 1939.  See the “Big Woods” in the southwestern corner.</a:t>
            </a:r>
          </a:p>
        </p:txBody>
      </p:sp>
    </p:spTree>
    <p:extLst>
      <p:ext uri="{BB962C8B-B14F-4D97-AF65-F5344CB8AC3E}">
        <p14:creationId xmlns:p14="http://schemas.microsoft.com/office/powerpoint/2010/main" val="382196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EAB53C-81BC-4784-9395-946E59928E8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a:t>This is not the same forest that my great grandfather saw in 1861, but it has supported the Gamble family thru 150 years of changing objectives.</a:t>
            </a:r>
          </a:p>
        </p:txBody>
      </p:sp>
    </p:spTree>
    <p:extLst>
      <p:ext uri="{BB962C8B-B14F-4D97-AF65-F5344CB8AC3E}">
        <p14:creationId xmlns:p14="http://schemas.microsoft.com/office/powerpoint/2010/main" val="308016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37624-18F4-9C9B-910B-3F7A2615C7AC}"/>
            </a:ext>
          </a:extLst>
        </p:cNvPr>
        <p:cNvGrpSpPr/>
        <p:nvPr/>
      </p:nvGrpSpPr>
      <p:grpSpPr>
        <a:xfrm>
          <a:off x="0" y="0"/>
          <a:ext cx="0" cy="0"/>
          <a:chOff x="0" y="0"/>
          <a:chExt cx="0" cy="0"/>
        </a:xfrm>
      </p:grpSpPr>
      <p:sp>
        <p:nvSpPr>
          <p:cNvPr id="54274" name="Rectangle 7">
            <a:extLst>
              <a:ext uri="{FF2B5EF4-FFF2-40B4-BE49-F238E27FC236}">
                <a16:creationId xmlns:a16="http://schemas.microsoft.com/office/drawing/2014/main" id="{97E4F659-4AE1-CDF8-AF71-A310ABD7372A}"/>
              </a:ext>
            </a:extLst>
          </p:cNvPr>
          <p:cNvSpPr>
            <a:spLocks noGrp="1" noChangeArrowheads="1"/>
          </p:cNvSpPr>
          <p:nvPr>
            <p:ph type="sldNum" sz="quarter" idx="5"/>
          </p:nvPr>
        </p:nvSpPr>
        <p:spPr>
          <a:noFill/>
        </p:spPr>
        <p:txBody>
          <a:bodyPr/>
          <a:lstStyle>
            <a:lvl1pPr algn="ctr">
              <a:defRPr>
                <a:solidFill>
                  <a:schemeClr val="tx1"/>
                </a:solidFill>
                <a:latin typeface="Comic Sans MS" panose="030F0702030302020204" pitchFamily="66" charset="0"/>
              </a:defRPr>
            </a:lvl1pPr>
            <a:lvl2pPr marL="742950" indent="-285750" algn="ctr">
              <a:defRPr>
                <a:solidFill>
                  <a:schemeClr val="tx1"/>
                </a:solidFill>
                <a:latin typeface="Comic Sans MS" panose="030F0702030302020204" pitchFamily="66" charset="0"/>
              </a:defRPr>
            </a:lvl2pPr>
            <a:lvl3pPr marL="1143000" indent="-228600" algn="ctr">
              <a:defRPr>
                <a:solidFill>
                  <a:schemeClr val="tx1"/>
                </a:solidFill>
                <a:latin typeface="Comic Sans MS" panose="030F0702030302020204" pitchFamily="66" charset="0"/>
              </a:defRPr>
            </a:lvl3pPr>
            <a:lvl4pPr marL="1600200" indent="-228600" algn="ctr">
              <a:defRPr>
                <a:solidFill>
                  <a:schemeClr val="tx1"/>
                </a:solidFill>
                <a:latin typeface="Comic Sans MS" panose="030F0702030302020204" pitchFamily="66" charset="0"/>
              </a:defRPr>
            </a:lvl4pPr>
            <a:lvl5pPr marL="2057400" indent="-228600" algn="ctr">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027F03-9AEF-459A-A338-A550609A665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275" name="Rectangle 2">
            <a:extLst>
              <a:ext uri="{FF2B5EF4-FFF2-40B4-BE49-F238E27FC236}">
                <a16:creationId xmlns:a16="http://schemas.microsoft.com/office/drawing/2014/main" id="{7D42AB1A-BA54-D6C2-E230-09350E88C0B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653E5483-1FD5-03CB-FAD1-F367E7B9267C}"/>
              </a:ext>
            </a:extLst>
          </p:cNvPr>
          <p:cNvSpPr>
            <a:spLocks noGrp="1" noChangeArrowheads="1"/>
          </p:cNvSpPr>
          <p:nvPr>
            <p:ph type="body" idx="1"/>
          </p:nvPr>
        </p:nvSpPr>
        <p:spPr>
          <a:noFill/>
        </p:spPr>
        <p:txBody>
          <a:bodyPr/>
          <a:lstStyle/>
          <a:p>
            <a:pPr eaLnBrk="1" hangingPunct="1"/>
            <a:r>
              <a:rPr lang="en-US" altLang="en-US" dirty="0"/>
              <a:t>What is the greatest outcome of this work on the land:</a:t>
            </a:r>
          </a:p>
          <a:p>
            <a:pPr eaLnBrk="1" hangingPunct="1"/>
            <a:r>
              <a:rPr lang="en-US" altLang="en-US" dirty="0"/>
              <a:t>Many stewardship meetings, in-service trainings, demonstrations, and workshops have occurred on this property.  We’ve entertained groups from 10 to more than 150.  We are glad to share both our successes and our mistakes!</a:t>
            </a:r>
          </a:p>
        </p:txBody>
      </p:sp>
    </p:spTree>
    <p:extLst>
      <p:ext uri="{BB962C8B-B14F-4D97-AF65-F5344CB8AC3E}">
        <p14:creationId xmlns:p14="http://schemas.microsoft.com/office/powerpoint/2010/main" val="406409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cognitive map is like a dream, a doodle, it’s driven by gut rather than logic. It’s not a physical map, it’s a Mind Map.</a:t>
            </a:r>
          </a:p>
          <a:p>
            <a:endParaRPr lang="en-US" dirty="0"/>
          </a:p>
          <a:p>
            <a:r>
              <a:rPr lang="en-US" dirty="0"/>
              <a:t>It’s INTUITIVE rather than rational;</a:t>
            </a:r>
          </a:p>
          <a:p>
            <a:endParaRPr lang="en-US" dirty="0"/>
          </a:p>
          <a:p>
            <a:r>
              <a:rPr lang="en-US" dirty="0"/>
              <a:t>It’s what RESONATES with you;</a:t>
            </a:r>
          </a:p>
          <a:p>
            <a:endParaRPr lang="en-US" dirty="0"/>
          </a:p>
          <a:p>
            <a:r>
              <a:rPr lang="en-US" dirty="0"/>
              <a:t>It’s your HOME rather than your house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54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foresters with new skill sets!</a:t>
            </a:r>
          </a:p>
          <a:p>
            <a:r>
              <a:rPr lang="en-US" dirty="0"/>
              <a:t>PWREN: Pennsylvania Woodland </a:t>
            </a:r>
            <a:r>
              <a:rPr lang="en-US" dirty="0" err="1"/>
              <a:t>Resillience</a:t>
            </a:r>
            <a:r>
              <a:rPr lang="en-US" dirty="0"/>
              <a:t> enhancement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152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Note: While some owners (often larger, commercial, or timber investment management organizations) focus on timber production, the majority of family forest owners prioritize non-timber amenities.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E05BA-A343-4720-9499-19E9B9AF9E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64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51798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4011214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1DA6AC-5228-46B7-B141-F262132DA62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160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322950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1DA6AC-5228-46B7-B141-F262132DA62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40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16491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3759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1794253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5"/>
          <p:cNvSpPr>
            <a:spLocks noGrp="1" noChangeArrowheads="1"/>
          </p:cNvSpPr>
          <p:nvPr>
            <p:ph type="sldNum" sz="quarter" idx="12"/>
          </p:nvPr>
        </p:nvSpPr>
        <p:spPr>
          <a:ln/>
        </p:spPr>
        <p:txBody>
          <a:bodyPr/>
          <a:lstStyle>
            <a:lvl1pPr>
              <a:defRPr/>
            </a:lvl1pPr>
          </a:lstStyle>
          <a:p>
            <a:pPr>
              <a:defRPr/>
            </a:pPr>
            <a:fld id="{778E9C58-1C86-406F-A18E-18ADD5B3A9F1}" type="slidenum">
              <a:rPr lang="en-US" altLang="en-US"/>
              <a:pPr>
                <a:defRPr/>
              </a:pPr>
              <a:t>‹#›</a:t>
            </a:fld>
            <a:endParaRPr lang="en-US" altLang="en-US"/>
          </a:p>
        </p:txBody>
      </p:sp>
    </p:spTree>
    <p:extLst>
      <p:ext uri="{BB962C8B-B14F-4D97-AF65-F5344CB8AC3E}">
        <p14:creationId xmlns:p14="http://schemas.microsoft.com/office/powerpoint/2010/main" val="2057105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5"/>
          <p:cNvSpPr>
            <a:spLocks noGrp="1" noChangeArrowheads="1"/>
          </p:cNvSpPr>
          <p:nvPr>
            <p:ph type="sldNum" sz="quarter" idx="12"/>
          </p:nvPr>
        </p:nvSpPr>
        <p:spPr>
          <a:ln/>
        </p:spPr>
        <p:txBody>
          <a:bodyPr/>
          <a:lstStyle>
            <a:lvl1pPr>
              <a:defRPr/>
            </a:lvl1pPr>
          </a:lstStyle>
          <a:p>
            <a:pPr>
              <a:defRPr/>
            </a:pPr>
            <a:fld id="{5EB55FAC-3F01-4329-B4C5-10C12181F582}" type="slidenum">
              <a:rPr lang="en-US" altLang="en-US"/>
              <a:pPr>
                <a:defRPr/>
              </a:pPr>
              <a:t>‹#›</a:t>
            </a:fld>
            <a:endParaRPr lang="en-US" altLang="en-US"/>
          </a:p>
        </p:txBody>
      </p:sp>
    </p:spTree>
    <p:extLst>
      <p:ext uri="{BB962C8B-B14F-4D97-AF65-F5344CB8AC3E}">
        <p14:creationId xmlns:p14="http://schemas.microsoft.com/office/powerpoint/2010/main" val="3980939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5"/>
          <p:cNvSpPr>
            <a:spLocks noGrp="1" noChangeArrowheads="1"/>
          </p:cNvSpPr>
          <p:nvPr>
            <p:ph type="sldNum" sz="quarter" idx="12"/>
          </p:nvPr>
        </p:nvSpPr>
        <p:spPr>
          <a:ln/>
        </p:spPr>
        <p:txBody>
          <a:bodyPr/>
          <a:lstStyle>
            <a:lvl1pPr>
              <a:defRPr/>
            </a:lvl1pPr>
          </a:lstStyle>
          <a:p>
            <a:pPr>
              <a:defRPr/>
            </a:pPr>
            <a:fld id="{FB8D5CDE-44E8-44B0-8BE9-FADA1ACB858A}" type="slidenum">
              <a:rPr lang="en-US" altLang="en-US"/>
              <a:pPr>
                <a:defRPr/>
              </a:pPr>
              <a:t>‹#›</a:t>
            </a:fld>
            <a:endParaRPr lang="en-US" altLang="en-US"/>
          </a:p>
        </p:txBody>
      </p:sp>
    </p:spTree>
    <p:extLst>
      <p:ext uri="{BB962C8B-B14F-4D97-AF65-F5344CB8AC3E}">
        <p14:creationId xmlns:p14="http://schemas.microsoft.com/office/powerpoint/2010/main" val="326840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2958953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5"/>
          <p:cNvSpPr>
            <a:spLocks noGrp="1" noChangeArrowheads="1"/>
          </p:cNvSpPr>
          <p:nvPr>
            <p:ph type="sldNum" sz="quarter" idx="12"/>
          </p:nvPr>
        </p:nvSpPr>
        <p:spPr>
          <a:ln/>
        </p:spPr>
        <p:txBody>
          <a:bodyPr/>
          <a:lstStyle>
            <a:lvl1pPr>
              <a:defRPr/>
            </a:lvl1pPr>
          </a:lstStyle>
          <a:p>
            <a:pPr>
              <a:defRPr/>
            </a:pPr>
            <a:fld id="{25A3A2DE-8E17-43B5-B283-CF2F1A6D826C}" type="slidenum">
              <a:rPr lang="en-US" altLang="en-US"/>
              <a:pPr>
                <a:defRPr/>
              </a:pPr>
              <a:t>‹#›</a:t>
            </a:fld>
            <a:endParaRPr lang="en-US" altLang="en-US"/>
          </a:p>
        </p:txBody>
      </p:sp>
    </p:spTree>
    <p:extLst>
      <p:ext uri="{BB962C8B-B14F-4D97-AF65-F5344CB8AC3E}">
        <p14:creationId xmlns:p14="http://schemas.microsoft.com/office/powerpoint/2010/main" val="291020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93D6D-FFEA-493D-8D1A-57A03F4C91E1}"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18175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1287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C93D6D-FFEA-493D-8D1A-57A03F4C91E1}" type="datetimeFigureOut">
              <a:rPr lang="en-US" smtClean="0"/>
              <a:t>2/24/2026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325210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C93D6D-FFEA-493D-8D1A-57A03F4C91E1}" type="datetimeFigureOut">
              <a:rPr lang="en-US" smtClean="0"/>
              <a:t>2/24/2026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290209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93D6D-FFEA-493D-8D1A-57A03F4C91E1}" type="datetimeFigureOut">
              <a:rPr lang="en-US" smtClean="0"/>
              <a:t>2/24/2026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Slide Number Placeholder 3"/>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267071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425539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93D6D-FFEA-493D-8D1A-57A03F4C91E1}"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01DA6AC-5228-46B7-B141-F262132DA620}" type="slidenum">
              <a:rPr lang="en-US" smtClean="0"/>
              <a:t>‹#›</a:t>
            </a:fld>
            <a:endParaRPr lang="en-US"/>
          </a:p>
        </p:txBody>
      </p:sp>
    </p:spTree>
    <p:extLst>
      <p:ext uri="{BB962C8B-B14F-4D97-AF65-F5344CB8AC3E}">
        <p14:creationId xmlns:p14="http://schemas.microsoft.com/office/powerpoint/2010/main" val="70081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FC93D6D-FFEA-493D-8D1A-57A03F4C91E1}" type="datetimeFigureOut">
              <a:rPr lang="en-US" smtClean="0"/>
              <a:t>2/24/2026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01DA6AC-5228-46B7-B141-F262132DA620}" type="slidenum">
              <a:rPr lang="en-US" smtClean="0"/>
              <a:t>‹#›</a:t>
            </a:fld>
            <a:endParaRPr lang="en-US"/>
          </a:p>
        </p:txBody>
      </p:sp>
    </p:spTree>
    <p:extLst>
      <p:ext uri="{BB962C8B-B14F-4D97-AF65-F5344CB8AC3E}">
        <p14:creationId xmlns:p14="http://schemas.microsoft.com/office/powerpoint/2010/main" val="338381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mailto:bakerii@epix.ne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951" y="1273629"/>
            <a:ext cx="9393866" cy="2262781"/>
          </a:xfrm>
        </p:spPr>
        <p:txBody>
          <a:bodyPr>
            <a:normAutofit fontScale="90000"/>
          </a:bodyPr>
          <a:lstStyle/>
          <a:p>
            <a:pPr algn="ctr"/>
            <a:r>
              <a:rPr lang="en-US" dirty="0"/>
              <a:t>Forest Landowners </a:t>
            </a:r>
            <a:br>
              <a:rPr lang="en-US" dirty="0"/>
            </a:br>
            <a:r>
              <a:rPr lang="en-US" dirty="0"/>
              <a:t>and the Decision Process: </a:t>
            </a:r>
            <a:br>
              <a:rPr lang="en-US" dirty="0"/>
            </a:br>
            <a:r>
              <a:rPr lang="en-US" dirty="0"/>
              <a:t>A Constantly Changing World</a:t>
            </a:r>
          </a:p>
        </p:txBody>
      </p:sp>
      <p:sp>
        <p:nvSpPr>
          <p:cNvPr id="3" name="Subtitle 2"/>
          <p:cNvSpPr>
            <a:spLocks noGrp="1"/>
          </p:cNvSpPr>
          <p:nvPr>
            <p:ph type="subTitle" idx="1"/>
          </p:nvPr>
        </p:nvSpPr>
        <p:spPr>
          <a:xfrm>
            <a:off x="1784418" y="4216286"/>
            <a:ext cx="9393866" cy="1655762"/>
          </a:xfrm>
        </p:spPr>
        <p:txBody>
          <a:bodyPr>
            <a:normAutofit fontScale="92500"/>
          </a:bodyPr>
          <a:lstStyle/>
          <a:p>
            <a:r>
              <a:rPr lang="en-US" b="1" dirty="0"/>
              <a:t>Nancy G.W. Baker</a:t>
            </a:r>
          </a:p>
          <a:p>
            <a:r>
              <a:rPr lang="en-US" b="1" dirty="0"/>
              <a:t>Healthy Forests: Proactive Strategies for Managing Threats and Promoting Conservation</a:t>
            </a:r>
          </a:p>
          <a:p>
            <a:r>
              <a:rPr lang="en-US" sz="1800" b="1" i="0" u="none" strike="noStrike" baseline="0" dirty="0">
                <a:solidFill>
                  <a:srgbClr val="000000"/>
                </a:solidFill>
                <a:latin typeface="Calibri" panose="020F0502020204030204" pitchFamily="34" charset="0"/>
              </a:rPr>
              <a:t>Chesapeake Bay Program’s Scientific and Technical Advisory Committee (STAC) </a:t>
            </a:r>
            <a:endParaRPr lang="en-US" b="1" dirty="0"/>
          </a:p>
          <a:p>
            <a:r>
              <a:rPr lang="en-US" b="1" dirty="0"/>
              <a:t>24 February 2026</a:t>
            </a:r>
          </a:p>
        </p:txBody>
      </p:sp>
    </p:spTree>
    <p:extLst>
      <p:ext uri="{BB962C8B-B14F-4D97-AF65-F5344CB8AC3E}">
        <p14:creationId xmlns:p14="http://schemas.microsoft.com/office/powerpoint/2010/main" val="3127898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E822-1FAF-2921-0E83-A345B42C2853}"/>
              </a:ext>
            </a:extLst>
          </p:cNvPr>
          <p:cNvSpPr>
            <a:spLocks noGrp="1"/>
          </p:cNvSpPr>
          <p:nvPr>
            <p:ph type="title"/>
          </p:nvPr>
        </p:nvSpPr>
        <p:spPr>
          <a:xfrm>
            <a:off x="2408738" y="437953"/>
            <a:ext cx="9372599" cy="1925052"/>
          </a:xfrm>
        </p:spPr>
        <p:txBody>
          <a:bodyPr>
            <a:normAutofit/>
          </a:bodyPr>
          <a:lstStyle/>
          <a:p>
            <a:r>
              <a:rPr lang="en-US" sz="3600" dirty="0"/>
              <a:t>How Can We Make Good Management Decisions Happen?</a:t>
            </a:r>
          </a:p>
        </p:txBody>
      </p:sp>
      <p:sp>
        <p:nvSpPr>
          <p:cNvPr id="4" name="Text Placeholder 3">
            <a:extLst>
              <a:ext uri="{FF2B5EF4-FFF2-40B4-BE49-F238E27FC236}">
                <a16:creationId xmlns:a16="http://schemas.microsoft.com/office/drawing/2014/main" id="{0D1E7E17-FDBB-2606-D766-6CA81C71F312}"/>
              </a:ext>
            </a:extLst>
          </p:cNvPr>
          <p:cNvSpPr>
            <a:spLocks noGrp="1"/>
          </p:cNvSpPr>
          <p:nvPr>
            <p:ph type="body" idx="1"/>
          </p:nvPr>
        </p:nvSpPr>
        <p:spPr>
          <a:xfrm>
            <a:off x="2408738" y="5606716"/>
            <a:ext cx="8915399" cy="842209"/>
          </a:xfrm>
        </p:spPr>
        <p:txBody>
          <a:bodyPr/>
          <a:lstStyle/>
          <a:p>
            <a:r>
              <a:rPr lang="en-US" dirty="0"/>
              <a:t>These Trained Peer-to-Peer Educators are the individuals who can make your plan for Healthy Bay Forests happen.</a:t>
            </a:r>
          </a:p>
          <a:p>
            <a:endParaRPr lang="en-US" dirty="0"/>
          </a:p>
        </p:txBody>
      </p:sp>
      <p:pic>
        <p:nvPicPr>
          <p:cNvPr id="6" name="Picture Placeholder 5">
            <a:extLst>
              <a:ext uri="{FF2B5EF4-FFF2-40B4-BE49-F238E27FC236}">
                <a16:creationId xmlns:a16="http://schemas.microsoft.com/office/drawing/2014/main" id="{8BB447EB-960D-9ABD-80D2-5A7D58E1299E}"/>
              </a:ext>
            </a:extLst>
          </p:cNvPr>
          <p:cNvPicPr>
            <a:picLocks noGrp="1" noChangeAspect="1"/>
          </p:cNvPicPr>
          <p:nvPr>
            <p:ph type="pic" idx="4294967295"/>
          </p:nvPr>
        </p:nvPicPr>
        <p:blipFill>
          <a:blip r:embed="rId3"/>
          <a:srcRect t="17575" b="17575"/>
          <a:stretch>
            <a:fillRect/>
          </a:stretch>
        </p:blipFill>
        <p:spPr>
          <a:xfrm>
            <a:off x="3465094" y="2153583"/>
            <a:ext cx="7642058" cy="3303938"/>
          </a:xfrm>
          <a:prstGeom prst="rect">
            <a:avLst/>
          </a:prstGeom>
        </p:spPr>
      </p:pic>
    </p:spTree>
    <p:extLst>
      <p:ext uri="{BB962C8B-B14F-4D97-AF65-F5344CB8AC3E}">
        <p14:creationId xmlns:p14="http://schemas.microsoft.com/office/powerpoint/2010/main" val="255142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4F66-FA7A-25A9-38D2-7ED30FCF89FB}"/>
              </a:ext>
            </a:extLst>
          </p:cNvPr>
          <p:cNvSpPr>
            <a:spLocks noGrp="1"/>
          </p:cNvSpPr>
          <p:nvPr>
            <p:ph type="title"/>
          </p:nvPr>
        </p:nvSpPr>
        <p:spPr>
          <a:xfrm>
            <a:off x="2589213" y="4800600"/>
            <a:ext cx="8915400" cy="1002058"/>
          </a:xfrm>
        </p:spPr>
        <p:txBody>
          <a:bodyPr>
            <a:normAutofit/>
          </a:bodyPr>
          <a:lstStyle/>
          <a:p>
            <a:r>
              <a:rPr lang="en-US" dirty="0"/>
              <a:t>They work individually to explain concepts, consequences and opportunities</a:t>
            </a:r>
          </a:p>
        </p:txBody>
      </p:sp>
      <p:pic>
        <p:nvPicPr>
          <p:cNvPr id="5" name="Picture 4">
            <a:extLst>
              <a:ext uri="{FF2B5EF4-FFF2-40B4-BE49-F238E27FC236}">
                <a16:creationId xmlns:a16="http://schemas.microsoft.com/office/drawing/2014/main" id="{1A06D688-1EA0-9F20-077E-8BBD1CBF4148}"/>
              </a:ext>
            </a:extLst>
          </p:cNvPr>
          <p:cNvPicPr>
            <a:picLocks noChangeAspect="1"/>
          </p:cNvPicPr>
          <p:nvPr/>
        </p:nvPicPr>
        <p:blipFill>
          <a:blip r:embed="rId3"/>
          <a:stretch>
            <a:fillRect/>
          </a:stretch>
        </p:blipFill>
        <p:spPr>
          <a:xfrm>
            <a:off x="2589212" y="404055"/>
            <a:ext cx="6781800" cy="4521200"/>
          </a:xfrm>
          <a:prstGeom prst="rect">
            <a:avLst/>
          </a:prstGeom>
        </p:spPr>
      </p:pic>
    </p:spTree>
    <p:extLst>
      <p:ext uri="{BB962C8B-B14F-4D97-AF65-F5344CB8AC3E}">
        <p14:creationId xmlns:p14="http://schemas.microsoft.com/office/powerpoint/2010/main" val="420280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0385-8EC9-23C9-2350-8731A53FB038}"/>
              </a:ext>
            </a:extLst>
          </p:cNvPr>
          <p:cNvSpPr>
            <a:spLocks noGrp="1"/>
          </p:cNvSpPr>
          <p:nvPr>
            <p:ph type="title"/>
          </p:nvPr>
        </p:nvSpPr>
        <p:spPr/>
        <p:txBody>
          <a:bodyPr>
            <a:normAutofit fontScale="90000"/>
          </a:bodyPr>
          <a:lstStyle/>
          <a:p>
            <a:r>
              <a:rPr lang="en-US" dirty="0"/>
              <a:t>They work collaboratively to help landowners make management happen</a:t>
            </a:r>
          </a:p>
        </p:txBody>
      </p:sp>
      <p:pic>
        <p:nvPicPr>
          <p:cNvPr id="6" name="Picture Placeholder 5">
            <a:extLst>
              <a:ext uri="{FF2B5EF4-FFF2-40B4-BE49-F238E27FC236}">
                <a16:creationId xmlns:a16="http://schemas.microsoft.com/office/drawing/2014/main" id="{BC0C6DFB-FC3B-B212-EA0E-EF723576F48F}"/>
              </a:ext>
            </a:extLst>
          </p:cNvPr>
          <p:cNvPicPr>
            <a:picLocks noGrp="1" noChangeAspect="1"/>
          </p:cNvPicPr>
          <p:nvPr>
            <p:ph type="pic" idx="1"/>
          </p:nvPr>
        </p:nvPicPr>
        <p:blipFill>
          <a:blip r:embed="rId3"/>
          <a:srcRect t="17575" b="17575"/>
          <a:stretch>
            <a:fillRect/>
          </a:stretch>
        </p:blipFill>
        <p:spPr>
          <a:prstGeom prst="rect">
            <a:avLst/>
          </a:prstGeom>
        </p:spPr>
      </p:pic>
    </p:spTree>
    <p:extLst>
      <p:ext uri="{BB962C8B-B14F-4D97-AF65-F5344CB8AC3E}">
        <p14:creationId xmlns:p14="http://schemas.microsoft.com/office/powerpoint/2010/main" val="3192589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BD804B-3E90-5A5F-2098-4AE3620D7F3F}"/>
              </a:ext>
            </a:extLst>
          </p:cNvPr>
          <p:cNvSpPr>
            <a:spLocks noGrp="1"/>
          </p:cNvSpPr>
          <p:nvPr>
            <p:ph type="body" sz="half" idx="2"/>
          </p:nvPr>
        </p:nvSpPr>
        <p:spPr>
          <a:xfrm>
            <a:off x="1732548" y="966558"/>
            <a:ext cx="2886996" cy="2354158"/>
          </a:xfrm>
        </p:spPr>
        <p:txBody>
          <a:bodyPr>
            <a:normAutofit/>
          </a:bodyPr>
          <a:lstStyle/>
          <a:p>
            <a:pPr marL="0" indent="0" algn="l" rtl="0" eaLnBrk="1" latinLnBrk="0" hangingPunct="1">
              <a:spcBef>
                <a:spcPts val="1000"/>
              </a:spcBef>
              <a:buFont typeface="Arial" panose="020B0604020202020204" pitchFamily="34" charset="0"/>
              <a:buChar char="•"/>
            </a:pPr>
            <a:r>
              <a:rPr lang="en-US" sz="2000" b="1" dirty="0">
                <a:solidFill>
                  <a:srgbClr val="404040"/>
                </a:solidFill>
                <a:effectLst/>
                <a:latin typeface="Century Gothic" panose="020B0502020202020204" pitchFamily="34" charset="0"/>
              </a:rPr>
              <a:t>Nancy GW Baker</a:t>
            </a:r>
            <a:endParaRPr lang="en-US" sz="2000" dirty="0">
              <a:solidFill>
                <a:srgbClr val="404040"/>
              </a:solidFill>
              <a:effectLst/>
              <a:latin typeface="Century Gothic" panose="020B0502020202020204" pitchFamily="34" charset="0"/>
            </a:endParaRPr>
          </a:p>
          <a:p>
            <a:pPr marL="0" indent="0" algn="l" rtl="0" eaLnBrk="1" latinLnBrk="0" hangingPunct="1">
              <a:spcBef>
                <a:spcPts val="1000"/>
              </a:spcBef>
              <a:buFont typeface="Arial" panose="020B0604020202020204" pitchFamily="34" charset="0"/>
              <a:buChar char="•"/>
            </a:pPr>
            <a:r>
              <a:rPr lang="en-US" sz="2000" b="1" dirty="0">
                <a:solidFill>
                  <a:schemeClr val="accent1">
                    <a:lumMod val="75000"/>
                  </a:schemeClr>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bakerii@epix.net</a:t>
            </a:r>
            <a:endParaRPr lang="en-US" sz="2000" dirty="0">
              <a:solidFill>
                <a:schemeClr val="accent1">
                  <a:lumMod val="75000"/>
                </a:schemeClr>
              </a:solidFill>
              <a:effectLst/>
              <a:latin typeface="Century Gothic" panose="020B0502020202020204" pitchFamily="34" charset="0"/>
            </a:endParaRPr>
          </a:p>
          <a:p>
            <a:pPr marL="0" indent="0" algn="l" rtl="0" eaLnBrk="1" latinLnBrk="0" hangingPunct="1">
              <a:spcBef>
                <a:spcPts val="1000"/>
              </a:spcBef>
              <a:buFont typeface="Arial" panose="020B0604020202020204" pitchFamily="34" charset="0"/>
              <a:buChar char="•"/>
            </a:pPr>
            <a:r>
              <a:rPr lang="en-US" sz="2000" b="1" dirty="0">
                <a:solidFill>
                  <a:srgbClr val="404040"/>
                </a:solidFill>
                <a:effectLst/>
                <a:latin typeface="Century Gothic" panose="020B0502020202020204" pitchFamily="34" charset="0"/>
              </a:rPr>
              <a:t>570-746-1844 Home</a:t>
            </a:r>
          </a:p>
          <a:p>
            <a:pPr marL="0" indent="0" algn="l" rtl="0" eaLnBrk="1" latinLnBrk="0" hangingPunct="1">
              <a:spcBef>
                <a:spcPts val="1000"/>
              </a:spcBef>
              <a:buFont typeface="Arial" panose="020B0604020202020204" pitchFamily="34" charset="0"/>
              <a:buChar char="•"/>
            </a:pPr>
            <a:r>
              <a:rPr lang="en-US" sz="2000" b="1" dirty="0">
                <a:solidFill>
                  <a:srgbClr val="404040"/>
                </a:solidFill>
                <a:latin typeface="Century Gothic" panose="020B0502020202020204" pitchFamily="34" charset="0"/>
              </a:rPr>
              <a:t>570-721-5074 Cell</a:t>
            </a:r>
            <a:endParaRPr lang="en-US" sz="2000" b="1" dirty="0"/>
          </a:p>
          <a:p>
            <a:endParaRPr lang="en-US" dirty="0"/>
          </a:p>
        </p:txBody>
      </p:sp>
      <p:pic>
        <p:nvPicPr>
          <p:cNvPr id="5" name="Picture 4">
            <a:extLst>
              <a:ext uri="{FF2B5EF4-FFF2-40B4-BE49-F238E27FC236}">
                <a16:creationId xmlns:a16="http://schemas.microsoft.com/office/drawing/2014/main" id="{6C3C3DAE-8B7C-6206-9596-16626F2DFC63}"/>
              </a:ext>
            </a:extLst>
          </p:cNvPr>
          <p:cNvPicPr>
            <a:picLocks noChangeAspect="1"/>
          </p:cNvPicPr>
          <p:nvPr/>
        </p:nvPicPr>
        <p:blipFill>
          <a:blip r:embed="rId4"/>
          <a:stretch>
            <a:fillRect/>
          </a:stretch>
        </p:blipFill>
        <p:spPr>
          <a:xfrm>
            <a:off x="4619543" y="641490"/>
            <a:ext cx="6953577" cy="5249952"/>
          </a:xfrm>
          <a:prstGeom prst="rect">
            <a:avLst/>
          </a:prstGeom>
        </p:spPr>
      </p:pic>
    </p:spTree>
    <p:extLst>
      <p:ext uri="{BB962C8B-B14F-4D97-AF65-F5344CB8AC3E}">
        <p14:creationId xmlns:p14="http://schemas.microsoft.com/office/powerpoint/2010/main" val="48094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sz="quarter"/>
          </p:nvPr>
        </p:nvSpPr>
        <p:spPr/>
        <p:txBody>
          <a:bodyPr/>
          <a:lstStyle/>
          <a:p>
            <a:pPr eaLnBrk="1" hangingPunct="1">
              <a:defRPr/>
            </a:pPr>
            <a:r>
              <a:rPr lang="en-US" altLang="en-US" dirty="0">
                <a:latin typeface="+mn-lt"/>
              </a:rPr>
              <a:t>Place: The Panther Lick</a:t>
            </a:r>
          </a:p>
        </p:txBody>
      </p:sp>
      <p:pic>
        <p:nvPicPr>
          <p:cNvPr id="10243" name="Picture 20" descr="25_22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86000" y="3810001"/>
            <a:ext cx="3894138" cy="259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22" descr="27_24a"/>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72200" y="3810000"/>
            <a:ext cx="38862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5" descr="Pennsylvania physical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447801"/>
            <a:ext cx="3429000" cy="1901825"/>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9409" name="AutoShape 17"/>
          <p:cNvSpPr>
            <a:spLocks noChangeArrowheads="1"/>
          </p:cNvSpPr>
          <p:nvPr/>
        </p:nvSpPr>
        <p:spPr bwMode="auto">
          <a:xfrm>
            <a:off x="8991600" y="1772037"/>
            <a:ext cx="228600" cy="228600"/>
          </a:xfrm>
          <a:prstGeom prst="star5">
            <a:avLst/>
          </a:prstGeom>
          <a:solidFill>
            <a:schemeClr val="accent4">
              <a:lumMod val="60000"/>
              <a:lumOff val="40000"/>
            </a:schemeClr>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247" name="Picture 26" descr="Marie Antoinette Lookout 1-2-1EEA-25-ExplorePAHistory-a0n1i4-a_349"/>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572000" y="1981200"/>
            <a:ext cx="2590800" cy="1600200"/>
          </a:xfr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418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Adaptive Management in Context</a:t>
            </a:r>
          </a:p>
        </p:txBody>
      </p:sp>
      <p:sp>
        <p:nvSpPr>
          <p:cNvPr id="3" name="Content Placeholder 2"/>
          <p:cNvSpPr>
            <a:spLocks noGrp="1"/>
          </p:cNvSpPr>
          <p:nvPr>
            <p:ph sz="quarter" idx="1"/>
          </p:nvPr>
        </p:nvSpPr>
        <p:spPr>
          <a:xfrm>
            <a:off x="1981200" y="1600201"/>
            <a:ext cx="7924800" cy="4348536"/>
          </a:xfrm>
        </p:spPr>
        <p:txBody>
          <a:bodyPr>
            <a:normAutofit fontScale="85000" lnSpcReduction="10000"/>
          </a:bodyPr>
          <a:lstStyle/>
          <a:p>
            <a:pPr marL="514350" indent="-514350">
              <a:buFont typeface="+mj-lt"/>
              <a:buAutoNum type="arabicPeriod"/>
            </a:pPr>
            <a:r>
              <a:rPr lang="en-US" sz="2400" dirty="0"/>
              <a:t>Harvest original timber  1861-1887 </a:t>
            </a:r>
            <a:r>
              <a:rPr lang="en-US" sz="2400" dirty="0">
                <a:solidFill>
                  <a:schemeClr val="accent1">
                    <a:lumMod val="75000"/>
                  </a:schemeClr>
                </a:solidFill>
              </a:rPr>
              <a:t>Resource Rich/High Demand, Skilled Workforce</a:t>
            </a:r>
          </a:p>
          <a:p>
            <a:pPr marL="514350" indent="-514350">
              <a:buFont typeface="+mj-lt"/>
              <a:buAutoNum type="arabicPeriod"/>
            </a:pPr>
            <a:r>
              <a:rPr lang="en-US" sz="2400" dirty="0"/>
              <a:t>Subsistence Farming with a working woodlot 1887-1948  </a:t>
            </a:r>
            <a:r>
              <a:rPr lang="en-US" sz="2400" dirty="0">
                <a:solidFill>
                  <a:schemeClr val="accent1">
                    <a:lumMod val="75000"/>
                  </a:schemeClr>
                </a:solidFill>
              </a:rPr>
              <a:t>Resource Poor, retain wood for personal use.</a:t>
            </a:r>
          </a:p>
          <a:p>
            <a:pPr marL="514350" indent="-514350">
              <a:buFont typeface="+mj-lt"/>
              <a:buAutoNum type="arabicPeriod"/>
            </a:pPr>
            <a:r>
              <a:rPr lang="en-US" sz="2400" dirty="0"/>
              <a:t>Reforestation 1949-1971 </a:t>
            </a:r>
            <a:r>
              <a:rPr lang="en-US" sz="2400" dirty="0">
                <a:solidFill>
                  <a:schemeClr val="accent1">
                    <a:lumMod val="75000"/>
                  </a:schemeClr>
                </a:solidFill>
              </a:rPr>
              <a:t>Careful Economic Management to improve Value, Government Assistance, Expectation of Timber &amp; Pulpwood Market. </a:t>
            </a:r>
          </a:p>
          <a:p>
            <a:pPr marL="514350" indent="-514350">
              <a:buFont typeface="+mj-lt"/>
              <a:buAutoNum type="arabicPeriod"/>
            </a:pPr>
            <a:r>
              <a:rPr lang="en-US" sz="2400" dirty="0"/>
              <a:t>No management 1971-1987  </a:t>
            </a:r>
            <a:r>
              <a:rPr lang="en-US" sz="2400" dirty="0">
                <a:solidFill>
                  <a:schemeClr val="accent1">
                    <a:lumMod val="75000"/>
                  </a:schemeClr>
                </a:solidFill>
              </a:rPr>
              <a:t>Health &amp; Time Challenges</a:t>
            </a:r>
          </a:p>
          <a:p>
            <a:pPr marL="514350" indent="-514350">
              <a:buFont typeface="+mj-lt"/>
              <a:buAutoNum type="arabicPeriod"/>
            </a:pPr>
            <a:r>
              <a:rPr lang="en-US" sz="2400" dirty="0"/>
              <a:t>Ecological Integrity        Functioning Forest  1988-2026+  </a:t>
            </a:r>
            <a:r>
              <a:rPr lang="en-US" sz="2400" dirty="0">
                <a:solidFill>
                  <a:schemeClr val="accent1">
                    <a:lumMod val="75000"/>
                  </a:schemeClr>
                </a:solidFill>
              </a:rPr>
              <a:t>Climate Informed Management with Assisted Migration, Carbon Inventory, Altruistic Management plus Government Assistance and Creative Financing, Stewardship Outreach</a:t>
            </a:r>
          </a:p>
          <a:p>
            <a:pPr marL="514350" indent="-514350">
              <a:buFont typeface="+mj-lt"/>
              <a:buAutoNum type="arabicPeriod"/>
            </a:pPr>
            <a:endParaRPr lang="en-US" dirty="0"/>
          </a:p>
        </p:txBody>
      </p:sp>
      <p:sp>
        <p:nvSpPr>
          <p:cNvPr id="7" name="Right Arrow 6"/>
          <p:cNvSpPr/>
          <p:nvPr/>
        </p:nvSpPr>
        <p:spPr>
          <a:xfrm>
            <a:off x="4999922" y="4290791"/>
            <a:ext cx="449693" cy="361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2681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l="58153" t="16235" r="16365" b="38348"/>
          <a:stretch>
            <a:fillRect/>
          </a:stretch>
        </p:blipFill>
        <p:spPr bwMode="auto">
          <a:xfrm>
            <a:off x="5029200" y="762001"/>
            <a:ext cx="3949700" cy="548481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0" name="Rectangle 6"/>
          <p:cNvSpPr>
            <a:spLocks noGrp="1" noChangeArrowheads="1"/>
          </p:cNvSpPr>
          <p:nvPr>
            <p:ph type="body" sz="half" idx="1"/>
          </p:nvPr>
        </p:nvSpPr>
        <p:spPr>
          <a:xfrm>
            <a:off x="1981200" y="1219201"/>
            <a:ext cx="7162800" cy="4911725"/>
          </a:xfrm>
        </p:spPr>
        <p:txBody>
          <a:bodyPr/>
          <a:lstStyle/>
          <a:p>
            <a:pPr eaLnBrk="1" hangingPunct="1">
              <a:defRPr/>
            </a:pPr>
            <a:r>
              <a:rPr lang="en-US" altLang="en-US" sz="2800">
                <a:latin typeface="Comic Sans MS" panose="030F0702030302020204" pitchFamily="66" charset="0"/>
              </a:rPr>
              <a:t>1939</a:t>
            </a:r>
          </a:p>
        </p:txBody>
      </p:sp>
      <p:sp>
        <p:nvSpPr>
          <p:cNvPr id="22532" name="Line 24"/>
          <p:cNvSpPr>
            <a:spLocks noChangeShapeType="1"/>
          </p:cNvSpPr>
          <p:nvPr/>
        </p:nvSpPr>
        <p:spPr bwMode="auto">
          <a:xfrm>
            <a:off x="5638800" y="1828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533" name="Freeform 35"/>
          <p:cNvSpPr>
            <a:spLocks/>
          </p:cNvSpPr>
          <p:nvPr/>
        </p:nvSpPr>
        <p:spPr bwMode="auto">
          <a:xfrm>
            <a:off x="5715000" y="1828800"/>
            <a:ext cx="2743200" cy="1589088"/>
          </a:xfrm>
          <a:custGeom>
            <a:avLst/>
            <a:gdLst>
              <a:gd name="T0" fmla="*/ 0 w 1728"/>
              <a:gd name="T1" fmla="*/ 79375 h 1001"/>
              <a:gd name="T2" fmla="*/ 66675 w 1728"/>
              <a:gd name="T3" fmla="*/ 1589088 h 1001"/>
              <a:gd name="T4" fmla="*/ 2665413 w 1728"/>
              <a:gd name="T5" fmla="*/ 1520825 h 1001"/>
              <a:gd name="T6" fmla="*/ 2570163 w 1728"/>
              <a:gd name="T7" fmla="*/ 1019175 h 1001"/>
              <a:gd name="T8" fmla="*/ 2479675 w 1728"/>
              <a:gd name="T9" fmla="*/ 330200 h 1001"/>
              <a:gd name="T10" fmla="*/ 2743200 w 1728"/>
              <a:gd name="T11" fmla="*/ 0 h 1001"/>
              <a:gd name="T12" fmla="*/ 0 w 1728"/>
              <a:gd name="T13" fmla="*/ 79375 h 10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8" h="1001">
                <a:moveTo>
                  <a:pt x="0" y="50"/>
                </a:moveTo>
                <a:lnTo>
                  <a:pt x="42" y="1001"/>
                </a:lnTo>
                <a:lnTo>
                  <a:pt x="1679" y="958"/>
                </a:lnTo>
                <a:lnTo>
                  <a:pt x="1619" y="642"/>
                </a:lnTo>
                <a:lnTo>
                  <a:pt x="1562" y="208"/>
                </a:lnTo>
                <a:lnTo>
                  <a:pt x="1728" y="0"/>
                </a:lnTo>
                <a:lnTo>
                  <a:pt x="0" y="50"/>
                </a:lnTo>
                <a:close/>
              </a:path>
            </a:pathLst>
          </a:custGeom>
          <a:noFill/>
          <a:ln w="317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110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7" name="Rectangle 13"/>
          <p:cNvSpPr>
            <a:spLocks noGrp="1" noChangeArrowheads="1"/>
          </p:cNvSpPr>
          <p:nvPr>
            <p:ph type="body" sz="half" idx="1"/>
          </p:nvPr>
        </p:nvSpPr>
        <p:spPr/>
        <p:txBody>
          <a:bodyPr/>
          <a:lstStyle/>
          <a:p>
            <a:pPr eaLnBrk="1" hangingPunct="1">
              <a:defRPr/>
            </a:pPr>
            <a:r>
              <a:rPr lang="en-US" altLang="en-US" sz="2800" dirty="0">
                <a:latin typeface="Comic Sans MS" panose="030F0702030302020204" pitchFamily="66" charset="0"/>
              </a:rPr>
              <a:t>2024</a:t>
            </a:r>
          </a:p>
        </p:txBody>
      </p:sp>
      <p:graphicFrame>
        <p:nvGraphicFramePr>
          <p:cNvPr id="57347" name="Object 10"/>
          <p:cNvGraphicFramePr>
            <a:graphicFrameLocks noGrp="1" noChangeAspect="1"/>
          </p:cNvGraphicFramePr>
          <p:nvPr>
            <p:ph sz="quarter" idx="4294967295"/>
          </p:nvPr>
        </p:nvGraphicFramePr>
        <p:xfrm>
          <a:off x="4267201" y="669925"/>
          <a:ext cx="5897563" cy="5468938"/>
        </p:xfrm>
        <a:graphic>
          <a:graphicData uri="http://schemas.openxmlformats.org/presentationml/2006/ole">
            <mc:AlternateContent xmlns:mc="http://schemas.openxmlformats.org/markup-compatibility/2006">
              <mc:Choice xmlns:v="urn:schemas-microsoft-com:vml" Requires="v">
                <p:oleObj name="Acrobat Document" r:id="rId3" imgW="5830114" imgH="7542857" progId="AcroExch.Document.7">
                  <p:embed/>
                </p:oleObj>
              </mc:Choice>
              <mc:Fallback>
                <p:oleObj name="Acrobat Document" r:id="rId3" imgW="5830114" imgH="7542857" progId="AcroExch.Document.7">
                  <p:embed/>
                  <p:pic>
                    <p:nvPicPr>
                      <p:cNvPr id="57347" name="Object 10"/>
                      <p:cNvPicPr>
                        <a:picLocks noChangeAspect="1" noChangeArrowheads="1"/>
                      </p:cNvPicPr>
                      <p:nvPr/>
                    </p:nvPicPr>
                    <p:blipFill>
                      <a:blip r:embed="rId4">
                        <a:extLst>
                          <a:ext uri="{28A0092B-C50C-407E-A947-70E740481C1C}">
                            <a14:useLocalDpi xmlns:a14="http://schemas.microsoft.com/office/drawing/2010/main" val="0"/>
                          </a:ext>
                        </a:extLst>
                      </a:blip>
                      <a:srcRect l="2071" t="16011" r="6816" b="18665"/>
                      <a:stretch>
                        <a:fillRect/>
                      </a:stretch>
                    </p:blipFill>
                    <p:spPr bwMode="auto">
                      <a:xfrm>
                        <a:off x="4267201" y="669925"/>
                        <a:ext cx="5897563" cy="546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1913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D13AF-2F34-13C7-B378-FE85C00AC3A4}"/>
            </a:ext>
          </a:extLst>
        </p:cNvPr>
        <p:cNvGrpSpPr/>
        <p:nvPr/>
      </p:nvGrpSpPr>
      <p:grpSpPr>
        <a:xfrm>
          <a:off x="0" y="0"/>
          <a:ext cx="0" cy="0"/>
          <a:chOff x="0" y="0"/>
          <a:chExt cx="0" cy="0"/>
        </a:xfrm>
      </p:grpSpPr>
      <p:pic>
        <p:nvPicPr>
          <p:cNvPr id="53250" name="Picture 2" descr="DSCN3206">
            <a:extLst>
              <a:ext uri="{FF2B5EF4-FFF2-40B4-BE49-F238E27FC236}">
                <a16:creationId xmlns:a16="http://schemas.microsoft.com/office/drawing/2014/main" id="{DE8E6A8B-340A-C9A8-B960-2E2F21A48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151" t="6732" b="35675"/>
          <a:stretch>
            <a:fillRect/>
          </a:stretch>
        </p:blipFill>
        <p:spPr bwMode="auto">
          <a:xfrm>
            <a:off x="4735270" y="2603500"/>
            <a:ext cx="25288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a:extLst>
              <a:ext uri="{FF2B5EF4-FFF2-40B4-BE49-F238E27FC236}">
                <a16:creationId xmlns:a16="http://schemas.microsoft.com/office/drawing/2014/main" id="{310633D7-6C64-A21A-B19D-2AD42444272F}"/>
              </a:ext>
            </a:extLst>
          </p:cNvPr>
          <p:cNvSpPr>
            <a:spLocks noGrp="1" noChangeArrowheads="1"/>
          </p:cNvSpPr>
          <p:nvPr>
            <p:ph type="title"/>
          </p:nvPr>
        </p:nvSpPr>
        <p:spPr>
          <a:xfrm>
            <a:off x="1600323" y="681574"/>
            <a:ext cx="9904288" cy="1280890"/>
          </a:xfrm>
        </p:spPr>
        <p:txBody>
          <a:bodyPr>
            <a:normAutofit fontScale="90000"/>
          </a:bodyPr>
          <a:lstStyle/>
          <a:p>
            <a:pPr algn="ctr" eaLnBrk="1" hangingPunct="1">
              <a:defRPr/>
            </a:pPr>
            <a:r>
              <a:rPr lang="en-US" altLang="en-US" dirty="0">
                <a:latin typeface="Comic Sans MS" panose="030F0702030302020204" pitchFamily="66" charset="0"/>
              </a:rPr>
              <a:t>Extending the Reach of Stewardship</a:t>
            </a:r>
            <a:br>
              <a:rPr lang="en-US" altLang="en-US" dirty="0">
                <a:latin typeface="Comic Sans MS" panose="030F0702030302020204" pitchFamily="66" charset="0"/>
              </a:rPr>
            </a:br>
            <a:r>
              <a:rPr lang="en-US" altLang="en-US" dirty="0">
                <a:latin typeface="Comic Sans MS" panose="030F0702030302020204" pitchFamily="66" charset="0"/>
              </a:rPr>
              <a:t>With Peer-To-Peer Volunteers</a:t>
            </a:r>
            <a:br>
              <a:rPr lang="en-US" altLang="en-US" dirty="0">
                <a:latin typeface="Comic Sans MS" panose="030F0702030302020204" pitchFamily="66" charset="0"/>
              </a:rPr>
            </a:br>
            <a:endParaRPr lang="en-US" altLang="en-US" dirty="0">
              <a:latin typeface="Comic Sans MS" panose="030F0702030302020204" pitchFamily="66" charset="0"/>
            </a:endParaRPr>
          </a:p>
        </p:txBody>
      </p:sp>
      <p:sp>
        <p:nvSpPr>
          <p:cNvPr id="133124" name="Rectangle 4">
            <a:extLst>
              <a:ext uri="{FF2B5EF4-FFF2-40B4-BE49-F238E27FC236}">
                <a16:creationId xmlns:a16="http://schemas.microsoft.com/office/drawing/2014/main" id="{E0AFF5EF-BD57-BC7F-3567-C82DB416DDA4}"/>
              </a:ext>
            </a:extLst>
          </p:cNvPr>
          <p:cNvSpPr>
            <a:spLocks noGrp="1" noChangeArrowheads="1"/>
          </p:cNvSpPr>
          <p:nvPr>
            <p:ph type="body" sz="half" idx="1"/>
          </p:nvPr>
        </p:nvSpPr>
        <p:spPr/>
        <p:txBody>
          <a:bodyPr/>
          <a:lstStyle/>
          <a:p>
            <a:pPr eaLnBrk="1" hangingPunct="1">
              <a:defRPr/>
            </a:pPr>
            <a:r>
              <a:rPr lang="en-US" altLang="en-US" sz="2800" dirty="0">
                <a:latin typeface="Comic Sans MS" panose="030F0702030302020204" pitchFamily="66" charset="0"/>
              </a:rPr>
              <a:t>Pennsylvania Forest Stewards</a:t>
            </a:r>
          </a:p>
        </p:txBody>
      </p:sp>
      <p:sp>
        <p:nvSpPr>
          <p:cNvPr id="133125" name="Rectangle 5">
            <a:extLst>
              <a:ext uri="{FF2B5EF4-FFF2-40B4-BE49-F238E27FC236}">
                <a16:creationId xmlns:a16="http://schemas.microsoft.com/office/drawing/2014/main" id="{FDC7F72F-90CB-470D-CCEA-C99C2AE2FF49}"/>
              </a:ext>
            </a:extLst>
          </p:cNvPr>
          <p:cNvSpPr>
            <a:spLocks noGrp="1" noChangeArrowheads="1"/>
          </p:cNvSpPr>
          <p:nvPr>
            <p:ph type="body" sz="half" idx="2"/>
          </p:nvPr>
        </p:nvSpPr>
        <p:spPr/>
        <p:txBody>
          <a:bodyPr>
            <a:normAutofit fontScale="92500" lnSpcReduction="20000"/>
          </a:bodyPr>
          <a:lstStyle/>
          <a:p>
            <a:pPr eaLnBrk="1" hangingPunct="1">
              <a:defRPr/>
            </a:pPr>
            <a:r>
              <a:rPr lang="en-US" altLang="en-US" sz="2800" dirty="0">
                <a:latin typeface="Comic Sans MS" panose="030F0702030302020204" pitchFamily="66" charset="0"/>
              </a:rPr>
              <a:t>Women and Their Woods</a:t>
            </a:r>
          </a:p>
          <a:p>
            <a:pPr eaLnBrk="1" hangingPunct="1">
              <a:defRPr/>
            </a:pPr>
            <a:endParaRPr lang="en-US" altLang="en-US" sz="2800" dirty="0">
              <a:latin typeface="Comic Sans MS" panose="030F0702030302020204" pitchFamily="66" charset="0"/>
            </a:endParaRPr>
          </a:p>
          <a:p>
            <a:pPr eaLnBrk="1" hangingPunct="1">
              <a:defRPr/>
            </a:pPr>
            <a:endParaRPr lang="en-US" altLang="en-US" sz="2800" dirty="0">
              <a:latin typeface="Comic Sans MS" panose="030F0702030302020204" pitchFamily="66" charset="0"/>
            </a:endParaRPr>
          </a:p>
          <a:p>
            <a:pPr eaLnBrk="1" hangingPunct="1">
              <a:defRPr/>
            </a:pPr>
            <a:endParaRPr lang="en-US" altLang="en-US" sz="2800" dirty="0">
              <a:latin typeface="Comic Sans MS" panose="030F0702030302020204" pitchFamily="66" charset="0"/>
            </a:endParaRPr>
          </a:p>
          <a:p>
            <a:pPr eaLnBrk="1" hangingPunct="1">
              <a:defRPr/>
            </a:pPr>
            <a:endParaRPr lang="en-US" altLang="en-US" sz="2800" dirty="0">
              <a:latin typeface="Comic Sans MS" panose="030F0702030302020204" pitchFamily="66" charset="0"/>
            </a:endParaRPr>
          </a:p>
          <a:p>
            <a:pPr eaLnBrk="1" hangingPunct="1">
              <a:defRPr/>
            </a:pPr>
            <a:endParaRPr lang="en-US" altLang="en-US" sz="2800" dirty="0">
              <a:latin typeface="Comic Sans MS" panose="030F0702030302020204" pitchFamily="66" charset="0"/>
            </a:endParaRPr>
          </a:p>
          <a:p>
            <a:pPr eaLnBrk="1" hangingPunct="1">
              <a:defRPr/>
            </a:pPr>
            <a:r>
              <a:rPr lang="en-US" altLang="en-US" sz="2800" dirty="0">
                <a:latin typeface="Comic Sans MS" panose="030F0702030302020204" pitchFamily="66" charset="0"/>
              </a:rPr>
              <a:t>Woodland Owner Associations</a:t>
            </a:r>
          </a:p>
        </p:txBody>
      </p:sp>
      <p:pic>
        <p:nvPicPr>
          <p:cNvPr id="53254" name="Picture 6" descr="DSC02511">
            <a:extLst>
              <a:ext uri="{FF2B5EF4-FFF2-40B4-BE49-F238E27FC236}">
                <a16:creationId xmlns:a16="http://schemas.microsoft.com/office/drawing/2014/main" id="{88B79082-158E-6305-3B25-678E66C56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a:stretch>
            <a:fillRect/>
          </a:stretch>
        </p:blipFill>
        <p:spPr bwMode="auto">
          <a:xfrm>
            <a:off x="7924800" y="2832653"/>
            <a:ext cx="24384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100_0698">
            <a:extLst>
              <a:ext uri="{FF2B5EF4-FFF2-40B4-BE49-F238E27FC236}">
                <a16:creationId xmlns:a16="http://schemas.microsoft.com/office/drawing/2014/main" id="{B50A95D7-85EA-6A9A-E8D7-C8B0E85B9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2" y="3041336"/>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026_24A">
            <a:extLst>
              <a:ext uri="{FF2B5EF4-FFF2-40B4-BE49-F238E27FC236}">
                <a16:creationId xmlns:a16="http://schemas.microsoft.com/office/drawing/2014/main" id="{127F7C03-8BA7-AC77-602A-FBBA53D25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167" y="4603436"/>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73D7-0B70-64F8-D7CC-D7B0D9263D60}"/>
              </a:ext>
            </a:extLst>
          </p:cNvPr>
          <p:cNvSpPr>
            <a:spLocks noGrp="1"/>
          </p:cNvSpPr>
          <p:nvPr>
            <p:ph type="title"/>
          </p:nvPr>
        </p:nvSpPr>
        <p:spPr/>
        <p:txBody>
          <a:bodyPr/>
          <a:lstStyle/>
          <a:p>
            <a:r>
              <a:rPr lang="en-US" dirty="0"/>
              <a:t>What Drives Stewardship Action?</a:t>
            </a:r>
          </a:p>
        </p:txBody>
      </p:sp>
      <p:sp>
        <p:nvSpPr>
          <p:cNvPr id="3" name="Content Placeholder 2">
            <a:extLst>
              <a:ext uri="{FF2B5EF4-FFF2-40B4-BE49-F238E27FC236}">
                <a16:creationId xmlns:a16="http://schemas.microsoft.com/office/drawing/2014/main" id="{56DFEE00-3063-BFC9-687D-BCD97C9000CA}"/>
              </a:ext>
            </a:extLst>
          </p:cNvPr>
          <p:cNvSpPr>
            <a:spLocks noGrp="1"/>
          </p:cNvSpPr>
          <p:nvPr>
            <p:ph sz="half" idx="1"/>
          </p:nvPr>
        </p:nvSpPr>
        <p:spPr>
          <a:xfrm>
            <a:off x="2592924" y="1459344"/>
            <a:ext cx="7626206" cy="4962003"/>
          </a:xfrm>
        </p:spPr>
        <p:txBody>
          <a:bodyPr>
            <a:normAutofit lnSpcReduction="10000"/>
          </a:bodyPr>
          <a:lstStyle/>
          <a:p>
            <a:r>
              <a:rPr lang="en-US" b="1" dirty="0"/>
              <a:t>One’s Personal Cognitive Map (Individual Decisions)</a:t>
            </a:r>
          </a:p>
          <a:p>
            <a:pPr lvl="1"/>
            <a:r>
              <a:rPr lang="en-US" dirty="0"/>
              <a:t>Your Passion motivates what you do</a:t>
            </a:r>
          </a:p>
          <a:p>
            <a:pPr lvl="1"/>
            <a:r>
              <a:rPr lang="en-US" dirty="0"/>
              <a:t>Channel that passion into Making Informed Decisions</a:t>
            </a:r>
          </a:p>
          <a:p>
            <a:pPr marL="457200" lvl="1" indent="0">
              <a:buNone/>
            </a:pPr>
            <a:endParaRPr lang="en-US" dirty="0"/>
          </a:p>
          <a:p>
            <a:r>
              <a:rPr lang="en-US" b="1" dirty="0"/>
              <a:t>Framed by Societal and Cultural Values (In Common Decisions)</a:t>
            </a:r>
          </a:p>
          <a:p>
            <a:pPr lvl="1"/>
            <a:r>
              <a:rPr lang="en-US" dirty="0"/>
              <a:t>Subject to Evolving Peer Pressure</a:t>
            </a:r>
          </a:p>
          <a:p>
            <a:pPr lvl="1"/>
            <a:r>
              <a:rPr lang="en-US" dirty="0"/>
              <a:t>Recent Trends from an Extractive Mind-set to a “Put Back In” Mind-set</a:t>
            </a:r>
          </a:p>
          <a:p>
            <a:pPr marL="0" indent="0">
              <a:buNone/>
            </a:pPr>
            <a:endParaRPr lang="en-US" dirty="0"/>
          </a:p>
          <a:p>
            <a:r>
              <a:rPr lang="en-US" b="1" dirty="0"/>
              <a:t>Approaches:</a:t>
            </a:r>
          </a:p>
          <a:p>
            <a:pPr lvl="1"/>
            <a:r>
              <a:rPr lang="en-US" dirty="0"/>
              <a:t>Listening Skills </a:t>
            </a:r>
          </a:p>
          <a:p>
            <a:pPr lvl="1"/>
            <a:r>
              <a:rPr lang="en-US" dirty="0"/>
              <a:t>Interpreting Skills</a:t>
            </a:r>
          </a:p>
          <a:p>
            <a:pPr lvl="1"/>
            <a:r>
              <a:rPr lang="en-US" dirty="0"/>
              <a:t>Connecting Skills</a:t>
            </a:r>
          </a:p>
          <a:p>
            <a:pPr lvl="1"/>
            <a:r>
              <a:rPr lang="en-US" dirty="0"/>
              <a:t>An EQUAL member of a TEAM! (Not top-down advice)</a:t>
            </a:r>
          </a:p>
          <a:p>
            <a:pPr marL="457200" lvl="1"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60158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206F-80C6-D57B-FBBF-171E6ED8FBAD}"/>
              </a:ext>
            </a:extLst>
          </p:cNvPr>
          <p:cNvSpPr>
            <a:spLocks noGrp="1"/>
          </p:cNvSpPr>
          <p:nvPr>
            <p:ph type="title"/>
          </p:nvPr>
        </p:nvSpPr>
        <p:spPr>
          <a:xfrm>
            <a:off x="2592924" y="624110"/>
            <a:ext cx="8911687" cy="937562"/>
          </a:xfrm>
        </p:spPr>
        <p:txBody>
          <a:bodyPr/>
          <a:lstStyle/>
          <a:p>
            <a:r>
              <a:rPr lang="en-US" dirty="0"/>
              <a:t>What Constraints Affect Stewardship</a:t>
            </a:r>
          </a:p>
        </p:txBody>
      </p:sp>
      <p:sp>
        <p:nvSpPr>
          <p:cNvPr id="3" name="Content Placeholder 2">
            <a:extLst>
              <a:ext uri="{FF2B5EF4-FFF2-40B4-BE49-F238E27FC236}">
                <a16:creationId xmlns:a16="http://schemas.microsoft.com/office/drawing/2014/main" id="{23F37CAD-2846-6BB0-3BE2-FE0FC6A5A0AE}"/>
              </a:ext>
            </a:extLst>
          </p:cNvPr>
          <p:cNvSpPr>
            <a:spLocks noGrp="1"/>
          </p:cNvSpPr>
          <p:nvPr>
            <p:ph sz="half" idx="1"/>
          </p:nvPr>
        </p:nvSpPr>
        <p:spPr>
          <a:xfrm>
            <a:off x="2743322" y="1825376"/>
            <a:ext cx="8911687" cy="4071990"/>
          </a:xfrm>
        </p:spPr>
        <p:txBody>
          <a:bodyPr>
            <a:normAutofit/>
          </a:bodyPr>
          <a:lstStyle/>
          <a:p>
            <a:r>
              <a:rPr lang="en-US" dirty="0"/>
              <a:t>The idea that one plan/solution fits all</a:t>
            </a:r>
          </a:p>
          <a:p>
            <a:r>
              <a:rPr lang="en-US" dirty="0"/>
              <a:t>The idea that passive rather than active management is effective.</a:t>
            </a:r>
          </a:p>
          <a:p>
            <a:r>
              <a:rPr lang="en-US" dirty="0"/>
              <a:t>The idea that we will “restore” a former forest; we are instead building a novel new one</a:t>
            </a:r>
          </a:p>
          <a:p>
            <a:endParaRPr lang="en-US" dirty="0"/>
          </a:p>
          <a:p>
            <a:r>
              <a:rPr lang="en-US" dirty="0"/>
              <a:t>Thoughts on Framing the Economics of Stewardship</a:t>
            </a:r>
          </a:p>
          <a:p>
            <a:pPr lvl="1"/>
            <a:r>
              <a:rPr lang="en-US" dirty="0"/>
              <a:t>Celebrate Altruistic Management</a:t>
            </a:r>
          </a:p>
          <a:p>
            <a:pPr lvl="1"/>
            <a:r>
              <a:rPr lang="en-US" dirty="0"/>
              <a:t>Reformat the return on investment as the positive rather than emphasize the idea that active management costs money </a:t>
            </a:r>
          </a:p>
          <a:p>
            <a:pPr lvl="1"/>
            <a:r>
              <a:rPr lang="en-US" dirty="0"/>
              <a:t>Removing Barriers to participation in cost-share programs</a:t>
            </a:r>
          </a:p>
          <a:p>
            <a:pPr lvl="2"/>
            <a:r>
              <a:rPr lang="en-US" dirty="0"/>
              <a:t>PWREN as an example of demand</a:t>
            </a:r>
          </a:p>
        </p:txBody>
      </p:sp>
    </p:spTree>
    <p:extLst>
      <p:ext uri="{BB962C8B-B14F-4D97-AF65-F5344CB8AC3E}">
        <p14:creationId xmlns:p14="http://schemas.microsoft.com/office/powerpoint/2010/main" val="400513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27CB-72DC-7109-62AE-CD5A83C3C373}"/>
              </a:ext>
            </a:extLst>
          </p:cNvPr>
          <p:cNvSpPr>
            <a:spLocks noGrp="1"/>
          </p:cNvSpPr>
          <p:nvPr>
            <p:ph type="title"/>
          </p:nvPr>
        </p:nvSpPr>
        <p:spPr>
          <a:xfrm>
            <a:off x="2342508" y="624110"/>
            <a:ext cx="9162103" cy="1280890"/>
          </a:xfrm>
        </p:spPr>
        <p:txBody>
          <a:bodyPr/>
          <a:lstStyle/>
          <a:p>
            <a:r>
              <a:rPr lang="en-US" dirty="0"/>
              <a:t>What is the Current Framework of Landowner Decision Making:</a:t>
            </a:r>
          </a:p>
        </p:txBody>
      </p:sp>
      <p:sp>
        <p:nvSpPr>
          <p:cNvPr id="7" name="TextBox 6">
            <a:extLst>
              <a:ext uri="{FF2B5EF4-FFF2-40B4-BE49-F238E27FC236}">
                <a16:creationId xmlns:a16="http://schemas.microsoft.com/office/drawing/2014/main" id="{EA7F7DA5-F3EB-66D1-0F69-40290E06E69E}"/>
              </a:ext>
            </a:extLst>
          </p:cNvPr>
          <p:cNvSpPr txBox="1"/>
          <p:nvPr/>
        </p:nvSpPr>
        <p:spPr>
          <a:xfrm>
            <a:off x="2447636" y="1827973"/>
            <a:ext cx="9056975"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Lifestyle and Amenity Values: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Most private owners value their land for privacy, beauty, nature protection, and recreational uses like hunting, fishing, and hiking. Many live on their land or use it for family recreation.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Conservation and Stewardship: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 strong desire to protect the land from development, preserve nature, and act as a steward is a primary motivator.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Legacy: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Many owners inherit land or intend to pass it down to future generations.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Privacy and Buffering: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Owning forestland provides a necessary, quiet buffer between the owner and nearby developed areas. </a:t>
            </a:r>
          </a:p>
          <a:p>
            <a:r>
              <a:rPr lang="en-US" b="1" dirty="0">
                <a:solidFill>
                  <a:prstClr val="black"/>
                </a:solidFill>
              </a:rPr>
              <a:t>Financial Investment: </a:t>
            </a:r>
            <a:r>
              <a:rPr lang="en-US" dirty="0">
                <a:solidFill>
                  <a:prstClr val="black"/>
                </a:solidFill>
              </a:rPr>
              <a:t>Land is often viewed as a hedge against inflation and a way to diversify portfolios. While some harvest timber for income, many others hold it for long-term appreciation rather than immediate, active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549380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646</TotalTime>
  <Words>987</Words>
  <Application>Microsoft Office PowerPoint</Application>
  <PresentationFormat>Widescreen</PresentationFormat>
  <Paragraphs>109</Paragraphs>
  <Slides>13</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Aptos</vt:lpstr>
      <vt:lpstr>Arial</vt:lpstr>
      <vt:lpstr>Calibri</vt:lpstr>
      <vt:lpstr>Century Gothic</vt:lpstr>
      <vt:lpstr>Comic Sans MS</vt:lpstr>
      <vt:lpstr>Wingdings 3</vt:lpstr>
      <vt:lpstr>Wisp</vt:lpstr>
      <vt:lpstr>Acrobat Document</vt:lpstr>
      <vt:lpstr>Forest Landowners  and the Decision Process:  A Constantly Changing World</vt:lpstr>
      <vt:lpstr>Place: The Panther Lick</vt:lpstr>
      <vt:lpstr>Adaptive Management in Context</vt:lpstr>
      <vt:lpstr>PowerPoint Presentation</vt:lpstr>
      <vt:lpstr>PowerPoint Presentation</vt:lpstr>
      <vt:lpstr>Extending the Reach of Stewardship With Peer-To-Peer Volunteers </vt:lpstr>
      <vt:lpstr>What Drives Stewardship Action?</vt:lpstr>
      <vt:lpstr>What Constraints Affect Stewardship</vt:lpstr>
      <vt:lpstr>What is the Current Framework of Landowner Decision Making:</vt:lpstr>
      <vt:lpstr>How Can We Make Good Management Decisions Happen?</vt:lpstr>
      <vt:lpstr>They work individually to explain concepts, consequences and opportunities</vt:lpstr>
      <vt:lpstr>They work collaboratively to help landowners make management happen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Nancy Walker</dc:creator>
  <cp:lastModifiedBy>Matthews, Tou</cp:lastModifiedBy>
  <cp:revision>2</cp:revision>
  <dcterms:created xsi:type="dcterms:W3CDTF">2026-02-24T02:04:40Z</dcterms:created>
  <dcterms:modified xsi:type="dcterms:W3CDTF">2026-02-24T17:38:52Z</dcterms:modified>
</cp:coreProperties>
</file>