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3" r:id="rId1"/>
  </p:sldMasterIdLst>
  <p:notesMasterIdLst>
    <p:notesMasterId r:id="rId35"/>
  </p:notesMasterIdLst>
  <p:sldIdLst>
    <p:sldId id="256" r:id="rId2"/>
    <p:sldId id="258" r:id="rId3"/>
    <p:sldId id="378" r:id="rId4"/>
    <p:sldId id="381" r:id="rId5"/>
    <p:sldId id="384" r:id="rId6"/>
    <p:sldId id="385" r:id="rId7"/>
    <p:sldId id="387" r:id="rId8"/>
    <p:sldId id="388" r:id="rId9"/>
    <p:sldId id="267" r:id="rId10"/>
    <p:sldId id="487" r:id="rId11"/>
    <p:sldId id="390" r:id="rId12"/>
    <p:sldId id="485" r:id="rId13"/>
    <p:sldId id="488" r:id="rId14"/>
    <p:sldId id="389" r:id="rId15"/>
    <p:sldId id="493" r:id="rId16"/>
    <p:sldId id="494" r:id="rId17"/>
    <p:sldId id="489" r:id="rId18"/>
    <p:sldId id="374" r:id="rId19"/>
    <p:sldId id="263" r:id="rId20"/>
    <p:sldId id="392" r:id="rId21"/>
    <p:sldId id="480" r:id="rId22"/>
    <p:sldId id="474" r:id="rId23"/>
    <p:sldId id="490" r:id="rId24"/>
    <p:sldId id="491" r:id="rId25"/>
    <p:sldId id="373" r:id="rId26"/>
    <p:sldId id="484" r:id="rId27"/>
    <p:sldId id="476" r:id="rId28"/>
    <p:sldId id="492" r:id="rId29"/>
    <p:sldId id="483" r:id="rId30"/>
    <p:sldId id="482" r:id="rId31"/>
    <p:sldId id="379" r:id="rId32"/>
    <p:sldId id="377" r:id="rId33"/>
    <p:sldId id="39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376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gbEuNwbU2v1bvPyeIQTEtW4RGh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C47"/>
    <a:srgbClr val="990000"/>
    <a:srgbClr val="3333FF"/>
    <a:srgbClr val="D9D9D9"/>
    <a:srgbClr val="FFC88F"/>
    <a:srgbClr val="FFFFFF"/>
    <a:srgbClr val="F8B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587CF2-B3FC-483F-8052-425DE46844EF}">
  <a:tblStyle styleId="{43587CF2-B3FC-483F-8052-425DE46844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25" autoAdjust="0"/>
    <p:restoredTop sz="75356" autoAdjust="0"/>
  </p:normalViewPr>
  <p:slideViewPr>
    <p:cSldViewPr snapToGrid="0">
      <p:cViewPr varScale="1">
        <p:scale>
          <a:sx n="47" d="100"/>
          <a:sy n="47" d="100"/>
        </p:scale>
        <p:origin x="812" y="52"/>
      </p:cViewPr>
      <p:guideLst>
        <p:guide pos="537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50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G:\My%20Drive\Pubs\Talks\CAST%20Watershed%20updated%20marketbased%20workshop%20talk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G:\My%20Drive\Pubs\Talks\CAST%20Watershed%20updated%20marketbased%20workshop%20talk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7F-4735-86C9-3A17A57785A0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7F-4735-86C9-3A17A57785A0}"/>
              </c:ext>
            </c:extLst>
          </c:dPt>
          <c:dPt>
            <c:idx val="2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7F-4735-86C9-3A17A57785A0}"/>
              </c:ext>
            </c:extLst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F7F-4735-86C9-3A17A57785A0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F7F-4735-86C9-3A17A57785A0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F7F-4735-86C9-3A17A57785A0}"/>
              </c:ext>
            </c:extLst>
          </c:dPt>
          <c:val>
            <c:numRef>
              <c:f>Summary!$E$40:$E$45</c:f>
              <c:numCache>
                <c:formatCode>0.00</c:formatCode>
                <c:ptCount val="6"/>
                <c:pt idx="0">
                  <c:v>119.99565393628909</c:v>
                </c:pt>
                <c:pt idx="1">
                  <c:v>39.808247270344225</c:v>
                </c:pt>
                <c:pt idx="2" formatCode="_(* #,##0.000_);_(* \(#,##0.000\);_(* &quot;-&quot;??_);_(@_)">
                  <c:v>45.354641565010567</c:v>
                </c:pt>
                <c:pt idx="3" formatCode="_(* #,##0.000_);_(* \(#,##0.000\);_(* &quot;-&quot;??_);_(@_)">
                  <c:v>26.484429625634707</c:v>
                </c:pt>
                <c:pt idx="4" formatCode="_(* #,##0.000_);_(* \(#,##0.000\);_(* &quot;-&quot;??_);_(@_)">
                  <c:v>7.8211434146040029</c:v>
                </c:pt>
                <c:pt idx="5" formatCode="#,##0.00">
                  <c:v>16.310862782460987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F7F-4735-86C9-3A17A5778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011102468373942"/>
          <c:y val="1.3468984746109637E-2"/>
          <c:w val="0.7799804544782265"/>
          <c:h val="0.9407364671171175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07-49E7-9BA1-86E947C50955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07-49E7-9BA1-86E947C50955}"/>
              </c:ext>
            </c:extLst>
          </c:dPt>
          <c:dPt>
            <c:idx val="2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07-49E7-9BA1-86E947C50955}"/>
              </c:ext>
            </c:extLst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F07-49E7-9BA1-86E947C50955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F07-49E7-9BA1-86E947C50955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F07-49E7-9BA1-86E947C50955}"/>
              </c:ext>
            </c:extLst>
          </c:dPt>
          <c:val>
            <c:numRef>
              <c:f>Summary!$F$40:$F$43</c:f>
              <c:numCache>
                <c:formatCode>_(* #,##0.00_);_(* \(#,##0.00\);_(* "-"??_);_(@_)</c:formatCode>
                <c:ptCount val="4"/>
                <c:pt idx="0">
                  <c:v>3.8001420240225698</c:v>
                </c:pt>
                <c:pt idx="1">
                  <c:v>1.9704010026674401</c:v>
                </c:pt>
                <c:pt idx="2">
                  <c:v>5.3745255619650996</c:v>
                </c:pt>
                <c:pt idx="3">
                  <c:v>2.0140922706762798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F07-49E7-9BA1-86E947C509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Summary!$D$54</c:f>
              <c:strCache>
                <c:ptCount val="1"/>
                <c:pt idx="0">
                  <c:v>Ag</c:v>
                </c:pt>
              </c:strCache>
            </c:strRef>
          </c:tx>
          <c:spPr>
            <a:ln w="28575" cap="rnd">
              <a:solidFill>
                <a:srgbClr val="008000"/>
              </a:solidFill>
              <a:round/>
            </a:ln>
            <a:effectLst/>
          </c:spPr>
          <c:marker>
            <c:symbol val="none"/>
          </c:marker>
          <c:cat>
            <c:numRef>
              <c:f>Summary!$C$55:$C$93</c:f>
              <c:numCache>
                <c:formatCode>General</c:formatCode>
                <c:ptCount val="39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</c:numCache>
            </c:numRef>
          </c:cat>
          <c:val>
            <c:numRef>
              <c:f>Summary!$D$55:$D$93</c:f>
              <c:numCache>
                <c:formatCode>0.00</c:formatCode>
                <c:ptCount val="39"/>
                <c:pt idx="0" formatCode="General">
                  <c:v>156.83000000000001</c:v>
                </c:pt>
                <c:pt idx="1">
                  <c:v>155.38016123753965</c:v>
                </c:pt>
                <c:pt idx="2">
                  <c:v>153.93032247507929</c:v>
                </c:pt>
                <c:pt idx="3">
                  <c:v>152.48048371261893</c:v>
                </c:pt>
                <c:pt idx="4">
                  <c:v>151.03064495015857</c:v>
                </c:pt>
                <c:pt idx="5">
                  <c:v>149.58080618769822</c:v>
                </c:pt>
                <c:pt idx="6">
                  <c:v>148.13096742523786</c:v>
                </c:pt>
                <c:pt idx="7">
                  <c:v>146.6811286627775</c:v>
                </c:pt>
                <c:pt idx="8">
                  <c:v>145.23128990031714</c:v>
                </c:pt>
                <c:pt idx="9">
                  <c:v>143.78145113785678</c:v>
                </c:pt>
                <c:pt idx="10">
                  <c:v>142.33161237539642</c:v>
                </c:pt>
                <c:pt idx="11">
                  <c:v>140.88177361293606</c:v>
                </c:pt>
                <c:pt idx="12">
                  <c:v>139.4319348504757</c:v>
                </c:pt>
                <c:pt idx="13">
                  <c:v>137.98209608801534</c:v>
                </c:pt>
                <c:pt idx="14">
                  <c:v>136.53225732555498</c:v>
                </c:pt>
                <c:pt idx="15">
                  <c:v>135.08241856309462</c:v>
                </c:pt>
                <c:pt idx="16">
                  <c:v>133.63257980063426</c:v>
                </c:pt>
                <c:pt idx="17">
                  <c:v>132.1827410381739</c:v>
                </c:pt>
                <c:pt idx="18">
                  <c:v>130.73290227571354</c:v>
                </c:pt>
                <c:pt idx="19">
                  <c:v>129.28306351325318</c:v>
                </c:pt>
                <c:pt idx="20">
                  <c:v>127.83322475079282</c:v>
                </c:pt>
                <c:pt idx="21">
                  <c:v>126.38338598833246</c:v>
                </c:pt>
                <c:pt idx="22">
                  <c:v>124.9335472258721</c:v>
                </c:pt>
                <c:pt idx="23">
                  <c:v>123.48370846341174</c:v>
                </c:pt>
                <c:pt idx="24">
                  <c:v>122.03386970095139</c:v>
                </c:pt>
                <c:pt idx="25">
                  <c:v>121.88835102034973</c:v>
                </c:pt>
                <c:pt idx="26">
                  <c:v>121.74283233974808</c:v>
                </c:pt>
                <c:pt idx="27">
                  <c:v>121.59731365914642</c:v>
                </c:pt>
                <c:pt idx="28">
                  <c:v>121.45179497854477</c:v>
                </c:pt>
                <c:pt idx="29">
                  <c:v>121.30627629794311</c:v>
                </c:pt>
                <c:pt idx="30">
                  <c:v>121.16075761734146</c:v>
                </c:pt>
                <c:pt idx="31">
                  <c:v>121.01523893673981</c:v>
                </c:pt>
                <c:pt idx="32">
                  <c:v>120.86972025613815</c:v>
                </c:pt>
                <c:pt idx="33">
                  <c:v>120.7242015755365</c:v>
                </c:pt>
                <c:pt idx="34">
                  <c:v>120.57868289493484</c:v>
                </c:pt>
                <c:pt idx="35">
                  <c:v>120.43316421433319</c:v>
                </c:pt>
                <c:pt idx="36">
                  <c:v>120.28764553373153</c:v>
                </c:pt>
                <c:pt idx="37">
                  <c:v>120.14212685312988</c:v>
                </c:pt>
                <c:pt idx="38">
                  <c:v>119.99660817252823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C8-42DB-9233-86759204C165}"/>
            </c:ext>
          </c:extLst>
        </c:ser>
        <c:ser>
          <c:idx val="1"/>
          <c:order val="1"/>
          <c:tx>
            <c:strRef>
              <c:f>Summary!$E$54</c:f>
              <c:strCache>
                <c:ptCount val="1"/>
                <c:pt idx="0">
                  <c:v>Urban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Summary!$C$55:$C$93</c:f>
              <c:numCache>
                <c:formatCode>General</c:formatCode>
                <c:ptCount val="39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</c:numCache>
            </c:numRef>
          </c:cat>
          <c:val>
            <c:numRef>
              <c:f>Summary!$E$55:$E$93</c:f>
              <c:numCache>
                <c:formatCode>0.00</c:formatCode>
                <c:ptCount val="39"/>
                <c:pt idx="0" formatCode="General">
                  <c:v>27.38</c:v>
                </c:pt>
                <c:pt idx="1">
                  <c:v>27.833258948458845</c:v>
                </c:pt>
                <c:pt idx="2">
                  <c:v>28.28651789691769</c:v>
                </c:pt>
                <c:pt idx="3">
                  <c:v>28.739776845376536</c:v>
                </c:pt>
                <c:pt idx="4">
                  <c:v>29.193035793835381</c:v>
                </c:pt>
                <c:pt idx="5">
                  <c:v>29.646294742294227</c:v>
                </c:pt>
                <c:pt idx="6">
                  <c:v>30.099553690753073</c:v>
                </c:pt>
                <c:pt idx="7">
                  <c:v>30.552812639211918</c:v>
                </c:pt>
                <c:pt idx="8">
                  <c:v>31.006071587670764</c:v>
                </c:pt>
                <c:pt idx="9">
                  <c:v>31.45933053612961</c:v>
                </c:pt>
                <c:pt idx="10">
                  <c:v>31.912589484588455</c:v>
                </c:pt>
                <c:pt idx="11">
                  <c:v>32.365848433047297</c:v>
                </c:pt>
                <c:pt idx="12">
                  <c:v>32.819107381506143</c:v>
                </c:pt>
                <c:pt idx="13">
                  <c:v>33.272366329964989</c:v>
                </c:pt>
                <c:pt idx="14">
                  <c:v>33.725625278423834</c:v>
                </c:pt>
                <c:pt idx="15">
                  <c:v>34.17888422688268</c:v>
                </c:pt>
                <c:pt idx="16">
                  <c:v>34.632143175341525</c:v>
                </c:pt>
                <c:pt idx="17">
                  <c:v>35.085402123800371</c:v>
                </c:pt>
                <c:pt idx="18">
                  <c:v>35.538661072259217</c:v>
                </c:pt>
                <c:pt idx="19">
                  <c:v>35.991920020718062</c:v>
                </c:pt>
                <c:pt idx="20">
                  <c:v>36.445178969176908</c:v>
                </c:pt>
                <c:pt idx="21">
                  <c:v>36.898437917635754</c:v>
                </c:pt>
                <c:pt idx="22">
                  <c:v>37.351696866094599</c:v>
                </c:pt>
                <c:pt idx="23">
                  <c:v>37.804955814553445</c:v>
                </c:pt>
                <c:pt idx="24">
                  <c:v>38.25821476301229</c:v>
                </c:pt>
                <c:pt idx="25">
                  <c:v>38.368718900250848</c:v>
                </c:pt>
                <c:pt idx="26">
                  <c:v>38.479223037489405</c:v>
                </c:pt>
                <c:pt idx="27">
                  <c:v>38.589727174727962</c:v>
                </c:pt>
                <c:pt idx="28">
                  <c:v>38.700231311966519</c:v>
                </c:pt>
                <c:pt idx="29">
                  <c:v>38.810735449205076</c:v>
                </c:pt>
                <c:pt idx="30">
                  <c:v>38.921239586443633</c:v>
                </c:pt>
                <c:pt idx="31">
                  <c:v>39.03174372368219</c:v>
                </c:pt>
                <c:pt idx="32">
                  <c:v>39.142247860920747</c:v>
                </c:pt>
                <c:pt idx="33">
                  <c:v>39.252751998159304</c:v>
                </c:pt>
                <c:pt idx="34">
                  <c:v>39.363256135397862</c:v>
                </c:pt>
                <c:pt idx="35">
                  <c:v>39.473760272636419</c:v>
                </c:pt>
                <c:pt idx="36">
                  <c:v>39.584264409874976</c:v>
                </c:pt>
                <c:pt idx="37">
                  <c:v>39.694768547113533</c:v>
                </c:pt>
                <c:pt idx="38">
                  <c:v>39.80527268435209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C8-42DB-9233-86759204C1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4617375"/>
        <c:axId val="564618815"/>
      </c:lineChart>
      <c:catAx>
        <c:axId val="564617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4618815"/>
        <c:crosses val="autoZero"/>
        <c:auto val="1"/>
        <c:lblAlgn val="ctr"/>
        <c:lblOffset val="100"/>
        <c:noMultiLvlLbl val="0"/>
      </c:catAx>
      <c:valAx>
        <c:axId val="564618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aseline="0"/>
                  <a:t>Millions of lbs of N per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4617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Summary!$D$54</c:f>
              <c:strCache>
                <c:ptCount val="1"/>
                <c:pt idx="0">
                  <c:v>Ag</c:v>
                </c:pt>
              </c:strCache>
            </c:strRef>
          </c:tx>
          <c:spPr>
            <a:ln w="28575" cap="rnd">
              <a:solidFill>
                <a:srgbClr val="008000"/>
              </a:solidFill>
              <a:round/>
            </a:ln>
            <a:effectLst/>
          </c:spPr>
          <c:marker>
            <c:symbol val="none"/>
          </c:marker>
          <c:cat>
            <c:numRef>
              <c:f>Summary!$C$55:$C$93</c:f>
              <c:numCache>
                <c:formatCode>General</c:formatCode>
                <c:ptCount val="39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</c:numCache>
            </c:numRef>
          </c:cat>
          <c:val>
            <c:numRef>
              <c:f>Summary!$D$55:$D$93</c:f>
              <c:numCache>
                <c:formatCode>0.00</c:formatCode>
                <c:ptCount val="39"/>
                <c:pt idx="0" formatCode="General">
                  <c:v>156.83000000000001</c:v>
                </c:pt>
                <c:pt idx="1">
                  <c:v>155.38016123753965</c:v>
                </c:pt>
                <c:pt idx="2">
                  <c:v>153.93032247507929</c:v>
                </c:pt>
                <c:pt idx="3">
                  <c:v>152.48048371261893</c:v>
                </c:pt>
                <c:pt idx="4">
                  <c:v>151.03064495015857</c:v>
                </c:pt>
                <c:pt idx="5">
                  <c:v>149.58080618769822</c:v>
                </c:pt>
                <c:pt idx="6">
                  <c:v>148.13096742523786</c:v>
                </c:pt>
                <c:pt idx="7">
                  <c:v>146.6811286627775</c:v>
                </c:pt>
                <c:pt idx="8">
                  <c:v>145.23128990031714</c:v>
                </c:pt>
                <c:pt idx="9">
                  <c:v>143.78145113785678</c:v>
                </c:pt>
                <c:pt idx="10">
                  <c:v>142.33161237539642</c:v>
                </c:pt>
                <c:pt idx="11">
                  <c:v>140.88177361293606</c:v>
                </c:pt>
                <c:pt idx="12">
                  <c:v>139.4319348504757</c:v>
                </c:pt>
                <c:pt idx="13">
                  <c:v>137.98209608801534</c:v>
                </c:pt>
                <c:pt idx="14">
                  <c:v>136.53225732555498</c:v>
                </c:pt>
                <c:pt idx="15">
                  <c:v>135.08241856309462</c:v>
                </c:pt>
                <c:pt idx="16">
                  <c:v>133.63257980063426</c:v>
                </c:pt>
                <c:pt idx="17">
                  <c:v>132.1827410381739</c:v>
                </c:pt>
                <c:pt idx="18">
                  <c:v>130.73290227571354</c:v>
                </c:pt>
                <c:pt idx="19">
                  <c:v>129.28306351325318</c:v>
                </c:pt>
                <c:pt idx="20">
                  <c:v>127.83322475079282</c:v>
                </c:pt>
                <c:pt idx="21">
                  <c:v>126.38338598833246</c:v>
                </c:pt>
                <c:pt idx="22">
                  <c:v>124.9335472258721</c:v>
                </c:pt>
                <c:pt idx="23">
                  <c:v>123.48370846341174</c:v>
                </c:pt>
                <c:pt idx="24">
                  <c:v>122.03386970095139</c:v>
                </c:pt>
                <c:pt idx="25">
                  <c:v>121.88835102034973</c:v>
                </c:pt>
                <c:pt idx="26">
                  <c:v>121.74283233974808</c:v>
                </c:pt>
                <c:pt idx="27">
                  <c:v>121.59731365914642</c:v>
                </c:pt>
                <c:pt idx="28">
                  <c:v>121.45179497854477</c:v>
                </c:pt>
                <c:pt idx="29">
                  <c:v>121.30627629794311</c:v>
                </c:pt>
                <c:pt idx="30">
                  <c:v>121.16075761734146</c:v>
                </c:pt>
                <c:pt idx="31">
                  <c:v>121.01523893673981</c:v>
                </c:pt>
                <c:pt idx="32">
                  <c:v>120.86972025613815</c:v>
                </c:pt>
                <c:pt idx="33">
                  <c:v>120.7242015755365</c:v>
                </c:pt>
                <c:pt idx="34">
                  <c:v>120.57868289493484</c:v>
                </c:pt>
                <c:pt idx="35">
                  <c:v>120.43316421433319</c:v>
                </c:pt>
                <c:pt idx="36">
                  <c:v>120.28764553373153</c:v>
                </c:pt>
                <c:pt idx="37">
                  <c:v>120.14212685312988</c:v>
                </c:pt>
                <c:pt idx="38">
                  <c:v>119.99660817252823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C8-42DB-9233-86759204C165}"/>
            </c:ext>
          </c:extLst>
        </c:ser>
        <c:ser>
          <c:idx val="1"/>
          <c:order val="1"/>
          <c:tx>
            <c:strRef>
              <c:f>Summary!$E$54</c:f>
              <c:strCache>
                <c:ptCount val="1"/>
                <c:pt idx="0">
                  <c:v>Urban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Summary!$C$55:$C$93</c:f>
              <c:numCache>
                <c:formatCode>General</c:formatCode>
                <c:ptCount val="39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</c:numCache>
            </c:numRef>
          </c:cat>
          <c:val>
            <c:numRef>
              <c:f>Summary!$E$55:$E$93</c:f>
              <c:numCache>
                <c:formatCode>0.00</c:formatCode>
                <c:ptCount val="39"/>
                <c:pt idx="0" formatCode="General">
                  <c:v>27.38</c:v>
                </c:pt>
                <c:pt idx="1">
                  <c:v>27.833258948458845</c:v>
                </c:pt>
                <c:pt idx="2">
                  <c:v>28.28651789691769</c:v>
                </c:pt>
                <c:pt idx="3">
                  <c:v>28.739776845376536</c:v>
                </c:pt>
                <c:pt idx="4">
                  <c:v>29.193035793835381</c:v>
                </c:pt>
                <c:pt idx="5">
                  <c:v>29.646294742294227</c:v>
                </c:pt>
                <c:pt idx="6">
                  <c:v>30.099553690753073</c:v>
                </c:pt>
                <c:pt idx="7">
                  <c:v>30.552812639211918</c:v>
                </c:pt>
                <c:pt idx="8">
                  <c:v>31.006071587670764</c:v>
                </c:pt>
                <c:pt idx="9">
                  <c:v>31.45933053612961</c:v>
                </c:pt>
                <c:pt idx="10">
                  <c:v>31.912589484588455</c:v>
                </c:pt>
                <c:pt idx="11">
                  <c:v>32.365848433047297</c:v>
                </c:pt>
                <c:pt idx="12">
                  <c:v>32.819107381506143</c:v>
                </c:pt>
                <c:pt idx="13">
                  <c:v>33.272366329964989</c:v>
                </c:pt>
                <c:pt idx="14">
                  <c:v>33.725625278423834</c:v>
                </c:pt>
                <c:pt idx="15">
                  <c:v>34.17888422688268</c:v>
                </c:pt>
                <c:pt idx="16">
                  <c:v>34.632143175341525</c:v>
                </c:pt>
                <c:pt idx="17">
                  <c:v>35.085402123800371</c:v>
                </c:pt>
                <c:pt idx="18">
                  <c:v>35.538661072259217</c:v>
                </c:pt>
                <c:pt idx="19">
                  <c:v>35.991920020718062</c:v>
                </c:pt>
                <c:pt idx="20">
                  <c:v>36.445178969176908</c:v>
                </c:pt>
                <c:pt idx="21">
                  <c:v>36.898437917635754</c:v>
                </c:pt>
                <c:pt idx="22">
                  <c:v>37.351696866094599</c:v>
                </c:pt>
                <c:pt idx="23">
                  <c:v>37.804955814553445</c:v>
                </c:pt>
                <c:pt idx="24">
                  <c:v>38.25821476301229</c:v>
                </c:pt>
                <c:pt idx="25">
                  <c:v>38.368718900250848</c:v>
                </c:pt>
                <c:pt idx="26">
                  <c:v>38.479223037489405</c:v>
                </c:pt>
                <c:pt idx="27">
                  <c:v>38.589727174727962</c:v>
                </c:pt>
                <c:pt idx="28">
                  <c:v>38.700231311966519</c:v>
                </c:pt>
                <c:pt idx="29">
                  <c:v>38.810735449205076</c:v>
                </c:pt>
                <c:pt idx="30">
                  <c:v>38.921239586443633</c:v>
                </c:pt>
                <c:pt idx="31">
                  <c:v>39.03174372368219</c:v>
                </c:pt>
                <c:pt idx="32">
                  <c:v>39.142247860920747</c:v>
                </c:pt>
                <c:pt idx="33">
                  <c:v>39.252751998159304</c:v>
                </c:pt>
                <c:pt idx="34">
                  <c:v>39.363256135397862</c:v>
                </c:pt>
                <c:pt idx="35">
                  <c:v>39.473760272636419</c:v>
                </c:pt>
                <c:pt idx="36">
                  <c:v>39.584264409874976</c:v>
                </c:pt>
                <c:pt idx="37">
                  <c:v>39.694768547113533</c:v>
                </c:pt>
                <c:pt idx="38">
                  <c:v>39.80527268435209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C8-42DB-9233-86759204C1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4617375"/>
        <c:axId val="564618815"/>
      </c:lineChart>
      <c:catAx>
        <c:axId val="564617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4618815"/>
        <c:crosses val="autoZero"/>
        <c:auto val="1"/>
        <c:lblAlgn val="ctr"/>
        <c:lblOffset val="100"/>
        <c:noMultiLvlLbl val="0"/>
      </c:catAx>
      <c:valAx>
        <c:axId val="564618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aseline="0"/>
                  <a:t>Millions of lbs of N per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4617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0.43238</cdr:x>
      <cdr:y>0.02455</cdr:y>
    </cdr:from>
    <cdr:to>
      <cdr:x>0.49636</cdr:x>
      <cdr:y>0.36163</cdr:y>
    </cdr:to>
    <cdr:sp macro="" textlink="">
      <cdr:nvSpPr>
        <cdr:cNvPr id="2" name="TextBox 4">
          <a:extLst xmlns:a="http://schemas.openxmlformats.org/drawingml/2006/main">
            <a:ext uri="{FF2B5EF4-FFF2-40B4-BE49-F238E27FC236}">
              <a16:creationId xmlns:a16="http://schemas.microsoft.com/office/drawing/2014/main" id="{C91E5A1E-C3ED-AC50-20ED-0038B1985B08}"/>
            </a:ext>
          </a:extLst>
        </cdr:cNvPr>
        <cdr:cNvSpPr txBox="1"/>
      </cdr:nvSpPr>
      <cdr:spPr>
        <a:xfrm xmlns:a="http://schemas.openxmlformats.org/drawingml/2006/main" rot="4641860">
          <a:off x="2030620" y="721709"/>
          <a:ext cx="1600331" cy="3900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/>
            <a:t>Atmospheric</a:t>
          </a:r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0.59511</cdr:x>
      <cdr:y>0.60793</cdr:y>
    </cdr:from>
    <cdr:to>
      <cdr:x>0.88385</cdr:x>
      <cdr:y>0.78419</cdr:y>
    </cdr:to>
    <cdr:sp macro="" textlink="">
      <cdr:nvSpPr>
        <cdr:cNvPr id="2" name="TextBox 17">
          <a:extLst xmlns:a="http://schemas.openxmlformats.org/drawingml/2006/main">
            <a:ext uri="{FF2B5EF4-FFF2-40B4-BE49-F238E27FC236}">
              <a16:creationId xmlns:a16="http://schemas.microsoft.com/office/drawing/2014/main" id="{C457DC01-4E70-62CB-A0E5-D3B0E1A39BB5}"/>
            </a:ext>
          </a:extLst>
        </cdr:cNvPr>
        <cdr:cNvSpPr txBox="1"/>
      </cdr:nvSpPr>
      <cdr:spPr>
        <a:xfrm xmlns:a="http://schemas.openxmlformats.org/drawingml/2006/main" rot="2425910">
          <a:off x="3383940" y="2866117"/>
          <a:ext cx="1641795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/>
            <a:t>Urban nonpoint</a:t>
          </a:r>
          <a:endParaRPr lang="en-US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“Market based strategies for Chesapeake Bay policies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>
          <a:extLst>
            <a:ext uri="{FF2B5EF4-FFF2-40B4-BE49-F238E27FC236}">
              <a16:creationId xmlns:a16="http://schemas.microsoft.com/office/drawing/2014/main" id="{845E4EBF-132E-EBEA-97E3-2FF949EA6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8e44da1547_2_2:notes">
            <a:extLst>
              <a:ext uri="{FF2B5EF4-FFF2-40B4-BE49-F238E27FC236}">
                <a16:creationId xmlns:a16="http://schemas.microsoft.com/office/drawing/2014/main" id="{6278C54D-3792-7222-9566-DC3160C4D6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g18e44da1547_2_2:notes">
            <a:extLst>
              <a:ext uri="{FF2B5EF4-FFF2-40B4-BE49-F238E27FC236}">
                <a16:creationId xmlns:a16="http://schemas.microsoft.com/office/drawing/2014/main" id="{9F99A947-FB16-7C53-8770-3A6598CB35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What causes this pattern?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Could be that BMPs “don’t work”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1.  Mass balance… Net imports of nutrients… overwhelming bmp efforts.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2.  If nutrients are a focus, need to consider BMPs…. Realistic </a:t>
            </a:r>
            <a:r>
              <a:rPr lang="en-US" dirty="0" err="1"/>
              <a:t>expections</a:t>
            </a:r>
            <a:r>
              <a:rPr lang="en-US" dirty="0"/>
              <a:t> for BMPs that do not alter the mass balance…buffers, conservation tillage, potentially cover crops.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4693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B5CB4-BD58-4C67-BA21-558069035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30C636-1861-08EE-652D-99076BD903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5605D3-4AEC-9997-ACF4-15AFC6A595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A856C-C85C-D850-7BA3-3A44C28D6B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5853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9357A-F255-A81B-8764-9F401754B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9C5DD8-138C-D592-88CE-9505B26EA0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59078F-77CF-2194-D3A4-F812E44758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B6088-5E13-4DAC-78B0-75C25E7E2A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9244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EC9EA-0200-248C-B9CA-7808B37D1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B64135-E8AB-1C63-100F-8F9331296C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B430AE-AB35-3E8F-739E-3CA10001A8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DC316-4D3A-BE5E-AEB6-E514A3225F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8107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4A5B5-F3AB-13C5-A713-5456A605E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85FF59-DB41-53B3-3DF4-FE5F275EAD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748C51-7D83-3044-F87E-CE0FCFD7D6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457C4-3A9C-23E8-563B-CCD39D5425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3357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E684C-06AA-4029-C5C8-6857F373C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27F0C8-5D62-73FF-55A6-A1285A560A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09C772-1BFE-CC62-00AE-9BC5EEFF9F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ED547-BDDD-DF7F-0CA0-FB8E823033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541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2652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09C28-9461-06B5-F067-2CB278F42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289AE2-6574-9A30-8EB0-C4E3E0C220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72C80B-3556-4121-3F8F-3CEBB4011F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37A45-1E54-1309-8741-0BEBB37808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87116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8F449-3091-8969-9F82-85831765D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D986F6-B610-E95A-5E6B-AE5E785AD5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3466E-5174-B9D1-9A97-B81B9FD345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1B979-EFF1-7546-AD60-EEBAC46F05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7264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dirty="0"/>
              <a:t>Agriculture’s progress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dirty="0"/>
              <a:t>Remaining Challenges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dirty="0"/>
              <a:t>Innovative approaches to accelerate progress (partnerships and funding models)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107" name="Google Shape;10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Points:  This is the “primary” system we use to accomplish our conservation goals.  This system is producing the outcomes above.</a:t>
            </a:r>
          </a:p>
          <a:p>
            <a:endParaRPr lang="en-US" dirty="0"/>
          </a:p>
          <a:p>
            <a:r>
              <a:rPr lang="en-US" dirty="0"/>
              <a:t>Offer “cost share” payments to farmer to adopt specific practices. </a:t>
            </a:r>
          </a:p>
          <a:p>
            <a:r>
              <a:rPr lang="en-US" dirty="0"/>
              <a:t>Farmers self select into the program</a:t>
            </a:r>
          </a:p>
          <a:p>
            <a:r>
              <a:rPr lang="en-US" dirty="0"/>
              <a:t>BMPs that tend to be selected….low upfront costs, some private benefits.</a:t>
            </a:r>
          </a:p>
          <a:p>
            <a:r>
              <a:rPr lang="en-US" dirty="0"/>
              <a:t>CAST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79101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80C6E-1BF5-8CB6-8101-9F4F6C5FF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5200FC-549B-1653-86BC-E809091DE9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265149-4F4B-55BE-A37A-DE55CAB27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Points:  This is the “primary” system we use to accomplish our conservation goals.  This system is producing the outcomes above.</a:t>
            </a:r>
          </a:p>
          <a:p>
            <a:endParaRPr lang="en-US" dirty="0"/>
          </a:p>
          <a:p>
            <a:r>
              <a:rPr lang="en-US" dirty="0"/>
              <a:t>Offer “cost share” payments to farmer to adopt specific practices. </a:t>
            </a:r>
          </a:p>
          <a:p>
            <a:r>
              <a:rPr lang="en-US" dirty="0"/>
              <a:t>Farmers self select into the program</a:t>
            </a:r>
          </a:p>
          <a:p>
            <a:r>
              <a:rPr lang="en-US" dirty="0"/>
              <a:t>BMPs that tend to be selected….low upfront costs, some private benefits.</a:t>
            </a:r>
          </a:p>
          <a:p>
            <a:r>
              <a:rPr lang="en-US" dirty="0"/>
              <a:t>CAST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65F41D-244D-8411-1080-9438261DF1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51042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477A7-BF2B-2B38-9F50-5A5B8EB14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BC8DA-F8EF-5EB5-C6A8-7A198C19E8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834A23-1E40-ED17-5A41-6018169DF8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Points:  This is the “primary” system we use to accomplish our conservation goals.  This system is producing the outcomes above.</a:t>
            </a:r>
          </a:p>
          <a:p>
            <a:endParaRPr lang="en-US" dirty="0"/>
          </a:p>
          <a:p>
            <a:r>
              <a:rPr lang="en-US" dirty="0"/>
              <a:t>Offer “cost share” payments to farmer to adopt specific practices. </a:t>
            </a:r>
          </a:p>
          <a:p>
            <a:r>
              <a:rPr lang="en-US" dirty="0"/>
              <a:t>Farmers self select into the program</a:t>
            </a:r>
          </a:p>
          <a:p>
            <a:r>
              <a:rPr lang="en-US" dirty="0"/>
              <a:t>BMPs that tend to be selected….low upfront costs, some private benefits.</a:t>
            </a:r>
          </a:p>
          <a:p>
            <a:r>
              <a:rPr lang="en-US" dirty="0"/>
              <a:t>CAST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FB09F-9ABA-BAF5-A570-F8915B0535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83523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5168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E0DE6-E3DC-9433-016C-697084179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80CA66-6ED7-0675-7E1C-97EE7DBF47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9E6094-8C1C-BCD5-3238-D656F54F28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1" dirty="0"/>
              <a:t>Using market-type incentives</a:t>
            </a:r>
            <a:r>
              <a:rPr lang="en-US" dirty="0"/>
              <a:t> to </a:t>
            </a:r>
            <a:r>
              <a:rPr lang="en-US" b="1" dirty="0"/>
              <a:t>align private decision-making with environmental goals</a:t>
            </a:r>
            <a:r>
              <a:rPr lang="en-US" dirty="0"/>
              <a:t> by making it financially beneficial to reduce pollution or conserve resources.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7587C-43CE-A995-4E09-FD03FC0E90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1991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might incentive systems be changes to make them more market-based?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62889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9DFD1-02C2-CF7E-477A-739F32B3E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73890D-E1DE-D0AD-3EFA-C1B26CECEE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F6B16D-DF7B-DF22-C64D-01F66B1CC1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easy.  No silver bullets</a:t>
            </a:r>
          </a:p>
          <a:p>
            <a:r>
              <a:rPr lang="en-US" dirty="0"/>
              <a:t>Requires change and experimentation…</a:t>
            </a:r>
          </a:p>
          <a:p>
            <a:r>
              <a:rPr lang="en-US" dirty="0"/>
              <a:t>Occurring in time of rapid change…</a:t>
            </a:r>
          </a:p>
          <a:p>
            <a:endParaRPr lang="en-US" dirty="0"/>
          </a:p>
          <a:p>
            <a:r>
              <a:rPr lang="en-US" dirty="0"/>
              <a:t>but… there is opportunity … willing to admit limitations and try new things.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55380-F42C-8BB0-3D87-01A2EDE85C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74933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2556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3247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FEE59-1E4E-8283-DAB4-C83A3E47A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0DB34F-9EC8-DC24-4C97-5C4E792263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813D82-A758-68CB-1B5D-ADF0C78173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AA7F6-2CD3-9A72-96B3-C432357626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1152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future is the “nonpoint challenge” and ag is the critical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816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have things changed?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670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D1053-5B6D-4A3C-C569-4165DA97E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DB3182-8167-F998-DDEC-F13EF74C3B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CFF30D-56AF-42AB-BF39-5361804022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Historical levels of funding… state, federal… 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D6C80-F20E-A86F-149D-D7599729A0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6089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73805-9FA8-167C-B564-CEB95C2FD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188E5C-6162-E9E0-D63C-3B12610771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1394C0-2A4F-00C7-A89D-37FBDED0F2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  <a:p>
            <a:r>
              <a:rPr lang="en-US" dirty="0"/>
              <a:t>Is this a quirk with the model?  Are we actually doing better?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2B7AA7-3F5C-D2D9-A0C7-D18112F1E3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8529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8e44da1547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g18e44da1547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D5517-5C0A-375B-49A7-45193E04A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EF0578-3D5C-D397-B16A-BD38C0BFF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A0727-5721-434B-34C9-C5513D19D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3A50C-B1E5-84E7-BC12-1D2B8CF48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1881F-8B65-8B0D-EC56-005864CFE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653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C25FA-F758-7767-C102-75251F043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512A01-4E33-C985-E62C-38D0CAB4E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C77B7-F202-00C8-75EC-8B58E76CE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7/8/2025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9146B-BC91-C0BA-7742-80E33663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B87C7-8BF6-FA34-A2A1-16EF37171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0181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B31D18-30C1-F83C-635B-6494EFA24F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439182-9F86-E4B5-C801-0536BF1E9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46D6E-0BD9-747B-145F-B50E4D00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7/8/2025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8B2FD-4EDA-BBAF-19B3-B0D6167A3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71B61-F679-9AFE-A7E4-63461975A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1719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8fb3a5e85a_0_91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3" name="Google Shape;23;g18fb3a5e85a_0_9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625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EC4DA-683C-28DB-7F7B-1CB17F733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5879A-56B8-E934-9C84-1F62955BA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90471-7543-A824-607B-DC6F53B12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CC317-470A-6567-983E-834C60082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2D40C-4BEC-5A32-A097-D1E6FF0AD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9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81A66-26BE-463E-74AA-9F50B34B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F347A-2E6A-F19A-A8CD-C63C19CAA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1BD42-2DF5-D49D-3D4A-47C0F68E9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7ABA4-C8FA-2C32-3CF5-5CE5568B0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8BE6F-1CF0-F345-2CFA-9692275B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7196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BCA02-F099-1482-9248-2D5DDAAA3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8AB64-1C5A-4CFD-BE4C-1A9D81122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71775-C95B-FD7A-EE4E-7220AD0D2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E33C9-4EBE-3078-8785-D1972ECE8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7/8/2025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22A93-C1CC-DE3A-B73E-BA70BB88B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954DBF-48F0-09A1-9016-EE20D645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1125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C2351-8297-DFE8-9EB6-11E174F3C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8BB85-4F6C-0155-6C20-492943C4F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588E3E-F104-C733-AE82-3DF282E10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203D54-441E-59A1-901F-F6F92B1543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DFBAE6-B83F-7B62-77F1-3509160713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7A46A0-B4F5-FB31-ED2F-034FDD272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34597-EDD0-AE91-DAAD-D7FC056E2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2C3703-6C8A-2EA8-0BA3-06F93DDC6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7272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D4C3D-4E28-8782-ED8D-8106DD303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C7E0F4-558E-EF9B-54CE-FAAB2AE32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7/8/2025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335400-C3EC-04B7-AA93-E823EE1F4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7594B-04B7-6AB3-7933-22CB59F08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723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5088EB-C647-CA82-74DD-2E696E3A4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17F7-203F-4C7D-BB93-70F1FA5184EA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388505-C1F4-50B6-34BF-7D0BAA35D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9D5BE-B039-1190-DFFF-CB4BA20F6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E7BB-8EAE-45E3-A89F-4A1231D40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98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CFED7-3833-16AD-4ACD-AF9D52FCF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5FB7B-F572-7454-5A3E-6F64F30CE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926F6D-B461-82AB-39F1-EBB718DD2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10826A-0E0D-716C-82F1-5E384D4FF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7/8/2025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47D01-A81E-FF10-04C1-F408066E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567D0-282B-E959-3FA1-FA3C883A2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8571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76BA5-9B3F-11EE-B142-66D6CAC8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0E91C9-C367-514F-4668-7F5CBB6F31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AA9FD5-4698-B14D-602A-8B920753F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8145DA-2333-7566-AACC-AB136AA3D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7/8/2025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49912-675A-F0A9-28E2-69FFD2BDF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B07C4-338C-0F47-DA0B-44795A0AC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5489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392634-5541-E620-41AA-A36E00E7E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D8C7E-EF2C-B6DA-36B4-5115760DE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171B5-F52B-B43E-9610-4C8C4FBB00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7/8/2025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8CC03-9A9D-B695-8FD1-661E381478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2A343-1700-E286-94BB-3672A369D2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5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4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4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3.png"/><Relationship Id="rId2" Type="http://schemas.openxmlformats.org/officeDocument/2006/relationships/image" Target="../media/image10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6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4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3.png"/><Relationship Id="rId2" Type="http://schemas.openxmlformats.org/officeDocument/2006/relationships/image" Target="../media/image10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6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"/>
          <p:cNvSpPr txBox="1"/>
          <p:nvPr/>
        </p:nvSpPr>
        <p:spPr>
          <a:xfrm>
            <a:off x="1190377" y="815831"/>
            <a:ext cx="9400286" cy="5404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4000" u="none" strike="noStrike" cap="none" dirty="0">
                <a:solidFill>
                  <a:srgbClr val="000000"/>
                </a:solidFill>
                <a:ea typeface="Baskerville" panose="02020502070401020303" pitchFamily="18" charset="0"/>
                <a:cs typeface="Calibri" panose="020F0502020204030204" pitchFamily="34" charset="0"/>
                <a:sym typeface="Calibri"/>
              </a:rPr>
              <a:t>Agriculture’s Role in the Chesapeake Bay Restoration</a:t>
            </a:r>
            <a:br>
              <a:rPr lang="en-US" sz="4000" u="none" strike="noStrike" cap="none" dirty="0">
                <a:solidFill>
                  <a:srgbClr val="000000"/>
                </a:solidFill>
                <a:ea typeface="Baskerville" panose="02020502070401020303" pitchFamily="18" charset="0"/>
                <a:cs typeface="Calibri" panose="020F0502020204030204" pitchFamily="34" charset="0"/>
                <a:sym typeface="Calibri"/>
              </a:rPr>
            </a:br>
            <a:endParaRPr lang="en-US" sz="3200" b="0" i="0" u="none" strike="noStrike" cap="none" dirty="0">
              <a:solidFill>
                <a:srgbClr val="000000"/>
              </a:solidFill>
              <a:ea typeface="Calibri"/>
              <a:cs typeface="Calibri" panose="020F0502020204030204" pitchFamily="34" charset="0"/>
              <a:sym typeface="Calibri"/>
            </a:endParaRPr>
          </a:p>
          <a:p>
            <a:pPr lvl="0" algn="ctr">
              <a:lnSpc>
                <a:spcPct val="90000"/>
              </a:lnSpc>
            </a:pPr>
            <a:endParaRPr lang="en-US" sz="3200" dirty="0">
              <a:solidFill>
                <a:srgbClr val="000000"/>
              </a:solidFill>
              <a:ea typeface="Baskerville" panose="02020502070401020303" pitchFamily="18" charset="0"/>
              <a:cs typeface="Calibri" panose="020F0502020204030204" pitchFamily="34" charset="0"/>
              <a:sym typeface="Calibri"/>
            </a:endParaRPr>
          </a:p>
          <a:p>
            <a:pPr lvl="0" algn="ctr">
              <a:lnSpc>
                <a:spcPct val="90000"/>
              </a:lnSpc>
            </a:pPr>
            <a:r>
              <a:rPr lang="en-US" sz="3600" b="0" i="0" u="none" strike="noStrike" cap="none" dirty="0">
                <a:solidFill>
                  <a:srgbClr val="000000"/>
                </a:solidFill>
                <a:ea typeface="Baskerville" panose="02020502070401020303" pitchFamily="18" charset="0"/>
                <a:cs typeface="Calibri" panose="020F0502020204030204" pitchFamily="34" charset="0"/>
                <a:sym typeface="Calibri"/>
              </a:rPr>
              <a:t>Kurt Stephenson</a:t>
            </a:r>
          </a:p>
          <a:p>
            <a:pPr lvl="0" algn="ctr">
              <a:lnSpc>
                <a:spcPct val="90000"/>
              </a:lnSpc>
            </a:pPr>
            <a:endParaRPr lang="en-US" sz="3600" dirty="0">
              <a:solidFill>
                <a:srgbClr val="000000"/>
              </a:solidFill>
              <a:ea typeface="Baskerville" panose="02020502070401020303" pitchFamily="18" charset="0"/>
              <a:cs typeface="Calibri" panose="020F0502020204030204" pitchFamily="34" charset="0"/>
              <a:sym typeface="Calibri"/>
            </a:endParaRPr>
          </a:p>
          <a:p>
            <a:pPr lvl="0" algn="ctr">
              <a:lnSpc>
                <a:spcPct val="90000"/>
              </a:lnSpc>
            </a:pPr>
            <a:endParaRPr lang="en-US" sz="3600" dirty="0">
              <a:solidFill>
                <a:srgbClr val="000000"/>
              </a:solidFill>
              <a:ea typeface="Baskerville" panose="02020502070401020303" pitchFamily="18" charset="0"/>
              <a:cs typeface="Calibri" panose="020F0502020204030204" pitchFamily="34" charset="0"/>
              <a:sym typeface="Calibri"/>
            </a:endParaRPr>
          </a:p>
          <a:p>
            <a:pPr lvl="0" algn="ctr">
              <a:lnSpc>
                <a:spcPct val="90000"/>
              </a:lnSpc>
            </a:pPr>
            <a:endParaRPr lang="en-US" sz="3600" dirty="0">
              <a:solidFill>
                <a:srgbClr val="000000"/>
              </a:solidFill>
              <a:ea typeface="Baskerville" panose="02020502070401020303" pitchFamily="18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 Advancing Market-Based Approaches in the Agricultural Sector to Support Chesapeake Bay Watershed Restoration, STAC Workshop 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ea typeface="Baskerville" panose="02020502070401020303" pitchFamily="18" charset="0"/>
                <a:cs typeface="Calibri" panose="020F0502020204030204" pitchFamily="34" charset="0"/>
                <a:sym typeface="Calibri"/>
              </a:rPr>
              <a:t>July 8, 2025</a:t>
            </a:r>
          </a:p>
        </p:txBody>
      </p:sp>
      <p:pic>
        <p:nvPicPr>
          <p:cNvPr id="10" name="Google Shape;68;p1">
            <a:extLst>
              <a:ext uri="{FF2B5EF4-FFF2-40B4-BE49-F238E27FC236}">
                <a16:creationId xmlns:a16="http://schemas.microsoft.com/office/drawing/2014/main" id="{871E448D-E7F7-57D1-C6A2-2688C08D95F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7404" y="3521121"/>
            <a:ext cx="832513" cy="749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0C91D4-CD41-1ABF-245F-3C18928F6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264" y="3429000"/>
            <a:ext cx="1227981" cy="9953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>
          <a:extLst>
            <a:ext uri="{FF2B5EF4-FFF2-40B4-BE49-F238E27FC236}">
              <a16:creationId xmlns:a16="http://schemas.microsoft.com/office/drawing/2014/main" id="{2E4B687B-5DE4-044C-102D-AC90A93A0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g18e44da1547_2_2">
            <a:extLst>
              <a:ext uri="{FF2B5EF4-FFF2-40B4-BE49-F238E27FC236}">
                <a16:creationId xmlns:a16="http://schemas.microsoft.com/office/drawing/2014/main" id="{89E1D6A2-C88E-4297-6AE0-A9152959BA5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918119" y="918119"/>
            <a:ext cx="6858000" cy="5021761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18e44da1547_2_2">
            <a:extLst>
              <a:ext uri="{FF2B5EF4-FFF2-40B4-BE49-F238E27FC236}">
                <a16:creationId xmlns:a16="http://schemas.microsoft.com/office/drawing/2014/main" id="{FCD128D6-B9FC-4B85-1B4E-3EE8F03C509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" name="Google Shape;251;p20">
            <a:extLst>
              <a:ext uri="{FF2B5EF4-FFF2-40B4-BE49-F238E27FC236}">
                <a16:creationId xmlns:a16="http://schemas.microsoft.com/office/drawing/2014/main" id="{ADA9849B-85A0-94B9-F860-1A4F080BA0A9}"/>
              </a:ext>
            </a:extLst>
          </p:cNvPr>
          <p:cNvSpPr txBox="1"/>
          <p:nvPr/>
        </p:nvSpPr>
        <p:spPr>
          <a:xfrm>
            <a:off x="5475949" y="321696"/>
            <a:ext cx="667250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ea typeface="Arial"/>
                <a:cs typeface="Arial"/>
                <a:sym typeface="Arial"/>
              </a:rPr>
              <a:t>Smith Creek VA  </a:t>
            </a:r>
            <a:endParaRPr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8B93C7-1BF6-5568-EDAC-E930E18CB494}"/>
              </a:ext>
            </a:extLst>
          </p:cNvPr>
          <p:cNvSpPr txBox="1"/>
          <p:nvPr/>
        </p:nvSpPr>
        <p:spPr>
          <a:xfrm>
            <a:off x="5899006" y="1212112"/>
            <a:ext cx="59167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Showcase watershed</a:t>
            </a:r>
          </a:p>
          <a:p>
            <a:pPr algn="ctr"/>
            <a:r>
              <a:rPr lang="en-US" sz="2800" dirty="0"/>
              <a:t>4x increase in BMPs in last 2 decades</a:t>
            </a:r>
          </a:p>
          <a:p>
            <a:pPr algn="ctr"/>
            <a:r>
              <a:rPr lang="en-US" sz="2800" dirty="0"/>
              <a:t>Increase in animal units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27CC05-5849-2BCB-8ECB-C12B20A8E4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775" t="18703" r="40815" b="48962"/>
          <a:stretch>
            <a:fillRect/>
          </a:stretch>
        </p:blipFill>
        <p:spPr>
          <a:xfrm>
            <a:off x="5931666" y="2861930"/>
            <a:ext cx="5761074" cy="2877878"/>
          </a:xfrm>
          <a:prstGeom prst="rect">
            <a:avLst/>
          </a:prstGeom>
        </p:spPr>
      </p:pic>
      <p:sp>
        <p:nvSpPr>
          <p:cNvPr id="297" name="Google Shape;297;g18e44da1547_2_2">
            <a:extLst>
              <a:ext uri="{FF2B5EF4-FFF2-40B4-BE49-F238E27FC236}">
                <a16:creationId xmlns:a16="http://schemas.microsoft.com/office/drawing/2014/main" id="{4F4A2C8D-F778-15E9-25AF-8389FE3E05D7}"/>
              </a:ext>
            </a:extLst>
          </p:cNvPr>
          <p:cNvSpPr txBox="1"/>
          <p:nvPr/>
        </p:nvSpPr>
        <p:spPr>
          <a:xfrm>
            <a:off x="5189220" y="6427113"/>
            <a:ext cx="6858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Webber et al, 2024, Evaluating Water-quality Trends in Agricultural Watersheds prioritized for best management practice implementation,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 of the Amer. Water Resources Association.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9334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character running on a treadmill&#10;&#10;Description automatically generated">
            <a:extLst>
              <a:ext uri="{FF2B5EF4-FFF2-40B4-BE49-F238E27FC236}">
                <a16:creationId xmlns:a16="http://schemas.microsoft.com/office/drawing/2014/main" id="{81702EC2-CB8C-874C-7DE5-6EE4EADF6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139" y="1619409"/>
            <a:ext cx="5160460" cy="38651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698AB7-42CA-24C6-68A8-7B19D62A9566}"/>
              </a:ext>
            </a:extLst>
          </p:cNvPr>
          <p:cNvSpPr txBox="1"/>
          <p:nvPr/>
        </p:nvSpPr>
        <p:spPr>
          <a:xfrm>
            <a:off x="3097231" y="296460"/>
            <a:ext cx="55133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Progress and Challenges:</a:t>
            </a:r>
          </a:p>
          <a:p>
            <a:pPr algn="ctr"/>
            <a:r>
              <a:rPr lang="en-US" sz="3600" dirty="0"/>
              <a:t>Nitrogen</a:t>
            </a:r>
          </a:p>
        </p:txBody>
      </p:sp>
    </p:spTree>
    <p:extLst>
      <p:ext uri="{BB962C8B-B14F-4D97-AF65-F5344CB8AC3E}">
        <p14:creationId xmlns:p14="http://schemas.microsoft.com/office/powerpoint/2010/main" val="481574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23560-617F-C408-E8F1-70C95A2E7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character running on a treadmill&#10;&#10;Description automatically generated">
            <a:extLst>
              <a:ext uri="{FF2B5EF4-FFF2-40B4-BE49-F238E27FC236}">
                <a16:creationId xmlns:a16="http://schemas.microsoft.com/office/drawing/2014/main" id="{AC44AA98-5209-5B04-98B5-C2A716510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139" y="1619409"/>
            <a:ext cx="5160460" cy="38651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913063-DE38-AE5A-2966-90CCE0BF0020}"/>
              </a:ext>
            </a:extLst>
          </p:cNvPr>
          <p:cNvSpPr txBox="1"/>
          <p:nvPr/>
        </p:nvSpPr>
        <p:spPr>
          <a:xfrm>
            <a:off x="3097231" y="296460"/>
            <a:ext cx="55133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Progress and Challenges:</a:t>
            </a:r>
          </a:p>
          <a:p>
            <a:pPr algn="ctr"/>
            <a:r>
              <a:rPr lang="en-US" sz="3600" dirty="0"/>
              <a:t>Nitrogen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B93386-82C1-BB12-2AA0-F306544EA1BA}"/>
              </a:ext>
            </a:extLst>
          </p:cNvPr>
          <p:cNvSpPr txBox="1"/>
          <p:nvPr/>
        </p:nvSpPr>
        <p:spPr>
          <a:xfrm>
            <a:off x="7349043" y="2598002"/>
            <a:ext cx="3543534" cy="830997"/>
          </a:xfrm>
          <a:prstGeom prst="rect">
            <a:avLst/>
          </a:prstGeom>
          <a:solidFill>
            <a:srgbClr val="3333FF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BMP funding increasing</a:t>
            </a:r>
          </a:p>
          <a:p>
            <a:r>
              <a:rPr lang="en-US" sz="2400" dirty="0">
                <a:solidFill>
                  <a:schemeClr val="bg1"/>
                </a:solidFill>
              </a:rPr>
              <a:t>BMP adoption increasing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462FE7-119E-BF1F-C93D-D23DBB086AAD}"/>
              </a:ext>
            </a:extLst>
          </p:cNvPr>
          <p:cNvSpPr txBox="1"/>
          <p:nvPr/>
        </p:nvSpPr>
        <p:spPr>
          <a:xfrm>
            <a:off x="3378502" y="5539989"/>
            <a:ext cx="5266790" cy="83099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Yields increasing</a:t>
            </a:r>
          </a:p>
          <a:p>
            <a:r>
              <a:rPr lang="en-US" sz="2400" dirty="0">
                <a:solidFill>
                  <a:schemeClr val="bg1"/>
                </a:solidFill>
              </a:rPr>
              <a:t>Animal numbers increasing</a:t>
            </a:r>
          </a:p>
        </p:txBody>
      </p:sp>
    </p:spTree>
    <p:extLst>
      <p:ext uri="{BB962C8B-B14F-4D97-AF65-F5344CB8AC3E}">
        <p14:creationId xmlns:p14="http://schemas.microsoft.com/office/powerpoint/2010/main" val="2960786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723BB-2519-6BB6-B9A8-004435CB7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F116A747-5818-C34A-DFA8-FC6862467287}"/>
              </a:ext>
            </a:extLst>
          </p:cNvPr>
          <p:cNvSpPr txBox="1"/>
          <p:nvPr/>
        </p:nvSpPr>
        <p:spPr>
          <a:xfrm>
            <a:off x="3339315" y="413418"/>
            <a:ext cx="55133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Progress and Challenges:</a:t>
            </a:r>
          </a:p>
          <a:p>
            <a:pPr algn="ctr"/>
            <a:r>
              <a:rPr lang="en-US" sz="3600" dirty="0"/>
              <a:t>Phosphorus</a:t>
            </a:r>
          </a:p>
        </p:txBody>
      </p:sp>
    </p:spTree>
    <p:extLst>
      <p:ext uri="{BB962C8B-B14F-4D97-AF65-F5344CB8AC3E}">
        <p14:creationId xmlns:p14="http://schemas.microsoft.com/office/powerpoint/2010/main" val="399255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06EAA-DE53-B622-0E33-255FFC48E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504D43BA-9364-866A-CDB1-77A2CED99F47}"/>
              </a:ext>
            </a:extLst>
          </p:cNvPr>
          <p:cNvSpPr txBox="1"/>
          <p:nvPr/>
        </p:nvSpPr>
        <p:spPr>
          <a:xfrm>
            <a:off x="2260504" y="2130451"/>
            <a:ext cx="7984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Annual rate of change in nonpoint source P loads (CAST estimates)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ADE043-BE1F-B17E-4A88-6BD8F8D9FC63}"/>
              </a:ext>
            </a:extLst>
          </p:cNvPr>
          <p:cNvSpPr txBox="1"/>
          <p:nvPr/>
        </p:nvSpPr>
        <p:spPr>
          <a:xfrm>
            <a:off x="5315172" y="2581532"/>
            <a:ext cx="3490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1985-2009                  2009-2023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7B3482-34C6-067D-EBBC-D771D21F6B79}"/>
              </a:ext>
            </a:extLst>
          </p:cNvPr>
          <p:cNvSpPr txBox="1"/>
          <p:nvPr/>
        </p:nvSpPr>
        <p:spPr>
          <a:xfrm>
            <a:off x="2933922" y="3029267"/>
            <a:ext cx="5761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Agriculture                   - 130k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lbs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/yr                - 40k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lbs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/yr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2E05F9-347F-A25A-AEDD-C521013870CA}"/>
              </a:ext>
            </a:extLst>
          </p:cNvPr>
          <p:cNvSpPr txBox="1"/>
          <p:nvPr/>
        </p:nvSpPr>
        <p:spPr>
          <a:xfrm>
            <a:off x="2914620" y="3502240"/>
            <a:ext cx="5947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Urban Nonpoint           + 20k/</a:t>
            </a:r>
            <a:r>
              <a:rPr lang="en-US" sz="2000" dirty="0" err="1"/>
              <a:t>lbs</a:t>
            </a:r>
            <a:r>
              <a:rPr lang="en-US" sz="2000" dirty="0"/>
              <a:t>/yr               - 20k </a:t>
            </a:r>
            <a:r>
              <a:rPr lang="en-US" sz="2000" dirty="0" err="1"/>
              <a:t>lbs</a:t>
            </a:r>
            <a:r>
              <a:rPr lang="en-US" sz="2000" dirty="0"/>
              <a:t>/yr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A6345D-95E6-99C7-D8FD-685104CABD60}"/>
              </a:ext>
            </a:extLst>
          </p:cNvPr>
          <p:cNvSpPr txBox="1"/>
          <p:nvPr/>
        </p:nvSpPr>
        <p:spPr>
          <a:xfrm>
            <a:off x="2905095" y="4074766"/>
            <a:ext cx="5900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Net change in NPS    -110k </a:t>
            </a:r>
            <a:r>
              <a:rPr lang="en-US" sz="2000" b="1" i="1" dirty="0" err="1"/>
              <a:t>lbs</a:t>
            </a:r>
            <a:r>
              <a:rPr lang="en-US" sz="2000" b="1" i="1" dirty="0"/>
              <a:t>/yr              - 60k </a:t>
            </a:r>
            <a:r>
              <a:rPr lang="en-US" sz="2000" b="1" i="1" dirty="0" err="1"/>
              <a:t>lbs</a:t>
            </a:r>
            <a:r>
              <a:rPr lang="en-US" sz="2000" b="1" i="1" dirty="0"/>
              <a:t>/yr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F9CC908-00C3-6118-D882-2D3CD8B55885}"/>
              </a:ext>
            </a:extLst>
          </p:cNvPr>
          <p:cNvCxnSpPr>
            <a:cxnSpLocks/>
          </p:cNvCxnSpPr>
          <p:nvPr/>
        </p:nvCxnSpPr>
        <p:spPr>
          <a:xfrm>
            <a:off x="2924145" y="4046191"/>
            <a:ext cx="59334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991AD85-1374-905C-7A90-9D56771174D0}"/>
              </a:ext>
            </a:extLst>
          </p:cNvPr>
          <p:cNvCxnSpPr>
            <a:cxnSpLocks/>
          </p:cNvCxnSpPr>
          <p:nvPr/>
        </p:nvCxnSpPr>
        <p:spPr>
          <a:xfrm flipV="1">
            <a:off x="2924145" y="2973786"/>
            <a:ext cx="5867760" cy="2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C7C0854-6623-6C02-5C17-6128231614AE}"/>
              </a:ext>
            </a:extLst>
          </p:cNvPr>
          <p:cNvSpPr txBox="1"/>
          <p:nvPr/>
        </p:nvSpPr>
        <p:spPr>
          <a:xfrm>
            <a:off x="209048" y="6558367"/>
            <a:ext cx="1834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Data Source: CAST23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DA1C5B5-103E-C336-5A61-5E03E42EBE35}"/>
              </a:ext>
            </a:extLst>
          </p:cNvPr>
          <p:cNvSpPr txBox="1"/>
          <p:nvPr/>
        </p:nvSpPr>
        <p:spPr>
          <a:xfrm>
            <a:off x="3339315" y="413418"/>
            <a:ext cx="55133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Progress and Challenges:</a:t>
            </a:r>
          </a:p>
          <a:p>
            <a:pPr algn="ctr"/>
            <a:r>
              <a:rPr lang="en-US" sz="3600" dirty="0"/>
              <a:t>Phosphorus</a:t>
            </a:r>
          </a:p>
        </p:txBody>
      </p:sp>
    </p:spTree>
    <p:extLst>
      <p:ext uri="{BB962C8B-B14F-4D97-AF65-F5344CB8AC3E}">
        <p14:creationId xmlns:p14="http://schemas.microsoft.com/office/powerpoint/2010/main" val="2712161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38398-75E4-05F7-2EFB-3DC98170F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2D78EBEE-24BD-94E7-33DF-F5190590E177}"/>
              </a:ext>
            </a:extLst>
          </p:cNvPr>
          <p:cNvSpPr txBox="1"/>
          <p:nvPr/>
        </p:nvSpPr>
        <p:spPr>
          <a:xfrm>
            <a:off x="2260504" y="2130451"/>
            <a:ext cx="7984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Annual rate of change in nonpoint source P loads (CAST estimates)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4E65DD-4225-3F6E-8731-7B7801A110C8}"/>
              </a:ext>
            </a:extLst>
          </p:cNvPr>
          <p:cNvSpPr txBox="1"/>
          <p:nvPr/>
        </p:nvSpPr>
        <p:spPr>
          <a:xfrm>
            <a:off x="5315172" y="2581532"/>
            <a:ext cx="3490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1985-2009                  2009-2023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B9C789-5FFC-36C6-D268-1B09339AE582}"/>
              </a:ext>
            </a:extLst>
          </p:cNvPr>
          <p:cNvSpPr txBox="1"/>
          <p:nvPr/>
        </p:nvSpPr>
        <p:spPr>
          <a:xfrm>
            <a:off x="2933922" y="3029267"/>
            <a:ext cx="5761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Agriculture                   - 130k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lbs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/yr                - 40k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lbs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/yr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EED612-2FD0-A09C-5B0F-21084795C305}"/>
              </a:ext>
            </a:extLst>
          </p:cNvPr>
          <p:cNvSpPr txBox="1"/>
          <p:nvPr/>
        </p:nvSpPr>
        <p:spPr>
          <a:xfrm>
            <a:off x="2914620" y="3502240"/>
            <a:ext cx="5947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Urban Nonpoint           + 20k/</a:t>
            </a:r>
            <a:r>
              <a:rPr lang="en-US" sz="2000" dirty="0" err="1"/>
              <a:t>lbs</a:t>
            </a:r>
            <a:r>
              <a:rPr lang="en-US" sz="2000" dirty="0"/>
              <a:t>/yr               - 20k </a:t>
            </a:r>
            <a:r>
              <a:rPr lang="en-US" sz="2000" dirty="0" err="1"/>
              <a:t>lbs</a:t>
            </a:r>
            <a:r>
              <a:rPr lang="en-US" sz="2000" dirty="0"/>
              <a:t>/yr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605905-08AB-9BA6-24A6-BD7D6AFC7C6A}"/>
              </a:ext>
            </a:extLst>
          </p:cNvPr>
          <p:cNvSpPr txBox="1"/>
          <p:nvPr/>
        </p:nvSpPr>
        <p:spPr>
          <a:xfrm>
            <a:off x="2905095" y="4074766"/>
            <a:ext cx="5900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Net change in NPS    -110k </a:t>
            </a:r>
            <a:r>
              <a:rPr lang="en-US" sz="2000" b="1" i="1" dirty="0" err="1"/>
              <a:t>lbs</a:t>
            </a:r>
            <a:r>
              <a:rPr lang="en-US" sz="2000" b="1" i="1" dirty="0"/>
              <a:t>/yr              - 60k </a:t>
            </a:r>
            <a:r>
              <a:rPr lang="en-US" sz="2000" b="1" i="1" dirty="0" err="1"/>
              <a:t>lbs</a:t>
            </a:r>
            <a:r>
              <a:rPr lang="en-US" sz="2000" b="1" i="1" dirty="0"/>
              <a:t>/yr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D21ED17-66B5-06A1-B1DD-E4AA14E2423F}"/>
              </a:ext>
            </a:extLst>
          </p:cNvPr>
          <p:cNvCxnSpPr>
            <a:cxnSpLocks/>
          </p:cNvCxnSpPr>
          <p:nvPr/>
        </p:nvCxnSpPr>
        <p:spPr>
          <a:xfrm>
            <a:off x="2924145" y="4046191"/>
            <a:ext cx="59334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ECD8DE9-52A3-EDBD-DE05-BF81F5E0691F}"/>
              </a:ext>
            </a:extLst>
          </p:cNvPr>
          <p:cNvCxnSpPr>
            <a:cxnSpLocks/>
          </p:cNvCxnSpPr>
          <p:nvPr/>
        </p:nvCxnSpPr>
        <p:spPr>
          <a:xfrm flipV="1">
            <a:off x="2924145" y="2973786"/>
            <a:ext cx="5867760" cy="2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E65DFCE-3DD2-F060-39F0-3F4F646B0057}"/>
              </a:ext>
            </a:extLst>
          </p:cNvPr>
          <p:cNvSpPr txBox="1"/>
          <p:nvPr/>
        </p:nvSpPr>
        <p:spPr>
          <a:xfrm>
            <a:off x="3803421" y="4921163"/>
            <a:ext cx="4899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</a:rPr>
              <a:t>Estimated additional N reductions to achieve the TMDL target: </a:t>
            </a:r>
            <a:r>
              <a:rPr lang="en-US" sz="2000" b="1" dirty="0">
                <a:solidFill>
                  <a:srgbClr val="00B050"/>
                </a:solidFill>
              </a:rPr>
              <a:t>450k/</a:t>
            </a:r>
            <a:r>
              <a:rPr lang="en-US" sz="2000" b="1" dirty="0" err="1">
                <a:solidFill>
                  <a:srgbClr val="00B050"/>
                </a:solidFill>
              </a:rPr>
              <a:t>lb</a:t>
            </a:r>
            <a:r>
              <a:rPr lang="en-US" sz="2000" b="1" dirty="0">
                <a:solidFill>
                  <a:srgbClr val="00B050"/>
                </a:solidFill>
              </a:rPr>
              <a:t>/yr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F2C862C-10D4-FAD8-06A0-87266E29D251}"/>
              </a:ext>
            </a:extLst>
          </p:cNvPr>
          <p:cNvSpPr txBox="1"/>
          <p:nvPr/>
        </p:nvSpPr>
        <p:spPr>
          <a:xfrm>
            <a:off x="209048" y="6558367"/>
            <a:ext cx="1834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Data Source: CAST23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B5CEE0F-E9B8-D465-D73A-06C227429E72}"/>
              </a:ext>
            </a:extLst>
          </p:cNvPr>
          <p:cNvSpPr txBox="1"/>
          <p:nvPr/>
        </p:nvSpPr>
        <p:spPr>
          <a:xfrm>
            <a:off x="3339315" y="413418"/>
            <a:ext cx="55133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Progress and Challenges:</a:t>
            </a:r>
          </a:p>
          <a:p>
            <a:pPr algn="ctr"/>
            <a:r>
              <a:rPr lang="en-US" sz="3600" dirty="0"/>
              <a:t>Phosphorus</a:t>
            </a:r>
          </a:p>
        </p:txBody>
      </p:sp>
    </p:spTree>
    <p:extLst>
      <p:ext uri="{BB962C8B-B14F-4D97-AF65-F5344CB8AC3E}">
        <p14:creationId xmlns:p14="http://schemas.microsoft.com/office/powerpoint/2010/main" val="3437317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23FA9-5216-2965-945B-9E58F4634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82820BF-0E62-9A88-A035-F4F95A632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3306"/>
            <a:ext cx="5827403" cy="35884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CD5F0EB-BCA1-43C2-1A00-7422E6103DF3}"/>
              </a:ext>
            </a:extLst>
          </p:cNvPr>
          <p:cNvSpPr txBox="1"/>
          <p:nvPr/>
        </p:nvSpPr>
        <p:spPr>
          <a:xfrm>
            <a:off x="4634017" y="2113978"/>
            <a:ext cx="12244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monitored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E9886F-3B0A-6BCE-1C46-E0A6007A1C75}"/>
              </a:ext>
            </a:extLst>
          </p:cNvPr>
          <p:cNvSpPr txBox="1"/>
          <p:nvPr/>
        </p:nvSpPr>
        <p:spPr>
          <a:xfrm>
            <a:off x="340853" y="6102811"/>
            <a:ext cx="49026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Data Source: METRIC (Monitored and Expected Total Reduction Indicator for the Chesapeake)   https://wqs.chesapeakebay.net/metric/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6777E7-F75C-E690-F293-C6D5B419F51A}"/>
              </a:ext>
            </a:extLst>
          </p:cNvPr>
          <p:cNvSpPr txBox="1"/>
          <p:nvPr/>
        </p:nvSpPr>
        <p:spPr>
          <a:xfrm>
            <a:off x="3222357" y="81874"/>
            <a:ext cx="55133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Progress and Challenges:</a:t>
            </a:r>
          </a:p>
          <a:p>
            <a:pPr algn="ctr"/>
            <a:r>
              <a:rPr lang="en-US" sz="3600" dirty="0"/>
              <a:t>Phosphorus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7B0BAC-A3F3-8C15-E290-CE96009402ED}"/>
              </a:ext>
            </a:extLst>
          </p:cNvPr>
          <p:cNvSpPr txBox="1"/>
          <p:nvPr/>
        </p:nvSpPr>
        <p:spPr>
          <a:xfrm>
            <a:off x="4665111" y="3657542"/>
            <a:ext cx="12244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1025601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276C7-7725-A555-B708-E13CE5BD5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428DF85-D2A1-AFF0-EC22-C2BF1AABE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3306"/>
            <a:ext cx="5827403" cy="35884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637D8F8-CD51-13A4-2DD7-928D840B1E0B}"/>
              </a:ext>
            </a:extLst>
          </p:cNvPr>
          <p:cNvSpPr txBox="1"/>
          <p:nvPr/>
        </p:nvSpPr>
        <p:spPr>
          <a:xfrm>
            <a:off x="4634017" y="2113978"/>
            <a:ext cx="12244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monitored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DCC7DF6-DF90-F0EF-C394-AF5D120D9A6F}"/>
              </a:ext>
            </a:extLst>
          </p:cNvPr>
          <p:cNvCxnSpPr>
            <a:cxnSpLocks/>
          </p:cNvCxnSpPr>
          <p:nvPr/>
        </p:nvCxnSpPr>
        <p:spPr>
          <a:xfrm>
            <a:off x="4665111" y="2375588"/>
            <a:ext cx="0" cy="1281954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oogle Shape;192;g18ce5abb3ef_0_326">
            <a:extLst>
              <a:ext uri="{FF2B5EF4-FFF2-40B4-BE49-F238E27FC236}">
                <a16:creationId xmlns:a16="http://schemas.microsoft.com/office/drawing/2014/main" id="{B4E50828-0BF8-CC68-3916-2B7F71EBE353}"/>
              </a:ext>
            </a:extLst>
          </p:cNvPr>
          <p:cNvSpPr txBox="1"/>
          <p:nvPr/>
        </p:nvSpPr>
        <p:spPr>
          <a:xfrm>
            <a:off x="3109901" y="2887870"/>
            <a:ext cx="152755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3000"/>
            </a:pPr>
            <a:r>
              <a:rPr lang="en-US" sz="1600" dirty="0">
                <a:solidFill>
                  <a:srgbClr val="FF0000"/>
                </a:solidFill>
                <a:ea typeface="Baskerville" panose="02020502070401020303" pitchFamily="18" charset="0"/>
                <a:cs typeface="Calibri" panose="020F0502020204030204" pitchFamily="34" charset="0"/>
              </a:rPr>
              <a:t>Response Gap</a:t>
            </a:r>
            <a:endParaRPr sz="1600" i="0" u="none" strike="noStrike" cap="none" dirty="0">
              <a:solidFill>
                <a:srgbClr val="FF0000"/>
              </a:solidFill>
              <a:ea typeface="Baskerville" panose="02020502070401020303" pitchFamily="18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AD4BAC-33FF-F4D8-56E7-2A5540EAB349}"/>
              </a:ext>
            </a:extLst>
          </p:cNvPr>
          <p:cNvSpPr txBox="1"/>
          <p:nvPr/>
        </p:nvSpPr>
        <p:spPr>
          <a:xfrm>
            <a:off x="340853" y="6102811"/>
            <a:ext cx="49026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Data Source: METRIC (Monitored and Expected Total Reduction Indicator for the Chesapeake)   https://wqs.chesapeakebay.net/metric/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EB5146-453F-4FE0-0BC8-1BC5D489032A}"/>
              </a:ext>
            </a:extLst>
          </p:cNvPr>
          <p:cNvSpPr txBox="1"/>
          <p:nvPr/>
        </p:nvSpPr>
        <p:spPr>
          <a:xfrm>
            <a:off x="3222357" y="81874"/>
            <a:ext cx="55133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Progress and Challenges:</a:t>
            </a:r>
          </a:p>
          <a:p>
            <a:pPr algn="ctr"/>
            <a:r>
              <a:rPr lang="en-US" sz="3600" dirty="0"/>
              <a:t>Phosphorus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F2B940-3149-7FB1-B90E-0D7CD5F891AE}"/>
              </a:ext>
            </a:extLst>
          </p:cNvPr>
          <p:cNvSpPr txBox="1"/>
          <p:nvPr/>
        </p:nvSpPr>
        <p:spPr>
          <a:xfrm>
            <a:off x="4665111" y="3657542"/>
            <a:ext cx="12244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2793198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C042F-72EF-222B-53FB-053F3D257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EB2F178-FF02-26CE-EE84-6FB5F6168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3306"/>
            <a:ext cx="5827403" cy="35884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72F70E-3702-3314-6BE3-1E1F54A0BD20}"/>
              </a:ext>
            </a:extLst>
          </p:cNvPr>
          <p:cNvSpPr txBox="1"/>
          <p:nvPr/>
        </p:nvSpPr>
        <p:spPr>
          <a:xfrm>
            <a:off x="4634017" y="2113978"/>
            <a:ext cx="12244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monitored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E8E305D-3C09-A39C-88E2-36DBC1BB7EAE}"/>
              </a:ext>
            </a:extLst>
          </p:cNvPr>
          <p:cNvCxnSpPr>
            <a:cxnSpLocks/>
          </p:cNvCxnSpPr>
          <p:nvPr/>
        </p:nvCxnSpPr>
        <p:spPr>
          <a:xfrm>
            <a:off x="4665111" y="2375588"/>
            <a:ext cx="0" cy="1281954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oogle Shape;192;g18ce5abb3ef_0_326">
            <a:extLst>
              <a:ext uri="{FF2B5EF4-FFF2-40B4-BE49-F238E27FC236}">
                <a16:creationId xmlns:a16="http://schemas.microsoft.com/office/drawing/2014/main" id="{89BE3B06-AFA4-729E-7069-CD2DEC86F3AB}"/>
              </a:ext>
            </a:extLst>
          </p:cNvPr>
          <p:cNvSpPr txBox="1"/>
          <p:nvPr/>
        </p:nvSpPr>
        <p:spPr>
          <a:xfrm>
            <a:off x="3109901" y="2887870"/>
            <a:ext cx="152755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3000"/>
            </a:pPr>
            <a:r>
              <a:rPr lang="en-US" sz="1600" dirty="0">
                <a:solidFill>
                  <a:srgbClr val="FF0000"/>
                </a:solidFill>
                <a:ea typeface="Baskerville" panose="02020502070401020303" pitchFamily="18" charset="0"/>
                <a:cs typeface="Calibri" panose="020F0502020204030204" pitchFamily="34" charset="0"/>
              </a:rPr>
              <a:t>Response Gap</a:t>
            </a:r>
            <a:endParaRPr sz="1600" i="0" u="none" strike="noStrike" cap="none" dirty="0">
              <a:solidFill>
                <a:srgbClr val="FF0000"/>
              </a:solidFill>
              <a:ea typeface="Baskerville" panose="02020502070401020303" pitchFamily="18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F2B492-6F8D-B231-0649-76E8C426E5AB}"/>
              </a:ext>
            </a:extLst>
          </p:cNvPr>
          <p:cNvSpPr txBox="1"/>
          <p:nvPr/>
        </p:nvSpPr>
        <p:spPr>
          <a:xfrm>
            <a:off x="340853" y="6102811"/>
            <a:ext cx="49026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Data Source: METRIC (Monitored and Expected Total Reduction Indicator for the Chesapeake)   https://wqs.chesapeakebay.net/metric/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E4773A-416F-975A-A75F-29B48104A0B2}"/>
              </a:ext>
            </a:extLst>
          </p:cNvPr>
          <p:cNvSpPr txBox="1"/>
          <p:nvPr/>
        </p:nvSpPr>
        <p:spPr>
          <a:xfrm>
            <a:off x="3222357" y="81874"/>
            <a:ext cx="55133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Progress and Challenges:</a:t>
            </a:r>
          </a:p>
          <a:p>
            <a:pPr algn="ctr"/>
            <a:r>
              <a:rPr lang="en-US" sz="3600" dirty="0"/>
              <a:t>Phosphorus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3216EC-614E-4C48-91E5-97BCF0D152C6}"/>
              </a:ext>
            </a:extLst>
          </p:cNvPr>
          <p:cNvSpPr txBox="1"/>
          <p:nvPr/>
        </p:nvSpPr>
        <p:spPr>
          <a:xfrm>
            <a:off x="4665111" y="3657542"/>
            <a:ext cx="12244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D81553-EB2A-7EC6-C14F-54AF9B98C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412" y="1239069"/>
            <a:ext cx="5548735" cy="28177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EE182C1-2D32-5F93-1CD3-A6B4C38F4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4599" y="3788347"/>
            <a:ext cx="5486548" cy="2974206"/>
          </a:xfrm>
          <a:prstGeom prst="rect">
            <a:avLst/>
          </a:prstGeom>
        </p:spPr>
      </p:pic>
      <p:sp>
        <p:nvSpPr>
          <p:cNvPr id="23" name="Google Shape;192;g18ce5abb3ef_0_326">
            <a:extLst>
              <a:ext uri="{FF2B5EF4-FFF2-40B4-BE49-F238E27FC236}">
                <a16:creationId xmlns:a16="http://schemas.microsoft.com/office/drawing/2014/main" id="{342275EA-3C4C-679D-539D-24D258E10A24}"/>
              </a:ext>
            </a:extLst>
          </p:cNvPr>
          <p:cNvSpPr txBox="1"/>
          <p:nvPr/>
        </p:nvSpPr>
        <p:spPr>
          <a:xfrm>
            <a:off x="10767282" y="5178877"/>
            <a:ext cx="152755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3000"/>
            </a:pPr>
            <a:r>
              <a:rPr lang="en-US" sz="1200" dirty="0">
                <a:solidFill>
                  <a:srgbClr val="00B050"/>
                </a:solidFill>
                <a:ea typeface="Baskerville" panose="02020502070401020303" pitchFamily="18" charset="0"/>
                <a:cs typeface="Calibri" panose="020F0502020204030204" pitchFamily="34" charset="0"/>
              </a:rPr>
              <a:t>Doing better than expected here</a:t>
            </a:r>
            <a:endParaRPr sz="1200" i="0" u="none" strike="noStrike" cap="none" dirty="0">
              <a:solidFill>
                <a:srgbClr val="00B050"/>
              </a:solidFill>
              <a:ea typeface="Baskerville" panose="02020502070401020303" pitchFamily="18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3CA092E-48A9-F653-ADC1-57B333A7DF50}"/>
              </a:ext>
            </a:extLst>
          </p:cNvPr>
          <p:cNvCxnSpPr>
            <a:cxnSpLocks/>
          </p:cNvCxnSpPr>
          <p:nvPr/>
        </p:nvCxnSpPr>
        <p:spPr>
          <a:xfrm>
            <a:off x="10739522" y="1640021"/>
            <a:ext cx="0" cy="567155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184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 txBox="1"/>
          <p:nvPr/>
        </p:nvSpPr>
        <p:spPr>
          <a:xfrm>
            <a:off x="2031675" y="1093719"/>
            <a:ext cx="756085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Long term Trends in Total Phosphorus Loads</a:t>
            </a:r>
            <a:endParaRPr sz="2400" dirty="0"/>
          </a:p>
        </p:txBody>
      </p:sp>
      <p:sp>
        <p:nvSpPr>
          <p:cNvPr id="222" name="Google Shape;222;p17"/>
          <p:cNvSpPr txBox="1">
            <a:spLocks noGrp="1"/>
          </p:cNvSpPr>
          <p:nvPr>
            <p:ph type="sldNum" idx="12"/>
          </p:nvPr>
        </p:nvSpPr>
        <p:spPr>
          <a:xfrm>
            <a:off x="11264712" y="6312035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graphicFrame>
        <p:nvGraphicFramePr>
          <p:cNvPr id="223" name="Google Shape;223;p17"/>
          <p:cNvGraphicFramePr/>
          <p:nvPr/>
        </p:nvGraphicFramePr>
        <p:xfrm>
          <a:off x="8095350" y="3726719"/>
          <a:ext cx="3780450" cy="429240"/>
        </p:xfrm>
        <a:graphic>
          <a:graphicData uri="http://schemas.openxmlformats.org/drawingml/2006/table">
            <a:tbl>
              <a:tblPr>
                <a:noFill/>
                <a:tableStyleId>{43587CF2-B3FC-483F-8052-425DE46844EF}</a:tableStyleId>
              </a:tblPr>
              <a:tblGrid>
                <a:gridCol w="189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8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Increasing Loads</a:t>
                      </a:r>
                      <a:endParaRPr sz="1600" dirty="0"/>
                    </a:p>
                  </a:txBody>
                  <a:tcPr marL="86350" marR="86350" marT="86350" marB="863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Decreasing Loads </a:t>
                      </a:r>
                      <a:endParaRPr sz="1600" dirty="0"/>
                    </a:p>
                  </a:txBody>
                  <a:tcPr marL="86350" marR="86350" marT="86350" marB="863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42664B2-3C99-45EC-ADDC-955B1963E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474" y="1556827"/>
            <a:ext cx="5201344" cy="497258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3B59C69-6522-4A59-81B4-4FC10042B914}"/>
              </a:ext>
            </a:extLst>
          </p:cNvPr>
          <p:cNvCxnSpPr/>
          <p:nvPr/>
        </p:nvCxnSpPr>
        <p:spPr>
          <a:xfrm>
            <a:off x="7007779" y="2722317"/>
            <a:ext cx="0" cy="383911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C78DE3A-9E9B-40A2-A81A-F71BBDADAEB9}"/>
              </a:ext>
            </a:extLst>
          </p:cNvPr>
          <p:cNvCxnSpPr/>
          <p:nvPr/>
        </p:nvCxnSpPr>
        <p:spPr>
          <a:xfrm>
            <a:off x="7007779" y="2247702"/>
            <a:ext cx="0" cy="383911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B82BB6A-958F-47BB-88E4-28DD9A70A993}"/>
              </a:ext>
            </a:extLst>
          </p:cNvPr>
          <p:cNvCxnSpPr/>
          <p:nvPr/>
        </p:nvCxnSpPr>
        <p:spPr>
          <a:xfrm>
            <a:off x="7016245" y="3690428"/>
            <a:ext cx="0" cy="383911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B6F31F5-AE24-4BA8-B906-6BFEECC39255}"/>
              </a:ext>
            </a:extLst>
          </p:cNvPr>
          <p:cNvCxnSpPr/>
          <p:nvPr/>
        </p:nvCxnSpPr>
        <p:spPr>
          <a:xfrm>
            <a:off x="7007779" y="3216294"/>
            <a:ext cx="0" cy="383911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39FC160-E86E-4A4A-A1A5-BDDF6F034687}"/>
              </a:ext>
            </a:extLst>
          </p:cNvPr>
          <p:cNvCxnSpPr/>
          <p:nvPr/>
        </p:nvCxnSpPr>
        <p:spPr>
          <a:xfrm>
            <a:off x="7020479" y="4155959"/>
            <a:ext cx="0" cy="383911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0823F2-4974-4916-9E27-4C8C5B601953}"/>
              </a:ext>
            </a:extLst>
          </p:cNvPr>
          <p:cNvCxnSpPr>
            <a:cxnSpLocks/>
          </p:cNvCxnSpPr>
          <p:nvPr/>
        </p:nvCxnSpPr>
        <p:spPr>
          <a:xfrm flipV="1">
            <a:off x="5246713" y="3168405"/>
            <a:ext cx="0" cy="40349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42C762A-A259-4D49-B3CD-580B599DEB22}"/>
              </a:ext>
            </a:extLst>
          </p:cNvPr>
          <p:cNvCxnSpPr>
            <a:cxnSpLocks/>
          </p:cNvCxnSpPr>
          <p:nvPr/>
        </p:nvCxnSpPr>
        <p:spPr>
          <a:xfrm flipV="1">
            <a:off x="5246713" y="4147626"/>
            <a:ext cx="0" cy="40349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81A554F-CA66-44C5-AC45-D333191E6555}"/>
              </a:ext>
            </a:extLst>
          </p:cNvPr>
          <p:cNvCxnSpPr>
            <a:cxnSpLocks/>
          </p:cNvCxnSpPr>
          <p:nvPr/>
        </p:nvCxnSpPr>
        <p:spPr>
          <a:xfrm flipV="1">
            <a:off x="5242480" y="5108594"/>
            <a:ext cx="0" cy="40349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3A99CD2-9457-40AE-9698-CB664059E31B}"/>
              </a:ext>
            </a:extLst>
          </p:cNvPr>
          <p:cNvCxnSpPr>
            <a:cxnSpLocks/>
          </p:cNvCxnSpPr>
          <p:nvPr/>
        </p:nvCxnSpPr>
        <p:spPr>
          <a:xfrm flipV="1">
            <a:off x="5255179" y="6073794"/>
            <a:ext cx="0" cy="40349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5CC05C1-B6E3-4DBA-AEC2-61279C7789ED}"/>
              </a:ext>
            </a:extLst>
          </p:cNvPr>
          <p:cNvCxnSpPr>
            <a:cxnSpLocks/>
          </p:cNvCxnSpPr>
          <p:nvPr/>
        </p:nvCxnSpPr>
        <p:spPr>
          <a:xfrm flipV="1">
            <a:off x="7020479" y="4627449"/>
            <a:ext cx="0" cy="40349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0949829-E77C-481A-8BCC-DE3511D876C7}"/>
              </a:ext>
            </a:extLst>
          </p:cNvPr>
          <p:cNvCxnSpPr/>
          <p:nvPr/>
        </p:nvCxnSpPr>
        <p:spPr>
          <a:xfrm>
            <a:off x="7016245" y="5140380"/>
            <a:ext cx="0" cy="383911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2F87579-EF38-43C9-AAD9-543B6851ADB2}"/>
              </a:ext>
            </a:extLst>
          </p:cNvPr>
          <p:cNvCxnSpPr/>
          <p:nvPr/>
        </p:nvCxnSpPr>
        <p:spPr>
          <a:xfrm>
            <a:off x="7016245" y="5603759"/>
            <a:ext cx="0" cy="383911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6CC560A-EB5B-4687-8DEB-3174665F7C6C}"/>
              </a:ext>
            </a:extLst>
          </p:cNvPr>
          <p:cNvCxnSpPr/>
          <p:nvPr/>
        </p:nvCxnSpPr>
        <p:spPr>
          <a:xfrm>
            <a:off x="7024712" y="6093373"/>
            <a:ext cx="0" cy="383911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3DED48B-197C-4492-9A02-C53700D4A617}"/>
              </a:ext>
            </a:extLst>
          </p:cNvPr>
          <p:cNvCxnSpPr/>
          <p:nvPr/>
        </p:nvCxnSpPr>
        <p:spPr>
          <a:xfrm>
            <a:off x="5242480" y="5603759"/>
            <a:ext cx="0" cy="383911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245C333-7291-4E8F-90C9-28519D516FC9}"/>
              </a:ext>
            </a:extLst>
          </p:cNvPr>
          <p:cNvCxnSpPr/>
          <p:nvPr/>
        </p:nvCxnSpPr>
        <p:spPr>
          <a:xfrm>
            <a:off x="5242480" y="2722317"/>
            <a:ext cx="0" cy="383911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245F77-5CB6-46FF-B0C6-35F21C2570EC}"/>
              </a:ext>
            </a:extLst>
          </p:cNvPr>
          <p:cNvCxnSpPr/>
          <p:nvPr/>
        </p:nvCxnSpPr>
        <p:spPr>
          <a:xfrm>
            <a:off x="5128806" y="2422109"/>
            <a:ext cx="22734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FA3B744-6D25-4FF4-8DA9-842C34882B63}"/>
              </a:ext>
            </a:extLst>
          </p:cNvPr>
          <p:cNvCxnSpPr/>
          <p:nvPr/>
        </p:nvCxnSpPr>
        <p:spPr>
          <a:xfrm>
            <a:off x="5128806" y="4829194"/>
            <a:ext cx="22734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DA60CBB-C608-4F26-B230-E87CFDABB6A2}"/>
              </a:ext>
            </a:extLst>
          </p:cNvPr>
          <p:cNvCxnSpPr/>
          <p:nvPr/>
        </p:nvCxnSpPr>
        <p:spPr>
          <a:xfrm>
            <a:off x="5242480" y="3690428"/>
            <a:ext cx="0" cy="383911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219;p17">
            <a:extLst>
              <a:ext uri="{FF2B5EF4-FFF2-40B4-BE49-F238E27FC236}">
                <a16:creationId xmlns:a16="http://schemas.microsoft.com/office/drawing/2014/main" id="{5644E8DF-7333-4458-AF90-036CF2465171}"/>
              </a:ext>
            </a:extLst>
          </p:cNvPr>
          <p:cNvSpPr txBox="1"/>
          <p:nvPr/>
        </p:nvSpPr>
        <p:spPr>
          <a:xfrm>
            <a:off x="2599474" y="167641"/>
            <a:ext cx="756085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Phosphorus Response Gap</a:t>
            </a:r>
            <a:endParaRPr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CA9C23C-196F-341E-18BB-79355471D26B}"/>
              </a:ext>
            </a:extLst>
          </p:cNvPr>
          <p:cNvSpPr txBox="1"/>
          <p:nvPr/>
        </p:nvSpPr>
        <p:spPr>
          <a:xfrm>
            <a:off x="1542197" y="1570891"/>
            <a:ext cx="95397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Ag and Chesapeake Bay Restoration</a:t>
            </a:r>
          </a:p>
          <a:p>
            <a:endParaRPr lang="en-US" sz="2800" dirty="0"/>
          </a:p>
          <a:p>
            <a:r>
              <a:rPr lang="en-US" sz="2800" dirty="0"/>
              <a:t>3 objectives: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Role of agriculture in “Bay restoration”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Progress and challenges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Accelerating progress:  Role of market-based approaches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E6179-FA94-8B0A-1468-CF11DDDC3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1EAFC6-8B2D-6A26-DD38-84855EB2B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928333"/>
            <a:ext cx="2743200" cy="365125"/>
          </a:xfrm>
        </p:spPr>
        <p:txBody>
          <a:bodyPr/>
          <a:lstStyle/>
          <a:p>
            <a:fld id="{A30CE7BB-8EAE-45E3-A89F-4A1231D401B4}" type="slidenum">
              <a:rPr lang="en-US" smtClean="0"/>
              <a:t>20</a:t>
            </a:fld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C579DE2-3CBC-A932-BB55-1289907B9352}"/>
              </a:ext>
            </a:extLst>
          </p:cNvPr>
          <p:cNvSpPr txBox="1"/>
          <p:nvPr/>
        </p:nvSpPr>
        <p:spPr>
          <a:xfrm>
            <a:off x="209048" y="6558367"/>
            <a:ext cx="1834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Data Source: CAST23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E459559-0B9A-D5CE-C9EC-C18EAE8A530B}"/>
              </a:ext>
            </a:extLst>
          </p:cNvPr>
          <p:cNvSpPr txBox="1"/>
          <p:nvPr/>
        </p:nvSpPr>
        <p:spPr>
          <a:xfrm>
            <a:off x="3408245" y="809351"/>
            <a:ext cx="53755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Progress and Challenges</a:t>
            </a:r>
          </a:p>
          <a:p>
            <a:pPr algn="ctr"/>
            <a:r>
              <a:rPr lang="en-US" sz="3600" b="1" dirty="0"/>
              <a:t>Conclusions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A5BEDE-3946-4758-E216-EB17395F7A5A}"/>
              </a:ext>
            </a:extLst>
          </p:cNvPr>
          <p:cNvSpPr txBox="1"/>
          <p:nvPr/>
        </p:nvSpPr>
        <p:spPr>
          <a:xfrm>
            <a:off x="1521129" y="2630178"/>
            <a:ext cx="91497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Reducing pollutants while increasing ag production is a major accomplishment, but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 STAC concluded that current programs were insufficient to meet TMDL targets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3228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B598D-185C-2AA8-3AD4-1945462E3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8">
            <a:extLst>
              <a:ext uri="{FF2B5EF4-FFF2-40B4-BE49-F238E27FC236}">
                <a16:creationId xmlns:a16="http://schemas.microsoft.com/office/drawing/2014/main" id="{3853AA45-C8BE-8A80-5431-82515D8DF5C4}"/>
              </a:ext>
            </a:extLst>
          </p:cNvPr>
          <p:cNvSpPr txBox="1"/>
          <p:nvPr/>
        </p:nvSpPr>
        <p:spPr>
          <a:xfrm>
            <a:off x="1762945" y="781283"/>
            <a:ext cx="8666107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ea typeface="Baskerville" panose="02020502070401020303" pitchFamily="18" charset="0"/>
                <a:cs typeface="Calibri" panose="020F0502020204030204" pitchFamily="34" charset="0"/>
              </a:rPr>
              <a:t>Accelerating Progress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ea typeface="Baskerville" panose="02020502070401020303" pitchFamily="18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B86DF5-C90F-C587-B4B7-80F905C4BA6E}"/>
              </a:ext>
            </a:extLst>
          </p:cNvPr>
          <p:cNvSpPr txBox="1"/>
          <p:nvPr/>
        </p:nvSpPr>
        <p:spPr>
          <a:xfrm>
            <a:off x="2215049" y="2569901"/>
            <a:ext cx="7761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For continued progress, need to add new approaches to implementation in addition to sustained/increasing funding</a:t>
            </a:r>
          </a:p>
        </p:txBody>
      </p:sp>
    </p:spTree>
    <p:extLst>
      <p:ext uri="{BB962C8B-B14F-4D97-AF65-F5344CB8AC3E}">
        <p14:creationId xmlns:p14="http://schemas.microsoft.com/office/powerpoint/2010/main" val="317837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E0FC83C1-C13D-457F-B077-5D8A57D4A477}"/>
              </a:ext>
            </a:extLst>
          </p:cNvPr>
          <p:cNvSpPr/>
          <p:nvPr/>
        </p:nvSpPr>
        <p:spPr>
          <a:xfrm>
            <a:off x="7189539" y="1790188"/>
            <a:ext cx="988071" cy="176090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 descr="Farmer">
            <a:extLst>
              <a:ext uri="{FF2B5EF4-FFF2-40B4-BE49-F238E27FC236}">
                <a16:creationId xmlns:a16="http://schemas.microsoft.com/office/drawing/2014/main" id="{B3DB73F9-B06B-42EF-8F5B-0B2FBE8BA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3699" y="2602319"/>
            <a:ext cx="763159" cy="742568"/>
          </a:xfrm>
          <a:prstGeom prst="rect">
            <a:avLst/>
          </a:prstGeom>
        </p:spPr>
      </p:pic>
      <p:pic>
        <p:nvPicPr>
          <p:cNvPr id="19" name="Graphic 18" descr="Checklist">
            <a:extLst>
              <a:ext uri="{FF2B5EF4-FFF2-40B4-BE49-F238E27FC236}">
                <a16:creationId xmlns:a16="http://schemas.microsoft.com/office/drawing/2014/main" id="{1A666703-CD5B-41A5-AA6A-BDBFCFB6F8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8734" y="1899495"/>
            <a:ext cx="1177815" cy="1177815"/>
          </a:xfrm>
          <a:prstGeom prst="rect">
            <a:avLst/>
          </a:prstGeom>
        </p:spPr>
      </p:pic>
      <p:pic>
        <p:nvPicPr>
          <p:cNvPr id="20" name="Graphic 19" descr="Monitor">
            <a:extLst>
              <a:ext uri="{FF2B5EF4-FFF2-40B4-BE49-F238E27FC236}">
                <a16:creationId xmlns:a16="http://schemas.microsoft.com/office/drawing/2014/main" id="{EF960814-6F08-4E05-A8CE-FF2771C154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83382" y="3468497"/>
            <a:ext cx="1414557" cy="1414557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F3EB6AC-F665-4655-97D1-14E622FF9898}"/>
              </a:ext>
            </a:extLst>
          </p:cNvPr>
          <p:cNvCxnSpPr>
            <a:cxnSpLocks/>
          </p:cNvCxnSpPr>
          <p:nvPr/>
        </p:nvCxnSpPr>
        <p:spPr>
          <a:xfrm>
            <a:off x="3729950" y="2952459"/>
            <a:ext cx="0" cy="6819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8F3FB22-B35F-4CAB-A58B-2E963C913D20}"/>
              </a:ext>
            </a:extLst>
          </p:cNvPr>
          <p:cNvCxnSpPr>
            <a:cxnSpLocks/>
          </p:cNvCxnSpPr>
          <p:nvPr/>
        </p:nvCxnSpPr>
        <p:spPr>
          <a:xfrm flipV="1">
            <a:off x="4022610" y="3009555"/>
            <a:ext cx="0" cy="7198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BAC040C-C282-4503-9D5A-1CAB1EF4BBA5}"/>
              </a:ext>
            </a:extLst>
          </p:cNvPr>
          <p:cNvCxnSpPr>
            <a:cxnSpLocks/>
          </p:cNvCxnSpPr>
          <p:nvPr/>
        </p:nvCxnSpPr>
        <p:spPr>
          <a:xfrm flipV="1">
            <a:off x="5487512" y="2703577"/>
            <a:ext cx="1593776" cy="1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63C3099-BE3E-4FB5-AF21-8C262E036B1F}"/>
              </a:ext>
            </a:extLst>
          </p:cNvPr>
          <p:cNvCxnSpPr>
            <a:cxnSpLocks/>
          </p:cNvCxnSpPr>
          <p:nvPr/>
        </p:nvCxnSpPr>
        <p:spPr>
          <a:xfrm>
            <a:off x="8151800" y="3009555"/>
            <a:ext cx="1310647" cy="0"/>
          </a:xfrm>
          <a:prstGeom prst="straightConnector1">
            <a:avLst/>
          </a:prstGeom>
          <a:ln w="57150">
            <a:solidFill>
              <a:srgbClr val="008000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21E96C1-5794-4F5D-BA6E-C43A8D6D91E7}"/>
              </a:ext>
            </a:extLst>
          </p:cNvPr>
          <p:cNvSpPr txBox="1"/>
          <p:nvPr/>
        </p:nvSpPr>
        <p:spPr>
          <a:xfrm>
            <a:off x="9513957" y="2720311"/>
            <a:ext cx="872595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480769-773A-40AB-96F3-FC1442277500}"/>
              </a:ext>
            </a:extLst>
          </p:cNvPr>
          <p:cNvSpPr txBox="1"/>
          <p:nvPr/>
        </p:nvSpPr>
        <p:spPr>
          <a:xfrm>
            <a:off x="3678406" y="3836377"/>
            <a:ext cx="851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CAST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3DE10F-B0F1-44C0-9735-B250C7F4B62A}"/>
              </a:ext>
            </a:extLst>
          </p:cNvPr>
          <p:cNvSpPr/>
          <p:nvPr/>
        </p:nvSpPr>
        <p:spPr>
          <a:xfrm>
            <a:off x="4779681" y="3237259"/>
            <a:ext cx="5269591" cy="902267"/>
          </a:xfrm>
          <a:custGeom>
            <a:avLst/>
            <a:gdLst>
              <a:gd name="connsiteX0" fmla="*/ 2921000 w 2921000"/>
              <a:gd name="connsiteY0" fmla="*/ 0 h 533400"/>
              <a:gd name="connsiteX1" fmla="*/ 2921000 w 2921000"/>
              <a:gd name="connsiteY1" fmla="*/ 533400 h 533400"/>
              <a:gd name="connsiteX2" fmla="*/ 0 w 2921000"/>
              <a:gd name="connsiteY2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1000" h="533400">
                <a:moveTo>
                  <a:pt x="2921000" y="0"/>
                </a:moveTo>
                <a:lnTo>
                  <a:pt x="2921000" y="533400"/>
                </a:lnTo>
                <a:lnTo>
                  <a:pt x="0" y="533400"/>
                </a:lnTo>
              </a:path>
            </a:pathLst>
          </a:custGeom>
          <a:ln w="28575">
            <a:prstDash val="dash"/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C35DDCC-2DEF-435E-9AE3-ADEF7EA96596}"/>
              </a:ext>
            </a:extLst>
          </p:cNvPr>
          <p:cNvSpPr txBox="1"/>
          <p:nvPr/>
        </p:nvSpPr>
        <p:spPr>
          <a:xfrm>
            <a:off x="3541649" y="1343090"/>
            <a:ext cx="734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StateWIPs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07E3AB4-833C-413F-A2F1-92B9BDB9B493}"/>
              </a:ext>
            </a:extLst>
          </p:cNvPr>
          <p:cNvSpPr txBox="1"/>
          <p:nvPr/>
        </p:nvSpPr>
        <p:spPr>
          <a:xfrm>
            <a:off x="6603502" y="3800603"/>
            <a:ext cx="1897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State reporting</a:t>
            </a:r>
          </a:p>
        </p:txBody>
      </p:sp>
      <p:pic>
        <p:nvPicPr>
          <p:cNvPr id="31" name="Graphic 30" descr="Meeting">
            <a:extLst>
              <a:ext uri="{FF2B5EF4-FFF2-40B4-BE49-F238E27FC236}">
                <a16:creationId xmlns:a16="http://schemas.microsoft.com/office/drawing/2014/main" id="{11416BEC-63BF-43A9-B81B-1BAE5D0FA2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82178" y="1932401"/>
            <a:ext cx="1257019" cy="1379743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427050D7-6050-487A-8740-D5044243424E}"/>
              </a:ext>
            </a:extLst>
          </p:cNvPr>
          <p:cNvSpPr txBox="1"/>
          <p:nvPr/>
        </p:nvSpPr>
        <p:spPr>
          <a:xfrm>
            <a:off x="4230534" y="1343090"/>
            <a:ext cx="1592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Implementation Programs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0800C81-F6CD-4160-AD64-0B1261399248}"/>
              </a:ext>
            </a:extLst>
          </p:cNvPr>
          <p:cNvSpPr txBox="1"/>
          <p:nvPr/>
        </p:nvSpPr>
        <p:spPr>
          <a:xfrm>
            <a:off x="5688952" y="2686389"/>
            <a:ext cx="1183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</a:t>
            </a:r>
            <a:r>
              <a:rPr lang="en-US" sz="1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1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</a:t>
            </a:r>
          </a:p>
          <a:p>
            <a:pPr algn="ctr"/>
            <a:r>
              <a:rPr lang="en-US" sz="1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(% of BMP</a:t>
            </a:r>
            <a:br>
              <a:rPr lang="en-US" sz="1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E8C4716-4CAA-4670-B528-2DC266F0271B}"/>
              </a:ext>
            </a:extLst>
          </p:cNvPr>
          <p:cNvSpPr txBox="1"/>
          <p:nvPr/>
        </p:nvSpPr>
        <p:spPr>
          <a:xfrm>
            <a:off x="8177610" y="2645851"/>
            <a:ext cx="1100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Adoption</a:t>
            </a:r>
          </a:p>
        </p:txBody>
      </p:sp>
      <p:pic>
        <p:nvPicPr>
          <p:cNvPr id="57" name="Graphic 56" descr="Farmer">
            <a:extLst>
              <a:ext uri="{FF2B5EF4-FFF2-40B4-BE49-F238E27FC236}">
                <a16:creationId xmlns:a16="http://schemas.microsoft.com/office/drawing/2014/main" id="{826FE525-802A-4984-B3AF-3D3055A4B3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28760" y="1884778"/>
            <a:ext cx="773345" cy="752479"/>
          </a:xfrm>
          <a:prstGeom prst="rect">
            <a:avLst/>
          </a:prstGeom>
        </p:spPr>
      </p:pic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F957098-8FA7-413D-9A5E-E2B5D2DDD739}"/>
              </a:ext>
            </a:extLst>
          </p:cNvPr>
          <p:cNvCxnSpPr>
            <a:cxnSpLocks/>
          </p:cNvCxnSpPr>
          <p:nvPr/>
        </p:nvCxnSpPr>
        <p:spPr>
          <a:xfrm flipH="1">
            <a:off x="3017952" y="4133262"/>
            <a:ext cx="521563" cy="0"/>
          </a:xfrm>
          <a:prstGeom prst="straightConnector1">
            <a:avLst/>
          </a:prstGeom>
          <a:ln w="28575">
            <a:prstDash val="soli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D84484EB-18B0-45F4-AFEB-046FE83350D5}"/>
              </a:ext>
            </a:extLst>
          </p:cNvPr>
          <p:cNvSpPr txBox="1"/>
          <p:nvPr/>
        </p:nvSpPr>
        <p:spPr>
          <a:xfrm>
            <a:off x="1493141" y="3754436"/>
            <a:ext cx="1691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Predictions of N, P, &amp; sediment reductions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86667CC-AFD3-44FD-8A5F-BCA005A21AC9}"/>
              </a:ext>
            </a:extLst>
          </p:cNvPr>
          <p:cNvSpPr txBox="1"/>
          <p:nvPr/>
        </p:nvSpPr>
        <p:spPr>
          <a:xfrm>
            <a:off x="5875743" y="2319601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 offer</a:t>
            </a:r>
          </a:p>
        </p:txBody>
      </p:sp>
      <p:sp>
        <p:nvSpPr>
          <p:cNvPr id="2" name="Google Shape;119;p8">
            <a:extLst>
              <a:ext uri="{FF2B5EF4-FFF2-40B4-BE49-F238E27FC236}">
                <a16:creationId xmlns:a16="http://schemas.microsoft.com/office/drawing/2014/main" id="{066D8FCD-C3DE-A5D4-E8E5-B66942238658}"/>
              </a:ext>
            </a:extLst>
          </p:cNvPr>
          <p:cNvSpPr txBox="1"/>
          <p:nvPr/>
        </p:nvSpPr>
        <p:spPr>
          <a:xfrm>
            <a:off x="1103416" y="291952"/>
            <a:ext cx="1018004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a typeface="Baskerville" panose="02020502070401020303" pitchFamily="18" charset="0"/>
                <a:cs typeface="Calibri" panose="020F0502020204030204" pitchFamily="34" charset="0"/>
              </a:rPr>
              <a:t>Conventional Approach</a:t>
            </a:r>
            <a:endParaRPr sz="3200" dirty="0">
              <a:ea typeface="Baskerville" panose="020205020704010203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492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E57D0-FE9F-A332-DBA0-FED3BC323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1C4AB9DC-DB55-3216-C2BB-738DAC115422}"/>
              </a:ext>
            </a:extLst>
          </p:cNvPr>
          <p:cNvSpPr/>
          <p:nvPr/>
        </p:nvSpPr>
        <p:spPr>
          <a:xfrm>
            <a:off x="7189539" y="1790188"/>
            <a:ext cx="988071" cy="176090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 descr="Farmer">
            <a:extLst>
              <a:ext uri="{FF2B5EF4-FFF2-40B4-BE49-F238E27FC236}">
                <a16:creationId xmlns:a16="http://schemas.microsoft.com/office/drawing/2014/main" id="{18773587-6986-50E1-2D13-64F87B60A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3699" y="2602319"/>
            <a:ext cx="763159" cy="742568"/>
          </a:xfrm>
          <a:prstGeom prst="rect">
            <a:avLst/>
          </a:prstGeom>
        </p:spPr>
      </p:pic>
      <p:pic>
        <p:nvPicPr>
          <p:cNvPr id="19" name="Graphic 18" descr="Checklist">
            <a:extLst>
              <a:ext uri="{FF2B5EF4-FFF2-40B4-BE49-F238E27FC236}">
                <a16:creationId xmlns:a16="http://schemas.microsoft.com/office/drawing/2014/main" id="{480DE77F-DE0C-174E-2134-78152A2401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8734" y="1899495"/>
            <a:ext cx="1177815" cy="1177815"/>
          </a:xfrm>
          <a:prstGeom prst="rect">
            <a:avLst/>
          </a:prstGeom>
        </p:spPr>
      </p:pic>
      <p:pic>
        <p:nvPicPr>
          <p:cNvPr id="20" name="Graphic 19" descr="Monitor">
            <a:extLst>
              <a:ext uri="{FF2B5EF4-FFF2-40B4-BE49-F238E27FC236}">
                <a16:creationId xmlns:a16="http://schemas.microsoft.com/office/drawing/2014/main" id="{A7447CD1-6F1D-A990-D987-91764BDF01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83382" y="3468497"/>
            <a:ext cx="1414557" cy="1414557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06C1814-A183-A449-4E80-E51CF0EEF887}"/>
              </a:ext>
            </a:extLst>
          </p:cNvPr>
          <p:cNvCxnSpPr>
            <a:cxnSpLocks/>
          </p:cNvCxnSpPr>
          <p:nvPr/>
        </p:nvCxnSpPr>
        <p:spPr>
          <a:xfrm>
            <a:off x="3729950" y="2952459"/>
            <a:ext cx="0" cy="6819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9A131F4-4929-7D42-80E8-1905F9CB3882}"/>
              </a:ext>
            </a:extLst>
          </p:cNvPr>
          <p:cNvCxnSpPr>
            <a:cxnSpLocks/>
          </p:cNvCxnSpPr>
          <p:nvPr/>
        </p:nvCxnSpPr>
        <p:spPr>
          <a:xfrm flipV="1">
            <a:off x="4022610" y="3009555"/>
            <a:ext cx="0" cy="7198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436F46A-B38A-05EB-B690-BF469144E2B9}"/>
              </a:ext>
            </a:extLst>
          </p:cNvPr>
          <p:cNvCxnSpPr>
            <a:cxnSpLocks/>
          </p:cNvCxnSpPr>
          <p:nvPr/>
        </p:nvCxnSpPr>
        <p:spPr>
          <a:xfrm flipV="1">
            <a:off x="5487512" y="2703577"/>
            <a:ext cx="1593776" cy="1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D413E20-27B1-A509-11B8-C51AAF4D112E}"/>
              </a:ext>
            </a:extLst>
          </p:cNvPr>
          <p:cNvCxnSpPr>
            <a:cxnSpLocks/>
          </p:cNvCxnSpPr>
          <p:nvPr/>
        </p:nvCxnSpPr>
        <p:spPr>
          <a:xfrm>
            <a:off x="8151800" y="3009555"/>
            <a:ext cx="1310647" cy="0"/>
          </a:xfrm>
          <a:prstGeom prst="straightConnector1">
            <a:avLst/>
          </a:prstGeom>
          <a:ln w="57150">
            <a:solidFill>
              <a:srgbClr val="008000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2B915C9-03F3-5625-9294-8E5DE4A07C8E}"/>
              </a:ext>
            </a:extLst>
          </p:cNvPr>
          <p:cNvSpPr txBox="1"/>
          <p:nvPr/>
        </p:nvSpPr>
        <p:spPr>
          <a:xfrm>
            <a:off x="9513957" y="2720311"/>
            <a:ext cx="872595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8A704D-805F-D536-FDF0-024EF1480193}"/>
              </a:ext>
            </a:extLst>
          </p:cNvPr>
          <p:cNvSpPr txBox="1"/>
          <p:nvPr/>
        </p:nvSpPr>
        <p:spPr>
          <a:xfrm>
            <a:off x="3678406" y="3836377"/>
            <a:ext cx="851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CAST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386AAAF-BB7D-A1DB-03F6-D6C459BF499F}"/>
              </a:ext>
            </a:extLst>
          </p:cNvPr>
          <p:cNvSpPr/>
          <p:nvPr/>
        </p:nvSpPr>
        <p:spPr>
          <a:xfrm>
            <a:off x="4779681" y="3237259"/>
            <a:ext cx="5269591" cy="902267"/>
          </a:xfrm>
          <a:custGeom>
            <a:avLst/>
            <a:gdLst>
              <a:gd name="connsiteX0" fmla="*/ 2921000 w 2921000"/>
              <a:gd name="connsiteY0" fmla="*/ 0 h 533400"/>
              <a:gd name="connsiteX1" fmla="*/ 2921000 w 2921000"/>
              <a:gd name="connsiteY1" fmla="*/ 533400 h 533400"/>
              <a:gd name="connsiteX2" fmla="*/ 0 w 2921000"/>
              <a:gd name="connsiteY2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1000" h="533400">
                <a:moveTo>
                  <a:pt x="2921000" y="0"/>
                </a:moveTo>
                <a:lnTo>
                  <a:pt x="2921000" y="533400"/>
                </a:lnTo>
                <a:lnTo>
                  <a:pt x="0" y="533400"/>
                </a:lnTo>
              </a:path>
            </a:pathLst>
          </a:custGeom>
          <a:ln w="28575">
            <a:prstDash val="dash"/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45C4AB5-625B-9EBC-C556-A8B1D591B155}"/>
              </a:ext>
            </a:extLst>
          </p:cNvPr>
          <p:cNvSpPr txBox="1"/>
          <p:nvPr/>
        </p:nvSpPr>
        <p:spPr>
          <a:xfrm>
            <a:off x="3541649" y="1343090"/>
            <a:ext cx="734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StateWIPs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5FE2E89-E1FD-F806-DA33-577B3B8A8216}"/>
              </a:ext>
            </a:extLst>
          </p:cNvPr>
          <p:cNvSpPr txBox="1"/>
          <p:nvPr/>
        </p:nvSpPr>
        <p:spPr>
          <a:xfrm>
            <a:off x="6603502" y="3800603"/>
            <a:ext cx="1897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State reporting</a:t>
            </a:r>
          </a:p>
        </p:txBody>
      </p:sp>
      <p:pic>
        <p:nvPicPr>
          <p:cNvPr id="31" name="Graphic 30" descr="Meeting">
            <a:extLst>
              <a:ext uri="{FF2B5EF4-FFF2-40B4-BE49-F238E27FC236}">
                <a16:creationId xmlns:a16="http://schemas.microsoft.com/office/drawing/2014/main" id="{7E85D16B-9F7F-FCEE-88FA-A6A4C866B4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82178" y="1932401"/>
            <a:ext cx="1257019" cy="1379743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66E8674-2737-8EFD-7A11-1D9CAEFBA68B}"/>
              </a:ext>
            </a:extLst>
          </p:cNvPr>
          <p:cNvSpPr txBox="1"/>
          <p:nvPr/>
        </p:nvSpPr>
        <p:spPr>
          <a:xfrm>
            <a:off x="4230534" y="1343090"/>
            <a:ext cx="1592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Implementation Programs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04EF461-CB2F-DE08-5318-D3BAF5F35B80}"/>
              </a:ext>
            </a:extLst>
          </p:cNvPr>
          <p:cNvSpPr txBox="1"/>
          <p:nvPr/>
        </p:nvSpPr>
        <p:spPr>
          <a:xfrm>
            <a:off x="5688952" y="2686389"/>
            <a:ext cx="1183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</a:t>
            </a:r>
            <a:r>
              <a:rPr lang="en-US" sz="1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1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</a:t>
            </a:r>
          </a:p>
          <a:p>
            <a:pPr algn="ctr"/>
            <a:r>
              <a:rPr lang="en-US" sz="1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(% of BMP</a:t>
            </a:r>
            <a:br>
              <a:rPr lang="en-US" sz="1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B5B7F62-DD49-1716-B2F3-9BEF5B230DB1}"/>
              </a:ext>
            </a:extLst>
          </p:cNvPr>
          <p:cNvSpPr txBox="1"/>
          <p:nvPr/>
        </p:nvSpPr>
        <p:spPr>
          <a:xfrm>
            <a:off x="8177610" y="2645851"/>
            <a:ext cx="1100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Adoption</a:t>
            </a:r>
          </a:p>
        </p:txBody>
      </p:sp>
      <p:pic>
        <p:nvPicPr>
          <p:cNvPr id="57" name="Graphic 56" descr="Farmer">
            <a:extLst>
              <a:ext uri="{FF2B5EF4-FFF2-40B4-BE49-F238E27FC236}">
                <a16:creationId xmlns:a16="http://schemas.microsoft.com/office/drawing/2014/main" id="{CDCC9013-C5ED-7AF6-11FA-ABCE74C683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28760" y="1884778"/>
            <a:ext cx="773345" cy="752479"/>
          </a:xfrm>
          <a:prstGeom prst="rect">
            <a:avLst/>
          </a:prstGeom>
        </p:spPr>
      </p:pic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0561422-DADD-1004-4D1A-C3F42A6CC3C7}"/>
              </a:ext>
            </a:extLst>
          </p:cNvPr>
          <p:cNvCxnSpPr>
            <a:cxnSpLocks/>
          </p:cNvCxnSpPr>
          <p:nvPr/>
        </p:nvCxnSpPr>
        <p:spPr>
          <a:xfrm flipH="1">
            <a:off x="3017952" y="4133262"/>
            <a:ext cx="521563" cy="0"/>
          </a:xfrm>
          <a:prstGeom prst="straightConnector1">
            <a:avLst/>
          </a:prstGeom>
          <a:ln w="28575">
            <a:prstDash val="soli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6EE9D9AA-23CE-7BF1-170C-C044D532E905}"/>
              </a:ext>
            </a:extLst>
          </p:cNvPr>
          <p:cNvSpPr txBox="1"/>
          <p:nvPr/>
        </p:nvSpPr>
        <p:spPr>
          <a:xfrm>
            <a:off x="1493141" y="3754436"/>
            <a:ext cx="1691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Predictions of N, P, &amp; sediment reductions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5E5B80B-CC02-9B93-459B-B23D4FE90E79}"/>
              </a:ext>
            </a:extLst>
          </p:cNvPr>
          <p:cNvSpPr txBox="1"/>
          <p:nvPr/>
        </p:nvSpPr>
        <p:spPr>
          <a:xfrm>
            <a:off x="5875743" y="2319601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 offer</a:t>
            </a:r>
          </a:p>
        </p:txBody>
      </p:sp>
      <p:sp>
        <p:nvSpPr>
          <p:cNvPr id="2" name="Google Shape;119;p8">
            <a:extLst>
              <a:ext uri="{FF2B5EF4-FFF2-40B4-BE49-F238E27FC236}">
                <a16:creationId xmlns:a16="http://schemas.microsoft.com/office/drawing/2014/main" id="{72BC23CF-C619-9231-0895-D270254D6CCB}"/>
              </a:ext>
            </a:extLst>
          </p:cNvPr>
          <p:cNvSpPr txBox="1"/>
          <p:nvPr/>
        </p:nvSpPr>
        <p:spPr>
          <a:xfrm>
            <a:off x="1103416" y="291952"/>
            <a:ext cx="1018004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a typeface="Baskerville" panose="02020502070401020303" pitchFamily="18" charset="0"/>
                <a:cs typeface="Calibri" panose="020F0502020204030204" pitchFamily="34" charset="0"/>
              </a:rPr>
              <a:t>Conventional Approach</a:t>
            </a:r>
            <a:endParaRPr sz="3200" dirty="0">
              <a:ea typeface="Baskerville" panose="02020502070401020303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9D76B9-28C3-B7A5-38C8-9DFD2F50893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5962" t="7266" r="51388" b="36761"/>
          <a:stretch>
            <a:fillRect/>
          </a:stretch>
        </p:blipFill>
        <p:spPr>
          <a:xfrm>
            <a:off x="3304494" y="4792548"/>
            <a:ext cx="1572331" cy="15610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245F30-6141-7830-D952-BED73B859F9F}"/>
              </a:ext>
            </a:extLst>
          </p:cNvPr>
          <p:cNvSpPr txBox="1"/>
          <p:nvPr/>
        </p:nvSpPr>
        <p:spPr>
          <a:xfrm>
            <a:off x="1706402" y="5111412"/>
            <a:ext cx="1572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way CAST “sees” the landscape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134808-FBD1-8C78-A111-E50B96FB2438}"/>
              </a:ext>
            </a:extLst>
          </p:cNvPr>
          <p:cNvSpPr txBox="1"/>
          <p:nvPr/>
        </p:nvSpPr>
        <p:spPr>
          <a:xfrm>
            <a:off x="3072055" y="6344564"/>
            <a:ext cx="2037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Brown are high load areas</a:t>
            </a:r>
          </a:p>
        </p:txBody>
      </p:sp>
    </p:spTree>
    <p:extLst>
      <p:ext uri="{BB962C8B-B14F-4D97-AF65-F5344CB8AC3E}">
        <p14:creationId xmlns:p14="http://schemas.microsoft.com/office/powerpoint/2010/main" val="3442588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3DE1F-73E1-9A9E-5C5B-587601F26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C9249101-A399-5F54-32EF-A1BCE9D29F63}"/>
              </a:ext>
            </a:extLst>
          </p:cNvPr>
          <p:cNvSpPr/>
          <p:nvPr/>
        </p:nvSpPr>
        <p:spPr>
          <a:xfrm>
            <a:off x="7189539" y="1790188"/>
            <a:ext cx="988071" cy="176090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 descr="Farmer">
            <a:extLst>
              <a:ext uri="{FF2B5EF4-FFF2-40B4-BE49-F238E27FC236}">
                <a16:creationId xmlns:a16="http://schemas.microsoft.com/office/drawing/2014/main" id="{12076142-2186-65EC-8D46-CEE5FC2AB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3699" y="2602319"/>
            <a:ext cx="763159" cy="742568"/>
          </a:xfrm>
          <a:prstGeom prst="rect">
            <a:avLst/>
          </a:prstGeom>
        </p:spPr>
      </p:pic>
      <p:pic>
        <p:nvPicPr>
          <p:cNvPr id="19" name="Graphic 18" descr="Checklist">
            <a:extLst>
              <a:ext uri="{FF2B5EF4-FFF2-40B4-BE49-F238E27FC236}">
                <a16:creationId xmlns:a16="http://schemas.microsoft.com/office/drawing/2014/main" id="{104879AB-6D47-EFE6-848E-AAB4AC1E7E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8734" y="1899495"/>
            <a:ext cx="1177815" cy="1177815"/>
          </a:xfrm>
          <a:prstGeom prst="rect">
            <a:avLst/>
          </a:prstGeom>
        </p:spPr>
      </p:pic>
      <p:pic>
        <p:nvPicPr>
          <p:cNvPr id="20" name="Graphic 19" descr="Monitor">
            <a:extLst>
              <a:ext uri="{FF2B5EF4-FFF2-40B4-BE49-F238E27FC236}">
                <a16:creationId xmlns:a16="http://schemas.microsoft.com/office/drawing/2014/main" id="{1BBCC4B7-5177-8FE6-A16B-44CE2A5283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83382" y="3468497"/>
            <a:ext cx="1414557" cy="1414557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DE04D3A-95D6-8EEC-A3B0-816D55F2D8A1}"/>
              </a:ext>
            </a:extLst>
          </p:cNvPr>
          <p:cNvCxnSpPr>
            <a:cxnSpLocks/>
          </p:cNvCxnSpPr>
          <p:nvPr/>
        </p:nvCxnSpPr>
        <p:spPr>
          <a:xfrm>
            <a:off x="3729950" y="2952459"/>
            <a:ext cx="0" cy="6819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9E55555-993C-182F-F172-32EA9FB1E955}"/>
              </a:ext>
            </a:extLst>
          </p:cNvPr>
          <p:cNvCxnSpPr>
            <a:cxnSpLocks/>
          </p:cNvCxnSpPr>
          <p:nvPr/>
        </p:nvCxnSpPr>
        <p:spPr>
          <a:xfrm flipV="1">
            <a:off x="4022610" y="3009555"/>
            <a:ext cx="0" cy="7198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F725EA0-2A2A-FC08-2E72-127A0B7E9CE9}"/>
              </a:ext>
            </a:extLst>
          </p:cNvPr>
          <p:cNvCxnSpPr>
            <a:cxnSpLocks/>
          </p:cNvCxnSpPr>
          <p:nvPr/>
        </p:nvCxnSpPr>
        <p:spPr>
          <a:xfrm flipV="1">
            <a:off x="5487512" y="2703577"/>
            <a:ext cx="1593776" cy="1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DAD0BD4-B86C-D995-65AF-310DB78E4DE2}"/>
              </a:ext>
            </a:extLst>
          </p:cNvPr>
          <p:cNvCxnSpPr>
            <a:cxnSpLocks/>
          </p:cNvCxnSpPr>
          <p:nvPr/>
        </p:nvCxnSpPr>
        <p:spPr>
          <a:xfrm>
            <a:off x="8151800" y="3009555"/>
            <a:ext cx="1310647" cy="0"/>
          </a:xfrm>
          <a:prstGeom prst="straightConnector1">
            <a:avLst/>
          </a:prstGeom>
          <a:ln w="57150">
            <a:solidFill>
              <a:srgbClr val="008000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1434CCF-03F3-7C41-CBB0-5E9364FE980D}"/>
              </a:ext>
            </a:extLst>
          </p:cNvPr>
          <p:cNvSpPr txBox="1"/>
          <p:nvPr/>
        </p:nvSpPr>
        <p:spPr>
          <a:xfrm>
            <a:off x="9513957" y="2720311"/>
            <a:ext cx="872595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E426CF-DF84-4185-0610-33E192DDFF13}"/>
              </a:ext>
            </a:extLst>
          </p:cNvPr>
          <p:cNvSpPr txBox="1"/>
          <p:nvPr/>
        </p:nvSpPr>
        <p:spPr>
          <a:xfrm>
            <a:off x="3678406" y="3836377"/>
            <a:ext cx="851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CAST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8A25282-C95D-D9B6-0674-EE51CE186260}"/>
              </a:ext>
            </a:extLst>
          </p:cNvPr>
          <p:cNvSpPr/>
          <p:nvPr/>
        </p:nvSpPr>
        <p:spPr>
          <a:xfrm>
            <a:off x="4779681" y="3237259"/>
            <a:ext cx="5269591" cy="902267"/>
          </a:xfrm>
          <a:custGeom>
            <a:avLst/>
            <a:gdLst>
              <a:gd name="connsiteX0" fmla="*/ 2921000 w 2921000"/>
              <a:gd name="connsiteY0" fmla="*/ 0 h 533400"/>
              <a:gd name="connsiteX1" fmla="*/ 2921000 w 2921000"/>
              <a:gd name="connsiteY1" fmla="*/ 533400 h 533400"/>
              <a:gd name="connsiteX2" fmla="*/ 0 w 2921000"/>
              <a:gd name="connsiteY2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1000" h="533400">
                <a:moveTo>
                  <a:pt x="2921000" y="0"/>
                </a:moveTo>
                <a:lnTo>
                  <a:pt x="2921000" y="533400"/>
                </a:lnTo>
                <a:lnTo>
                  <a:pt x="0" y="533400"/>
                </a:lnTo>
              </a:path>
            </a:pathLst>
          </a:custGeom>
          <a:ln w="28575">
            <a:prstDash val="dash"/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3BD46C-E52E-47AA-19E7-AC540764ABFD}"/>
              </a:ext>
            </a:extLst>
          </p:cNvPr>
          <p:cNvSpPr txBox="1"/>
          <p:nvPr/>
        </p:nvSpPr>
        <p:spPr>
          <a:xfrm>
            <a:off x="3541649" y="1343090"/>
            <a:ext cx="734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StateWIPs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956445-64D9-E3E1-7B79-321603170523}"/>
              </a:ext>
            </a:extLst>
          </p:cNvPr>
          <p:cNvSpPr txBox="1"/>
          <p:nvPr/>
        </p:nvSpPr>
        <p:spPr>
          <a:xfrm>
            <a:off x="6603502" y="3800603"/>
            <a:ext cx="1897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State reporting</a:t>
            </a:r>
          </a:p>
        </p:txBody>
      </p:sp>
      <p:pic>
        <p:nvPicPr>
          <p:cNvPr id="31" name="Graphic 30" descr="Meeting">
            <a:extLst>
              <a:ext uri="{FF2B5EF4-FFF2-40B4-BE49-F238E27FC236}">
                <a16:creationId xmlns:a16="http://schemas.microsoft.com/office/drawing/2014/main" id="{B801AC86-ED45-9001-3F5C-89B74756DB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82178" y="1932401"/>
            <a:ext cx="1257019" cy="1379743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C235D99-FC1C-7941-6704-3FDAF059D3E1}"/>
              </a:ext>
            </a:extLst>
          </p:cNvPr>
          <p:cNvSpPr txBox="1"/>
          <p:nvPr/>
        </p:nvSpPr>
        <p:spPr>
          <a:xfrm>
            <a:off x="4230534" y="1343090"/>
            <a:ext cx="1592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Implementation Programs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CFB2E1F-F74B-FD0F-83B1-2A4A1AFCA3B2}"/>
              </a:ext>
            </a:extLst>
          </p:cNvPr>
          <p:cNvSpPr txBox="1"/>
          <p:nvPr/>
        </p:nvSpPr>
        <p:spPr>
          <a:xfrm>
            <a:off x="5688952" y="2686389"/>
            <a:ext cx="1183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</a:t>
            </a:r>
            <a:r>
              <a:rPr lang="en-US" sz="1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1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</a:t>
            </a:r>
          </a:p>
          <a:p>
            <a:pPr algn="ctr"/>
            <a:r>
              <a:rPr lang="en-US" sz="1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(% of BMP</a:t>
            </a:r>
            <a:br>
              <a:rPr lang="en-US" sz="1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DA0F203-4D3B-AED7-9158-2EC13D87E200}"/>
              </a:ext>
            </a:extLst>
          </p:cNvPr>
          <p:cNvSpPr txBox="1"/>
          <p:nvPr/>
        </p:nvSpPr>
        <p:spPr>
          <a:xfrm>
            <a:off x="8177610" y="2645851"/>
            <a:ext cx="1100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Adoption</a:t>
            </a:r>
          </a:p>
        </p:txBody>
      </p:sp>
      <p:pic>
        <p:nvPicPr>
          <p:cNvPr id="57" name="Graphic 56" descr="Farmer">
            <a:extLst>
              <a:ext uri="{FF2B5EF4-FFF2-40B4-BE49-F238E27FC236}">
                <a16:creationId xmlns:a16="http://schemas.microsoft.com/office/drawing/2014/main" id="{252F9280-8EAC-B061-59F1-E1792E7F4C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28760" y="1884778"/>
            <a:ext cx="773345" cy="752479"/>
          </a:xfrm>
          <a:prstGeom prst="rect">
            <a:avLst/>
          </a:prstGeom>
        </p:spPr>
      </p:pic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3F5C9DE-61EB-E31D-5DF9-AF844C3B683F}"/>
              </a:ext>
            </a:extLst>
          </p:cNvPr>
          <p:cNvCxnSpPr>
            <a:cxnSpLocks/>
          </p:cNvCxnSpPr>
          <p:nvPr/>
        </p:nvCxnSpPr>
        <p:spPr>
          <a:xfrm flipH="1">
            <a:off x="3017952" y="4133262"/>
            <a:ext cx="521563" cy="0"/>
          </a:xfrm>
          <a:prstGeom prst="straightConnector1">
            <a:avLst/>
          </a:prstGeom>
          <a:ln w="28575">
            <a:prstDash val="soli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8100A1F0-BEED-3702-9CC0-2F7382F4FDA2}"/>
              </a:ext>
            </a:extLst>
          </p:cNvPr>
          <p:cNvSpPr txBox="1"/>
          <p:nvPr/>
        </p:nvSpPr>
        <p:spPr>
          <a:xfrm>
            <a:off x="1493141" y="3754436"/>
            <a:ext cx="1691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Predictions of N, P, &amp; sediment reductions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D6F106E-2724-7DAB-A216-99359A65566C}"/>
              </a:ext>
            </a:extLst>
          </p:cNvPr>
          <p:cNvSpPr txBox="1"/>
          <p:nvPr/>
        </p:nvSpPr>
        <p:spPr>
          <a:xfrm>
            <a:off x="5875743" y="2319601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 offer</a:t>
            </a:r>
          </a:p>
        </p:txBody>
      </p:sp>
      <p:sp>
        <p:nvSpPr>
          <p:cNvPr id="2" name="Google Shape;119;p8">
            <a:extLst>
              <a:ext uri="{FF2B5EF4-FFF2-40B4-BE49-F238E27FC236}">
                <a16:creationId xmlns:a16="http://schemas.microsoft.com/office/drawing/2014/main" id="{6A14D4E2-7E1D-FB29-CA5B-ACECC2805BBD}"/>
              </a:ext>
            </a:extLst>
          </p:cNvPr>
          <p:cNvSpPr txBox="1"/>
          <p:nvPr/>
        </p:nvSpPr>
        <p:spPr>
          <a:xfrm>
            <a:off x="1103416" y="291952"/>
            <a:ext cx="1018004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a typeface="Baskerville" panose="02020502070401020303" pitchFamily="18" charset="0"/>
                <a:cs typeface="Calibri" panose="020F0502020204030204" pitchFamily="34" charset="0"/>
              </a:rPr>
              <a:t>Conventional Approach</a:t>
            </a:r>
            <a:endParaRPr sz="3200" dirty="0">
              <a:ea typeface="Baskerville" panose="02020502070401020303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81EEFD-CAE1-EFF1-40E0-9DD42C83DB3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5962" t="7266" r="51388" b="36761"/>
          <a:stretch>
            <a:fillRect/>
          </a:stretch>
        </p:blipFill>
        <p:spPr>
          <a:xfrm>
            <a:off x="3304494" y="4792548"/>
            <a:ext cx="1572331" cy="15610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2E5D65-F413-F5F9-8A72-CADC2742413A}"/>
              </a:ext>
            </a:extLst>
          </p:cNvPr>
          <p:cNvSpPr txBox="1"/>
          <p:nvPr/>
        </p:nvSpPr>
        <p:spPr>
          <a:xfrm>
            <a:off x="1706402" y="5111412"/>
            <a:ext cx="1572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way CAST “sees” the landscape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5B0723-4977-42EC-C2BE-8316EEBDC3D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52279" t="4453" r="5820" b="34147"/>
          <a:stretch>
            <a:fillRect/>
          </a:stretch>
        </p:blipFill>
        <p:spPr>
          <a:xfrm>
            <a:off x="5606537" y="4674301"/>
            <a:ext cx="1572331" cy="17430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C04AFE-3903-E7BA-D262-9FB287385001}"/>
              </a:ext>
            </a:extLst>
          </p:cNvPr>
          <p:cNvSpPr txBox="1"/>
          <p:nvPr/>
        </p:nvSpPr>
        <p:spPr>
          <a:xfrm>
            <a:off x="5414033" y="6316956"/>
            <a:ext cx="2037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Red and brown are high load areas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E5A19C-D4FE-20EE-6BB4-BE45879B14BF}"/>
              </a:ext>
            </a:extLst>
          </p:cNvPr>
          <p:cNvSpPr txBox="1"/>
          <p:nvPr/>
        </p:nvSpPr>
        <p:spPr>
          <a:xfrm>
            <a:off x="7155396" y="4987419"/>
            <a:ext cx="157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actual</a:t>
            </a:r>
          </a:p>
          <a:p>
            <a:r>
              <a:rPr lang="en-US" dirty="0"/>
              <a:t>landscape</a:t>
            </a:r>
          </a:p>
        </p:txBody>
      </p:sp>
    </p:spTree>
    <p:extLst>
      <p:ext uri="{BB962C8B-B14F-4D97-AF65-F5344CB8AC3E}">
        <p14:creationId xmlns:p14="http://schemas.microsoft.com/office/powerpoint/2010/main" val="3855111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292D2-96B5-F7F0-4BC6-2A7DB7D34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8">
            <a:extLst>
              <a:ext uri="{FF2B5EF4-FFF2-40B4-BE49-F238E27FC236}">
                <a16:creationId xmlns:a16="http://schemas.microsoft.com/office/drawing/2014/main" id="{83E56F5C-805A-456B-0D70-7EE58B8B6251}"/>
              </a:ext>
            </a:extLst>
          </p:cNvPr>
          <p:cNvSpPr txBox="1"/>
          <p:nvPr/>
        </p:nvSpPr>
        <p:spPr>
          <a:xfrm>
            <a:off x="1679941" y="632193"/>
            <a:ext cx="8666107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ea typeface="Baskerville" panose="02020502070401020303" pitchFamily="18" charset="0"/>
                <a:cs typeface="Calibri" panose="020F0502020204030204" pitchFamily="34" charset="0"/>
              </a:rPr>
              <a:t>Accelerating Progress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ea typeface="Baskerville" panose="02020502070401020303" pitchFamily="18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68EC7D-6F1A-2733-4C80-CADC89429C7C}"/>
              </a:ext>
            </a:extLst>
          </p:cNvPr>
          <p:cNvSpPr txBox="1"/>
          <p:nvPr/>
        </p:nvSpPr>
        <p:spPr>
          <a:xfrm>
            <a:off x="3813048" y="3054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F17536-95DC-1E1C-A392-00E7813F53C9}"/>
              </a:ext>
            </a:extLst>
          </p:cNvPr>
          <p:cNvSpPr txBox="1"/>
          <p:nvPr/>
        </p:nvSpPr>
        <p:spPr>
          <a:xfrm>
            <a:off x="1167742" y="2361598"/>
            <a:ext cx="589263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Not just technical solutions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Need new ways of motivating people </a:t>
            </a:r>
          </a:p>
        </p:txBody>
      </p:sp>
      <p:pic>
        <p:nvPicPr>
          <p:cNvPr id="3" name="Graphic 2" descr="Good Idea outline">
            <a:extLst>
              <a:ext uri="{FF2B5EF4-FFF2-40B4-BE49-F238E27FC236}">
                <a16:creationId xmlns:a16="http://schemas.microsoft.com/office/drawing/2014/main" id="{120C07AD-1E70-EC72-00EE-B468E34A6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784990" y="2361598"/>
            <a:ext cx="2024091" cy="20240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4DDBA4-1B47-ED71-6C40-8BD0A820600E}"/>
              </a:ext>
            </a:extLst>
          </p:cNvPr>
          <p:cNvSpPr txBox="1"/>
          <p:nvPr/>
        </p:nvSpPr>
        <p:spPr>
          <a:xfrm>
            <a:off x="9120990" y="4226024"/>
            <a:ext cx="16880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Technology</a:t>
            </a:r>
          </a:p>
          <a:p>
            <a:r>
              <a:rPr lang="en-US" sz="2400" dirty="0"/>
              <a:t>Knowledge</a:t>
            </a:r>
            <a:br>
              <a:rPr lang="en-US" sz="2400" dirty="0"/>
            </a:br>
            <a:r>
              <a:rPr lang="en-US" sz="2400" dirty="0"/>
              <a:t>Institutions</a:t>
            </a:r>
          </a:p>
        </p:txBody>
      </p:sp>
      <p:sp>
        <p:nvSpPr>
          <p:cNvPr id="8" name="Google Shape;173;g24e517f88cf_0_15">
            <a:extLst>
              <a:ext uri="{FF2B5EF4-FFF2-40B4-BE49-F238E27FC236}">
                <a16:creationId xmlns:a16="http://schemas.microsoft.com/office/drawing/2014/main" id="{0311C200-D7EC-4FFD-9354-EA0E57BB63A3}"/>
              </a:ext>
            </a:extLst>
          </p:cNvPr>
          <p:cNvSpPr txBox="1"/>
          <p:nvPr/>
        </p:nvSpPr>
        <p:spPr>
          <a:xfrm>
            <a:off x="8624601" y="1921098"/>
            <a:ext cx="2377100" cy="681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800" b="0" i="0" u="none" strike="noStrike" cap="none" dirty="0">
                <a:ea typeface="Calibri"/>
                <a:cs typeface="Calibri"/>
                <a:sym typeface="Calibri"/>
              </a:rPr>
              <a:t>Innovation</a:t>
            </a:r>
            <a:endParaRPr sz="2800" b="0" i="0" u="none" strike="noStrike" cap="none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0389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89F56-D903-7DDC-DAF5-D60BC3DF3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756D454-48B0-664D-1524-1322816A085B}"/>
              </a:ext>
            </a:extLst>
          </p:cNvPr>
          <p:cNvSpPr/>
          <p:nvPr/>
        </p:nvSpPr>
        <p:spPr>
          <a:xfrm>
            <a:off x="6576524" y="2659579"/>
            <a:ext cx="2390441" cy="1538842"/>
          </a:xfrm>
          <a:prstGeom prst="roundRect">
            <a:avLst/>
          </a:prstGeom>
          <a:solidFill>
            <a:srgbClr val="99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FAB51B-AFF0-DA05-561F-DB41138F5020}"/>
              </a:ext>
            </a:extLst>
          </p:cNvPr>
          <p:cNvSpPr/>
          <p:nvPr/>
        </p:nvSpPr>
        <p:spPr>
          <a:xfrm>
            <a:off x="2718148" y="2718148"/>
            <a:ext cx="2390441" cy="1538842"/>
          </a:xfrm>
          <a:prstGeom prst="roundRect">
            <a:avLst/>
          </a:prstGeom>
          <a:solidFill>
            <a:srgbClr val="FF9C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119;p8">
            <a:extLst>
              <a:ext uri="{FF2B5EF4-FFF2-40B4-BE49-F238E27FC236}">
                <a16:creationId xmlns:a16="http://schemas.microsoft.com/office/drawing/2014/main" id="{0F4C13C7-B1BD-209D-E1F4-926709E0604C}"/>
              </a:ext>
            </a:extLst>
          </p:cNvPr>
          <p:cNvSpPr txBox="1"/>
          <p:nvPr/>
        </p:nvSpPr>
        <p:spPr>
          <a:xfrm>
            <a:off x="1679941" y="632193"/>
            <a:ext cx="8666107" cy="141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ea typeface="Baskerville" panose="02020502070401020303" pitchFamily="18" charset="0"/>
                <a:cs typeface="Calibri" panose="020F0502020204030204" pitchFamily="34" charset="0"/>
              </a:rPr>
              <a:t>Accelerating Progress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b="1" dirty="0">
              <a:ea typeface="Baskerville" panose="02020502070401020303" pitchFamily="18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ea typeface="Baskerville" panose="02020502070401020303" pitchFamily="18" charset="0"/>
                <a:cs typeface="Calibri" panose="020F0502020204030204" pitchFamily="34" charset="0"/>
              </a:rPr>
              <a:t>Market-based policies</a:t>
            </a:r>
            <a:endParaRPr sz="3600" dirty="0">
              <a:ea typeface="Baskerville" panose="02020502070401020303" pitchFamily="18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E979CA-21B7-E2E5-6EF4-2A900EB69A2B}"/>
              </a:ext>
            </a:extLst>
          </p:cNvPr>
          <p:cNvSpPr txBox="1"/>
          <p:nvPr/>
        </p:nvSpPr>
        <p:spPr>
          <a:xfrm>
            <a:off x="3257070" y="2890391"/>
            <a:ext cx="12895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Public</a:t>
            </a:r>
          </a:p>
          <a:p>
            <a:r>
              <a:rPr lang="en-US" sz="3200" dirty="0"/>
              <a:t>Goals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DD8FDC-A794-3410-A148-CE83F7B32961}"/>
              </a:ext>
            </a:extLst>
          </p:cNvPr>
          <p:cNvSpPr txBox="1"/>
          <p:nvPr/>
        </p:nvSpPr>
        <p:spPr>
          <a:xfrm>
            <a:off x="7083412" y="2852291"/>
            <a:ext cx="1559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Private Means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CE78EF-8222-EFA0-191C-0A50D16EC96E}"/>
              </a:ext>
            </a:extLst>
          </p:cNvPr>
          <p:cNvSpPr txBox="1"/>
          <p:nvPr/>
        </p:nvSpPr>
        <p:spPr>
          <a:xfrm>
            <a:off x="2566396" y="4306650"/>
            <a:ext cx="2693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Environmental objectives</a:t>
            </a:r>
          </a:p>
          <a:p>
            <a:pPr algn="ctr"/>
            <a:r>
              <a:rPr lang="en-US" dirty="0"/>
              <a:t>Financial incentives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10C415-9B80-C132-E473-CE4445DEBC25}"/>
              </a:ext>
            </a:extLst>
          </p:cNvPr>
          <p:cNvSpPr txBox="1"/>
          <p:nvPr/>
        </p:nvSpPr>
        <p:spPr>
          <a:xfrm>
            <a:off x="6589690" y="4306650"/>
            <a:ext cx="2364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Flexibility to respond</a:t>
            </a:r>
          </a:p>
          <a:p>
            <a:pPr algn="ctr"/>
            <a:r>
              <a:rPr lang="en-US" dirty="0"/>
              <a:t>(Financial incentives)</a:t>
            </a:r>
          </a:p>
        </p:txBody>
      </p:sp>
    </p:spTree>
    <p:extLst>
      <p:ext uri="{BB962C8B-B14F-4D97-AF65-F5344CB8AC3E}">
        <p14:creationId xmlns:p14="http://schemas.microsoft.com/office/powerpoint/2010/main" val="839098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E0FC83C1-C13D-457F-B077-5D8A57D4A477}"/>
              </a:ext>
            </a:extLst>
          </p:cNvPr>
          <p:cNvSpPr/>
          <p:nvPr/>
        </p:nvSpPr>
        <p:spPr>
          <a:xfrm>
            <a:off x="5566375" y="2519245"/>
            <a:ext cx="988071" cy="176090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 descr="Farmer">
            <a:extLst>
              <a:ext uri="{FF2B5EF4-FFF2-40B4-BE49-F238E27FC236}">
                <a16:creationId xmlns:a16="http://schemas.microsoft.com/office/drawing/2014/main" id="{B3DB73F9-B06B-42EF-8F5B-0B2FBE8BA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80535" y="3331376"/>
            <a:ext cx="763159" cy="742568"/>
          </a:xfrm>
          <a:prstGeom prst="rect">
            <a:avLst/>
          </a:prstGeom>
        </p:spPr>
      </p:pic>
      <p:pic>
        <p:nvPicPr>
          <p:cNvPr id="19" name="Graphic 18" descr="Checklist">
            <a:extLst>
              <a:ext uri="{FF2B5EF4-FFF2-40B4-BE49-F238E27FC236}">
                <a16:creationId xmlns:a16="http://schemas.microsoft.com/office/drawing/2014/main" id="{1A666703-CD5B-41A5-AA6A-BDBFCFB6F8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55570" y="2628552"/>
            <a:ext cx="1177815" cy="1177815"/>
          </a:xfrm>
          <a:prstGeom prst="rect">
            <a:avLst/>
          </a:prstGeom>
        </p:spPr>
      </p:pic>
      <p:pic>
        <p:nvPicPr>
          <p:cNvPr id="20" name="Graphic 19" descr="Monitor">
            <a:extLst>
              <a:ext uri="{FF2B5EF4-FFF2-40B4-BE49-F238E27FC236}">
                <a16:creationId xmlns:a16="http://schemas.microsoft.com/office/drawing/2014/main" id="{EF960814-6F08-4E05-A8CE-FF2771C154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26416" y="4301885"/>
            <a:ext cx="1120869" cy="1120869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F3EB6AC-F665-4655-97D1-14E622FF9898}"/>
              </a:ext>
            </a:extLst>
          </p:cNvPr>
          <p:cNvCxnSpPr>
            <a:cxnSpLocks/>
          </p:cNvCxnSpPr>
          <p:nvPr/>
        </p:nvCxnSpPr>
        <p:spPr>
          <a:xfrm>
            <a:off x="2106786" y="3681516"/>
            <a:ext cx="0" cy="6819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8F3FB22-B35F-4CAB-A58B-2E963C913D20}"/>
              </a:ext>
            </a:extLst>
          </p:cNvPr>
          <p:cNvCxnSpPr>
            <a:cxnSpLocks/>
          </p:cNvCxnSpPr>
          <p:nvPr/>
        </p:nvCxnSpPr>
        <p:spPr>
          <a:xfrm flipV="1">
            <a:off x="2399446" y="3738612"/>
            <a:ext cx="0" cy="7198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BAC040C-C282-4503-9D5A-1CAB1EF4BBA5}"/>
              </a:ext>
            </a:extLst>
          </p:cNvPr>
          <p:cNvCxnSpPr>
            <a:cxnSpLocks/>
          </p:cNvCxnSpPr>
          <p:nvPr/>
        </p:nvCxnSpPr>
        <p:spPr>
          <a:xfrm flipV="1">
            <a:off x="3864348" y="3432634"/>
            <a:ext cx="1593776" cy="1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63C3099-BE3E-4FB5-AF21-8C262E036B1F}"/>
              </a:ext>
            </a:extLst>
          </p:cNvPr>
          <p:cNvCxnSpPr>
            <a:cxnSpLocks/>
          </p:cNvCxnSpPr>
          <p:nvPr/>
        </p:nvCxnSpPr>
        <p:spPr>
          <a:xfrm>
            <a:off x="6554446" y="3253564"/>
            <a:ext cx="1096523" cy="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21E96C1-5794-4F5D-BA6E-C43A8D6D91E7}"/>
              </a:ext>
            </a:extLst>
          </p:cNvPr>
          <p:cNvSpPr txBox="1"/>
          <p:nvPr/>
        </p:nvSpPr>
        <p:spPr>
          <a:xfrm>
            <a:off x="7695030" y="3455458"/>
            <a:ext cx="872595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480769-773A-40AB-96F3-FC1442277500}"/>
              </a:ext>
            </a:extLst>
          </p:cNvPr>
          <p:cNvSpPr txBox="1"/>
          <p:nvPr/>
        </p:nvSpPr>
        <p:spPr>
          <a:xfrm>
            <a:off x="1798968" y="4587362"/>
            <a:ext cx="851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CAST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3DE10F-B0F1-44C0-9735-B250C7F4B62A}"/>
              </a:ext>
            </a:extLst>
          </p:cNvPr>
          <p:cNvSpPr/>
          <p:nvPr/>
        </p:nvSpPr>
        <p:spPr>
          <a:xfrm>
            <a:off x="4574257" y="3965022"/>
            <a:ext cx="3648209" cy="902267"/>
          </a:xfrm>
          <a:custGeom>
            <a:avLst/>
            <a:gdLst>
              <a:gd name="connsiteX0" fmla="*/ 2921000 w 2921000"/>
              <a:gd name="connsiteY0" fmla="*/ 0 h 533400"/>
              <a:gd name="connsiteX1" fmla="*/ 2921000 w 2921000"/>
              <a:gd name="connsiteY1" fmla="*/ 533400 h 533400"/>
              <a:gd name="connsiteX2" fmla="*/ 0 w 2921000"/>
              <a:gd name="connsiteY2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1000" h="533400">
                <a:moveTo>
                  <a:pt x="2921000" y="0"/>
                </a:moveTo>
                <a:lnTo>
                  <a:pt x="2921000" y="533400"/>
                </a:lnTo>
                <a:lnTo>
                  <a:pt x="0" y="533400"/>
                </a:lnTo>
              </a:path>
            </a:pathLst>
          </a:custGeom>
          <a:ln w="28575">
            <a:prstDash val="dash"/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C35DDCC-2DEF-435E-9AE3-ADEF7EA96596}"/>
              </a:ext>
            </a:extLst>
          </p:cNvPr>
          <p:cNvSpPr txBox="1"/>
          <p:nvPr/>
        </p:nvSpPr>
        <p:spPr>
          <a:xfrm>
            <a:off x="1918485" y="2072147"/>
            <a:ext cx="734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StateWIPs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Graphic 30" descr="Meeting">
            <a:extLst>
              <a:ext uri="{FF2B5EF4-FFF2-40B4-BE49-F238E27FC236}">
                <a16:creationId xmlns:a16="http://schemas.microsoft.com/office/drawing/2014/main" id="{11416BEC-63BF-43A9-B81B-1BAE5D0FA2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59014" y="2661458"/>
            <a:ext cx="1257019" cy="1379743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427050D7-6050-487A-8740-D5044243424E}"/>
              </a:ext>
            </a:extLst>
          </p:cNvPr>
          <p:cNvSpPr txBox="1"/>
          <p:nvPr/>
        </p:nvSpPr>
        <p:spPr>
          <a:xfrm>
            <a:off x="2652842" y="2260718"/>
            <a:ext cx="1592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Implementation Programs</a:t>
            </a:r>
          </a:p>
        </p:txBody>
      </p:sp>
      <p:pic>
        <p:nvPicPr>
          <p:cNvPr id="57" name="Graphic 56" descr="Farmer">
            <a:extLst>
              <a:ext uri="{FF2B5EF4-FFF2-40B4-BE49-F238E27FC236}">
                <a16:creationId xmlns:a16="http://schemas.microsoft.com/office/drawing/2014/main" id="{826FE525-802A-4984-B3AF-3D3055A4B3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05596" y="2613835"/>
            <a:ext cx="773345" cy="752479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786667CC-AFD3-44FD-8A5F-BCA005A21AC9}"/>
              </a:ext>
            </a:extLst>
          </p:cNvPr>
          <p:cNvSpPr txBox="1"/>
          <p:nvPr/>
        </p:nvSpPr>
        <p:spPr>
          <a:xfrm>
            <a:off x="4252579" y="3048658"/>
            <a:ext cx="82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 offer</a:t>
            </a:r>
          </a:p>
          <a:p>
            <a:pPr algn="ctr"/>
            <a:endParaRPr lang="en-US" sz="1800" b="1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Graphic 26" descr="Wave">
            <a:extLst>
              <a:ext uri="{FF2B5EF4-FFF2-40B4-BE49-F238E27FC236}">
                <a16:creationId xmlns:a16="http://schemas.microsoft.com/office/drawing/2014/main" id="{B540963C-85B8-463E-9B10-FBFE93F97BA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750912" y="2544239"/>
            <a:ext cx="1083115" cy="1083115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6862706-A665-4886-B20E-C5CB5A16E184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8566571" y="3233324"/>
            <a:ext cx="1086474" cy="15930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3DDF63E-058C-494B-9C09-3C9DB5D678C4}"/>
              </a:ext>
            </a:extLst>
          </p:cNvPr>
          <p:cNvSpPr/>
          <p:nvPr/>
        </p:nvSpPr>
        <p:spPr>
          <a:xfrm>
            <a:off x="8262758" y="3655513"/>
            <a:ext cx="1968524" cy="1180804"/>
          </a:xfrm>
          <a:custGeom>
            <a:avLst/>
            <a:gdLst>
              <a:gd name="connsiteX0" fmla="*/ 2921000 w 2921000"/>
              <a:gd name="connsiteY0" fmla="*/ 0 h 533400"/>
              <a:gd name="connsiteX1" fmla="*/ 2921000 w 2921000"/>
              <a:gd name="connsiteY1" fmla="*/ 533400 h 533400"/>
              <a:gd name="connsiteX2" fmla="*/ 0 w 2921000"/>
              <a:gd name="connsiteY2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1000" h="533400">
                <a:moveTo>
                  <a:pt x="2921000" y="0"/>
                </a:moveTo>
                <a:lnTo>
                  <a:pt x="2921000" y="533400"/>
                </a:lnTo>
                <a:lnTo>
                  <a:pt x="0" y="533400"/>
                </a:lnTo>
              </a:path>
            </a:pathLst>
          </a:custGeom>
          <a:ln w="28575">
            <a:prstDash val="dash"/>
            <a:headEnd type="triangle" w="lg" len="lg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Graphic 31" descr="Monitor">
            <a:extLst>
              <a:ext uri="{FF2B5EF4-FFF2-40B4-BE49-F238E27FC236}">
                <a16:creationId xmlns:a16="http://schemas.microsoft.com/office/drawing/2014/main" id="{7074F893-3BBD-4132-B161-439D4FCDEE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2650940" y="4636881"/>
            <a:ext cx="511218" cy="511218"/>
          </a:xfrm>
          <a:prstGeom prst="rect">
            <a:avLst/>
          </a:prstGeom>
        </p:spPr>
      </p:pic>
      <p:pic>
        <p:nvPicPr>
          <p:cNvPr id="33" name="Graphic 32" descr="Test tubes">
            <a:extLst>
              <a:ext uri="{FF2B5EF4-FFF2-40B4-BE49-F238E27FC236}">
                <a16:creationId xmlns:a16="http://schemas.microsoft.com/office/drawing/2014/main" id="{8B8C4A0E-22A4-453F-BB49-13D0146A9CE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806655" y="4587362"/>
            <a:ext cx="570882" cy="57088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4EA8F7D-8AC6-4F43-BD71-8FE071712768}"/>
              </a:ext>
            </a:extLst>
          </p:cNvPr>
          <p:cNvSpPr txBox="1"/>
          <p:nvPr/>
        </p:nvSpPr>
        <p:spPr>
          <a:xfrm>
            <a:off x="9750912" y="3399696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outcomes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6134B8-0963-439B-A75C-287F9AA78458}"/>
              </a:ext>
            </a:extLst>
          </p:cNvPr>
          <p:cNvSpPr txBox="1"/>
          <p:nvPr/>
        </p:nvSpPr>
        <p:spPr>
          <a:xfrm>
            <a:off x="7693976" y="3049199"/>
            <a:ext cx="872595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BMP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7D439E8-634F-473E-AF48-0E0BFDF7A5D2}"/>
              </a:ext>
            </a:extLst>
          </p:cNvPr>
          <p:cNvSpPr txBox="1"/>
          <p:nvPr/>
        </p:nvSpPr>
        <p:spPr>
          <a:xfrm>
            <a:off x="7693976" y="2647820"/>
            <a:ext cx="872595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4EC5FC-7329-48A5-8BC3-2F13B00D0D3E}"/>
              </a:ext>
            </a:extLst>
          </p:cNvPr>
          <p:cNvSpPr txBox="1"/>
          <p:nvPr/>
        </p:nvSpPr>
        <p:spPr>
          <a:xfrm>
            <a:off x="3959431" y="3428083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outcomes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0E0F89D-ABD5-4D25-A7A9-9887E2FC3004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50000"/>
          <a:stretch/>
        </p:blipFill>
        <p:spPr>
          <a:xfrm>
            <a:off x="3202386" y="4623560"/>
            <a:ext cx="570882" cy="534684"/>
          </a:xfrm>
          <a:prstGeom prst="rect">
            <a:avLst/>
          </a:prstGeom>
        </p:spPr>
      </p:pic>
      <p:sp>
        <p:nvSpPr>
          <p:cNvPr id="3" name="Google Shape;119;p8">
            <a:extLst>
              <a:ext uri="{FF2B5EF4-FFF2-40B4-BE49-F238E27FC236}">
                <a16:creationId xmlns:a16="http://schemas.microsoft.com/office/drawing/2014/main" id="{E4675A24-E8C3-06BC-CFA2-9B07D11689F3}"/>
              </a:ext>
            </a:extLst>
          </p:cNvPr>
          <p:cNvSpPr txBox="1"/>
          <p:nvPr/>
        </p:nvSpPr>
        <p:spPr>
          <a:xfrm>
            <a:off x="1626416" y="247528"/>
            <a:ext cx="8666107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ea typeface="Baskerville" panose="02020502070401020303" pitchFamily="18" charset="0"/>
                <a:cs typeface="Calibri" panose="020F0502020204030204" pitchFamily="34" charset="0"/>
              </a:rPr>
              <a:t>Accelerating Progress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50" b="1" dirty="0">
              <a:ea typeface="Baskerville" panose="02020502070401020303" pitchFamily="18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ea typeface="Baskerville" panose="02020502070401020303" pitchFamily="18" charset="0"/>
                <a:cs typeface="Calibri" panose="020F0502020204030204" pitchFamily="34" charset="0"/>
              </a:rPr>
              <a:t>Market-based Opportunities</a:t>
            </a:r>
            <a:endParaRPr sz="3600" dirty="0">
              <a:ea typeface="Baskerville" panose="020205020704010203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211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961E6-53C8-593F-9B35-BDB8E8EE4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BFF0DEAD-DE11-147D-6A15-7070206D91D4}"/>
              </a:ext>
            </a:extLst>
          </p:cNvPr>
          <p:cNvSpPr/>
          <p:nvPr/>
        </p:nvSpPr>
        <p:spPr>
          <a:xfrm>
            <a:off x="5543949" y="2307252"/>
            <a:ext cx="988071" cy="176090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 descr="Farmer">
            <a:extLst>
              <a:ext uri="{FF2B5EF4-FFF2-40B4-BE49-F238E27FC236}">
                <a16:creationId xmlns:a16="http://schemas.microsoft.com/office/drawing/2014/main" id="{F4F41AAC-8C80-2E9D-2BF0-1463D7C0C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8109" y="3119383"/>
            <a:ext cx="763159" cy="742568"/>
          </a:xfrm>
          <a:prstGeom prst="rect">
            <a:avLst/>
          </a:prstGeom>
        </p:spPr>
      </p:pic>
      <p:pic>
        <p:nvPicPr>
          <p:cNvPr id="19" name="Graphic 18" descr="Checklist">
            <a:extLst>
              <a:ext uri="{FF2B5EF4-FFF2-40B4-BE49-F238E27FC236}">
                <a16:creationId xmlns:a16="http://schemas.microsoft.com/office/drawing/2014/main" id="{A8E27DD1-E3F4-2CDA-80FB-B17CA0C4CB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3144" y="2416559"/>
            <a:ext cx="1177815" cy="1177815"/>
          </a:xfrm>
          <a:prstGeom prst="rect">
            <a:avLst/>
          </a:prstGeom>
        </p:spPr>
      </p:pic>
      <p:pic>
        <p:nvPicPr>
          <p:cNvPr id="20" name="Graphic 19" descr="Monitor">
            <a:extLst>
              <a:ext uri="{FF2B5EF4-FFF2-40B4-BE49-F238E27FC236}">
                <a16:creationId xmlns:a16="http://schemas.microsoft.com/office/drawing/2014/main" id="{B798E37D-C8E1-5A84-244E-A40A59E084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03990" y="4089892"/>
            <a:ext cx="1120869" cy="1120869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CD8BC31-1AED-1A5A-8207-7F4227268907}"/>
              </a:ext>
            </a:extLst>
          </p:cNvPr>
          <p:cNvCxnSpPr>
            <a:cxnSpLocks/>
          </p:cNvCxnSpPr>
          <p:nvPr/>
        </p:nvCxnSpPr>
        <p:spPr>
          <a:xfrm>
            <a:off x="2084360" y="3469523"/>
            <a:ext cx="0" cy="6819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9191018-E755-0302-71FD-A9E082C69099}"/>
              </a:ext>
            </a:extLst>
          </p:cNvPr>
          <p:cNvCxnSpPr>
            <a:cxnSpLocks/>
          </p:cNvCxnSpPr>
          <p:nvPr/>
        </p:nvCxnSpPr>
        <p:spPr>
          <a:xfrm flipV="1">
            <a:off x="2377020" y="3526619"/>
            <a:ext cx="0" cy="7198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6F5E5A0-EC80-E5B4-3BA8-CA1A26717E0E}"/>
              </a:ext>
            </a:extLst>
          </p:cNvPr>
          <p:cNvCxnSpPr>
            <a:cxnSpLocks/>
          </p:cNvCxnSpPr>
          <p:nvPr/>
        </p:nvCxnSpPr>
        <p:spPr>
          <a:xfrm flipV="1">
            <a:off x="3841922" y="3220641"/>
            <a:ext cx="1593776" cy="1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04C01D-D32A-E5EB-D53B-F5E86DDA781D}"/>
              </a:ext>
            </a:extLst>
          </p:cNvPr>
          <p:cNvCxnSpPr>
            <a:cxnSpLocks/>
          </p:cNvCxnSpPr>
          <p:nvPr/>
        </p:nvCxnSpPr>
        <p:spPr>
          <a:xfrm>
            <a:off x="6532020" y="3041571"/>
            <a:ext cx="1096523" cy="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73E8909-D032-7B5C-C282-1C6B25E952D0}"/>
              </a:ext>
            </a:extLst>
          </p:cNvPr>
          <p:cNvSpPr txBox="1"/>
          <p:nvPr/>
        </p:nvSpPr>
        <p:spPr>
          <a:xfrm>
            <a:off x="7672604" y="3243465"/>
            <a:ext cx="872595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87D8DC-2ED6-8967-F222-EE056DCCA6E9}"/>
              </a:ext>
            </a:extLst>
          </p:cNvPr>
          <p:cNvSpPr txBox="1"/>
          <p:nvPr/>
        </p:nvSpPr>
        <p:spPr>
          <a:xfrm>
            <a:off x="1776542" y="4375369"/>
            <a:ext cx="851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CAST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72215F0-9090-661B-883D-E6EBF01B6863}"/>
              </a:ext>
            </a:extLst>
          </p:cNvPr>
          <p:cNvSpPr/>
          <p:nvPr/>
        </p:nvSpPr>
        <p:spPr>
          <a:xfrm>
            <a:off x="4551831" y="3753029"/>
            <a:ext cx="3648209" cy="902267"/>
          </a:xfrm>
          <a:custGeom>
            <a:avLst/>
            <a:gdLst>
              <a:gd name="connsiteX0" fmla="*/ 2921000 w 2921000"/>
              <a:gd name="connsiteY0" fmla="*/ 0 h 533400"/>
              <a:gd name="connsiteX1" fmla="*/ 2921000 w 2921000"/>
              <a:gd name="connsiteY1" fmla="*/ 533400 h 533400"/>
              <a:gd name="connsiteX2" fmla="*/ 0 w 2921000"/>
              <a:gd name="connsiteY2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1000" h="533400">
                <a:moveTo>
                  <a:pt x="2921000" y="0"/>
                </a:moveTo>
                <a:lnTo>
                  <a:pt x="2921000" y="533400"/>
                </a:lnTo>
                <a:lnTo>
                  <a:pt x="0" y="533400"/>
                </a:lnTo>
              </a:path>
            </a:pathLst>
          </a:custGeom>
          <a:ln w="28575">
            <a:prstDash val="dash"/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D6DF3F9-CCC6-0AE5-DE8D-B86A6A7BE004}"/>
              </a:ext>
            </a:extLst>
          </p:cNvPr>
          <p:cNvSpPr txBox="1"/>
          <p:nvPr/>
        </p:nvSpPr>
        <p:spPr>
          <a:xfrm>
            <a:off x="1896059" y="1860154"/>
            <a:ext cx="734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StateWIPs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Graphic 30" descr="Meeting">
            <a:extLst>
              <a:ext uri="{FF2B5EF4-FFF2-40B4-BE49-F238E27FC236}">
                <a16:creationId xmlns:a16="http://schemas.microsoft.com/office/drawing/2014/main" id="{DDB040F2-412D-3C33-CD21-46610CFDFD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36588" y="2449465"/>
            <a:ext cx="1257019" cy="1379743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A55A9A6-1D3F-B141-EA6B-D3866CBC7310}"/>
              </a:ext>
            </a:extLst>
          </p:cNvPr>
          <p:cNvSpPr txBox="1"/>
          <p:nvPr/>
        </p:nvSpPr>
        <p:spPr>
          <a:xfrm>
            <a:off x="2630416" y="2048725"/>
            <a:ext cx="1592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Implementation Programs</a:t>
            </a:r>
          </a:p>
        </p:txBody>
      </p:sp>
      <p:pic>
        <p:nvPicPr>
          <p:cNvPr id="57" name="Graphic 56" descr="Farmer">
            <a:extLst>
              <a:ext uri="{FF2B5EF4-FFF2-40B4-BE49-F238E27FC236}">
                <a16:creationId xmlns:a16="http://schemas.microsoft.com/office/drawing/2014/main" id="{5F6DB054-D0F0-63A3-0AE9-53F114C83C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83170" y="2401842"/>
            <a:ext cx="773345" cy="752479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42CF6E38-1141-8191-B9F3-9E08D4AFE7E3}"/>
              </a:ext>
            </a:extLst>
          </p:cNvPr>
          <p:cNvSpPr txBox="1"/>
          <p:nvPr/>
        </p:nvSpPr>
        <p:spPr>
          <a:xfrm>
            <a:off x="4230153" y="2836665"/>
            <a:ext cx="82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 offer</a:t>
            </a:r>
          </a:p>
          <a:p>
            <a:pPr algn="ctr"/>
            <a:endParaRPr lang="en-US" sz="1800" b="1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Graphic 26" descr="Wave">
            <a:extLst>
              <a:ext uri="{FF2B5EF4-FFF2-40B4-BE49-F238E27FC236}">
                <a16:creationId xmlns:a16="http://schemas.microsoft.com/office/drawing/2014/main" id="{1150120E-8FD8-38C9-B500-4A2E15F0F5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28486" y="2332246"/>
            <a:ext cx="1083115" cy="1083115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C37CDD6-ADE3-EB7C-BEC7-62F8283D6952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8544145" y="3021331"/>
            <a:ext cx="1086474" cy="15930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0854D2B-1264-C0D9-67D5-B61F99D0114B}"/>
              </a:ext>
            </a:extLst>
          </p:cNvPr>
          <p:cNvSpPr/>
          <p:nvPr/>
        </p:nvSpPr>
        <p:spPr>
          <a:xfrm>
            <a:off x="8240332" y="3443520"/>
            <a:ext cx="1968524" cy="1180804"/>
          </a:xfrm>
          <a:custGeom>
            <a:avLst/>
            <a:gdLst>
              <a:gd name="connsiteX0" fmla="*/ 2921000 w 2921000"/>
              <a:gd name="connsiteY0" fmla="*/ 0 h 533400"/>
              <a:gd name="connsiteX1" fmla="*/ 2921000 w 2921000"/>
              <a:gd name="connsiteY1" fmla="*/ 533400 h 533400"/>
              <a:gd name="connsiteX2" fmla="*/ 0 w 2921000"/>
              <a:gd name="connsiteY2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1000" h="533400">
                <a:moveTo>
                  <a:pt x="2921000" y="0"/>
                </a:moveTo>
                <a:lnTo>
                  <a:pt x="2921000" y="533400"/>
                </a:lnTo>
                <a:lnTo>
                  <a:pt x="0" y="533400"/>
                </a:lnTo>
              </a:path>
            </a:pathLst>
          </a:custGeom>
          <a:ln w="28575">
            <a:prstDash val="dash"/>
            <a:headEnd type="triangle" w="lg" len="lg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Graphic 31" descr="Monitor">
            <a:extLst>
              <a:ext uri="{FF2B5EF4-FFF2-40B4-BE49-F238E27FC236}">
                <a16:creationId xmlns:a16="http://schemas.microsoft.com/office/drawing/2014/main" id="{B8C27D3D-A2CA-8E98-4C14-5A123E13A9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2628514" y="4424888"/>
            <a:ext cx="511218" cy="511218"/>
          </a:xfrm>
          <a:prstGeom prst="rect">
            <a:avLst/>
          </a:prstGeom>
        </p:spPr>
      </p:pic>
      <p:pic>
        <p:nvPicPr>
          <p:cNvPr id="33" name="Graphic 32" descr="Test tubes">
            <a:extLst>
              <a:ext uri="{FF2B5EF4-FFF2-40B4-BE49-F238E27FC236}">
                <a16:creationId xmlns:a16="http://schemas.microsoft.com/office/drawing/2014/main" id="{F621B7D3-8BC3-8E5B-6B5C-47CF1BBA8C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84229" y="4375369"/>
            <a:ext cx="570882" cy="57088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5EE998C-3F7E-1F7A-7FC1-CD094763E53C}"/>
              </a:ext>
            </a:extLst>
          </p:cNvPr>
          <p:cNvSpPr txBox="1"/>
          <p:nvPr/>
        </p:nvSpPr>
        <p:spPr>
          <a:xfrm>
            <a:off x="9728486" y="3187703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outcomes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3F76B6B-D5F0-C25D-D547-B494170E19E7}"/>
              </a:ext>
            </a:extLst>
          </p:cNvPr>
          <p:cNvSpPr txBox="1"/>
          <p:nvPr/>
        </p:nvSpPr>
        <p:spPr>
          <a:xfrm>
            <a:off x="7671550" y="2837206"/>
            <a:ext cx="872595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BMP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AB1D6A0-A666-8921-5EC9-9F368D7A1298}"/>
              </a:ext>
            </a:extLst>
          </p:cNvPr>
          <p:cNvSpPr txBox="1"/>
          <p:nvPr/>
        </p:nvSpPr>
        <p:spPr>
          <a:xfrm>
            <a:off x="7671550" y="2435827"/>
            <a:ext cx="872595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331FA79-5F11-DFE8-C76F-08B8226E2B1C}"/>
              </a:ext>
            </a:extLst>
          </p:cNvPr>
          <p:cNvSpPr txBox="1"/>
          <p:nvPr/>
        </p:nvSpPr>
        <p:spPr>
          <a:xfrm>
            <a:off x="3937005" y="3216090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outcomes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A322F0F-0E3A-99E3-59ED-082EBB06BFF4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50000"/>
          <a:stretch/>
        </p:blipFill>
        <p:spPr>
          <a:xfrm>
            <a:off x="3179960" y="4411567"/>
            <a:ext cx="570882" cy="534684"/>
          </a:xfrm>
          <a:prstGeom prst="rect">
            <a:avLst/>
          </a:prstGeom>
        </p:spPr>
      </p:pic>
      <p:sp>
        <p:nvSpPr>
          <p:cNvPr id="3" name="Google Shape;119;p8">
            <a:extLst>
              <a:ext uri="{FF2B5EF4-FFF2-40B4-BE49-F238E27FC236}">
                <a16:creationId xmlns:a16="http://schemas.microsoft.com/office/drawing/2014/main" id="{E9D5D340-A7C1-2DF8-F6BB-BCA2896DC9A7}"/>
              </a:ext>
            </a:extLst>
          </p:cNvPr>
          <p:cNvSpPr txBox="1"/>
          <p:nvPr/>
        </p:nvSpPr>
        <p:spPr>
          <a:xfrm>
            <a:off x="1603990" y="73930"/>
            <a:ext cx="8666107" cy="141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ea typeface="Baskerville" panose="02020502070401020303" pitchFamily="18" charset="0"/>
                <a:cs typeface="Calibri" panose="020F0502020204030204" pitchFamily="34" charset="0"/>
              </a:rPr>
              <a:t>Accelerating Progress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900" b="1" dirty="0">
              <a:ea typeface="Baskerville" panose="02020502070401020303" pitchFamily="18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ea typeface="Baskerville" panose="02020502070401020303" pitchFamily="18" charset="0"/>
                <a:cs typeface="Calibri" panose="020F0502020204030204" pitchFamily="34" charset="0"/>
              </a:rPr>
              <a:t>Market-based Opportunities</a:t>
            </a:r>
            <a:endParaRPr sz="3600" dirty="0">
              <a:ea typeface="Baskerville" panose="02020502070401020303" pitchFamily="18" charset="0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BCF493A-FA70-C7F3-8DD8-C14A12735187}"/>
              </a:ext>
            </a:extLst>
          </p:cNvPr>
          <p:cNvSpPr/>
          <p:nvPr/>
        </p:nvSpPr>
        <p:spPr>
          <a:xfrm>
            <a:off x="9452893" y="2104944"/>
            <a:ext cx="1592510" cy="17242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724C5B-FF57-260C-4908-4C5B5EDBD517}"/>
              </a:ext>
            </a:extLst>
          </p:cNvPr>
          <p:cNvSpPr/>
          <p:nvPr/>
        </p:nvSpPr>
        <p:spPr>
          <a:xfrm>
            <a:off x="7311592" y="2212236"/>
            <a:ext cx="1592510" cy="17242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8E00161-6CCD-BADE-9E5D-591EE9C4934D}"/>
              </a:ext>
            </a:extLst>
          </p:cNvPr>
          <p:cNvSpPr/>
          <p:nvPr/>
        </p:nvSpPr>
        <p:spPr>
          <a:xfrm>
            <a:off x="5165554" y="2257251"/>
            <a:ext cx="1592510" cy="17609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A02FD58-0AE9-FAF8-00B1-6EA67D65A47C}"/>
              </a:ext>
            </a:extLst>
          </p:cNvPr>
          <p:cNvSpPr/>
          <p:nvPr/>
        </p:nvSpPr>
        <p:spPr>
          <a:xfrm>
            <a:off x="2605288" y="3995114"/>
            <a:ext cx="1946540" cy="14385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1153149-06CB-9BA7-DEDC-14925EE37488}"/>
              </a:ext>
            </a:extLst>
          </p:cNvPr>
          <p:cNvSpPr/>
          <p:nvPr/>
        </p:nvSpPr>
        <p:spPr>
          <a:xfrm>
            <a:off x="3575906" y="2481819"/>
            <a:ext cx="1946540" cy="14385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E1801D-7AF3-9D19-6B64-A51171621EC6}"/>
              </a:ext>
            </a:extLst>
          </p:cNvPr>
          <p:cNvSpPr txBox="1"/>
          <p:nvPr/>
        </p:nvSpPr>
        <p:spPr>
          <a:xfrm>
            <a:off x="4699322" y="6157732"/>
            <a:ext cx="3339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Examples: Flemming et al. 2021</a:t>
            </a:r>
          </a:p>
        </p:txBody>
      </p:sp>
    </p:spTree>
    <p:extLst>
      <p:ext uri="{BB962C8B-B14F-4D97-AF65-F5344CB8AC3E}">
        <p14:creationId xmlns:p14="http://schemas.microsoft.com/office/powerpoint/2010/main" val="195691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EE880-0734-D124-5A83-72CB06118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BB1385A7-003A-0C0A-B2E2-D99C4741650A}"/>
              </a:ext>
            </a:extLst>
          </p:cNvPr>
          <p:cNvSpPr/>
          <p:nvPr/>
        </p:nvSpPr>
        <p:spPr>
          <a:xfrm>
            <a:off x="5605190" y="3221652"/>
            <a:ext cx="988071" cy="176090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 descr="Farmer">
            <a:extLst>
              <a:ext uri="{FF2B5EF4-FFF2-40B4-BE49-F238E27FC236}">
                <a16:creationId xmlns:a16="http://schemas.microsoft.com/office/drawing/2014/main" id="{9B85B864-AEA8-9B7C-4520-4ED7D8BF6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9350" y="4033783"/>
            <a:ext cx="763159" cy="742568"/>
          </a:xfrm>
          <a:prstGeom prst="rect">
            <a:avLst/>
          </a:prstGeom>
        </p:spPr>
      </p:pic>
      <p:pic>
        <p:nvPicPr>
          <p:cNvPr id="19" name="Graphic 18" descr="Checklist">
            <a:extLst>
              <a:ext uri="{FF2B5EF4-FFF2-40B4-BE49-F238E27FC236}">
                <a16:creationId xmlns:a16="http://schemas.microsoft.com/office/drawing/2014/main" id="{66E55692-E7F5-F542-9265-525D42635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94385" y="3330959"/>
            <a:ext cx="1177815" cy="1177815"/>
          </a:xfrm>
          <a:prstGeom prst="rect">
            <a:avLst/>
          </a:prstGeom>
        </p:spPr>
      </p:pic>
      <p:pic>
        <p:nvPicPr>
          <p:cNvPr id="20" name="Graphic 19" descr="Monitor">
            <a:extLst>
              <a:ext uri="{FF2B5EF4-FFF2-40B4-BE49-F238E27FC236}">
                <a16:creationId xmlns:a16="http://schemas.microsoft.com/office/drawing/2014/main" id="{402678DE-9D43-E437-3AD6-F621C00EAE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65231" y="5004292"/>
            <a:ext cx="1120869" cy="1120869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7DD67C9-293E-6F57-6448-9C3DF01CAFA9}"/>
              </a:ext>
            </a:extLst>
          </p:cNvPr>
          <p:cNvCxnSpPr>
            <a:cxnSpLocks/>
          </p:cNvCxnSpPr>
          <p:nvPr/>
        </p:nvCxnSpPr>
        <p:spPr>
          <a:xfrm>
            <a:off x="2145601" y="4383923"/>
            <a:ext cx="0" cy="6819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571FDD6-F12C-1464-FB4E-B1ECB0BB3C7B}"/>
              </a:ext>
            </a:extLst>
          </p:cNvPr>
          <p:cNvCxnSpPr>
            <a:cxnSpLocks/>
          </p:cNvCxnSpPr>
          <p:nvPr/>
        </p:nvCxnSpPr>
        <p:spPr>
          <a:xfrm flipV="1">
            <a:off x="2438261" y="4441019"/>
            <a:ext cx="0" cy="7198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559A0A1-95F1-5741-21D5-B26B563FC2B5}"/>
              </a:ext>
            </a:extLst>
          </p:cNvPr>
          <p:cNvCxnSpPr>
            <a:cxnSpLocks/>
          </p:cNvCxnSpPr>
          <p:nvPr/>
        </p:nvCxnSpPr>
        <p:spPr>
          <a:xfrm flipV="1">
            <a:off x="3903163" y="4135041"/>
            <a:ext cx="1593776" cy="1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45B7AA-35C0-5E57-77EE-5AA4CD2A6FCD}"/>
              </a:ext>
            </a:extLst>
          </p:cNvPr>
          <p:cNvCxnSpPr>
            <a:cxnSpLocks/>
          </p:cNvCxnSpPr>
          <p:nvPr/>
        </p:nvCxnSpPr>
        <p:spPr>
          <a:xfrm>
            <a:off x="6593261" y="3955971"/>
            <a:ext cx="1096523" cy="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4677584-4D0E-8209-9FA8-61D36B2B356E}"/>
              </a:ext>
            </a:extLst>
          </p:cNvPr>
          <p:cNvSpPr txBox="1"/>
          <p:nvPr/>
        </p:nvSpPr>
        <p:spPr>
          <a:xfrm>
            <a:off x="7733845" y="4157865"/>
            <a:ext cx="872595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0820FB-4273-7B67-59FB-3DEA5BF6F222}"/>
              </a:ext>
            </a:extLst>
          </p:cNvPr>
          <p:cNvSpPr txBox="1"/>
          <p:nvPr/>
        </p:nvSpPr>
        <p:spPr>
          <a:xfrm>
            <a:off x="1837783" y="5289769"/>
            <a:ext cx="851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CAST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9382AF6-47ED-62D2-9313-74A275E12AB0}"/>
              </a:ext>
            </a:extLst>
          </p:cNvPr>
          <p:cNvSpPr/>
          <p:nvPr/>
        </p:nvSpPr>
        <p:spPr>
          <a:xfrm>
            <a:off x="4613072" y="4667429"/>
            <a:ext cx="3648209" cy="902267"/>
          </a:xfrm>
          <a:custGeom>
            <a:avLst/>
            <a:gdLst>
              <a:gd name="connsiteX0" fmla="*/ 2921000 w 2921000"/>
              <a:gd name="connsiteY0" fmla="*/ 0 h 533400"/>
              <a:gd name="connsiteX1" fmla="*/ 2921000 w 2921000"/>
              <a:gd name="connsiteY1" fmla="*/ 533400 h 533400"/>
              <a:gd name="connsiteX2" fmla="*/ 0 w 2921000"/>
              <a:gd name="connsiteY2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1000" h="533400">
                <a:moveTo>
                  <a:pt x="2921000" y="0"/>
                </a:moveTo>
                <a:lnTo>
                  <a:pt x="2921000" y="533400"/>
                </a:lnTo>
                <a:lnTo>
                  <a:pt x="0" y="533400"/>
                </a:lnTo>
              </a:path>
            </a:pathLst>
          </a:custGeom>
          <a:ln w="28575">
            <a:prstDash val="dash"/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42EB8F8-3000-17CA-8D75-1247C503E4CB}"/>
              </a:ext>
            </a:extLst>
          </p:cNvPr>
          <p:cNvSpPr txBox="1"/>
          <p:nvPr/>
        </p:nvSpPr>
        <p:spPr>
          <a:xfrm>
            <a:off x="1957300" y="2774554"/>
            <a:ext cx="734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StateWIPs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Graphic 30" descr="Meeting">
            <a:extLst>
              <a:ext uri="{FF2B5EF4-FFF2-40B4-BE49-F238E27FC236}">
                <a16:creationId xmlns:a16="http://schemas.microsoft.com/office/drawing/2014/main" id="{A0907240-FF76-356C-8E49-74FAD2DDAA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97829" y="3363865"/>
            <a:ext cx="1257019" cy="1379743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16407CB-4BFE-0BC5-95C5-5E3BF4C4D7B0}"/>
              </a:ext>
            </a:extLst>
          </p:cNvPr>
          <p:cNvSpPr txBox="1"/>
          <p:nvPr/>
        </p:nvSpPr>
        <p:spPr>
          <a:xfrm>
            <a:off x="2691657" y="2963125"/>
            <a:ext cx="1592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Implementation Programs</a:t>
            </a:r>
          </a:p>
        </p:txBody>
      </p:sp>
      <p:pic>
        <p:nvPicPr>
          <p:cNvPr id="57" name="Graphic 56" descr="Farmer">
            <a:extLst>
              <a:ext uri="{FF2B5EF4-FFF2-40B4-BE49-F238E27FC236}">
                <a16:creationId xmlns:a16="http://schemas.microsoft.com/office/drawing/2014/main" id="{74B03F17-ED1E-21A6-C2AF-9DDD6E484A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44411" y="3316242"/>
            <a:ext cx="773345" cy="752479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F8715570-1348-9AC7-28F6-074566108C36}"/>
              </a:ext>
            </a:extLst>
          </p:cNvPr>
          <p:cNvSpPr txBox="1"/>
          <p:nvPr/>
        </p:nvSpPr>
        <p:spPr>
          <a:xfrm>
            <a:off x="4228077" y="3808940"/>
            <a:ext cx="9492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  </a:t>
            </a:r>
            <a:br>
              <a:rPr lang="en-US" sz="1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</a:p>
          <a:p>
            <a:pPr algn="ctr"/>
            <a:endParaRPr lang="en-US" sz="1800" b="1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Graphic 26" descr="Wave">
            <a:extLst>
              <a:ext uri="{FF2B5EF4-FFF2-40B4-BE49-F238E27FC236}">
                <a16:creationId xmlns:a16="http://schemas.microsoft.com/office/drawing/2014/main" id="{3C953DA9-7F26-F8CA-8A46-5799DB564E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89727" y="3246646"/>
            <a:ext cx="1083115" cy="1083115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F87BEA4-834C-20B0-7D31-89327043AA92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8605386" y="3935731"/>
            <a:ext cx="1086474" cy="15930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39BD970-12C7-1C86-16D2-B04EE5B48C30}"/>
              </a:ext>
            </a:extLst>
          </p:cNvPr>
          <p:cNvSpPr/>
          <p:nvPr/>
        </p:nvSpPr>
        <p:spPr>
          <a:xfrm>
            <a:off x="8301573" y="4357920"/>
            <a:ext cx="1968524" cy="1180804"/>
          </a:xfrm>
          <a:custGeom>
            <a:avLst/>
            <a:gdLst>
              <a:gd name="connsiteX0" fmla="*/ 2921000 w 2921000"/>
              <a:gd name="connsiteY0" fmla="*/ 0 h 533400"/>
              <a:gd name="connsiteX1" fmla="*/ 2921000 w 2921000"/>
              <a:gd name="connsiteY1" fmla="*/ 533400 h 533400"/>
              <a:gd name="connsiteX2" fmla="*/ 0 w 2921000"/>
              <a:gd name="connsiteY2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1000" h="533400">
                <a:moveTo>
                  <a:pt x="2921000" y="0"/>
                </a:moveTo>
                <a:lnTo>
                  <a:pt x="2921000" y="533400"/>
                </a:lnTo>
                <a:lnTo>
                  <a:pt x="0" y="533400"/>
                </a:lnTo>
              </a:path>
            </a:pathLst>
          </a:custGeom>
          <a:ln w="28575">
            <a:prstDash val="dash"/>
            <a:headEnd type="triangle" w="lg" len="lg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Graphic 31" descr="Monitor">
            <a:extLst>
              <a:ext uri="{FF2B5EF4-FFF2-40B4-BE49-F238E27FC236}">
                <a16:creationId xmlns:a16="http://schemas.microsoft.com/office/drawing/2014/main" id="{21B86311-FA68-D0AE-4C16-69886A9515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2689755" y="5339288"/>
            <a:ext cx="511218" cy="511218"/>
          </a:xfrm>
          <a:prstGeom prst="rect">
            <a:avLst/>
          </a:prstGeom>
        </p:spPr>
      </p:pic>
      <p:pic>
        <p:nvPicPr>
          <p:cNvPr id="33" name="Graphic 32" descr="Test tubes">
            <a:extLst>
              <a:ext uri="{FF2B5EF4-FFF2-40B4-BE49-F238E27FC236}">
                <a16:creationId xmlns:a16="http://schemas.microsoft.com/office/drawing/2014/main" id="{BFF4E7D2-5BD5-0126-29D6-4E1A799819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45470" y="5289769"/>
            <a:ext cx="570882" cy="57088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0F542D3-2F63-1B2A-EF7B-1852B3626436}"/>
              </a:ext>
            </a:extLst>
          </p:cNvPr>
          <p:cNvSpPr txBox="1"/>
          <p:nvPr/>
        </p:nvSpPr>
        <p:spPr>
          <a:xfrm>
            <a:off x="9789727" y="4102103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outcomes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863C81-498F-5281-22A8-F25526B8E527}"/>
              </a:ext>
            </a:extLst>
          </p:cNvPr>
          <p:cNvSpPr txBox="1"/>
          <p:nvPr/>
        </p:nvSpPr>
        <p:spPr>
          <a:xfrm>
            <a:off x="7732791" y="3751606"/>
            <a:ext cx="872595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BMP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E525CBF-F0B6-91AF-3AE8-89641984D4F5}"/>
              </a:ext>
            </a:extLst>
          </p:cNvPr>
          <p:cNvSpPr txBox="1"/>
          <p:nvPr/>
        </p:nvSpPr>
        <p:spPr>
          <a:xfrm>
            <a:off x="7732791" y="3350227"/>
            <a:ext cx="872595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BMP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649F476-EADB-6DC6-F23C-A3D9E5A2ADE0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50000"/>
          <a:stretch/>
        </p:blipFill>
        <p:spPr>
          <a:xfrm>
            <a:off x="3241201" y="5325967"/>
            <a:ext cx="570882" cy="534684"/>
          </a:xfrm>
          <a:prstGeom prst="rect">
            <a:avLst/>
          </a:prstGeom>
        </p:spPr>
      </p:pic>
      <p:sp>
        <p:nvSpPr>
          <p:cNvPr id="3" name="Google Shape;119;p8">
            <a:extLst>
              <a:ext uri="{FF2B5EF4-FFF2-40B4-BE49-F238E27FC236}">
                <a16:creationId xmlns:a16="http://schemas.microsoft.com/office/drawing/2014/main" id="{BFC7B79D-D7D9-B247-9928-ACF1444FB1A3}"/>
              </a:ext>
            </a:extLst>
          </p:cNvPr>
          <p:cNvSpPr txBox="1"/>
          <p:nvPr/>
        </p:nvSpPr>
        <p:spPr>
          <a:xfrm>
            <a:off x="1603990" y="73930"/>
            <a:ext cx="8666107" cy="141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ea typeface="Baskerville" panose="02020502070401020303" pitchFamily="18" charset="0"/>
                <a:cs typeface="Calibri" panose="020F0502020204030204" pitchFamily="34" charset="0"/>
              </a:rPr>
              <a:t>Accelerating Progress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900" b="1" dirty="0">
              <a:ea typeface="Baskerville" panose="02020502070401020303" pitchFamily="18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ea typeface="Baskerville" panose="02020502070401020303" pitchFamily="18" charset="0"/>
                <a:cs typeface="Calibri" panose="020F0502020204030204" pitchFamily="34" charset="0"/>
              </a:rPr>
              <a:t>Market-based Opportunities</a:t>
            </a:r>
            <a:endParaRPr sz="3600" dirty="0">
              <a:ea typeface="Baskerville" panose="02020502070401020303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056BB8-119F-BF77-606F-A504C7A43C63}"/>
              </a:ext>
            </a:extLst>
          </p:cNvPr>
          <p:cNvSpPr txBox="1"/>
          <p:nvPr/>
        </p:nvSpPr>
        <p:spPr>
          <a:xfrm>
            <a:off x="2091064" y="2203297"/>
            <a:ext cx="1592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6AAE45-ADAF-9C8A-21AA-135EB864B4CC}"/>
              </a:ext>
            </a:extLst>
          </p:cNvPr>
          <p:cNvSpPr txBox="1"/>
          <p:nvPr/>
        </p:nvSpPr>
        <p:spPr>
          <a:xfrm>
            <a:off x="3413170" y="2167165"/>
            <a:ext cx="1592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Private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1E877F-4564-D865-19DE-2DF600A812D0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3890597" y="2567275"/>
            <a:ext cx="318828" cy="517206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7EDD95B4-ACF3-7892-0A61-6F0C187AADC0}"/>
              </a:ext>
            </a:extLst>
          </p:cNvPr>
          <p:cNvSpPr txBox="1"/>
          <p:nvPr/>
        </p:nvSpPr>
        <p:spPr>
          <a:xfrm>
            <a:off x="3785599" y="2474022"/>
            <a:ext cx="301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</a:t>
            </a:r>
          </a:p>
          <a:p>
            <a:pPr algn="ctr"/>
            <a:endParaRPr lang="en-US" sz="1800" b="1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4D07897-B1E4-DA04-17FF-BFD78114280A}"/>
              </a:ext>
            </a:extLst>
          </p:cNvPr>
          <p:cNvSpPr txBox="1"/>
          <p:nvPr/>
        </p:nvSpPr>
        <p:spPr>
          <a:xfrm>
            <a:off x="2730387" y="1391357"/>
            <a:ext cx="1592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Consumers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Buyers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28F58DA-E699-C744-F939-9CE2904B44E9}"/>
              </a:ext>
            </a:extLst>
          </p:cNvPr>
          <p:cNvSpPr txBox="1"/>
          <p:nvPr/>
        </p:nvSpPr>
        <p:spPr>
          <a:xfrm>
            <a:off x="4349241" y="1467701"/>
            <a:ext cx="1592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Stakeholders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B4B6AF1-AB6B-2EBD-DCB5-721A7D420D3F}"/>
              </a:ext>
            </a:extLst>
          </p:cNvPr>
          <p:cNvCxnSpPr>
            <a:cxnSpLocks/>
          </p:cNvCxnSpPr>
          <p:nvPr/>
        </p:nvCxnSpPr>
        <p:spPr>
          <a:xfrm>
            <a:off x="3998246" y="1812483"/>
            <a:ext cx="178409" cy="47202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sysDash"/>
            <a:tailEnd type="triangle" w="lg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EF357B4-6E61-EB1F-F602-9245999C397F}"/>
              </a:ext>
            </a:extLst>
          </p:cNvPr>
          <p:cNvCxnSpPr>
            <a:cxnSpLocks/>
          </p:cNvCxnSpPr>
          <p:nvPr/>
        </p:nvCxnSpPr>
        <p:spPr>
          <a:xfrm flipH="1">
            <a:off x="4610417" y="1798278"/>
            <a:ext cx="235751" cy="44895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 w="lg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EAF923B-D4E4-7196-59B6-952C6F89B0F6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2887319" y="2603407"/>
            <a:ext cx="236242" cy="414663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23D0382-9F02-A16E-0BE8-1A7AC9D84844}"/>
              </a:ext>
            </a:extLst>
          </p:cNvPr>
          <p:cNvSpPr/>
          <p:nvPr/>
        </p:nvSpPr>
        <p:spPr>
          <a:xfrm>
            <a:off x="3683574" y="3148513"/>
            <a:ext cx="7509143" cy="15950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Farmer">
            <a:extLst>
              <a:ext uri="{FF2B5EF4-FFF2-40B4-BE49-F238E27FC236}">
                <a16:creationId xmlns:a16="http://schemas.microsoft.com/office/drawing/2014/main" id="{24272144-6B8D-F199-85E9-1CB33AEB8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6003" y="3318083"/>
            <a:ext cx="763159" cy="74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8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1" grpId="0"/>
      <p:bldP spid="55" grpId="0"/>
      <p:bldP spid="56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0251D-D4A9-2998-478A-A6BFC0A57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5" name="Google Shape;97;p2">
            <a:extLst>
              <a:ext uri="{FF2B5EF4-FFF2-40B4-BE49-F238E27FC236}">
                <a16:creationId xmlns:a16="http://schemas.microsoft.com/office/drawing/2014/main" id="{E366D7C5-4BA0-3720-7FC3-D10188406144}"/>
              </a:ext>
            </a:extLst>
          </p:cNvPr>
          <p:cNvSpPr txBox="1"/>
          <p:nvPr/>
        </p:nvSpPr>
        <p:spPr>
          <a:xfrm>
            <a:off x="231944" y="976013"/>
            <a:ext cx="4039805" cy="56322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8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10</a:t>
            </a:r>
            <a:r>
              <a:rPr lang="en-US" sz="2800" b="1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Restoration Goals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Sustainable Fisheries </a:t>
            </a:r>
            <a:endParaRPr sz="2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Vital Habitat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i="0" u="none" strike="noStrike" cap="none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i="0" u="none" strike="noStrike" cap="none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Water Quality </a:t>
            </a:r>
            <a:endParaRPr sz="2400" i="0" u="none" strike="noStrike" cap="none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Toxic Contaminates</a:t>
            </a:r>
            <a:endParaRPr sz="2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Heathy Watershed    </a:t>
            </a:r>
            <a:endParaRPr sz="2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Climate Resiliency </a:t>
            </a:r>
            <a:endParaRPr sz="2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Land Conservation</a:t>
            </a:r>
            <a:endParaRPr sz="2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2400" b="0" i="0" u="none" strike="noStrike" cap="none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Stewardship</a:t>
            </a:r>
            <a:endParaRPr sz="2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Public Access </a:t>
            </a:r>
            <a:endParaRPr sz="2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Environmental Literacy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" name="Google Shape;97;p2">
            <a:extLst>
              <a:ext uri="{FF2B5EF4-FFF2-40B4-BE49-F238E27FC236}">
                <a16:creationId xmlns:a16="http://schemas.microsoft.com/office/drawing/2014/main" id="{89727268-F034-A3CB-DAFD-D1BB6A5A6F81}"/>
              </a:ext>
            </a:extLst>
          </p:cNvPr>
          <p:cNvSpPr txBox="1"/>
          <p:nvPr/>
        </p:nvSpPr>
        <p:spPr>
          <a:xfrm>
            <a:off x="4481049" y="982196"/>
            <a:ext cx="7479007" cy="56322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31 </a:t>
            </a:r>
            <a:r>
              <a:rPr lang="en-US" sz="28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Outcomes</a:t>
            </a:r>
            <a:endParaRPr lang="en-US" sz="2800" b="1" i="0" u="none" strike="noStrike" cap="none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Blue crabs, fish habitat, forage fish, oysters</a:t>
            </a:r>
            <a:endParaRPr sz="2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Black duck, brook trout, fish passage, forest buffers, stream health, SAV, wetlands, tree canopy</a:t>
            </a:r>
            <a:endParaRPr sz="2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i="0" u="none" strike="noStrike" cap="none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WIPs for N,P, &amp; S; Water quality standards/attainment.</a:t>
            </a:r>
            <a:endParaRPr sz="2400" i="0" u="none" strike="noStrike" cap="none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Toxic contaminates research,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ea typeface="Calibri"/>
                <a:cs typeface="Calibri"/>
                <a:sym typeface="Calibri"/>
              </a:rPr>
              <a:t>policy&amp;prevention</a:t>
            </a:r>
            <a:endParaRPr sz="2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Hea</a:t>
            </a:r>
            <a:r>
              <a:rPr lang="en-US" sz="24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l</a:t>
            </a:r>
            <a:r>
              <a:rPr lang="en-US" sz="24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thy </a:t>
            </a:r>
            <a:r>
              <a:rPr lang="en-US" sz="24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watershed outcome</a:t>
            </a:r>
            <a:r>
              <a:rPr lang="en-US" sz="24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   </a:t>
            </a:r>
            <a:endParaRPr sz="2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Adaption, climate monitoring/assessment</a:t>
            </a:r>
            <a:endParaRPr sz="2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Land use methods/metrics, lands use options, protected lands</a:t>
            </a:r>
            <a:endParaRPr sz="2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Stewardship, diversity, local leadership</a:t>
            </a:r>
            <a:endParaRPr sz="2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Public Access </a:t>
            </a:r>
            <a:endParaRPr sz="2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Environmental literacy planning, student outcomes, sustainable schools</a:t>
            </a:r>
            <a:endParaRPr sz="2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BB7DF9-9750-EFFB-55C9-C6ED42D1EED2}"/>
              </a:ext>
            </a:extLst>
          </p:cNvPr>
          <p:cNvSpPr txBox="1"/>
          <p:nvPr/>
        </p:nvSpPr>
        <p:spPr>
          <a:xfrm>
            <a:off x="1364576" y="191117"/>
            <a:ext cx="9629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 Restoration?   2014 Chesapeake Bay Agreement</a:t>
            </a:r>
          </a:p>
        </p:txBody>
      </p:sp>
    </p:spTree>
    <p:extLst>
      <p:ext uri="{BB962C8B-B14F-4D97-AF65-F5344CB8AC3E}">
        <p14:creationId xmlns:p14="http://schemas.microsoft.com/office/powerpoint/2010/main" val="3704352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FC3B7-1471-49B5-0BD4-BA4D08139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8">
            <a:extLst>
              <a:ext uri="{FF2B5EF4-FFF2-40B4-BE49-F238E27FC236}">
                <a16:creationId xmlns:a16="http://schemas.microsoft.com/office/drawing/2014/main" id="{52AC4FF3-62CF-4F3A-7382-E277411E80C9}"/>
              </a:ext>
            </a:extLst>
          </p:cNvPr>
          <p:cNvSpPr txBox="1"/>
          <p:nvPr/>
        </p:nvSpPr>
        <p:spPr>
          <a:xfrm>
            <a:off x="1762946" y="2131826"/>
            <a:ext cx="866610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ea typeface="Baskerville" panose="02020502070401020303" pitchFamily="18" charset="0"/>
                <a:cs typeface="Calibri" panose="020F0502020204030204" pitchFamily="34" charset="0"/>
              </a:rPr>
              <a:t>Final Thoughts</a:t>
            </a:r>
            <a:endParaRPr sz="3600" dirty="0">
              <a:ea typeface="Baskerville" panose="020205020704010203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84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9DAF6-1D14-891A-4F0A-F29960B64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903E5-4465-DAEC-1EEA-58383264A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7645" y="6492875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/>
          </a:p>
        </p:txBody>
      </p:sp>
      <p:sp>
        <p:nvSpPr>
          <p:cNvPr id="5" name="Google Shape;97;p2">
            <a:extLst>
              <a:ext uri="{FF2B5EF4-FFF2-40B4-BE49-F238E27FC236}">
                <a16:creationId xmlns:a16="http://schemas.microsoft.com/office/drawing/2014/main" id="{9E167C3A-EC46-81EA-60A0-4ADA107D45F0}"/>
              </a:ext>
            </a:extLst>
          </p:cNvPr>
          <p:cNvSpPr txBox="1"/>
          <p:nvPr/>
        </p:nvSpPr>
        <p:spPr>
          <a:xfrm>
            <a:off x="478838" y="922159"/>
            <a:ext cx="3533604" cy="56322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8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4</a:t>
            </a:r>
            <a:r>
              <a:rPr lang="en-US" sz="2800" b="1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Restoration Goals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Thriving Habitat and Wildlife</a:t>
            </a:r>
            <a:endParaRPr sz="2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2400" b="0" i="0" u="none" strike="noStrike" cap="none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dirty="0">
                <a:solidFill>
                  <a:srgbClr val="FFFF00"/>
                </a:solidFill>
                <a:ea typeface="Calibri"/>
                <a:cs typeface="Calibri"/>
                <a:sym typeface="Calibri"/>
              </a:rPr>
              <a:t>Clean Water</a:t>
            </a:r>
            <a:r>
              <a:rPr lang="en-US" sz="2400" b="0" i="0" u="none" strike="noStrike" cap="none" dirty="0">
                <a:solidFill>
                  <a:srgbClr val="FFFF00"/>
                </a:solidFill>
                <a:ea typeface="Calibri"/>
                <a:cs typeface="Calibri"/>
                <a:sym typeface="Calibri"/>
              </a:rPr>
              <a:t> </a:t>
            </a:r>
            <a:endParaRPr lang="en-US" sz="2400" dirty="0">
              <a:solidFill>
                <a:srgbClr val="FFFF00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2400" b="0" i="0" u="none" strike="noStrike" cap="none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2400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2400" b="0" i="0" u="none" strike="noStrike" cap="none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Healthy Landscapes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2400" b="0" i="0" u="none" strike="noStrike" cap="none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2400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2400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Engaged Communities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" name="Google Shape;97;p2">
            <a:extLst>
              <a:ext uri="{FF2B5EF4-FFF2-40B4-BE49-F238E27FC236}">
                <a16:creationId xmlns:a16="http://schemas.microsoft.com/office/drawing/2014/main" id="{47839033-137C-FCE4-CF13-1119BA500305}"/>
              </a:ext>
            </a:extLst>
          </p:cNvPr>
          <p:cNvSpPr txBox="1"/>
          <p:nvPr/>
        </p:nvSpPr>
        <p:spPr>
          <a:xfrm>
            <a:off x="4168318" y="922160"/>
            <a:ext cx="7544844" cy="56322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21 </a:t>
            </a:r>
            <a:r>
              <a:rPr lang="en-US" sz="28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Outcomes</a:t>
            </a:r>
            <a:endParaRPr lang="en-US" sz="2800" b="1" i="0" u="none" strike="noStrike" cap="none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Blue crabs, oysters, fish habitat, wetlands, stream health, brooke trout, </a:t>
            </a:r>
            <a:r>
              <a:rPr lang="en-US" sz="24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fish passage, SAV</a:t>
            </a:r>
            <a:r>
              <a:rPr lang="en-US" sz="24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.</a:t>
            </a:r>
            <a:endParaRPr sz="2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2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FFFF00"/>
                </a:solidFill>
                <a:ea typeface="Arial"/>
                <a:cs typeface="Arial"/>
                <a:sym typeface="Arial"/>
              </a:rPr>
              <a:t>Water quality standards and attainment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dirty="0">
                <a:solidFill>
                  <a:srgbClr val="FFFF00"/>
                </a:solidFill>
                <a:ea typeface="Arial"/>
                <a:cs typeface="Arial"/>
                <a:sym typeface="Arial"/>
              </a:rPr>
              <a:t>Reducing excess nitrogen, phosphorus, &amp; sediment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Toxic contaminant migration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2400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Protected lands, land use decision support, healthy forests and trees, adapting to changing environmental conditions.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2400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Stewardship, local leaders, workforce, public access, student experiences, school district planning.</a:t>
            </a:r>
            <a:endParaRPr sz="2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A01CA3-68AA-883D-5BE9-D2637845D54E}"/>
              </a:ext>
            </a:extLst>
          </p:cNvPr>
          <p:cNvSpPr txBox="1"/>
          <p:nvPr/>
        </p:nvSpPr>
        <p:spPr>
          <a:xfrm>
            <a:off x="2893326" y="264647"/>
            <a:ext cx="7087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Draft 2025 Chesapeake Bay Agreement</a:t>
            </a:r>
          </a:p>
        </p:txBody>
      </p:sp>
    </p:spTree>
    <p:extLst>
      <p:ext uri="{BB962C8B-B14F-4D97-AF65-F5344CB8AC3E}">
        <p14:creationId xmlns:p14="http://schemas.microsoft.com/office/powerpoint/2010/main" val="775455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1B815A-A234-2313-6A9E-E1B7936646B0}"/>
              </a:ext>
            </a:extLst>
          </p:cNvPr>
          <p:cNvSpPr/>
          <p:nvPr/>
        </p:nvSpPr>
        <p:spPr>
          <a:xfrm>
            <a:off x="2458271" y="297239"/>
            <a:ext cx="5516872" cy="544489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9CCF5BE-0E32-F1A1-AAF1-644DC46B591A}"/>
              </a:ext>
            </a:extLst>
          </p:cNvPr>
          <p:cNvSpPr/>
          <p:nvPr/>
        </p:nvSpPr>
        <p:spPr>
          <a:xfrm>
            <a:off x="2103129" y="324047"/>
            <a:ext cx="1775460" cy="1648550"/>
          </a:xfrm>
          <a:prstGeom prst="ellipse">
            <a:avLst/>
          </a:prstGeom>
          <a:solidFill>
            <a:srgbClr val="FFC88F">
              <a:alpha val="36000"/>
            </a:srgbClr>
          </a:solidFill>
          <a:ln w="952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D99831-2A86-DEB8-8ABA-9DA0B42AAB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/>
          </a:p>
        </p:txBody>
      </p:sp>
      <p:sp>
        <p:nvSpPr>
          <p:cNvPr id="6" name="Google Shape;209;p16">
            <a:extLst>
              <a:ext uri="{FF2B5EF4-FFF2-40B4-BE49-F238E27FC236}">
                <a16:creationId xmlns:a16="http://schemas.microsoft.com/office/drawing/2014/main" id="{B7FF31D3-0E64-C19B-AA58-9F05B54CAA34}"/>
              </a:ext>
            </a:extLst>
          </p:cNvPr>
          <p:cNvSpPr txBox="1"/>
          <p:nvPr/>
        </p:nvSpPr>
        <p:spPr>
          <a:xfrm>
            <a:off x="2103129" y="6219142"/>
            <a:ext cx="66725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alibri"/>
                <a:cs typeface="Calibri"/>
                <a:sym typeface="Calibri"/>
              </a:rPr>
              <a:t>Nutrient Reduction Effectiveness  </a:t>
            </a:r>
            <a:endParaRPr sz="2400" b="1" dirty="0"/>
          </a:p>
        </p:txBody>
      </p:sp>
      <p:sp>
        <p:nvSpPr>
          <p:cNvPr id="7" name="Google Shape;209;p16">
            <a:extLst>
              <a:ext uri="{FF2B5EF4-FFF2-40B4-BE49-F238E27FC236}">
                <a16:creationId xmlns:a16="http://schemas.microsoft.com/office/drawing/2014/main" id="{8741BE2E-ABEF-FF18-5201-DD5FC30E3B47}"/>
              </a:ext>
            </a:extLst>
          </p:cNvPr>
          <p:cNvSpPr txBox="1"/>
          <p:nvPr/>
        </p:nvSpPr>
        <p:spPr>
          <a:xfrm>
            <a:off x="2644217" y="5711049"/>
            <a:ext cx="102848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alibri"/>
                <a:cs typeface="Calibri"/>
                <a:sym typeface="Calibri"/>
              </a:rPr>
              <a:t>Low</a:t>
            </a:r>
            <a:endParaRPr sz="2800" dirty="0"/>
          </a:p>
        </p:txBody>
      </p:sp>
      <p:sp>
        <p:nvSpPr>
          <p:cNvPr id="8" name="Google Shape;209;p16">
            <a:extLst>
              <a:ext uri="{FF2B5EF4-FFF2-40B4-BE49-F238E27FC236}">
                <a16:creationId xmlns:a16="http://schemas.microsoft.com/office/drawing/2014/main" id="{36765B40-BBA9-B266-15D5-4228EC1B3DD4}"/>
              </a:ext>
            </a:extLst>
          </p:cNvPr>
          <p:cNvSpPr txBox="1"/>
          <p:nvPr/>
        </p:nvSpPr>
        <p:spPr>
          <a:xfrm>
            <a:off x="7001690" y="5711049"/>
            <a:ext cx="102848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alibri"/>
                <a:cs typeface="Calibri"/>
                <a:sym typeface="Calibri"/>
              </a:rPr>
              <a:t>High</a:t>
            </a:r>
            <a:endParaRPr sz="2800" dirty="0"/>
          </a:p>
        </p:txBody>
      </p:sp>
      <p:sp>
        <p:nvSpPr>
          <p:cNvPr id="9" name="Google Shape;209;p16">
            <a:extLst>
              <a:ext uri="{FF2B5EF4-FFF2-40B4-BE49-F238E27FC236}">
                <a16:creationId xmlns:a16="http://schemas.microsoft.com/office/drawing/2014/main" id="{0119472C-05ED-A24E-28D8-8AF23AA6C016}"/>
              </a:ext>
            </a:extLst>
          </p:cNvPr>
          <p:cNvSpPr txBox="1"/>
          <p:nvPr/>
        </p:nvSpPr>
        <p:spPr>
          <a:xfrm>
            <a:off x="1437786" y="4768790"/>
            <a:ext cx="102848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alibri"/>
                <a:cs typeface="Calibri"/>
                <a:sym typeface="Calibri"/>
              </a:rPr>
              <a:t>Low</a:t>
            </a:r>
            <a:endParaRPr sz="2800" dirty="0"/>
          </a:p>
        </p:txBody>
      </p:sp>
      <p:sp>
        <p:nvSpPr>
          <p:cNvPr id="10" name="Google Shape;209;p16">
            <a:extLst>
              <a:ext uri="{FF2B5EF4-FFF2-40B4-BE49-F238E27FC236}">
                <a16:creationId xmlns:a16="http://schemas.microsoft.com/office/drawing/2014/main" id="{B01E1CD2-31EF-EB03-F9F6-277C3935DFCD}"/>
              </a:ext>
            </a:extLst>
          </p:cNvPr>
          <p:cNvSpPr txBox="1"/>
          <p:nvPr/>
        </p:nvSpPr>
        <p:spPr>
          <a:xfrm>
            <a:off x="1434094" y="454248"/>
            <a:ext cx="102848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alibri"/>
                <a:cs typeface="Calibri"/>
                <a:sym typeface="Calibri"/>
              </a:rPr>
              <a:t>High</a:t>
            </a:r>
            <a:endParaRPr sz="28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2D9E1AD-9743-0531-23C2-AB6113B89157}"/>
              </a:ext>
            </a:extLst>
          </p:cNvPr>
          <p:cNvCxnSpPr>
            <a:cxnSpLocks/>
          </p:cNvCxnSpPr>
          <p:nvPr/>
        </p:nvCxnSpPr>
        <p:spPr>
          <a:xfrm>
            <a:off x="4098833" y="5972639"/>
            <a:ext cx="2623022" cy="6030"/>
          </a:xfrm>
          <a:prstGeom prst="straightConnector1">
            <a:avLst/>
          </a:prstGeom>
          <a:ln w="44450"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71CEA7C-5FB4-14AB-FFF1-96FC7BDA2F08}"/>
              </a:ext>
            </a:extLst>
          </p:cNvPr>
          <p:cNvCxnSpPr>
            <a:cxnSpLocks/>
          </p:cNvCxnSpPr>
          <p:nvPr/>
        </p:nvCxnSpPr>
        <p:spPr>
          <a:xfrm flipV="1">
            <a:off x="1952027" y="1855193"/>
            <a:ext cx="0" cy="2666163"/>
          </a:xfrm>
          <a:prstGeom prst="straightConnector1">
            <a:avLst/>
          </a:prstGeom>
          <a:ln w="44450"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Google Shape;209;p16">
            <a:extLst>
              <a:ext uri="{FF2B5EF4-FFF2-40B4-BE49-F238E27FC236}">
                <a16:creationId xmlns:a16="http://schemas.microsoft.com/office/drawing/2014/main" id="{0F63750B-9D27-465D-286B-957914B1797E}"/>
              </a:ext>
            </a:extLst>
          </p:cNvPr>
          <p:cNvSpPr txBox="1"/>
          <p:nvPr/>
        </p:nvSpPr>
        <p:spPr>
          <a:xfrm rot="16200000">
            <a:off x="-1534358" y="2327510"/>
            <a:ext cx="494591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alibri"/>
                <a:cs typeface="Calibri"/>
                <a:sym typeface="Calibri"/>
              </a:rPr>
              <a:t>Soil Health/Soil Carbon</a:t>
            </a:r>
          </a:p>
          <a:p>
            <a:pPr algn="ctr"/>
            <a:r>
              <a:rPr lang="en-US" sz="2400" b="1" dirty="0">
                <a:latin typeface="Calibri"/>
                <a:cs typeface="Calibri"/>
                <a:sym typeface="Calibri"/>
              </a:rPr>
              <a:t>Aquatic Habitat, </a:t>
            </a:r>
          </a:p>
          <a:p>
            <a:pPr algn="ctr"/>
            <a:r>
              <a:rPr lang="en-US" sz="2400" b="1" dirty="0">
                <a:latin typeface="Calibri"/>
                <a:cs typeface="Calibri"/>
                <a:sym typeface="Calibri"/>
              </a:rPr>
              <a:t>Bacteria, </a:t>
            </a:r>
            <a:r>
              <a:rPr lang="en-US" sz="2400" b="1" dirty="0" err="1">
                <a:latin typeface="Calibri"/>
                <a:cs typeface="Calibri"/>
                <a:sym typeface="Calibri"/>
              </a:rPr>
              <a:t>etc</a:t>
            </a:r>
            <a:endParaRPr lang="en-US" sz="2400" b="1" dirty="0">
              <a:latin typeface="Calibri"/>
              <a:cs typeface="Calibri"/>
              <a:sym typeface="Calibri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454BA94-6C14-E62E-0E4A-1DB77B91E8A3}"/>
              </a:ext>
            </a:extLst>
          </p:cNvPr>
          <p:cNvSpPr/>
          <p:nvPr/>
        </p:nvSpPr>
        <p:spPr>
          <a:xfrm>
            <a:off x="6103636" y="1180709"/>
            <a:ext cx="234461" cy="24304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Google Shape;209;p16">
            <a:extLst>
              <a:ext uri="{FF2B5EF4-FFF2-40B4-BE49-F238E27FC236}">
                <a16:creationId xmlns:a16="http://schemas.microsoft.com/office/drawing/2014/main" id="{AB22AC75-D754-6775-ECCA-2ECBF0F61DFC}"/>
              </a:ext>
            </a:extLst>
          </p:cNvPr>
          <p:cNvSpPr txBox="1"/>
          <p:nvPr/>
        </p:nvSpPr>
        <p:spPr>
          <a:xfrm>
            <a:off x="5540192" y="1128613"/>
            <a:ext cx="66854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alibri"/>
                <a:cs typeface="Calibri"/>
                <a:sym typeface="Calibri"/>
              </a:rPr>
              <a:t>BMP</a:t>
            </a:r>
            <a:endParaRPr sz="28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CF40D9C-535A-880E-48C2-F5C2574DCE36}"/>
              </a:ext>
            </a:extLst>
          </p:cNvPr>
          <p:cNvSpPr/>
          <p:nvPr/>
        </p:nvSpPr>
        <p:spPr>
          <a:xfrm>
            <a:off x="7613415" y="5394863"/>
            <a:ext cx="234474" cy="2404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1F20B20-038E-8C83-0162-19F58F39C81A}"/>
              </a:ext>
            </a:extLst>
          </p:cNvPr>
          <p:cNvSpPr/>
          <p:nvPr/>
        </p:nvSpPr>
        <p:spPr>
          <a:xfrm>
            <a:off x="2857693" y="961149"/>
            <a:ext cx="266331" cy="256477"/>
          </a:xfrm>
          <a:prstGeom prst="ellipse">
            <a:avLst/>
          </a:prstGeom>
          <a:solidFill>
            <a:srgbClr val="FF9C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Google Shape;209;p16">
            <a:extLst>
              <a:ext uri="{FF2B5EF4-FFF2-40B4-BE49-F238E27FC236}">
                <a16:creationId xmlns:a16="http://schemas.microsoft.com/office/drawing/2014/main" id="{C81AC08C-067B-659B-6AE9-32CDD3726D89}"/>
              </a:ext>
            </a:extLst>
          </p:cNvPr>
          <p:cNvSpPr txBox="1"/>
          <p:nvPr/>
        </p:nvSpPr>
        <p:spPr>
          <a:xfrm>
            <a:off x="5700154" y="1519360"/>
            <a:ext cx="181577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cs typeface="Calibri"/>
                <a:sym typeface="Calibri"/>
              </a:rPr>
              <a:t>“Win-win”</a:t>
            </a:r>
            <a:endParaRPr sz="4000" dirty="0"/>
          </a:p>
        </p:txBody>
      </p:sp>
      <p:sp>
        <p:nvSpPr>
          <p:cNvPr id="45" name="Google Shape;209;p16">
            <a:extLst>
              <a:ext uri="{FF2B5EF4-FFF2-40B4-BE49-F238E27FC236}">
                <a16:creationId xmlns:a16="http://schemas.microsoft.com/office/drawing/2014/main" id="{3DF8C3BC-6942-1FFF-59A5-9EF797D77AF8}"/>
              </a:ext>
            </a:extLst>
          </p:cNvPr>
          <p:cNvSpPr txBox="1"/>
          <p:nvPr/>
        </p:nvSpPr>
        <p:spPr>
          <a:xfrm>
            <a:off x="3218678" y="1487802"/>
            <a:ext cx="181577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cs typeface="Calibri"/>
                <a:sym typeface="Calibri"/>
              </a:rPr>
              <a:t>Trade-offs</a:t>
            </a:r>
            <a:endParaRPr sz="4000" dirty="0"/>
          </a:p>
        </p:txBody>
      </p:sp>
      <p:sp>
        <p:nvSpPr>
          <p:cNvPr id="46" name="Google Shape;209;p16">
            <a:extLst>
              <a:ext uri="{FF2B5EF4-FFF2-40B4-BE49-F238E27FC236}">
                <a16:creationId xmlns:a16="http://schemas.microsoft.com/office/drawing/2014/main" id="{C86BA27C-593A-46AC-2AE6-F6AEF1446072}"/>
              </a:ext>
            </a:extLst>
          </p:cNvPr>
          <p:cNvSpPr txBox="1"/>
          <p:nvPr/>
        </p:nvSpPr>
        <p:spPr>
          <a:xfrm>
            <a:off x="5700154" y="4061339"/>
            <a:ext cx="181577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cs typeface="Calibri"/>
                <a:sym typeface="Calibri"/>
              </a:rPr>
              <a:t>Trade-offs</a:t>
            </a:r>
            <a:endParaRPr sz="4000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116FD05-C0E2-26EA-D011-0CB567DFFA0F}"/>
              </a:ext>
            </a:extLst>
          </p:cNvPr>
          <p:cNvCxnSpPr>
            <a:stCxn id="5" idx="0"/>
            <a:endCxn id="5" idx="2"/>
          </p:cNvCxnSpPr>
          <p:nvPr/>
        </p:nvCxnSpPr>
        <p:spPr>
          <a:xfrm>
            <a:off x="5216707" y="297239"/>
            <a:ext cx="0" cy="5444898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690C8AF-4F49-0115-711F-9D8639FF9503}"/>
              </a:ext>
            </a:extLst>
          </p:cNvPr>
          <p:cNvCxnSpPr>
            <a:cxnSpLocks/>
          </p:cNvCxnSpPr>
          <p:nvPr/>
        </p:nvCxnSpPr>
        <p:spPr>
          <a:xfrm>
            <a:off x="2438840" y="3019688"/>
            <a:ext cx="5516872" cy="0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Google Shape;209;p16">
            <a:extLst>
              <a:ext uri="{FF2B5EF4-FFF2-40B4-BE49-F238E27FC236}">
                <a16:creationId xmlns:a16="http://schemas.microsoft.com/office/drawing/2014/main" id="{45EF7BBD-E431-4989-67DA-4A0B0FC5B3CB}"/>
              </a:ext>
            </a:extLst>
          </p:cNvPr>
          <p:cNvSpPr txBox="1"/>
          <p:nvPr/>
        </p:nvSpPr>
        <p:spPr>
          <a:xfrm>
            <a:off x="8855521" y="859222"/>
            <a:ext cx="2779150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/>
                <a:cs typeface="Calibri"/>
                <a:sym typeface="Calibri"/>
              </a:rPr>
              <a:t>Conservation for what?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latin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/>
                <a:cs typeface="Calibri"/>
                <a:sym typeface="Calibri"/>
              </a:rPr>
              <a:t>Effectiveness of BMPs to produce water quality outcomes</a:t>
            </a:r>
            <a:endParaRPr sz="3200" b="1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04B6F5B-BBC6-5FF7-79D2-E9AEB11BE902}"/>
              </a:ext>
            </a:extLst>
          </p:cNvPr>
          <p:cNvSpPr/>
          <p:nvPr/>
        </p:nvSpPr>
        <p:spPr>
          <a:xfrm>
            <a:off x="2948457" y="5087345"/>
            <a:ext cx="266331" cy="2564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3B5BFDE-A592-70D1-768C-87E6287570C8}"/>
              </a:ext>
            </a:extLst>
          </p:cNvPr>
          <p:cNvSpPr/>
          <p:nvPr/>
        </p:nvSpPr>
        <p:spPr>
          <a:xfrm>
            <a:off x="2768818" y="4937759"/>
            <a:ext cx="624043" cy="595659"/>
          </a:xfrm>
          <a:prstGeom prst="ellipse">
            <a:avLst/>
          </a:prstGeom>
          <a:solidFill>
            <a:srgbClr val="C00000">
              <a:alpha val="36000"/>
            </a:srgbClr>
          </a:solidFill>
          <a:ln w="952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38D560C-AB86-E1E6-024F-A4C2BA6B7B87}"/>
              </a:ext>
            </a:extLst>
          </p:cNvPr>
          <p:cNvSpPr/>
          <p:nvPr/>
        </p:nvSpPr>
        <p:spPr>
          <a:xfrm>
            <a:off x="7486160" y="5291971"/>
            <a:ext cx="488983" cy="480634"/>
          </a:xfrm>
          <a:prstGeom prst="ellipse">
            <a:avLst/>
          </a:prstGeom>
          <a:solidFill>
            <a:schemeClr val="tx2">
              <a:lumMod val="50000"/>
              <a:lumOff val="50000"/>
              <a:alpha val="36000"/>
            </a:schemeClr>
          </a:solidFill>
          <a:ln w="952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86685BF-E2C7-8BA4-729A-E405A88B68EA}"/>
              </a:ext>
            </a:extLst>
          </p:cNvPr>
          <p:cNvSpPr/>
          <p:nvPr/>
        </p:nvSpPr>
        <p:spPr>
          <a:xfrm>
            <a:off x="5007678" y="1049861"/>
            <a:ext cx="2191915" cy="483147"/>
          </a:xfrm>
          <a:prstGeom prst="ellipse">
            <a:avLst/>
          </a:prstGeom>
          <a:solidFill>
            <a:srgbClr val="00B050">
              <a:alpha val="36000"/>
            </a:srgbClr>
          </a:solidFill>
          <a:ln w="952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209;p16">
            <a:extLst>
              <a:ext uri="{FF2B5EF4-FFF2-40B4-BE49-F238E27FC236}">
                <a16:creationId xmlns:a16="http://schemas.microsoft.com/office/drawing/2014/main" id="{B8DAC1BA-C3C4-10D0-7AC9-CAE8387E1CF2}"/>
              </a:ext>
            </a:extLst>
          </p:cNvPr>
          <p:cNvSpPr txBox="1"/>
          <p:nvPr/>
        </p:nvSpPr>
        <p:spPr>
          <a:xfrm>
            <a:off x="2990858" y="3781737"/>
            <a:ext cx="181577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cs typeface="Calibri"/>
                <a:sym typeface="Calibri"/>
              </a:rPr>
              <a:t>Inferior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693368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BAA22C-2D81-4FF6-50A0-49A0E61D5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E7BB-8EAE-45E3-A89F-4A1231D401B4}" type="slidenum">
              <a:rPr lang="en-US" smtClean="0"/>
              <a:t>33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1F2AC2-F9EE-0391-3026-200978821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07" y="1397476"/>
            <a:ext cx="9191194" cy="51758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F8F8DB-FEB9-5F93-4F03-C7F55300A7FB}"/>
              </a:ext>
            </a:extLst>
          </p:cNvPr>
          <p:cNvSpPr txBox="1"/>
          <p:nvPr/>
        </p:nvSpPr>
        <p:spPr>
          <a:xfrm>
            <a:off x="3642503" y="6582975"/>
            <a:ext cx="60945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https://www.chesapeakeprogress.com/clean-water/water-quality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8932444-E5EA-00F1-B2FE-7E44718A8661}"/>
              </a:ext>
            </a:extLst>
          </p:cNvPr>
          <p:cNvSpPr/>
          <p:nvPr/>
        </p:nvSpPr>
        <p:spPr>
          <a:xfrm rot="10800000">
            <a:off x="9982200" y="4226944"/>
            <a:ext cx="414068" cy="3651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8E7C2E-3C08-FD39-55E8-B41E49DE7DCF}"/>
              </a:ext>
            </a:extLst>
          </p:cNvPr>
          <p:cNvSpPr txBox="1"/>
          <p:nvPr/>
        </p:nvSpPr>
        <p:spPr>
          <a:xfrm>
            <a:off x="10489720" y="3670842"/>
            <a:ext cx="1702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CBP’s estimate of watershed P response gap</a:t>
            </a:r>
          </a:p>
        </p:txBody>
      </p:sp>
    </p:spTree>
    <p:extLst>
      <p:ext uri="{BB962C8B-B14F-4D97-AF65-F5344CB8AC3E}">
        <p14:creationId xmlns:p14="http://schemas.microsoft.com/office/powerpoint/2010/main" val="3358552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9B6B9-4158-B291-D668-E1C6422F8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51CDF-CD46-86C0-EAF5-73845C73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5" name="Google Shape;97;p2">
            <a:extLst>
              <a:ext uri="{FF2B5EF4-FFF2-40B4-BE49-F238E27FC236}">
                <a16:creationId xmlns:a16="http://schemas.microsoft.com/office/drawing/2014/main" id="{A218F99F-5B55-3797-5ED2-581D09FF2739}"/>
              </a:ext>
            </a:extLst>
          </p:cNvPr>
          <p:cNvSpPr txBox="1"/>
          <p:nvPr/>
        </p:nvSpPr>
        <p:spPr>
          <a:xfrm>
            <a:off x="231944" y="976013"/>
            <a:ext cx="4039805" cy="56322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8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10</a:t>
            </a:r>
            <a:r>
              <a:rPr lang="en-US" sz="2800" b="1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Restoration Goals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Sustainable Fisheries </a:t>
            </a:r>
            <a:endParaRPr sz="2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Vital Habitat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i="0" u="none" strike="noStrike" cap="none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FF00"/>
                </a:solidFill>
                <a:ea typeface="Calibri"/>
                <a:cs typeface="Calibri"/>
                <a:sym typeface="Calibri"/>
              </a:rPr>
              <a:t>Water Quality </a:t>
            </a:r>
            <a:endParaRPr sz="2400" b="1" i="0" u="none" strike="noStrike" cap="none" dirty="0">
              <a:solidFill>
                <a:srgbClr val="FFFF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Toxic Contaminates</a:t>
            </a:r>
            <a:endParaRPr sz="2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Healthy Watershed    </a:t>
            </a:r>
            <a:endParaRPr sz="2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Climate Resiliency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Land Conservation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Stewardship</a:t>
            </a:r>
            <a:endParaRPr sz="2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Public Access </a:t>
            </a:r>
            <a:endParaRPr sz="2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Environmental Literacy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" name="Google Shape;97;p2">
            <a:extLst>
              <a:ext uri="{FF2B5EF4-FFF2-40B4-BE49-F238E27FC236}">
                <a16:creationId xmlns:a16="http://schemas.microsoft.com/office/drawing/2014/main" id="{59FFF880-4873-4F78-E661-086BAABE6C01}"/>
              </a:ext>
            </a:extLst>
          </p:cNvPr>
          <p:cNvSpPr txBox="1"/>
          <p:nvPr/>
        </p:nvSpPr>
        <p:spPr>
          <a:xfrm>
            <a:off x="4462819" y="982196"/>
            <a:ext cx="7601802" cy="56322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31 </a:t>
            </a:r>
            <a:r>
              <a:rPr lang="en-US" sz="28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Outcomes</a:t>
            </a:r>
            <a:endParaRPr lang="en-US" sz="2800" b="1" i="0" u="none" strike="noStrike" cap="none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Blue crabs, fish habitat, forage fish, oysters</a:t>
            </a:r>
            <a:endParaRPr sz="2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Black duck, brook trout, fish passage, forest buffers, stream health, SAV, wetlands, tree canopy</a:t>
            </a:r>
            <a:endParaRPr sz="2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FF00"/>
                </a:solidFill>
                <a:ea typeface="Calibri"/>
                <a:cs typeface="Calibri"/>
                <a:sym typeface="Calibri"/>
              </a:rPr>
              <a:t>WIPs for N,P, &amp; S; Water quality standards/attainment</a:t>
            </a:r>
            <a:endParaRPr lang="en-US" sz="2400" i="0" u="none" strike="noStrike" cap="none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Toxic contaminates research, policy &amp; prevention</a:t>
            </a:r>
            <a:endParaRPr sz="2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Healthy </a:t>
            </a:r>
            <a:r>
              <a:rPr lang="en-US" sz="24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watershed outcome</a:t>
            </a:r>
            <a:r>
              <a:rPr lang="en-US" sz="24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   </a:t>
            </a:r>
            <a:endParaRPr sz="2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Adaption, climate monitoring/assessment</a:t>
            </a:r>
            <a:endParaRPr sz="2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Land use methods/metrics, lands use options, protected lands</a:t>
            </a:r>
            <a:endParaRPr sz="2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Stewardship, diversity, local leadership</a:t>
            </a:r>
            <a:endParaRPr sz="2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Public Access </a:t>
            </a:r>
            <a:endParaRPr sz="2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Environmental literacy planning, student outcomes, sustainable schools </a:t>
            </a:r>
            <a:endParaRPr sz="2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3E8388-26D3-4989-F571-59275749D4BE}"/>
              </a:ext>
            </a:extLst>
          </p:cNvPr>
          <p:cNvSpPr txBox="1"/>
          <p:nvPr/>
        </p:nvSpPr>
        <p:spPr>
          <a:xfrm>
            <a:off x="1364576" y="191117"/>
            <a:ext cx="9629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 Restoration?   2014 Chesapeake Bay Agreement</a:t>
            </a:r>
          </a:p>
        </p:txBody>
      </p:sp>
    </p:spTree>
    <p:extLst>
      <p:ext uri="{BB962C8B-B14F-4D97-AF65-F5344CB8AC3E}">
        <p14:creationId xmlns:p14="http://schemas.microsoft.com/office/powerpoint/2010/main" val="4063358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9CF925A-92C8-F345-4A20-E39A7AFAF4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5510875"/>
              </p:ext>
            </p:extLst>
          </p:nvPr>
        </p:nvGraphicFramePr>
        <p:xfrm>
          <a:off x="1" y="1382233"/>
          <a:ext cx="6096000" cy="4747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CA7F23F-6AEC-39B2-4076-A254F395AE5D}"/>
              </a:ext>
            </a:extLst>
          </p:cNvPr>
          <p:cNvSpPr txBox="1"/>
          <p:nvPr/>
        </p:nvSpPr>
        <p:spPr>
          <a:xfrm>
            <a:off x="3340020" y="3424546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Agriculture</a:t>
            </a:r>
            <a:endParaRPr lang="en-US" sz="2000" dirty="0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4EA7CB4B-0AA4-2F71-A313-069B940679A9}"/>
              </a:ext>
            </a:extLst>
          </p:cNvPr>
          <p:cNvSpPr txBox="1"/>
          <p:nvPr/>
        </p:nvSpPr>
        <p:spPr>
          <a:xfrm rot="21148867">
            <a:off x="1018924" y="3803308"/>
            <a:ext cx="1745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Natural</a:t>
            </a:r>
            <a:endParaRPr lang="en-US" dirty="0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C91E5A1E-C3ED-AC50-20ED-0038B1985B08}"/>
              </a:ext>
            </a:extLst>
          </p:cNvPr>
          <p:cNvSpPr txBox="1"/>
          <p:nvPr/>
        </p:nvSpPr>
        <p:spPr>
          <a:xfrm rot="3869082">
            <a:off x="1522217" y="2368377"/>
            <a:ext cx="1745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Septic</a:t>
            </a:r>
            <a:endParaRPr lang="en-US" dirty="0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FCE9B66A-9651-0322-F511-9672C54D63F6}"/>
              </a:ext>
            </a:extLst>
          </p:cNvPr>
          <p:cNvSpPr txBox="1"/>
          <p:nvPr/>
        </p:nvSpPr>
        <p:spPr>
          <a:xfrm rot="2222595">
            <a:off x="1121878" y="2747280"/>
            <a:ext cx="1745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Wastewater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46AED4-37E9-234A-25DC-58D0709372F2}"/>
              </a:ext>
            </a:extLst>
          </p:cNvPr>
          <p:cNvSpPr txBox="1"/>
          <p:nvPr/>
        </p:nvSpPr>
        <p:spPr>
          <a:xfrm>
            <a:off x="1189406" y="5969535"/>
            <a:ext cx="4295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256 million </a:t>
            </a:r>
            <a:r>
              <a:rPr lang="en-US" dirty="0" err="1"/>
              <a:t>lbs</a:t>
            </a:r>
            <a:r>
              <a:rPr lang="en-US" dirty="0"/>
              <a:t>/yr of Nitrogen entering the Chesapeake Bay (estimated by CAST 23)</a:t>
            </a:r>
          </a:p>
          <a:p>
            <a:r>
              <a:rPr lang="en-US" dirty="0"/>
              <a:t>Goal: 210 mil </a:t>
            </a:r>
            <a:r>
              <a:rPr lang="en-US" dirty="0" err="1"/>
              <a:t>lbs</a:t>
            </a:r>
            <a:r>
              <a:rPr lang="en-US" dirty="0"/>
              <a:t>/yr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5570EB-5EDE-BED6-1967-08CFEC3843C9}"/>
              </a:ext>
            </a:extLst>
          </p:cNvPr>
          <p:cNvSpPr txBox="1"/>
          <p:nvPr/>
        </p:nvSpPr>
        <p:spPr>
          <a:xfrm rot="17338260">
            <a:off x="1915430" y="4703708"/>
            <a:ext cx="1420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Urban Nonpoint</a:t>
            </a:r>
            <a:endParaRPr lang="en-US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C7775D18-994F-4DE7-B63F-7F176B22D1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510261"/>
              </p:ext>
            </p:extLst>
          </p:nvPr>
        </p:nvGraphicFramePr>
        <p:xfrm>
          <a:off x="5988336" y="1439142"/>
          <a:ext cx="5686213" cy="471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3601431-AAE2-BF32-DC7F-605AD5DAB117}"/>
              </a:ext>
            </a:extLst>
          </p:cNvPr>
          <p:cNvSpPr txBox="1"/>
          <p:nvPr/>
        </p:nvSpPr>
        <p:spPr>
          <a:xfrm>
            <a:off x="6956436" y="5929600"/>
            <a:ext cx="4753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13.2million </a:t>
            </a:r>
            <a:r>
              <a:rPr lang="en-US" dirty="0" err="1"/>
              <a:t>lbs</a:t>
            </a:r>
            <a:r>
              <a:rPr lang="en-US" dirty="0"/>
              <a:t>/yr of phosphorus entering the Chesapeake Bay (estimated by CAST 23)</a:t>
            </a:r>
          </a:p>
          <a:p>
            <a:r>
              <a:rPr lang="en-US" dirty="0"/>
              <a:t>Goal: 12.7 mil </a:t>
            </a:r>
            <a:r>
              <a:rPr lang="en-US" dirty="0" err="1"/>
              <a:t>lbs</a:t>
            </a:r>
            <a:r>
              <a:rPr lang="en-US" dirty="0"/>
              <a:t>/yr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CEC74C-B7E9-4A8C-744C-51BF5AC54C13}"/>
              </a:ext>
            </a:extLst>
          </p:cNvPr>
          <p:cNvSpPr txBox="1"/>
          <p:nvPr/>
        </p:nvSpPr>
        <p:spPr>
          <a:xfrm>
            <a:off x="9154232" y="2965835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Agriculture</a:t>
            </a: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57DC01-4E70-62CB-A0E5-D3B0E1A39BB5}"/>
              </a:ext>
            </a:extLst>
          </p:cNvPr>
          <p:cNvSpPr txBox="1"/>
          <p:nvPr/>
        </p:nvSpPr>
        <p:spPr>
          <a:xfrm rot="19083565">
            <a:off x="7418051" y="4124995"/>
            <a:ext cx="1485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Natural</a:t>
            </a:r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7ABF2D-527A-3B42-02B4-DECD6BA09DAF}"/>
              </a:ext>
            </a:extLst>
          </p:cNvPr>
          <p:cNvSpPr txBox="1"/>
          <p:nvPr/>
        </p:nvSpPr>
        <p:spPr>
          <a:xfrm rot="3819800">
            <a:off x="7526261" y="2443827"/>
            <a:ext cx="1968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Wastewater</a:t>
            </a:r>
            <a:endParaRPr lang="en-US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4EDBAE-95A2-09CE-B068-D0A1DF265FBF}"/>
              </a:ext>
            </a:extLst>
          </p:cNvPr>
          <p:cNvSpPr txBox="1"/>
          <p:nvPr/>
        </p:nvSpPr>
        <p:spPr>
          <a:xfrm>
            <a:off x="659127" y="100848"/>
            <a:ext cx="10873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Role of Agriculture to Bay Nutrient Reduction Goals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4DA2C5-78FB-29FA-C061-F5DCDBF8FFDD}"/>
              </a:ext>
            </a:extLst>
          </p:cNvPr>
          <p:cNvSpPr txBox="1"/>
          <p:nvPr/>
        </p:nvSpPr>
        <p:spPr>
          <a:xfrm>
            <a:off x="517451" y="937734"/>
            <a:ext cx="5277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Sources of nitrogen loads to Bay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DEE8FA-64B0-B4D5-7BC3-57B86DC18385}"/>
              </a:ext>
            </a:extLst>
          </p:cNvPr>
          <p:cNvSpPr txBox="1"/>
          <p:nvPr/>
        </p:nvSpPr>
        <p:spPr>
          <a:xfrm>
            <a:off x="5953576" y="944576"/>
            <a:ext cx="5755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Sources of phosphorus loads to Bay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6237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C9841C-8EC4-112B-13DC-13D46C22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928333"/>
            <a:ext cx="2743200" cy="365125"/>
          </a:xfrm>
        </p:spPr>
        <p:txBody>
          <a:bodyPr/>
          <a:lstStyle/>
          <a:p>
            <a:fld id="{A30CE7BB-8EAE-45E3-A89F-4A1231D401B4}" type="slidenum">
              <a:rPr lang="en-US" smtClean="0"/>
              <a:t>6</a:t>
            </a:fld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8FC380-4125-8D15-D4EC-9CEA9AFC0CE6}"/>
              </a:ext>
            </a:extLst>
          </p:cNvPr>
          <p:cNvSpPr txBox="1"/>
          <p:nvPr/>
        </p:nvSpPr>
        <p:spPr>
          <a:xfrm>
            <a:off x="657000" y="2139590"/>
            <a:ext cx="5884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Annual rate of change in nonpoint source N loads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D388AF-D398-58F5-F3A4-74911D5866A1}"/>
              </a:ext>
            </a:extLst>
          </p:cNvPr>
          <p:cNvSpPr txBox="1"/>
          <p:nvPr/>
        </p:nvSpPr>
        <p:spPr>
          <a:xfrm>
            <a:off x="2901581" y="2634694"/>
            <a:ext cx="3701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1985-2009                     2009-2023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30C3B6-443E-EBB0-2B45-94860EBD829D}"/>
              </a:ext>
            </a:extLst>
          </p:cNvPr>
          <p:cNvSpPr txBox="1"/>
          <p:nvPr/>
        </p:nvSpPr>
        <p:spPr>
          <a:xfrm>
            <a:off x="520331" y="3082429"/>
            <a:ext cx="634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Agriculture                   - 1.45 mil/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lbs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/yr         - 0.14 mil/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lbs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/yr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206E70-B314-C5C2-68E7-6601A8E669DC}"/>
              </a:ext>
            </a:extLst>
          </p:cNvPr>
          <p:cNvSpPr txBox="1"/>
          <p:nvPr/>
        </p:nvSpPr>
        <p:spPr>
          <a:xfrm>
            <a:off x="501029" y="3555402"/>
            <a:ext cx="6501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Urban Nonpoint        + 0.45 mil/</a:t>
            </a:r>
            <a:r>
              <a:rPr lang="en-US" sz="2000" dirty="0" err="1"/>
              <a:t>lbs</a:t>
            </a:r>
            <a:r>
              <a:rPr lang="en-US" sz="2000" dirty="0"/>
              <a:t>/yr        + 0.10 mil/</a:t>
            </a:r>
            <a:r>
              <a:rPr lang="en-US" sz="2000" dirty="0" err="1"/>
              <a:t>lbs</a:t>
            </a:r>
            <a:r>
              <a:rPr lang="en-US" sz="2000" dirty="0"/>
              <a:t>/yr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D9F33E-FC25-66E4-71E3-A8524980F3F8}"/>
              </a:ext>
            </a:extLst>
          </p:cNvPr>
          <p:cNvSpPr txBox="1"/>
          <p:nvPr/>
        </p:nvSpPr>
        <p:spPr>
          <a:xfrm>
            <a:off x="491504" y="4127928"/>
            <a:ext cx="6331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Net change in NPS   -1.00 mil/</a:t>
            </a:r>
            <a:r>
              <a:rPr lang="en-US" sz="2000" b="1" i="1" dirty="0" err="1"/>
              <a:t>lbs</a:t>
            </a:r>
            <a:r>
              <a:rPr lang="en-US" sz="2000" b="1" i="1" dirty="0"/>
              <a:t>/yr      - 0.04 mil/</a:t>
            </a:r>
            <a:r>
              <a:rPr lang="en-US" sz="2000" b="1" i="1" dirty="0" err="1"/>
              <a:t>lbs</a:t>
            </a:r>
            <a:r>
              <a:rPr lang="en-US" sz="2000" b="1" i="1" dirty="0"/>
              <a:t>/yr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2AEA78-FFED-CD48-D497-6B1414189608}"/>
              </a:ext>
            </a:extLst>
          </p:cNvPr>
          <p:cNvCxnSpPr>
            <a:cxnSpLocks/>
          </p:cNvCxnSpPr>
          <p:nvPr/>
        </p:nvCxnSpPr>
        <p:spPr>
          <a:xfrm>
            <a:off x="510554" y="4099353"/>
            <a:ext cx="6177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DF0E699-21D0-53E9-5584-8B42CBFA1081}"/>
              </a:ext>
            </a:extLst>
          </p:cNvPr>
          <p:cNvCxnSpPr>
            <a:cxnSpLocks/>
          </p:cNvCxnSpPr>
          <p:nvPr/>
        </p:nvCxnSpPr>
        <p:spPr>
          <a:xfrm>
            <a:off x="510554" y="3029558"/>
            <a:ext cx="6177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BB6B5A2-B73F-C245-4CBB-555BF8C46EA9}"/>
              </a:ext>
            </a:extLst>
          </p:cNvPr>
          <p:cNvSpPr txBox="1"/>
          <p:nvPr/>
        </p:nvSpPr>
        <p:spPr>
          <a:xfrm>
            <a:off x="209048" y="6558367"/>
            <a:ext cx="1834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Data Source: CAST23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EF5BDF8-9BDA-2E15-3C54-FA364290081B}"/>
              </a:ext>
            </a:extLst>
          </p:cNvPr>
          <p:cNvSpPr txBox="1"/>
          <p:nvPr/>
        </p:nvSpPr>
        <p:spPr>
          <a:xfrm>
            <a:off x="3339315" y="413418"/>
            <a:ext cx="55133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Progress and Challenges</a:t>
            </a:r>
          </a:p>
          <a:p>
            <a:pPr algn="ctr"/>
            <a:r>
              <a:rPr lang="en-US" sz="3600" dirty="0"/>
              <a:t>Nitrogen</a:t>
            </a:r>
          </a:p>
        </p:txBody>
      </p:sp>
    </p:spTree>
    <p:extLst>
      <p:ext uri="{BB962C8B-B14F-4D97-AF65-F5344CB8AC3E}">
        <p14:creationId xmlns:p14="http://schemas.microsoft.com/office/powerpoint/2010/main" val="2302483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2A71C-A487-7F0B-B2B6-9A6153A4D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B7DBD1-CB8D-F342-83DF-86D3287D8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928333"/>
            <a:ext cx="2743200" cy="365125"/>
          </a:xfrm>
        </p:spPr>
        <p:txBody>
          <a:bodyPr/>
          <a:lstStyle/>
          <a:p>
            <a:fld id="{A30CE7BB-8EAE-45E3-A89F-4A1231D401B4}" type="slidenum">
              <a:rPr lang="en-US" smtClean="0"/>
              <a:t>7</a:t>
            </a:fld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1FCACB-00B5-D6CB-0C73-BBDD29C85105}"/>
              </a:ext>
            </a:extLst>
          </p:cNvPr>
          <p:cNvSpPr txBox="1"/>
          <p:nvPr/>
        </p:nvSpPr>
        <p:spPr>
          <a:xfrm>
            <a:off x="479709" y="2156649"/>
            <a:ext cx="5884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Annual rate of change in nonpoint source N loads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258E1F-2CA1-9A05-8036-736F6C1448CF}"/>
              </a:ext>
            </a:extLst>
          </p:cNvPr>
          <p:cNvSpPr txBox="1"/>
          <p:nvPr/>
        </p:nvSpPr>
        <p:spPr>
          <a:xfrm>
            <a:off x="2901581" y="2634694"/>
            <a:ext cx="3701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1985-2009                      2009-2023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3C4832-2FD1-E3F4-F44C-75EDF8671A94}"/>
              </a:ext>
            </a:extLst>
          </p:cNvPr>
          <p:cNvSpPr txBox="1"/>
          <p:nvPr/>
        </p:nvSpPr>
        <p:spPr>
          <a:xfrm>
            <a:off x="520331" y="3082429"/>
            <a:ext cx="634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Agriculture                   - 1.45 mil/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lbs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/yr         - 0.14 mil/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lbs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/yr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8074A5-90D5-0129-E922-EF35E0DA9AC6}"/>
              </a:ext>
            </a:extLst>
          </p:cNvPr>
          <p:cNvSpPr txBox="1"/>
          <p:nvPr/>
        </p:nvSpPr>
        <p:spPr>
          <a:xfrm>
            <a:off x="501029" y="3555402"/>
            <a:ext cx="6360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Urban Nonpoint        + 0.45 mil/</a:t>
            </a:r>
            <a:r>
              <a:rPr lang="en-US" sz="2000" dirty="0" err="1"/>
              <a:t>lbs</a:t>
            </a:r>
            <a:r>
              <a:rPr lang="en-US" sz="2000" dirty="0"/>
              <a:t>/yr        + 0.10 mil/</a:t>
            </a:r>
            <a:r>
              <a:rPr lang="en-US" sz="2000" dirty="0" err="1"/>
              <a:t>lbs</a:t>
            </a:r>
            <a:r>
              <a:rPr lang="en-US" sz="2000" dirty="0"/>
              <a:t>/yr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120CF0-F8C5-FE68-EA44-3C34FC71F503}"/>
              </a:ext>
            </a:extLst>
          </p:cNvPr>
          <p:cNvSpPr txBox="1"/>
          <p:nvPr/>
        </p:nvSpPr>
        <p:spPr>
          <a:xfrm>
            <a:off x="491504" y="4127928"/>
            <a:ext cx="6437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Net change in NPS  -1.00 mil/</a:t>
            </a:r>
            <a:r>
              <a:rPr lang="en-US" sz="2000" b="1" i="1" dirty="0" err="1"/>
              <a:t>lbs</a:t>
            </a:r>
            <a:r>
              <a:rPr lang="en-US" sz="2000" b="1" i="1" dirty="0"/>
              <a:t>/yr        - 0.04 mil/</a:t>
            </a:r>
            <a:r>
              <a:rPr lang="en-US" sz="2000" b="1" i="1" dirty="0" err="1"/>
              <a:t>lbs</a:t>
            </a:r>
            <a:r>
              <a:rPr lang="en-US" sz="2000" b="1" i="1" dirty="0"/>
              <a:t>/yr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5D0E272-61AB-F4DB-762C-3E9C20C1E8F6}"/>
              </a:ext>
            </a:extLst>
          </p:cNvPr>
          <p:cNvCxnSpPr>
            <a:cxnSpLocks/>
          </p:cNvCxnSpPr>
          <p:nvPr/>
        </p:nvCxnSpPr>
        <p:spPr>
          <a:xfrm>
            <a:off x="510554" y="4099353"/>
            <a:ext cx="62761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B5AFDF9-3277-68A6-F235-487077578B97}"/>
              </a:ext>
            </a:extLst>
          </p:cNvPr>
          <p:cNvCxnSpPr>
            <a:cxnSpLocks/>
          </p:cNvCxnSpPr>
          <p:nvPr/>
        </p:nvCxnSpPr>
        <p:spPr>
          <a:xfrm>
            <a:off x="510554" y="3029558"/>
            <a:ext cx="62761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9AB0F608-86E7-0BD9-FC6C-5DD7ED974F0E}"/>
              </a:ext>
            </a:extLst>
          </p:cNvPr>
          <p:cNvGraphicFramePr>
            <a:graphicFrameLocks/>
          </p:cNvGraphicFramePr>
          <p:nvPr/>
        </p:nvGraphicFramePr>
        <p:xfrm>
          <a:off x="7208157" y="2036930"/>
          <a:ext cx="3897993" cy="3979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87567D13-CB86-4E4C-5850-28E76351940F}"/>
              </a:ext>
            </a:extLst>
          </p:cNvPr>
          <p:cNvSpPr/>
          <p:nvPr/>
        </p:nvSpPr>
        <p:spPr>
          <a:xfrm>
            <a:off x="9839325" y="2248508"/>
            <a:ext cx="1095375" cy="3228975"/>
          </a:xfrm>
          <a:prstGeom prst="rect">
            <a:avLst/>
          </a:prstGeom>
          <a:solidFill>
            <a:srgbClr val="D9D9D9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4595A3-EE8F-0AD9-DA6B-F3D75B112754}"/>
              </a:ext>
            </a:extLst>
          </p:cNvPr>
          <p:cNvSpPr txBox="1"/>
          <p:nvPr/>
        </p:nvSpPr>
        <p:spPr>
          <a:xfrm>
            <a:off x="7916641" y="2234584"/>
            <a:ext cx="30155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                          1985-2009                       2009-2023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E85A95B-11D0-F3EF-9696-4AE5FA753E09}"/>
              </a:ext>
            </a:extLst>
          </p:cNvPr>
          <p:cNvSpPr txBox="1"/>
          <p:nvPr/>
        </p:nvSpPr>
        <p:spPr>
          <a:xfrm>
            <a:off x="10206013" y="3151679"/>
            <a:ext cx="16001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                          Agriculture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36460B-B2A8-1A41-8E40-19A890DBFB9F}"/>
              </a:ext>
            </a:extLst>
          </p:cNvPr>
          <p:cNvSpPr txBox="1"/>
          <p:nvPr/>
        </p:nvSpPr>
        <p:spPr>
          <a:xfrm>
            <a:off x="10886914" y="4633258"/>
            <a:ext cx="11384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Urban nonpoint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4F64248-C92E-6529-BE51-1672F90B4465}"/>
              </a:ext>
            </a:extLst>
          </p:cNvPr>
          <p:cNvSpPr txBox="1"/>
          <p:nvPr/>
        </p:nvSpPr>
        <p:spPr>
          <a:xfrm>
            <a:off x="209048" y="6558367"/>
            <a:ext cx="1834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Data Source: CAST23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988471E-06C0-C349-E28B-0193915E0B30}"/>
              </a:ext>
            </a:extLst>
          </p:cNvPr>
          <p:cNvSpPr txBox="1"/>
          <p:nvPr/>
        </p:nvSpPr>
        <p:spPr>
          <a:xfrm>
            <a:off x="3339315" y="413418"/>
            <a:ext cx="55133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Progress and Challenges</a:t>
            </a:r>
          </a:p>
          <a:p>
            <a:pPr algn="ctr"/>
            <a:r>
              <a:rPr lang="en-US" sz="3600" dirty="0"/>
              <a:t>Nitrogen</a:t>
            </a:r>
          </a:p>
        </p:txBody>
      </p:sp>
    </p:spTree>
    <p:extLst>
      <p:ext uri="{BB962C8B-B14F-4D97-AF65-F5344CB8AC3E}">
        <p14:creationId xmlns:p14="http://schemas.microsoft.com/office/powerpoint/2010/main" val="1300365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2C137-5EBE-B628-D53A-EE51DE003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D5E12A-FE8B-3E43-C38C-BC69B52BA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928333"/>
            <a:ext cx="2743200" cy="365125"/>
          </a:xfrm>
        </p:spPr>
        <p:txBody>
          <a:bodyPr/>
          <a:lstStyle/>
          <a:p>
            <a:fld id="{A30CE7BB-8EAE-45E3-A89F-4A1231D401B4}" type="slidenum">
              <a:rPr lang="en-US" smtClean="0"/>
              <a:t>8</a:t>
            </a:fld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A5A414-F2DF-DFAD-D27E-0CA65C12F658}"/>
              </a:ext>
            </a:extLst>
          </p:cNvPr>
          <p:cNvSpPr txBox="1"/>
          <p:nvPr/>
        </p:nvSpPr>
        <p:spPr>
          <a:xfrm>
            <a:off x="479709" y="2156649"/>
            <a:ext cx="5884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Annual rate of change in nonpoint source N loads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AAD076-CC4B-2580-E26A-B2FC2059A161}"/>
              </a:ext>
            </a:extLst>
          </p:cNvPr>
          <p:cNvSpPr txBox="1"/>
          <p:nvPr/>
        </p:nvSpPr>
        <p:spPr>
          <a:xfrm>
            <a:off x="2901581" y="2634694"/>
            <a:ext cx="3701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1985-2009                      2009-2023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90E941-CF02-5266-E1F7-835A9051FDFF}"/>
              </a:ext>
            </a:extLst>
          </p:cNvPr>
          <p:cNvSpPr txBox="1"/>
          <p:nvPr/>
        </p:nvSpPr>
        <p:spPr>
          <a:xfrm>
            <a:off x="520331" y="3082429"/>
            <a:ext cx="634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Agriculture                   - 1.45 mil/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lbs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/yr         - 0.14 mil/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lbs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/yr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29535D-FBB5-8922-8585-407FF3A3CFD0}"/>
              </a:ext>
            </a:extLst>
          </p:cNvPr>
          <p:cNvSpPr txBox="1"/>
          <p:nvPr/>
        </p:nvSpPr>
        <p:spPr>
          <a:xfrm>
            <a:off x="501029" y="3555402"/>
            <a:ext cx="6360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Urban Nonpoint        + 0.45 mil/</a:t>
            </a:r>
            <a:r>
              <a:rPr lang="en-US" sz="2000" dirty="0" err="1"/>
              <a:t>lbs</a:t>
            </a:r>
            <a:r>
              <a:rPr lang="en-US" sz="2000" dirty="0"/>
              <a:t>/yr        + 0.10 mil/</a:t>
            </a:r>
            <a:r>
              <a:rPr lang="en-US" sz="2000" dirty="0" err="1"/>
              <a:t>lbs</a:t>
            </a:r>
            <a:r>
              <a:rPr lang="en-US" sz="2000" dirty="0"/>
              <a:t>/yr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90D8D2-784E-A23A-E6F0-04F3F10C9953}"/>
              </a:ext>
            </a:extLst>
          </p:cNvPr>
          <p:cNvSpPr txBox="1"/>
          <p:nvPr/>
        </p:nvSpPr>
        <p:spPr>
          <a:xfrm>
            <a:off x="491504" y="4127928"/>
            <a:ext cx="6437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Net change in NPS   -1.00 mil/</a:t>
            </a:r>
            <a:r>
              <a:rPr lang="en-US" sz="2000" b="1" i="1" dirty="0" err="1"/>
              <a:t>lbs</a:t>
            </a:r>
            <a:r>
              <a:rPr lang="en-US" sz="2000" b="1" i="1" dirty="0"/>
              <a:t>/yr       - 0.04 mil/</a:t>
            </a:r>
            <a:r>
              <a:rPr lang="en-US" sz="2000" b="1" i="1" dirty="0" err="1"/>
              <a:t>lbs</a:t>
            </a:r>
            <a:r>
              <a:rPr lang="en-US" sz="2000" b="1" i="1" dirty="0"/>
              <a:t>/yr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221508-67D9-AE26-4573-48F3C5A2A541}"/>
              </a:ext>
            </a:extLst>
          </p:cNvPr>
          <p:cNvCxnSpPr>
            <a:cxnSpLocks/>
          </p:cNvCxnSpPr>
          <p:nvPr/>
        </p:nvCxnSpPr>
        <p:spPr>
          <a:xfrm>
            <a:off x="520331" y="4059317"/>
            <a:ext cx="6265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C42976B-0F3D-B96D-E0AF-C54BCB4C9589}"/>
              </a:ext>
            </a:extLst>
          </p:cNvPr>
          <p:cNvCxnSpPr>
            <a:cxnSpLocks/>
          </p:cNvCxnSpPr>
          <p:nvPr/>
        </p:nvCxnSpPr>
        <p:spPr>
          <a:xfrm>
            <a:off x="520331" y="3026948"/>
            <a:ext cx="61025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54FA401-0307-B20E-0ACC-325A0E185571}"/>
              </a:ext>
            </a:extLst>
          </p:cNvPr>
          <p:cNvSpPr txBox="1"/>
          <p:nvPr/>
        </p:nvSpPr>
        <p:spPr>
          <a:xfrm>
            <a:off x="1389830" y="4974325"/>
            <a:ext cx="4899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Estimated additional N reductions to achieve the TMDL target: </a:t>
            </a:r>
            <a:r>
              <a:rPr lang="en-US" sz="2000" b="1" dirty="0">
                <a:solidFill>
                  <a:srgbClr val="C00000"/>
                </a:solidFill>
              </a:rPr>
              <a:t>46 mil/</a:t>
            </a:r>
            <a:r>
              <a:rPr lang="en-US" sz="2000" b="1" dirty="0" err="1">
                <a:solidFill>
                  <a:srgbClr val="C00000"/>
                </a:solidFill>
              </a:rPr>
              <a:t>lb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4F9C5419-3CF4-ECD6-CE39-3F4D1C683761}"/>
              </a:ext>
            </a:extLst>
          </p:cNvPr>
          <p:cNvGraphicFramePr>
            <a:graphicFrameLocks/>
          </p:cNvGraphicFramePr>
          <p:nvPr/>
        </p:nvGraphicFramePr>
        <p:xfrm>
          <a:off x="7208157" y="2036930"/>
          <a:ext cx="3897993" cy="3979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FB08C913-F62E-71AC-EFD8-F87335FBB7D2}"/>
              </a:ext>
            </a:extLst>
          </p:cNvPr>
          <p:cNvSpPr/>
          <p:nvPr/>
        </p:nvSpPr>
        <p:spPr>
          <a:xfrm>
            <a:off x="9839325" y="2248508"/>
            <a:ext cx="1095375" cy="3228975"/>
          </a:xfrm>
          <a:prstGeom prst="rect">
            <a:avLst/>
          </a:prstGeom>
          <a:solidFill>
            <a:srgbClr val="D9D9D9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F0BAAF-2691-CDC7-7691-7EE1D9B5FFA1}"/>
              </a:ext>
            </a:extLst>
          </p:cNvPr>
          <p:cNvSpPr txBox="1"/>
          <p:nvPr/>
        </p:nvSpPr>
        <p:spPr>
          <a:xfrm>
            <a:off x="7916641" y="2234584"/>
            <a:ext cx="30155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                          1985-2009                       2009-2023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FB90DE-0C5D-DAFC-8F4E-A603B1BA688C}"/>
              </a:ext>
            </a:extLst>
          </p:cNvPr>
          <p:cNvSpPr txBox="1"/>
          <p:nvPr/>
        </p:nvSpPr>
        <p:spPr>
          <a:xfrm>
            <a:off x="10206013" y="3151679"/>
            <a:ext cx="16001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                          Agriculture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4A27D21-C102-F836-EE4D-2BA2D86ABDDF}"/>
              </a:ext>
            </a:extLst>
          </p:cNvPr>
          <p:cNvSpPr txBox="1"/>
          <p:nvPr/>
        </p:nvSpPr>
        <p:spPr>
          <a:xfrm>
            <a:off x="10886914" y="4633258"/>
            <a:ext cx="11384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Urban nonpoint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AE4BE18-A1A4-1DDE-9504-6451775C7D91}"/>
              </a:ext>
            </a:extLst>
          </p:cNvPr>
          <p:cNvSpPr txBox="1"/>
          <p:nvPr/>
        </p:nvSpPr>
        <p:spPr>
          <a:xfrm>
            <a:off x="209048" y="6558367"/>
            <a:ext cx="1834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Data Source: CAST23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283AAA0-38B4-4B76-955F-6AF9ACABB8E3}"/>
              </a:ext>
            </a:extLst>
          </p:cNvPr>
          <p:cNvSpPr txBox="1"/>
          <p:nvPr/>
        </p:nvSpPr>
        <p:spPr>
          <a:xfrm>
            <a:off x="3339315" y="413418"/>
            <a:ext cx="55133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Progress and Challenges</a:t>
            </a:r>
          </a:p>
          <a:p>
            <a:pPr algn="ctr"/>
            <a:r>
              <a:rPr lang="en-US" sz="3600" dirty="0"/>
              <a:t>Nitrogen</a:t>
            </a:r>
          </a:p>
        </p:txBody>
      </p:sp>
    </p:spTree>
    <p:extLst>
      <p:ext uri="{BB962C8B-B14F-4D97-AF65-F5344CB8AC3E}">
        <p14:creationId xmlns:p14="http://schemas.microsoft.com/office/powerpoint/2010/main" val="3496066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g18e44da1547_2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918119" y="918119"/>
            <a:ext cx="6858000" cy="5021761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18e44da1547_2_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" name="Google Shape;251;p20">
            <a:extLst>
              <a:ext uri="{FF2B5EF4-FFF2-40B4-BE49-F238E27FC236}">
                <a16:creationId xmlns:a16="http://schemas.microsoft.com/office/drawing/2014/main" id="{FD90F48E-F6A6-ED10-D725-03016A1B3FBD}"/>
              </a:ext>
            </a:extLst>
          </p:cNvPr>
          <p:cNvSpPr txBox="1"/>
          <p:nvPr/>
        </p:nvSpPr>
        <p:spPr>
          <a:xfrm>
            <a:off x="5475949" y="347096"/>
            <a:ext cx="667250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Smith Creek VA  </a:t>
            </a:r>
            <a:endParaRPr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7DCFFD-3E10-A337-D4F6-7282B45AD2B5}"/>
              </a:ext>
            </a:extLst>
          </p:cNvPr>
          <p:cNvSpPr txBox="1"/>
          <p:nvPr/>
        </p:nvSpPr>
        <p:spPr>
          <a:xfrm>
            <a:off x="5899006" y="1212112"/>
            <a:ext cx="59167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Showcase watershed</a:t>
            </a:r>
          </a:p>
          <a:p>
            <a:pPr algn="ctr"/>
            <a:r>
              <a:rPr lang="en-US" sz="2800" dirty="0"/>
              <a:t>4x increase in BMPs in last 2 decades</a:t>
            </a:r>
          </a:p>
          <a:p>
            <a:pPr algn="ctr"/>
            <a:r>
              <a:rPr lang="en-US" sz="2800" dirty="0"/>
              <a:t>Increase in animal units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5794</TotalTime>
  <Words>1803</Words>
  <Application>Microsoft Office PowerPoint</Application>
  <PresentationFormat>Widescreen</PresentationFormat>
  <Paragraphs>403</Paragraphs>
  <Slides>33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Aptos Display</vt:lpstr>
      <vt:lpstr>Aptos</vt:lpstr>
      <vt:lpstr>Baskerville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kurts@vt.edu</dc:creator>
  <cp:lastModifiedBy>Matthews, Tou</cp:lastModifiedBy>
  <cp:revision>133</cp:revision>
  <dcterms:created xsi:type="dcterms:W3CDTF">2022-11-13T18:35:53Z</dcterms:created>
  <dcterms:modified xsi:type="dcterms:W3CDTF">2025-07-08T12:44:47Z</dcterms:modified>
</cp:coreProperties>
</file>