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22" r:id="rId2"/>
    <p:sldId id="256" r:id="rId3"/>
    <p:sldId id="724" r:id="rId4"/>
    <p:sldId id="726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DF10A-89E2-40E2-93A9-AB4C04AD88F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FB29-D1DA-4D04-A44F-BB419230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2D9EADC-6317-33F6-0C67-270F58376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27CF39F-1E3D-4E70-FD94-90B6BB11E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Program Introduction</a:t>
            </a:r>
          </a:p>
        </p:txBody>
      </p:sp>
      <p:sp>
        <p:nvSpPr>
          <p:cNvPr id="16388" name="Header Placeholder 3">
            <a:extLst>
              <a:ext uri="{FF2B5EF4-FFF2-40B4-BE49-F238E27FC236}">
                <a16:creationId xmlns:a16="http://schemas.microsoft.com/office/drawing/2014/main" id="{668EB634-B688-2C95-53B2-6E9242CDD0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742950" indent="-28575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11430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6002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20574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Ecosystem &amp; Watershed Management</a:t>
            </a:r>
          </a:p>
        </p:txBody>
      </p:sp>
      <p:sp>
        <p:nvSpPr>
          <p:cNvPr id="16389" name="Date Placeholder 4">
            <a:extLst>
              <a:ext uri="{FF2B5EF4-FFF2-40B4-BE49-F238E27FC236}">
                <a16:creationId xmlns:a16="http://schemas.microsoft.com/office/drawing/2014/main" id="{CCD4F5A0-E654-E562-ECE7-840F25C14C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742950" indent="-28575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11430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6002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20574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9pPr>
          </a:lstStyle>
          <a:p>
            <a:fld id="{717424B2-5A60-4A68-BBCC-EFF3BE9304C8}" type="datetime1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9/7/2023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Footer Placeholder 5">
            <a:extLst>
              <a:ext uri="{FF2B5EF4-FFF2-40B4-BE49-F238E27FC236}">
                <a16:creationId xmlns:a16="http://schemas.microsoft.com/office/drawing/2014/main" id="{35C1907A-660B-9673-C211-6CD7D41F01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742950" indent="-28575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11430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6002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20574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t>Chad Smith, American Rivers</a:t>
            </a:r>
          </a:p>
        </p:txBody>
      </p:sp>
      <p:sp>
        <p:nvSpPr>
          <p:cNvPr id="16391" name="Slide Number Placeholder 6">
            <a:extLst>
              <a:ext uri="{FF2B5EF4-FFF2-40B4-BE49-F238E27FC236}">
                <a16:creationId xmlns:a16="http://schemas.microsoft.com/office/drawing/2014/main" id="{8D4F6CDD-3418-4248-C522-597800A80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1pPr>
            <a:lvl2pPr marL="742950" indent="-28575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2pPr>
            <a:lvl3pPr marL="11430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3pPr>
            <a:lvl4pPr marL="16002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4pPr>
            <a:lvl5pPr marL="2057400" indent="-228600" defTabSz="923925" eaLnBrk="0" hangingPunct="0"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bg2"/>
                </a:solidFill>
                <a:latin typeface="Garamond" panose="02020404030301010803" pitchFamily="18" charset="0"/>
              </a:defRPr>
            </a:lvl9pPr>
          </a:lstStyle>
          <a:p>
            <a:fld id="{71F757B8-D7F9-4B9A-92D8-C9E5158C94C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D93C-0739-7716-8E19-2D2E72B1B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3ACD2-2C93-9E49-4745-252969695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AC035-9D5C-3C76-A1AF-D592BFA0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CC6AD-C234-E700-8996-791C8240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CB7D-8359-7B35-F28A-61D0D70A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4C7C-340D-ABE1-FA41-564E9E0B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4BCC-954D-75A6-DC4D-8AF829619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AA5A-F5EB-32C3-74D2-465F8D90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3E851-80C4-5651-BEAE-FC865D26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F8759-49E4-8AF7-BDC2-E89EE9D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CCB93-194E-1E52-5F73-0CF1C09E6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1D02A-8362-53EF-1FEB-32E8F6EEA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85310-3243-640B-338C-28E13F3D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27411-4EE0-24C0-92E1-4770F6B5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669AF-A25F-859E-FBA0-92BEA616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6C89-4C1C-285E-8499-487DCD24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09921-B628-4E9B-EAF0-60521593E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483DA-5350-FBF8-7110-7D18A3F5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1AE2-5EDF-6448-0555-297604DF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8C80-38C5-7873-814A-C2287C5B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97B3-AD5D-2822-BB5B-86EA6B99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CE666-09BF-8322-E804-FF1EC71D0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CB47C-B1B5-72D1-84C6-CDDA7EB9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C847-CA22-8A72-25B5-2A1D2360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AED6-A7A7-CEDB-3CE9-FBE4FC4C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3CDF-2FE3-AD2B-C46B-00F751DF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6D79-42DE-9BDB-639B-F8138C759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08898-B2D9-86E7-0B07-8FC3ADE65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A5CDD-BE4D-519A-52AC-EBB998B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77E9A-35CF-C0F3-6288-B4BBC1CE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282F1-A2BC-5012-A2A8-AE772CA1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22D-DD56-0FAC-29F2-983CFD38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432A9-2995-3FCD-AD60-C6C5A08B1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49B3C-3C36-52AB-AFD6-27B617CFC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3E311-5D0E-F97F-FF71-239EAEA4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7C36D-BE1F-0FAF-0A67-A72D703F4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E6A53-4208-3DA6-D9F0-B7D141FA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00DDB-EB89-B81D-6D88-7F5A8D63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C46BA-A9CE-C4C6-A4F9-A7C74B1E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2DC5-A3D3-BAE0-3A54-1B3B8C97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F8205-455C-D1D2-DCC2-E586150E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21466-B66C-8553-CBFB-8A6E56B8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30D76-3923-9FE1-B780-049EB79B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0E286-FAE6-BCA8-B463-DD440BD7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3255D-14C4-A2E9-6F87-F8CB57F7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934-B33C-B3F1-8B81-F23934F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E0CE-F521-7F13-2F4B-8FCC0B59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DA93-ED44-274F-CB23-687769FC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9BB52-D25F-F83B-B353-886BD44C1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ACFE-8DDC-0123-5390-583A321E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72A2E-5BC9-D53F-0510-B613C368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AEC95-A6E3-2F28-099D-1C47BFE9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3979-B26B-0CDB-926A-8EBD4F85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D8BABD-4655-1506-7324-C5AA03DB1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BF7D2-72EA-CEE6-35A9-6873979B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033B8-5BD9-DCDF-5B2E-231C3462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EDE62-0766-C33C-754D-93FCA577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54FB4-3296-6D96-AB55-63C0A873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5C97F-4B00-FFD1-9311-E79D4994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62720-772D-D62A-7220-1B8EAB171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C2706-13E6-D8D0-94B1-1CC5331CF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00A3-508B-4B15-9DC7-7B07635BE60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44EC-150F-4F4E-BA3A-0042FEB74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48F00-A1AD-A8B5-606B-C25F5B3E6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3B3-AD70-4F99-A921-335991623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latte river cooperative agree Nebr no counties color FullPlatteBasins">
            <a:extLst>
              <a:ext uri="{FF2B5EF4-FFF2-40B4-BE49-F238E27FC236}">
                <a16:creationId xmlns:a16="http://schemas.microsoft.com/office/drawing/2014/main" id="{C65DDB2E-62F8-E426-D75C-13AEFFC1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6462"/>
          <a:stretch>
            <a:fillRect/>
          </a:stretch>
        </p:blipFill>
        <p:spPr bwMode="auto">
          <a:xfrm>
            <a:off x="731265" y="0"/>
            <a:ext cx="10729470" cy="685886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F37AEA-351E-7B32-566A-047A758A4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558" y="802105"/>
            <a:ext cx="5426242" cy="53748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PARTNERSHIP STRUCTURE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DOI (Reclamation &amp; USFWS)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States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Water Users 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Conservation Organizations</a:t>
            </a:r>
          </a:p>
          <a:p>
            <a:r>
              <a:rPr lang="en-US" dirty="0"/>
              <a:t>Consensus Decision Making </a:t>
            </a:r>
          </a:p>
          <a:p>
            <a:r>
              <a:rPr lang="en-US" dirty="0"/>
              <a:t>Independent Implementation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Executive Director &amp; Staff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Financial Management and Land Holding Entity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06FD7-1C35-55B2-E060-0897B2815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02105"/>
            <a:ext cx="5426242" cy="53748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GOALS</a:t>
            </a:r>
          </a:p>
          <a:p>
            <a:r>
              <a:rPr lang="en-US" sz="2400" dirty="0"/>
              <a:t>Defined benefits for </a:t>
            </a:r>
            <a:r>
              <a:rPr lang="en-US" sz="2400" dirty="0" err="1"/>
              <a:t>T&amp;E</a:t>
            </a:r>
            <a:r>
              <a:rPr lang="en-US" sz="2400" dirty="0"/>
              <a:t> species</a:t>
            </a:r>
          </a:p>
          <a:p>
            <a:r>
              <a:rPr lang="en-US" sz="2400" dirty="0"/>
              <a:t>Past &amp; future ESA compliance</a:t>
            </a:r>
          </a:p>
          <a:p>
            <a:r>
              <a:rPr lang="en-US" sz="2400" dirty="0"/>
              <a:t>Prevent future listings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COMPLIANCE IS MILESTONE-BASED</a:t>
            </a:r>
          </a:p>
          <a:p>
            <a:r>
              <a:rPr lang="en-US" sz="2400" dirty="0"/>
              <a:t>Water acquisition (130,000 </a:t>
            </a:r>
            <a:r>
              <a:rPr lang="en-US" sz="2400" dirty="0" err="1"/>
              <a:t>af</a:t>
            </a:r>
            <a:r>
              <a:rPr lang="en-US" sz="2400" dirty="0"/>
              <a:t>)</a:t>
            </a:r>
          </a:p>
          <a:p>
            <a:r>
              <a:rPr lang="en-US" sz="2400" dirty="0"/>
              <a:t>Land acquisition (10,000 ac)</a:t>
            </a:r>
          </a:p>
          <a:p>
            <a:r>
              <a:rPr lang="en-US" sz="2400" dirty="0"/>
              <a:t>State &amp; Federal depletions offsets </a:t>
            </a:r>
          </a:p>
          <a:p>
            <a:r>
              <a:rPr lang="en-US" sz="2400" u="sng" dirty="0"/>
              <a:t>Implement adaptive management plan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9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47D6EE-93EC-DB98-CA55-B6F59404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Touchpoints for Progress (Platte &amp; elsewhere)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CB58-17C9-A5A6-4AD2-01B4F13D8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609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Governance Structure and Function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Everybody matters or nobody matters </a:t>
            </a:r>
          </a:p>
          <a:p>
            <a:r>
              <a:rPr lang="en-US" dirty="0"/>
              <a:t>Science-Policy Framing (uncertainty reduction vs resource allocation)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Clarify role of adaptive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Identify uncertainties that matter to decision makers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 brutal - need to know vs. nice to know</a:t>
            </a:r>
          </a:p>
          <a:p>
            <a:r>
              <a:rPr lang="en-US" dirty="0"/>
              <a:t>Models (Pareto Principle)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 complexity increases confidence decreases (tension w/ science incentives) </a:t>
            </a:r>
          </a:p>
          <a:p>
            <a:r>
              <a:rPr lang="en-US" dirty="0"/>
              <a:t>Structured Decision Making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Quantitative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qualitative objectives (giving weight to values)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3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2700F2-EE24-9168-1C60-82D4DD843A9F}"/>
              </a:ext>
            </a:extLst>
          </p:cNvPr>
          <p:cNvSpPr txBox="1"/>
          <p:nvPr/>
        </p:nvSpPr>
        <p:spPr>
          <a:xfrm>
            <a:off x="5719902" y="1173279"/>
            <a:ext cx="625925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Smith, Chadwin, “A Conceptual Model Evaluation Framework for Adaptive Governance and Adaptive Management in Large-Scale Restoration Programs” (2020) </a:t>
            </a:r>
            <a:r>
              <a:rPr lang="en-US" sz="3600" i="1" dirty="0">
                <a:ea typeface="+mn-lt"/>
                <a:cs typeface="+mn-lt"/>
              </a:rPr>
              <a:t>Dissertations &amp; Theses in Natural Resources. 329.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862BE-1DC6-32B1-DE1F-E73A97CAA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0" t="17105" r="28063" b="7206"/>
          <a:stretch/>
        </p:blipFill>
        <p:spPr>
          <a:xfrm>
            <a:off x="85458" y="86010"/>
            <a:ext cx="5024927" cy="66988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19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7C78F-CB99-F557-5711-ED4395314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8" t="34444" r="55703" b="17639"/>
          <a:stretch/>
        </p:blipFill>
        <p:spPr>
          <a:xfrm>
            <a:off x="71660" y="0"/>
            <a:ext cx="4676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700F2-EE24-9168-1C60-82D4DD843A9F}"/>
              </a:ext>
            </a:extLst>
          </p:cNvPr>
          <p:cNvSpPr txBox="1"/>
          <p:nvPr/>
        </p:nvSpPr>
        <p:spPr>
          <a:xfrm>
            <a:off x="5608806" y="2273965"/>
            <a:ext cx="625925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Pielke Jr, Roger A. </a:t>
            </a:r>
            <a:r>
              <a:rPr lang="en-US" sz="3600" i="1" dirty="0">
                <a:ea typeface="+mn-lt"/>
                <a:cs typeface="+mn-lt"/>
              </a:rPr>
              <a:t>The honest broker: making sense of science in policy and politics</a:t>
            </a:r>
            <a:r>
              <a:rPr lang="en-US" sz="3600" dirty="0">
                <a:ea typeface="+mn-lt"/>
                <a:cs typeface="+mn-lt"/>
              </a:rPr>
              <a:t>. Cambridge University Press, 2007.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755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23F7CD-C101-621F-F2F9-4B8B611DC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50" t="17111" r="35375" b="14000"/>
          <a:stretch/>
        </p:blipFill>
        <p:spPr>
          <a:xfrm>
            <a:off x="223874" y="168349"/>
            <a:ext cx="5036881" cy="6529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904FBE-B997-20A0-61BD-FCC5F9D4AE80}"/>
              </a:ext>
            </a:extLst>
          </p:cNvPr>
          <p:cNvSpPr txBox="1"/>
          <p:nvPr/>
        </p:nvSpPr>
        <p:spPr>
          <a:xfrm>
            <a:off x="5894457" y="2396822"/>
            <a:ext cx="591879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Gregory, Robin, et al. </a:t>
            </a:r>
            <a:r>
              <a:rPr lang="en-US" sz="3200" i="1" dirty="0">
                <a:ea typeface="+mn-lt"/>
                <a:cs typeface="+mn-lt"/>
              </a:rPr>
              <a:t>Structured decision making: a practical guide to environmental management choices</a:t>
            </a:r>
            <a:r>
              <a:rPr lang="en-US" sz="3200" dirty="0">
                <a:ea typeface="+mn-lt"/>
                <a:cs typeface="+mn-lt"/>
              </a:rPr>
              <a:t>. John Wiley &amp; Sons, 2012.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719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245</Words>
  <Application>Microsoft Office PowerPoint</Application>
  <PresentationFormat>Widescreen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Touchpoints for Progress (Platte &amp; elsewhere)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Farnsworth</dc:creator>
  <cp:lastModifiedBy>Jason Farnsworth</cp:lastModifiedBy>
  <cp:revision>5</cp:revision>
  <dcterms:created xsi:type="dcterms:W3CDTF">2023-09-06T16:37:04Z</dcterms:created>
  <dcterms:modified xsi:type="dcterms:W3CDTF">2023-09-07T15:52:13Z</dcterms:modified>
</cp:coreProperties>
</file>