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10" r:id="rId3"/>
    <p:sldMasterId id="2147483712" r:id="rId4"/>
    <p:sldMasterId id="2147483714" r:id="rId5"/>
    <p:sldMasterId id="2147483718" r:id="rId6"/>
    <p:sldMasterId id="2147483720" r:id="rId7"/>
    <p:sldMasterId id="2147483724" r:id="rId8"/>
    <p:sldMasterId id="2147483728" r:id="rId9"/>
    <p:sldMasterId id="2147483730" r:id="rId10"/>
    <p:sldMasterId id="2147483752" r:id="rId11"/>
    <p:sldMasterId id="2147483762" r:id="rId12"/>
    <p:sldMasterId id="2147483764" r:id="rId13"/>
    <p:sldMasterId id="2147483766" r:id="rId14"/>
    <p:sldMasterId id="2147483776" r:id="rId15"/>
    <p:sldMasterId id="2147483778" r:id="rId16"/>
    <p:sldMasterId id="2147483780" r:id="rId17"/>
    <p:sldMasterId id="2147483782" r:id="rId18"/>
  </p:sldMasterIdLst>
  <p:notesMasterIdLst>
    <p:notesMasterId r:id="rId61"/>
  </p:notesMasterIdLst>
  <p:sldIdLst>
    <p:sldId id="452" r:id="rId19"/>
    <p:sldId id="351" r:id="rId20"/>
    <p:sldId id="364" r:id="rId21"/>
    <p:sldId id="410" r:id="rId22"/>
    <p:sldId id="363" r:id="rId23"/>
    <p:sldId id="424" r:id="rId24"/>
    <p:sldId id="386" r:id="rId25"/>
    <p:sldId id="447" r:id="rId26"/>
    <p:sldId id="413" r:id="rId27"/>
    <p:sldId id="408" r:id="rId28"/>
    <p:sldId id="415" r:id="rId29"/>
    <p:sldId id="431" r:id="rId30"/>
    <p:sldId id="411" r:id="rId31"/>
    <p:sldId id="437" r:id="rId32"/>
    <p:sldId id="438" r:id="rId33"/>
    <p:sldId id="416" r:id="rId34"/>
    <p:sldId id="443" r:id="rId35"/>
    <p:sldId id="444" r:id="rId36"/>
    <p:sldId id="396" r:id="rId37"/>
    <p:sldId id="395" r:id="rId38"/>
    <p:sldId id="446" r:id="rId39"/>
    <p:sldId id="449" r:id="rId40"/>
    <p:sldId id="441" r:id="rId41"/>
    <p:sldId id="400" r:id="rId42"/>
    <p:sldId id="401" r:id="rId43"/>
    <p:sldId id="436" r:id="rId44"/>
    <p:sldId id="407" r:id="rId45"/>
    <p:sldId id="426" r:id="rId46"/>
    <p:sldId id="448" r:id="rId47"/>
    <p:sldId id="397" r:id="rId48"/>
    <p:sldId id="394" r:id="rId49"/>
    <p:sldId id="390" r:id="rId50"/>
    <p:sldId id="391" r:id="rId51"/>
    <p:sldId id="392" r:id="rId52"/>
    <p:sldId id="393" r:id="rId53"/>
    <p:sldId id="402" r:id="rId54"/>
    <p:sldId id="370" r:id="rId55"/>
    <p:sldId id="369" r:id="rId56"/>
    <p:sldId id="405" r:id="rId57"/>
    <p:sldId id="451" r:id="rId58"/>
    <p:sldId id="453" r:id="rId59"/>
    <p:sldId id="450" r:id="rId60"/>
  </p:sldIdLst>
  <p:sldSz cx="9144000" cy="6858000" type="screen4x3"/>
  <p:notesSz cx="6858000" cy="9144000"/>
  <p:defaultTextStyle>
    <a:defPPr>
      <a:defRPr lang="en-US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yR" initials="KAR" lastIdx="1" clrIdx="0">
    <p:extLst>
      <p:ext uri="{19B8F6BF-5375-455C-9EA6-DF929625EA0E}">
        <p15:presenceInfo xmlns:p15="http://schemas.microsoft.com/office/powerpoint/2012/main" userId="Kenny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1116" y="96"/>
      </p:cViewPr>
      <p:guideLst>
        <p:guide orient="horz" pos="2160"/>
        <p:guide pos="27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02T13:57:02.27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2C145-44F2-4FEA-B861-E51D2E5347E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2EAC-9062-40A8-B556-620BF4E78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8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9F0AF-83A5-484C-8006-4D4D111ECE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5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/>
              <a:t>Lecture3 and 4</a:t>
            </a:r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/>
              <a:t>Writing and Collaborating</a:t>
            </a: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86B1D3-0DC1-4738-BE99-F53489240E8F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2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1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60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E4EE2-3A36-AF42-B0C6-51706C5C73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34C48-3E52-3442-809F-9C47BC2E46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973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59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4A872E9-0C5F-4B72-8C86-F8BAAFA866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2C58B63-594D-42F2-BA29-9E95FFAC39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8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25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14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58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249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14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7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60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095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462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218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732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CF68964-64BC-4E09-92C6-D421E2EF5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DDC6A0B-B195-42DD-946F-19B4A88E77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82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CF68964-64BC-4E09-92C6-D421E2EF5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DDC6A0B-B195-42DD-946F-19B4A88E77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4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5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0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8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BFD86-A05F-472E-A171-A27FAE79368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90CC-2DD5-4BF6-A195-4A4224402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2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9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9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6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3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2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sldNum="0"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CF68964-64BC-4E09-92C6-D421E2EF5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DDC6A0B-B195-42DD-946F-19B4A88E77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CF68964-64BC-4E09-92C6-D421E2EF5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DDC6A0B-B195-42DD-946F-19B4A88E77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E4EE2-3A36-AF42-B0C6-51706C5C73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34C48-3E52-3442-809F-9C47BC2E46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9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24A872E9-0C5F-4B72-8C86-F8BAAFA866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2C58B63-594D-42F2-BA29-9E95FFAC39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3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60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9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for CCMP 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90CC-2DD5-4BF6-A195-4A4224402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6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royalsocietypublishing.org/doi/full/10.1098/rspb.2013.2612#RSPB20132612C24" TargetMode="External"/><Relationship Id="rId2" Type="http://schemas.openxmlformats.org/officeDocument/2006/relationships/hyperlink" Target="https://royalsocietypublishing.org/doi/full/10.1098/rspb.2013.2612#RSPB20132612C17" TargetMode="Externa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esapeake Global Collaboratory | University of Maryland Center for  Environmental Sci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5" y="1600200"/>
            <a:ext cx="7381875" cy="296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908954"/>
            <a:ext cx="4387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Cyberinfrastructure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rgbClr val="0070C0"/>
                </a:solidFill>
              </a:rPr>
              <a:t>Data Science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Communication</a:t>
            </a:r>
            <a:r>
              <a:rPr lang="en-US" dirty="0" smtClean="0"/>
              <a:t>                  </a:t>
            </a:r>
            <a:r>
              <a:rPr lang="en-US" dirty="0" smtClean="0">
                <a:solidFill>
                  <a:srgbClr val="00B050"/>
                </a:solidFill>
              </a:rPr>
              <a:t>Education/Training</a:t>
            </a:r>
          </a:p>
          <a:p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7030A0"/>
                </a:solidFill>
              </a:rPr>
              <a:t>Stakeholder engagement</a:t>
            </a:r>
          </a:p>
          <a:p>
            <a:endParaRPr lang="en-US" dirty="0"/>
          </a:p>
        </p:txBody>
      </p:sp>
      <p:pic>
        <p:nvPicPr>
          <p:cNvPr id="1030" name="Picture 6" descr="https://www.designcollective.com/files/projects/gallery/umces-01-v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097" y="4704222"/>
            <a:ext cx="2861856" cy="160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umces.edu/sites/default/files/UMCE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4470"/>
            <a:ext cx="2228850" cy="7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6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3246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400" dirty="0" smtClean="0"/>
              <a:t>6 Going Forward</a:t>
            </a:r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7 Proposed Framework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7.1</a:t>
            </a:r>
            <a:r>
              <a:rPr lang="en-US" sz="6400" dirty="0"/>
              <a:t>	</a:t>
            </a:r>
            <a:r>
              <a:rPr lang="en-US" sz="6400" dirty="0" smtClean="0"/>
              <a:t> Complex </a:t>
            </a:r>
            <a:r>
              <a:rPr lang="en-US" sz="6400" dirty="0"/>
              <a:t>Life cycles and life history </a:t>
            </a:r>
            <a:r>
              <a:rPr lang="en-US" sz="6400" dirty="0" smtClean="0"/>
              <a:t>strategies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7.2   Variability</a:t>
            </a:r>
            <a:r>
              <a:rPr lang="en-US" sz="6400" dirty="0"/>
              <a:t>, uncertainty, and </a:t>
            </a:r>
            <a:r>
              <a:rPr lang="en-US" sz="6400" dirty="0" smtClean="0"/>
              <a:t>stochasticity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7.3</a:t>
            </a:r>
            <a:r>
              <a:rPr lang="en-US" sz="6400" dirty="0"/>
              <a:t>	</a:t>
            </a:r>
            <a:r>
              <a:rPr lang="en-US" sz="6400" dirty="0" smtClean="0"/>
              <a:t> Model complexity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7.4</a:t>
            </a:r>
            <a:r>
              <a:rPr lang="en-US" sz="6400" dirty="0"/>
              <a:t>	</a:t>
            </a:r>
            <a:r>
              <a:rPr lang="en-US" sz="6400" dirty="0" smtClean="0"/>
              <a:t> Vital </a:t>
            </a:r>
            <a:r>
              <a:rPr lang="en-US" sz="6400" dirty="0"/>
              <a:t>rates </a:t>
            </a:r>
          </a:p>
          <a:p>
            <a:pPr marL="0" indent="0">
              <a:buNone/>
            </a:pPr>
            <a:r>
              <a:rPr lang="en-US" sz="6400" dirty="0" smtClean="0"/>
              <a:t>     7.5 </a:t>
            </a:r>
            <a:r>
              <a:rPr lang="en-US" sz="6400" dirty="0"/>
              <a:t>	</a:t>
            </a:r>
            <a:r>
              <a:rPr lang="en-US" sz="6400" dirty="0" smtClean="0"/>
              <a:t> Habitat </a:t>
            </a:r>
            <a:r>
              <a:rPr lang="en-US" sz="6400" dirty="0"/>
              <a:t>suitability and </a:t>
            </a:r>
            <a:r>
              <a:rPr lang="en-US" sz="6400" dirty="0" smtClean="0"/>
              <a:t>capacity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7.6</a:t>
            </a:r>
            <a:r>
              <a:rPr lang="en-US" sz="6400" dirty="0"/>
              <a:t>	</a:t>
            </a:r>
            <a:r>
              <a:rPr lang="en-US" sz="6400" dirty="0" smtClean="0"/>
              <a:t> Biological organization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7.7</a:t>
            </a:r>
            <a:r>
              <a:rPr lang="en-US" sz="6400" dirty="0"/>
              <a:t>	</a:t>
            </a:r>
            <a:r>
              <a:rPr lang="en-US" sz="6400" dirty="0" smtClean="0"/>
              <a:t> Nonequilibrium </a:t>
            </a:r>
            <a:r>
              <a:rPr lang="en-US" sz="6400" dirty="0"/>
              <a:t>theory and </a:t>
            </a:r>
            <a:r>
              <a:rPr lang="en-US" sz="6400" dirty="0" smtClean="0"/>
              <a:t>baseline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7.8</a:t>
            </a:r>
            <a:r>
              <a:rPr lang="en-US" sz="6400" dirty="0"/>
              <a:t>	</a:t>
            </a:r>
            <a:r>
              <a:rPr lang="en-US" sz="6400" dirty="0" smtClean="0"/>
              <a:t> Multiple </a:t>
            </a:r>
            <a:r>
              <a:rPr lang="en-US" sz="6400" dirty="0"/>
              <a:t>Influencing </a:t>
            </a:r>
            <a:r>
              <a:rPr lang="en-US" sz="6400" dirty="0" smtClean="0"/>
              <a:t>Factors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7.9</a:t>
            </a:r>
            <a:r>
              <a:rPr lang="en-US" sz="6400" dirty="0"/>
              <a:t>	</a:t>
            </a:r>
            <a:r>
              <a:rPr lang="en-US" sz="6400" dirty="0" smtClean="0"/>
              <a:t> Tradeoffs </a:t>
            </a:r>
            <a:r>
              <a:rPr lang="en-US" sz="6400" dirty="0"/>
              <a:t>(win-lose), Win-win, and </a:t>
            </a:r>
            <a:r>
              <a:rPr lang="en-US" sz="6400" dirty="0" smtClean="0"/>
              <a:t>Lose-lose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7.10 Power </a:t>
            </a:r>
            <a:r>
              <a:rPr lang="en-US" sz="6400" dirty="0"/>
              <a:t>to detect </a:t>
            </a:r>
            <a:r>
              <a:rPr lang="en-US" sz="6400" dirty="0" smtClean="0"/>
              <a:t>responses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7.11 Explicit </a:t>
            </a:r>
            <a:r>
              <a:rPr lang="en-US" sz="6400" dirty="0"/>
              <a:t>and implicit </a:t>
            </a:r>
            <a:r>
              <a:rPr lang="en-US" sz="6400" dirty="0" smtClean="0"/>
              <a:t>representations</a:t>
            </a:r>
            <a:endParaRPr lang="en-US" sz="6400" dirty="0"/>
          </a:p>
          <a:p>
            <a:pPr marL="0" indent="0">
              <a:buNone/>
            </a:pPr>
            <a:r>
              <a:rPr lang="en-US" sz="6400" dirty="0" smtClean="0"/>
              <a:t>     7.12 Relative </a:t>
            </a:r>
            <a:r>
              <a:rPr lang="en-US" sz="6400" dirty="0"/>
              <a:t>versus absolute </a:t>
            </a:r>
            <a:r>
              <a:rPr lang="en-US" sz="6400" dirty="0" smtClean="0"/>
              <a:t>predictions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11817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324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0400" dirty="0" smtClean="0"/>
          </a:p>
          <a:p>
            <a:pPr marL="0" indent="0">
              <a:buNone/>
            </a:pPr>
            <a:r>
              <a:rPr lang="en-US" sz="10400" dirty="0" smtClean="0"/>
              <a:t>8 Strategic </a:t>
            </a:r>
            <a:r>
              <a:rPr lang="en-US" sz="10400" dirty="0"/>
              <a:t>determination of an analysis </a:t>
            </a:r>
            <a:r>
              <a:rPr lang="en-US" sz="10400" dirty="0" smtClean="0"/>
              <a:t>plan</a:t>
            </a: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     8.1 Selecting species</a:t>
            </a: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     8.2 Available Data</a:t>
            </a: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     8.3 Response </a:t>
            </a:r>
            <a:r>
              <a:rPr lang="en-US" sz="10400" dirty="0"/>
              <a:t>and explanatory </a:t>
            </a:r>
            <a:r>
              <a:rPr lang="en-US" sz="10400" dirty="0" smtClean="0"/>
              <a:t>variables</a:t>
            </a: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     8.4 Biological</a:t>
            </a:r>
            <a:r>
              <a:rPr lang="en-US" sz="10400" dirty="0"/>
              <a:t>, temporal, </a:t>
            </a:r>
            <a:r>
              <a:rPr lang="en-US" sz="10400" dirty="0" smtClean="0"/>
              <a:t>&amp; </a:t>
            </a:r>
            <a:r>
              <a:rPr lang="en-US" sz="10400" dirty="0"/>
              <a:t>spatial </a:t>
            </a:r>
            <a:r>
              <a:rPr lang="en-US" sz="10400" dirty="0" smtClean="0"/>
              <a:t>scales</a:t>
            </a: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     8.5 Analytical approaches</a:t>
            </a: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     8.6 Coordination </a:t>
            </a:r>
            <a:r>
              <a:rPr lang="en-US" sz="10400" dirty="0"/>
              <a:t>and combining </a:t>
            </a:r>
            <a:r>
              <a:rPr lang="en-US" sz="10400" dirty="0" smtClean="0"/>
              <a:t>results</a:t>
            </a:r>
          </a:p>
          <a:p>
            <a:pPr marL="0" indent="0">
              <a:buNone/>
            </a:pP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9 Final comments</a:t>
            </a:r>
          </a:p>
          <a:p>
            <a:pPr marL="0" indent="0">
              <a:buNone/>
            </a:pP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10 Acknowledgements</a:t>
            </a:r>
          </a:p>
          <a:p>
            <a:pPr marL="0" indent="0">
              <a:buNone/>
            </a:pPr>
            <a:endParaRPr lang="en-US" sz="10400" dirty="0"/>
          </a:p>
          <a:p>
            <a:pPr marL="0" indent="0">
              <a:buNone/>
            </a:pPr>
            <a:r>
              <a:rPr lang="en-US" sz="10400" dirty="0" smtClean="0"/>
              <a:t>11 References</a:t>
            </a:r>
            <a:endParaRPr lang="en-US" sz="10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65638" cy="501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Foundational Concepts – Nonequilibrium Theory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12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Many reasons to relate water quality and habitat changes to living resources</a:t>
            </a:r>
          </a:p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Valued by stakeholders and society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Restoration is costly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Realistic and feasible targets and goals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Ecological and economic efficiency (“reckoning”)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Expectations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Adaptive management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Winner and losers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80059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What is the expected (projected) response of living resources to water quality and habitat conditions in the Bay</a:t>
            </a:r>
            <a:r>
              <a:rPr lang="en-US" dirty="0" smtClean="0"/>
              <a:t>:</a:t>
            </a:r>
          </a:p>
          <a:p>
            <a:pPr lvl="0"/>
            <a:endParaRPr lang="en-US" dirty="0" smtClean="0"/>
          </a:p>
          <a:p>
            <a:pPr marL="971456" lvl="1" indent="-514350">
              <a:spcBef>
                <a:spcPts val="0"/>
              </a:spcBef>
              <a:spcAft>
                <a:spcPts val="600"/>
              </a:spcAft>
              <a:buAutoNum type="alphaLcParenBoth"/>
            </a:pPr>
            <a:r>
              <a:rPr lang="en-US" dirty="0" smtClean="0"/>
              <a:t>without </a:t>
            </a:r>
            <a:r>
              <a:rPr lang="en-US" dirty="0"/>
              <a:t>the TMDL and </a:t>
            </a:r>
            <a:r>
              <a:rPr lang="en-US" dirty="0" smtClean="0"/>
              <a:t>habitat targets</a:t>
            </a:r>
          </a:p>
          <a:p>
            <a:pPr marL="971456" lvl="1" indent="-514350">
              <a:spcBef>
                <a:spcPts val="0"/>
              </a:spcBef>
              <a:spcAft>
                <a:spcPts val="600"/>
              </a:spcAft>
              <a:buAutoNum type="alphaLcParenBoth"/>
            </a:pPr>
            <a:endParaRPr lang="en-US" dirty="0" smtClean="0"/>
          </a:p>
          <a:p>
            <a:pPr marL="457106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(b</a:t>
            </a:r>
            <a:r>
              <a:rPr lang="en-US" dirty="0"/>
              <a:t>) </a:t>
            </a:r>
            <a:r>
              <a:rPr lang="en-US" dirty="0" smtClean="0"/>
              <a:t>present TMDL and habitat attainment continued </a:t>
            </a:r>
          </a:p>
          <a:p>
            <a:pPr marL="457106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457106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(</a:t>
            </a:r>
            <a:r>
              <a:rPr lang="en-US" dirty="0" smtClean="0"/>
              <a:t>c</a:t>
            </a:r>
            <a:r>
              <a:rPr lang="en-US" dirty="0"/>
              <a:t>) </a:t>
            </a:r>
            <a:r>
              <a:rPr lang="en-US" dirty="0" smtClean="0"/>
              <a:t>under full TMDL and </a:t>
            </a:r>
            <a:r>
              <a:rPr lang="en-US" dirty="0"/>
              <a:t>habitat </a:t>
            </a:r>
            <a:r>
              <a:rPr lang="en-US" dirty="0" smtClean="0"/>
              <a:t>goals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Given the current state or condition, how can the analyses inform what types and magnitude of changes in water quality and habitat are needed to evoke an agreed-upon target set of the desired living resources’ responses?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What are the certainties and critical uncertainties of the analyses and how can they help guide future monitoring and modeling efforts? </a:t>
            </a:r>
          </a:p>
        </p:txBody>
      </p:sp>
    </p:spTree>
    <p:extLst>
      <p:ext uri="{BB962C8B-B14F-4D97-AF65-F5344CB8AC3E}">
        <p14:creationId xmlns:p14="http://schemas.microsoft.com/office/powerpoint/2010/main" val="16246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– Chesapeake Bay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6481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Historical focus on water quality</a:t>
            </a:r>
          </a:p>
          <a:p>
            <a:endParaRPr lang="en-US" dirty="0" smtClean="0"/>
          </a:p>
          <a:p>
            <a:r>
              <a:rPr lang="en-US" dirty="0" smtClean="0"/>
              <a:t>Productivity and highly valued</a:t>
            </a:r>
          </a:p>
          <a:p>
            <a:endParaRPr lang="en-US" dirty="0" smtClean="0"/>
          </a:p>
          <a:p>
            <a:r>
              <a:rPr lang="en-US" dirty="0" smtClean="0"/>
              <a:t>Information and data rich</a:t>
            </a:r>
          </a:p>
          <a:p>
            <a:endParaRPr lang="en-US" dirty="0" smtClean="0"/>
          </a:p>
          <a:p>
            <a:r>
              <a:rPr lang="en-US" dirty="0" smtClean="0"/>
              <a:t>Many scientists = a lot of past and ongoing activities</a:t>
            </a:r>
          </a:p>
          <a:p>
            <a:endParaRPr lang="en-US" dirty="0" smtClean="0"/>
          </a:p>
          <a:p>
            <a:r>
              <a:rPr lang="en-US" dirty="0" smtClean="0"/>
              <a:t>Done at other large-scale restoration efforts</a:t>
            </a:r>
          </a:p>
          <a:p>
            <a:endParaRPr lang="en-US" dirty="0"/>
          </a:p>
          <a:p>
            <a:r>
              <a:rPr lang="en-US" dirty="0" smtClean="0"/>
              <a:t>Q: How would we go about doing this task?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Situation to “WQ”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Many critters move </a:t>
            </a:r>
          </a:p>
          <a:p>
            <a:endParaRPr lang="en-US" dirty="0"/>
          </a:p>
          <a:p>
            <a:r>
              <a:rPr lang="en-US" dirty="0" smtClean="0"/>
              <a:t>Affected by many factors in a complex life cycle</a:t>
            </a:r>
          </a:p>
          <a:p>
            <a:endParaRPr lang="en-US" dirty="0" smtClean="0"/>
          </a:p>
          <a:p>
            <a:r>
              <a:rPr lang="en-US" dirty="0" smtClean="0"/>
              <a:t>Responses are on longer time scales</a:t>
            </a:r>
          </a:p>
          <a:p>
            <a:endParaRPr lang="en-US" dirty="0"/>
          </a:p>
          <a:p>
            <a:r>
              <a:rPr lang="en-US" dirty="0" smtClean="0"/>
              <a:t>Ability to isolate responses to actions decreases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37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Situation to “WQ”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change</a:t>
            </a:r>
          </a:p>
          <a:p>
            <a:endParaRPr lang="en-US" dirty="0" smtClean="0"/>
          </a:p>
          <a:p>
            <a:r>
              <a:rPr lang="en-US" dirty="0" smtClean="0"/>
              <a:t>Not specific targets for many living resources</a:t>
            </a:r>
          </a:p>
          <a:p>
            <a:endParaRPr lang="en-US" dirty="0"/>
          </a:p>
          <a:p>
            <a:r>
              <a:rPr lang="en-US" dirty="0" smtClean="0"/>
              <a:t>Not an established set of data or models</a:t>
            </a:r>
          </a:p>
          <a:p>
            <a:endParaRPr lang="en-US" dirty="0"/>
          </a:p>
          <a:p>
            <a:r>
              <a:rPr lang="en-US" dirty="0"/>
              <a:t>Greater </a:t>
            </a:r>
            <a:r>
              <a:rPr lang="en-US" dirty="0" smtClean="0"/>
              <a:t>uncertainties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65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52400"/>
            <a:ext cx="52959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50" y="5763524"/>
            <a:ext cx="9144000" cy="109447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6093" y="160187"/>
            <a:ext cx="2292614" cy="732283"/>
          </a:xfrm>
        </p:spPr>
        <p:txBody>
          <a:bodyPr>
            <a:no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BlairMdITC TT Medium"/>
              </a:rPr>
              <a:t>c</a:t>
            </a:r>
            <a:r>
              <a:rPr lang="en-US" sz="1100" dirty="0" smtClean="0">
                <a:solidFill>
                  <a:schemeClr val="bg1"/>
                </a:solidFill>
                <a:latin typeface="BlairMdITC TT Medium"/>
              </a:rPr>
              <a:t>ategory goes here </a:t>
            </a:r>
            <a:br>
              <a:rPr lang="en-US" sz="1100" dirty="0" smtClean="0">
                <a:solidFill>
                  <a:schemeClr val="bg1"/>
                </a:solidFill>
                <a:latin typeface="BlairMdITC TT Medium"/>
              </a:rPr>
            </a:br>
            <a:r>
              <a:rPr lang="en-US" sz="1100" dirty="0" smtClean="0">
                <a:solidFill>
                  <a:schemeClr val="bg1"/>
                </a:solidFill>
                <a:latin typeface="BlairMdITC TT Medium"/>
              </a:rPr>
              <a:t>and here</a:t>
            </a:r>
            <a:endParaRPr lang="en-US" sz="1100" dirty="0">
              <a:solidFill>
                <a:schemeClr val="bg1"/>
              </a:solidFill>
              <a:latin typeface="BlairMdITC TT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13" y="773451"/>
            <a:ext cx="9067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cs typeface="Cambria"/>
              </a:rPr>
              <a:t>CESR, Living Resources, and Climate Change</a:t>
            </a:r>
          </a:p>
          <a:p>
            <a:pPr lvl="0" algn="ctr" defTabSz="457200"/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Cambria"/>
            </a:endParaRPr>
          </a:p>
          <a:p>
            <a:pPr lvl="0" algn="ctr" defTabSz="457200"/>
            <a:r>
              <a:rPr lang="en-US" sz="2800" dirty="0" smtClean="0">
                <a:solidFill>
                  <a:prstClr val="black"/>
                </a:solidFill>
                <a:latin typeface="Cambria"/>
              </a:rPr>
              <a:t>CBP Climate Change Modeling III: Post-2025 decisions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32" y="3881995"/>
            <a:ext cx="8146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black"/>
                </a:solidFill>
              </a:rPr>
              <a:t>Kenneth Rose</a:t>
            </a:r>
          </a:p>
          <a:p>
            <a:pPr lvl="0" algn="ctr"/>
            <a:r>
              <a:rPr lang="en-US" sz="2400" dirty="0"/>
              <a:t>France-Merrick Professor in Sustainable Ecosystem Restoration </a:t>
            </a:r>
            <a:endParaRPr lang="en-US" sz="2400" dirty="0" smtClean="0"/>
          </a:p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Horn Point Lab, UMCES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" name="Picture 9" descr="Wave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44000" cy="24688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Picture 8" descr="UMCES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3" y="5936698"/>
            <a:ext cx="2396851" cy="7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867400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(1) TMDL ignores fish! </a:t>
            </a:r>
            <a:r>
              <a:rPr lang="en-US" dirty="0" smtClean="0">
                <a:solidFill>
                  <a:srgbClr val="FF0000"/>
                </a:solidFill>
              </a:rPr>
              <a:t>False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432" y="134789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Bottom up approach – very well done</a:t>
            </a:r>
          </a:p>
          <a:p>
            <a:endParaRPr lang="en-US" dirty="0"/>
          </a:p>
          <a:p>
            <a:r>
              <a:rPr lang="en-US" dirty="0"/>
              <a:t>WQS</a:t>
            </a:r>
          </a:p>
          <a:p>
            <a:endParaRPr lang="en-US" dirty="0"/>
          </a:p>
          <a:p>
            <a:r>
              <a:rPr lang="en-US" dirty="0"/>
              <a:t>Agreement indicators</a:t>
            </a:r>
          </a:p>
          <a:p>
            <a:endParaRPr lang="en-US" dirty="0"/>
          </a:p>
          <a:p>
            <a:r>
              <a:rPr lang="en-US" dirty="0"/>
              <a:t>Report cards</a:t>
            </a:r>
          </a:p>
          <a:p>
            <a:endParaRPr lang="en-US" dirty="0"/>
          </a:p>
          <a:p>
            <a:r>
              <a:rPr lang="en-US" dirty="0"/>
              <a:t>Others</a:t>
            </a:r>
          </a:p>
        </p:txBody>
      </p:sp>
      <p:pic>
        <p:nvPicPr>
          <p:cNvPr id="5" name="Main graphic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46585" y="1875554"/>
            <a:ext cx="3835440" cy="1782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Shape 2"/>
          <p:cNvSpPr txBox="1"/>
          <p:nvPr/>
        </p:nvSpPr>
        <p:spPr>
          <a:xfrm>
            <a:off x="556800" y="6277806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defTabSz="914400"/>
            <a:r>
              <a:rPr lang="en-US" sz="1200" b="1" spc="-1" dirty="0" smtClean="0">
                <a:latin typeface="Arial"/>
              </a:rPr>
              <a:t>Tango, P.J. and R.A. </a:t>
            </a:r>
            <a:r>
              <a:rPr lang="en-US" sz="1200" b="1" spc="-1" dirty="0" err="1" smtClean="0">
                <a:latin typeface="Arial"/>
              </a:rPr>
              <a:t>Batiuk</a:t>
            </a:r>
            <a:r>
              <a:rPr lang="en-US" sz="1200" b="1" spc="-1" dirty="0" smtClean="0">
                <a:latin typeface="Arial"/>
              </a:rPr>
              <a:t>. 2013. Journal of the American </a:t>
            </a:r>
            <a:r>
              <a:rPr lang="en-US" sz="1200" b="1" spc="-1" dirty="0">
                <a:latin typeface="Arial"/>
              </a:rPr>
              <a:t>Water </a:t>
            </a:r>
            <a:r>
              <a:rPr lang="en-US" sz="1200" b="1" spc="-1" dirty="0" smtClean="0">
                <a:latin typeface="Arial"/>
              </a:rPr>
              <a:t>Resources Association 49: 1007-1024 </a:t>
            </a:r>
          </a:p>
          <a:p>
            <a:pPr defTabSz="914400"/>
            <a:r>
              <a:rPr lang="en-US" sz="1200" b="1" spc="-1" dirty="0">
                <a:latin typeface="Arial"/>
              </a:rPr>
              <a:t>https://www.chesapeakeprogress.com/abundant-life/blue-crab-abundance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771648"/>
            <a:ext cx="3171825" cy="2304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60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(2) </a:t>
            </a:r>
            <a:r>
              <a:rPr lang="en-US" dirty="0" smtClean="0"/>
              <a:t>WQ Predictions </a:t>
            </a:r>
            <a:r>
              <a:rPr lang="en-US" dirty="0" smtClean="0"/>
              <a:t>for TMDL are the same as for living resources! </a:t>
            </a:r>
            <a:r>
              <a:rPr lang="en-US" dirty="0" smtClean="0">
                <a:solidFill>
                  <a:srgbClr val="FF0000"/>
                </a:solidFill>
              </a:rPr>
              <a:t>False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2220"/>
            <a:ext cx="5582928" cy="4304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5905201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 err="1" smtClean="0">
                <a:solidFill>
                  <a:prstClr val="black"/>
                </a:solidFill>
                <a:latin typeface="Calibri" panose="020F0502020204030204"/>
              </a:rPr>
              <a:t>Vasseur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 et al. 2014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. Increased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temperature variation </a:t>
            </a:r>
          </a:p>
          <a:p>
            <a:pPr defTabSz="685800"/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poses a greater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risk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to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species than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climate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warming. </a:t>
            </a:r>
            <a:endParaRPr lang="en-US" sz="1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400" i="1" dirty="0" smtClean="0">
                <a:solidFill>
                  <a:prstClr val="black"/>
                </a:solidFill>
                <a:latin typeface="Calibri" panose="020F0502020204030204"/>
              </a:rPr>
              <a:t>Proc. Royal Society B, 281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p.20132612.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062" y="4191000"/>
            <a:ext cx="4373738" cy="17061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0600" y="5934670"/>
            <a:ext cx="342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Lodge and Weaver (2022) </a:t>
            </a:r>
            <a:r>
              <a:rPr lang="en-US" sz="1400" dirty="0"/>
              <a:t>Journal of Marine </a:t>
            </a:r>
            <a:endParaRPr lang="en-US" sz="1400" dirty="0" smtClean="0"/>
          </a:p>
          <a:p>
            <a:r>
              <a:rPr lang="en-US" sz="1400" dirty="0" smtClean="0"/>
              <a:t>Science </a:t>
            </a:r>
            <a:r>
              <a:rPr lang="en-US" sz="1400" dirty="0"/>
              <a:t>and Engineering 10(8):</a:t>
            </a:r>
            <a:r>
              <a:rPr lang="en-US" sz="1400" dirty="0" smtClean="0"/>
              <a:t>1117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379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0" y="1781101"/>
            <a:ext cx="2974292" cy="38385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27324"/>
            <a:ext cx="2743200" cy="404378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09442"/>
            <a:ext cx="5375696" cy="1755086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35" y="5105400"/>
            <a:ext cx="3432175" cy="143827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360" y="2082759"/>
            <a:ext cx="3618481" cy="4511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79" y="3938514"/>
            <a:ext cx="4087842" cy="20685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66" y="1866074"/>
            <a:ext cx="5322269" cy="19874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We cannot do this! </a:t>
            </a:r>
            <a:r>
              <a:rPr lang="en-US" dirty="0" smtClean="0">
                <a:solidFill>
                  <a:srgbClr val="FF0000"/>
                </a:solidFill>
              </a:rPr>
              <a:t>False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Used for CCMP 2020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0849" y="4693208"/>
            <a:ext cx="2786060" cy="12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52600"/>
            <a:ext cx="7307213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56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7821657" cy="48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links WQ/Habitat to LR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96" y="1600200"/>
            <a:ext cx="8229600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Many completed analyses</a:t>
            </a:r>
          </a:p>
          <a:p>
            <a:pPr lvl="1"/>
            <a:r>
              <a:rPr lang="en-US" dirty="0" smtClean="0"/>
              <a:t>Excellent</a:t>
            </a:r>
          </a:p>
          <a:p>
            <a:pPr lvl="1"/>
            <a:r>
              <a:rPr lang="en-US" dirty="0" smtClean="0"/>
              <a:t>Independent</a:t>
            </a:r>
          </a:p>
          <a:p>
            <a:endParaRPr lang="en-US" dirty="0" smtClean="0"/>
          </a:p>
          <a:p>
            <a:r>
              <a:rPr lang="en-US" dirty="0" smtClean="0"/>
              <a:t>Species</a:t>
            </a:r>
            <a:r>
              <a:rPr lang="en-US" dirty="0"/>
              <a:t>, </a:t>
            </a:r>
            <a:r>
              <a:rPr lang="en-US" dirty="0" smtClean="0"/>
              <a:t>methods</a:t>
            </a:r>
            <a:r>
              <a:rPr lang="en-US" dirty="0"/>
              <a:t>, </a:t>
            </a:r>
            <a:r>
              <a:rPr lang="en-US" dirty="0" smtClean="0"/>
              <a:t>spatial/temporal </a:t>
            </a:r>
            <a:r>
              <a:rPr lang="en-US" dirty="0"/>
              <a:t>coverage </a:t>
            </a:r>
            <a:r>
              <a:rPr lang="en-US" dirty="0" smtClean="0"/>
              <a:t>vary </a:t>
            </a:r>
          </a:p>
          <a:p>
            <a:endParaRPr lang="en-US" dirty="0" smtClean="0"/>
          </a:p>
          <a:p>
            <a:r>
              <a:rPr lang="en-US" dirty="0" smtClean="0"/>
              <a:t>Addressed </a:t>
            </a:r>
            <a:r>
              <a:rPr lang="en-US" dirty="0"/>
              <a:t>study-specific </a:t>
            </a:r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Not “TMDL” and CBP habitat restoration </a:t>
            </a:r>
          </a:p>
        </p:txBody>
      </p:sp>
    </p:spTree>
    <p:extLst>
      <p:ext uri="{BB962C8B-B14F-4D97-AF65-F5344CB8AC3E}">
        <p14:creationId xmlns:p14="http://schemas.microsoft.com/office/powerpoint/2010/main" val="12651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8" y="1143000"/>
            <a:ext cx="2454216" cy="3174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68" y="1143000"/>
            <a:ext cx="2613656" cy="338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7" y="4467042"/>
            <a:ext cx="5780740" cy="21474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536" y="4876800"/>
            <a:ext cx="2331720" cy="1510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1764505"/>
            <a:ext cx="2905932" cy="2143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(4) Chesapeake Bay is unique! </a:t>
            </a:r>
            <a:r>
              <a:rPr lang="en-US" dirty="0" smtClean="0">
                <a:solidFill>
                  <a:srgbClr val="FF0000"/>
                </a:solidFill>
              </a:rPr>
              <a:t>False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4645"/>
          <a:stretch/>
        </p:blipFill>
        <p:spPr>
          <a:xfrm>
            <a:off x="4080933" y="1243399"/>
            <a:ext cx="4419600" cy="2438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886" y="346382"/>
            <a:ext cx="8363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(5) A universal fish response! </a:t>
            </a:r>
            <a:r>
              <a:rPr lang="en-US" sz="4400" dirty="0" smtClean="0">
                <a:solidFill>
                  <a:srgbClr val="FF0000"/>
                </a:solidFill>
              </a:rPr>
              <a:t>False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06959"/>
            <a:ext cx="3529890" cy="4005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864" y="3809668"/>
            <a:ext cx="3999669" cy="264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0048" y="6468905"/>
            <a:ext cx="663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https://phys.org/news/2018-05-climate-shift-fish-species-north.html</a:t>
            </a:r>
          </a:p>
        </p:txBody>
      </p:sp>
    </p:spTree>
    <p:extLst>
      <p:ext uri="{BB962C8B-B14F-4D97-AF65-F5344CB8AC3E}">
        <p14:creationId xmlns:p14="http://schemas.microsoft.com/office/powerpoint/2010/main" val="17450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815" y="228600"/>
            <a:ext cx="81950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(6) CESR said to abandon the deep </a:t>
            </a:r>
          </a:p>
          <a:p>
            <a:pPr algn="ctr"/>
            <a:r>
              <a:rPr lang="en-US" sz="4400" dirty="0" smtClean="0"/>
              <a:t>trench, TMDL, etc.! </a:t>
            </a:r>
            <a:r>
              <a:rPr lang="en-US" sz="4400" dirty="0" smtClean="0">
                <a:solidFill>
                  <a:srgbClr val="FF0000"/>
                </a:solidFill>
              </a:rPr>
              <a:t>False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1676"/>
            <a:ext cx="4229100" cy="4110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336268"/>
            <a:ext cx="627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https://www.chesapeakebay.net/what/what-guides-us/decisions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819400"/>
            <a:ext cx="38553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Executive Summary, Policy Brief</a:t>
            </a:r>
          </a:p>
          <a:p>
            <a:endParaRPr lang="en-US" dirty="0" smtClean="0"/>
          </a:p>
          <a:p>
            <a:r>
              <a:rPr lang="en-US" dirty="0" smtClean="0"/>
              <a:t>Main report</a:t>
            </a:r>
          </a:p>
          <a:p>
            <a:endParaRPr lang="en-US" dirty="0" smtClean="0"/>
          </a:p>
          <a:p>
            <a:r>
              <a:rPr lang="en-US" dirty="0" smtClean="0"/>
              <a:t>Three supplemental reports</a:t>
            </a:r>
          </a:p>
          <a:p>
            <a:pPr lvl="1"/>
            <a:r>
              <a:rPr lang="en-US" dirty="0" smtClean="0"/>
              <a:t>Watershed</a:t>
            </a:r>
          </a:p>
          <a:p>
            <a:pPr lvl="1"/>
            <a:r>
              <a:rPr lang="en-US" dirty="0" smtClean="0"/>
              <a:t>Estuary</a:t>
            </a:r>
          </a:p>
          <a:p>
            <a:pPr lvl="1"/>
            <a:r>
              <a:rPr lang="en-US" dirty="0" smtClean="0"/>
              <a:t>Living Resources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6172200"/>
            <a:ext cx="174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Stow et al. 2009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(7) Data are truth! </a:t>
            </a:r>
            <a:r>
              <a:rPr lang="en-US" dirty="0" smtClean="0">
                <a:solidFill>
                  <a:srgbClr val="FF0000"/>
                </a:solidFill>
              </a:rPr>
              <a:t>False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208" b="50776"/>
          <a:stretch/>
        </p:blipFill>
        <p:spPr>
          <a:xfrm>
            <a:off x="457200" y="1456776"/>
            <a:ext cx="8043480" cy="42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"/>
            <a:ext cx="5867400" cy="2083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914012"/>
            <a:ext cx="2877561" cy="368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514600"/>
            <a:ext cx="4033102" cy="40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0"/>
            <a:ext cx="5677658" cy="64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0"/>
            <a:ext cx="5691187" cy="61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676275"/>
            <a:ext cx="76295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5240"/>
            <a:ext cx="4953878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6362262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2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his Workshop: Reverse </a:t>
            </a:r>
            <a:r>
              <a:rPr lang="en-US" dirty="0" smtClean="0"/>
              <a:t>the Situation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553" y="6324600"/>
            <a:ext cx="738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https://drawception.com/game/CLL92bSp5m/batman-and-joker-swap-roles/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371600"/>
            <a:ext cx="512064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Challenge: Thought Experiment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5715000" cy="2657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324600"/>
            <a:ext cx="612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http://be-sciencetaskcards.weebly.com/digital-task-card-3.html</a:t>
            </a:r>
          </a:p>
        </p:txBody>
      </p:sp>
      <p:pic>
        <p:nvPicPr>
          <p:cNvPr id="1026" name="Picture 2" descr="Mis-Match and Team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11412"/>
            <a:ext cx="3467556" cy="3784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7561046" cy="416256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2209800" y="5257800"/>
            <a:ext cx="5334000" cy="5334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Easton, Z., Stephenson, K., </a:t>
            </a:r>
            <a:r>
              <a:rPr lang="en-US" dirty="0" err="1"/>
              <a:t>Benham</a:t>
            </a:r>
            <a:r>
              <a:rPr lang="en-US" dirty="0"/>
              <a:t>, B., </a:t>
            </a:r>
            <a:r>
              <a:rPr lang="en-US" dirty="0" err="1"/>
              <a:t>Böhlke</a:t>
            </a:r>
            <a:r>
              <a:rPr lang="en-US" dirty="0"/>
              <a:t>, J. K., </a:t>
            </a:r>
            <a:r>
              <a:rPr lang="en-US" dirty="0" err="1"/>
              <a:t>Brosch</a:t>
            </a:r>
            <a:r>
              <a:rPr lang="en-US" dirty="0"/>
              <a:t>, C., Buda, A., </a:t>
            </a:r>
            <a:r>
              <a:rPr lang="en-US" dirty="0" err="1"/>
              <a:t>Collick</a:t>
            </a:r>
            <a:r>
              <a:rPr lang="en-US" dirty="0"/>
              <a:t>, A., Fowler, L., Gilinsky, E., Hershner, C., Miller, A., </a:t>
            </a:r>
            <a:r>
              <a:rPr lang="en-US" dirty="0" err="1"/>
              <a:t>Noe</a:t>
            </a:r>
            <a:r>
              <a:rPr lang="en-US" dirty="0"/>
              <a:t>, G., Palm-Forster, L., &amp; Thompson, T. (2023). </a:t>
            </a:r>
            <a:r>
              <a:rPr lang="en-US" b="1" i="1" dirty="0">
                <a:solidFill>
                  <a:srgbClr val="0070C0"/>
                </a:solidFill>
              </a:rPr>
              <a:t>Evaluation of watershed system response to nutrient and sediment policy and management. </a:t>
            </a:r>
            <a:endParaRPr lang="en-US" b="1" i="1" dirty="0" smtClean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 err="1"/>
              <a:t>Testa</a:t>
            </a:r>
            <a:r>
              <a:rPr lang="en-US" dirty="0"/>
              <a:t>, J. M., Dennison, W. C., Ball, W. P., Boomer, K., Gibson, D. M., Linker, L., </a:t>
            </a:r>
            <a:r>
              <a:rPr lang="en-US" dirty="0" err="1"/>
              <a:t>Runge</a:t>
            </a:r>
            <a:r>
              <a:rPr lang="en-US" dirty="0"/>
              <a:t>, M. C., &amp; Sanford, L. (2023). </a:t>
            </a:r>
            <a:r>
              <a:rPr lang="en-US" b="1" i="1" dirty="0">
                <a:solidFill>
                  <a:srgbClr val="0070C0"/>
                </a:solidFill>
              </a:rPr>
              <a:t>Knowledge gaps, uncertainties, and opportunities regarding the response of the Chesapeake Bay estuary to proposed TMDLs. </a:t>
            </a:r>
            <a:endParaRPr lang="en-US" b="1" i="1" dirty="0" smtClean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/>
              <a:t>Rose, K., </a:t>
            </a:r>
            <a:r>
              <a:rPr lang="en-US" dirty="0" smtClean="0"/>
              <a:t>Monaco</a:t>
            </a:r>
            <a:r>
              <a:rPr lang="en-US" dirty="0"/>
              <a:t>, M. E., Ihde, T., </a:t>
            </a:r>
            <a:r>
              <a:rPr lang="en-US" dirty="0" err="1"/>
              <a:t>Hubbart</a:t>
            </a:r>
            <a:r>
              <a:rPr lang="en-US" dirty="0"/>
              <a:t>, J., Smith, E., Stauffer, J., &amp; Havens, K. J. (2023). </a:t>
            </a:r>
            <a:r>
              <a:rPr lang="en-US" b="1" i="1" dirty="0">
                <a:solidFill>
                  <a:srgbClr val="0070C0"/>
                </a:solidFill>
              </a:rPr>
              <a:t>Proposed framework for analyzing water quality and habitat effects on the living resources of Chesapeake </a:t>
            </a:r>
            <a:r>
              <a:rPr lang="en-US" b="1" i="1" dirty="0" smtClean="0">
                <a:solidFill>
                  <a:srgbClr val="0070C0"/>
                </a:solidFill>
              </a:rPr>
              <a:t>Bay.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in Station Cartoon Images – Browse 11,696 Stock Photos, Vectors, and  Video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953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6324600"/>
            <a:ext cx="4223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https://stock.adobe.com/search?k=train+station+cartoon</a:t>
            </a:r>
          </a:p>
        </p:txBody>
      </p:sp>
    </p:spTree>
    <p:extLst>
      <p:ext uri="{BB962C8B-B14F-4D97-AF65-F5344CB8AC3E}">
        <p14:creationId xmlns:p14="http://schemas.microsoft.com/office/powerpoint/2010/main" val="1177406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405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4933" y="4430184"/>
            <a:ext cx="90426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 typical thermal performance curve (TPC) for relative performance (fitness or a proximate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biological rate; black line) as a function of environmental temperature (equation (2.1)). 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1350" baseline="-25000" dirty="0">
                <a:solidFill>
                  <a:prstClr val="black"/>
                </a:solidFill>
                <a:latin typeface="Calibri" panose="020F0502020204030204"/>
              </a:rPr>
              <a:t>opt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 marks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temperature at which performance is greatest and </a:t>
            </a:r>
            <a:r>
              <a:rPr lang="en-US" sz="1350" i="1" dirty="0" err="1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1350" baseline="-25000" dirty="0" err="1">
                <a:solidFill>
                  <a:prstClr val="black"/>
                </a:solidFill>
                <a:latin typeface="Calibri" panose="020F0502020204030204"/>
              </a:rPr>
              <a:t>max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 marks the critical transition to negative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values at high temperatures. Owing to the nonlinearity of this curve, species that experience temporal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variation in temperature will have a mean long-term performance 〈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〉 that differs from the value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predicted by the mean of their environment (owing to Jensen's inequality). The distribution of instantaneous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performance and long-term performance means are shown for nominal ‘cold’ and ‘warm’ temperature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distributions (</a:t>
            </a:r>
            <a:r>
              <a:rPr lang="en-US" sz="1350" i="1" dirty="0" err="1">
                <a:solidFill>
                  <a:prstClr val="black"/>
                </a:solidFill>
                <a:latin typeface="Calibri" panose="020F0502020204030204"/>
              </a:rPr>
              <a:t>b,e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), distributions with increased variance (</a:t>
            </a:r>
            <a:r>
              <a:rPr lang="en-US" sz="1350" i="1" dirty="0" err="1">
                <a:solidFill>
                  <a:prstClr val="black"/>
                </a:solidFill>
                <a:latin typeface="Calibri" panose="020F0502020204030204"/>
              </a:rPr>
              <a:t>c,f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 and distributions with positive skewness (</a:t>
            </a:r>
            <a:r>
              <a:rPr lang="en-US" sz="1350" i="1" dirty="0" err="1">
                <a:solidFill>
                  <a:prstClr val="black"/>
                </a:solidFill>
                <a:latin typeface="Calibri" panose="020F0502020204030204"/>
              </a:rPr>
              <a:t>d,g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).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 ‘cold’ conditions, increasing the variance leads to an increase in long-term performance, whereas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positive skewness has little effect. In ‘warm’ conditions, increasing variances and positive skewness both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lead to reductions in long-term performance. </a:t>
            </a:r>
          </a:p>
          <a:p>
            <a:pPr marL="257175" indent="-257175" defTabSz="685800">
              <a:buFontTx/>
              <a:buAutoNum type="alphaLcParenBoth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mean temperatures of ‘cold’ and ‘warm’ distributions are equal [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hlinkClick r:id="rId2"/>
              </a:rPr>
              <a:t>17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hlinkClick r:id="rId3"/>
              </a:rPr>
              <a:t>24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] across (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)–(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); variance is equal for (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 and (</a:t>
            </a:r>
            <a:r>
              <a:rPr lang="en-US" sz="13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5909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762000"/>
            <a:ext cx="4437160" cy="4972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3810000" cy="4955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32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FINDING: </a:t>
            </a:r>
            <a:r>
              <a:rPr lang="en-US" dirty="0"/>
              <a:t>It might not be possible to meet the all TMDL and </a:t>
            </a:r>
            <a:r>
              <a:rPr lang="en-US" dirty="0" smtClean="0"/>
              <a:t>WQ goals </a:t>
            </a:r>
            <a:r>
              <a:rPr lang="en-US" b="1" dirty="0"/>
              <a:t>but </a:t>
            </a:r>
            <a:r>
              <a:rPr lang="en-US" dirty="0"/>
              <a:t>this may not be necessary to meet and support </a:t>
            </a:r>
            <a:r>
              <a:rPr lang="en-US" dirty="0" smtClean="0"/>
              <a:t>living resource </a:t>
            </a:r>
            <a:r>
              <a:rPr lang="en-US" dirty="0"/>
              <a:t>goals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CWA diverts attention </a:t>
            </a:r>
            <a:r>
              <a:rPr lang="en-US" dirty="0" smtClean="0"/>
              <a:t>from consideration of LR </a:t>
            </a:r>
            <a:r>
              <a:rPr lang="en-US" dirty="0"/>
              <a:t>responses</a:t>
            </a:r>
          </a:p>
          <a:p>
            <a:endParaRPr lang="en-US" dirty="0"/>
          </a:p>
          <a:p>
            <a:r>
              <a:rPr lang="en-US" dirty="0"/>
              <a:t>Opportunities exist to adjust water quality goals to prioritize management actions that improve LR</a:t>
            </a:r>
          </a:p>
          <a:p>
            <a:endParaRPr lang="en-US" dirty="0"/>
          </a:p>
          <a:p>
            <a:r>
              <a:rPr lang="en-US" dirty="0"/>
              <a:t>Water quality improvements in shallow water </a:t>
            </a:r>
            <a:r>
              <a:rPr lang="en-US" dirty="0" smtClean="0"/>
              <a:t>may have </a:t>
            </a:r>
            <a:r>
              <a:rPr lang="en-US" dirty="0"/>
              <a:t>more of a benefit to living resources </a:t>
            </a:r>
            <a:r>
              <a:rPr lang="en-US" dirty="0" smtClean="0"/>
              <a:t>than elsewhere.</a:t>
            </a:r>
          </a:p>
          <a:p>
            <a:endParaRPr lang="en-US" dirty="0"/>
          </a:p>
          <a:p>
            <a:r>
              <a:rPr lang="en-US" dirty="0"/>
              <a:t>Water quality alone does not </a:t>
            </a:r>
            <a:r>
              <a:rPr lang="en-US" dirty="0" smtClean="0"/>
              <a:t>guarantee improvements </a:t>
            </a:r>
            <a:r>
              <a:rPr lang="en-US" dirty="0"/>
              <a:t>in Living Resources. There </a:t>
            </a:r>
            <a:r>
              <a:rPr lang="en-US" dirty="0" smtClean="0"/>
              <a:t>are other </a:t>
            </a:r>
            <a:r>
              <a:rPr lang="en-US" dirty="0"/>
              <a:t>factors!</a:t>
            </a:r>
          </a:p>
        </p:txBody>
      </p:sp>
    </p:spTree>
    <p:extLst>
      <p:ext uri="{BB962C8B-B14F-4D97-AF65-F5344CB8AC3E}">
        <p14:creationId xmlns:p14="http://schemas.microsoft.com/office/powerpoint/2010/main" val="235039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4169893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8166"/>
            <a:ext cx="3681862" cy="3126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733800"/>
            <a:ext cx="5259217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38600"/>
            <a:ext cx="2851317" cy="2519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021457"/>
            <a:ext cx="1998757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62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762000"/>
            <a:ext cx="4437160" cy="4972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3810000" cy="4955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51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324600"/>
          </a:xfrm>
        </p:spPr>
        <p:txBody>
          <a:bodyPr>
            <a:normAutofit fontScale="92500" lnSpcReduction="10000"/>
          </a:bodyPr>
          <a:lstStyle/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1 Introduction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2 Why now? 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3 Management </a:t>
            </a:r>
            <a:r>
              <a:rPr lang="en-US" sz="2800" dirty="0"/>
              <a:t>Questions that Could Be </a:t>
            </a:r>
            <a:r>
              <a:rPr lang="en-US" sz="2800" dirty="0" smtClean="0"/>
              <a:t>Answered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4 Existing </a:t>
            </a:r>
            <a:r>
              <a:rPr lang="en-US" sz="2800" dirty="0"/>
              <a:t>Links Between </a:t>
            </a:r>
            <a:r>
              <a:rPr lang="en-US" sz="2800" dirty="0" smtClean="0"/>
              <a:t>WQ/Habitat &amp; LR</a:t>
            </a:r>
            <a:endParaRPr lang="en-US" sz="2800" dirty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  4.1 Assessing </a:t>
            </a:r>
            <a:r>
              <a:rPr lang="en-US" sz="2800" dirty="0"/>
              <a:t>Progress of Restoring </a:t>
            </a:r>
            <a:r>
              <a:rPr lang="en-US" sz="2800" dirty="0" smtClean="0"/>
              <a:t>LR of the CB</a:t>
            </a:r>
            <a:endParaRPr lang="en-US" sz="2800" dirty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    4.2 Example </a:t>
            </a:r>
            <a:r>
              <a:rPr lang="en-US" sz="2800" dirty="0"/>
              <a:t>of Analyses for </a:t>
            </a:r>
            <a:r>
              <a:rPr lang="en-US" sz="2800" dirty="0" smtClean="0"/>
              <a:t>CB </a:t>
            </a:r>
            <a:r>
              <a:rPr lang="en-US" sz="2800" dirty="0"/>
              <a:t>Living </a:t>
            </a:r>
            <a:r>
              <a:rPr lang="en-US" sz="2800" dirty="0" smtClean="0"/>
              <a:t>Resources</a:t>
            </a:r>
            <a:endParaRPr lang="en-US" sz="2800" dirty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        4.2.1 Habitat-based Assessment</a:t>
            </a:r>
            <a:endParaRPr lang="en-US" sz="2800" dirty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        4.2.2 Statistical </a:t>
            </a:r>
            <a:r>
              <a:rPr lang="en-US" sz="2800" dirty="0"/>
              <a:t>Analysis of </a:t>
            </a:r>
            <a:r>
              <a:rPr lang="en-US" sz="2800" dirty="0" smtClean="0"/>
              <a:t>LR Monitoring Data</a:t>
            </a:r>
            <a:endParaRPr lang="en-US" sz="2800" dirty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        4.2.3 Living </a:t>
            </a:r>
            <a:r>
              <a:rPr lang="en-US" sz="2800" dirty="0"/>
              <a:t>Resource </a:t>
            </a:r>
            <a:r>
              <a:rPr lang="en-US" sz="2800" dirty="0" smtClean="0"/>
              <a:t>Models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-457200">
              <a:spcBef>
                <a:spcPts val="600"/>
              </a:spcBef>
              <a:buNone/>
            </a:pPr>
            <a:r>
              <a:rPr lang="en-US" sz="2800" dirty="0" smtClean="0"/>
              <a:t>5 LR </a:t>
            </a:r>
            <a:r>
              <a:rPr lang="en-US" sz="2800" dirty="0"/>
              <a:t>and Other Large-scale Restoration </a:t>
            </a:r>
            <a:r>
              <a:rPr lang="en-US" sz="2800" dirty="0" smtClean="0"/>
              <a:t>Efforts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44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 Template_IM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5774</TotalTime>
  <Words>957</Words>
  <Application>Microsoft Office PowerPoint</Application>
  <PresentationFormat>On-screen Show (4:3)</PresentationFormat>
  <Paragraphs>187</Paragraphs>
  <Slides>42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42</vt:i4>
      </vt:variant>
    </vt:vector>
  </HeadingPairs>
  <TitlesOfParts>
    <vt:vector size="67" baseType="lpstr">
      <vt:lpstr>Arial</vt:lpstr>
      <vt:lpstr>BlairMdITC TT Medium</vt:lpstr>
      <vt:lpstr>Calibri</vt:lpstr>
      <vt:lpstr>Calibri Light</vt:lpstr>
      <vt:lpstr>Cambria</vt:lpstr>
      <vt:lpstr>Courier New</vt:lpstr>
      <vt:lpstr>Times New Roman</vt:lpstr>
      <vt:lpstr>Office Theme</vt:lpstr>
      <vt:lpstr>PowerPoint Template_IMET</vt:lpstr>
      <vt:lpstr>1_Office Theme</vt:lpstr>
      <vt:lpstr>2_Office Theme</vt:lpstr>
      <vt:lpstr>3_Office Theme</vt:lpstr>
      <vt:lpstr>5_Office Theme</vt:lpstr>
      <vt:lpstr>6_Office Theme</vt:lpstr>
      <vt:lpstr>8_Office Theme</vt:lpstr>
      <vt:lpstr>10_Office Theme</vt:lpstr>
      <vt:lpstr>11_Office Theme</vt:lpstr>
      <vt:lpstr>14_Office Theme</vt:lpstr>
      <vt:lpstr>23_Office Theme</vt:lpstr>
      <vt:lpstr>24_Office Theme</vt:lpstr>
      <vt:lpstr>25_Office Theme</vt:lpstr>
      <vt:lpstr>29_Office Theme</vt:lpstr>
      <vt:lpstr>30_Office Theme</vt:lpstr>
      <vt:lpstr>4_Office Theme</vt:lpstr>
      <vt:lpstr>7_Office Theme</vt:lpstr>
      <vt:lpstr>PowerPoint Presentation</vt:lpstr>
      <vt:lpstr>category goes here  and here</vt:lpstr>
      <vt:lpstr>CESR</vt:lpstr>
      <vt:lpstr>PowerPoint Presentation</vt:lpstr>
      <vt:lpstr>PowerPoint Presentation</vt:lpstr>
      <vt:lpstr>CESR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Foundational Concepts – Nonequilibrium Theory</vt:lpstr>
      <vt:lpstr>Context</vt:lpstr>
      <vt:lpstr>Management Questions</vt:lpstr>
      <vt:lpstr>Management Questions</vt:lpstr>
      <vt:lpstr>Feasibility – Chesapeake Bay</vt:lpstr>
      <vt:lpstr>Different Situation to “WQ”</vt:lpstr>
      <vt:lpstr>Different Situation to “WQ”</vt:lpstr>
      <vt:lpstr>PowerPoint Presentation</vt:lpstr>
      <vt:lpstr>PowerPoint Presentation</vt:lpstr>
      <vt:lpstr>(1) TMDL ignores fish! False</vt:lpstr>
      <vt:lpstr>(2) WQ Predictions for TMDL are the same as for living resources! False</vt:lpstr>
      <vt:lpstr>(3) We cannot do this! False</vt:lpstr>
      <vt:lpstr>PowerPoint Presentation</vt:lpstr>
      <vt:lpstr>PowerPoint Presentation</vt:lpstr>
      <vt:lpstr>Existing links WQ/Habitat to LR</vt:lpstr>
      <vt:lpstr>(4) Chesapeake Bay is unique! False</vt:lpstr>
      <vt:lpstr>PowerPoint Presentation</vt:lpstr>
      <vt:lpstr>PowerPoint Presentation</vt:lpstr>
      <vt:lpstr>(7) Data are truth! False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Workshop: Reverse the Situation</vt:lpstr>
      <vt:lpstr>Challenge: Thought Experiment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Aspects of Ecological Modelling:  What they did not teach you in school</dc:title>
  <dc:creator>KennyRose</dc:creator>
  <cp:lastModifiedBy>Kenneth A Rose</cp:lastModifiedBy>
  <cp:revision>254</cp:revision>
  <dcterms:created xsi:type="dcterms:W3CDTF">2016-04-19T11:54:02Z</dcterms:created>
  <dcterms:modified xsi:type="dcterms:W3CDTF">2024-05-08T11:26:39Z</dcterms:modified>
</cp:coreProperties>
</file>