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344" r:id="rId2"/>
    <p:sldId id="397" r:id="rId3"/>
    <p:sldId id="367" r:id="rId4"/>
    <p:sldId id="309" r:id="rId5"/>
    <p:sldId id="389" r:id="rId6"/>
    <p:sldId id="399" r:id="rId7"/>
    <p:sldId id="390" r:id="rId8"/>
    <p:sldId id="391" r:id="rId9"/>
    <p:sldId id="319" r:id="rId10"/>
    <p:sldId id="258" r:id="rId11"/>
    <p:sldId id="259" r:id="rId12"/>
    <p:sldId id="392" r:id="rId13"/>
    <p:sldId id="323" r:id="rId14"/>
    <p:sldId id="388" r:id="rId15"/>
    <p:sldId id="264" r:id="rId16"/>
    <p:sldId id="267" r:id="rId17"/>
    <p:sldId id="342" r:id="rId18"/>
    <p:sldId id="316" r:id="rId19"/>
    <p:sldId id="370" r:id="rId20"/>
    <p:sldId id="371" r:id="rId21"/>
    <p:sldId id="393" r:id="rId22"/>
    <p:sldId id="317" r:id="rId23"/>
    <p:sldId id="396" r:id="rId24"/>
    <p:sldId id="394" r:id="rId25"/>
    <p:sldId id="395" r:id="rId26"/>
    <p:sldId id="398"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inwUndWolbJiBCgqacCun0zwSe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Huey" initials="" lastIdx="5" clrIdx="0"/>
  <p:cmAuthor id="1" name="Stephenson, Kurt" initials="SK" lastIdx="1" clrIdx="1">
    <p:extLst>
      <p:ext uri="{19B8F6BF-5375-455C-9EA6-DF929625EA0E}">
        <p15:presenceInfo xmlns:p15="http://schemas.microsoft.com/office/powerpoint/2012/main" userId="S-1-5-21-1824200278-923733676-1501187911-23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669900"/>
    <a:srgbClr val="EB9D35"/>
    <a:srgbClr val="008000"/>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20" autoAdjust="0"/>
    <p:restoredTop sz="82846" autoAdjust="0"/>
  </p:normalViewPr>
  <p:slideViewPr>
    <p:cSldViewPr snapToGrid="0">
      <p:cViewPr varScale="1">
        <p:scale>
          <a:sx n="134" d="100"/>
          <a:sy n="134" d="100"/>
        </p:scale>
        <p:origin x="1048" y="92"/>
      </p:cViewPr>
      <p:guideLst/>
    </p:cSldViewPr>
  </p:slideViewPr>
  <p:notesTextViewPr>
    <p:cViewPr>
      <p:scale>
        <a:sx n="1" d="1"/>
        <a:sy n="1" d="1"/>
      </p:scale>
      <p:origin x="0" y="0"/>
    </p:cViewPr>
  </p:notesTextViewPr>
  <p:sorterViewPr>
    <p:cViewPr>
      <p:scale>
        <a:sx n="60" d="100"/>
        <a:sy n="60" d="100"/>
      </p:scale>
      <p:origin x="0" y="-1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8"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67" Type="http://customschemas.google.com/relationships/presentationmetadata" Target="metadata"/><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264224125781558E-2"/>
          <c:y val="6.5621301775147925E-2"/>
          <c:w val="0.89008923314755173"/>
          <c:h val="0.8657447700694216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2E8-4EE0-967F-BB037EE871A4}"/>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F2E8-4EE0-967F-BB037EE871A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F2E8-4EE0-967F-BB037EE871A4}"/>
              </c:ext>
            </c:extLst>
          </c:dPt>
          <c:cat>
            <c:strRef>
              <c:f>Nitrogen!$C$33:$C$36</c:f>
              <c:strCache>
                <c:ptCount val="4"/>
                <c:pt idx="0">
                  <c:v>Nonpoint</c:v>
                </c:pt>
                <c:pt idx="1">
                  <c:v>Wastewater</c:v>
                </c:pt>
                <c:pt idx="2">
                  <c:v>Atmospheric</c:v>
                </c:pt>
                <c:pt idx="3">
                  <c:v>Septic</c:v>
                </c:pt>
              </c:strCache>
            </c:strRef>
          </c:cat>
          <c:val>
            <c:numRef>
              <c:f>Nitrogen!$D$33:$D$36</c:f>
              <c:numCache>
                <c:formatCode>_(* #,##0_);_(* \(#,##0\);_(* "-"??_);_(@_)</c:formatCode>
                <c:ptCount val="4"/>
                <c:pt idx="0">
                  <c:v>157.32768969</c:v>
                </c:pt>
                <c:pt idx="1">
                  <c:v>29.969264079999999</c:v>
                </c:pt>
                <c:pt idx="2">
                  <c:v>17.072462180000002</c:v>
                </c:pt>
                <c:pt idx="3">
                  <c:v>7.8454492199999999</c:v>
                </c:pt>
              </c:numCache>
            </c:numRef>
          </c:val>
          <c:extLst>
            <c:ext xmlns:c16="http://schemas.microsoft.com/office/drawing/2014/chart" uri="{C3380CC4-5D6E-409C-BE32-E72D297353CC}">
              <c16:uniqueId val="{00000006-F2E8-4EE0-967F-BB037EE871A4}"/>
            </c:ext>
          </c:extLst>
        </c:ser>
        <c:dLbls>
          <c:showLegendKey val="0"/>
          <c:showVal val="0"/>
          <c:showCatName val="0"/>
          <c:showSerName val="0"/>
          <c:showPercent val="0"/>
          <c:showBubbleSize val="0"/>
        </c:dLbls>
        <c:gapWidth val="50"/>
        <c:overlap val="-10"/>
        <c:axId val="403767696"/>
        <c:axId val="349786864"/>
      </c:barChart>
      <c:catAx>
        <c:axId val="40376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9786864"/>
        <c:crosses val="autoZero"/>
        <c:auto val="1"/>
        <c:lblAlgn val="ctr"/>
        <c:lblOffset val="100"/>
        <c:noMultiLvlLbl val="0"/>
      </c:catAx>
      <c:valAx>
        <c:axId val="3497868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376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c66799fd9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6c66799fd9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dirty="0">
                <a:solidFill>
                  <a:srgbClr val="000000"/>
                </a:solidFill>
                <a:latin typeface="Arial"/>
                <a:ea typeface="Arial"/>
                <a:cs typeface="Arial"/>
                <a:sym typeface="Arial"/>
              </a:rPr>
              <a:t>The nonpoint source challenge</a:t>
            </a:r>
            <a:br>
              <a:rPr lang="en-US" sz="1100" b="1"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NPS control efforts (BMPs) are effective, but response has not (yet) been detected</a:t>
            </a:r>
            <a:br>
              <a:rPr lang="en-US" sz="1100" b="0" i="0" u="none" strike="noStrike" cap="none" dirty="0">
                <a:solidFill>
                  <a:srgbClr val="000000"/>
                </a:solidFill>
                <a:latin typeface="Arial"/>
                <a:ea typeface="Arial"/>
                <a:cs typeface="Arial"/>
                <a:sym typeface="Arial"/>
              </a:rPr>
            </a:br>
            <a:r>
              <a:rPr lang="en-US" sz="1100" b="0" i="0" u="none" strike="noStrike" cap="none" dirty="0" err="1">
                <a:solidFill>
                  <a:srgbClr val="000000"/>
                </a:solidFill>
                <a:latin typeface="Arial"/>
                <a:ea typeface="Arial"/>
                <a:cs typeface="Arial"/>
                <a:sym typeface="Arial"/>
              </a:rPr>
              <a:t>i</a:t>
            </a:r>
            <a:r>
              <a:rPr lang="en-US" sz="1100" b="0" i="0" u="none" strike="noStrike" cap="none" dirty="0">
                <a:solidFill>
                  <a:srgbClr val="000000"/>
                </a:solidFill>
                <a:latin typeface="Arial"/>
                <a:ea typeface="Arial"/>
                <a:cs typeface="Arial"/>
                <a:sym typeface="Arial"/>
              </a:rPr>
              <a:t>) Legacy Nutrients and Lag Times Mask BMP effectiveness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ii) NPS BMPs and NPS policies are not as effective as predicted</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a) BMP Performance Effectiveness Estimates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b) Spatial distribution of BMPs with respect to pollutant sources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c) Uncertainty both in behavioral response to nonpoint source control measures and in BMP effectiveness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eb6a31a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4eb6a31a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There is a disconnect….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Many in the CBP believe that CAST under credits BMPs.  Adding more BMPs to CAST will only make the response gap larger…  Adding more BMPs to CAST will make it easier on paper to meet TMDL and further from achieving outcomes in the real world.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234771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91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7185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Studies suggest 5-20% of the land area generates 50-90% or more of runoff and nonpoint source loads </a:t>
            </a:r>
            <a:endParaRPr dirty="0"/>
          </a:p>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Within fields, nutrient losses may be confined to relatively small areas that with the correct targeting and incentives may be easily treated. </a:t>
            </a:r>
            <a:endParaRPr dirty="0"/>
          </a:p>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Others have found that targeting BMPs to sites with higher pollution potential can improve cost effectiveness of pollution reduction efforts </a:t>
            </a:r>
            <a:endParaRPr dirty="0"/>
          </a:p>
          <a:p>
            <a:pPr marL="171450" marR="0" lvl="0" indent="-101600" algn="l" rtl="0">
              <a:lnSpc>
                <a:spcPct val="100000"/>
              </a:lnSpc>
              <a:spcBef>
                <a:spcPts val="0"/>
              </a:spcBef>
              <a:spcAft>
                <a:spcPts val="0"/>
              </a:spcAft>
              <a:buClr>
                <a:srgbClr val="000000"/>
              </a:buClr>
              <a:buSzPts val="11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8ce5abb3e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0" name="Google Shape;230;g18ce5abb3e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1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61264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8f5e445d71_3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eriod"/>
            </a:pPr>
            <a:r>
              <a:rPr lang="en-US" dirty="0"/>
              <a:t>Explain orange dots</a:t>
            </a:r>
          </a:p>
          <a:p>
            <a:pPr marL="228600" lvl="0" indent="-228600" algn="l" rtl="0">
              <a:lnSpc>
                <a:spcPct val="100000"/>
              </a:lnSpc>
              <a:spcBef>
                <a:spcPts val="0"/>
              </a:spcBef>
              <a:spcAft>
                <a:spcPts val="0"/>
              </a:spcAft>
              <a:buSzPts val="1400"/>
              <a:buAutoNum type="arabicPeriod"/>
            </a:pPr>
            <a:r>
              <a:rPr lang="en-US" dirty="0"/>
              <a:t>Blue dots and yellow squares are observed response </a:t>
            </a:r>
          </a:p>
          <a:p>
            <a:pPr marL="228600" lvl="0" indent="-228600" algn="l" rtl="0">
              <a:lnSpc>
                <a:spcPct val="100000"/>
              </a:lnSpc>
              <a:spcBef>
                <a:spcPts val="0"/>
              </a:spcBef>
              <a:spcAft>
                <a:spcPts val="0"/>
              </a:spcAft>
              <a:buSzPts val="1400"/>
              <a:buAutoNum type="arabicPeriod"/>
            </a:pPr>
            <a:r>
              <a:rPr lang="en-US" dirty="0"/>
              <a:t>Blue dots improve as loads decrease in open waters… not as much in deep waters.</a:t>
            </a:r>
          </a:p>
          <a:p>
            <a:pPr marL="228600" lvl="0" indent="-228600" algn="l" rtl="0">
              <a:lnSpc>
                <a:spcPct val="100000"/>
              </a:lnSpc>
              <a:spcBef>
                <a:spcPts val="0"/>
              </a:spcBef>
              <a:spcAft>
                <a:spcPts val="0"/>
              </a:spcAft>
              <a:buSzPts val="1400"/>
              <a:buAutoNum type="arabicPeriod"/>
            </a:pPr>
            <a:r>
              <a:rPr lang="en-US" dirty="0"/>
              <a:t>Response gap between two in all habitats, particularly large in deep water habitats</a:t>
            </a:r>
          </a:p>
          <a:p>
            <a:pPr marL="228600" lvl="0" indent="-228600" algn="l" rtl="0">
              <a:lnSpc>
                <a:spcPct val="100000"/>
              </a:lnSpc>
              <a:spcBef>
                <a:spcPts val="0"/>
              </a:spcBef>
              <a:spcAft>
                <a:spcPts val="0"/>
              </a:spcAft>
              <a:buSzPts val="1400"/>
              <a:buAutoNum type="arabicPeriod"/>
            </a:pPr>
            <a:r>
              <a:rPr lang="en-US" dirty="0"/>
              <a:t>Shallow water is missing…No expected response.</a:t>
            </a:r>
          </a:p>
          <a:p>
            <a:pPr marL="0" lvl="0" indent="0" algn="l" rtl="0">
              <a:lnSpc>
                <a:spcPct val="100000"/>
              </a:lnSpc>
              <a:spcBef>
                <a:spcPts val="0"/>
              </a:spcBef>
              <a:spcAft>
                <a:spcPts val="0"/>
              </a:spcAft>
              <a:buSzPts val="1400"/>
              <a:buNone/>
            </a:pPr>
            <a:endParaRPr dirty="0"/>
          </a:p>
        </p:txBody>
      </p:sp>
      <p:sp>
        <p:nvSpPr>
          <p:cNvPr id="547" name="Google Shape;547;g18f5e445d71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3741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f5e445d71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534" name="Google Shape;534;g18f5e445d71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8784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176812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2404602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352153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3848122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3677170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8e44da154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8e44da154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Gaps are shifting the cost of attainment curve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Costs expected to increase rapidly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May never intersect full attainment. </a:t>
            </a:r>
          </a:p>
          <a:p>
            <a:pPr marL="0" lvl="0" indent="0" algn="l" rtl="0">
              <a:lnSpc>
                <a:spcPct val="100000"/>
              </a:lnSpc>
              <a:spcBef>
                <a:spcPts val="0"/>
              </a:spcBef>
              <a:spcAft>
                <a:spcPts val="0"/>
              </a:spcAft>
              <a:buSzPts val="1400"/>
              <a:buNone/>
            </a:pPr>
            <a:endParaRPr lang="en-US" dirty="0"/>
          </a:p>
        </p:txBody>
      </p:sp>
      <p:sp>
        <p:nvSpPr>
          <p:cNvPr id="682" name="Google Shape;682;g18e44da154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387904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US" dirty="0"/>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a:t>
            </a:fld>
            <a:endParaRPr/>
          </a:p>
        </p:txBody>
      </p:sp>
    </p:spTree>
    <p:extLst>
      <p:ext uri="{BB962C8B-B14F-4D97-AF65-F5344CB8AC3E}">
        <p14:creationId xmlns:p14="http://schemas.microsoft.com/office/powerpoint/2010/main" val="24436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0553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US" dirty="0"/>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a:t>
            </a:fld>
            <a:endParaRPr/>
          </a:p>
        </p:txBody>
      </p:sp>
    </p:spTree>
    <p:extLst>
      <p:ext uri="{BB962C8B-B14F-4D97-AF65-F5344CB8AC3E}">
        <p14:creationId xmlns:p14="http://schemas.microsoft.com/office/powerpoint/2010/main" val="338976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20674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341429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7958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18fb3a5e85a_0_8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8fb3a5e85a_0_8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8fb3a5e85a_0_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18fb3a5e85a_0_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18fb3a5e85a_0_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0" name="Google Shape;20;g18fb3a5e85a_0_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18fb3a5e85a_0_1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8fb3a5e85a_0_1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18fb3a5e85a_0_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18fb3a5e85a_0_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g18fb3a5e85a_0_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g18fb3a5e85a_0_1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g18fb3a5e85a_0_9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4" name="Google Shape;34;g18fb3a5e85a_0_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8fb3a5e85a_0_11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6" name="Google Shape;46;g18fb3a5e85a_0_1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8fb3a5e85a_0_11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5" name="Google Shape;55;g18fb3a5e85a_0_1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8fb3a5e85a_0_12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8" name="Google Shape;58;g18fb3a5e85a_0_12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9" name="Google Shape;59;g18fb3a5e85a_0_1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g18fb3a5e85a_0_1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8fb3a5e85a_0_11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0" name="Google Shape;50;g18fb3a5e85a_0_11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1" name="Google Shape;51;g18fb3a5e85a_0_11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2" name="Google Shape;52;g18fb3a5e85a_0_1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172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8fb3a5e85a_0_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8fb3a5e85a_0_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8fb3a5e85a_0_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7"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 name="Google Shape;66;p1"/>
          <p:cNvSpPr txBox="1">
            <a:spLocks noGrp="1"/>
          </p:cNvSpPr>
          <p:nvPr>
            <p:ph type="subTitle" idx="1"/>
          </p:nvPr>
        </p:nvSpPr>
        <p:spPr>
          <a:xfrm>
            <a:off x="116360" y="4553433"/>
            <a:ext cx="11959280" cy="199943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1"/>
              </a:buClr>
              <a:buSzPts val="2400"/>
              <a:buNone/>
            </a:pPr>
            <a:r>
              <a:rPr lang="en-US" sz="3000" dirty="0">
                <a:solidFill>
                  <a:schemeClr val="lt1"/>
                </a:solidFill>
              </a:rPr>
              <a:t>Kurt Stephenson (VT) and Denice Wardrop (CRC)</a:t>
            </a:r>
          </a:p>
          <a:p>
            <a:pPr marL="0" lvl="0" indent="0" algn="ctr" rtl="0">
              <a:lnSpc>
                <a:spcPct val="115000"/>
              </a:lnSpc>
              <a:spcBef>
                <a:spcPts val="0"/>
              </a:spcBef>
              <a:spcAft>
                <a:spcPts val="0"/>
              </a:spcAft>
              <a:buClr>
                <a:schemeClr val="dk1"/>
              </a:buClr>
              <a:buSzPts val="2400"/>
              <a:buNone/>
            </a:pPr>
            <a:r>
              <a:rPr lang="en-US" sz="3000" dirty="0">
                <a:solidFill>
                  <a:schemeClr val="lt1"/>
                </a:solidFill>
              </a:rPr>
              <a:t>July 21, 2023</a:t>
            </a:r>
          </a:p>
          <a:p>
            <a:pPr marL="0" lvl="0" indent="0" algn="ctr" rtl="0">
              <a:lnSpc>
                <a:spcPct val="115000"/>
              </a:lnSpc>
              <a:spcBef>
                <a:spcPts val="0"/>
              </a:spcBef>
              <a:spcAft>
                <a:spcPts val="0"/>
              </a:spcAft>
              <a:buClr>
                <a:schemeClr val="dk1"/>
              </a:buClr>
              <a:buSzPts val="2400"/>
              <a:buNone/>
            </a:pPr>
            <a:r>
              <a:rPr lang="en-US" sz="3000" dirty="0">
                <a:solidFill>
                  <a:schemeClr val="lt1"/>
                </a:solidFill>
              </a:rPr>
              <a:t>Presentation to Principals’ Staff Committee</a:t>
            </a:r>
          </a:p>
          <a:p>
            <a:pPr marL="0" lvl="0" indent="0" algn="ctr" rtl="0">
              <a:lnSpc>
                <a:spcPct val="115000"/>
              </a:lnSpc>
              <a:spcBef>
                <a:spcPts val="0"/>
              </a:spcBef>
              <a:spcAft>
                <a:spcPts val="0"/>
              </a:spcAft>
              <a:buClr>
                <a:schemeClr val="dk1"/>
              </a:buClr>
              <a:buSzPts val="2400"/>
              <a:buNone/>
            </a:pPr>
            <a:endParaRPr sz="3000" dirty="0">
              <a:solidFill>
                <a:schemeClr val="lt1"/>
              </a:solidFill>
            </a:endParaRPr>
          </a:p>
        </p:txBody>
      </p:sp>
      <p:pic>
        <p:nvPicPr>
          <p:cNvPr id="68" name="Google Shape;68;p1"/>
          <p:cNvPicPr preferRelativeResize="0"/>
          <p:nvPr/>
        </p:nvPicPr>
        <p:blipFill rotWithShape="1">
          <a:blip r:embed="rId4">
            <a:alphaModFix/>
          </a:blip>
          <a:srcRect/>
          <a:stretch/>
        </p:blipFill>
        <p:spPr>
          <a:xfrm>
            <a:off x="10776771" y="5518595"/>
            <a:ext cx="1196954" cy="1179000"/>
          </a:xfrm>
          <a:prstGeom prst="rect">
            <a:avLst/>
          </a:prstGeom>
          <a:noFill/>
          <a:ln>
            <a:noFill/>
          </a:ln>
        </p:spPr>
      </p:pic>
      <p:sp>
        <p:nvSpPr>
          <p:cNvPr id="6" name="Google Shape;67;p1">
            <a:extLst>
              <a:ext uri="{FF2B5EF4-FFF2-40B4-BE49-F238E27FC236}">
                <a16:creationId xmlns:a16="http://schemas.microsoft.com/office/drawing/2014/main" id="{9DDA3234-81D8-4EC1-8EBB-E78023D2E031}"/>
              </a:ext>
            </a:extLst>
          </p:cNvPr>
          <p:cNvSpPr txBox="1"/>
          <p:nvPr/>
        </p:nvSpPr>
        <p:spPr>
          <a:xfrm>
            <a:off x="1146130" y="388264"/>
            <a:ext cx="9899739" cy="2179028"/>
          </a:xfrm>
          <a:prstGeom prst="rect">
            <a:avLst/>
          </a:prstGeom>
          <a:noFill/>
          <a:ln>
            <a:noFill/>
          </a:ln>
        </p:spPr>
        <p:txBody>
          <a:bodyPr spcFirstLastPara="1" wrap="square" lIns="91425" tIns="91425" rIns="91425" bIns="91425" anchor="t" anchorCtr="0">
            <a:spAutoFit/>
          </a:bodyPr>
          <a:lstStyle/>
          <a:p>
            <a:pPr lvl="0" algn="ctr">
              <a:lnSpc>
                <a:spcPct val="90000"/>
              </a:lnSpc>
              <a:buSzPts val="5300"/>
            </a:pPr>
            <a:r>
              <a:rPr lang="en-US" sz="3600" dirty="0"/>
              <a:t>Achieving Water Quality Goals in the Chesapeake Bay: </a:t>
            </a:r>
            <a:br>
              <a:rPr lang="en-US" sz="3600" dirty="0"/>
            </a:br>
            <a:r>
              <a:rPr lang="en-US" sz="3600" b="1" dirty="0"/>
              <a:t>C</a:t>
            </a:r>
            <a:r>
              <a:rPr lang="en-US" sz="3600" dirty="0"/>
              <a:t>omprehensive </a:t>
            </a:r>
            <a:r>
              <a:rPr lang="en-US" sz="3600" b="1" dirty="0"/>
              <a:t>E</a:t>
            </a:r>
            <a:r>
              <a:rPr lang="en-US" sz="3600" dirty="0"/>
              <a:t>valuation of </a:t>
            </a:r>
            <a:r>
              <a:rPr lang="en-US" sz="3600" b="1" dirty="0"/>
              <a:t>S</a:t>
            </a:r>
            <a:r>
              <a:rPr lang="en-US" sz="3600" dirty="0"/>
              <a:t>ystem </a:t>
            </a:r>
            <a:r>
              <a:rPr lang="en-US" sz="3600" b="1" dirty="0"/>
              <a:t>R</a:t>
            </a:r>
            <a:r>
              <a:rPr lang="en-US" sz="3600" dirty="0"/>
              <a:t>esponse (CESR)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6c66799fd9_1_26"/>
          <p:cNvSpPr txBox="1"/>
          <p:nvPr/>
        </p:nvSpPr>
        <p:spPr>
          <a:xfrm>
            <a:off x="-52471" y="1039196"/>
            <a:ext cx="4294916" cy="2244000"/>
          </a:xfrm>
          <a:prstGeom prst="rect">
            <a:avLst/>
          </a:prstGeom>
          <a:noFill/>
          <a:ln>
            <a:noFill/>
          </a:ln>
        </p:spPr>
        <p:txBody>
          <a:bodyPr spcFirstLastPara="1" wrap="square" lIns="91425" tIns="91425" rIns="91425" bIns="91425" anchor="t" anchorCtr="0">
            <a:noAutofit/>
          </a:bodyPr>
          <a:lstStyle/>
          <a:p>
            <a:pPr marL="533400" marR="0" lvl="0" indent="0" algn="ctr" rtl="0">
              <a:lnSpc>
                <a:spcPct val="115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Arial"/>
                <a:cs typeface="Calibri"/>
                <a:sym typeface="Calibri"/>
              </a:rPr>
              <a:t>Nonpoint source programs may not be as effective as expected</a:t>
            </a:r>
            <a:endParaRPr sz="1600" b="0" i="0" u="none" strike="noStrike" cap="none" dirty="0">
              <a:solidFill>
                <a:srgbClr val="000000"/>
              </a:solidFill>
              <a:latin typeface="Arial"/>
              <a:ea typeface="Arial"/>
              <a:cs typeface="Arial"/>
              <a:sym typeface="Arial"/>
            </a:endParaRPr>
          </a:p>
        </p:txBody>
      </p:sp>
      <p:sp>
        <p:nvSpPr>
          <p:cNvPr id="89" name="Google Shape;89;g6c66799fd9_1_26"/>
          <p:cNvSpPr txBox="1"/>
          <p:nvPr/>
        </p:nvSpPr>
        <p:spPr>
          <a:xfrm>
            <a:off x="4989344" y="6171568"/>
            <a:ext cx="669568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Estimated flow-normalized total and source sector TN and TP fluxes to the Chesapeake Bay for the CAST and SPARROW models</a:t>
            </a:r>
            <a:endParaRPr sz="1800" b="0" i="0" u="none" strike="noStrike" cap="none" dirty="0">
              <a:solidFill>
                <a:srgbClr val="000000"/>
              </a:solidFill>
              <a:latin typeface="Calibri"/>
              <a:ea typeface="Calibri"/>
              <a:cs typeface="Calibri"/>
              <a:sym typeface="Calibri"/>
            </a:endParaRPr>
          </a:p>
        </p:txBody>
      </p:sp>
      <p:pic>
        <p:nvPicPr>
          <p:cNvPr id="90" name="Google Shape;90;g6c66799fd9_1_26"/>
          <p:cNvPicPr preferRelativeResize="0"/>
          <p:nvPr/>
        </p:nvPicPr>
        <p:blipFill rotWithShape="1">
          <a:blip r:embed="rId3">
            <a:alphaModFix/>
          </a:blip>
          <a:srcRect/>
          <a:stretch/>
        </p:blipFill>
        <p:spPr>
          <a:xfrm>
            <a:off x="4824726" y="310704"/>
            <a:ext cx="7343669" cy="5860864"/>
          </a:xfrm>
          <a:prstGeom prst="rect">
            <a:avLst/>
          </a:prstGeom>
          <a:noFill/>
          <a:ln>
            <a:noFill/>
          </a:ln>
        </p:spPr>
      </p:pic>
      <p:sp>
        <p:nvSpPr>
          <p:cNvPr id="91" name="Google Shape;91;g6c66799fd9_1_26"/>
          <p:cNvSpPr txBox="1"/>
          <p:nvPr/>
        </p:nvSpPr>
        <p:spPr>
          <a:xfrm>
            <a:off x="10830730" y="6536842"/>
            <a:ext cx="13612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Ator et al. 2020</a:t>
            </a:r>
            <a:endParaRPr sz="1400" b="0" i="0" u="none" strike="noStrike" cap="none">
              <a:solidFill>
                <a:srgbClr val="0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B63A9000-CF49-41DC-8155-B06D313311B4}"/>
              </a:ext>
            </a:extLst>
          </p:cNvPr>
          <p:cNvCxnSpPr>
            <a:cxnSpLocks/>
          </p:cNvCxnSpPr>
          <p:nvPr/>
        </p:nvCxnSpPr>
        <p:spPr>
          <a:xfrm>
            <a:off x="6768934" y="3241136"/>
            <a:ext cx="0" cy="158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D29351-3C73-46C7-AF61-989240397751}"/>
              </a:ext>
            </a:extLst>
          </p:cNvPr>
          <p:cNvCxnSpPr>
            <a:cxnSpLocks/>
          </p:cNvCxnSpPr>
          <p:nvPr/>
        </p:nvCxnSpPr>
        <p:spPr>
          <a:xfrm flipH="1">
            <a:off x="6588824" y="870443"/>
            <a:ext cx="96983" cy="1512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98FF26-EB30-4AFE-912F-F68FD8298230}"/>
              </a:ext>
            </a:extLst>
          </p:cNvPr>
          <p:cNvCxnSpPr>
            <a:cxnSpLocks/>
          </p:cNvCxnSpPr>
          <p:nvPr/>
        </p:nvCxnSpPr>
        <p:spPr>
          <a:xfrm flipH="1">
            <a:off x="9754920" y="870443"/>
            <a:ext cx="128651" cy="14250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EA1C4C-A315-49AD-AAD7-CACFDC483E94}"/>
              </a:ext>
            </a:extLst>
          </p:cNvPr>
          <p:cNvCxnSpPr>
            <a:cxnSpLocks/>
          </p:cNvCxnSpPr>
          <p:nvPr/>
        </p:nvCxnSpPr>
        <p:spPr>
          <a:xfrm>
            <a:off x="9905999" y="3342400"/>
            <a:ext cx="355601" cy="133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C750BC-F8C9-4708-ABE6-EAC645567637}"/>
              </a:ext>
            </a:extLst>
          </p:cNvPr>
          <p:cNvSpPr txBox="1"/>
          <p:nvPr/>
        </p:nvSpPr>
        <p:spPr>
          <a:xfrm>
            <a:off x="6157457" y="135837"/>
            <a:ext cx="1056700" cy="369332"/>
          </a:xfrm>
          <a:prstGeom prst="rect">
            <a:avLst/>
          </a:prstGeom>
          <a:noFill/>
        </p:spPr>
        <p:txBody>
          <a:bodyPr wrap="none" rtlCol="0">
            <a:spAutoFit/>
          </a:bodyPr>
          <a:lstStyle/>
          <a:p>
            <a:r>
              <a:rPr lang="en-US" sz="1800" dirty="0"/>
              <a:t>Nitrogen</a:t>
            </a:r>
          </a:p>
        </p:txBody>
      </p:sp>
      <p:sp>
        <p:nvSpPr>
          <p:cNvPr id="12" name="TextBox 11">
            <a:extLst>
              <a:ext uri="{FF2B5EF4-FFF2-40B4-BE49-F238E27FC236}">
                <a16:creationId xmlns:a16="http://schemas.microsoft.com/office/drawing/2014/main" id="{920B04AB-F8FC-4341-B5BE-F30902D0B67D}"/>
              </a:ext>
            </a:extLst>
          </p:cNvPr>
          <p:cNvSpPr txBox="1"/>
          <p:nvPr/>
        </p:nvSpPr>
        <p:spPr>
          <a:xfrm>
            <a:off x="9511248" y="150855"/>
            <a:ext cx="1415772" cy="369332"/>
          </a:xfrm>
          <a:prstGeom prst="rect">
            <a:avLst/>
          </a:prstGeom>
          <a:noFill/>
        </p:spPr>
        <p:txBody>
          <a:bodyPr wrap="none" rtlCol="0">
            <a:spAutoFit/>
          </a:bodyPr>
          <a:lstStyle/>
          <a:p>
            <a:r>
              <a:rPr lang="en-US" sz="1800" dirty="0"/>
              <a:t>Phosphorus</a:t>
            </a:r>
          </a:p>
        </p:txBody>
      </p:sp>
      <p:sp>
        <p:nvSpPr>
          <p:cNvPr id="2" name="Right Brace 1">
            <a:extLst>
              <a:ext uri="{FF2B5EF4-FFF2-40B4-BE49-F238E27FC236}">
                <a16:creationId xmlns:a16="http://schemas.microsoft.com/office/drawing/2014/main" id="{77E26635-5F5A-48CC-4480-C166FE533580}"/>
              </a:ext>
            </a:extLst>
          </p:cNvPr>
          <p:cNvSpPr/>
          <p:nvPr/>
        </p:nvSpPr>
        <p:spPr>
          <a:xfrm rot="16200000">
            <a:off x="5967938" y="76137"/>
            <a:ext cx="128992" cy="130675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6187EDF3-32B5-E2FD-7A5D-51320765AFB1}"/>
              </a:ext>
            </a:extLst>
          </p:cNvPr>
          <p:cNvSpPr txBox="1"/>
          <p:nvPr/>
        </p:nvSpPr>
        <p:spPr>
          <a:xfrm>
            <a:off x="5223216" y="434692"/>
            <a:ext cx="1577676" cy="307777"/>
          </a:xfrm>
          <a:prstGeom prst="rect">
            <a:avLst/>
          </a:prstGeom>
          <a:noFill/>
        </p:spPr>
        <p:txBody>
          <a:bodyPr wrap="none" rtlCol="0">
            <a:spAutoFit/>
          </a:bodyPr>
          <a:lstStyle/>
          <a:p>
            <a:r>
              <a:rPr lang="en-US" i="1" dirty="0">
                <a:solidFill>
                  <a:srgbClr val="FF0000"/>
                </a:solidFill>
              </a:rPr>
              <a:t>Nonpoint sources</a:t>
            </a:r>
          </a:p>
        </p:txBody>
      </p:sp>
      <p:sp>
        <p:nvSpPr>
          <p:cNvPr id="7" name="Rectangle 6">
            <a:extLst>
              <a:ext uri="{FF2B5EF4-FFF2-40B4-BE49-F238E27FC236}">
                <a16:creationId xmlns:a16="http://schemas.microsoft.com/office/drawing/2014/main" id="{AF945209-4EA0-4F92-96B7-B2A3D01E0E10}"/>
              </a:ext>
            </a:extLst>
          </p:cNvPr>
          <p:cNvSpPr/>
          <p:nvPr/>
        </p:nvSpPr>
        <p:spPr>
          <a:xfrm>
            <a:off x="4862131" y="2818948"/>
            <a:ext cx="7343669" cy="270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24eb6a31a9f_0_0"/>
          <p:cNvPicPr preferRelativeResize="0"/>
          <p:nvPr/>
        </p:nvPicPr>
        <p:blipFill rotWithShape="1">
          <a:blip r:embed="rId3">
            <a:alphaModFix/>
          </a:blip>
          <a:srcRect/>
          <a:stretch/>
        </p:blipFill>
        <p:spPr>
          <a:xfrm>
            <a:off x="407075" y="2377625"/>
            <a:ext cx="4411450" cy="3373450"/>
          </a:xfrm>
          <a:prstGeom prst="rect">
            <a:avLst/>
          </a:prstGeom>
          <a:noFill/>
          <a:ln>
            <a:noFill/>
          </a:ln>
        </p:spPr>
      </p:pic>
      <p:pic>
        <p:nvPicPr>
          <p:cNvPr id="97" name="Google Shape;97;g24eb6a31a9f_0_0"/>
          <p:cNvPicPr preferRelativeResize="0"/>
          <p:nvPr/>
        </p:nvPicPr>
        <p:blipFill rotWithShape="1">
          <a:blip r:embed="rId4">
            <a:alphaModFix/>
          </a:blip>
          <a:srcRect/>
          <a:stretch/>
        </p:blipFill>
        <p:spPr>
          <a:xfrm>
            <a:off x="1403675" y="1675450"/>
            <a:ext cx="3981450" cy="495300"/>
          </a:xfrm>
          <a:prstGeom prst="rect">
            <a:avLst/>
          </a:prstGeom>
          <a:noFill/>
          <a:ln>
            <a:noFill/>
          </a:ln>
        </p:spPr>
      </p:pic>
      <p:pic>
        <p:nvPicPr>
          <p:cNvPr id="98" name="Google Shape;98;g24eb6a31a9f_0_0"/>
          <p:cNvPicPr preferRelativeResize="0"/>
          <p:nvPr/>
        </p:nvPicPr>
        <p:blipFill rotWithShape="1">
          <a:blip r:embed="rId5">
            <a:alphaModFix/>
          </a:blip>
          <a:srcRect/>
          <a:stretch/>
        </p:blipFill>
        <p:spPr>
          <a:xfrm>
            <a:off x="7028513" y="1675450"/>
            <a:ext cx="4552950" cy="495300"/>
          </a:xfrm>
          <a:prstGeom prst="rect">
            <a:avLst/>
          </a:prstGeom>
          <a:noFill/>
          <a:ln>
            <a:noFill/>
          </a:ln>
        </p:spPr>
      </p:pic>
      <p:sp>
        <p:nvSpPr>
          <p:cNvPr id="99" name="Google Shape;99;g24eb6a31a9f_0_0"/>
          <p:cNvSpPr txBox="1"/>
          <p:nvPr/>
        </p:nvSpPr>
        <p:spPr>
          <a:xfrm>
            <a:off x="4652525" y="3918725"/>
            <a:ext cx="73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155CC"/>
                </a:solidFill>
                <a:latin typeface="Calibri"/>
                <a:ea typeface="Calibri"/>
                <a:cs typeface="Calibri"/>
                <a:sym typeface="Calibri"/>
              </a:rPr>
              <a:t>CAST </a:t>
            </a:r>
            <a:endParaRPr sz="1400" b="0" i="0" u="none" strike="noStrike" cap="none">
              <a:solidFill>
                <a:srgbClr val="1155CC"/>
              </a:solidFill>
              <a:latin typeface="Calibri"/>
              <a:ea typeface="Calibri"/>
              <a:cs typeface="Calibri"/>
              <a:sym typeface="Calibri"/>
            </a:endParaRPr>
          </a:p>
        </p:txBody>
      </p:sp>
      <p:pic>
        <p:nvPicPr>
          <p:cNvPr id="100" name="Google Shape;100;g24eb6a31a9f_0_0"/>
          <p:cNvPicPr preferRelativeResize="0"/>
          <p:nvPr/>
        </p:nvPicPr>
        <p:blipFill rotWithShape="1">
          <a:blip r:embed="rId6">
            <a:alphaModFix/>
          </a:blip>
          <a:srcRect/>
          <a:stretch/>
        </p:blipFill>
        <p:spPr>
          <a:xfrm>
            <a:off x="5781180" y="2170750"/>
            <a:ext cx="5519145" cy="3580325"/>
          </a:xfrm>
          <a:prstGeom prst="rect">
            <a:avLst/>
          </a:prstGeom>
          <a:noFill/>
          <a:ln>
            <a:noFill/>
          </a:ln>
        </p:spPr>
      </p:pic>
      <p:sp>
        <p:nvSpPr>
          <p:cNvPr id="101" name="Google Shape;101;g24eb6a31a9f_0_0"/>
          <p:cNvSpPr txBox="1"/>
          <p:nvPr/>
        </p:nvSpPr>
        <p:spPr>
          <a:xfrm>
            <a:off x="11051750" y="3760813"/>
            <a:ext cx="73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155CC"/>
                </a:solidFill>
                <a:latin typeface="Calibri"/>
                <a:ea typeface="Calibri"/>
                <a:cs typeface="Calibri"/>
                <a:sym typeface="Calibri"/>
              </a:rPr>
              <a:t>CAST </a:t>
            </a:r>
            <a:endParaRPr sz="1400" b="0" i="0" u="none" strike="noStrike" cap="none">
              <a:solidFill>
                <a:srgbClr val="1155CC"/>
              </a:solidFill>
              <a:latin typeface="Calibri"/>
              <a:ea typeface="Calibri"/>
              <a:cs typeface="Calibri"/>
              <a:sym typeface="Calibri"/>
            </a:endParaRPr>
          </a:p>
        </p:txBody>
      </p:sp>
      <p:sp>
        <p:nvSpPr>
          <p:cNvPr id="102" name="Google Shape;102;g24eb6a31a9f_0_0"/>
          <p:cNvSpPr txBox="1"/>
          <p:nvPr/>
        </p:nvSpPr>
        <p:spPr>
          <a:xfrm>
            <a:off x="4652525" y="2377625"/>
            <a:ext cx="1263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Calibri"/>
                <a:ea typeface="Calibri"/>
                <a:cs typeface="Calibri"/>
                <a:sym typeface="Calibri"/>
              </a:rPr>
              <a:t>Flow normalized Load</a:t>
            </a:r>
            <a:endParaRPr sz="1400" b="0" i="0" u="none" strike="noStrike" cap="none">
              <a:solidFill>
                <a:schemeClr val="accent2"/>
              </a:solidFill>
              <a:latin typeface="Calibri"/>
              <a:ea typeface="Calibri"/>
              <a:cs typeface="Calibri"/>
              <a:sym typeface="Calibri"/>
            </a:endParaRPr>
          </a:p>
        </p:txBody>
      </p:sp>
      <p:sp>
        <p:nvSpPr>
          <p:cNvPr id="103" name="Google Shape;103;g24eb6a31a9f_0_0"/>
          <p:cNvSpPr txBox="1"/>
          <p:nvPr/>
        </p:nvSpPr>
        <p:spPr>
          <a:xfrm>
            <a:off x="8513150" y="1071775"/>
            <a:ext cx="89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g24eb6a31a9f_0_0"/>
          <p:cNvSpPr txBox="1"/>
          <p:nvPr/>
        </p:nvSpPr>
        <p:spPr>
          <a:xfrm>
            <a:off x="11051750" y="2694575"/>
            <a:ext cx="1263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Calibri"/>
                <a:ea typeface="Calibri"/>
                <a:cs typeface="Calibri"/>
                <a:sym typeface="Calibri"/>
              </a:rPr>
              <a:t>Flow normalized Load</a:t>
            </a:r>
            <a:endParaRPr sz="1400" b="0" i="0" u="none" strike="noStrike" cap="none">
              <a:solidFill>
                <a:schemeClr val="accent2"/>
              </a:solidFill>
              <a:latin typeface="Calibri"/>
              <a:ea typeface="Calibri"/>
              <a:cs typeface="Calibri"/>
              <a:sym typeface="Calibri"/>
            </a:endParaRPr>
          </a:p>
        </p:txBody>
      </p:sp>
      <p:sp>
        <p:nvSpPr>
          <p:cNvPr id="11" name="Google Shape;88;g6c66799fd9_1_26">
            <a:extLst>
              <a:ext uri="{FF2B5EF4-FFF2-40B4-BE49-F238E27FC236}">
                <a16:creationId xmlns:a16="http://schemas.microsoft.com/office/drawing/2014/main" id="{A08EF614-317B-4AB2-9CD1-52A6DBAC7974}"/>
              </a:ext>
            </a:extLst>
          </p:cNvPr>
          <p:cNvSpPr txBox="1"/>
          <p:nvPr/>
        </p:nvSpPr>
        <p:spPr>
          <a:xfrm>
            <a:off x="1093080" y="498152"/>
            <a:ext cx="9958670" cy="764274"/>
          </a:xfrm>
          <a:prstGeom prst="rect">
            <a:avLst/>
          </a:prstGeom>
          <a:noFill/>
          <a:ln>
            <a:noFill/>
          </a:ln>
        </p:spPr>
        <p:txBody>
          <a:bodyPr spcFirstLastPara="1" wrap="square" lIns="91425" tIns="91425" rIns="91425" bIns="91425" anchor="t" anchorCtr="0">
            <a:noAutofit/>
          </a:bodyPr>
          <a:lstStyle/>
          <a:p>
            <a:pPr marL="533400" marR="0" lvl="0" indent="0" algn="l" rtl="0">
              <a:lnSpc>
                <a:spcPct val="115000"/>
              </a:lnSpc>
              <a:spcBef>
                <a:spcPts val="0"/>
              </a:spcBef>
              <a:spcAft>
                <a:spcPts val="0"/>
              </a:spcAft>
              <a:buClr>
                <a:srgbClr val="000000"/>
              </a:buClr>
              <a:buSzPts val="3200"/>
              <a:buFont typeface="Arial"/>
              <a:buNone/>
            </a:pPr>
            <a:r>
              <a:rPr lang="en-US" sz="3200" b="1" dirty="0">
                <a:latin typeface="Calibri"/>
                <a:ea typeface="Calibri"/>
                <a:cs typeface="Calibri"/>
                <a:sym typeface="Calibri"/>
              </a:rPr>
              <a:t>Difference between expected and observed outcomes</a:t>
            </a:r>
            <a:endParaRPr lang="en-US" sz="3200" b="1" i="0" u="none" strike="noStrike" cap="none" dirty="0">
              <a:solidFill>
                <a:srgbClr val="000000"/>
              </a:solidFill>
              <a:latin typeface="Calibri"/>
              <a:ea typeface="Calibri"/>
              <a:cs typeface="Calibri"/>
              <a:sym typeface="Calibri"/>
            </a:endParaRPr>
          </a:p>
        </p:txBody>
      </p:sp>
      <p:cxnSp>
        <p:nvCxnSpPr>
          <p:cNvPr id="5" name="Straight Arrow Connector 4">
            <a:extLst>
              <a:ext uri="{FF2B5EF4-FFF2-40B4-BE49-F238E27FC236}">
                <a16:creationId xmlns:a16="http://schemas.microsoft.com/office/drawing/2014/main" id="{A53601A8-FEB5-430F-BFD9-FCA23248F207}"/>
              </a:ext>
            </a:extLst>
          </p:cNvPr>
          <p:cNvCxnSpPr/>
          <p:nvPr/>
        </p:nvCxnSpPr>
        <p:spPr>
          <a:xfrm>
            <a:off x="10640291" y="3208925"/>
            <a:ext cx="0" cy="709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22B302-07C9-4FE0-82D7-667F14BCD930}"/>
              </a:ext>
            </a:extLst>
          </p:cNvPr>
          <p:cNvCxnSpPr>
            <a:cxnSpLocks/>
          </p:cNvCxnSpPr>
          <p:nvPr/>
        </p:nvCxnSpPr>
        <p:spPr>
          <a:xfrm>
            <a:off x="4059383" y="3314353"/>
            <a:ext cx="0" cy="10045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DF16AA-E035-48AE-93C3-5D575B30D304}"/>
              </a:ext>
            </a:extLst>
          </p:cNvPr>
          <p:cNvSpPr txBox="1"/>
          <p:nvPr/>
        </p:nvSpPr>
        <p:spPr>
          <a:xfrm>
            <a:off x="4059383" y="3563825"/>
            <a:ext cx="1694849" cy="307777"/>
          </a:xfrm>
          <a:prstGeom prst="rect">
            <a:avLst/>
          </a:prstGeom>
          <a:noFill/>
        </p:spPr>
        <p:txBody>
          <a:bodyPr wrap="square" rtlCol="0">
            <a:spAutoFit/>
          </a:bodyPr>
          <a:lstStyle/>
          <a:p>
            <a:r>
              <a:rPr lang="en-US" dirty="0">
                <a:solidFill>
                  <a:srgbClr val="FF0000"/>
                </a:solidFill>
              </a:rPr>
              <a:t>Response 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7" name="Google Shape;93;p2">
            <a:extLst>
              <a:ext uri="{FF2B5EF4-FFF2-40B4-BE49-F238E27FC236}">
                <a16:creationId xmlns:a16="http://schemas.microsoft.com/office/drawing/2014/main" id="{C3508C55-A038-4EB4-83D9-0DBDB7ABC878}"/>
              </a:ext>
            </a:extLst>
          </p:cNvPr>
          <p:cNvSpPr/>
          <p:nvPr/>
        </p:nvSpPr>
        <p:spPr>
          <a:xfrm>
            <a:off x="-55732" y="0"/>
            <a:ext cx="5922713"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2054" y="1010324"/>
            <a:ext cx="5607143" cy="3194988"/>
          </a:xfrm>
          <a:prstGeom prst="rect">
            <a:avLst/>
          </a:prstGeom>
          <a:noFill/>
          <a:ln>
            <a:noFill/>
          </a:ln>
        </p:spPr>
        <p:txBody>
          <a:bodyPr spcFirstLastPara="1" wrap="square" lIns="91425" tIns="45700" rIns="91425" bIns="45700" anchor="ctr" anchorCtr="0">
            <a:normAutofit fontScale="90000"/>
          </a:bodyPr>
          <a:lstStyle/>
          <a:p>
            <a:pPr algn="ctr"/>
            <a:br>
              <a:rPr lang="en-US" b="1" dirty="0"/>
            </a:br>
            <a:br>
              <a:rPr lang="en-US" sz="3600" b="1" dirty="0"/>
            </a:br>
            <a:r>
              <a:rPr lang="en-US" sz="3100" b="1" dirty="0"/>
              <a:t>Implications: </a:t>
            </a:r>
            <a:br>
              <a:rPr lang="en-US" sz="3100" b="1" dirty="0"/>
            </a:br>
            <a:br>
              <a:rPr lang="en-US" sz="3100" b="1" dirty="0"/>
            </a:br>
            <a:r>
              <a:rPr lang="en-US" sz="3200" dirty="0">
                <a:latin typeface="Calibri"/>
                <a:cs typeface="Calibri"/>
                <a:sym typeface="Calibri"/>
              </a:rPr>
              <a:t>To substantially i</a:t>
            </a:r>
            <a:r>
              <a:rPr lang="en-US" sz="3200" dirty="0">
                <a:latin typeface="Calibri"/>
                <a:ea typeface="Calibri"/>
                <a:cs typeface="Calibri"/>
                <a:sym typeface="Calibri"/>
              </a:rPr>
              <a:t>mprove nonpoint source outcomes will require new programs and approaches</a:t>
            </a:r>
            <a:br>
              <a:rPr lang="en-US" sz="3200" dirty="0">
                <a:latin typeface="Calibri"/>
                <a:ea typeface="Calibri"/>
                <a:cs typeface="Calibri"/>
                <a:sym typeface="Calibri"/>
              </a:rPr>
            </a:br>
            <a:endParaRPr dirty="0"/>
          </a:p>
        </p:txBody>
      </p:sp>
      <p:sp>
        <p:nvSpPr>
          <p:cNvPr id="3" name="Rectangle 2">
            <a:extLst>
              <a:ext uri="{FF2B5EF4-FFF2-40B4-BE49-F238E27FC236}">
                <a16:creationId xmlns:a16="http://schemas.microsoft.com/office/drawing/2014/main" id="{35942D49-8708-4A41-8FEB-3A42B66CF54C}"/>
              </a:ext>
            </a:extLst>
          </p:cNvPr>
          <p:cNvSpPr/>
          <p:nvPr/>
        </p:nvSpPr>
        <p:spPr>
          <a:xfrm>
            <a:off x="6571961" y="2607818"/>
            <a:ext cx="5074841" cy="954107"/>
          </a:xfrm>
          <a:prstGeom prst="rect">
            <a:avLst/>
          </a:prstGeom>
        </p:spPr>
        <p:txBody>
          <a:bodyPr wrap="square">
            <a:spAutoFit/>
          </a:bodyPr>
          <a:lstStyle/>
          <a:p>
            <a:pPr lvl="0" algn="ctr">
              <a:buSzPts val="1400"/>
            </a:pPr>
            <a:r>
              <a:rPr lang="en-US" sz="2800" b="1" dirty="0">
                <a:solidFill>
                  <a:schemeClr val="dk1"/>
                </a:solidFill>
                <a:latin typeface="Calibri"/>
                <a:ea typeface="Calibri"/>
                <a:cs typeface="Calibri"/>
                <a:sym typeface="Calibri"/>
              </a:rPr>
              <a:t>Ideas to improve nonpoint source program effectiveness</a:t>
            </a:r>
            <a:endParaRPr lang="en-US"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35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 name="TextBox 1">
            <a:extLst>
              <a:ext uri="{FF2B5EF4-FFF2-40B4-BE49-F238E27FC236}">
                <a16:creationId xmlns:a16="http://schemas.microsoft.com/office/drawing/2014/main" id="{EE4D9371-515F-41E7-AD42-276DF9461B5A}"/>
              </a:ext>
            </a:extLst>
          </p:cNvPr>
          <p:cNvSpPr txBox="1"/>
          <p:nvPr/>
        </p:nvSpPr>
        <p:spPr>
          <a:xfrm>
            <a:off x="3663514" y="285493"/>
            <a:ext cx="5814683" cy="646331"/>
          </a:xfrm>
          <a:prstGeom prst="rect">
            <a:avLst/>
          </a:prstGeom>
          <a:noFill/>
        </p:spPr>
        <p:txBody>
          <a:bodyPr wrap="square" rtlCol="0">
            <a:spAutoFit/>
          </a:bodyPr>
          <a:lstStyle/>
          <a:p>
            <a:r>
              <a:rPr lang="en-US" sz="3600" b="1" dirty="0">
                <a:solidFill>
                  <a:schemeClr val="tx1"/>
                </a:solidFill>
              </a:rPr>
              <a:t>Incentivize Outcomes</a:t>
            </a:r>
            <a:endParaRPr lang="en-US" sz="3200" dirty="0"/>
          </a:p>
        </p:txBody>
      </p:sp>
      <p:pic>
        <p:nvPicPr>
          <p:cNvPr id="17" name="Google Shape;216;g18ce5abb3ef_0_69">
            <a:extLst>
              <a:ext uri="{FF2B5EF4-FFF2-40B4-BE49-F238E27FC236}">
                <a16:creationId xmlns:a16="http://schemas.microsoft.com/office/drawing/2014/main" id="{6BEA985C-4B29-4200-9F6C-B132E717FC51}"/>
              </a:ext>
            </a:extLst>
          </p:cNvPr>
          <p:cNvPicPr preferRelativeResize="0"/>
          <p:nvPr/>
        </p:nvPicPr>
        <p:blipFill rotWithShape="1">
          <a:blip r:embed="rId3">
            <a:alphaModFix/>
          </a:blip>
          <a:srcRect/>
          <a:stretch/>
        </p:blipFill>
        <p:spPr>
          <a:xfrm>
            <a:off x="1655243" y="1460860"/>
            <a:ext cx="2751069" cy="2129978"/>
          </a:xfrm>
          <a:prstGeom prst="rect">
            <a:avLst/>
          </a:prstGeom>
          <a:noFill/>
          <a:ln>
            <a:noFill/>
          </a:ln>
        </p:spPr>
      </p:pic>
      <p:pic>
        <p:nvPicPr>
          <p:cNvPr id="18" name="Google Shape;217;g18ce5abb3ef_0_69">
            <a:extLst>
              <a:ext uri="{FF2B5EF4-FFF2-40B4-BE49-F238E27FC236}">
                <a16:creationId xmlns:a16="http://schemas.microsoft.com/office/drawing/2014/main" id="{9E722398-AAEE-47C2-8E93-2D15CD89B208}"/>
              </a:ext>
            </a:extLst>
          </p:cNvPr>
          <p:cNvPicPr preferRelativeResize="0"/>
          <p:nvPr/>
        </p:nvPicPr>
        <p:blipFill rotWithShape="1">
          <a:blip r:embed="rId4">
            <a:alphaModFix/>
          </a:blip>
          <a:srcRect/>
          <a:stretch/>
        </p:blipFill>
        <p:spPr>
          <a:xfrm>
            <a:off x="7680316" y="1397988"/>
            <a:ext cx="3685625" cy="2231850"/>
          </a:xfrm>
          <a:prstGeom prst="rect">
            <a:avLst/>
          </a:prstGeom>
          <a:noFill/>
          <a:ln>
            <a:noFill/>
          </a:ln>
        </p:spPr>
      </p:pic>
      <p:pic>
        <p:nvPicPr>
          <p:cNvPr id="20" name="Google Shape;218;g18ce5abb3ef_0_69">
            <a:extLst>
              <a:ext uri="{FF2B5EF4-FFF2-40B4-BE49-F238E27FC236}">
                <a16:creationId xmlns:a16="http://schemas.microsoft.com/office/drawing/2014/main" id="{3612E6F1-ECD7-4153-842F-59C7642C26F0}"/>
              </a:ext>
            </a:extLst>
          </p:cNvPr>
          <p:cNvPicPr preferRelativeResize="0"/>
          <p:nvPr/>
        </p:nvPicPr>
        <p:blipFill rotWithShape="1">
          <a:blip r:embed="rId5">
            <a:alphaModFix/>
          </a:blip>
          <a:srcRect/>
          <a:stretch/>
        </p:blipFill>
        <p:spPr>
          <a:xfrm>
            <a:off x="4777116" y="1392874"/>
            <a:ext cx="2637768" cy="2231850"/>
          </a:xfrm>
          <a:prstGeom prst="rect">
            <a:avLst/>
          </a:prstGeom>
          <a:noFill/>
          <a:ln>
            <a:noFill/>
          </a:ln>
        </p:spPr>
      </p:pic>
      <p:sp>
        <p:nvSpPr>
          <p:cNvPr id="21" name="Google Shape;191;g18ce5abb3ef_0_326">
            <a:extLst>
              <a:ext uri="{FF2B5EF4-FFF2-40B4-BE49-F238E27FC236}">
                <a16:creationId xmlns:a16="http://schemas.microsoft.com/office/drawing/2014/main" id="{8E90B53F-EB2E-4D33-B1C6-CE1BF71C2809}"/>
              </a:ext>
            </a:extLst>
          </p:cNvPr>
          <p:cNvSpPr txBox="1"/>
          <p:nvPr/>
        </p:nvSpPr>
        <p:spPr>
          <a:xfrm>
            <a:off x="2023543" y="3501338"/>
            <a:ext cx="246991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Cover crops</a:t>
            </a:r>
          </a:p>
        </p:txBody>
      </p:sp>
      <p:sp>
        <p:nvSpPr>
          <p:cNvPr id="22" name="Google Shape;191;g18ce5abb3ef_0_326">
            <a:extLst>
              <a:ext uri="{FF2B5EF4-FFF2-40B4-BE49-F238E27FC236}">
                <a16:creationId xmlns:a16="http://schemas.microsoft.com/office/drawing/2014/main" id="{6289480A-BA4E-4C3F-B4F2-0B8E79B99AAC}"/>
              </a:ext>
            </a:extLst>
          </p:cNvPr>
          <p:cNvSpPr txBox="1"/>
          <p:nvPr/>
        </p:nvSpPr>
        <p:spPr>
          <a:xfrm>
            <a:off x="4324802" y="3573780"/>
            <a:ext cx="375219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Livestock Exclusion Fencing </a:t>
            </a:r>
            <a:endParaRPr lang="en-US" sz="2000" b="0" i="0" u="none" strike="noStrike" cap="none" dirty="0">
              <a:solidFill>
                <a:schemeClr val="accent2"/>
              </a:solidFill>
              <a:latin typeface="Arial"/>
              <a:ea typeface="Arial"/>
              <a:cs typeface="Arial"/>
              <a:sym typeface="Arial"/>
            </a:endParaRPr>
          </a:p>
        </p:txBody>
      </p:sp>
      <p:sp>
        <p:nvSpPr>
          <p:cNvPr id="23" name="Google Shape;191;g18ce5abb3ef_0_326">
            <a:extLst>
              <a:ext uri="{FF2B5EF4-FFF2-40B4-BE49-F238E27FC236}">
                <a16:creationId xmlns:a16="http://schemas.microsoft.com/office/drawing/2014/main" id="{DC1CFC7A-7C07-4726-81D1-ABE46E336B42}"/>
              </a:ext>
            </a:extLst>
          </p:cNvPr>
          <p:cNvSpPr txBox="1"/>
          <p:nvPr/>
        </p:nvSpPr>
        <p:spPr>
          <a:xfrm>
            <a:off x="8439807" y="3587126"/>
            <a:ext cx="375219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Denitrifying Bioreactor</a:t>
            </a:r>
          </a:p>
          <a:p>
            <a:pPr marL="0" marR="0" lvl="0" indent="0" algn="l" rtl="0">
              <a:lnSpc>
                <a:spcPct val="100000"/>
              </a:lnSpc>
              <a:spcBef>
                <a:spcPts val="0"/>
              </a:spcBef>
              <a:spcAft>
                <a:spcPts val="0"/>
              </a:spcAft>
              <a:buClr>
                <a:srgbClr val="000000"/>
              </a:buClr>
              <a:buSzPts val="3200"/>
              <a:buFont typeface="Arial"/>
              <a:buNone/>
            </a:pPr>
            <a:endParaRPr lang="en-US" sz="2000" b="0" i="0" u="none" strike="noStrike" cap="none" dirty="0">
              <a:solidFill>
                <a:schemeClr val="accent2"/>
              </a:solidFill>
              <a:latin typeface="Arial"/>
              <a:ea typeface="Arial"/>
              <a:cs typeface="Arial"/>
              <a:sym typeface="Arial"/>
            </a:endParaRPr>
          </a:p>
        </p:txBody>
      </p:sp>
      <p:sp>
        <p:nvSpPr>
          <p:cNvPr id="24" name="Arrow: Right 23">
            <a:extLst>
              <a:ext uri="{FF2B5EF4-FFF2-40B4-BE49-F238E27FC236}">
                <a16:creationId xmlns:a16="http://schemas.microsoft.com/office/drawing/2014/main" id="{3F1B0677-B07F-49CC-A41C-2AF65003063A}"/>
              </a:ext>
            </a:extLst>
          </p:cNvPr>
          <p:cNvSpPr/>
          <p:nvPr/>
        </p:nvSpPr>
        <p:spPr>
          <a:xfrm>
            <a:off x="1500143" y="4047037"/>
            <a:ext cx="9730741" cy="289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91;g18ce5abb3ef_0_326">
            <a:extLst>
              <a:ext uri="{FF2B5EF4-FFF2-40B4-BE49-F238E27FC236}">
                <a16:creationId xmlns:a16="http://schemas.microsoft.com/office/drawing/2014/main" id="{3E765259-7AA9-4D44-B9E9-4CFD064D057D}"/>
              </a:ext>
            </a:extLst>
          </p:cNvPr>
          <p:cNvSpPr txBox="1"/>
          <p:nvPr/>
        </p:nvSpPr>
        <p:spPr>
          <a:xfrm>
            <a:off x="1446905" y="4277421"/>
            <a:ext cx="38895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Low upfront installation costs</a:t>
            </a:r>
            <a:br>
              <a:rPr lang="en-US" sz="2000" b="0" i="0" u="none" strike="noStrike" cap="none" dirty="0">
                <a:solidFill>
                  <a:schemeClr val="accent2"/>
                </a:solidFill>
                <a:latin typeface="Arial"/>
                <a:ea typeface="Arial"/>
                <a:cs typeface="Arial"/>
                <a:sym typeface="Arial"/>
              </a:rPr>
            </a:br>
            <a:r>
              <a:rPr lang="en-US" sz="2000" b="0" i="0" u="none" strike="noStrike" cap="none" dirty="0">
                <a:solidFill>
                  <a:schemeClr val="accent2"/>
                </a:solidFill>
                <a:latin typeface="Arial"/>
                <a:ea typeface="Arial"/>
                <a:cs typeface="Arial"/>
                <a:sym typeface="Arial"/>
              </a:rPr>
              <a:t>Private benefits</a:t>
            </a:r>
          </a:p>
        </p:txBody>
      </p:sp>
      <p:sp>
        <p:nvSpPr>
          <p:cNvPr id="26" name="Google Shape;191;g18ce5abb3ef_0_326">
            <a:extLst>
              <a:ext uri="{FF2B5EF4-FFF2-40B4-BE49-F238E27FC236}">
                <a16:creationId xmlns:a16="http://schemas.microsoft.com/office/drawing/2014/main" id="{FFF43F6D-D120-4CEB-93C7-8EA40495F08C}"/>
              </a:ext>
            </a:extLst>
          </p:cNvPr>
          <p:cNvSpPr txBox="1"/>
          <p:nvPr/>
        </p:nvSpPr>
        <p:spPr>
          <a:xfrm>
            <a:off x="8527829" y="4252259"/>
            <a:ext cx="424618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High up front installation costs</a:t>
            </a:r>
          </a:p>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No private benefits</a:t>
            </a:r>
            <a:endParaRPr lang="en-US" sz="2000" b="0" i="0" u="none" strike="noStrike" cap="none" dirty="0">
              <a:solidFill>
                <a:schemeClr val="accent2"/>
              </a:solidFill>
              <a:latin typeface="Arial"/>
              <a:ea typeface="Arial"/>
              <a:cs typeface="Arial"/>
              <a:sym typeface="Arial"/>
            </a:endParaRPr>
          </a:p>
        </p:txBody>
      </p:sp>
      <p:sp>
        <p:nvSpPr>
          <p:cNvPr id="3" name="TextBox 2">
            <a:extLst>
              <a:ext uri="{FF2B5EF4-FFF2-40B4-BE49-F238E27FC236}">
                <a16:creationId xmlns:a16="http://schemas.microsoft.com/office/drawing/2014/main" id="{D74C890A-0824-BFAF-6133-57DFC6A652FA}"/>
              </a:ext>
            </a:extLst>
          </p:cNvPr>
          <p:cNvSpPr txBox="1"/>
          <p:nvPr/>
        </p:nvSpPr>
        <p:spPr>
          <a:xfrm>
            <a:off x="2481706" y="5864621"/>
            <a:ext cx="7834197" cy="707886"/>
          </a:xfrm>
          <a:prstGeom prst="rect">
            <a:avLst/>
          </a:prstGeom>
          <a:noFill/>
        </p:spPr>
        <p:txBody>
          <a:bodyPr wrap="none" rtlCol="0">
            <a:spAutoFit/>
          </a:bodyPr>
          <a:lstStyle/>
          <a:p>
            <a:pPr algn="ctr"/>
            <a:r>
              <a:rPr lang="en-US" sz="2000" dirty="0"/>
              <a:t>Which is the most cost-effective ($/</a:t>
            </a:r>
            <a:r>
              <a:rPr lang="en-US" sz="2000" dirty="0" err="1"/>
              <a:t>lb</a:t>
            </a:r>
            <a:r>
              <a:rPr lang="en-US" sz="2000" dirty="0"/>
              <a:t>) at reducing pollutants?</a:t>
            </a:r>
          </a:p>
          <a:p>
            <a:pPr algn="ctr"/>
            <a:r>
              <a:rPr lang="en-US" sz="2000" dirty="0"/>
              <a:t>Which practice provides most assurances of delivering reductions?</a:t>
            </a:r>
          </a:p>
        </p:txBody>
      </p:sp>
      <p:sp>
        <p:nvSpPr>
          <p:cNvPr id="13" name="TextBox 12">
            <a:extLst>
              <a:ext uri="{FF2B5EF4-FFF2-40B4-BE49-F238E27FC236}">
                <a16:creationId xmlns:a16="http://schemas.microsoft.com/office/drawing/2014/main" id="{478F8C0C-A858-4543-92F6-C1020E951173}"/>
              </a:ext>
            </a:extLst>
          </p:cNvPr>
          <p:cNvSpPr txBox="1"/>
          <p:nvPr/>
        </p:nvSpPr>
        <p:spPr>
          <a:xfrm>
            <a:off x="2197883" y="5278206"/>
            <a:ext cx="8353570" cy="400110"/>
          </a:xfrm>
          <a:prstGeom prst="rect">
            <a:avLst/>
          </a:prstGeom>
          <a:noFill/>
        </p:spPr>
        <p:txBody>
          <a:bodyPr wrap="none" rtlCol="0">
            <a:spAutoFit/>
          </a:bodyPr>
          <a:lstStyle/>
          <a:p>
            <a:pPr algn="ctr"/>
            <a:r>
              <a:rPr lang="en-US" sz="2000" dirty="0"/>
              <a:t>Under voluntary cost-share programs, adoption rates fall from left to right</a:t>
            </a:r>
          </a:p>
        </p:txBody>
      </p:sp>
    </p:spTree>
    <p:extLst>
      <p:ext uri="{BB962C8B-B14F-4D97-AF65-F5344CB8AC3E}">
        <p14:creationId xmlns:p14="http://schemas.microsoft.com/office/powerpoint/2010/main" val="3624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0" name="Rectangle 59">
            <a:extLst>
              <a:ext uri="{FF2B5EF4-FFF2-40B4-BE49-F238E27FC236}">
                <a16:creationId xmlns:a16="http://schemas.microsoft.com/office/drawing/2014/main" id="{6B98652E-4870-4FF6-B5FD-1862C4188F0B}"/>
              </a:ext>
            </a:extLst>
          </p:cNvPr>
          <p:cNvSpPr/>
          <p:nvPr/>
        </p:nvSpPr>
        <p:spPr>
          <a:xfrm>
            <a:off x="913384" y="306430"/>
            <a:ext cx="10365232" cy="584775"/>
          </a:xfrm>
          <a:prstGeom prst="rect">
            <a:avLst/>
          </a:prstGeom>
        </p:spPr>
        <p:txBody>
          <a:bodyPr wrap="square">
            <a:spAutoFit/>
          </a:bodyPr>
          <a:lstStyle/>
          <a:p>
            <a:pPr algn="ctr"/>
            <a:r>
              <a:rPr lang="en-US" sz="3200" dirty="0">
                <a:solidFill>
                  <a:schemeClr val="tx1"/>
                </a:solidFill>
                <a:latin typeface="Calibri" panose="020F0502020204030204" pitchFamily="34" charset="0"/>
                <a:ea typeface="Calibri" panose="020F0502020204030204" pitchFamily="34" charset="0"/>
              </a:rPr>
              <a:t>Incentive Programs</a:t>
            </a:r>
            <a:endParaRPr lang="en-US" sz="2400" dirty="0">
              <a:solidFill>
                <a:schemeClr val="tx1"/>
              </a:solidFill>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543BD5A5-83CC-474C-8E85-D06CBB6EFD16}"/>
              </a:ext>
            </a:extLst>
          </p:cNvPr>
          <p:cNvPicPr>
            <a:picLocks noChangeAspect="1"/>
          </p:cNvPicPr>
          <p:nvPr/>
        </p:nvPicPr>
        <p:blipFill>
          <a:blip r:embed="rId3"/>
          <a:stretch>
            <a:fillRect/>
          </a:stretch>
        </p:blipFill>
        <p:spPr>
          <a:xfrm>
            <a:off x="1066213" y="1683753"/>
            <a:ext cx="1843577" cy="1391105"/>
          </a:xfrm>
          <a:prstGeom prst="rect">
            <a:avLst/>
          </a:prstGeom>
        </p:spPr>
      </p:pic>
      <p:sp>
        <p:nvSpPr>
          <p:cNvPr id="26" name="Arrow: Down 25">
            <a:extLst>
              <a:ext uri="{FF2B5EF4-FFF2-40B4-BE49-F238E27FC236}">
                <a16:creationId xmlns:a16="http://schemas.microsoft.com/office/drawing/2014/main" id="{3079FC58-8BBC-4F24-8E97-16117EC59121}"/>
              </a:ext>
            </a:extLst>
          </p:cNvPr>
          <p:cNvSpPr/>
          <p:nvPr/>
        </p:nvSpPr>
        <p:spPr>
          <a:xfrm rot="16200000">
            <a:off x="2830606" y="1872435"/>
            <a:ext cx="311062" cy="856921"/>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80154299-2A75-4646-9162-182CDED79C79}"/>
              </a:ext>
            </a:extLst>
          </p:cNvPr>
          <p:cNvSpPr/>
          <p:nvPr/>
        </p:nvSpPr>
        <p:spPr>
          <a:xfrm>
            <a:off x="7001333" y="1928251"/>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2" name="Rectangle 11">
            <a:extLst>
              <a:ext uri="{FF2B5EF4-FFF2-40B4-BE49-F238E27FC236}">
                <a16:creationId xmlns:a16="http://schemas.microsoft.com/office/drawing/2014/main" id="{AB2F50CE-D556-4DE2-88B2-C1B63264BF76}"/>
              </a:ext>
            </a:extLst>
          </p:cNvPr>
          <p:cNvSpPr/>
          <p:nvPr/>
        </p:nvSpPr>
        <p:spPr>
          <a:xfrm>
            <a:off x="4523550" y="1938362"/>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portion of installation cost of  a practice</a:t>
            </a:r>
          </a:p>
        </p:txBody>
      </p:sp>
      <p:cxnSp>
        <p:nvCxnSpPr>
          <p:cNvPr id="15" name="Straight Arrow Connector 14">
            <a:extLst>
              <a:ext uri="{FF2B5EF4-FFF2-40B4-BE49-F238E27FC236}">
                <a16:creationId xmlns:a16="http://schemas.microsoft.com/office/drawing/2014/main" id="{CFA5B1A0-640C-4D73-8E0A-632954AFA884}"/>
              </a:ext>
            </a:extLst>
          </p:cNvPr>
          <p:cNvCxnSpPr>
            <a:cxnSpLocks/>
            <a:stCxn id="12" idx="3"/>
            <a:endCxn id="10" idx="1"/>
          </p:cNvCxnSpPr>
          <p:nvPr/>
        </p:nvCxnSpPr>
        <p:spPr>
          <a:xfrm flipV="1">
            <a:off x="6227553" y="2343836"/>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2A92EBE-0FB3-4E7F-97E4-E92847505A0B}"/>
              </a:ext>
            </a:extLst>
          </p:cNvPr>
          <p:cNvCxnSpPr>
            <a:cxnSpLocks/>
          </p:cNvCxnSpPr>
          <p:nvPr/>
        </p:nvCxnSpPr>
        <p:spPr>
          <a:xfrm flipV="1">
            <a:off x="8204699" y="2369195"/>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881394-7CDC-4A1F-9A07-D5B765E5EF44}"/>
              </a:ext>
            </a:extLst>
          </p:cNvPr>
          <p:cNvSpPr txBox="1"/>
          <p:nvPr/>
        </p:nvSpPr>
        <p:spPr>
          <a:xfrm>
            <a:off x="6471740" y="1984615"/>
            <a:ext cx="461260" cy="369332"/>
          </a:xfrm>
          <a:prstGeom prst="rect">
            <a:avLst/>
          </a:prstGeom>
          <a:noFill/>
        </p:spPr>
        <p:txBody>
          <a:bodyPr wrap="square" rtlCol="0">
            <a:spAutoFit/>
          </a:bodyPr>
          <a:lstStyle/>
          <a:p>
            <a:r>
              <a:rPr lang="en-US" sz="1800" dirty="0"/>
              <a:t>$</a:t>
            </a:r>
          </a:p>
        </p:txBody>
      </p:sp>
      <p:sp>
        <p:nvSpPr>
          <p:cNvPr id="39" name="TextBox 38">
            <a:extLst>
              <a:ext uri="{FF2B5EF4-FFF2-40B4-BE49-F238E27FC236}">
                <a16:creationId xmlns:a16="http://schemas.microsoft.com/office/drawing/2014/main" id="{FE56DA64-6651-4272-A378-1EE96805B159}"/>
              </a:ext>
            </a:extLst>
          </p:cNvPr>
          <p:cNvSpPr txBox="1"/>
          <p:nvPr/>
        </p:nvSpPr>
        <p:spPr>
          <a:xfrm>
            <a:off x="8204699" y="2002496"/>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35" name="Rectangle 34">
            <a:extLst>
              <a:ext uri="{FF2B5EF4-FFF2-40B4-BE49-F238E27FC236}">
                <a16:creationId xmlns:a16="http://schemas.microsoft.com/office/drawing/2014/main" id="{C2394297-A0E3-48E5-8942-5442C6864C24}"/>
              </a:ext>
            </a:extLst>
          </p:cNvPr>
          <p:cNvSpPr/>
          <p:nvPr/>
        </p:nvSpPr>
        <p:spPr>
          <a:xfrm>
            <a:off x="9083833" y="1907061"/>
            <a:ext cx="1037108"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BMP</a:t>
            </a:r>
          </a:p>
        </p:txBody>
      </p:sp>
      <p:sp>
        <p:nvSpPr>
          <p:cNvPr id="38" name="TextBox 37">
            <a:extLst>
              <a:ext uri="{FF2B5EF4-FFF2-40B4-BE49-F238E27FC236}">
                <a16:creationId xmlns:a16="http://schemas.microsoft.com/office/drawing/2014/main" id="{52535E60-3641-4E9F-BB78-5EAA2260931C}"/>
              </a:ext>
            </a:extLst>
          </p:cNvPr>
          <p:cNvSpPr txBox="1"/>
          <p:nvPr/>
        </p:nvSpPr>
        <p:spPr>
          <a:xfrm>
            <a:off x="5702331" y="1542995"/>
            <a:ext cx="3629520" cy="307777"/>
          </a:xfrm>
          <a:prstGeom prst="rect">
            <a:avLst/>
          </a:prstGeom>
          <a:noFill/>
        </p:spPr>
        <p:txBody>
          <a:bodyPr wrap="none" rtlCol="0">
            <a:spAutoFit/>
          </a:bodyPr>
          <a:lstStyle/>
          <a:p>
            <a:r>
              <a:rPr lang="en-US" dirty="0"/>
              <a:t>Voluntary Financial Assistance: Cost-Share</a:t>
            </a:r>
          </a:p>
        </p:txBody>
      </p:sp>
      <p:sp>
        <p:nvSpPr>
          <p:cNvPr id="17" name="Rectangle 16">
            <a:extLst>
              <a:ext uri="{FF2B5EF4-FFF2-40B4-BE49-F238E27FC236}">
                <a16:creationId xmlns:a16="http://schemas.microsoft.com/office/drawing/2014/main" id="{3AF21FAA-560D-47C5-9CF8-67CF828742FC}"/>
              </a:ext>
            </a:extLst>
          </p:cNvPr>
          <p:cNvSpPr/>
          <p:nvPr/>
        </p:nvSpPr>
        <p:spPr>
          <a:xfrm>
            <a:off x="5901775" y="4071203"/>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8" name="Rectangle 17">
            <a:extLst>
              <a:ext uri="{FF2B5EF4-FFF2-40B4-BE49-F238E27FC236}">
                <a16:creationId xmlns:a16="http://schemas.microsoft.com/office/drawing/2014/main" id="{BC747B5D-17B7-4D04-BA51-B872FE6530F5}"/>
              </a:ext>
            </a:extLst>
          </p:cNvPr>
          <p:cNvSpPr/>
          <p:nvPr/>
        </p:nvSpPr>
        <p:spPr>
          <a:xfrm>
            <a:off x="3023081" y="4070588"/>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producing an outcome</a:t>
            </a:r>
          </a:p>
        </p:txBody>
      </p:sp>
      <p:cxnSp>
        <p:nvCxnSpPr>
          <p:cNvPr id="19" name="Straight Arrow Connector 18">
            <a:extLst>
              <a:ext uri="{FF2B5EF4-FFF2-40B4-BE49-F238E27FC236}">
                <a16:creationId xmlns:a16="http://schemas.microsoft.com/office/drawing/2014/main" id="{517B4986-EDD4-49CA-8690-A7D9278611E7}"/>
              </a:ext>
            </a:extLst>
          </p:cNvPr>
          <p:cNvCxnSpPr>
            <a:cxnSpLocks/>
            <a:stCxn id="18" idx="3"/>
            <a:endCxn id="17" idx="1"/>
          </p:cNvCxnSpPr>
          <p:nvPr/>
        </p:nvCxnSpPr>
        <p:spPr>
          <a:xfrm>
            <a:off x="4727084" y="4486173"/>
            <a:ext cx="1174691" cy="6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5D7C47-0804-4F8B-A842-0C459EEBB6BB}"/>
              </a:ext>
            </a:extLst>
          </p:cNvPr>
          <p:cNvCxnSpPr>
            <a:cxnSpLocks/>
          </p:cNvCxnSpPr>
          <p:nvPr/>
        </p:nvCxnSpPr>
        <p:spPr>
          <a:xfrm flipV="1">
            <a:off x="7105141" y="4512147"/>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1AFEDF1-9EA6-4A8D-8F41-456184D9EC1F}"/>
              </a:ext>
            </a:extLst>
          </p:cNvPr>
          <p:cNvSpPr txBox="1"/>
          <p:nvPr/>
        </p:nvSpPr>
        <p:spPr>
          <a:xfrm>
            <a:off x="4766966" y="4168382"/>
            <a:ext cx="1419159" cy="307777"/>
          </a:xfrm>
          <a:prstGeom prst="rect">
            <a:avLst/>
          </a:prstGeom>
          <a:noFill/>
        </p:spPr>
        <p:txBody>
          <a:bodyPr wrap="square" rtlCol="0">
            <a:spAutoFit/>
          </a:bodyPr>
          <a:lstStyle/>
          <a:p>
            <a:r>
              <a:rPr lang="en-US" dirty="0"/>
              <a:t>Revenue $</a:t>
            </a:r>
          </a:p>
        </p:txBody>
      </p:sp>
      <p:sp>
        <p:nvSpPr>
          <p:cNvPr id="22" name="TextBox 21">
            <a:extLst>
              <a:ext uri="{FF2B5EF4-FFF2-40B4-BE49-F238E27FC236}">
                <a16:creationId xmlns:a16="http://schemas.microsoft.com/office/drawing/2014/main" id="{D826DBD2-D5F0-4915-80D7-D53FFBFA41C3}"/>
              </a:ext>
            </a:extLst>
          </p:cNvPr>
          <p:cNvSpPr txBox="1"/>
          <p:nvPr/>
        </p:nvSpPr>
        <p:spPr>
          <a:xfrm>
            <a:off x="7105141" y="4145448"/>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23" name="Rectangle 22">
            <a:extLst>
              <a:ext uri="{FF2B5EF4-FFF2-40B4-BE49-F238E27FC236}">
                <a16:creationId xmlns:a16="http://schemas.microsoft.com/office/drawing/2014/main" id="{68765C7D-A6ED-4367-90C0-D7B6630C876A}"/>
              </a:ext>
            </a:extLst>
          </p:cNvPr>
          <p:cNvSpPr/>
          <p:nvPr/>
        </p:nvSpPr>
        <p:spPr>
          <a:xfrm>
            <a:off x="7984275" y="4050013"/>
            <a:ext cx="1203366"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Behavior change</a:t>
            </a:r>
          </a:p>
        </p:txBody>
      </p:sp>
      <p:sp>
        <p:nvSpPr>
          <p:cNvPr id="24" name="TextBox 23">
            <a:extLst>
              <a:ext uri="{FF2B5EF4-FFF2-40B4-BE49-F238E27FC236}">
                <a16:creationId xmlns:a16="http://schemas.microsoft.com/office/drawing/2014/main" id="{E7D01288-3345-4214-B10C-97862074F9B1}"/>
              </a:ext>
            </a:extLst>
          </p:cNvPr>
          <p:cNvSpPr txBox="1"/>
          <p:nvPr/>
        </p:nvSpPr>
        <p:spPr>
          <a:xfrm>
            <a:off x="5522566" y="3583341"/>
            <a:ext cx="2672526" cy="307777"/>
          </a:xfrm>
          <a:prstGeom prst="rect">
            <a:avLst/>
          </a:prstGeom>
          <a:noFill/>
        </p:spPr>
        <p:txBody>
          <a:bodyPr wrap="none" rtlCol="0">
            <a:spAutoFit/>
          </a:bodyPr>
          <a:lstStyle/>
          <a:p>
            <a:r>
              <a:rPr lang="en-US" dirty="0"/>
              <a:t>Payment for outcomes/success</a:t>
            </a:r>
          </a:p>
        </p:txBody>
      </p:sp>
      <p:sp>
        <p:nvSpPr>
          <p:cNvPr id="27" name="Rectangle 26">
            <a:extLst>
              <a:ext uri="{FF2B5EF4-FFF2-40B4-BE49-F238E27FC236}">
                <a16:creationId xmlns:a16="http://schemas.microsoft.com/office/drawing/2014/main" id="{4C288C21-9935-446F-B403-222DECA2F67C}"/>
              </a:ext>
            </a:extLst>
          </p:cNvPr>
          <p:cNvSpPr/>
          <p:nvPr/>
        </p:nvSpPr>
        <p:spPr>
          <a:xfrm>
            <a:off x="9932746" y="4048023"/>
            <a:ext cx="1203366" cy="924268"/>
          </a:xfrm>
          <a:prstGeom prst="rect">
            <a:avLst/>
          </a:prstGeom>
          <a:solidFill>
            <a:srgbClr val="EB9D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Outcome</a:t>
            </a:r>
          </a:p>
        </p:txBody>
      </p:sp>
      <p:cxnSp>
        <p:nvCxnSpPr>
          <p:cNvPr id="28" name="Straight Arrow Connector 27">
            <a:extLst>
              <a:ext uri="{FF2B5EF4-FFF2-40B4-BE49-F238E27FC236}">
                <a16:creationId xmlns:a16="http://schemas.microsoft.com/office/drawing/2014/main" id="{61AC01AB-64AF-4FB8-B853-93D967C92BC7}"/>
              </a:ext>
            </a:extLst>
          </p:cNvPr>
          <p:cNvCxnSpPr>
            <a:cxnSpLocks/>
          </p:cNvCxnSpPr>
          <p:nvPr/>
        </p:nvCxnSpPr>
        <p:spPr>
          <a:xfrm flipV="1">
            <a:off x="9149859" y="4517202"/>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904AD4AA-9555-48C6-82A9-28B0DA4DD605}"/>
              </a:ext>
            </a:extLst>
          </p:cNvPr>
          <p:cNvSpPr/>
          <p:nvPr/>
        </p:nvSpPr>
        <p:spPr>
          <a:xfrm>
            <a:off x="5314429" y="4605696"/>
            <a:ext cx="5189517" cy="1021553"/>
          </a:xfrm>
          <a:custGeom>
            <a:avLst/>
            <a:gdLst>
              <a:gd name="connsiteX0" fmla="*/ 5189517 w 5189517"/>
              <a:gd name="connsiteY0" fmla="*/ 415636 h 866898"/>
              <a:gd name="connsiteX1" fmla="*/ 5189517 w 5189517"/>
              <a:gd name="connsiteY1" fmla="*/ 866898 h 866898"/>
              <a:gd name="connsiteX2" fmla="*/ 0 w 5189517"/>
              <a:gd name="connsiteY2" fmla="*/ 855023 h 866898"/>
              <a:gd name="connsiteX3" fmla="*/ 11875 w 5189517"/>
              <a:gd name="connsiteY3" fmla="*/ 0 h 866898"/>
            </a:gdLst>
            <a:ahLst/>
            <a:cxnLst>
              <a:cxn ang="0">
                <a:pos x="connsiteX0" y="connsiteY0"/>
              </a:cxn>
              <a:cxn ang="0">
                <a:pos x="connsiteX1" y="connsiteY1"/>
              </a:cxn>
              <a:cxn ang="0">
                <a:pos x="connsiteX2" y="connsiteY2"/>
              </a:cxn>
              <a:cxn ang="0">
                <a:pos x="connsiteX3" y="connsiteY3"/>
              </a:cxn>
            </a:cxnLst>
            <a:rect l="l" t="t" r="r" b="b"/>
            <a:pathLst>
              <a:path w="5189517" h="866898">
                <a:moveTo>
                  <a:pt x="5189517" y="415636"/>
                </a:moveTo>
                <a:lnTo>
                  <a:pt x="5189517" y="866898"/>
                </a:lnTo>
                <a:lnTo>
                  <a:pt x="0" y="855023"/>
                </a:lnTo>
                <a:lnTo>
                  <a:pt x="11875" y="0"/>
                </a:lnTo>
              </a:path>
            </a:pathLst>
          </a:custGeom>
          <a:noFill/>
          <a:ln>
            <a:solidFill>
              <a:schemeClr val="tx1"/>
            </a:solidFill>
            <a:prstDash val="dash"/>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65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P spid="22" grpId="0"/>
      <p:bldP spid="23" grpId="0" animBg="1"/>
      <p:bldP spid="24" grpId="0"/>
      <p:bldP spid="2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9" name="Google Shape;149;p15"/>
          <p:cNvSpPr txBox="1"/>
          <p:nvPr/>
        </p:nvSpPr>
        <p:spPr>
          <a:xfrm>
            <a:off x="920149" y="-110646"/>
            <a:ext cx="1333473" cy="49567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Basin</a:t>
            </a:r>
            <a:endParaRPr sz="1800" b="0" i="0" u="none" strike="noStrike" cap="none" dirty="0">
              <a:solidFill>
                <a:srgbClr val="000000"/>
              </a:solidFill>
              <a:latin typeface="Calibri"/>
              <a:ea typeface="Calibri"/>
              <a:cs typeface="Calibri"/>
              <a:sym typeface="Calibri"/>
            </a:endParaRPr>
          </a:p>
        </p:txBody>
      </p:sp>
      <p:grpSp>
        <p:nvGrpSpPr>
          <p:cNvPr id="150" name="Google Shape;150;p15"/>
          <p:cNvGrpSpPr/>
          <p:nvPr/>
        </p:nvGrpSpPr>
        <p:grpSpPr>
          <a:xfrm>
            <a:off x="2520136" y="168637"/>
            <a:ext cx="3138188" cy="2961611"/>
            <a:chOff x="5524620" y="1945565"/>
            <a:chExt cx="3839536" cy="3828254"/>
          </a:xfrm>
        </p:grpSpPr>
        <p:pic>
          <p:nvPicPr>
            <p:cNvPr id="151" name="Google Shape;151;p15"/>
            <p:cNvPicPr preferRelativeResize="0"/>
            <p:nvPr/>
          </p:nvPicPr>
          <p:blipFill rotWithShape="1">
            <a:blip r:embed="rId3">
              <a:alphaModFix/>
            </a:blip>
            <a:srcRect/>
            <a:stretch/>
          </p:blipFill>
          <p:spPr>
            <a:xfrm>
              <a:off x="5524620" y="1945565"/>
              <a:ext cx="3714900" cy="3828254"/>
            </a:xfrm>
            <a:prstGeom prst="rect">
              <a:avLst/>
            </a:prstGeom>
            <a:noFill/>
            <a:ln>
              <a:noFill/>
            </a:ln>
          </p:spPr>
        </p:pic>
        <p:sp>
          <p:nvSpPr>
            <p:cNvPr id="152" name="Google Shape;152;p15"/>
            <p:cNvSpPr txBox="1"/>
            <p:nvPr/>
          </p:nvSpPr>
          <p:spPr>
            <a:xfrm>
              <a:off x="7119530" y="2147362"/>
              <a:ext cx="2244626" cy="13089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9,000 acre sub-watershed</a:t>
              </a:r>
              <a:endParaRPr sz="1800" b="0" i="0" u="none" strike="noStrike" cap="none">
                <a:solidFill>
                  <a:srgbClr val="000000"/>
                </a:solidFill>
                <a:latin typeface="Calibri"/>
                <a:ea typeface="Calibri"/>
                <a:cs typeface="Calibri"/>
                <a:sym typeface="Calibri"/>
              </a:endParaRPr>
            </a:p>
          </p:txBody>
        </p:sp>
      </p:grpSp>
      <p:sp>
        <p:nvSpPr>
          <p:cNvPr id="153" name="Google Shape;153;p15"/>
          <p:cNvSpPr txBox="1"/>
          <p:nvPr/>
        </p:nvSpPr>
        <p:spPr>
          <a:xfrm>
            <a:off x="6035659" y="1062269"/>
            <a:ext cx="5931300" cy="4136700"/>
          </a:xfrm>
          <a:prstGeom prst="rect">
            <a:avLst/>
          </a:prstGeom>
          <a:noFill/>
          <a:ln>
            <a:noFill/>
          </a:ln>
        </p:spPr>
        <p:txBody>
          <a:bodyPr spcFirstLastPara="1" wrap="square" lIns="91425" tIns="91425" rIns="91425" bIns="91425" anchor="t" anchorCtr="0">
            <a:noAutofit/>
          </a:bodyPr>
          <a:lstStyle/>
          <a:p>
            <a:pPr algn="ctr">
              <a:buSzPts val="3600"/>
            </a:pPr>
            <a:r>
              <a:rPr lang="en-US" sz="3200" b="1" dirty="0">
                <a:latin typeface="Calibri"/>
                <a:ea typeface="Calibri"/>
                <a:cs typeface="Calibri"/>
                <a:sym typeface="Calibri"/>
              </a:rPr>
              <a:t>Improve tools and incentives for targeting</a:t>
            </a:r>
          </a:p>
          <a:p>
            <a:pPr>
              <a:buSzPts val="3600"/>
            </a:pPr>
            <a:endParaRPr lang="en-US"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2800" i="0" u="none" strike="noStrike" cap="none" dirty="0">
                <a:solidFill>
                  <a:srgbClr val="000000"/>
                </a:solidFill>
                <a:latin typeface="Calibri"/>
                <a:ea typeface="Calibri"/>
                <a:cs typeface="Calibri"/>
                <a:sym typeface="Calibri"/>
              </a:rPr>
              <a:t>Nutrient loads are highly variable across the landscape across multiple scales and across land managers). </a:t>
            </a:r>
          </a:p>
          <a:p>
            <a:pPr marL="0" marR="0" lvl="0" indent="0" algn="l" rtl="0">
              <a:lnSpc>
                <a:spcPct val="100000"/>
              </a:lnSpc>
              <a:spcBef>
                <a:spcPts val="0"/>
              </a:spcBef>
              <a:spcAft>
                <a:spcPts val="0"/>
              </a:spcAft>
              <a:buClr>
                <a:srgbClr val="000000"/>
              </a:buClr>
              <a:buSzPts val="3600"/>
              <a:buFont typeface="Arial"/>
              <a:buNone/>
            </a:pPr>
            <a:endParaRPr lang="en-US" sz="28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2800" i="0" u="none" strike="noStrike" cap="none" dirty="0">
                <a:solidFill>
                  <a:srgbClr val="000000"/>
                </a:solidFill>
                <a:latin typeface="Calibri"/>
                <a:ea typeface="Calibri"/>
                <a:cs typeface="Calibri"/>
                <a:sym typeface="Calibri"/>
              </a:rPr>
              <a:t>Our accounting and incentive systems only provide limited opportunity to target.</a:t>
            </a:r>
            <a:endParaRPr sz="28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200" i="0" u="none" strike="noStrike" cap="none" dirty="0">
              <a:solidFill>
                <a:srgbClr val="000000"/>
              </a:solidFill>
              <a:latin typeface="Calibri"/>
              <a:ea typeface="Calibri"/>
              <a:cs typeface="Calibri"/>
              <a:sym typeface="Calibri"/>
            </a:endParaRPr>
          </a:p>
        </p:txBody>
      </p:sp>
      <p:grpSp>
        <p:nvGrpSpPr>
          <p:cNvPr id="157" name="Google Shape;157;p15"/>
          <p:cNvGrpSpPr/>
          <p:nvPr/>
        </p:nvGrpSpPr>
        <p:grpSpPr>
          <a:xfrm>
            <a:off x="139131" y="3727753"/>
            <a:ext cx="2662908" cy="2589581"/>
            <a:chOff x="8238839" y="475301"/>
            <a:chExt cx="3506398" cy="3228570"/>
          </a:xfrm>
        </p:grpSpPr>
        <p:pic>
          <p:nvPicPr>
            <p:cNvPr id="158" name="Google Shape;158;p15"/>
            <p:cNvPicPr preferRelativeResize="0"/>
            <p:nvPr/>
          </p:nvPicPr>
          <p:blipFill rotWithShape="1">
            <a:blip r:embed="rId4">
              <a:alphaModFix/>
            </a:blip>
            <a:srcRect/>
            <a:stretch/>
          </p:blipFill>
          <p:spPr>
            <a:xfrm>
              <a:off x="8238839" y="1037427"/>
              <a:ext cx="3506398" cy="2666444"/>
            </a:xfrm>
            <a:prstGeom prst="rect">
              <a:avLst/>
            </a:prstGeom>
            <a:noFill/>
            <a:ln>
              <a:noFill/>
            </a:ln>
          </p:spPr>
        </p:pic>
        <p:sp>
          <p:nvSpPr>
            <p:cNvPr id="159" name="Google Shape;159;p15"/>
            <p:cNvSpPr txBox="1"/>
            <p:nvPr/>
          </p:nvSpPr>
          <p:spPr>
            <a:xfrm>
              <a:off x="8735267" y="475301"/>
              <a:ext cx="2680264" cy="6213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25 acre parcel</a:t>
              </a:r>
              <a:endParaRPr sz="1800" b="0" i="0" u="none" strike="noStrike" cap="none">
                <a:solidFill>
                  <a:srgbClr val="000000"/>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11D3DBA6-E157-4E0A-BC4E-41EEDDA4370D}"/>
              </a:ext>
            </a:extLst>
          </p:cNvPr>
          <p:cNvPicPr>
            <a:picLocks noChangeAspect="1"/>
          </p:cNvPicPr>
          <p:nvPr/>
        </p:nvPicPr>
        <p:blipFill rotWithShape="1">
          <a:blip r:embed="rId5"/>
          <a:srcRect l="41687" t="21788" r="31625" b="9719"/>
          <a:stretch/>
        </p:blipFill>
        <p:spPr>
          <a:xfrm>
            <a:off x="349031" y="257654"/>
            <a:ext cx="1793771" cy="2589581"/>
          </a:xfrm>
          <a:prstGeom prst="rect">
            <a:avLst/>
          </a:prstGeom>
        </p:spPr>
      </p:pic>
      <p:grpSp>
        <p:nvGrpSpPr>
          <p:cNvPr id="3" name="Group 2">
            <a:extLst>
              <a:ext uri="{FF2B5EF4-FFF2-40B4-BE49-F238E27FC236}">
                <a16:creationId xmlns:a16="http://schemas.microsoft.com/office/drawing/2014/main" id="{A55CD3AC-F8F9-4600-BA26-B08879DE3EEC}"/>
              </a:ext>
            </a:extLst>
          </p:cNvPr>
          <p:cNvGrpSpPr/>
          <p:nvPr/>
        </p:nvGrpSpPr>
        <p:grpSpPr>
          <a:xfrm>
            <a:off x="3008806" y="3234834"/>
            <a:ext cx="2861719" cy="3454529"/>
            <a:chOff x="2802039" y="3429000"/>
            <a:chExt cx="3381020" cy="3454529"/>
          </a:xfrm>
        </p:grpSpPr>
        <p:graphicFrame>
          <p:nvGraphicFramePr>
            <p:cNvPr id="14" name="Google Shape;172;g24e517f88cf_0_15">
              <a:extLst>
                <a:ext uri="{FF2B5EF4-FFF2-40B4-BE49-F238E27FC236}">
                  <a16:creationId xmlns:a16="http://schemas.microsoft.com/office/drawing/2014/main" id="{04E003F0-4BF6-4855-84AF-68F8ABF7BE79}"/>
                </a:ext>
              </a:extLst>
            </p:cNvPr>
            <p:cNvGraphicFramePr/>
            <p:nvPr>
              <p:extLst>
                <p:ext uri="{D42A27DB-BD31-4B8C-83A1-F6EECF244321}">
                  <p14:modId xmlns:p14="http://schemas.microsoft.com/office/powerpoint/2010/main" val="2289255053"/>
                </p:ext>
              </p:extLst>
            </p:nvPr>
          </p:nvGraphicFramePr>
          <p:xfrm>
            <a:off x="2802039" y="4161882"/>
            <a:ext cx="3381020" cy="2438340"/>
          </p:xfrm>
          <a:graphic>
            <a:graphicData uri="http://schemas.openxmlformats.org/drawingml/2006/table">
              <a:tbl>
                <a:tblPr>
                  <a:noFill/>
                </a:tblPr>
                <a:tblGrid>
                  <a:gridCol w="1241792">
                    <a:extLst>
                      <a:ext uri="{9D8B030D-6E8A-4147-A177-3AD203B41FA5}">
                        <a16:colId xmlns:a16="http://schemas.microsoft.com/office/drawing/2014/main" val="20000"/>
                      </a:ext>
                    </a:extLst>
                  </a:gridCol>
                  <a:gridCol w="1619927">
                    <a:extLst>
                      <a:ext uri="{9D8B030D-6E8A-4147-A177-3AD203B41FA5}">
                        <a16:colId xmlns:a16="http://schemas.microsoft.com/office/drawing/2014/main" val="20001"/>
                      </a:ext>
                    </a:extLst>
                  </a:gridCol>
                </a:tblGrid>
                <a:tr h="507550">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a:t>Quartile </a:t>
                        </a:r>
                        <a:endParaRPr sz="1200" b="1" u="none" strike="noStrike" cap="none" dirty="0"/>
                      </a:p>
                      <a:p>
                        <a:pPr marL="0" marR="0" lvl="0" indent="0" algn="ctr" rtl="0">
                          <a:lnSpc>
                            <a:spcPct val="100000"/>
                          </a:lnSpc>
                          <a:spcBef>
                            <a:spcPts val="0"/>
                          </a:spcBef>
                          <a:spcAft>
                            <a:spcPts val="0"/>
                          </a:spcAft>
                          <a:buClr>
                            <a:srgbClr val="000000"/>
                          </a:buClr>
                          <a:buSzPts val="2000"/>
                          <a:buFont typeface="Arial"/>
                          <a:buNone/>
                        </a:pPr>
                        <a:endParaRPr sz="1200" b="1"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a:t>Total P balance (kg/ha)</a:t>
                        </a:r>
                        <a:endParaRPr sz="1200" b="1" u="none" strike="noStrike" cap="none" dirty="0"/>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Minimum</a:t>
                        </a:r>
                        <a:endParaRPr sz="12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-30.9 </a:t>
                        </a:r>
                        <a:endParaRPr sz="1200" u="none" strike="noStrike" cap="none" dirty="0"/>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1st Quartile</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1.5  </a:t>
                        </a:r>
                        <a:endParaRPr sz="1200" u="none" strike="noStrike" cap="none" dirty="0"/>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Median</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12.4  </a:t>
                        </a:r>
                        <a:endParaRPr sz="1200" u="none" strike="noStrike" cap="none" dirty="0"/>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3rd Quartile</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18.7  </a:t>
                        </a:r>
                        <a:endParaRPr sz="1200" u="none" strike="noStrike" cap="none" dirty="0"/>
                      </a:p>
                    </a:txBody>
                    <a:tcPr marL="91425" marR="91425" marT="91425" marB="91425"/>
                  </a:tc>
                  <a:extLst>
                    <a:ext uri="{0D108BD9-81ED-4DB2-BD59-A6C34878D82A}">
                      <a16:rowId xmlns:a16="http://schemas.microsoft.com/office/drawing/2014/main" val="10004"/>
                    </a:ext>
                  </a:extLst>
                </a:tr>
                <a:tr h="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Maximum</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97.6 </a:t>
                        </a:r>
                        <a:endParaRPr sz="1200" u="none" strike="noStrike" cap="none" dirty="0"/>
                      </a:p>
                    </a:txBody>
                    <a:tcPr marL="91425" marR="91425" marT="91425" marB="91425"/>
                  </a:tc>
                  <a:extLst>
                    <a:ext uri="{0D108BD9-81ED-4DB2-BD59-A6C34878D82A}">
                      <a16:rowId xmlns:a16="http://schemas.microsoft.com/office/drawing/2014/main" val="10005"/>
                    </a:ext>
                  </a:extLst>
                </a:tr>
              </a:tbl>
            </a:graphicData>
          </a:graphic>
        </p:graphicFrame>
        <p:sp>
          <p:nvSpPr>
            <p:cNvPr id="15" name="Google Shape;173;g24e517f88cf_0_15">
              <a:extLst>
                <a:ext uri="{FF2B5EF4-FFF2-40B4-BE49-F238E27FC236}">
                  <a16:creationId xmlns:a16="http://schemas.microsoft.com/office/drawing/2014/main" id="{54B4EFB0-64A9-45CF-BF2E-C45A7E0F9D9B}"/>
                </a:ext>
              </a:extLst>
            </p:cNvPr>
            <p:cNvSpPr txBox="1"/>
            <p:nvPr/>
          </p:nvSpPr>
          <p:spPr>
            <a:xfrm>
              <a:off x="3239507" y="3429000"/>
              <a:ext cx="2644983" cy="94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1200" b="0" i="0" u="none" strike="noStrike" cap="none" dirty="0">
                  <a:solidFill>
                    <a:srgbClr val="000000"/>
                  </a:solidFill>
                  <a:latin typeface="Calibri"/>
                  <a:ea typeface="Calibri"/>
                  <a:cs typeface="Calibri"/>
                  <a:sym typeface="Calibri"/>
                </a:rPr>
                <a:t>Total phosphorus balance across 58 dairy farms in Shenandoah Valley Virginia, 2018 </a:t>
              </a:r>
              <a:endParaRPr sz="1200" b="0" i="0" u="none" strike="noStrike" cap="none" dirty="0">
                <a:solidFill>
                  <a:srgbClr val="000000"/>
                </a:solidFill>
                <a:latin typeface="Calibri"/>
                <a:ea typeface="Calibri"/>
                <a:cs typeface="Calibri"/>
                <a:sym typeface="Calibri"/>
              </a:endParaRPr>
            </a:p>
          </p:txBody>
        </p:sp>
        <p:sp>
          <p:nvSpPr>
            <p:cNvPr id="16" name="Google Shape;174;g24e517f88cf_0_15">
              <a:extLst>
                <a:ext uri="{FF2B5EF4-FFF2-40B4-BE49-F238E27FC236}">
                  <a16:creationId xmlns:a16="http://schemas.microsoft.com/office/drawing/2014/main" id="{9684210B-FF5E-4642-B49A-2082FD2066F9}"/>
                </a:ext>
              </a:extLst>
            </p:cNvPr>
            <p:cNvSpPr txBox="1"/>
            <p:nvPr/>
          </p:nvSpPr>
          <p:spPr>
            <a:xfrm>
              <a:off x="2937022" y="6537311"/>
              <a:ext cx="2591749" cy="3462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(Source: Pearce &amp; Maguire 2020</a:t>
              </a:r>
              <a:r>
                <a:rPr lang="en-US" sz="105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wipe(down)">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wipe(down)">
                                      <p:cBhvr>
                                        <p:cTn id="12" dur="5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g18ce5abb3ef_0_12"/>
          <p:cNvSpPr txBox="1"/>
          <p:nvPr/>
        </p:nvSpPr>
        <p:spPr>
          <a:xfrm>
            <a:off x="1706503" y="71062"/>
            <a:ext cx="929212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200" b="1" i="0" u="none" strike="noStrike" cap="none" dirty="0">
                <a:solidFill>
                  <a:schemeClr val="dk1"/>
                </a:solidFill>
                <a:latin typeface="Arial"/>
                <a:ea typeface="Arial"/>
                <a:cs typeface="Arial"/>
                <a:sym typeface="Arial"/>
              </a:rPr>
              <a:t>Improve efforts to address mass balance </a:t>
            </a:r>
            <a:endParaRPr sz="3200" b="1" i="0" u="none" strike="noStrike" cap="none" dirty="0">
              <a:solidFill>
                <a:srgbClr val="000000"/>
              </a:solidFill>
              <a:latin typeface="Arial"/>
              <a:ea typeface="Arial"/>
              <a:cs typeface="Arial"/>
              <a:sym typeface="Arial"/>
            </a:endParaRPr>
          </a:p>
        </p:txBody>
      </p:sp>
      <p:sp>
        <p:nvSpPr>
          <p:cNvPr id="234" name="Google Shape;234;g18ce5abb3ef_0_12"/>
          <p:cNvSpPr txBox="1"/>
          <p:nvPr/>
        </p:nvSpPr>
        <p:spPr>
          <a:xfrm>
            <a:off x="1701672" y="6301679"/>
            <a:ext cx="3579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100" b="0" i="0" u="none" strike="noStrike" cap="none" dirty="0">
                <a:solidFill>
                  <a:srgbClr val="000000"/>
                </a:solidFill>
                <a:latin typeface="Arial"/>
                <a:ea typeface="Arial"/>
                <a:cs typeface="Arial"/>
                <a:sym typeface="Arial"/>
              </a:rPr>
              <a:t>Source: USGS Sparrow Model Output </a:t>
            </a:r>
            <a:endParaRPr sz="1100" b="0" i="0" u="none" strike="noStrike" cap="none" dirty="0">
              <a:solidFill>
                <a:srgbClr val="000000"/>
              </a:solidFill>
              <a:latin typeface="Arial"/>
              <a:ea typeface="Arial"/>
              <a:cs typeface="Arial"/>
              <a:sym typeface="Arial"/>
            </a:endParaRPr>
          </a:p>
        </p:txBody>
      </p:sp>
      <p:sp>
        <p:nvSpPr>
          <p:cNvPr id="244" name="Google Shape;244;g18ce5abb3ef_0_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18ce5abb3ef_0_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7" name="Google Shape;106;g6c66799fd9_0_20">
            <a:extLst>
              <a:ext uri="{FF2B5EF4-FFF2-40B4-BE49-F238E27FC236}">
                <a16:creationId xmlns:a16="http://schemas.microsoft.com/office/drawing/2014/main" id="{CEEDBEB2-4EB6-434A-813B-F8C694C52EF7}"/>
              </a:ext>
            </a:extLst>
          </p:cNvPr>
          <p:cNvPicPr preferRelativeResize="0"/>
          <p:nvPr/>
        </p:nvPicPr>
        <p:blipFill rotWithShape="1">
          <a:blip r:embed="rId4">
            <a:alphaModFix/>
          </a:blip>
          <a:srcRect l="4643"/>
          <a:stretch/>
        </p:blipFill>
        <p:spPr>
          <a:xfrm>
            <a:off x="6929219" y="877303"/>
            <a:ext cx="4088524" cy="5289514"/>
          </a:xfrm>
          <a:prstGeom prst="rect">
            <a:avLst/>
          </a:prstGeom>
          <a:noFill/>
          <a:ln>
            <a:noFill/>
          </a:ln>
        </p:spPr>
      </p:pic>
      <p:sp>
        <p:nvSpPr>
          <p:cNvPr id="8" name="Google Shape;107;g6c66799fd9_0_20">
            <a:extLst>
              <a:ext uri="{FF2B5EF4-FFF2-40B4-BE49-F238E27FC236}">
                <a16:creationId xmlns:a16="http://schemas.microsoft.com/office/drawing/2014/main" id="{0F9AE21B-18AB-4151-8422-DE297BECF5C8}"/>
              </a:ext>
            </a:extLst>
          </p:cNvPr>
          <p:cNvSpPr txBox="1"/>
          <p:nvPr/>
        </p:nvSpPr>
        <p:spPr>
          <a:xfrm>
            <a:off x="7982900" y="6260051"/>
            <a:ext cx="2607731" cy="4076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b="0" i="0" u="none" strike="noStrike" cap="none" dirty="0">
                <a:solidFill>
                  <a:srgbClr val="000000"/>
                </a:solidFill>
                <a:latin typeface="Calibri"/>
                <a:ea typeface="Calibri"/>
                <a:cs typeface="Calibri"/>
                <a:sym typeface="Calibri"/>
              </a:rPr>
              <a:t>Moyer et al. 2017, Webber, 2017</a:t>
            </a:r>
            <a:endParaRPr b="0" i="0" u="none" strike="noStrike" cap="none" dirty="0">
              <a:solidFill>
                <a:srgbClr val="00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C9B24B01-6019-4ADD-A9BF-17C83F46FF7F}"/>
              </a:ext>
            </a:extLst>
          </p:cNvPr>
          <p:cNvSpPr/>
          <p:nvPr/>
        </p:nvSpPr>
        <p:spPr>
          <a:xfrm flipH="1">
            <a:off x="1506139" y="147144"/>
            <a:ext cx="91433" cy="655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98CCF8B-29DA-4EBA-98A4-4C45605BB013}"/>
              </a:ext>
            </a:extLst>
          </p:cNvPr>
          <p:cNvGrpSpPr/>
          <p:nvPr/>
        </p:nvGrpSpPr>
        <p:grpSpPr>
          <a:xfrm>
            <a:off x="1144800" y="648578"/>
            <a:ext cx="4783929" cy="5815285"/>
            <a:chOff x="6409901" y="802549"/>
            <a:chExt cx="4783929" cy="5815285"/>
          </a:xfrm>
        </p:grpSpPr>
        <p:grpSp>
          <p:nvGrpSpPr>
            <p:cNvPr id="6" name="Group 5">
              <a:extLst>
                <a:ext uri="{FF2B5EF4-FFF2-40B4-BE49-F238E27FC236}">
                  <a16:creationId xmlns:a16="http://schemas.microsoft.com/office/drawing/2014/main" id="{EA0F34B6-A80A-48E2-A32F-921738B664FB}"/>
                </a:ext>
              </a:extLst>
            </p:cNvPr>
            <p:cNvGrpSpPr/>
            <p:nvPr/>
          </p:nvGrpSpPr>
          <p:grpSpPr>
            <a:xfrm>
              <a:off x="6409901" y="802550"/>
              <a:ext cx="4624818" cy="5653100"/>
              <a:chOff x="6409901" y="802550"/>
              <a:chExt cx="4624818" cy="5653100"/>
            </a:xfrm>
          </p:grpSpPr>
          <p:grpSp>
            <p:nvGrpSpPr>
              <p:cNvPr id="3" name="Group 2">
                <a:extLst>
                  <a:ext uri="{FF2B5EF4-FFF2-40B4-BE49-F238E27FC236}">
                    <a16:creationId xmlns:a16="http://schemas.microsoft.com/office/drawing/2014/main" id="{393C7C0E-56DF-4798-A490-17B557DB254D}"/>
                  </a:ext>
                </a:extLst>
              </p:cNvPr>
              <p:cNvGrpSpPr/>
              <p:nvPr/>
            </p:nvGrpSpPr>
            <p:grpSpPr>
              <a:xfrm>
                <a:off x="6409901" y="802550"/>
                <a:ext cx="4624818" cy="5653100"/>
                <a:chOff x="1483545" y="1021918"/>
                <a:chExt cx="4624818" cy="5653100"/>
              </a:xfrm>
            </p:grpSpPr>
            <p:pic>
              <p:nvPicPr>
                <p:cNvPr id="232" name="Google Shape;232;g18ce5abb3ef_0_12"/>
                <p:cNvPicPr preferRelativeResize="0"/>
                <p:nvPr/>
              </p:nvPicPr>
              <p:blipFill rotWithShape="1">
                <a:blip r:embed="rId5">
                  <a:alphaModFix/>
                </a:blip>
                <a:srcRect l="40062"/>
                <a:stretch/>
              </p:blipFill>
              <p:spPr>
                <a:xfrm>
                  <a:off x="1642655" y="1021918"/>
                  <a:ext cx="4465708" cy="5653100"/>
                </a:xfrm>
                <a:prstGeom prst="rect">
                  <a:avLst/>
                </a:prstGeom>
                <a:noFill/>
                <a:ln>
                  <a:noFill/>
                </a:ln>
              </p:spPr>
            </p:pic>
            <p:sp>
              <p:nvSpPr>
                <p:cNvPr id="2" name="Rectangle 1">
                  <a:extLst>
                    <a:ext uri="{FF2B5EF4-FFF2-40B4-BE49-F238E27FC236}">
                      <a16:creationId xmlns:a16="http://schemas.microsoft.com/office/drawing/2014/main" id="{D4E1FE1D-45FE-47E4-AA75-1E79DB08677D}"/>
                    </a:ext>
                  </a:extLst>
                </p:cNvPr>
                <p:cNvSpPr/>
                <p:nvPr/>
              </p:nvSpPr>
              <p:spPr>
                <a:xfrm>
                  <a:off x="1483545" y="4093059"/>
                  <a:ext cx="941846" cy="2422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3D6CD60-6E17-4B0F-A178-81774A7D5A70}"/>
                  </a:ext>
                </a:extLst>
              </p:cNvPr>
              <p:cNvSpPr/>
              <p:nvPr/>
            </p:nvSpPr>
            <p:spPr>
              <a:xfrm>
                <a:off x="6438976" y="901966"/>
                <a:ext cx="804284" cy="24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099A314-A25C-4D03-81FB-78EE6EB2BA3B}"/>
                </a:ext>
              </a:extLst>
            </p:cNvPr>
            <p:cNvSpPr/>
            <p:nvPr/>
          </p:nvSpPr>
          <p:spPr>
            <a:xfrm>
              <a:off x="10943834" y="802549"/>
              <a:ext cx="249996" cy="5815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 name="TextBox 1">
            <a:extLst>
              <a:ext uri="{FF2B5EF4-FFF2-40B4-BE49-F238E27FC236}">
                <a16:creationId xmlns:a16="http://schemas.microsoft.com/office/drawing/2014/main" id="{EE4D9371-515F-41E7-AD42-276DF9461B5A}"/>
              </a:ext>
            </a:extLst>
          </p:cNvPr>
          <p:cNvSpPr txBox="1"/>
          <p:nvPr/>
        </p:nvSpPr>
        <p:spPr>
          <a:xfrm>
            <a:off x="2513085" y="389993"/>
            <a:ext cx="7234673" cy="523220"/>
          </a:xfrm>
          <a:prstGeom prst="rect">
            <a:avLst/>
          </a:prstGeom>
          <a:noFill/>
        </p:spPr>
        <p:txBody>
          <a:bodyPr wrap="none" rtlCol="0">
            <a:spAutoFit/>
          </a:bodyPr>
          <a:lstStyle/>
          <a:p>
            <a:pPr algn="ctr"/>
            <a:r>
              <a:rPr lang="en-US" sz="2800" b="1" dirty="0"/>
              <a:t>Encourage Institutional/policy Innovation</a:t>
            </a:r>
          </a:p>
        </p:txBody>
      </p:sp>
      <p:pic>
        <p:nvPicPr>
          <p:cNvPr id="3" name="Picture 2">
            <a:extLst>
              <a:ext uri="{FF2B5EF4-FFF2-40B4-BE49-F238E27FC236}">
                <a16:creationId xmlns:a16="http://schemas.microsoft.com/office/drawing/2014/main" id="{80BD4DCC-2189-49D8-A8D9-5C7E3623E3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383" y="2110877"/>
            <a:ext cx="6380164" cy="4000500"/>
          </a:xfrm>
          <a:prstGeom prst="rect">
            <a:avLst/>
          </a:prstGeom>
          <a:noFill/>
        </p:spPr>
      </p:pic>
      <p:sp>
        <p:nvSpPr>
          <p:cNvPr id="4" name="Rectangle 3">
            <a:extLst>
              <a:ext uri="{FF2B5EF4-FFF2-40B4-BE49-F238E27FC236}">
                <a16:creationId xmlns:a16="http://schemas.microsoft.com/office/drawing/2014/main" id="{DC142EC7-8212-4A51-9BC6-57B829CB03A4}"/>
              </a:ext>
            </a:extLst>
          </p:cNvPr>
          <p:cNvSpPr/>
          <p:nvPr/>
        </p:nvSpPr>
        <p:spPr>
          <a:xfrm>
            <a:off x="622283" y="5991918"/>
            <a:ext cx="6909264" cy="369332"/>
          </a:xfrm>
          <a:prstGeom prst="rect">
            <a:avLst/>
          </a:prstGeom>
        </p:spPr>
        <p:txBody>
          <a:bodyPr wrap="none">
            <a:spAutoFit/>
          </a:bodyPr>
          <a:lstStyle/>
          <a:p>
            <a:pPr>
              <a:spcAft>
                <a:spcPts val="1000"/>
              </a:spcAft>
            </a:pPr>
            <a:r>
              <a:rPr lang="en-US" sz="1800" b="1" dirty="0">
                <a:solidFill>
                  <a:srgbClr val="44546A"/>
                </a:solidFill>
                <a:latin typeface="Calibri" panose="020F0502020204030204" pitchFamily="34" charset="0"/>
                <a:ea typeface="Calibri" panose="020F0502020204030204" pitchFamily="34" charset="0"/>
                <a:cs typeface="Calibri" panose="020F0502020204030204" pitchFamily="34" charset="0"/>
              </a:rPr>
              <a:t>The Sandboxing Process (Figure adapted from Higgins and Male, 2019)</a:t>
            </a:r>
            <a:endParaRPr lang="en-US" sz="1200" i="1" dirty="0">
              <a:solidFill>
                <a:srgbClr val="44546A"/>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D49A0E1-D9A5-4A19-907E-2D2EE0A66B0D}"/>
              </a:ext>
            </a:extLst>
          </p:cNvPr>
          <p:cNvSpPr txBox="1"/>
          <p:nvPr/>
        </p:nvSpPr>
        <p:spPr>
          <a:xfrm>
            <a:off x="3704082" y="1541143"/>
            <a:ext cx="1943160" cy="461665"/>
          </a:xfrm>
          <a:prstGeom prst="rect">
            <a:avLst/>
          </a:prstGeom>
          <a:noFill/>
        </p:spPr>
        <p:txBody>
          <a:bodyPr wrap="none" rtlCol="0">
            <a:spAutoFit/>
          </a:bodyPr>
          <a:lstStyle/>
          <a:p>
            <a:pPr algn="ctr"/>
            <a:r>
              <a:rPr lang="en-US" sz="2400" b="1" dirty="0">
                <a:solidFill>
                  <a:srgbClr val="0066CC"/>
                </a:solidFill>
              </a:rPr>
              <a:t>Sandboxing</a:t>
            </a:r>
          </a:p>
        </p:txBody>
      </p:sp>
      <p:sp>
        <p:nvSpPr>
          <p:cNvPr id="9" name="TextBox 8">
            <a:extLst>
              <a:ext uri="{FF2B5EF4-FFF2-40B4-BE49-F238E27FC236}">
                <a16:creationId xmlns:a16="http://schemas.microsoft.com/office/drawing/2014/main" id="{F233317E-1F6E-4832-9D92-D3F389DE4104}"/>
              </a:ext>
            </a:extLst>
          </p:cNvPr>
          <p:cNvSpPr txBox="1"/>
          <p:nvPr/>
        </p:nvSpPr>
        <p:spPr>
          <a:xfrm>
            <a:off x="7890401" y="2144210"/>
            <a:ext cx="4403770" cy="461665"/>
          </a:xfrm>
          <a:prstGeom prst="rect">
            <a:avLst/>
          </a:prstGeom>
          <a:noFill/>
        </p:spPr>
        <p:txBody>
          <a:bodyPr wrap="none" rtlCol="0">
            <a:spAutoFit/>
          </a:bodyPr>
          <a:lstStyle/>
          <a:p>
            <a:pPr algn="ctr"/>
            <a:r>
              <a:rPr lang="en-US" sz="2400" b="1" dirty="0">
                <a:solidFill>
                  <a:srgbClr val="0066CC"/>
                </a:solidFill>
              </a:rPr>
              <a:t>Ideas for what to “Sandbox” </a:t>
            </a:r>
          </a:p>
        </p:txBody>
      </p:sp>
      <p:sp>
        <p:nvSpPr>
          <p:cNvPr id="10" name="TextBox 9">
            <a:extLst>
              <a:ext uri="{FF2B5EF4-FFF2-40B4-BE49-F238E27FC236}">
                <a16:creationId xmlns:a16="http://schemas.microsoft.com/office/drawing/2014/main" id="{01387C1B-3FF2-46BA-807A-6FC3082A158B}"/>
              </a:ext>
            </a:extLst>
          </p:cNvPr>
          <p:cNvSpPr txBox="1"/>
          <p:nvPr/>
        </p:nvSpPr>
        <p:spPr>
          <a:xfrm>
            <a:off x="8113559" y="2786706"/>
            <a:ext cx="3629752" cy="1015663"/>
          </a:xfrm>
          <a:prstGeom prst="rect">
            <a:avLst/>
          </a:prstGeom>
          <a:noFill/>
        </p:spPr>
        <p:txBody>
          <a:bodyPr wrap="square" rtlCol="0">
            <a:spAutoFit/>
          </a:bodyPr>
          <a:lstStyle/>
          <a:p>
            <a:pPr algn="ctr"/>
            <a:r>
              <a:rPr lang="en-US" sz="2000" dirty="0"/>
              <a:t>TMDL accounting &amp; accountability (alternative to CAST)</a:t>
            </a:r>
          </a:p>
        </p:txBody>
      </p:sp>
      <p:sp>
        <p:nvSpPr>
          <p:cNvPr id="11" name="TextBox 10">
            <a:extLst>
              <a:ext uri="{FF2B5EF4-FFF2-40B4-BE49-F238E27FC236}">
                <a16:creationId xmlns:a16="http://schemas.microsoft.com/office/drawing/2014/main" id="{940474D9-9C17-4ABE-B443-19416F4B2761}"/>
              </a:ext>
            </a:extLst>
          </p:cNvPr>
          <p:cNvSpPr txBox="1"/>
          <p:nvPr/>
        </p:nvSpPr>
        <p:spPr>
          <a:xfrm>
            <a:off x="8258074" y="4046673"/>
            <a:ext cx="3485237" cy="707886"/>
          </a:xfrm>
          <a:prstGeom prst="rect">
            <a:avLst/>
          </a:prstGeom>
          <a:noFill/>
        </p:spPr>
        <p:txBody>
          <a:bodyPr wrap="square" rtlCol="0">
            <a:spAutoFit/>
          </a:bodyPr>
          <a:lstStyle/>
          <a:p>
            <a:pPr algn="ctr"/>
            <a:r>
              <a:rPr lang="en-US" sz="2000" dirty="0"/>
              <a:t>Types of outcome-based incentive programs</a:t>
            </a:r>
          </a:p>
        </p:txBody>
      </p:sp>
    </p:spTree>
    <p:extLst>
      <p:ext uri="{BB962C8B-B14F-4D97-AF65-F5344CB8AC3E}">
        <p14:creationId xmlns:p14="http://schemas.microsoft.com/office/powerpoint/2010/main" val="406709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5;p2">
            <a:extLst>
              <a:ext uri="{FF2B5EF4-FFF2-40B4-BE49-F238E27FC236}">
                <a16:creationId xmlns:a16="http://schemas.microsoft.com/office/drawing/2014/main" id="{703601AD-5D41-4C24-AC74-05DE48439B5B}"/>
              </a:ext>
            </a:extLst>
          </p:cNvPr>
          <p:cNvSpPr/>
          <p:nvPr/>
        </p:nvSpPr>
        <p:spPr>
          <a:xfrm>
            <a:off x="1" y="0"/>
            <a:ext cx="5538325"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655784"/>
            <a:ext cx="5538326" cy="2275025"/>
          </a:xfrm>
          <a:prstGeom prst="rect">
            <a:avLst/>
          </a:prstGeom>
          <a:noFill/>
          <a:ln>
            <a:noFill/>
          </a:ln>
        </p:spPr>
        <p:txBody>
          <a:bodyPr spcFirstLastPara="1" wrap="square" lIns="91425" tIns="45700" rIns="91425" bIns="45700" anchor="ctr" anchorCtr="0">
            <a:normAutofit/>
          </a:bodyPr>
          <a:lstStyle/>
          <a:p>
            <a:pPr algn="ctr"/>
            <a:r>
              <a:rPr lang="en-US" sz="2800" b="1" dirty="0"/>
              <a:t>Achieving Water Quality Standards</a:t>
            </a:r>
            <a:r>
              <a:rPr lang="en-US" sz="3200" b="1" dirty="0"/>
              <a:t>:</a:t>
            </a:r>
            <a:br>
              <a:rPr lang="en-US" sz="3200" b="1" dirty="0"/>
            </a:br>
            <a:br>
              <a:rPr lang="en-US" sz="2400" b="1" dirty="0">
                <a:latin typeface="Calibri"/>
                <a:ea typeface="Calibri"/>
                <a:cs typeface="Calibri"/>
                <a:sym typeface="Calibri"/>
              </a:rPr>
            </a:br>
            <a:endParaRPr sz="3200" dirty="0"/>
          </a:p>
        </p:txBody>
      </p:sp>
      <p:grpSp>
        <p:nvGrpSpPr>
          <p:cNvPr id="4" name="Group 3">
            <a:extLst>
              <a:ext uri="{FF2B5EF4-FFF2-40B4-BE49-F238E27FC236}">
                <a16:creationId xmlns:a16="http://schemas.microsoft.com/office/drawing/2014/main" id="{D53C51AD-D7EF-465B-984C-76240C3D218C}"/>
              </a:ext>
            </a:extLst>
          </p:cNvPr>
          <p:cNvGrpSpPr/>
          <p:nvPr/>
        </p:nvGrpSpPr>
        <p:grpSpPr>
          <a:xfrm>
            <a:off x="6338960" y="2330095"/>
            <a:ext cx="5186306" cy="3100605"/>
            <a:chOff x="6959600" y="3031344"/>
            <a:chExt cx="4381500" cy="2455056"/>
          </a:xfrm>
        </p:grpSpPr>
        <p:pic>
          <p:nvPicPr>
            <p:cNvPr id="7" name="Picture 6">
              <a:extLst>
                <a:ext uri="{FF2B5EF4-FFF2-40B4-BE49-F238E27FC236}">
                  <a16:creationId xmlns:a16="http://schemas.microsoft.com/office/drawing/2014/main" id="{D9D5F3F1-C1BC-4C6A-ADCB-F2CA99EED64B}"/>
                </a:ext>
              </a:extLst>
            </p:cNvPr>
            <p:cNvPicPr>
              <a:picLocks noChangeAspect="1"/>
            </p:cNvPicPr>
            <p:nvPr/>
          </p:nvPicPr>
          <p:blipFill rotWithShape="1">
            <a:blip r:embed="rId3"/>
            <a:srcRect l="38736" t="12696" r="22873" b="25598"/>
            <a:stretch/>
          </p:blipFill>
          <p:spPr>
            <a:xfrm>
              <a:off x="7097775" y="3031344"/>
              <a:ext cx="4243325" cy="2275025"/>
            </a:xfrm>
            <a:prstGeom prst="rect">
              <a:avLst/>
            </a:prstGeom>
          </p:spPr>
        </p:pic>
        <p:sp>
          <p:nvSpPr>
            <p:cNvPr id="3" name="Rectangle 2">
              <a:extLst>
                <a:ext uri="{FF2B5EF4-FFF2-40B4-BE49-F238E27FC236}">
                  <a16:creationId xmlns:a16="http://schemas.microsoft.com/office/drawing/2014/main" id="{1F51F186-1B6F-4295-8391-C466B5C6E3CC}"/>
                </a:ext>
              </a:extLst>
            </p:cNvPr>
            <p:cNvSpPr/>
            <p:nvPr/>
          </p:nvSpPr>
          <p:spPr>
            <a:xfrm>
              <a:off x="6959600" y="4305300"/>
              <a:ext cx="1397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458833C-AF7C-4B56-B7B0-5F72BC4EECA8}"/>
              </a:ext>
            </a:extLst>
          </p:cNvPr>
          <p:cNvPicPr>
            <a:picLocks noChangeAspect="1"/>
          </p:cNvPicPr>
          <p:nvPr/>
        </p:nvPicPr>
        <p:blipFill rotWithShape="1">
          <a:blip r:embed="rId4"/>
          <a:srcRect l="16604" t="4228" r="11276" b="2840"/>
          <a:stretch/>
        </p:blipFill>
        <p:spPr>
          <a:xfrm>
            <a:off x="2290066" y="1931540"/>
            <a:ext cx="881910" cy="1433482"/>
          </a:xfrm>
          <a:prstGeom prst="rect">
            <a:avLst/>
          </a:prstGeom>
        </p:spPr>
      </p:pic>
      <p:sp>
        <p:nvSpPr>
          <p:cNvPr id="11" name="Google Shape;130;p2">
            <a:extLst>
              <a:ext uri="{FF2B5EF4-FFF2-40B4-BE49-F238E27FC236}">
                <a16:creationId xmlns:a16="http://schemas.microsoft.com/office/drawing/2014/main" id="{9F1C379A-3ECD-4106-AE37-48326B2CFC1D}"/>
              </a:ext>
            </a:extLst>
          </p:cNvPr>
          <p:cNvSpPr txBox="1"/>
          <p:nvPr/>
        </p:nvSpPr>
        <p:spPr>
          <a:xfrm>
            <a:off x="950662" y="3586593"/>
            <a:ext cx="3995679" cy="2677616"/>
          </a:xfrm>
          <a:prstGeom prst="rect">
            <a:avLst/>
          </a:prstGeom>
          <a:noFill/>
          <a:ln>
            <a:noFill/>
          </a:ln>
        </p:spPr>
        <p:txBody>
          <a:bodyPr spcFirstLastPara="1" wrap="square" lIns="91425" tIns="45700" rIns="91425" bIns="45700" anchor="t" anchorCtr="0">
            <a:spAutoFit/>
          </a:bodyPr>
          <a:lstStyle/>
          <a:p>
            <a:pPr lvl="0">
              <a:buSzPts val="1400"/>
            </a:pPr>
            <a:r>
              <a:rPr lang="en-US" sz="2400" b="1" i="0" u="none" strike="noStrike" cap="none" dirty="0">
                <a:solidFill>
                  <a:schemeClr val="dk1"/>
                </a:solidFill>
                <a:latin typeface="Calibri"/>
                <a:ea typeface="Calibri"/>
                <a:cs typeface="Calibri"/>
                <a:sym typeface="Calibri"/>
              </a:rPr>
              <a:t>Finding:  </a:t>
            </a:r>
            <a:r>
              <a:rPr lang="en-US" sz="2400" dirty="0">
                <a:latin typeface="Calibri" panose="020F0502020204030204" pitchFamily="34" charset="0"/>
                <a:ea typeface="Calibri" panose="020F0502020204030204" pitchFamily="34" charset="0"/>
                <a:cs typeface="Times New Roman" panose="02020603050405020304" pitchFamily="18" charset="0"/>
              </a:rPr>
              <a:t>Bay water quality is improving, but the magnitude of the improvement appears to be lagging behind expectations</a:t>
            </a:r>
            <a:endParaRPr lang="en-US" sz="24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24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2400" b="1" i="0" u="none" strike="noStrike" cap="none"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284483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8f5e445d71_3_189"/>
          <p:cNvSpPr/>
          <p:nvPr/>
        </p:nvSpPr>
        <p:spPr>
          <a:xfrm>
            <a:off x="189227" y="364806"/>
            <a:ext cx="12192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Finding: DO Response across Habitats</a:t>
            </a:r>
            <a:endParaRPr sz="2800" b="0" i="0" u="none" strike="noStrike" cap="none" dirty="0">
              <a:solidFill>
                <a:schemeClr val="dk1"/>
              </a:solidFill>
              <a:latin typeface="Arial"/>
              <a:ea typeface="Arial"/>
              <a:cs typeface="Arial"/>
              <a:sym typeface="Arial"/>
            </a:endParaRPr>
          </a:p>
        </p:txBody>
      </p:sp>
      <p:grpSp>
        <p:nvGrpSpPr>
          <p:cNvPr id="2" name="Group 1">
            <a:extLst>
              <a:ext uri="{FF2B5EF4-FFF2-40B4-BE49-F238E27FC236}">
                <a16:creationId xmlns:a16="http://schemas.microsoft.com/office/drawing/2014/main" id="{17F0E147-EDCF-CD41-3242-7361EA84F995}"/>
              </a:ext>
            </a:extLst>
          </p:cNvPr>
          <p:cNvGrpSpPr>
            <a:grpSpLocks noChangeAspect="1"/>
          </p:cNvGrpSpPr>
          <p:nvPr/>
        </p:nvGrpSpPr>
        <p:grpSpPr>
          <a:xfrm>
            <a:off x="896356" y="1742294"/>
            <a:ext cx="10720917" cy="4493077"/>
            <a:chOff x="1595231" y="-1099882"/>
            <a:chExt cx="5975272" cy="2504411"/>
          </a:xfrm>
        </p:grpSpPr>
        <p:pic>
          <p:nvPicPr>
            <p:cNvPr id="3" name="image26.png">
              <a:extLst>
                <a:ext uri="{FF2B5EF4-FFF2-40B4-BE49-F238E27FC236}">
                  <a16:creationId xmlns:a16="http://schemas.microsoft.com/office/drawing/2014/main" id="{0CB71B8E-BAA8-D02D-1567-153CBD76AC4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1626903" y="-1099882"/>
              <a:ext cx="5943600" cy="1943100"/>
            </a:xfrm>
            <a:prstGeom prst="rect">
              <a:avLst/>
            </a:prstGeom>
            <a:ln/>
          </p:spPr>
        </p:pic>
        <p:sp>
          <p:nvSpPr>
            <p:cNvPr id="4" name="Text Box 294">
              <a:extLst>
                <a:ext uri="{FF2B5EF4-FFF2-40B4-BE49-F238E27FC236}">
                  <a16:creationId xmlns:a16="http://schemas.microsoft.com/office/drawing/2014/main" id="{573A667F-1EEE-CF08-1229-964B2C91E97A}"/>
                </a:ext>
              </a:extLst>
            </p:cNvPr>
            <p:cNvSpPr txBox="1"/>
            <p:nvPr/>
          </p:nvSpPr>
          <p:spPr>
            <a:xfrm>
              <a:off x="1595231" y="1044268"/>
              <a:ext cx="5943172" cy="36026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457200" marR="0" indent="-457200">
                <a:spcBef>
                  <a:spcPts val="0"/>
                </a:spcBef>
                <a:spcAft>
                  <a:spcPts val="0"/>
                </a:spcAft>
              </a:pPr>
              <a:r>
                <a:rPr lang="en-US" b="1" i="0" dirty="0">
                  <a:solidFill>
                    <a:srgbClr val="EB9D35"/>
                  </a:solidFill>
                  <a:effectLst/>
                  <a:latin typeface="+mn-lt"/>
                  <a:ea typeface="Calibri" panose="020F0502020204030204" pitchFamily="34" charset="0"/>
                </a:rPr>
                <a:t>Expected</a:t>
              </a:r>
              <a:r>
                <a:rPr lang="en-US" b="1" i="0" dirty="0">
                  <a:solidFill>
                    <a:srgbClr val="1F497D"/>
                  </a:solidFill>
                  <a:effectLst/>
                  <a:latin typeface="+mn-lt"/>
                  <a:ea typeface="Calibri" panose="020F0502020204030204" pitchFamily="34" charset="0"/>
                </a:rPr>
                <a:t> </a:t>
              </a:r>
              <a:r>
                <a:rPr lang="en-US" b="1" i="0" dirty="0">
                  <a:solidFill>
                    <a:schemeClr val="tx1"/>
                  </a:solidFill>
                  <a:effectLst/>
                  <a:latin typeface="+mn-lt"/>
                  <a:ea typeface="Calibri" panose="020F0502020204030204" pitchFamily="34" charset="0"/>
                </a:rPr>
                <a:t>and</a:t>
              </a:r>
              <a:r>
                <a:rPr lang="en-US" b="1" i="0" dirty="0">
                  <a:solidFill>
                    <a:srgbClr val="1F497D"/>
                  </a:solidFill>
                  <a:effectLst/>
                  <a:latin typeface="+mn-lt"/>
                  <a:ea typeface="Calibri" panose="020F0502020204030204" pitchFamily="34" charset="0"/>
                </a:rPr>
                <a:t> realized </a:t>
              </a:r>
              <a:r>
                <a:rPr lang="en-US" b="1" i="0" dirty="0">
                  <a:solidFill>
                    <a:schemeClr val="tx1"/>
                  </a:solidFill>
                  <a:effectLst/>
                  <a:latin typeface="+mn-lt"/>
                  <a:ea typeface="Calibri" panose="020F0502020204030204" pitchFamily="34" charset="0"/>
                </a:rPr>
                <a:t>relationships between TN loads and DO criteria attainment for open water, deep water, and deep channel habitat, calculated as 3-year running mean observed values (blue diamonds) and expected responses from estuary model (orange dots) for the same time periods. Yellow squares are 10-year means of the observed data.</a:t>
              </a:r>
              <a:endParaRPr lang="en-US" i="1" dirty="0">
                <a:solidFill>
                  <a:schemeClr val="tx1"/>
                </a:solidFill>
                <a:effectLst/>
                <a:latin typeface="+mn-lt"/>
                <a:ea typeface="Calibri" panose="020F0502020204030204" pitchFamily="34" charset="0"/>
              </a:endParaRPr>
            </a:p>
          </p:txBody>
        </p:sp>
      </p:grpSp>
      <p:cxnSp>
        <p:nvCxnSpPr>
          <p:cNvPr id="6" name="Straight Arrow Connector 5">
            <a:extLst>
              <a:ext uri="{FF2B5EF4-FFF2-40B4-BE49-F238E27FC236}">
                <a16:creationId xmlns:a16="http://schemas.microsoft.com/office/drawing/2014/main" id="{9D5666DF-FFAB-392F-34EB-DC6D4CD9777E}"/>
              </a:ext>
            </a:extLst>
          </p:cNvPr>
          <p:cNvCxnSpPr>
            <a:cxnSpLocks/>
          </p:cNvCxnSpPr>
          <p:nvPr/>
        </p:nvCxnSpPr>
        <p:spPr>
          <a:xfrm>
            <a:off x="2608545" y="2632554"/>
            <a:ext cx="0" cy="53267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BDAAED9-08A7-FAD2-05A3-A0F63AC0A4FF}"/>
              </a:ext>
            </a:extLst>
          </p:cNvPr>
          <p:cNvCxnSpPr>
            <a:cxnSpLocks/>
          </p:cNvCxnSpPr>
          <p:nvPr/>
        </p:nvCxnSpPr>
        <p:spPr>
          <a:xfrm>
            <a:off x="9244127" y="2863003"/>
            <a:ext cx="0" cy="14133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B32834-EF8F-F612-953F-DCD8F5C9BB6F}"/>
              </a:ext>
            </a:extLst>
          </p:cNvPr>
          <p:cNvSpPr txBox="1"/>
          <p:nvPr/>
        </p:nvSpPr>
        <p:spPr>
          <a:xfrm>
            <a:off x="1202391" y="2683802"/>
            <a:ext cx="1406154" cy="307777"/>
          </a:xfrm>
          <a:prstGeom prst="rect">
            <a:avLst/>
          </a:prstGeom>
          <a:noFill/>
        </p:spPr>
        <p:txBody>
          <a:bodyPr wrap="none" rtlCol="0">
            <a:spAutoFit/>
          </a:bodyPr>
          <a:lstStyle/>
          <a:p>
            <a:r>
              <a:rPr lang="en-US" b="1" i="1" dirty="0">
                <a:solidFill>
                  <a:srgbClr val="FF0000"/>
                </a:solidFill>
              </a:rPr>
              <a:t>Response gap</a:t>
            </a:r>
          </a:p>
        </p:txBody>
      </p:sp>
      <p:sp>
        <p:nvSpPr>
          <p:cNvPr id="7" name="TextBox 6">
            <a:extLst>
              <a:ext uri="{FF2B5EF4-FFF2-40B4-BE49-F238E27FC236}">
                <a16:creationId xmlns:a16="http://schemas.microsoft.com/office/drawing/2014/main" id="{F38E03C1-7135-B694-896C-2875D678A185}"/>
              </a:ext>
            </a:extLst>
          </p:cNvPr>
          <p:cNvSpPr txBox="1"/>
          <p:nvPr/>
        </p:nvSpPr>
        <p:spPr>
          <a:xfrm>
            <a:off x="7879350" y="3415790"/>
            <a:ext cx="1406154" cy="307777"/>
          </a:xfrm>
          <a:prstGeom prst="rect">
            <a:avLst/>
          </a:prstGeom>
          <a:noFill/>
        </p:spPr>
        <p:txBody>
          <a:bodyPr wrap="none" rtlCol="0">
            <a:spAutoFit/>
          </a:bodyPr>
          <a:lstStyle/>
          <a:p>
            <a:r>
              <a:rPr lang="en-US" b="1" i="1" dirty="0">
                <a:solidFill>
                  <a:srgbClr val="FF0000"/>
                </a:solidFill>
              </a:rPr>
              <a:t>Response gap</a:t>
            </a:r>
          </a:p>
        </p:txBody>
      </p:sp>
      <p:sp>
        <p:nvSpPr>
          <p:cNvPr id="10" name="Oval 9">
            <a:extLst>
              <a:ext uri="{FF2B5EF4-FFF2-40B4-BE49-F238E27FC236}">
                <a16:creationId xmlns:a16="http://schemas.microsoft.com/office/drawing/2014/main" id="{971B3DD5-3A8A-DC97-3573-5B0C70F987EF}"/>
              </a:ext>
            </a:extLst>
          </p:cNvPr>
          <p:cNvSpPr/>
          <p:nvPr/>
        </p:nvSpPr>
        <p:spPr>
          <a:xfrm rot="1087765">
            <a:off x="1853046" y="2263827"/>
            <a:ext cx="2429302"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7A230F-14F2-BA2E-2369-FDECA80FA7A6}"/>
              </a:ext>
            </a:extLst>
          </p:cNvPr>
          <p:cNvSpPr/>
          <p:nvPr/>
        </p:nvSpPr>
        <p:spPr>
          <a:xfrm rot="2465690">
            <a:off x="8210349" y="2742015"/>
            <a:ext cx="2829249"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A308C6-A96A-B667-ACD2-71B478E83370}"/>
              </a:ext>
            </a:extLst>
          </p:cNvPr>
          <p:cNvSpPr/>
          <p:nvPr/>
        </p:nvSpPr>
        <p:spPr>
          <a:xfrm rot="2308745">
            <a:off x="5250733" y="2548745"/>
            <a:ext cx="2429302"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E015AA-C2DB-1F03-B8C1-79500FE9F088}"/>
              </a:ext>
            </a:extLst>
          </p:cNvPr>
          <p:cNvSpPr/>
          <p:nvPr/>
        </p:nvSpPr>
        <p:spPr>
          <a:xfrm rot="1075208">
            <a:off x="2346065" y="2962976"/>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80B54A-F709-9273-D4CF-41DB86B0A0D5}"/>
              </a:ext>
            </a:extLst>
          </p:cNvPr>
          <p:cNvSpPr/>
          <p:nvPr/>
        </p:nvSpPr>
        <p:spPr>
          <a:xfrm>
            <a:off x="5676985" y="3604705"/>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F1C60AB-3BE3-7DF3-437C-4EBCB9FCDC6B}"/>
              </a:ext>
            </a:extLst>
          </p:cNvPr>
          <p:cNvSpPr/>
          <p:nvPr/>
        </p:nvSpPr>
        <p:spPr>
          <a:xfrm>
            <a:off x="8893698" y="4127500"/>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5" name="Group 4">
            <a:extLst>
              <a:ext uri="{FF2B5EF4-FFF2-40B4-BE49-F238E27FC236}">
                <a16:creationId xmlns:a16="http://schemas.microsoft.com/office/drawing/2014/main" id="{50876CBD-3DB5-444D-8116-A265B32FF090}"/>
              </a:ext>
            </a:extLst>
          </p:cNvPr>
          <p:cNvGrpSpPr/>
          <p:nvPr/>
        </p:nvGrpSpPr>
        <p:grpSpPr>
          <a:xfrm>
            <a:off x="1503680" y="529752"/>
            <a:ext cx="4836160" cy="5798496"/>
            <a:chOff x="2214880" y="785184"/>
            <a:chExt cx="4378960" cy="5287631"/>
          </a:xfrm>
        </p:grpSpPr>
        <p:pic>
          <p:nvPicPr>
            <p:cNvPr id="3" name="Picture 2" descr="CESR title page.pdf - Adobe Acrobat Reader (32-bit)">
              <a:extLst>
                <a:ext uri="{FF2B5EF4-FFF2-40B4-BE49-F238E27FC236}">
                  <a16:creationId xmlns:a16="http://schemas.microsoft.com/office/drawing/2014/main" id="{2F7DE4ED-7EC6-41D9-AD35-0F075AB609FA}"/>
                </a:ext>
              </a:extLst>
            </p:cNvPr>
            <p:cNvPicPr>
              <a:picLocks noChangeAspect="1"/>
            </p:cNvPicPr>
            <p:nvPr/>
          </p:nvPicPr>
          <p:blipFill rotWithShape="1">
            <a:blip r:embed="rId3"/>
            <a:srcRect l="29333" t="19171" r="34750"/>
            <a:stretch/>
          </p:blipFill>
          <p:spPr>
            <a:xfrm>
              <a:off x="2214880" y="785184"/>
              <a:ext cx="4378960" cy="5287631"/>
            </a:xfrm>
            <a:prstGeom prst="rect">
              <a:avLst/>
            </a:prstGeom>
          </p:spPr>
        </p:pic>
        <p:sp>
          <p:nvSpPr>
            <p:cNvPr id="4" name="Rectangle 3">
              <a:extLst>
                <a:ext uri="{FF2B5EF4-FFF2-40B4-BE49-F238E27FC236}">
                  <a16:creationId xmlns:a16="http://schemas.microsoft.com/office/drawing/2014/main" id="{B212FAC9-C591-4D75-8278-F7A3C6586817}"/>
                </a:ext>
              </a:extLst>
            </p:cNvPr>
            <p:cNvSpPr/>
            <p:nvPr/>
          </p:nvSpPr>
          <p:spPr>
            <a:xfrm>
              <a:off x="2214880" y="785184"/>
              <a:ext cx="4378960" cy="5209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8C947AC-8E99-4BEF-9CA9-8DBAA46E55E6}"/>
              </a:ext>
            </a:extLst>
          </p:cNvPr>
          <p:cNvSpPr/>
          <p:nvPr/>
        </p:nvSpPr>
        <p:spPr>
          <a:xfrm>
            <a:off x="6745048" y="845382"/>
            <a:ext cx="5267959" cy="5262979"/>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rPr>
              <a:t>CESR Report</a:t>
            </a:r>
          </a:p>
          <a:p>
            <a:pPr algn="ctr"/>
            <a:endParaRPr lang="en-US" sz="2000" b="1"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Self-initiated</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Inclusive of STAC Membership</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Multiple levels of internal and agency review</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Over 50 contributors with unanimous STAC inclusion</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Main report (Co-editors and Steering Committee) plus 3 “Resource Documents”</a:t>
            </a:r>
          </a:p>
          <a:p>
            <a:pPr algn="ctr"/>
            <a:r>
              <a:rPr lang="en-US" sz="3200" b="1"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4126598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32" name="Rectangle 31">
            <a:extLst>
              <a:ext uri="{FF2B5EF4-FFF2-40B4-BE49-F238E27FC236}">
                <a16:creationId xmlns:a16="http://schemas.microsoft.com/office/drawing/2014/main" id="{3361CB9D-FF7E-40CA-9828-6EF7032717EF}"/>
              </a:ext>
            </a:extLst>
          </p:cNvPr>
          <p:cNvSpPr/>
          <p:nvPr/>
        </p:nvSpPr>
        <p:spPr>
          <a:xfrm>
            <a:off x="1428902" y="1315420"/>
            <a:ext cx="9663545" cy="707886"/>
          </a:xfrm>
          <a:prstGeom prst="rect">
            <a:avLst/>
          </a:prstGeom>
        </p:spPr>
        <p:txBody>
          <a:bodyPr wrap="square">
            <a:spAutoFit/>
          </a:bodyPr>
          <a:lstStyle/>
          <a:p>
            <a:r>
              <a:rPr lang="en-US" sz="4000" b="1" dirty="0">
                <a:solidFill>
                  <a:schemeClr val="accent1">
                    <a:lumMod val="50000"/>
                  </a:schemeClr>
                </a:solidFill>
                <a:latin typeface="Calibri" panose="020F0502020204030204" pitchFamily="34" charset="0"/>
                <a:ea typeface="Calibri" panose="020F0502020204030204" pitchFamily="34" charset="0"/>
              </a:rPr>
              <a:t>Why response gaps?</a:t>
            </a:r>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sp>
        <p:nvSpPr>
          <p:cNvPr id="8" name="Google Shape;192;g18ce5abb3ef_0_326">
            <a:extLst>
              <a:ext uri="{FF2B5EF4-FFF2-40B4-BE49-F238E27FC236}">
                <a16:creationId xmlns:a16="http://schemas.microsoft.com/office/drawing/2014/main" id="{699E1207-27E1-4AC3-8773-5B3A8AA471C9}"/>
              </a:ext>
            </a:extLst>
          </p:cNvPr>
          <p:cNvSpPr txBox="1"/>
          <p:nvPr/>
        </p:nvSpPr>
        <p:spPr>
          <a:xfrm>
            <a:off x="3063274" y="2213033"/>
            <a:ext cx="7198326" cy="17081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600"/>
              </a:spcAft>
              <a:buClr>
                <a:srgbClr val="000000"/>
              </a:buClr>
              <a:buSzPts val="3000"/>
              <a:buFont typeface="Arial" panose="020B0604020202020204" pitchFamily="34" charset="0"/>
              <a:buChar char="•"/>
            </a:pPr>
            <a:r>
              <a:rPr lang="en-US" sz="3000" b="0" i="0" u="none" strike="noStrike" cap="none" dirty="0">
                <a:solidFill>
                  <a:schemeClr val="tx1"/>
                </a:solidFill>
                <a:latin typeface="Arial"/>
                <a:ea typeface="Arial"/>
                <a:cs typeface="Arial"/>
                <a:sym typeface="Arial"/>
              </a:rPr>
              <a:t>Climate change (ex. </a:t>
            </a:r>
            <a:r>
              <a:rPr lang="en-US" sz="3000" dirty="0">
                <a:solidFill>
                  <a:schemeClr val="tx1"/>
                </a:solidFill>
              </a:rPr>
              <a:t>warming waters)</a:t>
            </a:r>
          </a:p>
          <a:p>
            <a:pPr marL="457200" marR="0" lvl="0" indent="-457200" algn="l" rtl="0">
              <a:lnSpc>
                <a:spcPct val="100000"/>
              </a:lnSpc>
              <a:spcBef>
                <a:spcPts val="0"/>
              </a:spcBef>
              <a:spcAft>
                <a:spcPts val="600"/>
              </a:spcAft>
              <a:buClr>
                <a:srgbClr val="000000"/>
              </a:buClr>
              <a:buSzPts val="3000"/>
              <a:buFont typeface="Arial" panose="020B0604020202020204" pitchFamily="34" charset="0"/>
              <a:buChar char="•"/>
            </a:pPr>
            <a:r>
              <a:rPr lang="en-US" sz="3000" dirty="0">
                <a:solidFill>
                  <a:schemeClr val="tx1"/>
                </a:solidFill>
              </a:rPr>
              <a:t>“Tipping points”</a:t>
            </a:r>
          </a:p>
          <a:p>
            <a:pPr marL="457200" marR="0" lvl="0" indent="-457200" algn="l" rtl="0">
              <a:lnSpc>
                <a:spcPct val="100000"/>
              </a:lnSpc>
              <a:spcBef>
                <a:spcPts val="0"/>
              </a:spcBef>
              <a:spcAft>
                <a:spcPts val="600"/>
              </a:spcAft>
              <a:buClr>
                <a:srgbClr val="000000"/>
              </a:buClr>
              <a:buSzPts val="3000"/>
              <a:buFont typeface="Arial" panose="020B0604020202020204" pitchFamily="34" charset="0"/>
              <a:buChar char="•"/>
            </a:pPr>
            <a:endParaRPr lang="en-US" sz="30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012130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5;p2">
            <a:extLst>
              <a:ext uri="{FF2B5EF4-FFF2-40B4-BE49-F238E27FC236}">
                <a16:creationId xmlns:a16="http://schemas.microsoft.com/office/drawing/2014/main" id="{703601AD-5D41-4C24-AC74-05DE48439B5B}"/>
              </a:ext>
            </a:extLst>
          </p:cNvPr>
          <p:cNvSpPr/>
          <p:nvPr/>
        </p:nvSpPr>
        <p:spPr>
          <a:xfrm>
            <a:off x="-22708" y="0"/>
            <a:ext cx="5538325"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655784"/>
            <a:ext cx="5538326" cy="2275025"/>
          </a:xfrm>
          <a:prstGeom prst="rect">
            <a:avLst/>
          </a:prstGeom>
          <a:noFill/>
          <a:ln>
            <a:noFill/>
          </a:ln>
        </p:spPr>
        <p:txBody>
          <a:bodyPr spcFirstLastPara="1" wrap="square" lIns="91425" tIns="45700" rIns="91425" bIns="45700" anchor="ctr" anchorCtr="0">
            <a:normAutofit/>
          </a:bodyPr>
          <a:lstStyle/>
          <a:p>
            <a:pPr algn="ctr"/>
            <a:r>
              <a:rPr lang="en-US" sz="2800" b="1" dirty="0"/>
              <a:t>Achieving Water Quality Standards</a:t>
            </a:r>
            <a:r>
              <a:rPr lang="en-US" sz="3200" b="1" dirty="0"/>
              <a:t>:</a:t>
            </a:r>
            <a:br>
              <a:rPr lang="en-US" sz="3200" b="1" dirty="0"/>
            </a:br>
            <a:br>
              <a:rPr lang="en-US" sz="2400" b="1" dirty="0">
                <a:latin typeface="Calibri"/>
                <a:ea typeface="Calibri"/>
                <a:cs typeface="Calibri"/>
                <a:sym typeface="Calibri"/>
              </a:rPr>
            </a:br>
            <a:endParaRPr sz="3200" dirty="0"/>
          </a:p>
        </p:txBody>
      </p:sp>
      <p:pic>
        <p:nvPicPr>
          <p:cNvPr id="9" name="Picture 8">
            <a:extLst>
              <a:ext uri="{FF2B5EF4-FFF2-40B4-BE49-F238E27FC236}">
                <a16:creationId xmlns:a16="http://schemas.microsoft.com/office/drawing/2014/main" id="{5458833C-AF7C-4B56-B7B0-5F72BC4EECA8}"/>
              </a:ext>
            </a:extLst>
          </p:cNvPr>
          <p:cNvPicPr>
            <a:picLocks noChangeAspect="1"/>
          </p:cNvPicPr>
          <p:nvPr/>
        </p:nvPicPr>
        <p:blipFill rotWithShape="1">
          <a:blip r:embed="rId3"/>
          <a:srcRect l="16604" t="4228" r="11276" b="2840"/>
          <a:stretch/>
        </p:blipFill>
        <p:spPr>
          <a:xfrm>
            <a:off x="2290066" y="1931540"/>
            <a:ext cx="881910" cy="1433482"/>
          </a:xfrm>
          <a:prstGeom prst="rect">
            <a:avLst/>
          </a:prstGeom>
        </p:spPr>
      </p:pic>
      <p:sp>
        <p:nvSpPr>
          <p:cNvPr id="11" name="Google Shape;130;p2">
            <a:extLst>
              <a:ext uri="{FF2B5EF4-FFF2-40B4-BE49-F238E27FC236}">
                <a16:creationId xmlns:a16="http://schemas.microsoft.com/office/drawing/2014/main" id="{9F1C379A-3ECD-4106-AE37-48326B2CFC1D}"/>
              </a:ext>
            </a:extLst>
          </p:cNvPr>
          <p:cNvSpPr txBox="1"/>
          <p:nvPr/>
        </p:nvSpPr>
        <p:spPr>
          <a:xfrm>
            <a:off x="343480" y="3586593"/>
            <a:ext cx="4788152" cy="267761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endParaRPr lang="en-US" sz="2800" dirty="0">
              <a:solidFill>
                <a:schemeClr val="dk1"/>
              </a:solidFill>
              <a:latin typeface="Calibri"/>
              <a:ea typeface="Calibri"/>
              <a:cs typeface="Calibri"/>
              <a:sym typeface="Calibri"/>
            </a:endParaRPr>
          </a:p>
          <a:p>
            <a:pPr lvl="0">
              <a:buSzPts val="1400"/>
            </a:pPr>
            <a:r>
              <a:rPr lang="en-US" sz="2800" b="1" i="0" u="none" strike="noStrike" cap="none" dirty="0">
                <a:solidFill>
                  <a:schemeClr val="dk1"/>
                </a:solidFill>
                <a:latin typeface="Calibri"/>
                <a:ea typeface="Calibri"/>
                <a:cs typeface="Calibri"/>
                <a:sym typeface="Calibri"/>
              </a:rPr>
              <a:t>Implication:  </a:t>
            </a:r>
            <a:r>
              <a:rPr lang="en-US" sz="2800" dirty="0">
                <a:latin typeface="Calibri"/>
                <a:ea typeface="Calibri"/>
                <a:cs typeface="Calibri"/>
                <a:sym typeface="Calibri"/>
              </a:rPr>
              <a:t>Water q</a:t>
            </a:r>
            <a:r>
              <a:rPr lang="en-US" sz="2800" dirty="0">
                <a:latin typeface="Calibri" panose="020F0502020204030204" pitchFamily="34" charset="0"/>
                <a:ea typeface="Calibri" panose="020F0502020204030204" pitchFamily="34" charset="0"/>
              </a:rPr>
              <a:t>uality criteria may be unattainable in some regions of the bay under existing technology</a:t>
            </a:r>
            <a:endParaRPr lang="en-US" sz="2800" dirty="0">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2800" b="1" i="0" u="none" strike="noStrike" cap="none" dirty="0">
                <a:solidFill>
                  <a:schemeClr val="dk1"/>
                </a:solidFill>
                <a:latin typeface="Calibri"/>
                <a:ea typeface="Calibri"/>
                <a:cs typeface="Calibri"/>
                <a:sym typeface="Calibri"/>
              </a:rPr>
              <a:t> </a:t>
            </a:r>
          </a:p>
        </p:txBody>
      </p:sp>
      <p:sp>
        <p:nvSpPr>
          <p:cNvPr id="12" name="Google Shape;1430;p36">
            <a:extLst>
              <a:ext uri="{FF2B5EF4-FFF2-40B4-BE49-F238E27FC236}">
                <a16:creationId xmlns:a16="http://schemas.microsoft.com/office/drawing/2014/main" id="{392E766D-9CAB-46DB-8EB4-D9C1268D19F8}"/>
              </a:ext>
            </a:extLst>
          </p:cNvPr>
          <p:cNvSpPr/>
          <p:nvPr/>
        </p:nvSpPr>
        <p:spPr>
          <a:xfrm>
            <a:off x="7096287" y="2275401"/>
            <a:ext cx="4074024" cy="2589393"/>
          </a:xfrm>
          <a:custGeom>
            <a:avLst/>
            <a:gdLst/>
            <a:ahLst/>
            <a:cxnLst/>
            <a:rect l="l" t="t" r="r" b="b"/>
            <a:pathLst>
              <a:path w="1791425" h="1947068" extrusionOk="0">
                <a:moveTo>
                  <a:pt x="0" y="1947068"/>
                </a:moveTo>
                <a:cubicBezTo>
                  <a:pt x="509835" y="1868911"/>
                  <a:pt x="872143" y="1786054"/>
                  <a:pt x="1151071" y="1631856"/>
                </a:cubicBezTo>
                <a:cubicBezTo>
                  <a:pt x="1429999" y="1477658"/>
                  <a:pt x="1559835" y="1267857"/>
                  <a:pt x="1673566" y="1021881"/>
                </a:cubicBezTo>
                <a:cubicBezTo>
                  <a:pt x="1787297" y="775905"/>
                  <a:pt x="1768679" y="154674"/>
                  <a:pt x="1791425"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431;p36">
            <a:extLst>
              <a:ext uri="{FF2B5EF4-FFF2-40B4-BE49-F238E27FC236}">
                <a16:creationId xmlns:a16="http://schemas.microsoft.com/office/drawing/2014/main" id="{FA6A565C-6F9E-4C74-B579-CC3D561B6536}"/>
              </a:ext>
            </a:extLst>
          </p:cNvPr>
          <p:cNvSpPr/>
          <p:nvPr/>
        </p:nvSpPr>
        <p:spPr>
          <a:xfrm>
            <a:off x="7602222" y="2652568"/>
            <a:ext cx="3625571" cy="2526630"/>
          </a:xfrm>
          <a:custGeom>
            <a:avLst/>
            <a:gdLst/>
            <a:ahLst/>
            <a:cxnLst/>
            <a:rect l="l" t="t" r="r" b="b"/>
            <a:pathLst>
              <a:path w="1367212" h="1794577" extrusionOk="0">
                <a:moveTo>
                  <a:pt x="0" y="1794577"/>
                </a:moveTo>
                <a:cubicBezTo>
                  <a:pt x="503830" y="1768419"/>
                  <a:pt x="709906" y="1615716"/>
                  <a:pt x="908901" y="1442308"/>
                </a:cubicBezTo>
                <a:cubicBezTo>
                  <a:pt x="1107896" y="1268900"/>
                  <a:pt x="1201236" y="1076633"/>
                  <a:pt x="1277322" y="859699"/>
                </a:cubicBezTo>
                <a:cubicBezTo>
                  <a:pt x="1353408" y="642765"/>
                  <a:pt x="1369347" y="162594"/>
                  <a:pt x="1366996"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32;p36">
            <a:extLst>
              <a:ext uri="{FF2B5EF4-FFF2-40B4-BE49-F238E27FC236}">
                <a16:creationId xmlns:a16="http://schemas.microsoft.com/office/drawing/2014/main" id="{97BB65E8-1020-482D-8EAF-D4BDBBEC4A06}"/>
              </a:ext>
            </a:extLst>
          </p:cNvPr>
          <p:cNvSpPr/>
          <p:nvPr/>
        </p:nvSpPr>
        <p:spPr>
          <a:xfrm>
            <a:off x="7579343" y="2227042"/>
            <a:ext cx="2546566" cy="2037756"/>
          </a:xfrm>
          <a:custGeom>
            <a:avLst/>
            <a:gdLst/>
            <a:ahLst/>
            <a:cxnLst/>
            <a:rect l="l" t="t" r="r" b="b"/>
            <a:pathLst>
              <a:path w="865902" h="1557959" extrusionOk="0">
                <a:moveTo>
                  <a:pt x="0" y="1557959"/>
                </a:moveTo>
                <a:cubicBezTo>
                  <a:pt x="308649" y="1484272"/>
                  <a:pt x="464839" y="1445542"/>
                  <a:pt x="604467" y="1317445"/>
                </a:cubicBezTo>
                <a:cubicBezTo>
                  <a:pt x="744095" y="1189348"/>
                  <a:pt x="795146" y="1008951"/>
                  <a:pt x="837770" y="789377"/>
                </a:cubicBezTo>
                <a:cubicBezTo>
                  <a:pt x="880394" y="569803"/>
                  <a:pt x="862563" y="162594"/>
                  <a:pt x="860212"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433;p36">
            <a:extLst>
              <a:ext uri="{FF2B5EF4-FFF2-40B4-BE49-F238E27FC236}">
                <a16:creationId xmlns:a16="http://schemas.microsoft.com/office/drawing/2014/main" id="{A1A88EE4-2BE0-46C6-A358-3D60C24FF9B0}"/>
              </a:ext>
            </a:extLst>
          </p:cNvPr>
          <p:cNvSpPr txBox="1"/>
          <p:nvPr/>
        </p:nvSpPr>
        <p:spPr>
          <a:xfrm>
            <a:off x="10474353" y="1451047"/>
            <a:ext cx="161314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70C0"/>
                </a:solidFill>
                <a:latin typeface="Calibri"/>
                <a:ea typeface="Calibri"/>
                <a:cs typeface="Calibri"/>
                <a:sym typeface="Calibri"/>
              </a:rPr>
              <a:t>Implementation Cost (expectations)</a:t>
            </a:r>
            <a:endParaRPr b="0" i="0" u="none" strike="noStrike" cap="none" dirty="0">
              <a:solidFill>
                <a:srgbClr val="000000"/>
              </a:solidFill>
              <a:latin typeface="Arial"/>
              <a:ea typeface="Arial"/>
              <a:cs typeface="Arial"/>
              <a:sym typeface="Arial"/>
            </a:endParaRPr>
          </a:p>
        </p:txBody>
      </p:sp>
      <p:sp>
        <p:nvSpPr>
          <p:cNvPr id="16" name="Google Shape;1434;p36">
            <a:extLst>
              <a:ext uri="{FF2B5EF4-FFF2-40B4-BE49-F238E27FC236}">
                <a16:creationId xmlns:a16="http://schemas.microsoft.com/office/drawing/2014/main" id="{16ABB58A-AC70-46D0-A1C0-2CEF7B253BB8}"/>
              </a:ext>
            </a:extLst>
          </p:cNvPr>
          <p:cNvSpPr txBox="1"/>
          <p:nvPr/>
        </p:nvSpPr>
        <p:spPr>
          <a:xfrm rot="-5400000">
            <a:off x="5031125" y="2831119"/>
            <a:ext cx="265911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rgbClr val="0070C0"/>
                </a:solidFill>
                <a:latin typeface="Calibri"/>
                <a:ea typeface="Calibri"/>
                <a:cs typeface="Calibri"/>
                <a:sym typeface="Calibri"/>
              </a:rPr>
              <a:t>Costs to meet WQS ($)</a:t>
            </a:r>
            <a:endParaRPr sz="1600" b="0" i="0" u="none" strike="noStrike" cap="none" dirty="0">
              <a:solidFill>
                <a:srgbClr val="0070C0"/>
              </a:solidFill>
              <a:latin typeface="Arial"/>
              <a:ea typeface="Arial"/>
              <a:cs typeface="Arial"/>
              <a:sym typeface="Arial"/>
            </a:endParaRPr>
          </a:p>
        </p:txBody>
      </p:sp>
      <p:sp>
        <p:nvSpPr>
          <p:cNvPr id="17" name="Google Shape;1435;p36">
            <a:extLst>
              <a:ext uri="{FF2B5EF4-FFF2-40B4-BE49-F238E27FC236}">
                <a16:creationId xmlns:a16="http://schemas.microsoft.com/office/drawing/2014/main" id="{385386C4-D384-4C65-A232-1F13B5BD9189}"/>
              </a:ext>
            </a:extLst>
          </p:cNvPr>
          <p:cNvSpPr txBox="1"/>
          <p:nvPr/>
        </p:nvSpPr>
        <p:spPr>
          <a:xfrm>
            <a:off x="7237609" y="5774945"/>
            <a:ext cx="41807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 Achievement of Water Quality Standard</a:t>
            </a:r>
            <a:endParaRPr b="0" i="0" u="none" strike="noStrike" cap="none" dirty="0">
              <a:solidFill>
                <a:srgbClr val="000000"/>
              </a:solidFill>
              <a:latin typeface="Arial"/>
              <a:ea typeface="Arial"/>
              <a:cs typeface="Arial"/>
              <a:sym typeface="Arial"/>
            </a:endParaRPr>
          </a:p>
        </p:txBody>
      </p:sp>
      <p:cxnSp>
        <p:nvCxnSpPr>
          <p:cNvPr id="18" name="Google Shape;1438;p36">
            <a:extLst>
              <a:ext uri="{FF2B5EF4-FFF2-40B4-BE49-F238E27FC236}">
                <a16:creationId xmlns:a16="http://schemas.microsoft.com/office/drawing/2014/main" id="{5BA0C437-E601-4A80-A166-1F93AAB26F25}"/>
              </a:ext>
            </a:extLst>
          </p:cNvPr>
          <p:cNvCxnSpPr>
            <a:cxnSpLocks/>
          </p:cNvCxnSpPr>
          <p:nvPr/>
        </p:nvCxnSpPr>
        <p:spPr>
          <a:xfrm>
            <a:off x="6600806" y="2227042"/>
            <a:ext cx="0" cy="3158267"/>
          </a:xfrm>
          <a:prstGeom prst="straightConnector1">
            <a:avLst/>
          </a:prstGeom>
          <a:noFill/>
          <a:ln w="28575" cap="flat" cmpd="sng">
            <a:solidFill>
              <a:schemeClr val="dk1"/>
            </a:solidFill>
            <a:prstDash val="solid"/>
            <a:round/>
            <a:headEnd type="none" w="sm" len="sm"/>
            <a:tailEnd type="none" w="sm" len="sm"/>
          </a:ln>
        </p:spPr>
      </p:cxnSp>
      <p:cxnSp>
        <p:nvCxnSpPr>
          <p:cNvPr id="19" name="Google Shape;1439;p36">
            <a:extLst>
              <a:ext uri="{FF2B5EF4-FFF2-40B4-BE49-F238E27FC236}">
                <a16:creationId xmlns:a16="http://schemas.microsoft.com/office/drawing/2014/main" id="{941A1748-8A5F-4B6B-AC1A-5C2A3EB4FA32}"/>
              </a:ext>
            </a:extLst>
          </p:cNvPr>
          <p:cNvCxnSpPr>
            <a:cxnSpLocks/>
          </p:cNvCxnSpPr>
          <p:nvPr/>
        </p:nvCxnSpPr>
        <p:spPr>
          <a:xfrm flipH="1">
            <a:off x="6599212" y="5374876"/>
            <a:ext cx="5097758" cy="1"/>
          </a:xfrm>
          <a:prstGeom prst="straightConnector1">
            <a:avLst/>
          </a:prstGeom>
          <a:noFill/>
          <a:ln w="28575" cap="flat" cmpd="sng">
            <a:solidFill>
              <a:schemeClr val="dk1"/>
            </a:solidFill>
            <a:prstDash val="solid"/>
            <a:round/>
            <a:headEnd type="none" w="sm" len="sm"/>
            <a:tailEnd type="none" w="sm" len="sm"/>
          </a:ln>
        </p:spPr>
      </p:cxnSp>
      <p:sp>
        <p:nvSpPr>
          <p:cNvPr id="20" name="Google Shape;1440;p36">
            <a:extLst>
              <a:ext uri="{FF2B5EF4-FFF2-40B4-BE49-F238E27FC236}">
                <a16:creationId xmlns:a16="http://schemas.microsoft.com/office/drawing/2014/main" id="{6024A1AA-8C2C-438C-ACF7-31305499083F}"/>
              </a:ext>
            </a:extLst>
          </p:cNvPr>
          <p:cNvSpPr txBox="1"/>
          <p:nvPr/>
        </p:nvSpPr>
        <p:spPr>
          <a:xfrm>
            <a:off x="6789984" y="5326049"/>
            <a:ext cx="517351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000" b="0" i="0" u="none" strike="noStrike" cap="none" dirty="0">
                <a:solidFill>
                  <a:schemeClr val="dk1"/>
                </a:solidFill>
                <a:latin typeface="Calibri"/>
                <a:ea typeface="Calibri"/>
                <a:cs typeface="Calibri"/>
                <a:sym typeface="Calibri"/>
              </a:rPr>
              <a:t>20%         40%          60%           80%          100%</a:t>
            </a:r>
            <a:endParaRPr sz="2400" b="0" i="0" u="none" strike="noStrike" cap="none" dirty="0">
              <a:solidFill>
                <a:srgbClr val="000000"/>
              </a:solidFill>
              <a:latin typeface="Arial"/>
              <a:ea typeface="Arial"/>
              <a:cs typeface="Arial"/>
              <a:sym typeface="Arial"/>
            </a:endParaRPr>
          </a:p>
        </p:txBody>
      </p:sp>
      <p:cxnSp>
        <p:nvCxnSpPr>
          <p:cNvPr id="21" name="Google Shape;1441;p36">
            <a:extLst>
              <a:ext uri="{FF2B5EF4-FFF2-40B4-BE49-F238E27FC236}">
                <a16:creationId xmlns:a16="http://schemas.microsoft.com/office/drawing/2014/main" id="{76D6F1F5-8B79-4989-8025-59F7C4975497}"/>
              </a:ext>
            </a:extLst>
          </p:cNvPr>
          <p:cNvCxnSpPr>
            <a:cxnSpLocks/>
          </p:cNvCxnSpPr>
          <p:nvPr/>
        </p:nvCxnSpPr>
        <p:spPr>
          <a:xfrm>
            <a:off x="11193019" y="2227042"/>
            <a:ext cx="3244" cy="3090185"/>
          </a:xfrm>
          <a:prstGeom prst="straightConnector1">
            <a:avLst/>
          </a:prstGeom>
          <a:noFill/>
          <a:ln w="12700" cap="flat" cmpd="sng">
            <a:solidFill>
              <a:schemeClr val="dk1"/>
            </a:solidFill>
            <a:prstDash val="dash"/>
            <a:round/>
            <a:headEnd type="none" w="sm" len="sm"/>
            <a:tailEnd type="none" w="sm" len="sm"/>
          </a:ln>
        </p:spPr>
      </p:cxnSp>
      <p:sp>
        <p:nvSpPr>
          <p:cNvPr id="22" name="Google Shape;1442;p36">
            <a:extLst>
              <a:ext uri="{FF2B5EF4-FFF2-40B4-BE49-F238E27FC236}">
                <a16:creationId xmlns:a16="http://schemas.microsoft.com/office/drawing/2014/main" id="{EA93A32C-D9B3-42F0-9D8D-96BA0E13349C}"/>
              </a:ext>
            </a:extLst>
          </p:cNvPr>
          <p:cNvSpPr txBox="1"/>
          <p:nvPr/>
        </p:nvSpPr>
        <p:spPr>
          <a:xfrm rot="-5400000">
            <a:off x="10494426" y="4341471"/>
            <a:ext cx="165875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dirty="0">
                <a:solidFill>
                  <a:schemeClr val="dk1"/>
                </a:solidFill>
                <a:latin typeface="Calibri"/>
                <a:ea typeface="Calibri"/>
                <a:cs typeface="Calibri"/>
                <a:sym typeface="Calibri"/>
              </a:rPr>
              <a:t>Full Attainment</a:t>
            </a:r>
            <a:endParaRPr sz="1050" b="0" i="0" u="none" strike="noStrike" cap="none" dirty="0">
              <a:solidFill>
                <a:schemeClr val="dk1"/>
              </a:solidFill>
              <a:latin typeface="Arial"/>
              <a:ea typeface="Arial"/>
              <a:cs typeface="Arial"/>
              <a:sym typeface="Arial"/>
            </a:endParaRPr>
          </a:p>
        </p:txBody>
      </p:sp>
      <p:sp>
        <p:nvSpPr>
          <p:cNvPr id="23" name="Google Shape;1447;p36">
            <a:extLst>
              <a:ext uri="{FF2B5EF4-FFF2-40B4-BE49-F238E27FC236}">
                <a16:creationId xmlns:a16="http://schemas.microsoft.com/office/drawing/2014/main" id="{BD856832-0E11-487B-804C-3ABD9159E97E}"/>
              </a:ext>
            </a:extLst>
          </p:cNvPr>
          <p:cNvSpPr txBox="1"/>
          <p:nvPr/>
        </p:nvSpPr>
        <p:spPr>
          <a:xfrm>
            <a:off x="6112153" y="1055081"/>
            <a:ext cx="585135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dk1"/>
                </a:solidFill>
                <a:latin typeface="Calibri"/>
                <a:ea typeface="Calibri"/>
                <a:cs typeface="Calibri"/>
                <a:sym typeface="Calibri"/>
              </a:rPr>
              <a:t>Costs of Achieving TMDL and Water Quality Criteria</a:t>
            </a:r>
            <a:endParaRPr sz="2000" b="0" i="0" u="none" strike="noStrike" cap="none" dirty="0">
              <a:solidFill>
                <a:srgbClr val="000000"/>
              </a:solidFill>
              <a:latin typeface="Arial"/>
              <a:ea typeface="Arial"/>
              <a:cs typeface="Arial"/>
              <a:sym typeface="Arial"/>
            </a:endParaRPr>
          </a:p>
        </p:txBody>
      </p:sp>
      <p:sp>
        <p:nvSpPr>
          <p:cNvPr id="24" name="Google Shape;1430;p36">
            <a:extLst>
              <a:ext uri="{FF2B5EF4-FFF2-40B4-BE49-F238E27FC236}">
                <a16:creationId xmlns:a16="http://schemas.microsoft.com/office/drawing/2014/main" id="{DB09B1F9-FB5B-4E86-BB88-48B67D642B26}"/>
              </a:ext>
            </a:extLst>
          </p:cNvPr>
          <p:cNvSpPr/>
          <p:nvPr/>
        </p:nvSpPr>
        <p:spPr>
          <a:xfrm>
            <a:off x="7178298" y="2319570"/>
            <a:ext cx="3417268" cy="2242005"/>
          </a:xfrm>
          <a:custGeom>
            <a:avLst/>
            <a:gdLst>
              <a:gd name="connsiteX0" fmla="*/ 0 w 1791425"/>
              <a:gd name="connsiteY0" fmla="*/ 1947068 h 1947068"/>
              <a:gd name="connsiteX1" fmla="*/ 1151071 w 1791425"/>
              <a:gd name="connsiteY1" fmla="*/ 1631856 h 1947068"/>
              <a:gd name="connsiteX2" fmla="*/ 1721694 w 1791425"/>
              <a:gd name="connsiteY2" fmla="*/ 1038311 h 1947068"/>
              <a:gd name="connsiteX3" fmla="*/ 1791425 w 1791425"/>
              <a:gd name="connsiteY3" fmla="*/ 0 h 1947068"/>
              <a:gd name="connsiteX0" fmla="*/ 0 w 1864884"/>
              <a:gd name="connsiteY0" fmla="*/ 1984036 h 1984036"/>
              <a:gd name="connsiteX1" fmla="*/ 1151071 w 1864884"/>
              <a:gd name="connsiteY1" fmla="*/ 1668824 h 1984036"/>
              <a:gd name="connsiteX2" fmla="*/ 1721694 w 1864884"/>
              <a:gd name="connsiteY2" fmla="*/ 1075279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Lst>
            <a:ahLst/>
            <a:cxnLst>
              <a:cxn ang="0">
                <a:pos x="connsiteX0" y="connsiteY0"/>
              </a:cxn>
              <a:cxn ang="0">
                <a:pos x="connsiteX1" y="connsiteY1"/>
              </a:cxn>
              <a:cxn ang="0">
                <a:pos x="connsiteX2" y="connsiteY2"/>
              </a:cxn>
              <a:cxn ang="0">
                <a:pos x="connsiteX3" y="connsiteY3"/>
              </a:cxn>
            </a:cxnLst>
            <a:rect l="l" t="t" r="r" b="b"/>
            <a:pathLst>
              <a:path w="1864884" h="1984036" extrusionOk="0">
                <a:moveTo>
                  <a:pt x="0" y="1984036"/>
                </a:moveTo>
                <a:cubicBezTo>
                  <a:pt x="509835" y="1905879"/>
                  <a:pt x="855256" y="1846298"/>
                  <a:pt x="1151071" y="1668824"/>
                </a:cubicBezTo>
                <a:cubicBezTo>
                  <a:pt x="1446886" y="1491350"/>
                  <a:pt x="1691554" y="1181598"/>
                  <a:pt x="1774888" y="919192"/>
                </a:cubicBezTo>
                <a:cubicBezTo>
                  <a:pt x="1868355" y="640355"/>
                  <a:pt x="1842138" y="154674"/>
                  <a:pt x="1864884"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1433;p36">
            <a:extLst>
              <a:ext uri="{FF2B5EF4-FFF2-40B4-BE49-F238E27FC236}">
                <a16:creationId xmlns:a16="http://schemas.microsoft.com/office/drawing/2014/main" id="{EC599937-3C52-435D-B031-687BEEB17037}"/>
              </a:ext>
            </a:extLst>
          </p:cNvPr>
          <p:cNvSpPr txBox="1"/>
          <p:nvPr/>
        </p:nvSpPr>
        <p:spPr>
          <a:xfrm>
            <a:off x="8876007" y="1443176"/>
            <a:ext cx="187767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70C0"/>
                </a:solidFill>
                <a:latin typeface="Calibri"/>
                <a:ea typeface="Calibri"/>
                <a:cs typeface="Calibri"/>
                <a:sym typeface="Calibri"/>
              </a:rPr>
              <a:t> Implementation Cost </a:t>
            </a:r>
            <a:br>
              <a:rPr lang="en-US" sz="1600" b="1" i="0" u="none" strike="noStrike" cap="none" dirty="0">
                <a:solidFill>
                  <a:srgbClr val="0070C0"/>
                </a:solidFill>
                <a:latin typeface="Calibri"/>
                <a:ea typeface="Calibri"/>
                <a:cs typeface="Calibri"/>
                <a:sym typeface="Calibri"/>
              </a:rPr>
            </a:br>
            <a:r>
              <a:rPr lang="en-US" sz="1600" b="1" i="0" u="none" strike="noStrike" cap="none" dirty="0">
                <a:solidFill>
                  <a:srgbClr val="0070C0"/>
                </a:solidFill>
                <a:latin typeface="Calibri"/>
                <a:ea typeface="Calibri"/>
                <a:cs typeface="Calibri"/>
                <a:sym typeface="Calibri"/>
              </a:rPr>
              <a:t>(</a:t>
            </a:r>
            <a:r>
              <a:rPr lang="en-US" sz="1600" b="1" dirty="0">
                <a:solidFill>
                  <a:srgbClr val="0070C0"/>
                </a:solidFill>
                <a:latin typeface="Calibri"/>
                <a:ea typeface="Calibri"/>
                <a:cs typeface="Calibri"/>
                <a:sym typeface="Calibri"/>
              </a:rPr>
              <a:t>w response gaps</a:t>
            </a:r>
            <a:r>
              <a:rPr lang="en-US" sz="1600" b="1" i="0" u="none" strike="noStrike" cap="none" dirty="0">
                <a:solidFill>
                  <a:srgbClr val="0070C0"/>
                </a:solidFill>
                <a:latin typeface="Calibri"/>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26" name="Arrow: Left 25">
            <a:extLst>
              <a:ext uri="{FF2B5EF4-FFF2-40B4-BE49-F238E27FC236}">
                <a16:creationId xmlns:a16="http://schemas.microsoft.com/office/drawing/2014/main" id="{A832CF9D-5A47-4C32-A0D6-AAB563590549}"/>
              </a:ext>
            </a:extLst>
          </p:cNvPr>
          <p:cNvSpPr/>
          <p:nvPr/>
        </p:nvSpPr>
        <p:spPr>
          <a:xfrm>
            <a:off x="10635809" y="2514539"/>
            <a:ext cx="455237" cy="1716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8DF6A173-4BE1-41B3-A1C9-63CDD89968D1}"/>
              </a:ext>
            </a:extLst>
          </p:cNvPr>
          <p:cNvSpPr/>
          <p:nvPr/>
        </p:nvSpPr>
        <p:spPr>
          <a:xfrm rot="5400000">
            <a:off x="9490086" y="4197195"/>
            <a:ext cx="349574" cy="162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5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6493632"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554169" y="1418976"/>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sp>
        <p:nvSpPr>
          <p:cNvPr id="5" name="Rectangle 4">
            <a:extLst>
              <a:ext uri="{FF2B5EF4-FFF2-40B4-BE49-F238E27FC236}">
                <a16:creationId xmlns:a16="http://schemas.microsoft.com/office/drawing/2014/main" id="{1A68BD69-036C-4333-B8E3-D8675832FAD7}"/>
              </a:ext>
            </a:extLst>
          </p:cNvPr>
          <p:cNvSpPr/>
          <p:nvPr/>
        </p:nvSpPr>
        <p:spPr>
          <a:xfrm>
            <a:off x="8205200" y="4660197"/>
            <a:ext cx="267063" cy="322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132;p2">
            <a:extLst>
              <a:ext uri="{FF2B5EF4-FFF2-40B4-BE49-F238E27FC236}">
                <a16:creationId xmlns:a16="http://schemas.microsoft.com/office/drawing/2014/main" id="{8F22B7BA-B982-41CC-8179-5A48B0F246F0}"/>
              </a:ext>
            </a:extLst>
          </p:cNvPr>
          <p:cNvPicPr preferRelativeResize="0"/>
          <p:nvPr/>
        </p:nvPicPr>
        <p:blipFill rotWithShape="1">
          <a:blip r:embed="rId3">
            <a:alphaModFix/>
          </a:blip>
          <a:srcRect l="46819" t="50342" r="18273" b="1209"/>
          <a:stretch/>
        </p:blipFill>
        <p:spPr>
          <a:xfrm>
            <a:off x="2376514" y="2718073"/>
            <a:ext cx="1481208" cy="2264729"/>
          </a:xfrm>
          <a:prstGeom prst="rect">
            <a:avLst/>
          </a:prstGeom>
          <a:noFill/>
          <a:ln>
            <a:noFill/>
          </a:ln>
        </p:spPr>
      </p:pic>
      <p:pic>
        <p:nvPicPr>
          <p:cNvPr id="3" name="Picture 2">
            <a:extLst>
              <a:ext uri="{FF2B5EF4-FFF2-40B4-BE49-F238E27FC236}">
                <a16:creationId xmlns:a16="http://schemas.microsoft.com/office/drawing/2014/main" id="{4218068E-FF7D-4E81-95EE-422D8BAF623D}"/>
              </a:ext>
            </a:extLst>
          </p:cNvPr>
          <p:cNvPicPr>
            <a:picLocks noChangeAspect="1"/>
          </p:cNvPicPr>
          <p:nvPr/>
        </p:nvPicPr>
        <p:blipFill>
          <a:blip r:embed="rId4"/>
          <a:stretch>
            <a:fillRect/>
          </a:stretch>
        </p:blipFill>
        <p:spPr>
          <a:xfrm>
            <a:off x="7047801" y="1849744"/>
            <a:ext cx="4988124" cy="3532482"/>
          </a:xfrm>
          <a:prstGeom prst="rect">
            <a:avLst/>
          </a:prstGeom>
        </p:spPr>
      </p:pic>
    </p:spTree>
    <p:extLst>
      <p:ext uri="{BB962C8B-B14F-4D97-AF65-F5344CB8AC3E}">
        <p14:creationId xmlns:p14="http://schemas.microsoft.com/office/powerpoint/2010/main" val="1650859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5477117"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928190"/>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cxnSp>
        <p:nvCxnSpPr>
          <p:cNvPr id="8" name="Google Shape;417;p12">
            <a:extLst>
              <a:ext uri="{FF2B5EF4-FFF2-40B4-BE49-F238E27FC236}">
                <a16:creationId xmlns:a16="http://schemas.microsoft.com/office/drawing/2014/main" id="{E72315C4-97CA-4CE2-9804-9444D68CF111}"/>
              </a:ext>
            </a:extLst>
          </p:cNvPr>
          <p:cNvCxnSpPr/>
          <p:nvPr/>
        </p:nvCxnSpPr>
        <p:spPr>
          <a:xfrm>
            <a:off x="10578772" y="2001137"/>
            <a:ext cx="0" cy="2476955"/>
          </a:xfrm>
          <a:prstGeom prst="straightConnector1">
            <a:avLst/>
          </a:prstGeom>
          <a:noFill/>
          <a:ln w="28575" cap="flat" cmpd="sng">
            <a:solidFill>
              <a:schemeClr val="dk1"/>
            </a:solidFill>
            <a:prstDash val="solid"/>
            <a:round/>
            <a:headEnd type="none" w="sm" len="sm"/>
            <a:tailEnd type="none" w="sm" len="sm"/>
          </a:ln>
        </p:spPr>
      </p:cxnSp>
      <p:sp>
        <p:nvSpPr>
          <p:cNvPr id="9" name="Google Shape;418;p12">
            <a:extLst>
              <a:ext uri="{FF2B5EF4-FFF2-40B4-BE49-F238E27FC236}">
                <a16:creationId xmlns:a16="http://schemas.microsoft.com/office/drawing/2014/main" id="{C09D6E81-ECC1-406E-8D18-D381E6B49089}"/>
              </a:ext>
            </a:extLst>
          </p:cNvPr>
          <p:cNvSpPr txBox="1"/>
          <p:nvPr/>
        </p:nvSpPr>
        <p:spPr>
          <a:xfrm rot="16200000" flipH="1">
            <a:off x="5711449" y="2824635"/>
            <a:ext cx="29114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B050"/>
                </a:solidFill>
                <a:latin typeface="Calibri"/>
                <a:ea typeface="Calibri"/>
                <a:cs typeface="Calibri"/>
                <a:sym typeface="Calibri"/>
              </a:rPr>
              <a:t>Indicator of living resource abundance</a:t>
            </a:r>
            <a:endParaRPr sz="1100" b="0" i="0" u="none" strike="noStrike" cap="none">
              <a:solidFill>
                <a:srgbClr val="00B050"/>
              </a:solidFill>
              <a:latin typeface="Arial"/>
              <a:ea typeface="Arial"/>
              <a:cs typeface="Arial"/>
              <a:sym typeface="Arial"/>
            </a:endParaRPr>
          </a:p>
        </p:txBody>
      </p:sp>
      <p:sp>
        <p:nvSpPr>
          <p:cNvPr id="16" name="Google Shape;429;p12">
            <a:extLst>
              <a:ext uri="{FF2B5EF4-FFF2-40B4-BE49-F238E27FC236}">
                <a16:creationId xmlns:a16="http://schemas.microsoft.com/office/drawing/2014/main" id="{70DF9DE3-C749-40B7-A62D-0E43D17EC9FC}"/>
              </a:ext>
            </a:extLst>
          </p:cNvPr>
          <p:cNvSpPr txBox="1"/>
          <p:nvPr/>
        </p:nvSpPr>
        <p:spPr>
          <a:xfrm>
            <a:off x="8312374" y="4600951"/>
            <a:ext cx="20073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1"/>
                </a:solidFill>
                <a:latin typeface="Calibri"/>
                <a:ea typeface="Calibri"/>
                <a:cs typeface="Calibri"/>
                <a:sym typeface="Calibri"/>
              </a:rPr>
              <a:t>% Attainment of WQS</a:t>
            </a:r>
            <a:endParaRPr sz="1050" b="0" i="0" u="none" strike="noStrike" cap="none">
              <a:solidFill>
                <a:srgbClr val="000000"/>
              </a:solidFill>
              <a:latin typeface="Arial"/>
              <a:ea typeface="Arial"/>
              <a:cs typeface="Arial"/>
              <a:sym typeface="Arial"/>
            </a:endParaRPr>
          </a:p>
        </p:txBody>
      </p:sp>
      <p:cxnSp>
        <p:nvCxnSpPr>
          <p:cNvPr id="17" name="Google Shape;430;p12">
            <a:extLst>
              <a:ext uri="{FF2B5EF4-FFF2-40B4-BE49-F238E27FC236}">
                <a16:creationId xmlns:a16="http://schemas.microsoft.com/office/drawing/2014/main" id="{37B4F629-9618-426A-86B0-6931BB132A3B}"/>
              </a:ext>
            </a:extLst>
          </p:cNvPr>
          <p:cNvCxnSpPr/>
          <p:nvPr/>
        </p:nvCxnSpPr>
        <p:spPr>
          <a:xfrm>
            <a:off x="7360592" y="1966083"/>
            <a:ext cx="0" cy="2492169"/>
          </a:xfrm>
          <a:prstGeom prst="straightConnector1">
            <a:avLst/>
          </a:prstGeom>
          <a:noFill/>
          <a:ln w="28575" cap="flat" cmpd="sng">
            <a:solidFill>
              <a:schemeClr val="dk1"/>
            </a:solidFill>
            <a:prstDash val="solid"/>
            <a:round/>
            <a:headEnd type="none" w="sm" len="sm"/>
            <a:tailEnd type="none" w="sm" len="sm"/>
          </a:ln>
        </p:spPr>
      </p:cxnSp>
      <p:cxnSp>
        <p:nvCxnSpPr>
          <p:cNvPr id="18" name="Google Shape;431;p12">
            <a:extLst>
              <a:ext uri="{FF2B5EF4-FFF2-40B4-BE49-F238E27FC236}">
                <a16:creationId xmlns:a16="http://schemas.microsoft.com/office/drawing/2014/main" id="{2063A0AB-7980-4347-8B13-D84B32E7F593}"/>
              </a:ext>
            </a:extLst>
          </p:cNvPr>
          <p:cNvCxnSpPr/>
          <p:nvPr/>
        </p:nvCxnSpPr>
        <p:spPr>
          <a:xfrm rot="10800000">
            <a:off x="7358998" y="4447819"/>
            <a:ext cx="3219774" cy="969"/>
          </a:xfrm>
          <a:prstGeom prst="straightConnector1">
            <a:avLst/>
          </a:prstGeom>
          <a:noFill/>
          <a:ln w="28575" cap="flat" cmpd="sng">
            <a:solidFill>
              <a:schemeClr val="dk1"/>
            </a:solidFill>
            <a:prstDash val="solid"/>
            <a:round/>
            <a:headEnd type="none" w="sm" len="sm"/>
            <a:tailEnd type="none" w="sm" len="sm"/>
          </a:ln>
        </p:spPr>
      </p:cxnSp>
      <p:cxnSp>
        <p:nvCxnSpPr>
          <p:cNvPr id="19" name="Google Shape;432;p12">
            <a:extLst>
              <a:ext uri="{FF2B5EF4-FFF2-40B4-BE49-F238E27FC236}">
                <a16:creationId xmlns:a16="http://schemas.microsoft.com/office/drawing/2014/main" id="{F2B37068-9AD1-4C5D-90A6-515D2FCFBA20}"/>
              </a:ext>
            </a:extLst>
          </p:cNvPr>
          <p:cNvCxnSpPr/>
          <p:nvPr/>
        </p:nvCxnSpPr>
        <p:spPr>
          <a:xfrm>
            <a:off x="10319754" y="2411164"/>
            <a:ext cx="0" cy="2011751"/>
          </a:xfrm>
          <a:prstGeom prst="straightConnector1">
            <a:avLst/>
          </a:prstGeom>
          <a:noFill/>
          <a:ln w="12700" cap="flat" cmpd="sng">
            <a:solidFill>
              <a:schemeClr val="dk1"/>
            </a:solidFill>
            <a:prstDash val="dash"/>
            <a:round/>
            <a:headEnd type="none" w="sm" len="sm"/>
            <a:tailEnd type="none" w="sm" len="sm"/>
          </a:ln>
        </p:spPr>
      </p:cxnSp>
      <p:sp>
        <p:nvSpPr>
          <p:cNvPr id="20" name="Google Shape;433;p12">
            <a:extLst>
              <a:ext uri="{FF2B5EF4-FFF2-40B4-BE49-F238E27FC236}">
                <a16:creationId xmlns:a16="http://schemas.microsoft.com/office/drawing/2014/main" id="{42696899-D6BC-488F-B944-F575089186F7}"/>
              </a:ext>
            </a:extLst>
          </p:cNvPr>
          <p:cNvSpPr txBox="1"/>
          <p:nvPr/>
        </p:nvSpPr>
        <p:spPr>
          <a:xfrm rot="16200000">
            <a:off x="9528029" y="3468883"/>
            <a:ext cx="175684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a:solidFill>
                  <a:schemeClr val="dk1"/>
                </a:solidFill>
                <a:latin typeface="Calibri"/>
                <a:ea typeface="Calibri"/>
                <a:cs typeface="Calibri"/>
                <a:sym typeface="Calibri"/>
              </a:rPr>
              <a:t>Full attainment</a:t>
            </a:r>
            <a:endParaRPr sz="1050" b="0" i="0" u="none" strike="noStrike" cap="none">
              <a:solidFill>
                <a:schemeClr val="dk1"/>
              </a:solidFill>
              <a:latin typeface="Arial"/>
              <a:ea typeface="Arial"/>
              <a:cs typeface="Arial"/>
              <a:sym typeface="Arial"/>
            </a:endParaRPr>
          </a:p>
        </p:txBody>
      </p:sp>
      <p:sp>
        <p:nvSpPr>
          <p:cNvPr id="21" name="Google Shape;434;p12">
            <a:extLst>
              <a:ext uri="{FF2B5EF4-FFF2-40B4-BE49-F238E27FC236}">
                <a16:creationId xmlns:a16="http://schemas.microsoft.com/office/drawing/2014/main" id="{E9AA9125-2343-4108-B1E0-468AFC699AFA}"/>
              </a:ext>
            </a:extLst>
          </p:cNvPr>
          <p:cNvSpPr txBox="1"/>
          <p:nvPr/>
        </p:nvSpPr>
        <p:spPr>
          <a:xfrm>
            <a:off x="6982282" y="1234504"/>
            <a:ext cx="38739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Arial"/>
                <a:cs typeface="Calibri"/>
                <a:sym typeface="Calibri"/>
              </a:rPr>
              <a:t>Living resource </a:t>
            </a:r>
            <a:r>
              <a:rPr lang="en-US" sz="1600" b="1" dirty="0">
                <a:solidFill>
                  <a:schemeClr val="dk1"/>
                </a:solidFill>
                <a:latin typeface="Calibri"/>
                <a:cs typeface="Calibri"/>
                <a:sym typeface="Calibri"/>
              </a:rPr>
              <a:t>response to attainment of water quality standards</a:t>
            </a:r>
            <a:endParaRPr sz="1600" b="0" i="0" u="none" strike="noStrike" cap="none" dirty="0">
              <a:solidFill>
                <a:srgbClr val="000000"/>
              </a:solidFill>
              <a:latin typeface="Arial"/>
              <a:ea typeface="Arial"/>
              <a:cs typeface="Arial"/>
              <a:sym typeface="Arial"/>
            </a:endParaRPr>
          </a:p>
        </p:txBody>
      </p:sp>
      <p:sp>
        <p:nvSpPr>
          <p:cNvPr id="22" name="Google Shape;435;p12">
            <a:extLst>
              <a:ext uri="{FF2B5EF4-FFF2-40B4-BE49-F238E27FC236}">
                <a16:creationId xmlns:a16="http://schemas.microsoft.com/office/drawing/2014/main" id="{02D86A05-2B19-4AC0-AD7D-91D81707DFEF}"/>
              </a:ext>
            </a:extLst>
          </p:cNvPr>
          <p:cNvSpPr txBox="1"/>
          <p:nvPr/>
        </p:nvSpPr>
        <p:spPr>
          <a:xfrm>
            <a:off x="7573476" y="4418843"/>
            <a:ext cx="314063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20%         40%          60%           80%          100%</a:t>
            </a:r>
            <a:endParaRPr sz="1400" b="0" i="0" u="none" strike="noStrike" cap="none" dirty="0">
              <a:solidFill>
                <a:srgbClr val="000000"/>
              </a:solidFill>
              <a:latin typeface="Arial"/>
              <a:ea typeface="Arial"/>
              <a:cs typeface="Arial"/>
              <a:sym typeface="Arial"/>
            </a:endParaRPr>
          </a:p>
        </p:txBody>
      </p:sp>
      <p:sp>
        <p:nvSpPr>
          <p:cNvPr id="23" name="Google Shape;425;p12">
            <a:extLst>
              <a:ext uri="{FF2B5EF4-FFF2-40B4-BE49-F238E27FC236}">
                <a16:creationId xmlns:a16="http://schemas.microsoft.com/office/drawing/2014/main" id="{F8B43957-C433-4980-9700-04E14CDA2576}"/>
              </a:ext>
            </a:extLst>
          </p:cNvPr>
          <p:cNvSpPr/>
          <p:nvPr/>
        </p:nvSpPr>
        <p:spPr>
          <a:xfrm rot="491452">
            <a:off x="8137092" y="3757724"/>
            <a:ext cx="2268471" cy="694062"/>
          </a:xfrm>
          <a:custGeom>
            <a:avLst/>
            <a:gdLst>
              <a:gd name="connsiteX0" fmla="*/ 0 w 2311919"/>
              <a:gd name="connsiteY0" fmla="*/ 577595 h 577595"/>
              <a:gd name="connsiteX1" fmla="*/ 1214507 w 2311919"/>
              <a:gd name="connsiteY1" fmla="*/ 47877 h 577595"/>
              <a:gd name="connsiteX2" fmla="*/ 2311919 w 2311919"/>
              <a:gd name="connsiteY2" fmla="*/ 62318 h 577595"/>
              <a:gd name="connsiteX0" fmla="*/ 0 w 2311919"/>
              <a:gd name="connsiteY0" fmla="*/ 606170 h 606170"/>
              <a:gd name="connsiteX1" fmla="*/ 1214507 w 2311919"/>
              <a:gd name="connsiteY1" fmla="*/ 76452 h 606170"/>
              <a:gd name="connsiteX2" fmla="*/ 2311919 w 2311919"/>
              <a:gd name="connsiteY2" fmla="*/ 90893 h 606170"/>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603919 h 603919"/>
              <a:gd name="connsiteX1" fmla="*/ 1125124 w 2311919"/>
              <a:gd name="connsiteY1" fmla="*/ 78195 h 603919"/>
              <a:gd name="connsiteX2" fmla="*/ 2311919 w 2311919"/>
              <a:gd name="connsiteY2" fmla="*/ 88642 h 603919"/>
            </a:gdLst>
            <a:ahLst/>
            <a:cxnLst>
              <a:cxn ang="0">
                <a:pos x="connsiteX0" y="connsiteY0"/>
              </a:cxn>
              <a:cxn ang="0">
                <a:pos x="connsiteX1" y="connsiteY1"/>
              </a:cxn>
              <a:cxn ang="0">
                <a:pos x="connsiteX2" y="connsiteY2"/>
              </a:cxn>
            </a:cxnLst>
            <a:rect l="l" t="t" r="r" b="b"/>
            <a:pathLst>
              <a:path w="2311919" h="603919" extrusionOk="0">
                <a:moveTo>
                  <a:pt x="0" y="603919"/>
                </a:moveTo>
                <a:cubicBezTo>
                  <a:pt x="344993" y="446495"/>
                  <a:pt x="749986" y="195426"/>
                  <a:pt x="1125124" y="78195"/>
                </a:cubicBezTo>
                <a:cubicBezTo>
                  <a:pt x="1500262" y="-39036"/>
                  <a:pt x="1877609" y="-15260"/>
                  <a:pt x="2311919" y="88642"/>
                </a:cubicBezTo>
              </a:path>
            </a:pathLst>
          </a:custGeom>
          <a:noFill/>
          <a:ln w="19050" cap="flat" cmpd="sng">
            <a:solidFill>
              <a:srgbClr val="00B05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4" name="Google Shape;425;p12">
            <a:extLst>
              <a:ext uri="{FF2B5EF4-FFF2-40B4-BE49-F238E27FC236}">
                <a16:creationId xmlns:a16="http://schemas.microsoft.com/office/drawing/2014/main" id="{16C0E73B-4CB3-446E-B5A5-44B294B989A8}"/>
              </a:ext>
            </a:extLst>
          </p:cNvPr>
          <p:cNvSpPr/>
          <p:nvPr/>
        </p:nvSpPr>
        <p:spPr>
          <a:xfrm rot="491452">
            <a:off x="7963375" y="2294321"/>
            <a:ext cx="2221083" cy="1327150"/>
          </a:xfrm>
          <a:custGeom>
            <a:avLst/>
            <a:gdLst>
              <a:gd name="connsiteX0" fmla="*/ 0 w 2311919"/>
              <a:gd name="connsiteY0" fmla="*/ 577595 h 577595"/>
              <a:gd name="connsiteX1" fmla="*/ 1214507 w 2311919"/>
              <a:gd name="connsiteY1" fmla="*/ 47877 h 577595"/>
              <a:gd name="connsiteX2" fmla="*/ 2311919 w 2311919"/>
              <a:gd name="connsiteY2" fmla="*/ 62318 h 577595"/>
              <a:gd name="connsiteX0" fmla="*/ 0 w 2311919"/>
              <a:gd name="connsiteY0" fmla="*/ 606170 h 606170"/>
              <a:gd name="connsiteX1" fmla="*/ 1214507 w 2311919"/>
              <a:gd name="connsiteY1" fmla="*/ 76452 h 606170"/>
              <a:gd name="connsiteX2" fmla="*/ 2311919 w 2311919"/>
              <a:gd name="connsiteY2" fmla="*/ 90893 h 606170"/>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553024 h 553024"/>
              <a:gd name="connsiteX1" fmla="*/ 963795 w 2311919"/>
              <a:gd name="connsiteY1" fmla="*/ 182313 h 553024"/>
              <a:gd name="connsiteX2" fmla="*/ 2311919 w 2311919"/>
              <a:gd name="connsiteY2" fmla="*/ 37747 h 553024"/>
              <a:gd name="connsiteX0" fmla="*/ 0 w 2310469"/>
              <a:gd name="connsiteY0" fmla="*/ 682334 h 682334"/>
              <a:gd name="connsiteX1" fmla="*/ 962345 w 2310469"/>
              <a:gd name="connsiteY1" fmla="*/ 182313 h 682334"/>
              <a:gd name="connsiteX2" fmla="*/ 2310469 w 2310469"/>
              <a:gd name="connsiteY2" fmla="*/ 37747 h 682334"/>
              <a:gd name="connsiteX0" fmla="*/ 0 w 2310469"/>
              <a:gd name="connsiteY0" fmla="*/ 682334 h 682334"/>
              <a:gd name="connsiteX1" fmla="*/ 962345 w 2310469"/>
              <a:gd name="connsiteY1" fmla="*/ 182313 h 682334"/>
              <a:gd name="connsiteX2" fmla="*/ 2310469 w 2310469"/>
              <a:gd name="connsiteY2" fmla="*/ 37747 h 682334"/>
              <a:gd name="connsiteX0" fmla="*/ 0 w 2310469"/>
              <a:gd name="connsiteY0" fmla="*/ 682334 h 682334"/>
              <a:gd name="connsiteX1" fmla="*/ 962345 w 2310469"/>
              <a:gd name="connsiteY1" fmla="*/ 182313 h 682334"/>
              <a:gd name="connsiteX2" fmla="*/ 2310469 w 2310469"/>
              <a:gd name="connsiteY2" fmla="*/ 37747 h 682334"/>
            </a:gdLst>
            <a:ahLst/>
            <a:cxnLst>
              <a:cxn ang="0">
                <a:pos x="connsiteX0" y="connsiteY0"/>
              </a:cxn>
              <a:cxn ang="0">
                <a:pos x="connsiteX1" y="connsiteY1"/>
              </a:cxn>
              <a:cxn ang="0">
                <a:pos x="connsiteX2" y="connsiteY2"/>
              </a:cxn>
            </a:cxnLst>
            <a:rect l="l" t="t" r="r" b="b"/>
            <a:pathLst>
              <a:path w="2310469" h="682334" extrusionOk="0">
                <a:moveTo>
                  <a:pt x="0" y="682334"/>
                </a:moveTo>
                <a:cubicBezTo>
                  <a:pt x="251030" y="491854"/>
                  <a:pt x="587207" y="299544"/>
                  <a:pt x="962345" y="182313"/>
                </a:cubicBezTo>
                <a:cubicBezTo>
                  <a:pt x="1337483" y="65082"/>
                  <a:pt x="1876159" y="-66155"/>
                  <a:pt x="2310469" y="37747"/>
                </a:cubicBezTo>
              </a:path>
            </a:pathLst>
          </a:custGeom>
          <a:noFill/>
          <a:ln w="19050" cap="flat" cmpd="sng">
            <a:solidFill>
              <a:srgbClr val="00B05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7" name="Google Shape;130;p2">
            <a:extLst>
              <a:ext uri="{FF2B5EF4-FFF2-40B4-BE49-F238E27FC236}">
                <a16:creationId xmlns:a16="http://schemas.microsoft.com/office/drawing/2014/main" id="{76EA4E99-9903-445A-B5F6-DE9478506EA7}"/>
              </a:ext>
            </a:extLst>
          </p:cNvPr>
          <p:cNvSpPr txBox="1"/>
          <p:nvPr/>
        </p:nvSpPr>
        <p:spPr>
          <a:xfrm>
            <a:off x="320655" y="2312935"/>
            <a:ext cx="4864424" cy="2308284"/>
          </a:xfrm>
          <a:prstGeom prst="rect">
            <a:avLst/>
          </a:prstGeom>
          <a:noFill/>
          <a:ln>
            <a:noFill/>
          </a:ln>
        </p:spPr>
        <p:txBody>
          <a:bodyPr spcFirstLastPara="1" wrap="square" lIns="91425" tIns="45700" rIns="91425" bIns="45700" anchor="t" anchorCtr="0">
            <a:spAutoFit/>
          </a:bodyPr>
          <a:lstStyle/>
          <a:p>
            <a:pPr lvl="0">
              <a:buSzPts val="1400"/>
            </a:pPr>
            <a:r>
              <a:rPr lang="en-US" sz="2400" b="1" i="0" u="none" strike="noStrike" cap="none" dirty="0">
                <a:solidFill>
                  <a:schemeClr val="dk1"/>
                </a:solidFill>
                <a:latin typeface="Calibri"/>
                <a:ea typeface="Calibri"/>
                <a:cs typeface="Calibri"/>
                <a:sym typeface="Calibri"/>
              </a:rPr>
              <a:t>Finding: </a:t>
            </a:r>
            <a:r>
              <a:rPr lang="en-US" sz="2400" dirty="0">
                <a:solidFill>
                  <a:schemeClr val="dk1"/>
                </a:solidFill>
                <a:latin typeface="Calibri"/>
                <a:ea typeface="Calibri"/>
                <a:cs typeface="Calibri"/>
                <a:sym typeface="Calibri"/>
              </a:rPr>
              <a:t>The impact of WQ improvements on living resources depends on where WQ improvements occur and antecedent conditions; impact varies across species.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093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5477117"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928190"/>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sp>
        <p:nvSpPr>
          <p:cNvPr id="13" name="Google Shape;130;p2">
            <a:extLst>
              <a:ext uri="{FF2B5EF4-FFF2-40B4-BE49-F238E27FC236}">
                <a16:creationId xmlns:a16="http://schemas.microsoft.com/office/drawing/2014/main" id="{3E9504CB-6626-444D-9C9E-FE74CF69EFCD}"/>
              </a:ext>
            </a:extLst>
          </p:cNvPr>
          <p:cNvSpPr txBox="1"/>
          <p:nvPr/>
        </p:nvSpPr>
        <p:spPr>
          <a:xfrm>
            <a:off x="417745" y="2484328"/>
            <a:ext cx="4864424" cy="2308284"/>
          </a:xfrm>
          <a:prstGeom prst="rect">
            <a:avLst/>
          </a:prstGeom>
          <a:noFill/>
          <a:ln>
            <a:noFill/>
          </a:ln>
        </p:spPr>
        <p:txBody>
          <a:bodyPr spcFirstLastPara="1" wrap="square" lIns="91425" tIns="45700" rIns="91425" bIns="45700" anchor="t" anchorCtr="0">
            <a:spAutoFit/>
          </a:bodyPr>
          <a:lstStyle/>
          <a:p>
            <a:pPr lvl="0">
              <a:buSzPts val="1400"/>
            </a:pPr>
            <a:r>
              <a:rPr lang="en-US" sz="2400" b="1" i="0" u="none" strike="noStrike" cap="none" dirty="0">
                <a:solidFill>
                  <a:schemeClr val="dk1"/>
                </a:solidFill>
                <a:latin typeface="Calibri"/>
                <a:ea typeface="Calibri"/>
                <a:cs typeface="Calibri"/>
                <a:sym typeface="Calibri"/>
              </a:rPr>
              <a:t>Findings: </a:t>
            </a:r>
            <a:r>
              <a:rPr lang="en-US" sz="2400" i="0" u="none" strike="noStrike" cap="none" dirty="0">
                <a:solidFill>
                  <a:schemeClr val="dk1"/>
                </a:solidFill>
                <a:latin typeface="Calibri"/>
                <a:ea typeface="Calibri"/>
                <a:cs typeface="Calibri"/>
                <a:sym typeface="Calibri"/>
              </a:rPr>
              <a:t>The </a:t>
            </a:r>
            <a:r>
              <a:rPr lang="en-US" sz="2400" dirty="0">
                <a:solidFill>
                  <a:schemeClr val="dk1"/>
                </a:solidFill>
                <a:latin typeface="Calibri"/>
                <a:ea typeface="Calibri"/>
                <a:cs typeface="Calibri"/>
                <a:sym typeface="Calibri"/>
              </a:rPr>
              <a:t>i</a:t>
            </a:r>
            <a:r>
              <a:rPr lang="en-US" sz="2400" dirty="0">
                <a:latin typeface="Calibri" panose="020F0502020204030204" pitchFamily="34" charset="0"/>
                <a:ea typeface="Calibri" panose="020F0502020204030204" pitchFamily="34" charset="0"/>
                <a:cs typeface="Times New Roman" panose="02020603050405020304" pitchFamily="18" charset="0"/>
              </a:rPr>
              <a:t>mpact of WQ improvements on living resources depends on where WQ improvements occurs, antecedent conditions, &amp; impact varies across species. </a:t>
            </a:r>
          </a:p>
        </p:txBody>
      </p:sp>
      <p:pic>
        <p:nvPicPr>
          <p:cNvPr id="15" name="Google Shape;684;g18e44da1547_0_7">
            <a:extLst>
              <a:ext uri="{FF2B5EF4-FFF2-40B4-BE49-F238E27FC236}">
                <a16:creationId xmlns:a16="http://schemas.microsoft.com/office/drawing/2014/main" id="{C702D11B-5A1A-417C-A9F8-5E4380E2006B}"/>
              </a:ext>
            </a:extLst>
          </p:cNvPr>
          <p:cNvPicPr preferRelativeResize="0"/>
          <p:nvPr/>
        </p:nvPicPr>
        <p:blipFill rotWithShape="1">
          <a:blip r:embed="rId3">
            <a:alphaModFix/>
          </a:blip>
          <a:srcRect/>
          <a:stretch/>
        </p:blipFill>
        <p:spPr>
          <a:xfrm>
            <a:off x="6388770" y="1415742"/>
            <a:ext cx="5432116" cy="4335032"/>
          </a:xfrm>
          <a:prstGeom prst="rect">
            <a:avLst/>
          </a:prstGeom>
          <a:noFill/>
          <a:ln>
            <a:noFill/>
          </a:ln>
        </p:spPr>
      </p:pic>
    </p:spTree>
    <p:extLst>
      <p:ext uri="{BB962C8B-B14F-4D97-AF65-F5344CB8AC3E}">
        <p14:creationId xmlns:p14="http://schemas.microsoft.com/office/powerpoint/2010/main" val="1018508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5477117"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5748" y="923549"/>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pic>
        <p:nvPicPr>
          <p:cNvPr id="3" name="Picture 2">
            <a:extLst>
              <a:ext uri="{FF2B5EF4-FFF2-40B4-BE49-F238E27FC236}">
                <a16:creationId xmlns:a16="http://schemas.microsoft.com/office/drawing/2014/main" id="{B276EC60-59BB-43A8-AD2E-69F7992D2917}"/>
              </a:ext>
            </a:extLst>
          </p:cNvPr>
          <p:cNvPicPr>
            <a:picLocks noChangeAspect="1"/>
          </p:cNvPicPr>
          <p:nvPr/>
        </p:nvPicPr>
        <p:blipFill>
          <a:blip r:embed="rId3"/>
          <a:stretch>
            <a:fillRect/>
          </a:stretch>
        </p:blipFill>
        <p:spPr>
          <a:xfrm>
            <a:off x="6349743" y="1066047"/>
            <a:ext cx="5180097" cy="4577381"/>
          </a:xfrm>
          <a:prstGeom prst="rect">
            <a:avLst/>
          </a:prstGeom>
        </p:spPr>
      </p:pic>
      <p:sp>
        <p:nvSpPr>
          <p:cNvPr id="8" name="Rectangle 7">
            <a:extLst>
              <a:ext uri="{FF2B5EF4-FFF2-40B4-BE49-F238E27FC236}">
                <a16:creationId xmlns:a16="http://schemas.microsoft.com/office/drawing/2014/main" id="{386ED738-ED1B-42DA-9F7F-B07FA0076165}"/>
              </a:ext>
            </a:extLst>
          </p:cNvPr>
          <p:cNvSpPr/>
          <p:nvPr/>
        </p:nvSpPr>
        <p:spPr>
          <a:xfrm>
            <a:off x="583298" y="2414302"/>
            <a:ext cx="4671021" cy="1815882"/>
          </a:xfrm>
          <a:prstGeom prst="rect">
            <a:avLst/>
          </a:prstGeom>
        </p:spPr>
        <p:txBody>
          <a:bodyPr wrap="square">
            <a:spAutoFit/>
          </a:bodyPr>
          <a:lstStyle/>
          <a:p>
            <a:r>
              <a:rPr lang="en-US" sz="2800" b="1" dirty="0">
                <a:solidFill>
                  <a:schemeClr val="dk1"/>
                </a:solidFill>
                <a:latin typeface="Calibri"/>
                <a:ea typeface="Calibri"/>
                <a:cs typeface="Calibri"/>
                <a:sym typeface="Calibri"/>
              </a:rPr>
              <a:t>Implication: </a:t>
            </a:r>
            <a:r>
              <a:rPr lang="en-US" sz="2800" dirty="0">
                <a:latin typeface="Calibri" panose="020F0502020204030204" pitchFamily="34" charset="0"/>
                <a:ea typeface="Calibri" panose="020F0502020204030204" pitchFamily="34" charset="0"/>
                <a:cs typeface="Times New Roman" panose="02020603050405020304" pitchFamily="18" charset="0"/>
              </a:rPr>
              <a:t>Potential to increase the living resource response to our WQ and restoration investments.</a:t>
            </a:r>
            <a:endParaRPr lang="en-US" sz="2800" dirty="0"/>
          </a:p>
        </p:txBody>
      </p:sp>
    </p:spTree>
    <p:extLst>
      <p:ext uri="{BB962C8B-B14F-4D97-AF65-F5344CB8AC3E}">
        <p14:creationId xmlns:p14="http://schemas.microsoft.com/office/powerpoint/2010/main" val="359010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7" name="Title 6">
            <a:extLst>
              <a:ext uri="{FF2B5EF4-FFF2-40B4-BE49-F238E27FC236}">
                <a16:creationId xmlns:a16="http://schemas.microsoft.com/office/drawing/2014/main" id="{1BC0F363-3796-29D9-349D-831CE416C880}"/>
              </a:ext>
            </a:extLst>
          </p:cNvPr>
          <p:cNvSpPr>
            <a:spLocks noGrp="1"/>
          </p:cNvSpPr>
          <p:nvPr>
            <p:ph type="title"/>
          </p:nvPr>
        </p:nvSpPr>
        <p:spPr>
          <a:xfrm>
            <a:off x="1108235" y="213885"/>
            <a:ext cx="3987931" cy="1539761"/>
          </a:xfrm>
        </p:spPr>
        <p:txBody>
          <a:bodyPr>
            <a:normAutofit fontScale="90000"/>
          </a:bodyPr>
          <a:lstStyle/>
          <a:p>
            <a:r>
              <a:rPr lang="en-US" dirty="0"/>
              <a:t>Implications</a:t>
            </a:r>
          </a:p>
        </p:txBody>
      </p:sp>
      <p:sp>
        <p:nvSpPr>
          <p:cNvPr id="8" name="Subtitle 7">
            <a:extLst>
              <a:ext uri="{FF2B5EF4-FFF2-40B4-BE49-F238E27FC236}">
                <a16:creationId xmlns:a16="http://schemas.microsoft.com/office/drawing/2014/main" id="{F59F2960-CC6B-6284-CF70-7FC93011C9B2}"/>
              </a:ext>
            </a:extLst>
          </p:cNvPr>
          <p:cNvSpPr>
            <a:spLocks noGrp="1"/>
          </p:cNvSpPr>
          <p:nvPr>
            <p:ph type="subTitle" idx="1"/>
          </p:nvPr>
        </p:nvSpPr>
        <p:spPr>
          <a:xfrm>
            <a:off x="975412" y="1798808"/>
            <a:ext cx="4865671" cy="3910175"/>
          </a:xfrm>
        </p:spPr>
        <p:txBody>
          <a:bodyPr>
            <a:noAutofit/>
          </a:bodyPr>
          <a:lstStyle/>
          <a:p>
            <a:pPr marL="0" indent="0" algn="l"/>
            <a:r>
              <a:rPr lang="en-US" i="1" dirty="0"/>
              <a:t>Tradeoffs &amp; Uncertainties</a:t>
            </a:r>
          </a:p>
          <a:p>
            <a:pPr marL="0" indent="0" algn="l"/>
            <a:endParaRPr lang="en-US" i="1" dirty="0"/>
          </a:p>
          <a:p>
            <a:pPr marL="0" indent="0" algn="l"/>
            <a:r>
              <a:rPr lang="en-US" i="1" dirty="0"/>
              <a:t>Full attainment may not be necessary to improve and support living resources goals</a:t>
            </a:r>
          </a:p>
        </p:txBody>
      </p:sp>
      <p:pic>
        <p:nvPicPr>
          <p:cNvPr id="3" name="Picture 2">
            <a:extLst>
              <a:ext uri="{FF2B5EF4-FFF2-40B4-BE49-F238E27FC236}">
                <a16:creationId xmlns:a16="http://schemas.microsoft.com/office/drawing/2014/main" id="{2614E240-5D5F-60A7-E2F1-190CA2655E07}"/>
              </a:ext>
            </a:extLst>
          </p:cNvPr>
          <p:cNvPicPr>
            <a:picLocks noChangeAspect="1"/>
          </p:cNvPicPr>
          <p:nvPr/>
        </p:nvPicPr>
        <p:blipFill>
          <a:blip r:embed="rId3"/>
          <a:stretch>
            <a:fillRect/>
          </a:stretch>
        </p:blipFill>
        <p:spPr>
          <a:xfrm>
            <a:off x="6866932" y="0"/>
            <a:ext cx="3985551" cy="6796349"/>
          </a:xfrm>
          <a:prstGeom prst="rect">
            <a:avLst/>
          </a:prstGeom>
        </p:spPr>
      </p:pic>
    </p:spTree>
    <p:extLst>
      <p:ext uri="{BB962C8B-B14F-4D97-AF65-F5344CB8AC3E}">
        <p14:creationId xmlns:p14="http://schemas.microsoft.com/office/powerpoint/2010/main" val="59658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8012155" y="3636799"/>
            <a:ext cx="4219939" cy="3263325"/>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32662" y="3611981"/>
            <a:ext cx="3991556" cy="325698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5" name="Google Shape;95;p2"/>
          <p:cNvSpPr/>
          <p:nvPr/>
        </p:nvSpPr>
        <p:spPr>
          <a:xfrm>
            <a:off x="3934868" y="3668872"/>
            <a:ext cx="4101314" cy="3273354"/>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96" name="Google Shape;96;p2"/>
          <p:cNvSpPr/>
          <p:nvPr/>
        </p:nvSpPr>
        <p:spPr>
          <a:xfrm>
            <a:off x="3374134" y="307622"/>
            <a:ext cx="3749132" cy="2698056"/>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txBox="1"/>
          <p:nvPr/>
        </p:nvSpPr>
        <p:spPr>
          <a:xfrm>
            <a:off x="436661" y="309449"/>
            <a:ext cx="2436069" cy="2862322"/>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alibri"/>
                <a:ea typeface="Calibri"/>
                <a:cs typeface="Calibri"/>
                <a:sym typeface="Calibri"/>
              </a:rPr>
              <a:t>Chesapeake Bay Agreement: Restoration Goals</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Sustainable Fisheries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Vital Habitat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00"/>
                </a:solidFill>
                <a:latin typeface="Calibri"/>
                <a:ea typeface="Calibri"/>
                <a:cs typeface="Calibri"/>
                <a:sym typeface="Calibri"/>
              </a:rPr>
              <a:t>Water Quality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Toxic Contaminants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Heathy Watershed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Climate Resiliency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Land Conservation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Stewardship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Public Access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Environmental Literacy </a:t>
            </a:r>
            <a:endParaRPr sz="1400" b="0" i="0" u="none" strike="noStrike" cap="none" dirty="0">
              <a:solidFill>
                <a:srgbClr val="000000"/>
              </a:solidFill>
              <a:latin typeface="Arial"/>
              <a:ea typeface="Arial"/>
              <a:cs typeface="Arial"/>
              <a:sym typeface="Arial"/>
            </a:endParaRPr>
          </a:p>
        </p:txBody>
      </p:sp>
      <p:cxnSp>
        <p:nvCxnSpPr>
          <p:cNvPr id="98" name="Google Shape;98;p2"/>
          <p:cNvCxnSpPr>
            <a:cxnSpLocks/>
          </p:cNvCxnSpPr>
          <p:nvPr/>
        </p:nvCxnSpPr>
        <p:spPr>
          <a:xfrm flipV="1">
            <a:off x="1963762" y="1529944"/>
            <a:ext cx="1382978" cy="1"/>
          </a:xfrm>
          <a:prstGeom prst="straightConnector1">
            <a:avLst/>
          </a:prstGeom>
          <a:noFill/>
          <a:ln w="28575" cap="flat" cmpd="sng">
            <a:solidFill>
              <a:schemeClr val="dk1"/>
            </a:solidFill>
            <a:prstDash val="solid"/>
            <a:miter lim="800000"/>
            <a:headEnd type="none" w="sm" len="sm"/>
            <a:tailEnd type="triangle" w="lg" len="lg"/>
          </a:ln>
        </p:spPr>
      </p:cxnSp>
      <p:sp>
        <p:nvSpPr>
          <p:cNvPr id="100" name="Google Shape;100;p2"/>
          <p:cNvSpPr txBox="1"/>
          <p:nvPr/>
        </p:nvSpPr>
        <p:spPr>
          <a:xfrm>
            <a:off x="4136343" y="294727"/>
            <a:ext cx="274890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strike="noStrike" cap="none" dirty="0">
                <a:solidFill>
                  <a:schemeClr val="dk1"/>
                </a:solidFill>
                <a:latin typeface="Calibri"/>
                <a:ea typeface="Calibri"/>
                <a:cs typeface="Calibri"/>
                <a:sym typeface="Calibri"/>
              </a:rPr>
              <a:t>Water Quality Standards</a:t>
            </a:r>
            <a:endParaRPr sz="1600" b="0" i="0" strike="noStrike" cap="none" dirty="0">
              <a:solidFill>
                <a:srgbClr val="000000"/>
              </a:solidFill>
              <a:latin typeface="Arial"/>
              <a:ea typeface="Arial"/>
              <a:cs typeface="Arial"/>
              <a:sym typeface="Arial"/>
            </a:endParaRPr>
          </a:p>
        </p:txBody>
      </p:sp>
      <p:sp>
        <p:nvSpPr>
          <p:cNvPr id="101" name="Google Shape;101;p2"/>
          <p:cNvSpPr txBox="1"/>
          <p:nvPr/>
        </p:nvSpPr>
        <p:spPr>
          <a:xfrm>
            <a:off x="3614213" y="617048"/>
            <a:ext cx="12361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Designated Uses</a:t>
            </a:r>
            <a:endParaRPr sz="1400" b="0" i="0" u="none" strike="noStrike" cap="none">
              <a:solidFill>
                <a:srgbClr val="000000"/>
              </a:solidFill>
              <a:latin typeface="Arial"/>
              <a:ea typeface="Arial"/>
              <a:cs typeface="Arial"/>
              <a:sym typeface="Arial"/>
            </a:endParaRPr>
          </a:p>
        </p:txBody>
      </p:sp>
      <p:sp>
        <p:nvSpPr>
          <p:cNvPr id="102" name="Google Shape;102;p2"/>
          <p:cNvSpPr txBox="1"/>
          <p:nvPr/>
        </p:nvSpPr>
        <p:spPr>
          <a:xfrm>
            <a:off x="5285781" y="1287956"/>
            <a:ext cx="194029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1" i="0" u="none" strike="noStrike" cap="none" dirty="0">
                <a:solidFill>
                  <a:schemeClr val="dk1"/>
                </a:solidFill>
                <a:latin typeface="Calibri"/>
                <a:ea typeface="Calibri"/>
                <a:cs typeface="Calibri"/>
                <a:sym typeface="Calibri"/>
              </a:rPr>
              <a:t>Water Quality Criteria</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Dissolved Oxygen, Water clarity/SAV,</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&amp; </a:t>
            </a:r>
            <a:r>
              <a:rPr lang="en-US" b="0" i="0" u="none" strike="noStrike" cap="none" dirty="0" err="1">
                <a:solidFill>
                  <a:schemeClr val="dk1"/>
                </a:solidFill>
                <a:latin typeface="Calibri"/>
                <a:ea typeface="Calibri"/>
                <a:cs typeface="Calibri"/>
                <a:sym typeface="Calibri"/>
              </a:rPr>
              <a:t>Chl</a:t>
            </a:r>
            <a:r>
              <a:rPr lang="en-US" b="0" i="0" u="none" strike="noStrike" cap="none" dirty="0">
                <a:solidFill>
                  <a:schemeClr val="dk1"/>
                </a:solidFill>
                <a:latin typeface="Calibri"/>
                <a:ea typeface="Calibri"/>
                <a:cs typeface="Calibri"/>
                <a:sym typeface="Calibri"/>
              </a:rPr>
              <a:t>-a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across 5 habitats</a:t>
            </a:r>
            <a:endParaRPr sz="1400" b="0" i="0" u="none" strike="noStrike" cap="none" dirty="0">
              <a:solidFill>
                <a:srgbClr val="000000"/>
              </a:solidFill>
              <a:latin typeface="Arial"/>
              <a:ea typeface="Arial"/>
              <a:cs typeface="Arial"/>
              <a:sym typeface="Arial"/>
            </a:endParaRPr>
          </a:p>
        </p:txBody>
      </p:sp>
      <p:cxnSp>
        <p:nvCxnSpPr>
          <p:cNvPr id="103" name="Google Shape;103;p2"/>
          <p:cNvCxnSpPr/>
          <p:nvPr/>
        </p:nvCxnSpPr>
        <p:spPr>
          <a:xfrm>
            <a:off x="7082159" y="1445683"/>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04" name="Google Shape;104;p2"/>
          <p:cNvSpPr txBox="1"/>
          <p:nvPr/>
        </p:nvSpPr>
        <p:spPr>
          <a:xfrm>
            <a:off x="7577502" y="367319"/>
            <a:ext cx="1702591"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TMDL: Stressor Reduction Goals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600" i="0" u="none" strike="noStrike" cap="none" dirty="0">
                <a:solidFill>
                  <a:schemeClr val="dk1"/>
                </a:solidFill>
                <a:latin typeface="Calibri"/>
                <a:ea typeface="Calibri"/>
                <a:cs typeface="Calibri"/>
                <a:sym typeface="Calibri"/>
              </a:rPr>
              <a:t>Targets: Nitrogen, phosphorus, sediment</a:t>
            </a:r>
          </a:p>
          <a:p>
            <a:pPr marL="0" marR="0" lvl="0" indent="0" algn="l" rtl="0">
              <a:lnSpc>
                <a:spcPct val="100000"/>
              </a:lnSpc>
              <a:spcBef>
                <a:spcPts val="0"/>
              </a:spcBef>
              <a:spcAft>
                <a:spcPts val="0"/>
              </a:spcAft>
              <a:buClr>
                <a:srgbClr val="000000"/>
              </a:buClr>
              <a:buSzPts val="1200"/>
              <a:buFont typeface="Arial"/>
              <a:buNone/>
            </a:pPr>
            <a:br>
              <a:rPr lang="en-US" sz="1200"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TN: 214.6 m/</a:t>
            </a:r>
            <a:r>
              <a:rPr lang="en-US" b="0" i="0" u="none" strike="noStrike" cap="none" dirty="0" err="1">
                <a:solidFill>
                  <a:schemeClr val="dk1"/>
                </a:solidFill>
                <a:latin typeface="Calibri"/>
                <a:ea typeface="Calibri"/>
                <a:cs typeface="Calibri"/>
                <a:sym typeface="Calibri"/>
              </a:rPr>
              <a:t>lbs</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r>
              <a:rPr lang="en-US" b="0" i="0" u="none" strike="noStrike" cap="none" dirty="0">
                <a:solidFill>
                  <a:schemeClr val="dk1"/>
                </a:solidFill>
                <a:latin typeface="Calibri"/>
                <a:ea typeface="Calibri"/>
                <a:cs typeface="Calibri"/>
                <a:sym typeface="Calibri"/>
              </a:rPr>
              <a:t> </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TP: 13.4m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TSS: 18,587m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p:txBody>
      </p:sp>
      <p:cxnSp>
        <p:nvCxnSpPr>
          <p:cNvPr id="109" name="Google Shape;109;p2"/>
          <p:cNvCxnSpPr/>
          <p:nvPr/>
        </p:nvCxnSpPr>
        <p:spPr>
          <a:xfrm>
            <a:off x="9265273" y="1436541"/>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10" name="Google Shape;110;p2"/>
          <p:cNvSpPr txBox="1"/>
          <p:nvPr/>
        </p:nvSpPr>
        <p:spPr>
          <a:xfrm>
            <a:off x="18566" y="-24921"/>
            <a:ext cx="27598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Public Policy</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69780" y="3289186"/>
            <a:ext cx="61750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Biological, Physical, and Social System Response</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flipH="1">
            <a:off x="-32662" y="3287865"/>
            <a:ext cx="12225866" cy="34902"/>
          </a:xfrm>
          <a:prstGeom prst="straightConnector1">
            <a:avLst/>
          </a:prstGeom>
          <a:noFill/>
          <a:ln w="38100" cap="flat" cmpd="sng">
            <a:solidFill>
              <a:schemeClr val="dk1"/>
            </a:solidFill>
            <a:prstDash val="solid"/>
            <a:miter lim="800000"/>
            <a:headEnd type="none" w="sm" len="sm"/>
            <a:tailEnd type="none" w="sm" len="sm"/>
          </a:ln>
        </p:spPr>
      </p:cxnSp>
      <p:sp>
        <p:nvSpPr>
          <p:cNvPr id="130" name="Google Shape;130;p2"/>
          <p:cNvSpPr txBox="1"/>
          <p:nvPr/>
        </p:nvSpPr>
        <p:spPr>
          <a:xfrm>
            <a:off x="8598075" y="3718719"/>
            <a:ext cx="3593925"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TMDL </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Are implementation policies and management actions </a:t>
            </a:r>
            <a:r>
              <a:rPr lang="en-US" sz="1800" b="1" dirty="0">
                <a:solidFill>
                  <a:schemeClr val="dk1"/>
                </a:solidFill>
                <a:latin typeface="Calibri"/>
                <a:ea typeface="Calibri"/>
                <a:cs typeface="Calibri"/>
                <a:sym typeface="Calibri"/>
              </a:rPr>
              <a:t>sufficient to achieve nitrogen, phosphorus and sediment goals in the TMDL?</a:t>
            </a:r>
            <a:endParaRPr sz="1800" b="0" i="0" u="none" strike="noStrike" cap="none" dirty="0">
              <a:solidFill>
                <a:srgbClr val="000000"/>
              </a:solidFill>
              <a:latin typeface="Arial"/>
              <a:ea typeface="Arial"/>
              <a:cs typeface="Arial"/>
              <a:sym typeface="Arial"/>
            </a:endParaRPr>
          </a:p>
        </p:txBody>
      </p:sp>
      <p:cxnSp>
        <p:nvCxnSpPr>
          <p:cNvPr id="131" name="Google Shape;131;p2"/>
          <p:cNvCxnSpPr>
            <a:cxnSpLocks/>
          </p:cNvCxnSpPr>
          <p:nvPr/>
        </p:nvCxnSpPr>
        <p:spPr>
          <a:xfrm>
            <a:off x="4743551" y="1445683"/>
            <a:ext cx="580637" cy="0"/>
          </a:xfrm>
          <a:prstGeom prst="straightConnector1">
            <a:avLst/>
          </a:prstGeom>
          <a:noFill/>
          <a:ln w="28575" cap="flat" cmpd="sng">
            <a:solidFill>
              <a:schemeClr val="dk1"/>
            </a:solidFill>
            <a:prstDash val="solid"/>
            <a:miter lim="800000"/>
            <a:headEnd type="none" w="sm" len="sm"/>
            <a:tailEnd type="triangle" w="lg" len="lg"/>
          </a:ln>
        </p:spPr>
      </p:cxnSp>
      <p:pic>
        <p:nvPicPr>
          <p:cNvPr id="132" name="Google Shape;132;p2"/>
          <p:cNvPicPr preferRelativeResize="0"/>
          <p:nvPr/>
        </p:nvPicPr>
        <p:blipFill rotWithShape="1">
          <a:blip r:embed="rId3">
            <a:alphaModFix/>
          </a:blip>
          <a:srcRect l="16974" r="18174" b="1209"/>
          <a:stretch/>
        </p:blipFill>
        <p:spPr>
          <a:xfrm>
            <a:off x="3419028" y="858625"/>
            <a:ext cx="1568942" cy="2155532"/>
          </a:xfrm>
          <a:prstGeom prst="rect">
            <a:avLst/>
          </a:prstGeom>
          <a:noFill/>
          <a:ln>
            <a:noFill/>
          </a:ln>
        </p:spPr>
      </p:pic>
      <p:sp>
        <p:nvSpPr>
          <p:cNvPr id="148" name="Google Shape;148;p2"/>
          <p:cNvSpPr/>
          <p:nvPr/>
        </p:nvSpPr>
        <p:spPr>
          <a:xfrm flipH="1">
            <a:off x="10769857" y="2767780"/>
            <a:ext cx="813337" cy="1041551"/>
          </a:xfrm>
          <a:custGeom>
            <a:avLst/>
            <a:gdLst/>
            <a:ahLst/>
            <a:cxnLst/>
            <a:rect l="l" t="t" r="r" b="b"/>
            <a:pathLst>
              <a:path w="1139750" h="3640266" extrusionOk="0">
                <a:moveTo>
                  <a:pt x="0" y="0"/>
                </a:moveTo>
                <a:cubicBezTo>
                  <a:pt x="1445" y="101119"/>
                  <a:pt x="2889" y="202237"/>
                  <a:pt x="4334" y="303356"/>
                </a:cubicBezTo>
                <a:lnTo>
                  <a:pt x="1126749" y="307690"/>
                </a:lnTo>
                <a:cubicBezTo>
                  <a:pt x="1131083" y="1418549"/>
                  <a:pt x="1135416" y="2529407"/>
                  <a:pt x="1139750" y="3640266"/>
                </a:cubicBezTo>
              </a:path>
            </a:pathLst>
          </a:custGeom>
          <a:noFill/>
          <a:ln w="28575" cap="flat" cmpd="sng">
            <a:solidFill>
              <a:schemeClr val="dk1"/>
            </a:solidFill>
            <a:prstDash val="dash"/>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108;p2">
            <a:extLst>
              <a:ext uri="{FF2B5EF4-FFF2-40B4-BE49-F238E27FC236}">
                <a16:creationId xmlns:a16="http://schemas.microsoft.com/office/drawing/2014/main" id="{9FE44C2D-EFBE-4B1D-A4D6-8AA46C0E6293}"/>
              </a:ext>
            </a:extLst>
          </p:cNvPr>
          <p:cNvSpPr txBox="1"/>
          <p:nvPr/>
        </p:nvSpPr>
        <p:spPr>
          <a:xfrm>
            <a:off x="9755513" y="344411"/>
            <a:ext cx="2263885"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Calibri"/>
                <a:cs typeface="Calibri"/>
                <a:sym typeface="Calibri"/>
              </a:rPr>
              <a:t>Implementation Policies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n-US"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55" name="TextBox 54">
            <a:extLst>
              <a:ext uri="{FF2B5EF4-FFF2-40B4-BE49-F238E27FC236}">
                <a16:creationId xmlns:a16="http://schemas.microsoft.com/office/drawing/2014/main" id="{AE15BBFE-1E52-41F9-8A6B-F1E0BFE47D94}"/>
              </a:ext>
            </a:extLst>
          </p:cNvPr>
          <p:cNvSpPr txBox="1"/>
          <p:nvPr/>
        </p:nvSpPr>
        <p:spPr>
          <a:xfrm>
            <a:off x="9755513" y="852968"/>
            <a:ext cx="2160922" cy="95410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Federal permitting  </a:t>
            </a:r>
          </a:p>
          <a:p>
            <a:pPr algn="ctr"/>
            <a:r>
              <a:rPr lang="en-US" dirty="0">
                <a:latin typeface="Calibri" panose="020F0502020204030204" pitchFamily="34" charset="0"/>
                <a:cs typeface="Calibri" panose="020F0502020204030204" pitchFamily="34" charset="0"/>
              </a:rPr>
              <a:t>Fed/State nonpoint programs </a:t>
            </a:r>
          </a:p>
          <a:p>
            <a:pPr algn="ctr"/>
            <a:r>
              <a:rPr lang="en-US" dirty="0">
                <a:latin typeface="Calibri" panose="020F0502020204030204" pitchFamily="34" charset="0"/>
                <a:cs typeface="Calibri" panose="020F0502020204030204" pitchFamily="34" charset="0"/>
              </a:rPr>
              <a:t>Funding</a:t>
            </a:r>
          </a:p>
        </p:txBody>
      </p:sp>
      <p:sp>
        <p:nvSpPr>
          <p:cNvPr id="56" name="TextBox 55">
            <a:extLst>
              <a:ext uri="{FF2B5EF4-FFF2-40B4-BE49-F238E27FC236}">
                <a16:creationId xmlns:a16="http://schemas.microsoft.com/office/drawing/2014/main" id="{DFEE8310-2F8A-450D-9712-A12A093912E1}"/>
              </a:ext>
            </a:extLst>
          </p:cNvPr>
          <p:cNvSpPr txBox="1"/>
          <p:nvPr/>
        </p:nvSpPr>
        <p:spPr>
          <a:xfrm>
            <a:off x="9620916" y="1934247"/>
            <a:ext cx="2430116"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TMDL accounting  &amp; accountability</a:t>
            </a:r>
          </a:p>
        </p:txBody>
      </p:sp>
      <p:sp>
        <p:nvSpPr>
          <p:cNvPr id="57" name="Google Shape;130;p2">
            <a:extLst>
              <a:ext uri="{FF2B5EF4-FFF2-40B4-BE49-F238E27FC236}">
                <a16:creationId xmlns:a16="http://schemas.microsoft.com/office/drawing/2014/main" id="{4B4160C7-BBF4-4A38-9022-2DC1914EAE6B}"/>
              </a:ext>
            </a:extLst>
          </p:cNvPr>
          <p:cNvSpPr txBox="1"/>
          <p:nvPr/>
        </p:nvSpPr>
        <p:spPr>
          <a:xfrm>
            <a:off x="4045041" y="3733807"/>
            <a:ext cx="3929020"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Water Quality Standards</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Are nutrient &amp; sediment reductions producing expected water quality response?</a:t>
            </a:r>
            <a:endParaRPr sz="1800" b="0" i="0" u="none" strike="noStrike" cap="none"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FEBBEB40-1797-4B47-86FC-3A117F8834A3}"/>
              </a:ext>
            </a:extLst>
          </p:cNvPr>
          <p:cNvCxnSpPr>
            <a:cxnSpLocks/>
          </p:cNvCxnSpPr>
          <p:nvPr/>
        </p:nvCxnSpPr>
        <p:spPr>
          <a:xfrm flipH="1">
            <a:off x="6925303" y="4925450"/>
            <a:ext cx="2695613"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BF91E5C6-1AB0-41BD-B6F8-0A55E842E5EC}"/>
              </a:ext>
            </a:extLst>
          </p:cNvPr>
          <p:cNvCxnSpPr>
            <a:cxnSpLocks/>
          </p:cNvCxnSpPr>
          <p:nvPr/>
        </p:nvCxnSpPr>
        <p:spPr>
          <a:xfrm flipH="1">
            <a:off x="2872730" y="4940056"/>
            <a:ext cx="2212991"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sp>
        <p:nvSpPr>
          <p:cNvPr id="60" name="Google Shape;130;p2">
            <a:extLst>
              <a:ext uri="{FF2B5EF4-FFF2-40B4-BE49-F238E27FC236}">
                <a16:creationId xmlns:a16="http://schemas.microsoft.com/office/drawing/2014/main" id="{703C6593-ADD6-4153-B6D9-3343685290B7}"/>
              </a:ext>
            </a:extLst>
          </p:cNvPr>
          <p:cNvSpPr txBox="1"/>
          <p:nvPr/>
        </p:nvSpPr>
        <p:spPr>
          <a:xfrm>
            <a:off x="340209" y="3733807"/>
            <a:ext cx="2991172"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Living Resource Response</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How are living resources responding to changing water quality conditions?</a:t>
            </a:r>
            <a:endParaRPr sz="1800" b="0" i="0" u="none" strike="noStrike" cap="none" dirty="0">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7F883F5C-A36A-4AA0-844F-D816624FF9A3}"/>
              </a:ext>
            </a:extLst>
          </p:cNvPr>
          <p:cNvPicPr>
            <a:picLocks noChangeAspect="1"/>
          </p:cNvPicPr>
          <p:nvPr/>
        </p:nvPicPr>
        <p:blipFill rotWithShape="1">
          <a:blip r:embed="rId4"/>
          <a:srcRect l="16604" t="4228" r="11276" b="2840"/>
          <a:stretch/>
        </p:blipFill>
        <p:spPr>
          <a:xfrm>
            <a:off x="5498429" y="4179923"/>
            <a:ext cx="881910" cy="1433482"/>
          </a:xfrm>
          <a:prstGeom prst="rect">
            <a:avLst/>
          </a:prstGeom>
        </p:spPr>
      </p:pic>
      <p:pic>
        <p:nvPicPr>
          <p:cNvPr id="30" name="Picture 29">
            <a:extLst>
              <a:ext uri="{FF2B5EF4-FFF2-40B4-BE49-F238E27FC236}">
                <a16:creationId xmlns:a16="http://schemas.microsoft.com/office/drawing/2014/main" id="{E87F9CA1-7B76-4023-85BF-9F98157B38CF}"/>
              </a:ext>
            </a:extLst>
          </p:cNvPr>
          <p:cNvPicPr>
            <a:picLocks noChangeAspect="1"/>
          </p:cNvPicPr>
          <p:nvPr/>
        </p:nvPicPr>
        <p:blipFill>
          <a:blip r:embed="rId5"/>
          <a:stretch>
            <a:fillRect/>
          </a:stretch>
        </p:blipFill>
        <p:spPr>
          <a:xfrm>
            <a:off x="9908936" y="4083038"/>
            <a:ext cx="972201" cy="1515489"/>
          </a:xfrm>
          <a:prstGeom prst="rect">
            <a:avLst/>
          </a:prstGeom>
        </p:spPr>
      </p:pic>
      <p:pic>
        <p:nvPicPr>
          <p:cNvPr id="32" name="Google Shape;132;p2">
            <a:extLst>
              <a:ext uri="{FF2B5EF4-FFF2-40B4-BE49-F238E27FC236}">
                <a16:creationId xmlns:a16="http://schemas.microsoft.com/office/drawing/2014/main" id="{D224EB88-69C1-4431-9B4B-535C34A387D1}"/>
              </a:ext>
            </a:extLst>
          </p:cNvPr>
          <p:cNvPicPr preferRelativeResize="0"/>
          <p:nvPr/>
        </p:nvPicPr>
        <p:blipFill rotWithShape="1">
          <a:blip r:embed="rId3">
            <a:alphaModFix/>
          </a:blip>
          <a:srcRect l="46819" t="50342" r="18273" b="1209"/>
          <a:stretch/>
        </p:blipFill>
        <p:spPr>
          <a:xfrm>
            <a:off x="1201193" y="4233313"/>
            <a:ext cx="1137197" cy="1301185"/>
          </a:xfrm>
          <a:prstGeom prst="rect">
            <a:avLst/>
          </a:prstGeom>
          <a:noFill/>
          <a:ln>
            <a:noFill/>
          </a:ln>
        </p:spPr>
      </p:pic>
    </p:spTree>
    <p:extLst>
      <p:ext uri="{BB962C8B-B14F-4D97-AF65-F5344CB8AC3E}">
        <p14:creationId xmlns:p14="http://schemas.microsoft.com/office/powerpoint/2010/main" val="10007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fade">
                                      <p:cBhvr>
                                        <p:cTn id="13" dur="500"/>
                                        <p:tgtEl>
                                          <p:spTgt spid="1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130" grpId="0"/>
      <p:bldP spid="148" grpId="0" animBg="1"/>
      <p:bldP spid="57"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0" name="Rectangle 59">
            <a:extLst>
              <a:ext uri="{FF2B5EF4-FFF2-40B4-BE49-F238E27FC236}">
                <a16:creationId xmlns:a16="http://schemas.microsoft.com/office/drawing/2014/main" id="{6B98652E-4870-4FF6-B5FD-1862C4188F0B}"/>
              </a:ext>
            </a:extLst>
          </p:cNvPr>
          <p:cNvSpPr/>
          <p:nvPr/>
        </p:nvSpPr>
        <p:spPr>
          <a:xfrm>
            <a:off x="949876" y="14928"/>
            <a:ext cx="10365232" cy="584775"/>
          </a:xfrm>
          <a:prstGeom prst="rect">
            <a:avLst/>
          </a:prstGeom>
        </p:spPr>
        <p:txBody>
          <a:bodyPr wrap="square">
            <a:spAutoFit/>
          </a:bodyPr>
          <a:lstStyle/>
          <a:p>
            <a:pPr algn="ctr"/>
            <a:r>
              <a:rPr lang="en-US" sz="3200" b="1" dirty="0">
                <a:solidFill>
                  <a:schemeClr val="accent1">
                    <a:lumMod val="50000"/>
                  </a:schemeClr>
                </a:solidFill>
                <a:latin typeface="Calibri" panose="020F0502020204030204" pitchFamily="34" charset="0"/>
                <a:ea typeface="Calibri" panose="020F0502020204030204" pitchFamily="34" charset="0"/>
              </a:rPr>
              <a:t>System Response to Meeting Bay Water Quality Standards  </a:t>
            </a:r>
            <a:endParaRPr lang="en-US" sz="2400" b="1" dirty="0">
              <a:solidFill>
                <a:schemeClr val="accent1">
                  <a:lumMod val="50000"/>
                </a:schemeClr>
              </a:solidFill>
              <a:latin typeface="Calibri" panose="020F0502020204030204" pitchFamily="34" charset="0"/>
              <a:ea typeface="Calibri" panose="020F0502020204030204" pitchFamily="34" charset="0"/>
            </a:endParaRPr>
          </a:p>
        </p:txBody>
      </p:sp>
      <p:pic>
        <p:nvPicPr>
          <p:cNvPr id="64" name="Picture 63">
            <a:extLst>
              <a:ext uri="{FF2B5EF4-FFF2-40B4-BE49-F238E27FC236}">
                <a16:creationId xmlns:a16="http://schemas.microsoft.com/office/drawing/2014/main" id="{82C28F0E-5512-4813-9422-8F2C4243A2E4}"/>
              </a:ext>
            </a:extLst>
          </p:cNvPr>
          <p:cNvPicPr>
            <a:picLocks noChangeAspect="1"/>
          </p:cNvPicPr>
          <p:nvPr/>
        </p:nvPicPr>
        <p:blipFill>
          <a:blip r:embed="rId3"/>
          <a:stretch>
            <a:fillRect/>
          </a:stretch>
        </p:blipFill>
        <p:spPr>
          <a:xfrm>
            <a:off x="802877" y="2375944"/>
            <a:ext cx="11052748" cy="3686869"/>
          </a:xfrm>
          <a:prstGeom prst="rect">
            <a:avLst/>
          </a:prstGeom>
        </p:spPr>
      </p:pic>
      <p:sp>
        <p:nvSpPr>
          <p:cNvPr id="3" name="Rectangle 2">
            <a:extLst>
              <a:ext uri="{FF2B5EF4-FFF2-40B4-BE49-F238E27FC236}">
                <a16:creationId xmlns:a16="http://schemas.microsoft.com/office/drawing/2014/main" id="{387A6CC7-3DCB-4E7F-B9EA-5DF438E2826F}"/>
              </a:ext>
            </a:extLst>
          </p:cNvPr>
          <p:cNvSpPr/>
          <p:nvPr/>
        </p:nvSpPr>
        <p:spPr>
          <a:xfrm>
            <a:off x="9447999" y="3502902"/>
            <a:ext cx="817134" cy="675896"/>
          </a:xfrm>
          <a:prstGeom prst="rect">
            <a:avLst/>
          </a:prstGeom>
          <a:solidFill>
            <a:srgbClr val="92D05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a:solidFill>
                  <a:sysClr val="windowText" lastClr="000000"/>
                </a:solidFill>
              </a:ln>
            </a:endParaRPr>
          </a:p>
        </p:txBody>
      </p:sp>
      <p:sp>
        <p:nvSpPr>
          <p:cNvPr id="4" name="TextBox 3">
            <a:extLst>
              <a:ext uri="{FF2B5EF4-FFF2-40B4-BE49-F238E27FC236}">
                <a16:creationId xmlns:a16="http://schemas.microsoft.com/office/drawing/2014/main" id="{34638579-0AAE-40FE-8952-27E90AD88941}"/>
              </a:ext>
            </a:extLst>
          </p:cNvPr>
          <p:cNvSpPr txBox="1"/>
          <p:nvPr/>
        </p:nvSpPr>
        <p:spPr>
          <a:xfrm>
            <a:off x="9413176" y="3531357"/>
            <a:ext cx="886781" cy="553998"/>
          </a:xfrm>
          <a:prstGeom prst="rect">
            <a:avLst/>
          </a:prstGeom>
          <a:noFill/>
        </p:spPr>
        <p:txBody>
          <a:bodyPr wrap="none" rtlCol="0">
            <a:spAutoFit/>
          </a:bodyPr>
          <a:lstStyle/>
          <a:p>
            <a:pPr algn="ctr"/>
            <a:r>
              <a:rPr lang="en-US" sz="600" dirty="0"/>
              <a:t>SAV</a:t>
            </a:r>
            <a:br>
              <a:rPr lang="en-US" sz="600" dirty="0"/>
            </a:br>
            <a:r>
              <a:rPr lang="en-US" sz="600" dirty="0"/>
              <a:t>wetlands, shorelines</a:t>
            </a:r>
          </a:p>
          <a:p>
            <a:pPr algn="ctr"/>
            <a:r>
              <a:rPr lang="en-US" sz="600" dirty="0"/>
              <a:t>Access to habitat</a:t>
            </a:r>
            <a:br>
              <a:rPr lang="en-US" sz="600" dirty="0"/>
            </a:br>
            <a:r>
              <a:rPr lang="en-US" sz="600" dirty="0"/>
              <a:t>(fish passage)</a:t>
            </a:r>
            <a:br>
              <a:rPr lang="en-US" sz="600" dirty="0"/>
            </a:br>
            <a:r>
              <a:rPr lang="en-US" sz="600" dirty="0"/>
              <a:t>Bottom conditions</a:t>
            </a:r>
          </a:p>
        </p:txBody>
      </p:sp>
      <p:grpSp>
        <p:nvGrpSpPr>
          <p:cNvPr id="21" name="Group 20">
            <a:extLst>
              <a:ext uri="{FF2B5EF4-FFF2-40B4-BE49-F238E27FC236}">
                <a16:creationId xmlns:a16="http://schemas.microsoft.com/office/drawing/2014/main" id="{C34ECEFE-1904-413D-B8B9-212244905FAE}"/>
              </a:ext>
            </a:extLst>
          </p:cNvPr>
          <p:cNvGrpSpPr/>
          <p:nvPr/>
        </p:nvGrpSpPr>
        <p:grpSpPr>
          <a:xfrm>
            <a:off x="1929982" y="2199580"/>
            <a:ext cx="1470990" cy="425615"/>
            <a:chOff x="1956021" y="2206267"/>
            <a:chExt cx="1470990" cy="425615"/>
          </a:xfrm>
        </p:grpSpPr>
        <p:cxnSp>
          <p:nvCxnSpPr>
            <p:cNvPr id="7" name="Straight Arrow Connector 6">
              <a:extLst>
                <a:ext uri="{FF2B5EF4-FFF2-40B4-BE49-F238E27FC236}">
                  <a16:creationId xmlns:a16="http://schemas.microsoft.com/office/drawing/2014/main" id="{C6413F79-BEC7-4D44-ADEE-265BB8626767}"/>
                </a:ext>
              </a:extLst>
            </p:cNvPr>
            <p:cNvCxnSpPr/>
            <p:nvPr/>
          </p:nvCxnSpPr>
          <p:spPr>
            <a:xfrm flipH="1">
              <a:off x="1956021" y="2206267"/>
              <a:ext cx="174929" cy="369956"/>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AD88416-AB67-4CA3-AA95-50FC82D4A8E2}"/>
                </a:ext>
              </a:extLst>
            </p:cNvPr>
            <p:cNvCxnSpPr>
              <a:cxnSpLocks/>
            </p:cNvCxnSpPr>
            <p:nvPr/>
          </p:nvCxnSpPr>
          <p:spPr>
            <a:xfrm flipH="1">
              <a:off x="2707422" y="2206267"/>
              <a:ext cx="1"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1E98C33-DFDA-4862-9105-8404A9277CB5}"/>
                </a:ext>
              </a:extLst>
            </p:cNvPr>
            <p:cNvCxnSpPr>
              <a:cxnSpLocks/>
            </p:cNvCxnSpPr>
            <p:nvPr/>
          </p:nvCxnSpPr>
          <p:spPr>
            <a:xfrm>
              <a:off x="3212327" y="2206267"/>
              <a:ext cx="214684"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05B86E33-B633-4E23-8995-13EF2D613A18}"/>
              </a:ext>
            </a:extLst>
          </p:cNvPr>
          <p:cNvGrpSpPr/>
          <p:nvPr/>
        </p:nvGrpSpPr>
        <p:grpSpPr>
          <a:xfrm>
            <a:off x="7847937" y="2007281"/>
            <a:ext cx="1678585" cy="1308413"/>
            <a:chOff x="7847937" y="2007281"/>
            <a:chExt cx="1678585" cy="1308413"/>
          </a:xfrm>
        </p:grpSpPr>
        <p:sp>
          <p:nvSpPr>
            <p:cNvPr id="22" name="Google Shape;108;p2">
              <a:extLst>
                <a:ext uri="{FF2B5EF4-FFF2-40B4-BE49-F238E27FC236}">
                  <a16:creationId xmlns:a16="http://schemas.microsoft.com/office/drawing/2014/main" id="{87E58DD6-5959-491F-9C06-B0A173B56DF9}"/>
                </a:ext>
              </a:extLst>
            </p:cNvPr>
            <p:cNvSpPr txBox="1"/>
            <p:nvPr/>
          </p:nvSpPr>
          <p:spPr>
            <a:xfrm>
              <a:off x="7847937" y="2007281"/>
              <a:ext cx="1678585" cy="230792"/>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900" b="1" i="0" u="none" strike="noStrike" cap="none" dirty="0">
                  <a:solidFill>
                    <a:schemeClr val="dk1"/>
                  </a:solidFill>
                  <a:latin typeface="Calibri"/>
                  <a:ea typeface="Calibri"/>
                  <a:cs typeface="Calibri"/>
                  <a:sym typeface="Calibri"/>
                </a:rPr>
                <a:t>WQ Criteria &amp; Assessment</a:t>
              </a:r>
              <a:endParaRPr sz="1200" b="0" i="0" u="none" strike="noStrike" cap="none" dirty="0">
                <a:solidFill>
                  <a:schemeClr val="dk1"/>
                </a:solidFill>
                <a:latin typeface="Calibri"/>
                <a:ea typeface="Calibri"/>
                <a:cs typeface="Calibri"/>
                <a:sym typeface="Calibri"/>
              </a:endParaRPr>
            </a:p>
          </p:txBody>
        </p:sp>
        <p:cxnSp>
          <p:nvCxnSpPr>
            <p:cNvPr id="23" name="Straight Arrow Connector 22">
              <a:extLst>
                <a:ext uri="{FF2B5EF4-FFF2-40B4-BE49-F238E27FC236}">
                  <a16:creationId xmlns:a16="http://schemas.microsoft.com/office/drawing/2014/main" id="{6128AFC0-CFA0-4860-B992-4880D3DF7038}"/>
                </a:ext>
              </a:extLst>
            </p:cNvPr>
            <p:cNvCxnSpPr>
              <a:cxnSpLocks/>
            </p:cNvCxnSpPr>
            <p:nvPr/>
          </p:nvCxnSpPr>
          <p:spPr>
            <a:xfrm>
              <a:off x="8657649" y="2238073"/>
              <a:ext cx="0" cy="1077621"/>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sp>
        <p:nvSpPr>
          <p:cNvPr id="16" name="TextBox 15">
            <a:extLst>
              <a:ext uri="{FF2B5EF4-FFF2-40B4-BE49-F238E27FC236}">
                <a16:creationId xmlns:a16="http://schemas.microsoft.com/office/drawing/2014/main" id="{1BD90554-8FD1-4562-A51C-EE74D3072EFF}"/>
              </a:ext>
            </a:extLst>
          </p:cNvPr>
          <p:cNvSpPr txBox="1"/>
          <p:nvPr/>
        </p:nvSpPr>
        <p:spPr>
          <a:xfrm>
            <a:off x="5059139" y="5194588"/>
            <a:ext cx="1768433" cy="323165"/>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External Factors</a:t>
            </a:r>
          </a:p>
        </p:txBody>
      </p:sp>
      <p:cxnSp>
        <p:nvCxnSpPr>
          <p:cNvPr id="9" name="Straight Arrow Connector 8">
            <a:extLst>
              <a:ext uri="{FF2B5EF4-FFF2-40B4-BE49-F238E27FC236}">
                <a16:creationId xmlns:a16="http://schemas.microsoft.com/office/drawing/2014/main" id="{3E505446-ADAE-4A89-BCFB-8862565043A9}"/>
              </a:ext>
            </a:extLst>
          </p:cNvPr>
          <p:cNvCxnSpPr>
            <a:cxnSpLocks/>
          </p:cNvCxnSpPr>
          <p:nvPr/>
        </p:nvCxnSpPr>
        <p:spPr>
          <a:xfrm flipH="1">
            <a:off x="1503947" y="2873829"/>
            <a:ext cx="1800956" cy="555171"/>
          </a:xfrm>
          <a:prstGeom prst="straightConnector1">
            <a:avLst/>
          </a:prstGeom>
          <a:ln>
            <a:solidFill>
              <a:schemeClr val="bg2">
                <a:lumMod val="75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543BD5A5-83CC-474C-8E85-D06CBB6EFD16}"/>
              </a:ext>
            </a:extLst>
          </p:cNvPr>
          <p:cNvPicPr>
            <a:picLocks noChangeAspect="1"/>
          </p:cNvPicPr>
          <p:nvPr/>
        </p:nvPicPr>
        <p:blipFill>
          <a:blip r:embed="rId4"/>
          <a:stretch>
            <a:fillRect/>
          </a:stretch>
        </p:blipFill>
        <p:spPr>
          <a:xfrm>
            <a:off x="1478834" y="598858"/>
            <a:ext cx="2206764" cy="1665154"/>
          </a:xfrm>
          <a:prstGeom prst="rect">
            <a:avLst/>
          </a:prstGeom>
        </p:spPr>
      </p:pic>
      <p:pic>
        <p:nvPicPr>
          <p:cNvPr id="20" name="Google Shape;132;p2">
            <a:extLst>
              <a:ext uri="{FF2B5EF4-FFF2-40B4-BE49-F238E27FC236}">
                <a16:creationId xmlns:a16="http://schemas.microsoft.com/office/drawing/2014/main" id="{9B4315EB-1491-4A83-8F09-5ABD9231C653}"/>
              </a:ext>
            </a:extLst>
          </p:cNvPr>
          <p:cNvPicPr preferRelativeResize="0"/>
          <p:nvPr/>
        </p:nvPicPr>
        <p:blipFill rotWithShape="1">
          <a:blip r:embed="rId5">
            <a:alphaModFix/>
          </a:blip>
          <a:srcRect l="16974" t="50342" r="18273" b="1209"/>
          <a:stretch/>
        </p:blipFill>
        <p:spPr>
          <a:xfrm>
            <a:off x="10158199" y="1269677"/>
            <a:ext cx="1566545" cy="1057122"/>
          </a:xfrm>
          <a:prstGeom prst="rect">
            <a:avLst/>
          </a:prstGeom>
          <a:noFill/>
          <a:ln>
            <a:noFill/>
          </a:ln>
        </p:spPr>
      </p:pic>
      <p:sp>
        <p:nvSpPr>
          <p:cNvPr id="5" name="TextBox 4">
            <a:extLst>
              <a:ext uri="{FF2B5EF4-FFF2-40B4-BE49-F238E27FC236}">
                <a16:creationId xmlns:a16="http://schemas.microsoft.com/office/drawing/2014/main" id="{07943BC9-19B3-4BB5-93C2-E7C7549073E2}"/>
              </a:ext>
            </a:extLst>
          </p:cNvPr>
          <p:cNvSpPr txBox="1"/>
          <p:nvPr/>
        </p:nvSpPr>
        <p:spPr>
          <a:xfrm>
            <a:off x="10476146" y="991189"/>
            <a:ext cx="1044366" cy="253916"/>
          </a:xfrm>
          <a:prstGeom prst="rect">
            <a:avLst/>
          </a:prstGeom>
          <a:solidFill>
            <a:srgbClr val="FFFF00"/>
          </a:solidFill>
          <a:ln>
            <a:solidFill>
              <a:schemeClr val="tx1"/>
            </a:solidFill>
          </a:ln>
        </p:spPr>
        <p:txBody>
          <a:bodyPr wrap="square" rtlCol="0">
            <a:spAutoFit/>
          </a:bodyPr>
          <a:lstStyle/>
          <a:p>
            <a:r>
              <a:rPr lang="en-US" sz="1050" dirty="0">
                <a:highlight>
                  <a:srgbClr val="FFFF00"/>
                </a:highlight>
                <a:latin typeface="Calibri" panose="020F0502020204030204" pitchFamily="34" charset="0"/>
                <a:cs typeface="Calibri" panose="020F0502020204030204" pitchFamily="34" charset="0"/>
              </a:rPr>
              <a:t>Designated Use</a:t>
            </a:r>
          </a:p>
        </p:txBody>
      </p:sp>
    </p:spTree>
    <p:extLst>
      <p:ext uri="{BB962C8B-B14F-4D97-AF65-F5344CB8AC3E}">
        <p14:creationId xmlns:p14="http://schemas.microsoft.com/office/powerpoint/2010/main" val="232121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7976632" y="1047353"/>
            <a:ext cx="4288297" cy="5837192"/>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5507" y="1047353"/>
            <a:ext cx="3991556" cy="584722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5" name="Google Shape;95;p2"/>
          <p:cNvSpPr/>
          <p:nvPr/>
        </p:nvSpPr>
        <p:spPr>
          <a:xfrm>
            <a:off x="3904073" y="1059577"/>
            <a:ext cx="4101314" cy="5847221"/>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10" name="Google Shape;110;p2"/>
          <p:cNvSpPr txBox="1"/>
          <p:nvPr/>
        </p:nvSpPr>
        <p:spPr>
          <a:xfrm>
            <a:off x="2557338" y="192330"/>
            <a:ext cx="886105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3200" b="1" i="0" u="none" strike="noStrike" cap="none" dirty="0">
                <a:solidFill>
                  <a:schemeClr val="dk1"/>
                </a:solidFill>
                <a:latin typeface="Calibri"/>
                <a:ea typeface="Calibri"/>
                <a:cs typeface="Calibri"/>
                <a:sym typeface="Calibri"/>
              </a:rPr>
              <a:t>Summary of CESR Findings and Implications</a:t>
            </a:r>
            <a:endParaRPr sz="2400" b="0" i="0" u="none" strike="noStrike" cap="none" dirty="0">
              <a:solidFill>
                <a:srgbClr val="000000"/>
              </a:solidFill>
              <a:latin typeface="Arial"/>
              <a:ea typeface="Arial"/>
              <a:cs typeface="Arial"/>
              <a:sym typeface="Arial"/>
            </a:endParaRPr>
          </a:p>
        </p:txBody>
      </p:sp>
      <p:sp>
        <p:nvSpPr>
          <p:cNvPr id="130" name="Google Shape;130;p2"/>
          <p:cNvSpPr txBox="1"/>
          <p:nvPr/>
        </p:nvSpPr>
        <p:spPr>
          <a:xfrm>
            <a:off x="8920818" y="1094222"/>
            <a:ext cx="27648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TMDL</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p:txBody>
      </p:sp>
      <p:sp>
        <p:nvSpPr>
          <p:cNvPr id="57" name="Google Shape;130;p2">
            <a:extLst>
              <a:ext uri="{FF2B5EF4-FFF2-40B4-BE49-F238E27FC236}">
                <a16:creationId xmlns:a16="http://schemas.microsoft.com/office/drawing/2014/main" id="{4B4160C7-BBF4-4A38-9022-2DC1914EAE6B}"/>
              </a:ext>
            </a:extLst>
          </p:cNvPr>
          <p:cNvSpPr txBox="1"/>
          <p:nvPr/>
        </p:nvSpPr>
        <p:spPr>
          <a:xfrm>
            <a:off x="4076367" y="1094222"/>
            <a:ext cx="392902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Water Quality Standards</a:t>
            </a:r>
          </a:p>
        </p:txBody>
      </p:sp>
      <p:cxnSp>
        <p:nvCxnSpPr>
          <p:cNvPr id="3" name="Straight Arrow Connector 2">
            <a:extLst>
              <a:ext uri="{FF2B5EF4-FFF2-40B4-BE49-F238E27FC236}">
                <a16:creationId xmlns:a16="http://schemas.microsoft.com/office/drawing/2014/main" id="{FEBBEB40-1797-4B47-86FC-3A117F8834A3}"/>
              </a:ext>
            </a:extLst>
          </p:cNvPr>
          <p:cNvCxnSpPr>
            <a:cxnSpLocks/>
          </p:cNvCxnSpPr>
          <p:nvPr/>
        </p:nvCxnSpPr>
        <p:spPr>
          <a:xfrm flipH="1">
            <a:off x="6809264" y="2129653"/>
            <a:ext cx="2334736"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BF91E5C6-1AB0-41BD-B6F8-0A55E842E5EC}"/>
              </a:ext>
            </a:extLst>
          </p:cNvPr>
          <p:cNvCxnSpPr>
            <a:cxnSpLocks/>
          </p:cNvCxnSpPr>
          <p:nvPr/>
        </p:nvCxnSpPr>
        <p:spPr>
          <a:xfrm flipH="1">
            <a:off x="2555989" y="2141157"/>
            <a:ext cx="2164543"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sp>
        <p:nvSpPr>
          <p:cNvPr id="60" name="Google Shape;130;p2">
            <a:extLst>
              <a:ext uri="{FF2B5EF4-FFF2-40B4-BE49-F238E27FC236}">
                <a16:creationId xmlns:a16="http://schemas.microsoft.com/office/drawing/2014/main" id="{703C6593-ADD6-4153-B6D9-3343685290B7}"/>
              </a:ext>
            </a:extLst>
          </p:cNvPr>
          <p:cNvSpPr txBox="1"/>
          <p:nvPr/>
        </p:nvSpPr>
        <p:spPr>
          <a:xfrm>
            <a:off x="350698" y="1094222"/>
            <a:ext cx="29911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Living Resource Response</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D0FE83E-EE54-4D73-B81E-80542437EBA2}"/>
              </a:ext>
            </a:extLst>
          </p:cNvPr>
          <p:cNvPicPr>
            <a:picLocks noChangeAspect="1"/>
          </p:cNvPicPr>
          <p:nvPr/>
        </p:nvPicPr>
        <p:blipFill>
          <a:blip r:embed="rId3"/>
          <a:stretch>
            <a:fillRect/>
          </a:stretch>
        </p:blipFill>
        <p:spPr>
          <a:xfrm>
            <a:off x="9824853" y="1472946"/>
            <a:ext cx="972201" cy="1515489"/>
          </a:xfrm>
          <a:prstGeom prst="rect">
            <a:avLst/>
          </a:prstGeom>
        </p:spPr>
      </p:pic>
      <p:pic>
        <p:nvPicPr>
          <p:cNvPr id="8" name="Picture 7">
            <a:extLst>
              <a:ext uri="{FF2B5EF4-FFF2-40B4-BE49-F238E27FC236}">
                <a16:creationId xmlns:a16="http://schemas.microsoft.com/office/drawing/2014/main" id="{CEC37E2A-B2C8-4157-9D5B-F90011274914}"/>
              </a:ext>
            </a:extLst>
          </p:cNvPr>
          <p:cNvPicPr>
            <a:picLocks noChangeAspect="1"/>
          </p:cNvPicPr>
          <p:nvPr/>
        </p:nvPicPr>
        <p:blipFill rotWithShape="1">
          <a:blip r:embed="rId4"/>
          <a:srcRect l="16604" t="4228" r="11276" b="2840"/>
          <a:stretch/>
        </p:blipFill>
        <p:spPr>
          <a:xfrm>
            <a:off x="5445156" y="1513950"/>
            <a:ext cx="881910" cy="1433482"/>
          </a:xfrm>
          <a:prstGeom prst="rect">
            <a:avLst/>
          </a:prstGeom>
        </p:spPr>
      </p:pic>
      <p:pic>
        <p:nvPicPr>
          <p:cNvPr id="34" name="Google Shape;132;p2">
            <a:extLst>
              <a:ext uri="{FF2B5EF4-FFF2-40B4-BE49-F238E27FC236}">
                <a16:creationId xmlns:a16="http://schemas.microsoft.com/office/drawing/2014/main" id="{2F8CA131-FBDD-4296-B710-9944A521C3AB}"/>
              </a:ext>
            </a:extLst>
          </p:cNvPr>
          <p:cNvPicPr preferRelativeResize="0"/>
          <p:nvPr/>
        </p:nvPicPr>
        <p:blipFill rotWithShape="1">
          <a:blip r:embed="rId5">
            <a:alphaModFix/>
          </a:blip>
          <a:srcRect l="46819" t="50342" r="18273" b="1209"/>
          <a:stretch/>
        </p:blipFill>
        <p:spPr>
          <a:xfrm>
            <a:off x="1309729" y="1664655"/>
            <a:ext cx="844515" cy="1057122"/>
          </a:xfrm>
          <a:prstGeom prst="rect">
            <a:avLst/>
          </a:prstGeom>
          <a:noFill/>
          <a:ln>
            <a:noFill/>
          </a:ln>
        </p:spPr>
      </p:pic>
      <p:sp>
        <p:nvSpPr>
          <p:cNvPr id="36" name="Google Shape;130;p2">
            <a:extLst>
              <a:ext uri="{FF2B5EF4-FFF2-40B4-BE49-F238E27FC236}">
                <a16:creationId xmlns:a16="http://schemas.microsoft.com/office/drawing/2014/main" id="{542A034F-23C5-432A-A916-E99662E0D6E3}"/>
              </a:ext>
            </a:extLst>
          </p:cNvPr>
          <p:cNvSpPr txBox="1"/>
          <p:nvPr/>
        </p:nvSpPr>
        <p:spPr>
          <a:xfrm>
            <a:off x="8165142" y="3076770"/>
            <a:ext cx="4006983" cy="230828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Finding:  </a:t>
            </a:r>
            <a:r>
              <a:rPr lang="en-US" sz="1800" i="0" u="none" strike="noStrike" cap="none" dirty="0">
                <a:solidFill>
                  <a:schemeClr val="dk1"/>
                </a:solidFill>
                <a:latin typeface="Calibri"/>
                <a:ea typeface="Calibri"/>
                <a:cs typeface="Calibri"/>
                <a:sym typeface="Calibri"/>
              </a:rPr>
              <a:t>Nonpoint source programs are not generating the scale of reductions needed to achieve TMDL </a:t>
            </a:r>
          </a:p>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Implication: </a:t>
            </a:r>
            <a:r>
              <a:rPr lang="en-US" sz="1800" dirty="0">
                <a:solidFill>
                  <a:schemeClr val="dk1"/>
                </a:solidFill>
                <a:latin typeface="Calibri"/>
                <a:ea typeface="Calibri"/>
                <a:cs typeface="Calibri"/>
                <a:sym typeface="Calibri"/>
              </a:rPr>
              <a:t>S</a:t>
            </a:r>
            <a:r>
              <a:rPr lang="en-US" sz="1800" i="0" u="none" strike="noStrike" cap="none" dirty="0">
                <a:solidFill>
                  <a:schemeClr val="dk1"/>
                </a:solidFill>
                <a:latin typeface="Calibri"/>
                <a:ea typeface="Calibri"/>
                <a:cs typeface="Calibri"/>
                <a:sym typeface="Calibri"/>
              </a:rPr>
              <a:t>ubstantial improvement in nonpoint source outcomes will require new programs and approaches</a:t>
            </a: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
        <p:nvSpPr>
          <p:cNvPr id="39" name="Google Shape;130;p2">
            <a:extLst>
              <a:ext uri="{FF2B5EF4-FFF2-40B4-BE49-F238E27FC236}">
                <a16:creationId xmlns:a16="http://schemas.microsoft.com/office/drawing/2014/main" id="{F7DE9C97-2770-4A8F-859E-A9D4C04D2F03}"/>
              </a:ext>
            </a:extLst>
          </p:cNvPr>
          <p:cNvSpPr txBox="1"/>
          <p:nvPr/>
        </p:nvSpPr>
        <p:spPr>
          <a:xfrm>
            <a:off x="3946250" y="3032047"/>
            <a:ext cx="3995679" cy="2585283"/>
          </a:xfrm>
          <a:prstGeom prst="rect">
            <a:avLst/>
          </a:prstGeom>
          <a:noFill/>
          <a:ln>
            <a:noFill/>
          </a:ln>
        </p:spPr>
        <p:txBody>
          <a:bodyPr spcFirstLastPara="1" wrap="square" lIns="91425" tIns="45700" rIns="91425" bIns="45700" anchor="t" anchorCtr="0">
            <a:spAutoFit/>
          </a:bodyPr>
          <a:lstStyle/>
          <a:p>
            <a:pPr lvl="0">
              <a:buSzPts val="1400"/>
            </a:pPr>
            <a:r>
              <a:rPr lang="en-US" sz="1800" b="1" i="0" u="none" strike="noStrike" cap="none" dirty="0">
                <a:solidFill>
                  <a:schemeClr val="dk1"/>
                </a:solidFill>
                <a:latin typeface="Calibri"/>
                <a:ea typeface="Calibri"/>
                <a:cs typeface="Calibri"/>
                <a:sym typeface="Calibri"/>
              </a:rPr>
              <a:t>Finding:  </a:t>
            </a:r>
            <a:r>
              <a:rPr lang="en-US" sz="1800" dirty="0">
                <a:latin typeface="Calibri" panose="020F0502020204030204" pitchFamily="34" charset="0"/>
                <a:ea typeface="Calibri" panose="020F0502020204030204" pitchFamily="34" charset="0"/>
                <a:cs typeface="Times New Roman" panose="02020603050405020304" pitchFamily="18" charset="0"/>
              </a:rPr>
              <a:t>Bay water quality is improving, but the magnitude of the improvement appears to be lagging behind expectations</a:t>
            </a:r>
            <a:endParaRPr lang="en-US" sz="18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lvl="0">
              <a:buSzPts val="1400"/>
            </a:pPr>
            <a:r>
              <a:rPr lang="en-US" sz="1800" b="1" i="0" u="none" strike="noStrike" cap="none" dirty="0">
                <a:solidFill>
                  <a:schemeClr val="dk1"/>
                </a:solidFill>
                <a:latin typeface="Calibri"/>
                <a:ea typeface="Calibri"/>
                <a:cs typeface="Calibri"/>
                <a:sym typeface="Calibri"/>
              </a:rPr>
              <a:t>Implication</a:t>
            </a:r>
            <a:r>
              <a:rPr lang="en-US" sz="1800" i="1" u="none" strike="noStrike" cap="none" dirty="0">
                <a:solidFill>
                  <a:schemeClr val="dk1"/>
                </a:solidFill>
                <a:latin typeface="Calibri"/>
                <a:ea typeface="Calibri"/>
                <a:cs typeface="Calibri"/>
                <a:sym typeface="Calibri"/>
              </a:rPr>
              <a:t>:  </a:t>
            </a:r>
            <a:r>
              <a:rPr lang="en-US" sz="1800" u="none" strike="noStrike" cap="none" dirty="0">
                <a:solidFill>
                  <a:schemeClr val="dk1"/>
                </a:solidFill>
                <a:latin typeface="Calibri"/>
                <a:ea typeface="Calibri"/>
                <a:cs typeface="Calibri"/>
                <a:sym typeface="Calibri"/>
              </a:rPr>
              <a:t>Water q</a:t>
            </a:r>
            <a:r>
              <a:rPr lang="en-US" sz="1800" dirty="0">
                <a:latin typeface="Calibri" panose="020F0502020204030204" pitchFamily="34" charset="0"/>
                <a:ea typeface="Calibri" panose="020F0502020204030204" pitchFamily="34" charset="0"/>
              </a:rPr>
              <a:t>uality criteria may be unattainable in some regions of the bay under existing technologies </a:t>
            </a:r>
            <a:endParaRPr lang="en-US" sz="180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
        <p:nvSpPr>
          <p:cNvPr id="40" name="Google Shape;130;p2">
            <a:extLst>
              <a:ext uri="{FF2B5EF4-FFF2-40B4-BE49-F238E27FC236}">
                <a16:creationId xmlns:a16="http://schemas.microsoft.com/office/drawing/2014/main" id="{2295EB7F-7448-4614-9883-305876D951D1}"/>
              </a:ext>
            </a:extLst>
          </p:cNvPr>
          <p:cNvSpPr txBox="1"/>
          <p:nvPr/>
        </p:nvSpPr>
        <p:spPr>
          <a:xfrm>
            <a:off x="127993" y="2987985"/>
            <a:ext cx="3769558" cy="2585283"/>
          </a:xfrm>
          <a:prstGeom prst="rect">
            <a:avLst/>
          </a:prstGeom>
          <a:noFill/>
          <a:ln>
            <a:noFill/>
          </a:ln>
        </p:spPr>
        <p:txBody>
          <a:bodyPr spcFirstLastPara="1" wrap="square" lIns="91425" tIns="45700" rIns="91425" bIns="45700" anchor="t" anchorCtr="0">
            <a:spAutoFit/>
          </a:bodyPr>
          <a:lstStyle/>
          <a:p>
            <a:pPr lvl="0">
              <a:buSzPts val="1400"/>
            </a:pPr>
            <a:r>
              <a:rPr lang="en-US" sz="1800" b="1" i="0" u="none" strike="noStrike" cap="none" dirty="0">
                <a:solidFill>
                  <a:schemeClr val="dk1"/>
                </a:solidFill>
                <a:latin typeface="Calibri"/>
                <a:ea typeface="Calibri"/>
                <a:cs typeface="Calibri"/>
                <a:sym typeface="Calibri"/>
              </a:rPr>
              <a:t>Finding: </a:t>
            </a:r>
            <a:r>
              <a:rPr lang="en-US" sz="1800" i="0" u="none" strike="noStrike" cap="none" dirty="0">
                <a:solidFill>
                  <a:schemeClr val="dk1"/>
                </a:solidFill>
                <a:latin typeface="Calibri"/>
                <a:ea typeface="Calibri"/>
                <a:cs typeface="Calibri"/>
                <a:sym typeface="Calibri"/>
              </a:rPr>
              <a:t>The </a:t>
            </a:r>
            <a:r>
              <a:rPr lang="en-US" sz="1800" dirty="0">
                <a:solidFill>
                  <a:schemeClr val="dk1"/>
                </a:solidFill>
                <a:latin typeface="Calibri"/>
                <a:ea typeface="Calibri"/>
                <a:cs typeface="Calibri"/>
                <a:sym typeface="Calibri"/>
              </a:rPr>
              <a:t>i</a:t>
            </a:r>
            <a:r>
              <a:rPr lang="en-US" sz="1800" dirty="0">
                <a:latin typeface="Calibri" panose="020F0502020204030204" pitchFamily="34" charset="0"/>
                <a:ea typeface="Calibri" panose="020F0502020204030204" pitchFamily="34" charset="0"/>
                <a:cs typeface="Times New Roman" panose="02020603050405020304" pitchFamily="18" charset="0"/>
              </a:rPr>
              <a:t>mpact of WQ improvements on living resources depends on where WQ improvements occur and antecedent conditions; impact varies across species. </a:t>
            </a:r>
          </a:p>
          <a:p>
            <a:pPr lvl="0">
              <a:buSzPts val="1400"/>
            </a:pPr>
            <a:endParaRPr lang="en-US" sz="1800" b="1" i="0" u="none" strike="noStrike" cap="none" dirty="0">
              <a:solidFill>
                <a:schemeClr val="dk1"/>
              </a:solidFill>
              <a:latin typeface="Calibri"/>
              <a:ea typeface="Calibri"/>
              <a:cs typeface="Calibri"/>
              <a:sym typeface="Calibri"/>
            </a:endParaRPr>
          </a:p>
          <a:p>
            <a:pPr lvl="0">
              <a:buSzPts val="1400"/>
            </a:pPr>
            <a:r>
              <a:rPr lang="en-US" sz="1800" b="1" i="0" u="none" strike="noStrike" cap="none" dirty="0">
                <a:solidFill>
                  <a:schemeClr val="dk1"/>
                </a:solidFill>
                <a:latin typeface="Calibri"/>
                <a:ea typeface="Calibri"/>
                <a:cs typeface="Calibri"/>
                <a:sym typeface="Calibri"/>
              </a:rPr>
              <a:t>Implication: </a:t>
            </a:r>
            <a:r>
              <a:rPr lang="en-US" sz="1800" dirty="0">
                <a:latin typeface="Calibri" panose="020F0502020204030204" pitchFamily="34" charset="0"/>
                <a:ea typeface="Calibri" panose="020F0502020204030204" pitchFamily="34" charset="0"/>
                <a:cs typeface="Times New Roman" panose="02020603050405020304" pitchFamily="18" charset="0"/>
              </a:rPr>
              <a:t>Potential to increase the living resource response to our WQ and restoration investments.</a:t>
            </a:r>
            <a:r>
              <a:rPr lang="en-US" sz="1800" i="0" u="none" strike="noStrike" cap="none" dirty="0">
                <a:solidFill>
                  <a:schemeClr val="dk1"/>
                </a:solidFill>
                <a:latin typeface="Calibri"/>
                <a:ea typeface="Calibri"/>
                <a:cs typeface="Calibri"/>
                <a:sym typeface="Calibri"/>
              </a:rPr>
              <a:t> </a:t>
            </a:r>
            <a:endParaRPr lang="en-US" sz="1800" b="1" i="0" u="none" strike="noStrike" cap="none" dirty="0">
              <a:solidFill>
                <a:schemeClr val="dk1"/>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7D9DF0BC-4173-41D1-8770-06D22698DD61}"/>
              </a:ext>
            </a:extLst>
          </p:cNvPr>
          <p:cNvSpPr/>
          <p:nvPr/>
        </p:nvSpPr>
        <p:spPr>
          <a:xfrm>
            <a:off x="0" y="5731064"/>
            <a:ext cx="12281039" cy="1163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D509BE9-9A69-4178-891C-39ABDF332D90}"/>
              </a:ext>
            </a:extLst>
          </p:cNvPr>
          <p:cNvSpPr txBox="1"/>
          <p:nvPr/>
        </p:nvSpPr>
        <p:spPr>
          <a:xfrm>
            <a:off x="207087" y="5746358"/>
            <a:ext cx="11991102" cy="923330"/>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Overarching Finding</a:t>
            </a:r>
            <a:r>
              <a:rPr lang="en-US" sz="1800" dirty="0">
                <a:latin typeface="Calibri" panose="020F0502020204030204" pitchFamily="34" charset="0"/>
                <a:cs typeface="Calibri" panose="020F0502020204030204" pitchFamily="34" charset="0"/>
              </a:rPr>
              <a:t>:  Challenging problem with tradeoffs, uncertain outcomes, and no single “silver bullet” answer</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lgn="ctr"/>
            <a:r>
              <a:rPr lang="en-US" sz="1800" b="1" dirty="0">
                <a:latin typeface="Calibri" panose="020F0502020204030204" pitchFamily="34" charset="0"/>
                <a:cs typeface="Calibri" panose="020F0502020204030204" pitchFamily="34" charset="0"/>
              </a:rPr>
              <a:t>Overarching Implication: </a:t>
            </a:r>
            <a:r>
              <a:rPr lang="en-US" sz="1800" dirty="0">
                <a:latin typeface="Calibri" panose="020F0502020204030204" pitchFamily="34" charset="0"/>
                <a:cs typeface="Calibri" panose="020F0502020204030204" pitchFamily="34" charset="0"/>
              </a:rPr>
              <a:t>Recognize tradeoffs and uncertain outcomes, accelerate innovation, and learn</a:t>
            </a:r>
          </a:p>
        </p:txBody>
      </p:sp>
    </p:spTree>
    <p:extLst>
      <p:ext uri="{BB962C8B-B14F-4D97-AF65-F5344CB8AC3E}">
        <p14:creationId xmlns:p14="http://schemas.microsoft.com/office/powerpoint/2010/main" val="25437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6" name="Picture 5">
            <a:extLst>
              <a:ext uri="{FF2B5EF4-FFF2-40B4-BE49-F238E27FC236}">
                <a16:creationId xmlns:a16="http://schemas.microsoft.com/office/drawing/2014/main" id="{3329DBB5-19D3-4EC6-B780-B75097AB64BE}"/>
              </a:ext>
            </a:extLst>
          </p:cNvPr>
          <p:cNvPicPr>
            <a:picLocks noChangeAspect="1"/>
          </p:cNvPicPr>
          <p:nvPr/>
        </p:nvPicPr>
        <p:blipFill rotWithShape="1">
          <a:blip r:embed="rId3"/>
          <a:srcRect l="603" t="7307" r="51830" b="26556"/>
          <a:stretch/>
        </p:blipFill>
        <p:spPr>
          <a:xfrm>
            <a:off x="6637721" y="2702860"/>
            <a:ext cx="5257473" cy="2438400"/>
          </a:xfrm>
          <a:prstGeom prst="rect">
            <a:avLst/>
          </a:prstGeom>
        </p:spPr>
      </p:pic>
      <p:pic>
        <p:nvPicPr>
          <p:cNvPr id="2" name="Picture 1">
            <a:extLst>
              <a:ext uri="{FF2B5EF4-FFF2-40B4-BE49-F238E27FC236}">
                <a16:creationId xmlns:a16="http://schemas.microsoft.com/office/drawing/2014/main" id="{DF02D9A9-ECAA-40BB-A062-7E82A215CD02}"/>
              </a:ext>
            </a:extLst>
          </p:cNvPr>
          <p:cNvPicPr>
            <a:picLocks noChangeAspect="1"/>
          </p:cNvPicPr>
          <p:nvPr/>
        </p:nvPicPr>
        <p:blipFill>
          <a:blip r:embed="rId4"/>
          <a:stretch>
            <a:fillRect/>
          </a:stretch>
        </p:blipFill>
        <p:spPr>
          <a:xfrm>
            <a:off x="7805996" y="2122504"/>
            <a:ext cx="1270125" cy="580356"/>
          </a:xfrm>
          <a:prstGeom prst="rect">
            <a:avLst/>
          </a:prstGeom>
        </p:spPr>
      </p:pic>
      <p:sp>
        <p:nvSpPr>
          <p:cNvPr id="7" name="Google Shape;93;p2">
            <a:extLst>
              <a:ext uri="{FF2B5EF4-FFF2-40B4-BE49-F238E27FC236}">
                <a16:creationId xmlns:a16="http://schemas.microsoft.com/office/drawing/2014/main" id="{C3508C55-A038-4EB4-83D9-0DBDB7ABC878}"/>
              </a:ext>
            </a:extLst>
          </p:cNvPr>
          <p:cNvSpPr/>
          <p:nvPr/>
        </p:nvSpPr>
        <p:spPr>
          <a:xfrm>
            <a:off x="0" y="0"/>
            <a:ext cx="5922713"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2055" y="1010324"/>
            <a:ext cx="5538326" cy="81291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b="1" dirty="0"/>
              <a:t>Achieving TMDL:</a:t>
            </a:r>
            <a:br>
              <a:rPr lang="en-US" b="1" dirty="0"/>
            </a:br>
            <a:br>
              <a:rPr lang="en-US" b="1" dirty="0"/>
            </a:br>
            <a:r>
              <a:rPr lang="en-US" dirty="0"/>
              <a:t>Findings and Implications</a:t>
            </a:r>
            <a:endParaRPr dirty="0"/>
          </a:p>
        </p:txBody>
      </p:sp>
      <p:pic>
        <p:nvPicPr>
          <p:cNvPr id="8" name="Picture 7">
            <a:extLst>
              <a:ext uri="{FF2B5EF4-FFF2-40B4-BE49-F238E27FC236}">
                <a16:creationId xmlns:a16="http://schemas.microsoft.com/office/drawing/2014/main" id="{DDF96068-673D-4EC6-A947-BCA7DA365DEC}"/>
              </a:ext>
            </a:extLst>
          </p:cNvPr>
          <p:cNvPicPr>
            <a:picLocks noChangeAspect="1"/>
          </p:cNvPicPr>
          <p:nvPr/>
        </p:nvPicPr>
        <p:blipFill>
          <a:blip r:embed="rId5"/>
          <a:stretch>
            <a:fillRect/>
          </a:stretch>
        </p:blipFill>
        <p:spPr>
          <a:xfrm>
            <a:off x="1900800" y="2879358"/>
            <a:ext cx="1940835" cy="3025418"/>
          </a:xfrm>
          <a:prstGeom prst="rect">
            <a:avLst/>
          </a:prstGeom>
        </p:spPr>
      </p:pic>
      <p:pic>
        <p:nvPicPr>
          <p:cNvPr id="9" name="Picture 8">
            <a:extLst>
              <a:ext uri="{FF2B5EF4-FFF2-40B4-BE49-F238E27FC236}">
                <a16:creationId xmlns:a16="http://schemas.microsoft.com/office/drawing/2014/main" id="{1CF66EAE-3E22-46B3-94EC-DF817328C710}"/>
              </a:ext>
            </a:extLst>
          </p:cNvPr>
          <p:cNvPicPr>
            <a:picLocks noChangeAspect="1"/>
          </p:cNvPicPr>
          <p:nvPr/>
        </p:nvPicPr>
        <p:blipFill>
          <a:blip r:embed="rId6"/>
          <a:stretch>
            <a:fillRect/>
          </a:stretch>
        </p:blipFill>
        <p:spPr>
          <a:xfrm>
            <a:off x="7673910" y="1258107"/>
            <a:ext cx="1402211" cy="10580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9" name="Arrow: Down 18">
            <a:extLst>
              <a:ext uri="{FF2B5EF4-FFF2-40B4-BE49-F238E27FC236}">
                <a16:creationId xmlns:a16="http://schemas.microsoft.com/office/drawing/2014/main" id="{28BEEBE3-6817-4D37-87DE-E030908B61E3}"/>
              </a:ext>
            </a:extLst>
          </p:cNvPr>
          <p:cNvSpPr/>
          <p:nvPr/>
        </p:nvSpPr>
        <p:spPr>
          <a:xfrm rot="16200000">
            <a:off x="4071504" y="420808"/>
            <a:ext cx="228769" cy="2993768"/>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77DA3D23-532E-4842-B109-0D3547D0B847}"/>
              </a:ext>
            </a:extLst>
          </p:cNvPr>
          <p:cNvSpPr/>
          <p:nvPr/>
        </p:nvSpPr>
        <p:spPr>
          <a:xfrm rot="17036461">
            <a:off x="4014893" y="985585"/>
            <a:ext cx="228941" cy="3139036"/>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29DBB5-19D3-4EC6-B780-B75097AB64BE}"/>
              </a:ext>
            </a:extLst>
          </p:cNvPr>
          <p:cNvPicPr>
            <a:picLocks noChangeAspect="1"/>
          </p:cNvPicPr>
          <p:nvPr/>
        </p:nvPicPr>
        <p:blipFill rotWithShape="1">
          <a:blip r:embed="rId3"/>
          <a:srcRect l="603" t="7307" r="51830" b="26556"/>
          <a:stretch/>
        </p:blipFill>
        <p:spPr>
          <a:xfrm>
            <a:off x="317403" y="2748448"/>
            <a:ext cx="5257473" cy="2438400"/>
          </a:xfrm>
          <a:prstGeom prst="rect">
            <a:avLst/>
          </a:prstGeom>
        </p:spPr>
      </p:pic>
      <p:pic>
        <p:nvPicPr>
          <p:cNvPr id="2" name="Picture 1">
            <a:extLst>
              <a:ext uri="{FF2B5EF4-FFF2-40B4-BE49-F238E27FC236}">
                <a16:creationId xmlns:a16="http://schemas.microsoft.com/office/drawing/2014/main" id="{DF02D9A9-ECAA-40BB-A062-7E82A215CD02}"/>
              </a:ext>
            </a:extLst>
          </p:cNvPr>
          <p:cNvPicPr>
            <a:picLocks noChangeAspect="1"/>
          </p:cNvPicPr>
          <p:nvPr/>
        </p:nvPicPr>
        <p:blipFill>
          <a:blip r:embed="rId4"/>
          <a:stretch>
            <a:fillRect/>
          </a:stretch>
        </p:blipFill>
        <p:spPr>
          <a:xfrm>
            <a:off x="1485678" y="2168092"/>
            <a:ext cx="1270125" cy="580356"/>
          </a:xfrm>
          <a:prstGeom prst="rect">
            <a:avLst/>
          </a:prstGeom>
        </p:spPr>
      </p:pic>
      <p:pic>
        <p:nvPicPr>
          <p:cNvPr id="9" name="Picture 8">
            <a:extLst>
              <a:ext uri="{FF2B5EF4-FFF2-40B4-BE49-F238E27FC236}">
                <a16:creationId xmlns:a16="http://schemas.microsoft.com/office/drawing/2014/main" id="{1CF66EAE-3E22-46B3-94EC-DF817328C710}"/>
              </a:ext>
            </a:extLst>
          </p:cNvPr>
          <p:cNvPicPr>
            <a:picLocks noChangeAspect="1"/>
          </p:cNvPicPr>
          <p:nvPr/>
        </p:nvPicPr>
        <p:blipFill>
          <a:blip r:embed="rId5"/>
          <a:stretch>
            <a:fillRect/>
          </a:stretch>
        </p:blipFill>
        <p:spPr>
          <a:xfrm>
            <a:off x="1353592" y="1303695"/>
            <a:ext cx="1402211" cy="1058064"/>
          </a:xfrm>
          <a:prstGeom prst="rect">
            <a:avLst/>
          </a:prstGeom>
        </p:spPr>
      </p:pic>
      <p:sp>
        <p:nvSpPr>
          <p:cNvPr id="10" name="Rectangle 9">
            <a:extLst>
              <a:ext uri="{FF2B5EF4-FFF2-40B4-BE49-F238E27FC236}">
                <a16:creationId xmlns:a16="http://schemas.microsoft.com/office/drawing/2014/main" id="{35CB460F-C73B-4270-9C81-B7F9A183961C}"/>
              </a:ext>
            </a:extLst>
          </p:cNvPr>
          <p:cNvSpPr/>
          <p:nvPr/>
        </p:nvSpPr>
        <p:spPr>
          <a:xfrm>
            <a:off x="8626460" y="1643269"/>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1" name="Rectangle 10">
            <a:extLst>
              <a:ext uri="{FF2B5EF4-FFF2-40B4-BE49-F238E27FC236}">
                <a16:creationId xmlns:a16="http://schemas.microsoft.com/office/drawing/2014/main" id="{611F3A48-2876-40F1-A47A-7D4E0479E618}"/>
              </a:ext>
            </a:extLst>
          </p:cNvPr>
          <p:cNvSpPr/>
          <p:nvPr/>
        </p:nvSpPr>
        <p:spPr>
          <a:xfrm>
            <a:off x="6096000" y="1643269"/>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portion of installation cost of  a practice</a:t>
            </a:r>
          </a:p>
        </p:txBody>
      </p:sp>
      <p:cxnSp>
        <p:nvCxnSpPr>
          <p:cNvPr id="12" name="Straight Arrow Connector 11">
            <a:extLst>
              <a:ext uri="{FF2B5EF4-FFF2-40B4-BE49-F238E27FC236}">
                <a16:creationId xmlns:a16="http://schemas.microsoft.com/office/drawing/2014/main" id="{6B0A7AFF-4463-457E-9DE8-B07B3B5E9F54}"/>
              </a:ext>
            </a:extLst>
          </p:cNvPr>
          <p:cNvCxnSpPr>
            <a:cxnSpLocks/>
            <a:stCxn id="11" idx="3"/>
          </p:cNvCxnSpPr>
          <p:nvPr/>
        </p:nvCxnSpPr>
        <p:spPr>
          <a:xfrm flipV="1">
            <a:off x="7800003" y="2048743"/>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388113-37BB-4251-872F-F52CC65D1D17}"/>
              </a:ext>
            </a:extLst>
          </p:cNvPr>
          <p:cNvCxnSpPr>
            <a:cxnSpLocks/>
          </p:cNvCxnSpPr>
          <p:nvPr/>
        </p:nvCxnSpPr>
        <p:spPr>
          <a:xfrm flipV="1">
            <a:off x="9829826" y="2084213"/>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FA9384-4AC4-4884-963D-8242BE6C8030}"/>
              </a:ext>
            </a:extLst>
          </p:cNvPr>
          <p:cNvSpPr txBox="1"/>
          <p:nvPr/>
        </p:nvSpPr>
        <p:spPr>
          <a:xfrm>
            <a:off x="8044190" y="1689522"/>
            <a:ext cx="461260" cy="369332"/>
          </a:xfrm>
          <a:prstGeom prst="rect">
            <a:avLst/>
          </a:prstGeom>
          <a:noFill/>
        </p:spPr>
        <p:txBody>
          <a:bodyPr wrap="square" rtlCol="0">
            <a:spAutoFit/>
          </a:bodyPr>
          <a:lstStyle/>
          <a:p>
            <a:r>
              <a:rPr lang="en-US" sz="1800" dirty="0"/>
              <a:t>$</a:t>
            </a:r>
          </a:p>
        </p:txBody>
      </p:sp>
      <p:sp>
        <p:nvSpPr>
          <p:cNvPr id="15" name="TextBox 14">
            <a:extLst>
              <a:ext uri="{FF2B5EF4-FFF2-40B4-BE49-F238E27FC236}">
                <a16:creationId xmlns:a16="http://schemas.microsoft.com/office/drawing/2014/main" id="{0AD5ABCE-5FA9-4F21-B05E-4D1DBE3BE28A}"/>
              </a:ext>
            </a:extLst>
          </p:cNvPr>
          <p:cNvSpPr txBox="1"/>
          <p:nvPr/>
        </p:nvSpPr>
        <p:spPr>
          <a:xfrm>
            <a:off x="9829826" y="1717514"/>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16" name="Rectangle 15">
            <a:extLst>
              <a:ext uri="{FF2B5EF4-FFF2-40B4-BE49-F238E27FC236}">
                <a16:creationId xmlns:a16="http://schemas.microsoft.com/office/drawing/2014/main" id="{619D9151-A583-4F94-AC2A-7A806565D5AB}"/>
              </a:ext>
            </a:extLst>
          </p:cNvPr>
          <p:cNvSpPr/>
          <p:nvPr/>
        </p:nvSpPr>
        <p:spPr>
          <a:xfrm>
            <a:off x="10708960" y="1622079"/>
            <a:ext cx="1037108"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BMP</a:t>
            </a:r>
          </a:p>
        </p:txBody>
      </p:sp>
      <p:sp>
        <p:nvSpPr>
          <p:cNvPr id="17" name="TextBox 16">
            <a:extLst>
              <a:ext uri="{FF2B5EF4-FFF2-40B4-BE49-F238E27FC236}">
                <a16:creationId xmlns:a16="http://schemas.microsoft.com/office/drawing/2014/main" id="{F13F7B58-3370-48D7-96D8-DF624A1AF174}"/>
              </a:ext>
            </a:extLst>
          </p:cNvPr>
          <p:cNvSpPr txBox="1"/>
          <p:nvPr/>
        </p:nvSpPr>
        <p:spPr>
          <a:xfrm>
            <a:off x="6686914" y="1086305"/>
            <a:ext cx="4229043"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Voluntary Financial Assistance: Cost-Share</a:t>
            </a:r>
          </a:p>
        </p:txBody>
      </p:sp>
      <p:pic>
        <p:nvPicPr>
          <p:cNvPr id="18" name="Picture 17">
            <a:extLst>
              <a:ext uri="{FF2B5EF4-FFF2-40B4-BE49-F238E27FC236}">
                <a16:creationId xmlns:a16="http://schemas.microsoft.com/office/drawing/2014/main" id="{12F3F99D-E92B-4ADC-904D-12151F3BB264}"/>
              </a:ext>
            </a:extLst>
          </p:cNvPr>
          <p:cNvPicPr>
            <a:picLocks noChangeAspect="1"/>
          </p:cNvPicPr>
          <p:nvPr/>
        </p:nvPicPr>
        <p:blipFill>
          <a:blip r:embed="rId6"/>
          <a:stretch>
            <a:fillRect/>
          </a:stretch>
        </p:blipFill>
        <p:spPr>
          <a:xfrm>
            <a:off x="5999630" y="2938410"/>
            <a:ext cx="5874967" cy="3136336"/>
          </a:xfrm>
          <a:prstGeom prst="rect">
            <a:avLst/>
          </a:prstGeom>
        </p:spPr>
      </p:pic>
      <p:sp>
        <p:nvSpPr>
          <p:cNvPr id="5" name="Rectangle 4">
            <a:extLst>
              <a:ext uri="{FF2B5EF4-FFF2-40B4-BE49-F238E27FC236}">
                <a16:creationId xmlns:a16="http://schemas.microsoft.com/office/drawing/2014/main" id="{01305F87-8DE6-40B5-9FF1-7B9C23112561}"/>
              </a:ext>
            </a:extLst>
          </p:cNvPr>
          <p:cNvSpPr/>
          <p:nvPr/>
        </p:nvSpPr>
        <p:spPr>
          <a:xfrm>
            <a:off x="5811314" y="960816"/>
            <a:ext cx="6205852" cy="18937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6FB8DE8-1D98-42B9-A347-9FBB067298EA}"/>
              </a:ext>
            </a:extLst>
          </p:cNvPr>
          <p:cNvSpPr/>
          <p:nvPr/>
        </p:nvSpPr>
        <p:spPr>
          <a:xfrm>
            <a:off x="5811314" y="2854408"/>
            <a:ext cx="6205852" cy="3353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55A47A8-225E-4808-B907-707F1DC45933}"/>
              </a:ext>
            </a:extLst>
          </p:cNvPr>
          <p:cNvSpPr txBox="1"/>
          <p:nvPr/>
        </p:nvSpPr>
        <p:spPr>
          <a:xfrm>
            <a:off x="2480928" y="147418"/>
            <a:ext cx="6482865" cy="523220"/>
          </a:xfrm>
          <a:prstGeom prst="rect">
            <a:avLst/>
          </a:prstGeom>
          <a:noFill/>
        </p:spPr>
        <p:txBody>
          <a:bodyPr wrap="none" rtlCol="0">
            <a:spAutoFit/>
          </a:bodyPr>
          <a:lstStyle/>
          <a:p>
            <a:r>
              <a:rPr lang="en-US" sz="2800" dirty="0"/>
              <a:t>Nonpoint Source Implementation Policy</a:t>
            </a:r>
          </a:p>
        </p:txBody>
      </p:sp>
    </p:spTree>
    <p:extLst>
      <p:ext uri="{BB962C8B-B14F-4D97-AF65-F5344CB8AC3E}">
        <p14:creationId xmlns:p14="http://schemas.microsoft.com/office/powerpoint/2010/main" val="8005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7" name="Google Shape;93;p2">
            <a:extLst>
              <a:ext uri="{FF2B5EF4-FFF2-40B4-BE49-F238E27FC236}">
                <a16:creationId xmlns:a16="http://schemas.microsoft.com/office/drawing/2014/main" id="{C3508C55-A038-4EB4-83D9-0DBDB7ABC878}"/>
              </a:ext>
            </a:extLst>
          </p:cNvPr>
          <p:cNvSpPr/>
          <p:nvPr/>
        </p:nvSpPr>
        <p:spPr>
          <a:xfrm>
            <a:off x="0" y="0"/>
            <a:ext cx="5922713"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315570" y="1124624"/>
            <a:ext cx="5607143" cy="3194988"/>
          </a:xfrm>
          <a:prstGeom prst="rect">
            <a:avLst/>
          </a:prstGeom>
          <a:noFill/>
          <a:ln>
            <a:noFill/>
          </a:ln>
        </p:spPr>
        <p:txBody>
          <a:bodyPr spcFirstLastPara="1" wrap="square" lIns="91425" tIns="45700" rIns="91425" bIns="45700" anchor="ctr" anchorCtr="0">
            <a:normAutofit fontScale="90000"/>
          </a:bodyPr>
          <a:lstStyle/>
          <a:p>
            <a:pPr algn="ctr"/>
            <a:br>
              <a:rPr lang="en-US" b="1" dirty="0"/>
            </a:br>
            <a:br>
              <a:rPr lang="en-US" sz="3600" b="1" dirty="0"/>
            </a:br>
            <a:r>
              <a:rPr lang="en-US" sz="4400" b="1" dirty="0">
                <a:latin typeface="Calibri"/>
                <a:ea typeface="Calibri"/>
                <a:cs typeface="Calibri"/>
                <a:sym typeface="Calibri"/>
              </a:rPr>
              <a:t>Finding:</a:t>
            </a:r>
            <a:br>
              <a:rPr lang="en-US" sz="3100" b="1" dirty="0">
                <a:latin typeface="Calibri"/>
                <a:ea typeface="Calibri"/>
                <a:cs typeface="Calibri"/>
                <a:sym typeface="Calibri"/>
              </a:rPr>
            </a:br>
            <a:r>
              <a:rPr lang="en-US" sz="3100" b="1" dirty="0">
                <a:latin typeface="Calibri"/>
                <a:ea typeface="Calibri"/>
                <a:cs typeface="Calibri"/>
                <a:sym typeface="Calibri"/>
              </a:rPr>
              <a:t>  </a:t>
            </a:r>
            <a:r>
              <a:rPr lang="en-US" sz="3100" dirty="0">
                <a:latin typeface="Calibri"/>
                <a:ea typeface="Calibri"/>
                <a:cs typeface="Calibri"/>
                <a:sym typeface="Calibri"/>
              </a:rPr>
              <a:t>Nonpoint source programs are not generating the scale of reductions needed to achieve TMDL </a:t>
            </a:r>
            <a:br>
              <a:rPr lang="en-US" sz="4000" dirty="0">
                <a:latin typeface="Calibri"/>
                <a:ea typeface="Calibri"/>
                <a:cs typeface="Calibri"/>
                <a:sym typeface="Calibri"/>
              </a:rPr>
            </a:br>
            <a:endParaRPr dirty="0"/>
          </a:p>
        </p:txBody>
      </p:sp>
      <p:sp>
        <p:nvSpPr>
          <p:cNvPr id="3" name="Rectangle 2">
            <a:extLst>
              <a:ext uri="{FF2B5EF4-FFF2-40B4-BE49-F238E27FC236}">
                <a16:creationId xmlns:a16="http://schemas.microsoft.com/office/drawing/2014/main" id="{35942D49-8708-4A41-8FEB-3A42B66CF54C}"/>
              </a:ext>
            </a:extLst>
          </p:cNvPr>
          <p:cNvSpPr/>
          <p:nvPr/>
        </p:nvSpPr>
        <p:spPr>
          <a:xfrm>
            <a:off x="6519936" y="1410566"/>
            <a:ext cx="5356494" cy="4401205"/>
          </a:xfrm>
          <a:prstGeom prst="rect">
            <a:avLst/>
          </a:prstGeom>
        </p:spPr>
        <p:txBody>
          <a:bodyPr wrap="square">
            <a:spAutoFit/>
          </a:bodyPr>
          <a:lstStyle/>
          <a:p>
            <a:pPr lvl="0" algn="ctr">
              <a:buSzPts val="1400"/>
            </a:pPr>
            <a:r>
              <a:rPr lang="en-US" sz="2800" b="1" dirty="0">
                <a:solidFill>
                  <a:schemeClr val="dk1"/>
                </a:solidFill>
                <a:latin typeface="Calibri"/>
                <a:ea typeface="Calibri"/>
                <a:cs typeface="Calibri"/>
                <a:sym typeface="Calibri"/>
              </a:rPr>
              <a:t>Two Challenges</a:t>
            </a:r>
          </a:p>
          <a:p>
            <a:pPr lvl="0" algn="ctr">
              <a:buSzPts val="1400"/>
            </a:pPr>
            <a:endParaRPr lang="en-US" sz="2800" dirty="0">
              <a:solidFill>
                <a:schemeClr val="dk1"/>
              </a:solidFill>
              <a:latin typeface="Calibri"/>
              <a:ea typeface="Calibri"/>
              <a:cs typeface="Calibri"/>
              <a:sym typeface="Calibri"/>
            </a:endParaRPr>
          </a:p>
          <a:p>
            <a:pPr lvl="0">
              <a:buSzPts val="1400"/>
            </a:pPr>
            <a:r>
              <a:rPr lang="en-US" sz="2800" dirty="0">
                <a:solidFill>
                  <a:schemeClr val="dk1"/>
                </a:solidFill>
                <a:latin typeface="Calibri"/>
                <a:ea typeface="Calibri"/>
                <a:cs typeface="Calibri"/>
                <a:sym typeface="Calibri"/>
              </a:rPr>
              <a:t>1) Nonpoint source programs are not generating sufficient levels of  adoption/behavior change</a:t>
            </a:r>
          </a:p>
          <a:p>
            <a:pPr lvl="0">
              <a:buSzPts val="1400"/>
            </a:pPr>
            <a:endParaRPr lang="en-US" sz="2800" dirty="0">
              <a:solidFill>
                <a:schemeClr val="dk1"/>
              </a:solidFill>
              <a:latin typeface="Calibri"/>
              <a:ea typeface="Calibri"/>
              <a:cs typeface="Calibri"/>
              <a:sym typeface="Calibri"/>
            </a:endParaRPr>
          </a:p>
          <a:p>
            <a:pPr lvl="0">
              <a:buSzPts val="1400"/>
            </a:pPr>
            <a:r>
              <a:rPr lang="en-US" sz="2800" dirty="0">
                <a:solidFill>
                  <a:schemeClr val="dk1"/>
                </a:solidFill>
                <a:latin typeface="Calibri"/>
                <a:ea typeface="Calibri"/>
                <a:cs typeface="Calibri"/>
                <a:sym typeface="Calibri"/>
              </a:rPr>
              <a:t>2) The actions/practices being implemented may not be as effective as expected in producing pollutant reductions  </a:t>
            </a:r>
          </a:p>
        </p:txBody>
      </p:sp>
    </p:spTree>
    <p:extLst>
      <p:ext uri="{BB962C8B-B14F-4D97-AF65-F5344CB8AC3E}">
        <p14:creationId xmlns:p14="http://schemas.microsoft.com/office/powerpoint/2010/main" val="2150496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 name="Rectangle 5">
            <a:extLst>
              <a:ext uri="{FF2B5EF4-FFF2-40B4-BE49-F238E27FC236}">
                <a16:creationId xmlns:a16="http://schemas.microsoft.com/office/drawing/2014/main" id="{B8C947AC-8E99-4BEF-9CA9-8DBAA46E55E6}"/>
              </a:ext>
            </a:extLst>
          </p:cNvPr>
          <p:cNvSpPr/>
          <p:nvPr/>
        </p:nvSpPr>
        <p:spPr>
          <a:xfrm>
            <a:off x="865682" y="0"/>
            <a:ext cx="10837627" cy="1077218"/>
          </a:xfrm>
          <a:prstGeom prst="rect">
            <a:avLst/>
          </a:prstGeom>
        </p:spPr>
        <p:txBody>
          <a:bodyPr wrap="square">
            <a:spAutoFit/>
          </a:bodyPr>
          <a:lstStyle/>
          <a:p>
            <a:pPr algn="ctr"/>
            <a:r>
              <a:rPr lang="en-US" sz="3200" b="1" dirty="0">
                <a:solidFill>
                  <a:schemeClr val="tx1"/>
                </a:solidFill>
                <a:latin typeface="Calibri" panose="020F0502020204030204" pitchFamily="34" charset="0"/>
                <a:ea typeface="Calibri" panose="020F0502020204030204" pitchFamily="34" charset="0"/>
              </a:rPr>
              <a:t>Nonpoint source programs are not generating a sufficient level of implementation</a:t>
            </a:r>
            <a:endParaRPr lang="en-US" sz="2400" b="1" dirty="0">
              <a:solidFill>
                <a:schemeClr val="tx1"/>
              </a:solidFill>
              <a:latin typeface="Calibri" panose="020F0502020204030204" pitchFamily="34" charset="0"/>
              <a:ea typeface="Calibri" panose="020F0502020204030204" pitchFamily="34" charset="0"/>
            </a:endParaRPr>
          </a:p>
        </p:txBody>
      </p:sp>
      <p:graphicFrame>
        <p:nvGraphicFramePr>
          <p:cNvPr id="18" name="Chart 17">
            <a:extLst>
              <a:ext uri="{FF2B5EF4-FFF2-40B4-BE49-F238E27FC236}">
                <a16:creationId xmlns:a16="http://schemas.microsoft.com/office/drawing/2014/main" id="{2ADC0FAF-B56E-4FFE-91BA-CCE33BCED1A1}"/>
              </a:ext>
            </a:extLst>
          </p:cNvPr>
          <p:cNvGraphicFramePr>
            <a:graphicFrameLocks/>
          </p:cNvGraphicFramePr>
          <p:nvPr>
            <p:extLst>
              <p:ext uri="{D42A27DB-BD31-4B8C-83A1-F6EECF244321}">
                <p14:modId xmlns:p14="http://schemas.microsoft.com/office/powerpoint/2010/main" val="491725025"/>
              </p:ext>
            </p:extLst>
          </p:nvPr>
        </p:nvGraphicFramePr>
        <p:xfrm>
          <a:off x="3295054" y="1689164"/>
          <a:ext cx="5037814"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D70250B-2341-4533-8E80-53B54A98B0BD}"/>
              </a:ext>
            </a:extLst>
          </p:cNvPr>
          <p:cNvSpPr txBox="1"/>
          <p:nvPr/>
        </p:nvSpPr>
        <p:spPr>
          <a:xfrm>
            <a:off x="3147431" y="1421422"/>
            <a:ext cx="5930901" cy="646331"/>
          </a:xfrm>
          <a:prstGeom prst="rect">
            <a:avLst/>
          </a:prstGeom>
          <a:solidFill>
            <a:schemeClr val="bg1"/>
          </a:solidFill>
        </p:spPr>
        <p:txBody>
          <a:bodyPr wrap="square" rtlCol="0">
            <a:spAutoFit/>
          </a:bodyPr>
          <a:lstStyle/>
          <a:p>
            <a:pPr algn="ctr"/>
            <a:r>
              <a:rPr lang="en-US" sz="1800" dirty="0"/>
              <a:t>Controllable N Loads to the Chesapeake Bay, 2021</a:t>
            </a:r>
            <a:br>
              <a:rPr lang="en-US" sz="1800" dirty="0"/>
            </a:br>
            <a:r>
              <a:rPr lang="en-US" sz="1800" dirty="0"/>
              <a:t>(estimated by CAST Model)</a:t>
            </a:r>
          </a:p>
        </p:txBody>
      </p:sp>
      <p:cxnSp>
        <p:nvCxnSpPr>
          <p:cNvPr id="8" name="Straight Connector 7">
            <a:extLst>
              <a:ext uri="{FF2B5EF4-FFF2-40B4-BE49-F238E27FC236}">
                <a16:creationId xmlns:a16="http://schemas.microsoft.com/office/drawing/2014/main" id="{D86AA489-0744-4829-A7A8-F3162D32A966}"/>
              </a:ext>
            </a:extLst>
          </p:cNvPr>
          <p:cNvCxnSpPr/>
          <p:nvPr/>
        </p:nvCxnSpPr>
        <p:spPr>
          <a:xfrm>
            <a:off x="3964068" y="3098864"/>
            <a:ext cx="72390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3C5673B9-DE5A-4B83-A7FC-CC8BF0545B12}"/>
              </a:ext>
            </a:extLst>
          </p:cNvPr>
          <p:cNvSpPr txBox="1"/>
          <p:nvPr/>
        </p:nvSpPr>
        <p:spPr>
          <a:xfrm>
            <a:off x="4123879" y="3617501"/>
            <a:ext cx="372218" cy="276999"/>
          </a:xfrm>
          <a:prstGeom prst="rect">
            <a:avLst/>
          </a:prstGeom>
          <a:noFill/>
        </p:spPr>
        <p:txBody>
          <a:bodyPr wrap="none" rtlCol="0">
            <a:spAutoFit/>
          </a:bodyPr>
          <a:lstStyle/>
          <a:p>
            <a:r>
              <a:rPr lang="en-US" sz="1200" dirty="0"/>
              <a:t>Ag</a:t>
            </a:r>
          </a:p>
        </p:txBody>
      </p:sp>
      <p:sp>
        <p:nvSpPr>
          <p:cNvPr id="35" name="TextBox 34">
            <a:extLst>
              <a:ext uri="{FF2B5EF4-FFF2-40B4-BE49-F238E27FC236}">
                <a16:creationId xmlns:a16="http://schemas.microsoft.com/office/drawing/2014/main" id="{445A5206-A72F-4540-90F9-CA4B4261B2A9}"/>
              </a:ext>
            </a:extLst>
          </p:cNvPr>
          <p:cNvSpPr txBox="1"/>
          <p:nvPr/>
        </p:nvSpPr>
        <p:spPr>
          <a:xfrm>
            <a:off x="4009264" y="2628967"/>
            <a:ext cx="601447" cy="276999"/>
          </a:xfrm>
          <a:prstGeom prst="rect">
            <a:avLst/>
          </a:prstGeom>
          <a:noFill/>
        </p:spPr>
        <p:txBody>
          <a:bodyPr wrap="none" rtlCol="0">
            <a:spAutoFit/>
          </a:bodyPr>
          <a:lstStyle/>
          <a:p>
            <a:r>
              <a:rPr lang="en-US" sz="1200" dirty="0"/>
              <a:t>Urban</a:t>
            </a:r>
          </a:p>
        </p:txBody>
      </p:sp>
      <p:sp>
        <p:nvSpPr>
          <p:cNvPr id="2" name="TextBox 1">
            <a:extLst>
              <a:ext uri="{FF2B5EF4-FFF2-40B4-BE49-F238E27FC236}">
                <a16:creationId xmlns:a16="http://schemas.microsoft.com/office/drawing/2014/main" id="{81D0D29A-5E9E-4C1A-961E-44336B5BFF2A}"/>
              </a:ext>
            </a:extLst>
          </p:cNvPr>
          <p:cNvSpPr txBox="1"/>
          <p:nvPr/>
        </p:nvSpPr>
        <p:spPr>
          <a:xfrm rot="16200000">
            <a:off x="2375027" y="3351219"/>
            <a:ext cx="1459054" cy="307777"/>
          </a:xfrm>
          <a:prstGeom prst="rect">
            <a:avLst/>
          </a:prstGeom>
          <a:noFill/>
        </p:spPr>
        <p:txBody>
          <a:bodyPr wrap="none" rtlCol="0">
            <a:spAutoFit/>
          </a:bodyPr>
          <a:lstStyle/>
          <a:p>
            <a:r>
              <a:rPr lang="en-US" dirty="0">
                <a:solidFill>
                  <a:schemeClr val="bg1">
                    <a:lumMod val="50000"/>
                  </a:schemeClr>
                </a:solidFill>
              </a:rPr>
              <a:t>Millions of </a:t>
            </a:r>
            <a:r>
              <a:rPr lang="en-US" dirty="0" err="1">
                <a:solidFill>
                  <a:schemeClr val="bg1">
                    <a:lumMod val="50000"/>
                  </a:schemeClr>
                </a:solidFill>
              </a:rPr>
              <a:t>lbs</a:t>
            </a:r>
            <a:r>
              <a:rPr lang="en-US" dirty="0">
                <a:solidFill>
                  <a:schemeClr val="bg1">
                    <a:lumMod val="50000"/>
                  </a:schemeClr>
                </a:solidFill>
              </a:rPr>
              <a:t>/</a:t>
            </a:r>
            <a:r>
              <a:rPr lang="en-US" dirty="0" err="1">
                <a:solidFill>
                  <a:schemeClr val="bg1">
                    <a:lumMod val="50000"/>
                  </a:schemeClr>
                </a:solidFill>
              </a:rPr>
              <a:t>yr</a:t>
            </a:r>
            <a:endParaRPr lang="en-US" dirty="0">
              <a:solidFill>
                <a:schemeClr val="bg1">
                  <a:lumMod val="50000"/>
                </a:schemeClr>
              </a:solidFill>
            </a:endParaRPr>
          </a:p>
        </p:txBody>
      </p:sp>
      <p:sp>
        <p:nvSpPr>
          <p:cNvPr id="21" name="Rectangle 20">
            <a:extLst>
              <a:ext uri="{FF2B5EF4-FFF2-40B4-BE49-F238E27FC236}">
                <a16:creationId xmlns:a16="http://schemas.microsoft.com/office/drawing/2014/main" id="{91C82D36-7AF5-441A-AE3B-C5BA7769A15E}"/>
              </a:ext>
            </a:extLst>
          </p:cNvPr>
          <p:cNvSpPr/>
          <p:nvPr/>
        </p:nvSpPr>
        <p:spPr>
          <a:xfrm>
            <a:off x="3948037" y="2313907"/>
            <a:ext cx="739931" cy="45719"/>
          </a:xfrm>
          <a:prstGeom prst="rect">
            <a:avLst/>
          </a:prstGeom>
          <a:solidFill>
            <a:srgbClr val="66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3733074-D3B9-44BA-82E6-8E87A48D1524}"/>
              </a:ext>
            </a:extLst>
          </p:cNvPr>
          <p:cNvCxnSpPr/>
          <p:nvPr/>
        </p:nvCxnSpPr>
        <p:spPr>
          <a:xfrm>
            <a:off x="3713291" y="5268249"/>
            <a:ext cx="593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26FA0F-9896-45B7-82D5-44845E091A1E}"/>
              </a:ext>
            </a:extLst>
          </p:cNvPr>
          <p:cNvGrpSpPr/>
          <p:nvPr/>
        </p:nvGrpSpPr>
        <p:grpSpPr>
          <a:xfrm>
            <a:off x="8309782" y="5268249"/>
            <a:ext cx="899193" cy="1038873"/>
            <a:chOff x="8309782" y="5268249"/>
            <a:chExt cx="899193" cy="1038873"/>
          </a:xfrm>
        </p:grpSpPr>
        <p:sp>
          <p:nvSpPr>
            <p:cNvPr id="7" name="Rectangle 6">
              <a:extLst>
                <a:ext uri="{FF2B5EF4-FFF2-40B4-BE49-F238E27FC236}">
                  <a16:creationId xmlns:a16="http://schemas.microsoft.com/office/drawing/2014/main" id="{B38678F3-CFCD-421C-B0F7-8312F28117EE}"/>
                </a:ext>
              </a:extLst>
            </p:cNvPr>
            <p:cNvSpPr/>
            <p:nvPr/>
          </p:nvSpPr>
          <p:spPr>
            <a:xfrm>
              <a:off x="8354432" y="5268249"/>
              <a:ext cx="723900" cy="990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8B622D-7312-47E8-807C-E8D97A4DFC0C}"/>
                </a:ext>
              </a:extLst>
            </p:cNvPr>
            <p:cNvSpPr/>
            <p:nvPr/>
          </p:nvSpPr>
          <p:spPr>
            <a:xfrm>
              <a:off x="8309782" y="5291459"/>
              <a:ext cx="785087" cy="1015663"/>
            </a:xfrm>
            <a:prstGeom prst="rect">
              <a:avLst/>
            </a:prstGeom>
          </p:spPr>
          <p:txBody>
            <a:bodyPr wrap="square">
              <a:spAutoFit/>
            </a:bodyPr>
            <a:lstStyle/>
            <a:p>
              <a:pPr lvl="0" algn="ctr">
                <a:buSzPts val="1400"/>
              </a:pPr>
              <a:r>
                <a:rPr lang="en-US" sz="1200" dirty="0">
                  <a:solidFill>
                    <a:schemeClr val="dk1"/>
                  </a:solidFill>
                  <a:latin typeface="Calibri"/>
                  <a:ea typeface="Calibri"/>
                  <a:cs typeface="Calibri"/>
                  <a:sym typeface="Calibri"/>
                </a:rPr>
                <a:t>+50 million </a:t>
              </a:r>
              <a:r>
                <a:rPr lang="en-US" sz="1200" dirty="0" err="1">
                  <a:solidFill>
                    <a:schemeClr val="dk1"/>
                  </a:solidFill>
                  <a:latin typeface="Calibri"/>
                  <a:ea typeface="Calibri"/>
                  <a:cs typeface="Calibri"/>
                  <a:sym typeface="Calibri"/>
                </a:rPr>
                <a:t>lb</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yr</a:t>
              </a:r>
              <a:r>
                <a:rPr lang="en-US" sz="1200" dirty="0">
                  <a:solidFill>
                    <a:schemeClr val="dk1"/>
                  </a:solidFill>
                  <a:latin typeface="Calibri"/>
                  <a:ea typeface="Calibri"/>
                  <a:cs typeface="Calibri"/>
                  <a:sym typeface="Calibri"/>
                </a:rPr>
                <a:t> N reduction needed</a:t>
              </a:r>
            </a:p>
          </p:txBody>
        </p:sp>
        <p:cxnSp>
          <p:nvCxnSpPr>
            <p:cNvPr id="17" name="Straight Arrow Connector 16">
              <a:extLst>
                <a:ext uri="{FF2B5EF4-FFF2-40B4-BE49-F238E27FC236}">
                  <a16:creationId xmlns:a16="http://schemas.microsoft.com/office/drawing/2014/main" id="{0866D33D-829B-4D46-9196-88A57F6F0536}"/>
                </a:ext>
              </a:extLst>
            </p:cNvPr>
            <p:cNvCxnSpPr/>
            <p:nvPr/>
          </p:nvCxnSpPr>
          <p:spPr>
            <a:xfrm>
              <a:off x="9208975" y="5268249"/>
              <a:ext cx="0" cy="761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799450E-F5CD-4852-B1EC-ABAB8DE1D52E}"/>
              </a:ext>
            </a:extLst>
          </p:cNvPr>
          <p:cNvSpPr txBox="1"/>
          <p:nvPr/>
        </p:nvSpPr>
        <p:spPr>
          <a:xfrm>
            <a:off x="5133562" y="2355845"/>
            <a:ext cx="5337931" cy="307777"/>
          </a:xfrm>
          <a:prstGeom prst="rect">
            <a:avLst/>
          </a:prstGeom>
          <a:noFill/>
        </p:spPr>
        <p:txBody>
          <a:bodyPr wrap="square" rtlCol="0">
            <a:spAutoFit/>
          </a:bodyPr>
          <a:lstStyle/>
          <a:p>
            <a:r>
              <a:rPr lang="en-US" dirty="0"/>
              <a:t>Total nonpoint source reduction achieved from 2009-2021</a:t>
            </a:r>
          </a:p>
        </p:txBody>
      </p:sp>
      <p:cxnSp>
        <p:nvCxnSpPr>
          <p:cNvPr id="28" name="Straight Arrow Connector 27">
            <a:extLst>
              <a:ext uri="{FF2B5EF4-FFF2-40B4-BE49-F238E27FC236}">
                <a16:creationId xmlns:a16="http://schemas.microsoft.com/office/drawing/2014/main" id="{E011C72D-D7C2-464E-951B-29818752B037}"/>
              </a:ext>
            </a:extLst>
          </p:cNvPr>
          <p:cNvCxnSpPr>
            <a:cxnSpLocks/>
          </p:cNvCxnSpPr>
          <p:nvPr/>
        </p:nvCxnSpPr>
        <p:spPr>
          <a:xfrm flipH="1" flipV="1">
            <a:off x="4687968" y="2355845"/>
            <a:ext cx="445594" cy="172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6212</TotalTime>
  <Words>1501</Words>
  <Application>Microsoft Office PowerPoint</Application>
  <PresentationFormat>Widescreen</PresentationFormat>
  <Paragraphs>257</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Simple Light</vt:lpstr>
      <vt:lpstr>PowerPoint Presentation</vt:lpstr>
      <vt:lpstr>PowerPoint Presentation</vt:lpstr>
      <vt:lpstr>PowerPoint Presentation</vt:lpstr>
      <vt:lpstr>PowerPoint Presentation</vt:lpstr>
      <vt:lpstr>PowerPoint Presentation</vt:lpstr>
      <vt:lpstr>  Achieving TMDL:  Findings and Implications</vt:lpstr>
      <vt:lpstr>PowerPoint Presentation</vt:lpstr>
      <vt:lpstr>  Finding:   Nonpoint source programs are not generating the scale of reductions needed to achieve TMDL  </vt:lpstr>
      <vt:lpstr>PowerPoint Presentation</vt:lpstr>
      <vt:lpstr>PowerPoint Presentation</vt:lpstr>
      <vt:lpstr>PowerPoint Presentation</vt:lpstr>
      <vt:lpstr>  Implications:   To substantially improve nonpoint source outcomes will require new programs and approaches </vt:lpstr>
      <vt:lpstr>PowerPoint Presentation</vt:lpstr>
      <vt:lpstr>PowerPoint Presentation</vt:lpstr>
      <vt:lpstr>PowerPoint Presentation</vt:lpstr>
      <vt:lpstr>PowerPoint Presentation</vt:lpstr>
      <vt:lpstr>PowerPoint Presentation</vt:lpstr>
      <vt:lpstr>Achieving Water Quality Standards:  </vt:lpstr>
      <vt:lpstr>PowerPoint Presentation</vt:lpstr>
      <vt:lpstr>PowerPoint Presentation</vt:lpstr>
      <vt:lpstr>Achieving Water Quality Standards:  </vt:lpstr>
      <vt:lpstr>  Living Resource Response </vt:lpstr>
      <vt:lpstr>  Living Resource Response </vt:lpstr>
      <vt:lpstr>  Living Resource Response </vt:lpstr>
      <vt:lpstr>  Living Resource Response </vt:lpstr>
      <vt:lpstr>Implications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CESR:</dc:title>
  <dc:subject/>
  <dc:creator>dave jasinski</dc:creator>
  <cp:keywords/>
  <dc:description/>
  <cp:lastModifiedBy>Stephenson, Kurt</cp:lastModifiedBy>
  <cp:revision>271</cp:revision>
  <dcterms:created xsi:type="dcterms:W3CDTF">2022-11-13T18:35:53Z</dcterms:created>
  <dcterms:modified xsi:type="dcterms:W3CDTF">2023-07-21T13:54:37Z</dcterms:modified>
  <cp:category/>
</cp:coreProperties>
</file>