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comment1.xml" ContentType="application/vnd.openxmlformats-officedocument.presentationml.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3"/>
  </p:notesMasterIdLst>
  <p:sldIdLst>
    <p:sldId id="256" r:id="rId2"/>
    <p:sldId id="257" r:id="rId3"/>
    <p:sldId id="329" r:id="rId4"/>
    <p:sldId id="303" r:id="rId5"/>
    <p:sldId id="304" r:id="rId6"/>
    <p:sldId id="306" r:id="rId7"/>
    <p:sldId id="305" r:id="rId8"/>
    <p:sldId id="308" r:id="rId9"/>
    <p:sldId id="307" r:id="rId10"/>
    <p:sldId id="315" r:id="rId11"/>
    <p:sldId id="311" r:id="rId12"/>
    <p:sldId id="310" r:id="rId13"/>
    <p:sldId id="312" r:id="rId14"/>
    <p:sldId id="309" r:id="rId15"/>
    <p:sldId id="258" r:id="rId16"/>
    <p:sldId id="260" r:id="rId17"/>
    <p:sldId id="319" r:id="rId18"/>
    <p:sldId id="264" r:id="rId19"/>
    <p:sldId id="318" r:id="rId20"/>
    <p:sldId id="265" r:id="rId21"/>
    <p:sldId id="266" r:id="rId22"/>
    <p:sldId id="267" r:id="rId23"/>
    <p:sldId id="322" r:id="rId24"/>
    <p:sldId id="324" r:id="rId25"/>
    <p:sldId id="323" r:id="rId26"/>
    <p:sldId id="326" r:id="rId27"/>
    <p:sldId id="270" r:id="rId28"/>
    <p:sldId id="271" r:id="rId29"/>
    <p:sldId id="316" r:id="rId30"/>
    <p:sldId id="273" r:id="rId31"/>
    <p:sldId id="275" r:id="rId32"/>
    <p:sldId id="277" r:id="rId33"/>
    <p:sldId id="330" r:id="rId34"/>
    <p:sldId id="331" r:id="rId35"/>
    <p:sldId id="335" r:id="rId36"/>
    <p:sldId id="274" r:id="rId37"/>
    <p:sldId id="283" r:id="rId38"/>
    <p:sldId id="333" r:id="rId39"/>
    <p:sldId id="278" r:id="rId40"/>
    <p:sldId id="285" r:id="rId41"/>
    <p:sldId id="314" r:id="rId42"/>
    <p:sldId id="337" r:id="rId43"/>
    <p:sldId id="289" r:id="rId44"/>
    <p:sldId id="287" r:id="rId45"/>
    <p:sldId id="288" r:id="rId46"/>
    <p:sldId id="291" r:id="rId47"/>
    <p:sldId id="317" r:id="rId48"/>
    <p:sldId id="293" r:id="rId49"/>
    <p:sldId id="298" r:id="rId50"/>
    <p:sldId id="295" r:id="rId51"/>
    <p:sldId id="297" r:id="rId52"/>
    <p:sldId id="300" r:id="rId53"/>
    <p:sldId id="301" r:id="rId54"/>
    <p:sldId id="302" r:id="rId55"/>
    <p:sldId id="328" r:id="rId56"/>
    <p:sldId id="339" r:id="rId57"/>
    <p:sldId id="340" r:id="rId58"/>
    <p:sldId id="279" r:id="rId59"/>
    <p:sldId id="280" r:id="rId60"/>
    <p:sldId id="281" r:id="rId61"/>
    <p:sldId id="282" r:id="rId6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7" roundtripDataSignature="AMtx7miinwUndWolbJiBCgqacCun0zwSe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auren Huey" initials=""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B9D35"/>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11" autoAdjust="0"/>
    <p:restoredTop sz="78439" autoAdjust="0"/>
  </p:normalViewPr>
  <p:slideViewPr>
    <p:cSldViewPr snapToGrid="0">
      <p:cViewPr varScale="1">
        <p:scale>
          <a:sx n="86" d="100"/>
          <a:sy n="86" d="100"/>
        </p:scale>
        <p:origin x="1544" y="19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CAST</a:t>
            </a:r>
            <a:r>
              <a:rPr lang="en-US" baseline="0" dirty="0"/>
              <a:t> Estimates of </a:t>
            </a:r>
            <a:r>
              <a:rPr lang="en-US" dirty="0"/>
              <a:t>Controllable</a:t>
            </a:r>
            <a:r>
              <a:rPr lang="en-US" baseline="0" dirty="0"/>
              <a:t> N Load, </a:t>
            </a:r>
            <a:endParaRPr lang="en-US" dirty="0"/>
          </a:p>
        </c:rich>
      </c:tx>
      <c:layout>
        <c:manualLayout>
          <c:xMode val="edge"/>
          <c:yMode val="edge"/>
          <c:x val="0.11663915978994749"/>
          <c:y val="3.703703703703703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4388006450431509"/>
          <c:y val="0.17212962962962963"/>
          <c:w val="0.83666677190611805"/>
          <c:h val="0.72973024205307668"/>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FFC000"/>
              </a:solidFill>
              <a:ln>
                <a:noFill/>
              </a:ln>
              <a:effectLst/>
            </c:spPr>
            <c:extLst>
              <c:ext xmlns:c16="http://schemas.microsoft.com/office/drawing/2014/chart" uri="{C3380CC4-5D6E-409C-BE32-E72D297353CC}">
                <c16:uniqueId val="{00000001-42D1-4B00-8518-13B7603BD261}"/>
              </c:ext>
            </c:extLst>
          </c:dPt>
          <c:dPt>
            <c:idx val="1"/>
            <c:invertIfNegative val="0"/>
            <c:bubble3D val="0"/>
            <c:spPr>
              <a:solidFill>
                <a:srgbClr val="FFC000"/>
              </a:solidFill>
              <a:ln>
                <a:noFill/>
              </a:ln>
              <a:effectLst/>
            </c:spPr>
            <c:extLst>
              <c:ext xmlns:c16="http://schemas.microsoft.com/office/drawing/2014/chart" uri="{C3380CC4-5D6E-409C-BE32-E72D297353CC}">
                <c16:uniqueId val="{00000003-42D1-4B00-8518-13B7603BD261}"/>
              </c:ext>
            </c:extLst>
          </c:dPt>
          <c:dPt>
            <c:idx val="2"/>
            <c:invertIfNegative val="0"/>
            <c:bubble3D val="0"/>
            <c:spPr>
              <a:solidFill>
                <a:srgbClr val="92D050"/>
              </a:solidFill>
              <a:ln>
                <a:noFill/>
              </a:ln>
              <a:effectLst/>
            </c:spPr>
            <c:extLst>
              <c:ext xmlns:c16="http://schemas.microsoft.com/office/drawing/2014/chart" uri="{C3380CC4-5D6E-409C-BE32-E72D297353CC}">
                <c16:uniqueId val="{00000005-42D1-4B00-8518-13B7603BD261}"/>
              </c:ext>
            </c:extLst>
          </c:dPt>
          <c:dPt>
            <c:idx val="4"/>
            <c:invertIfNegative val="0"/>
            <c:bubble3D val="0"/>
            <c:spPr>
              <a:solidFill>
                <a:srgbClr val="7030A0"/>
              </a:solidFill>
              <a:ln>
                <a:noFill/>
              </a:ln>
              <a:effectLst/>
            </c:spPr>
            <c:extLst>
              <c:ext xmlns:c16="http://schemas.microsoft.com/office/drawing/2014/chart" uri="{C3380CC4-5D6E-409C-BE32-E72D297353CC}">
                <c16:uniqueId val="{00000007-42D1-4B00-8518-13B7603BD261}"/>
              </c:ext>
            </c:extLst>
          </c:dPt>
          <c:cat>
            <c:strRef>
              <c:f>Nitrogen!$B$32:$B$36</c:f>
              <c:strCache>
                <c:ptCount val="5"/>
                <c:pt idx="0">
                  <c:v>NPS-Ag</c:v>
                </c:pt>
                <c:pt idx="1">
                  <c:v>NPS-Urban</c:v>
                </c:pt>
                <c:pt idx="2">
                  <c:v>PS</c:v>
                </c:pt>
                <c:pt idx="3">
                  <c:v>Atmospheric</c:v>
                </c:pt>
                <c:pt idx="4">
                  <c:v>Septic</c:v>
                </c:pt>
              </c:strCache>
            </c:strRef>
          </c:cat>
          <c:val>
            <c:numRef>
              <c:f>Nitrogen!$D$32:$D$36</c:f>
              <c:numCache>
                <c:formatCode>#,##0</c:formatCode>
                <c:ptCount val="5"/>
                <c:pt idx="0">
                  <c:v>117.05896293000001</c:v>
                </c:pt>
                <c:pt idx="1">
                  <c:v>40.26872676</c:v>
                </c:pt>
                <c:pt idx="2">
                  <c:v>29.969264079999999</c:v>
                </c:pt>
                <c:pt idx="3">
                  <c:v>17.072462180000002</c:v>
                </c:pt>
                <c:pt idx="4">
                  <c:v>7.8454492199999999</c:v>
                </c:pt>
              </c:numCache>
            </c:numRef>
          </c:val>
          <c:extLst>
            <c:ext xmlns:c16="http://schemas.microsoft.com/office/drawing/2014/chart" uri="{C3380CC4-5D6E-409C-BE32-E72D297353CC}">
              <c16:uniqueId val="{00000008-42D1-4B00-8518-13B7603BD261}"/>
            </c:ext>
          </c:extLst>
        </c:ser>
        <c:dLbls>
          <c:showLegendKey val="0"/>
          <c:showVal val="0"/>
          <c:showCatName val="0"/>
          <c:showSerName val="0"/>
          <c:showPercent val="0"/>
          <c:showBubbleSize val="0"/>
        </c:dLbls>
        <c:gapWidth val="30"/>
        <c:overlap val="-27"/>
        <c:axId val="1236579071"/>
        <c:axId val="1240090719"/>
      </c:barChart>
      <c:catAx>
        <c:axId val="12365790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40090719"/>
        <c:crosses val="autoZero"/>
        <c:auto val="1"/>
        <c:lblAlgn val="ctr"/>
        <c:lblOffset val="100"/>
        <c:noMultiLvlLbl val="0"/>
      </c:catAx>
      <c:valAx>
        <c:axId val="124009071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Millions of lbs/yr</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365790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0" dt="2022-11-16T19:43:42.562" idx="5">
    <p:pos x="6000" y="0"/>
    <p:text>Has the red text been resolved?</p:text>
    <p:extLst>
      <p:ext uri="{C676402C-5697-4E1C-873F-D02D1690AC5C}">
        <p15:threadingInfo xmlns:p15="http://schemas.microsoft.com/office/powerpoint/2012/main" timeZoneBia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62" name="Google Shape;6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8f5e445d71_16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g18f5e445d71_16_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1522751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Speak to decreasing strength of connection to the TMDL as you go from watershed to estuary to LR.  Also that ability to specify the blue line decreases in the same manner.</a:t>
            </a:r>
            <a:endParaRPr/>
          </a:p>
        </p:txBody>
      </p:sp>
      <p:sp>
        <p:nvSpPr>
          <p:cNvPr id="91" name="Google Shape;9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11</a:t>
            </a:fld>
            <a:endParaRPr/>
          </a:p>
        </p:txBody>
      </p:sp>
    </p:spTree>
    <p:extLst>
      <p:ext uri="{BB962C8B-B14F-4D97-AF65-F5344CB8AC3E}">
        <p14:creationId xmlns:p14="http://schemas.microsoft.com/office/powerpoint/2010/main" val="2935294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dirty="0"/>
              <a:t>Our lane: the bottom graphics</a:t>
            </a:r>
          </a:p>
          <a:p>
            <a:pPr marL="0" lvl="0" indent="0" algn="l" rtl="0">
              <a:lnSpc>
                <a:spcPct val="100000"/>
              </a:lnSpc>
              <a:spcBef>
                <a:spcPts val="0"/>
              </a:spcBef>
              <a:spcAft>
                <a:spcPts val="0"/>
              </a:spcAft>
              <a:buClr>
                <a:schemeClr val="dk1"/>
              </a:buClr>
              <a:buSzPts val="1400"/>
              <a:buFont typeface="Calibri"/>
              <a:buNone/>
            </a:pPr>
            <a:r>
              <a:rPr lang="en-US" dirty="0"/>
              <a:t>The bottom three graphs form the basis/focus of the report.</a:t>
            </a:r>
          </a:p>
          <a:p>
            <a:pPr marL="0" lvl="0" indent="0" algn="l" rtl="0">
              <a:lnSpc>
                <a:spcPct val="100000"/>
              </a:lnSpc>
              <a:spcBef>
                <a:spcPts val="0"/>
              </a:spcBef>
              <a:spcAft>
                <a:spcPts val="0"/>
              </a:spcAft>
              <a:buClr>
                <a:schemeClr val="dk1"/>
              </a:buClr>
              <a:buSzPts val="1400"/>
              <a:buFont typeface="Calibri"/>
              <a:buNone/>
            </a:pPr>
            <a:endParaRPr lang="en-US" dirty="0"/>
          </a:p>
          <a:p>
            <a:pPr marL="0" lvl="0" indent="0" algn="l" rtl="0">
              <a:lnSpc>
                <a:spcPct val="100000"/>
              </a:lnSpc>
              <a:spcBef>
                <a:spcPts val="0"/>
              </a:spcBef>
              <a:spcAft>
                <a:spcPts val="0"/>
              </a:spcAft>
              <a:buClr>
                <a:schemeClr val="dk1"/>
              </a:buClr>
              <a:buSzPts val="1400"/>
              <a:buFont typeface="Calibri"/>
              <a:buNone/>
            </a:pPr>
            <a:r>
              <a:rPr lang="en-US" dirty="0"/>
              <a:t>Causal connections… Pollutant control, water quality, living resource response.</a:t>
            </a:r>
          </a:p>
          <a:p>
            <a:pPr marL="0" lvl="0" indent="0" algn="l" rtl="0">
              <a:lnSpc>
                <a:spcPct val="100000"/>
              </a:lnSpc>
              <a:spcBef>
                <a:spcPts val="0"/>
              </a:spcBef>
              <a:spcAft>
                <a:spcPts val="0"/>
              </a:spcAft>
              <a:buClr>
                <a:schemeClr val="dk1"/>
              </a:buClr>
              <a:buSzPts val="1400"/>
              <a:buFont typeface="Calibri"/>
              <a:buNone/>
            </a:pPr>
            <a:endParaRPr lang="en-US" dirty="0"/>
          </a:p>
          <a:p>
            <a:pPr marL="0" lvl="0" indent="0" algn="l" rtl="0">
              <a:lnSpc>
                <a:spcPct val="100000"/>
              </a:lnSpc>
              <a:spcBef>
                <a:spcPts val="0"/>
              </a:spcBef>
              <a:spcAft>
                <a:spcPts val="0"/>
              </a:spcAft>
              <a:buClr>
                <a:schemeClr val="dk1"/>
              </a:buClr>
              <a:buSzPts val="1400"/>
              <a:buFont typeface="Calibri"/>
              <a:buNone/>
            </a:pPr>
            <a:r>
              <a:rPr lang="en-US" dirty="0"/>
              <a:t>Walk through animation…. Management actions –expected response – Nutrient…</a:t>
            </a:r>
          </a:p>
        </p:txBody>
      </p:sp>
      <p:sp>
        <p:nvSpPr>
          <p:cNvPr id="91" name="Google Shape;9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8f5e445d71_16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g18f5e445d71_16_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Conceptual framing we use help identify and describe system response…Uncertainty, response gaps, implementation gaps. </a:t>
            </a:r>
            <a:endParaRPr dirty="0"/>
          </a:p>
        </p:txBody>
      </p:sp>
    </p:spTree>
    <p:extLst>
      <p:ext uri="{BB962C8B-B14F-4D97-AF65-F5344CB8AC3E}">
        <p14:creationId xmlns:p14="http://schemas.microsoft.com/office/powerpoint/2010/main" val="1194896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8f5e445d71_16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g18f5e445d71_16_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105535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8f5e445d71_16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g18f5e445d71_16_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sz="2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8ca3c604aa_3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g18ca3c604aa_3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g18ca3c604aa_3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8f5e445d71_16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g18f5e445d71_16_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2079587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8ce5abb3ef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g18ce5abb3ef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1" name="Google Shape;171;g18ce5abb3ef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8f5e445d71_16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g18f5e445d71_16_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1954836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8f5e445d71_16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g18f5e445d71_16_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8ce5abb3ef_0_3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5" name="Google Shape;185;g18ce5abb3ef_0_3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8ce5abb3ef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18ce5abb3ef_0_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76200" lvl="0" indent="0" algn="l" rtl="0">
              <a:lnSpc>
                <a:spcPct val="100000"/>
              </a:lnSpc>
              <a:spcBef>
                <a:spcPts val="0"/>
              </a:spcBef>
              <a:spcAft>
                <a:spcPts val="0"/>
              </a:spcAft>
              <a:buClr>
                <a:schemeClr val="dk1"/>
              </a:buClr>
              <a:buSzPts val="1200"/>
              <a:buFont typeface="Calibri"/>
              <a:buNone/>
            </a:pPr>
            <a:r>
              <a:rPr lang="en-US"/>
              <a:t>The predominate way we motivate land managers to reduce pollutants is through practice-based cost share… We offer people a payment to cover part of the costs to install a practice.  Ex.. cover crops, stream fencing, ditch bioreactors</a:t>
            </a:r>
            <a:endParaRPr/>
          </a:p>
          <a:p>
            <a:pPr marL="76200" lvl="0" indent="0" algn="l" rtl="0">
              <a:lnSpc>
                <a:spcPct val="100000"/>
              </a:lnSpc>
              <a:spcBef>
                <a:spcPts val="0"/>
              </a:spcBef>
              <a:spcAft>
                <a:spcPts val="0"/>
              </a:spcAft>
              <a:buClr>
                <a:schemeClr val="dk1"/>
              </a:buClr>
              <a:buSzPts val="1200"/>
              <a:buFont typeface="Calibri"/>
              <a:buNone/>
            </a:pPr>
            <a:endParaRPr/>
          </a:p>
          <a:p>
            <a:pPr marL="0" lvl="0" indent="0" algn="l" rtl="0">
              <a:lnSpc>
                <a:spcPct val="100000"/>
              </a:lnSpc>
              <a:spcBef>
                <a:spcPts val="0"/>
              </a:spcBef>
              <a:spcAft>
                <a:spcPts val="0"/>
              </a:spcAft>
              <a:buClr>
                <a:schemeClr val="dk1"/>
              </a:buClr>
              <a:buSzPts val="1200"/>
              <a:buFont typeface="Calibri"/>
              <a:buNone/>
            </a:pPr>
            <a:endParaRPr/>
          </a:p>
          <a:p>
            <a:pPr marL="228600" lvl="0" indent="-152400" algn="l" rtl="0">
              <a:lnSpc>
                <a:spcPct val="100000"/>
              </a:lnSpc>
              <a:spcBef>
                <a:spcPts val="0"/>
              </a:spcBef>
              <a:spcAft>
                <a:spcPts val="0"/>
              </a:spcAft>
              <a:buClr>
                <a:schemeClr val="dk1"/>
              </a:buClr>
              <a:buSzPts val="1200"/>
              <a:buFont typeface="Calibri"/>
              <a:buNone/>
            </a:pPr>
            <a:endParaRPr/>
          </a:p>
        </p:txBody>
      </p:sp>
      <p:sp>
        <p:nvSpPr>
          <p:cNvPr id="213" name="Google Shape;213;g18ce5abb3ef_0_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8ce5abb3ef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30" name="Google Shape;230;g18ce5abb3ef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8ce5abb3ef_0_3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5" name="Google Shape;185;g18ce5abb3ef_0_3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837086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8ce5abb3ef_0_3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5" name="Google Shape;185;g18ce5abb3ef_0_3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973894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8ce5abb3ef_0_3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5" name="Google Shape;185;g18ce5abb3ef_0_3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119138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8ce5abb3ef_0_3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We don’t have a great idea of how people actually apply nutrients. Research indicates that most farmers do not follow NMPs.</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Complex: we have to make simplifying assumptions that cannot capture complexity on the ground. Example conservation tillage, particularly P…..Modifying drainage in coastal plain… </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80/20 rule… 80% of load comes from 20% of land.</a:t>
            </a:r>
          </a:p>
          <a:p>
            <a:pPr marL="0" lvl="0" indent="0" algn="l" rtl="0">
              <a:lnSpc>
                <a:spcPct val="100000"/>
              </a:lnSpc>
              <a:spcBef>
                <a:spcPts val="0"/>
              </a:spcBef>
              <a:spcAft>
                <a:spcPts val="0"/>
              </a:spcAft>
              <a:buSzPts val="1400"/>
              <a:buNone/>
            </a:pPr>
            <a:r>
              <a:rPr lang="en-US" dirty="0"/>
              <a:t>Mass P balance on 58 livestock operations can differ by an order of magnitude across farms</a:t>
            </a:r>
            <a:endParaRPr dirty="0"/>
          </a:p>
        </p:txBody>
      </p:sp>
      <p:sp>
        <p:nvSpPr>
          <p:cNvPr id="185" name="Google Shape;185;g18ce5abb3ef_0_3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669821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41" name="Google Shape;34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49" name="Google Shape;34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8ca3c604aa_3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g18ca3c604aa_3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g18ca3c604aa_3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29</a:t>
            </a:fld>
            <a:endParaRPr/>
          </a:p>
        </p:txBody>
      </p:sp>
    </p:spTree>
    <p:extLst>
      <p:ext uri="{BB962C8B-B14F-4D97-AF65-F5344CB8AC3E}">
        <p14:creationId xmlns:p14="http://schemas.microsoft.com/office/powerpoint/2010/main" val="3612645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8f5e445d71_16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g18f5e445d71_16_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31374186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18f5e445d71_3_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6" name="Google Shape;376;g18f5e445d71_3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8f5e445d71_3_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9" name="Google Shape;399;g18f5e445d71_3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18f5e445d71_3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g18f5e445d71_3_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342900" lvl="0" indent="-342900" algn="l" rtl="0">
              <a:lnSpc>
                <a:spcPct val="100000"/>
              </a:lnSpc>
              <a:spcBef>
                <a:spcPts val="0"/>
              </a:spcBef>
              <a:spcAft>
                <a:spcPts val="0"/>
              </a:spcAft>
              <a:buClr>
                <a:schemeClr val="dk1"/>
              </a:buClr>
              <a:buSzPts val="1600"/>
              <a:buChar char="•"/>
            </a:pPr>
            <a:r>
              <a:rPr lang="en-US" sz="1600">
                <a:latin typeface="Comic Sans MS"/>
                <a:ea typeface="Comic Sans MS"/>
                <a:cs typeface="Comic Sans MS"/>
                <a:sym typeface="Comic Sans MS"/>
              </a:rPr>
              <a:t>Sets up expectations for slide order: first is whether “food” for algae is going down, then response</a:t>
            </a:r>
            <a:endParaRPr sz="1600">
              <a:latin typeface="Comic Sans MS"/>
              <a:ea typeface="Comic Sans MS"/>
              <a:cs typeface="Comic Sans MS"/>
              <a:sym typeface="Comic Sans MS"/>
            </a:endParaRPr>
          </a:p>
          <a:p>
            <a:pPr marL="342900" lvl="0" indent="-342900" algn="l" rtl="0">
              <a:lnSpc>
                <a:spcPct val="100000"/>
              </a:lnSpc>
              <a:spcBef>
                <a:spcPts val="0"/>
              </a:spcBef>
              <a:spcAft>
                <a:spcPts val="0"/>
              </a:spcAft>
              <a:buClr>
                <a:schemeClr val="dk1"/>
              </a:buClr>
              <a:buSzPts val="1600"/>
              <a:buChar char="•"/>
            </a:pPr>
            <a:r>
              <a:rPr lang="en-US" sz="1600">
                <a:latin typeface="Comic Sans MS"/>
                <a:ea typeface="Comic Sans MS"/>
                <a:cs typeface="Comic Sans MS"/>
                <a:sym typeface="Comic Sans MS"/>
              </a:rPr>
              <a:t>Habitat for finfish, crustaceans, and their prey is the goal</a:t>
            </a:r>
            <a:endParaRPr sz="1400">
              <a:latin typeface="Arial"/>
              <a:ea typeface="Arial"/>
              <a:cs typeface="Arial"/>
              <a:sym typeface="Arial"/>
            </a:endParaRPr>
          </a:p>
          <a:p>
            <a:pPr marL="0" lvl="0" indent="0" algn="l" rtl="0">
              <a:lnSpc>
                <a:spcPct val="100000"/>
              </a:lnSpc>
              <a:spcBef>
                <a:spcPts val="0"/>
              </a:spcBef>
              <a:spcAft>
                <a:spcPts val="0"/>
              </a:spcAft>
              <a:buSzPts val="1400"/>
              <a:buNone/>
            </a:pPr>
            <a:r>
              <a:rPr lang="en-US" sz="1600">
                <a:latin typeface="Comic Sans MS"/>
                <a:ea typeface="Comic Sans MS"/>
                <a:cs typeface="Comic Sans MS"/>
                <a:sym typeface="Comic Sans MS"/>
              </a:rPr>
              <a:t>Each of these features represent complex interactions between species, bio-physical-chemical processes</a:t>
            </a:r>
            <a:endParaRPr sz="1600">
              <a:latin typeface="Comic Sans MS"/>
              <a:ea typeface="Comic Sans MS"/>
              <a:cs typeface="Comic Sans MS"/>
              <a:sym typeface="Comic Sans MS"/>
            </a:endParaRPr>
          </a:p>
          <a:p>
            <a:pPr marL="0" lvl="0" indent="0" algn="l" rtl="0">
              <a:lnSpc>
                <a:spcPct val="100000"/>
              </a:lnSpc>
              <a:spcBef>
                <a:spcPts val="0"/>
              </a:spcBef>
              <a:spcAft>
                <a:spcPts val="0"/>
              </a:spcAft>
              <a:buSzPts val="1400"/>
              <a:buNone/>
            </a:pPr>
            <a:r>
              <a:rPr lang="en-US"/>
              <a:t>Note fish habitat loss</a:t>
            </a:r>
            <a:endParaRPr/>
          </a:p>
        </p:txBody>
      </p:sp>
      <p:sp>
        <p:nvSpPr>
          <p:cNvPr id="421" name="Google Shape;421;g18f5e445d71_3_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8ca3c604aa_3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g18ca3c604aa_3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“Food” for algae is going down, long term trends</a:t>
            </a:r>
            <a:endParaRPr/>
          </a:p>
        </p:txBody>
      </p:sp>
      <p:sp>
        <p:nvSpPr>
          <p:cNvPr id="409" name="Google Shape;409;g18ca3c604aa_3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8ca3c604aa_3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g18ca3c604aa_3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“Food” for algae is going down, long term trends</a:t>
            </a:r>
            <a:endParaRPr/>
          </a:p>
        </p:txBody>
      </p:sp>
      <p:sp>
        <p:nvSpPr>
          <p:cNvPr id="409" name="Google Shape;409;g18ca3c604aa_3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34</a:t>
            </a:fld>
            <a:endParaRPr/>
          </a:p>
        </p:txBody>
      </p:sp>
    </p:spTree>
    <p:extLst>
      <p:ext uri="{BB962C8B-B14F-4D97-AF65-F5344CB8AC3E}">
        <p14:creationId xmlns:p14="http://schemas.microsoft.com/office/powerpoint/2010/main" val="6817421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8ca3c604aa_3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g18ca3c604aa_3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“Food” for algae is going down, long term trends</a:t>
            </a:r>
            <a:endParaRPr/>
          </a:p>
        </p:txBody>
      </p:sp>
      <p:sp>
        <p:nvSpPr>
          <p:cNvPr id="409" name="Google Shape;409;g18ca3c604aa_3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35</a:t>
            </a:fld>
            <a:endParaRPr/>
          </a:p>
        </p:txBody>
      </p:sp>
    </p:spTree>
    <p:extLst>
      <p:ext uri="{BB962C8B-B14F-4D97-AF65-F5344CB8AC3E}">
        <p14:creationId xmlns:p14="http://schemas.microsoft.com/office/powerpoint/2010/main" val="23564960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18f5e445d71_22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g18f5e445d71_22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g18f5e445d71_22_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18f5e445d71_3_1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4" name="Google Shape;534;g18f5e445d71_3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18f5e445d71_3_1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7" name="Google Shape;547;g18f5e445d71_3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18f5e445d71_3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g18f5e445d71_3_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dirty="0"/>
              <a:t>Where significant declines were managed,</a:t>
            </a:r>
            <a:r>
              <a:rPr lang="en-US" dirty="0">
                <a:latin typeface="Arial"/>
                <a:ea typeface="Arial"/>
                <a:cs typeface="Arial"/>
                <a:sym typeface="Arial"/>
              </a:rPr>
              <a:t> </a:t>
            </a:r>
            <a:r>
              <a:rPr lang="en-US" dirty="0"/>
              <a:t>water quality improved; trajectory is expected, but is magnitude matching expectations?</a:t>
            </a:r>
            <a:endParaRPr dirty="0">
              <a:latin typeface="Arial"/>
              <a:ea typeface="Arial"/>
              <a:cs typeface="Arial"/>
              <a:sym typeface="Arial"/>
            </a:endParaRPr>
          </a:p>
          <a:p>
            <a:pPr marL="0" lvl="0" indent="0" algn="l" rtl="0">
              <a:lnSpc>
                <a:spcPct val="100000"/>
              </a:lnSpc>
              <a:spcBef>
                <a:spcPts val="0"/>
              </a:spcBef>
              <a:spcAft>
                <a:spcPts val="0"/>
              </a:spcAft>
              <a:buSzPts val="1400"/>
              <a:buNone/>
            </a:pPr>
            <a:r>
              <a:rPr lang="en-US" dirty="0"/>
              <a:t>Local scales help us clearly link major nutrient reductions and water quality responses</a:t>
            </a:r>
            <a:endParaRPr dirty="0"/>
          </a:p>
        </p:txBody>
      </p:sp>
      <p:sp>
        <p:nvSpPr>
          <p:cNvPr id="429" name="Google Shape;429;g18f5e445d71_3_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8f5e445d71_16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g18f5e445d71_16_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25810901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18f5e445d71_3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g18f5e445d71_3_2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2" name="Google Shape;562;g18f5e445d71_3_2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18f5e445d71_3_1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4" name="Google Shape;534;g18f5e445d71_3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626670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18f5e445d71_3_1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4" name="Google Shape;534;g18f5e445d71_3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067423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18f5e445d71_3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g18f5e445d71_3_2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(a) are located where many people use and interact with tidal waters,</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(b) are poorly understood relative to the overall Bay ecosystem, and </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(c) have natural features of nutrient retention and biogeochemical feedbacks that may cause tipping points in ecosystem recovery. </a:t>
            </a:r>
            <a:endParaRPr/>
          </a:p>
          <a:p>
            <a:pPr marL="0" lvl="0" indent="0" algn="l" rtl="0">
              <a:lnSpc>
                <a:spcPct val="100000"/>
              </a:lnSpc>
              <a:spcBef>
                <a:spcPts val="0"/>
              </a:spcBef>
              <a:spcAft>
                <a:spcPts val="0"/>
              </a:spcAft>
              <a:buSzPts val="1400"/>
              <a:buNone/>
            </a:pPr>
            <a:r>
              <a:rPr lang="en-US" sz="1200">
                <a:solidFill>
                  <a:schemeClr val="dk1"/>
                </a:solidFill>
                <a:latin typeface="Calibri"/>
                <a:ea typeface="Calibri"/>
                <a:cs typeface="Calibri"/>
                <a:sym typeface="Calibri"/>
              </a:rPr>
              <a:t>(d) Are habistats for critical living resources, such as SAV, marshes, and nursery areas</a:t>
            </a:r>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614" name="Google Shape;614;g18f5e445d71_3_2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18f5e445d71_3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g18f5e445d71_3_2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One conclusion of tipping points is: patience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This can be seen in the data, and we have examples of it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sz="1200"/>
              <a:t>There are changes in the Bay that are not as fast as the load reduction is. This includes lags in when BMPs put into place and when that effect is felt in the load. There are also biological communities that take time to recover, and some of these communities can accelerate recovery (tipping points) </a:t>
            </a:r>
            <a:endParaRPr/>
          </a:p>
        </p:txBody>
      </p:sp>
      <p:sp>
        <p:nvSpPr>
          <p:cNvPr id="589" name="Google Shape;589;g18f5e445d71_3_2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18f5e445d71_3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4" name="Google Shape;604;g18f5e445d71_3_2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And this picture from 2015 off of Poplar Island, just north of the Choptank River mouth, gives you an idea of what Hungerford must have seen, albeit in much shallower water</a:t>
            </a:r>
            <a:endParaRPr/>
          </a:p>
        </p:txBody>
      </p:sp>
      <p:sp>
        <p:nvSpPr>
          <p:cNvPr id="605" name="Google Shape;605;g18f5e445d71_3_2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t>The modest reductions in nutrient loads we have achieved Baywide, which are substantial in some locales, have initiated a recovery.</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US"/>
              <a:t>Oxygen conditions have a response gap, which is clearly associated with warming, but is also due to lags in ecosystem response</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US"/>
              <a:t>There are tipping points in the Bay ecosystem that can slow recovery in early stages but potentially accelerate recovery down the road</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US"/>
              <a:t>Many of these tipping points are active in the shallow Bays, tributaries, and inlets of the Bay, and are associated with high nutrient removal, and if crossed would supercharge local water quality but also keep nutrients from going downstream</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US"/>
              <a:t>These shallow environments and their behavior can be better understood, and restored, with monitoring and targeted restorations</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630" name="Google Shape;63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8ca3c604aa_3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g18ca3c604aa_3_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3" name="Google Shape;103;g18ca3c604aa_3_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47</a:t>
            </a:fld>
            <a:endParaRPr/>
          </a:p>
        </p:txBody>
      </p:sp>
    </p:spTree>
    <p:extLst>
      <p:ext uri="{BB962C8B-B14F-4D97-AF65-F5344CB8AC3E}">
        <p14:creationId xmlns:p14="http://schemas.microsoft.com/office/powerpoint/2010/main" val="24046025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18f5e445d71_22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6" name="Google Shape;656;g18f5e445d71_22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18f5e445d71_22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2" name="Google Shape;712;g18f5e445d71_22_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713" name="Google Shape;713;g18f5e445d71_22_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8f5e445d71_16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g18f5e445d71_16_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42434754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18e44da1547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1" name="Google Shape;681;g18e44da1547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2" name="Google Shape;682;g18e44da1547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8e44da154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5" name="Google Shape;705;g18e44da154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Also where</a:t>
            </a:r>
            <a:endParaRPr/>
          </a:p>
        </p:txBody>
      </p:sp>
      <p:sp>
        <p:nvSpPr>
          <p:cNvPr id="706" name="Google Shape;706;g18e44da1547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7" name="Google Shape;73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1" name="Google Shape;75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18f5e445d71_22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4" name="Google Shape;764;g18f5e445d71_22_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900">
                <a:solidFill>
                  <a:srgbClr val="595959"/>
                </a:solidFill>
                <a:latin typeface="Arial"/>
                <a:ea typeface="Arial"/>
                <a:cs typeface="Arial"/>
                <a:sym typeface="Arial"/>
              </a:rPr>
              <a:t>Story Flow</a:t>
            </a:r>
            <a:endParaRPr sz="900">
              <a:solidFill>
                <a:srgbClr val="595959"/>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sz="900">
              <a:solidFill>
                <a:srgbClr val="595959"/>
              </a:solidFill>
              <a:latin typeface="Arial"/>
              <a:ea typeface="Arial"/>
              <a:cs typeface="Arial"/>
              <a:sym typeface="Arial"/>
            </a:endParaRPr>
          </a:p>
          <a:p>
            <a:pPr marL="609600" lvl="0" indent="-361950" algn="l" rtl="0">
              <a:lnSpc>
                <a:spcPct val="100000"/>
              </a:lnSpc>
              <a:spcBef>
                <a:spcPts val="0"/>
              </a:spcBef>
              <a:spcAft>
                <a:spcPts val="0"/>
              </a:spcAft>
              <a:buClr>
                <a:srgbClr val="595959"/>
              </a:buClr>
              <a:buSzPts val="900"/>
              <a:buChar char="●"/>
            </a:pPr>
            <a:r>
              <a:rPr lang="en-US" sz="900">
                <a:solidFill>
                  <a:srgbClr val="595959"/>
                </a:solidFill>
                <a:latin typeface="Arial"/>
                <a:ea typeface="Arial"/>
                <a:cs typeface="Arial"/>
                <a:sym typeface="Arial"/>
              </a:rPr>
              <a:t>As we approach the 2025 milestone, STAC undertook a multi-year effort to examine how the CB system has responded to the last 30-40 years of management efforts. The results of our Comp Evaluation of System Response- or CESR- are presented here. </a:t>
            </a:r>
            <a:endParaRPr sz="900">
              <a:solidFill>
                <a:srgbClr val="595959"/>
              </a:solidFill>
              <a:latin typeface="Arial"/>
              <a:ea typeface="Arial"/>
              <a:cs typeface="Arial"/>
              <a:sym typeface="Arial"/>
            </a:endParaRPr>
          </a:p>
          <a:p>
            <a:pPr marL="609600" lvl="0" indent="-361950" algn="l" rtl="0">
              <a:lnSpc>
                <a:spcPct val="100000"/>
              </a:lnSpc>
              <a:spcBef>
                <a:spcPts val="0"/>
              </a:spcBef>
              <a:spcAft>
                <a:spcPts val="0"/>
              </a:spcAft>
              <a:buClr>
                <a:srgbClr val="595959"/>
              </a:buClr>
              <a:buSzPts val="900"/>
              <a:buChar char="●"/>
            </a:pPr>
            <a:r>
              <a:rPr lang="en-US" sz="900">
                <a:solidFill>
                  <a:srgbClr val="595959"/>
                </a:solidFill>
                <a:latin typeface="Arial"/>
                <a:ea typeface="Arial"/>
                <a:cs typeface="Arial"/>
                <a:sym typeface="Arial"/>
              </a:rPr>
              <a:t>Our findings shed light on what has worked (somethings worked really well, others not so well), highlight that our singular focus on wq translates to many missed opportunities for living resource restoration, and provide scientific insight on where we go from here. </a:t>
            </a:r>
            <a:endParaRPr sz="900">
              <a:solidFill>
                <a:srgbClr val="595959"/>
              </a:solidFill>
              <a:latin typeface="Arial"/>
              <a:ea typeface="Arial"/>
              <a:cs typeface="Arial"/>
              <a:sym typeface="Arial"/>
            </a:endParaRPr>
          </a:p>
          <a:p>
            <a:pPr marL="609600" lvl="0" indent="-361950" algn="l" rtl="0">
              <a:lnSpc>
                <a:spcPct val="100000"/>
              </a:lnSpc>
              <a:spcBef>
                <a:spcPts val="0"/>
              </a:spcBef>
              <a:spcAft>
                <a:spcPts val="0"/>
              </a:spcAft>
              <a:buClr>
                <a:srgbClr val="595959"/>
              </a:buClr>
              <a:buSzPts val="900"/>
              <a:buChar char="●"/>
            </a:pPr>
            <a:r>
              <a:rPr lang="en-US" sz="900">
                <a:solidFill>
                  <a:srgbClr val="595959"/>
                </a:solidFill>
                <a:latin typeface="Arial"/>
                <a:ea typeface="Arial"/>
                <a:cs typeface="Arial"/>
                <a:sym typeface="Arial"/>
              </a:rPr>
              <a:t>The whole reason we (collectively) are here is to protect our home, the Chesapeake Bay. It is the largest ecosystem restoration project in the world, it as complex and challenging as the 18 million people who live in our watershed. And it remains our challenge, our home, and our commitment to get right. </a:t>
            </a:r>
            <a:endParaRPr sz="900">
              <a:solidFill>
                <a:srgbClr val="595959"/>
              </a:solidFill>
              <a:latin typeface="Arial"/>
              <a:ea typeface="Arial"/>
              <a:cs typeface="Arial"/>
              <a:sym typeface="Arial"/>
            </a:endParaRPr>
          </a:p>
          <a:p>
            <a:pPr marL="609600" lvl="0" indent="-361950" algn="l" rtl="0">
              <a:lnSpc>
                <a:spcPct val="100000"/>
              </a:lnSpc>
              <a:spcBef>
                <a:spcPts val="0"/>
              </a:spcBef>
              <a:spcAft>
                <a:spcPts val="0"/>
              </a:spcAft>
              <a:buClr>
                <a:srgbClr val="595959"/>
              </a:buClr>
              <a:buSzPts val="900"/>
              <a:buChar char="●"/>
            </a:pPr>
            <a:r>
              <a:rPr lang="en-US" sz="900">
                <a:solidFill>
                  <a:srgbClr val="595959"/>
                </a:solidFill>
                <a:latin typeface="Arial"/>
                <a:ea typeface="Arial"/>
                <a:cs typeface="Arial"/>
                <a:sym typeface="Arial"/>
              </a:rPr>
              <a:t>Today we will review:</a:t>
            </a:r>
            <a:endParaRPr sz="900">
              <a:solidFill>
                <a:srgbClr val="595959"/>
              </a:solidFill>
              <a:latin typeface="Arial"/>
              <a:ea typeface="Arial"/>
              <a:cs typeface="Arial"/>
              <a:sym typeface="Arial"/>
            </a:endParaRPr>
          </a:p>
          <a:p>
            <a:pPr marL="1219200" lvl="1" indent="-361950" algn="l" rtl="0">
              <a:lnSpc>
                <a:spcPct val="100000"/>
              </a:lnSpc>
              <a:spcBef>
                <a:spcPts val="0"/>
              </a:spcBef>
              <a:spcAft>
                <a:spcPts val="0"/>
              </a:spcAft>
              <a:buClr>
                <a:srgbClr val="595959"/>
              </a:buClr>
              <a:buSzPts val="900"/>
              <a:buChar char="○"/>
            </a:pPr>
            <a:r>
              <a:rPr lang="en-US" sz="900">
                <a:solidFill>
                  <a:srgbClr val="595959"/>
                </a:solidFill>
                <a:latin typeface="Arial"/>
                <a:ea typeface="Arial"/>
                <a:cs typeface="Arial"/>
                <a:sym typeface="Arial"/>
              </a:rPr>
              <a:t>How has water quality in the Bay responded to management actions, and</a:t>
            </a:r>
            <a:endParaRPr sz="900">
              <a:solidFill>
                <a:srgbClr val="595959"/>
              </a:solidFill>
              <a:latin typeface="Arial"/>
              <a:ea typeface="Arial"/>
              <a:cs typeface="Arial"/>
              <a:sym typeface="Arial"/>
            </a:endParaRPr>
          </a:p>
          <a:p>
            <a:pPr marL="1219200" lvl="1" indent="-361950" algn="l" rtl="0">
              <a:lnSpc>
                <a:spcPct val="100000"/>
              </a:lnSpc>
              <a:spcBef>
                <a:spcPts val="0"/>
              </a:spcBef>
              <a:spcAft>
                <a:spcPts val="0"/>
              </a:spcAft>
              <a:buClr>
                <a:srgbClr val="595959"/>
              </a:buClr>
              <a:buSzPts val="900"/>
              <a:buChar char="○"/>
            </a:pPr>
            <a:r>
              <a:rPr lang="en-US" sz="900">
                <a:solidFill>
                  <a:srgbClr val="595959"/>
                </a:solidFill>
                <a:latin typeface="Arial"/>
                <a:ea typeface="Arial"/>
                <a:cs typeface="Arial"/>
                <a:sym typeface="Arial"/>
              </a:rPr>
              <a:t>How have living resources (the CBP Outcomes) responded to those changes in water quality,</a:t>
            </a:r>
            <a:endParaRPr sz="900">
              <a:solidFill>
                <a:srgbClr val="595959"/>
              </a:solidFill>
              <a:latin typeface="Arial"/>
              <a:ea typeface="Arial"/>
              <a:cs typeface="Arial"/>
              <a:sym typeface="Arial"/>
            </a:endParaRPr>
          </a:p>
          <a:p>
            <a:pPr marL="1219200" lvl="1" indent="-361950" algn="l" rtl="0">
              <a:lnSpc>
                <a:spcPct val="100000"/>
              </a:lnSpc>
              <a:spcBef>
                <a:spcPts val="0"/>
              </a:spcBef>
              <a:spcAft>
                <a:spcPts val="0"/>
              </a:spcAft>
              <a:buClr>
                <a:srgbClr val="595959"/>
              </a:buClr>
              <a:buSzPts val="900"/>
              <a:buChar char="○"/>
            </a:pPr>
            <a:r>
              <a:rPr lang="en-US" sz="900">
                <a:solidFill>
                  <a:srgbClr val="595959"/>
                </a:solidFill>
                <a:latin typeface="Arial"/>
                <a:ea typeface="Arial"/>
                <a:cs typeface="Arial"/>
                <a:sym typeface="Arial"/>
              </a:rPr>
              <a:t>And what these answers may mean for future actions. </a:t>
            </a:r>
            <a:endParaRPr sz="2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8" name="Google Shape;40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90475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a:t>Need long term commitment, not fixed next legislative session</a:t>
            </a:r>
            <a:endParaRPr/>
          </a:p>
          <a:p>
            <a:pPr marL="457200" marR="0" lvl="0" indent="-228600" algn="l" rtl="0">
              <a:lnSpc>
                <a:spcPct val="100000"/>
              </a:lnSpc>
              <a:spcBef>
                <a:spcPts val="0"/>
              </a:spcBef>
              <a:spcAft>
                <a:spcPts val="0"/>
              </a:spcAft>
              <a:buClr>
                <a:srgbClr val="000000"/>
              </a:buClr>
              <a:buSzPts val="1400"/>
              <a:buFont typeface="Arial"/>
              <a:buNone/>
            </a:pPr>
            <a:endParaRPr/>
          </a:p>
          <a:p>
            <a:pPr marL="914400" lvl="1" indent="-342900" algn="l" rtl="0">
              <a:spcBef>
                <a:spcPts val="1000"/>
              </a:spcBef>
              <a:spcAft>
                <a:spcPts val="0"/>
              </a:spcAft>
              <a:buClr>
                <a:srgbClr val="9BAFB5"/>
              </a:buClr>
              <a:buSzPts val="1800"/>
              <a:buChar char="•"/>
            </a:pPr>
            <a:r>
              <a:rPr lang="en-US" sz="1600">
                <a:solidFill>
                  <a:srgbClr val="262626"/>
                </a:solidFill>
                <a:highlight>
                  <a:srgbClr val="FFFF00"/>
                </a:highlight>
                <a:latin typeface="Gill Sans"/>
                <a:ea typeface="Gill Sans"/>
                <a:cs typeface="Gill Sans"/>
                <a:sym typeface="Gill Sans"/>
              </a:rPr>
              <a:t>Who?  More than just the folks tasked with implementing progrmas.. .people in this room.</a:t>
            </a:r>
            <a:endParaRPr sz="1600">
              <a:solidFill>
                <a:srgbClr val="262626"/>
              </a:solidFill>
              <a:highlight>
                <a:srgbClr val="FFFF00"/>
              </a:highlight>
              <a:latin typeface="Gill Sans"/>
              <a:ea typeface="Gill Sans"/>
              <a:cs typeface="Gill Sans"/>
              <a:sym typeface="Gill Sans"/>
            </a:endParaRPr>
          </a:p>
          <a:p>
            <a:pPr marL="914400" lvl="1" indent="-330200" algn="l" rtl="0">
              <a:spcBef>
                <a:spcPts val="1000"/>
              </a:spcBef>
              <a:spcAft>
                <a:spcPts val="0"/>
              </a:spcAft>
              <a:buClr>
                <a:srgbClr val="262626"/>
              </a:buClr>
              <a:buSzPts val="1600"/>
              <a:buFont typeface="Gill Sans"/>
              <a:buChar char="•"/>
            </a:pPr>
            <a:r>
              <a:rPr lang="en-US" sz="1600">
                <a:solidFill>
                  <a:srgbClr val="262626"/>
                </a:solidFill>
                <a:highlight>
                  <a:srgbClr val="FFFF00"/>
                </a:highlight>
                <a:latin typeface="Gill Sans"/>
                <a:ea typeface="Gill Sans"/>
                <a:cs typeface="Gill Sans"/>
                <a:sym typeface="Gill Sans"/>
              </a:rPr>
              <a:t>How? How to involve people authorized new programs &amp; public goals with the technical analysis needed those decisions</a:t>
            </a:r>
            <a:endParaRPr sz="1600">
              <a:solidFill>
                <a:srgbClr val="262626"/>
              </a:solidFill>
              <a:highlight>
                <a:srgbClr val="FFFF00"/>
              </a:highlight>
              <a:latin typeface="Gill Sans"/>
              <a:ea typeface="Gill Sans"/>
              <a:cs typeface="Gill Sans"/>
              <a:sym typeface="Gill Sans"/>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#1 </a:t>
            </a:r>
            <a:r>
              <a:rPr lang="en-US" sz="1800" b="1" i="1">
                <a:latin typeface="Calibri"/>
                <a:ea typeface="Calibri"/>
                <a:cs typeface="Calibri"/>
                <a:sym typeface="Calibri"/>
              </a:rPr>
              <a:t>Revision to the existing water quality criteria</a:t>
            </a:r>
            <a:r>
              <a:rPr lang="en-US" sz="1800">
                <a:latin typeface="Calibri"/>
                <a:ea typeface="Calibri"/>
                <a:cs typeface="Calibri"/>
                <a:sym typeface="Calibri"/>
              </a:rPr>
              <a:t>. </a:t>
            </a:r>
            <a:r>
              <a:rPr lang="en-US" sz="1800" b="1" i="1">
                <a:latin typeface="Calibri"/>
                <a:ea typeface="Calibri"/>
                <a:cs typeface="Calibri"/>
                <a:sym typeface="Calibri"/>
              </a:rPr>
              <a:t>#1 and #2</a:t>
            </a:r>
            <a:endParaRPr/>
          </a:p>
          <a:p>
            <a:pPr marL="457200" marR="0" lvl="0" indent="-228600" algn="l" rtl="0">
              <a:lnSpc>
                <a:spcPct val="100000"/>
              </a:lnSpc>
              <a:spcBef>
                <a:spcPts val="0"/>
              </a:spcBef>
              <a:spcAft>
                <a:spcPts val="0"/>
              </a:spcAft>
              <a:buSzPts val="1400"/>
              <a:buNone/>
            </a:pPr>
            <a:r>
              <a:rPr lang="en-US"/>
              <a:t>#2 </a:t>
            </a:r>
            <a:r>
              <a:rPr lang="en-US" b="1" i="1"/>
              <a:t>Targeted monitoring for AM</a:t>
            </a:r>
            <a:endParaRPr/>
          </a:p>
          <a:p>
            <a:pPr marL="457200" marR="0" lvl="0" indent="-228600" algn="l" rtl="0">
              <a:lnSpc>
                <a:spcPct val="100000"/>
              </a:lnSpc>
              <a:spcBef>
                <a:spcPts val="0"/>
              </a:spcBef>
              <a:spcAft>
                <a:spcPts val="0"/>
              </a:spcAft>
              <a:buClr>
                <a:srgbClr val="000000"/>
              </a:buClr>
              <a:buSzPts val="1400"/>
              <a:buFont typeface="Arial"/>
              <a:buNone/>
            </a:pPr>
            <a:r>
              <a:rPr lang="en-US"/>
              <a:t>#3</a:t>
            </a:r>
            <a:r>
              <a:rPr lang="en-US" sz="1800" b="1" i="1">
                <a:solidFill>
                  <a:srgbClr val="000000"/>
                </a:solidFill>
                <a:latin typeface="Calibri"/>
                <a:ea typeface="Calibri"/>
                <a:cs typeface="Calibri"/>
                <a:sym typeface="Calibri"/>
              </a:rPr>
              <a:t>Consider a tiered approach to structuring the TMDL #3; </a:t>
            </a:r>
            <a:r>
              <a:rPr lang="en-US" sz="1800" b="1" i="1">
                <a:latin typeface="Calibri"/>
                <a:ea typeface="Calibri"/>
                <a:cs typeface="Calibri"/>
                <a:sym typeface="Calibri"/>
              </a:rPr>
              <a:t>Alternatives to Demonstrate TMDL Compliance #3</a:t>
            </a:r>
            <a:endParaRPr/>
          </a:p>
          <a:p>
            <a:pPr marL="457200" marR="0" lvl="0" indent="-228600" algn="l" rtl="0">
              <a:lnSpc>
                <a:spcPct val="100000"/>
              </a:lnSpc>
              <a:spcBef>
                <a:spcPts val="0"/>
              </a:spcBef>
              <a:spcAft>
                <a:spcPts val="0"/>
              </a:spcAft>
              <a:buClr>
                <a:srgbClr val="000000"/>
              </a:buClr>
              <a:buSzPts val="1400"/>
              <a:buFont typeface="Arial"/>
              <a:buNone/>
            </a:pPr>
            <a:r>
              <a:rPr lang="en-US"/>
              <a:t>#4</a:t>
            </a:r>
            <a:r>
              <a:rPr lang="en-US" sz="1800" b="1" i="1">
                <a:latin typeface="Calibri"/>
                <a:ea typeface="Calibri"/>
                <a:cs typeface="Calibri"/>
                <a:sym typeface="Calibri"/>
              </a:rPr>
              <a:t>Addressing Mass Imbalance,</a:t>
            </a:r>
            <a:r>
              <a:rPr lang="en-US" sz="1800">
                <a:latin typeface="Calibri"/>
                <a:ea typeface="Calibri"/>
                <a:cs typeface="Calibri"/>
                <a:sym typeface="Calibri"/>
              </a:rPr>
              <a:t> </a:t>
            </a:r>
            <a:r>
              <a:rPr lang="en-US" sz="1800" b="1" i="1">
                <a:latin typeface="Calibri"/>
                <a:ea typeface="Calibri"/>
                <a:cs typeface="Calibri"/>
                <a:sym typeface="Calibri"/>
              </a:rPr>
              <a:t>Incentives and Capacity for Improving Who Does What and Where; Closing the Implementation Gap by Requiring More</a:t>
            </a:r>
            <a:r>
              <a:rPr lang="en-US" sz="1800" b="1">
                <a:latin typeface="Calibri"/>
                <a:ea typeface="Calibri"/>
                <a:cs typeface="Calibri"/>
                <a:sym typeface="Calibri"/>
              </a:rPr>
              <a:t> #4</a:t>
            </a:r>
            <a:endParaRPr/>
          </a:p>
          <a:p>
            <a:pPr marL="457200" marR="0" lvl="0" indent="-228600" algn="l" rtl="0">
              <a:lnSpc>
                <a:spcPct val="100000"/>
              </a:lnSpc>
              <a:spcBef>
                <a:spcPts val="0"/>
              </a:spcBef>
              <a:spcAft>
                <a:spcPts val="0"/>
              </a:spcAft>
              <a:buSzPts val="1400"/>
              <a:buNone/>
            </a:pPr>
            <a:r>
              <a:rPr lang="en-US"/>
              <a:t>#5 differential BMP crediting within the model. </a:t>
            </a:r>
            <a:endParaRPr/>
          </a:p>
          <a:p>
            <a:pPr marL="457200" marR="0" lvl="0" indent="-228600" algn="l" rtl="0">
              <a:lnSpc>
                <a:spcPct val="100000"/>
              </a:lnSpc>
              <a:spcBef>
                <a:spcPts val="0"/>
              </a:spcBef>
              <a:spcAft>
                <a:spcPts val="0"/>
              </a:spcAft>
              <a:buSzPts val="1400"/>
              <a:buNone/>
            </a:pPr>
            <a:endParaRPr/>
          </a:p>
        </p:txBody>
      </p:sp>
      <p:sp>
        <p:nvSpPr>
          <p:cNvPr id="234" name="Google Shape;234;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56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58939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h</a:t>
            </a:r>
            <a:endParaRPr dirty="0"/>
          </a:p>
        </p:txBody>
      </p:sp>
      <p:sp>
        <p:nvSpPr>
          <p:cNvPr id="62" name="Google Shape;6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231053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18f5e445d71_3_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114300" algn="ctr" rtl="0">
              <a:lnSpc>
                <a:spcPct val="100000"/>
              </a:lnSpc>
              <a:spcBef>
                <a:spcPts val="0"/>
              </a:spcBef>
              <a:spcAft>
                <a:spcPts val="0"/>
              </a:spcAft>
              <a:buClr>
                <a:schemeClr val="dk1"/>
              </a:buClr>
              <a:buSzPts val="1800"/>
              <a:buChar char="•"/>
            </a:pPr>
            <a:r>
              <a:rPr lang="en-US" sz="1800">
                <a:latin typeface="Comic Sans MS"/>
                <a:ea typeface="Comic Sans MS"/>
                <a:cs typeface="Comic Sans MS"/>
                <a:sym typeface="Comic Sans MS"/>
              </a:rPr>
              <a:t> </a:t>
            </a:r>
            <a:r>
              <a:rPr lang="en-US" sz="1600">
                <a:latin typeface="Comic Sans MS"/>
                <a:ea typeface="Comic Sans MS"/>
                <a:cs typeface="Comic Sans MS"/>
                <a:sym typeface="Comic Sans MS"/>
              </a:rPr>
              <a:t>strongly impacted by nutrients from 1970 – mid-1990s</a:t>
            </a:r>
            <a:endParaRPr sz="1400">
              <a:latin typeface="Arial"/>
              <a:ea typeface="Arial"/>
              <a:cs typeface="Arial"/>
              <a:sym typeface="Arial"/>
            </a:endParaRPr>
          </a:p>
          <a:p>
            <a:pPr marL="0" lvl="0" indent="-101600" algn="ctr" rtl="0">
              <a:lnSpc>
                <a:spcPct val="100000"/>
              </a:lnSpc>
              <a:spcBef>
                <a:spcPts val="0"/>
              </a:spcBef>
              <a:spcAft>
                <a:spcPts val="0"/>
              </a:spcAft>
              <a:buClr>
                <a:schemeClr val="dk1"/>
              </a:buClr>
              <a:buSzPts val="1600"/>
              <a:buChar char="•"/>
            </a:pPr>
            <a:r>
              <a:rPr lang="en-US" sz="1600">
                <a:latin typeface="Comic Sans MS"/>
                <a:ea typeface="Comic Sans MS"/>
                <a:cs typeface="Comic Sans MS"/>
                <a:sym typeface="Comic Sans MS"/>
              </a:rPr>
              <a:t> large and persistent algal blooms,  sea grasses rare</a:t>
            </a:r>
            <a:endParaRPr sz="1400">
              <a:latin typeface="Arial"/>
              <a:ea typeface="Arial"/>
              <a:cs typeface="Arial"/>
              <a:sym typeface="Arial"/>
            </a:endParaRPr>
          </a:p>
          <a:p>
            <a:pPr marL="0" lvl="0" indent="-101600" algn="ctr" rtl="0">
              <a:lnSpc>
                <a:spcPct val="100000"/>
              </a:lnSpc>
              <a:spcBef>
                <a:spcPts val="0"/>
              </a:spcBef>
              <a:spcAft>
                <a:spcPts val="0"/>
              </a:spcAft>
              <a:buClr>
                <a:schemeClr val="dk1"/>
              </a:buClr>
              <a:buSzPts val="1600"/>
              <a:buChar char="•"/>
            </a:pPr>
            <a:r>
              <a:rPr lang="en-US" sz="1600">
                <a:latin typeface="Comic Sans MS"/>
                <a:ea typeface="Comic Sans MS"/>
                <a:cs typeface="Comic Sans MS"/>
                <a:sym typeface="Comic Sans MS"/>
              </a:rPr>
              <a:t> WWTP load reductions stimulated restoration </a:t>
            </a:r>
            <a:endParaRPr/>
          </a:p>
        </p:txBody>
      </p:sp>
      <p:sp>
        <p:nvSpPr>
          <p:cNvPr id="443" name="Google Shape;443;g18f5e445d71_3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18f5e445d71_3_1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6" name="Google Shape;456;g18f5e445d71_3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8f5e445d71_16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g18f5e445d71_16_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21548264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18f5e445d71_3_1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1" name="Google Shape;481;g18f5e445d71_3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18f5e445d71_3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g18f5e445d71_3_1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Similar responses have been seen in other systems (Tampa Bay, Danish Coastal Zone) where nutrient reductions were SUBSTANTIAL and SUSTAINED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Point out that this has been repeated un many parts of the Bay</a:t>
            </a:r>
            <a:endParaRPr/>
          </a:p>
        </p:txBody>
      </p:sp>
      <p:sp>
        <p:nvSpPr>
          <p:cNvPr id="508" name="Google Shape;508;g18f5e445d71_3_1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8f5e445d71_16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g18f5e445d71_16_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Why this goal…. It has been the corner stone of the program</a:t>
            </a:r>
          </a:p>
          <a:p>
            <a:pPr marL="0" lvl="0" indent="0" algn="l" rtl="0">
              <a:lnSpc>
                <a:spcPct val="100000"/>
              </a:lnSpc>
              <a:spcBef>
                <a:spcPts val="0"/>
              </a:spcBef>
              <a:spcAft>
                <a:spcPts val="0"/>
              </a:spcAft>
              <a:buSzPts val="1400"/>
              <a:buNone/>
            </a:pPr>
            <a:r>
              <a:rPr lang="en-US" dirty="0"/>
              <a:t>CBP turns 40 this year.</a:t>
            </a:r>
          </a:p>
          <a:p>
            <a:pPr marL="0" lvl="0" indent="0" algn="l" rtl="0">
              <a:lnSpc>
                <a:spcPct val="100000"/>
              </a:lnSpc>
              <a:spcBef>
                <a:spcPts val="0"/>
              </a:spcBef>
              <a:spcAft>
                <a:spcPts val="0"/>
              </a:spcAft>
              <a:buSzPts val="1400"/>
              <a:buNone/>
            </a:pPr>
            <a:r>
              <a:rPr lang="en-US" dirty="0"/>
              <a:t>At its birth, water quality has been a central focus. </a:t>
            </a:r>
          </a:p>
          <a:p>
            <a:pPr marL="0" lvl="0" indent="0" algn="l" rtl="0">
              <a:lnSpc>
                <a:spcPct val="100000"/>
              </a:lnSpc>
              <a:spcBef>
                <a:spcPts val="0"/>
              </a:spcBef>
              <a:spcAft>
                <a:spcPts val="0"/>
              </a:spcAft>
              <a:buSzPts val="1400"/>
              <a:buNone/>
            </a:pPr>
            <a:r>
              <a:rPr lang="en-US" dirty="0"/>
              <a:t>First bay agreement. 1 page.  Only said a few things 1) noted the historical decline in Bay living resources. And 2) stated that a major reason for the decline was due to pollution, specifically excess nitrogen and phosphorus. </a:t>
            </a:r>
          </a:p>
          <a:p>
            <a:pPr marL="0" lvl="0" indent="0" algn="l" rtl="0">
              <a:lnSpc>
                <a:spcPct val="100000"/>
              </a:lnSpc>
              <a:spcBef>
                <a:spcPts val="0"/>
              </a:spcBef>
              <a:spcAft>
                <a:spcPts val="0"/>
              </a:spcAft>
              <a:buSzPts val="1400"/>
              <a:buNone/>
            </a:pPr>
            <a:r>
              <a:rPr lang="en-US" dirty="0"/>
              <a:t>Years since: added numeric targets, brought those numeric targets under a legal framework and enforceable…</a:t>
            </a:r>
          </a:p>
          <a:p>
            <a:pPr marL="0" lvl="0" indent="0" algn="l" rtl="0">
              <a:lnSpc>
                <a:spcPct val="100000"/>
              </a:lnSpc>
              <a:spcBef>
                <a:spcPts val="0"/>
              </a:spcBef>
              <a:spcAft>
                <a:spcPts val="0"/>
              </a:spcAft>
              <a:buSzPts val="1400"/>
              <a:buNone/>
            </a:pPr>
            <a:r>
              <a:rPr lang="en-US" dirty="0"/>
              <a:t>Remained Central to program (because history and legal setting tends to draw resources and people’s attention)</a:t>
            </a:r>
          </a:p>
        </p:txBody>
      </p:sp>
    </p:spTree>
    <p:extLst>
      <p:ext uri="{BB962C8B-B14F-4D97-AF65-F5344CB8AC3E}">
        <p14:creationId xmlns:p14="http://schemas.microsoft.com/office/powerpoint/2010/main" val="395489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8f5e445d71_16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g18f5e445d71_16_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Why now?</a:t>
            </a:r>
          </a:p>
          <a:p>
            <a:pPr marL="0" lvl="0" indent="0" algn="l" rtl="0">
              <a:lnSpc>
                <a:spcPct val="100000"/>
              </a:lnSpc>
              <a:spcBef>
                <a:spcPts val="0"/>
              </a:spcBef>
              <a:spcAft>
                <a:spcPts val="0"/>
              </a:spcAft>
              <a:buSzPts val="1400"/>
              <a:buNone/>
            </a:pPr>
            <a:r>
              <a:rPr lang="en-US" dirty="0"/>
              <a:t>We have been at this a long time </a:t>
            </a:r>
          </a:p>
          <a:p>
            <a:pPr marL="0" lvl="0" indent="0" algn="l" rtl="0">
              <a:lnSpc>
                <a:spcPct val="100000"/>
              </a:lnSpc>
              <a:spcBef>
                <a:spcPts val="0"/>
              </a:spcBef>
              <a:spcAft>
                <a:spcPts val="0"/>
              </a:spcAft>
              <a:buSzPts val="1400"/>
              <a:buNone/>
            </a:pPr>
            <a:r>
              <a:rPr lang="en-US" dirty="0"/>
              <a:t>and have a major deadline approaching. .</a:t>
            </a:r>
            <a:endParaRPr dirty="0"/>
          </a:p>
        </p:txBody>
      </p:sp>
    </p:spTree>
    <p:extLst>
      <p:ext uri="{BB962C8B-B14F-4D97-AF65-F5344CB8AC3E}">
        <p14:creationId xmlns:p14="http://schemas.microsoft.com/office/powerpoint/2010/main" val="14567452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18f5e445d71_16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g18f5e445d71_16_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Introduce graph</a:t>
            </a:r>
          </a:p>
          <a:p>
            <a:pPr marL="228600" lvl="0" indent="-228600" algn="l" rtl="0">
              <a:lnSpc>
                <a:spcPct val="100000"/>
              </a:lnSpc>
              <a:spcBef>
                <a:spcPts val="0"/>
              </a:spcBef>
              <a:spcAft>
                <a:spcPts val="0"/>
              </a:spcAft>
              <a:buSzPts val="1400"/>
              <a:buAutoNum type="arabicPeriod"/>
            </a:pPr>
            <a:r>
              <a:rPr lang="en-US" dirty="0"/>
              <a:t>We see progress!  Direction of change is correct.   Upward trend in WQ attainment. Significant achievement.  More people, more ag, more development, more animals, changing climate.  WQ didn’t get worse.</a:t>
            </a:r>
          </a:p>
          <a:p>
            <a:pPr marL="228600" lvl="0" indent="-228600" algn="l" rtl="0">
              <a:lnSpc>
                <a:spcPct val="100000"/>
              </a:lnSpc>
              <a:spcBef>
                <a:spcPts val="0"/>
              </a:spcBef>
              <a:spcAft>
                <a:spcPts val="0"/>
              </a:spcAft>
              <a:buSzPts val="1400"/>
              <a:buAutoNum type="arabicPeriod"/>
            </a:pPr>
            <a:r>
              <a:rPr lang="en-US" dirty="0"/>
              <a:t>CESR really focused on the magnitude of response, specifically why isn’t it larger?   Afterall, of the 3 main pollutants, CB Program says we have achieved sediment goals, we are close on phosphorus, and we’ve made significant reductions in N, including reducing N loads by 100+ million pounds since 1985.</a:t>
            </a:r>
          </a:p>
          <a:p>
            <a:pPr marL="228600" lvl="0" indent="-228600" algn="l" rtl="0">
              <a:lnSpc>
                <a:spcPct val="100000"/>
              </a:lnSpc>
              <a:spcBef>
                <a:spcPts val="0"/>
              </a:spcBef>
              <a:spcAft>
                <a:spcPts val="0"/>
              </a:spcAft>
              <a:buSzPts val="1400"/>
              <a:buAutoNum type="arabicPeriod"/>
            </a:pPr>
            <a:endParaRPr lang="en-US" dirty="0"/>
          </a:p>
          <a:p>
            <a:pPr marL="228600" lvl="0" indent="-228600" algn="l" rtl="0">
              <a:lnSpc>
                <a:spcPct val="100000"/>
              </a:lnSpc>
              <a:spcBef>
                <a:spcPts val="0"/>
              </a:spcBef>
              <a:spcAft>
                <a:spcPts val="0"/>
              </a:spcAft>
              <a:buSzPts val="1400"/>
              <a:buAutoNum type="arabicPeriod"/>
            </a:pPr>
            <a:endParaRPr lang="en-US" dirty="0"/>
          </a:p>
          <a:p>
            <a:pPr marL="228600" lvl="0" indent="-228600" algn="l" rtl="0">
              <a:lnSpc>
                <a:spcPct val="100000"/>
              </a:lnSpc>
              <a:spcBef>
                <a:spcPts val="0"/>
              </a:spcBef>
              <a:spcAft>
                <a:spcPts val="0"/>
              </a:spcAft>
              <a:buSzPts val="1400"/>
              <a:buAutoNum type="arabicPeriod"/>
            </a:pPr>
            <a:endParaRPr dirty="0"/>
          </a:p>
        </p:txBody>
      </p:sp>
    </p:spTree>
    <p:extLst>
      <p:ext uri="{BB962C8B-B14F-4D97-AF65-F5344CB8AC3E}">
        <p14:creationId xmlns:p14="http://schemas.microsoft.com/office/powerpoint/2010/main" val="409411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g18fb3a5e85a_0_87"/>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5" name="Google Shape;15;g18fb3a5e85a_0_87"/>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6" name="Google Shape;16;g18fb3a5e85a_0_87"/>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7"/>
        <p:cNvGrpSpPr/>
        <p:nvPr/>
      </p:nvGrpSpPr>
      <p:grpSpPr>
        <a:xfrm>
          <a:off x="0" y="0"/>
          <a:ext cx="0" cy="0"/>
          <a:chOff x="0" y="0"/>
          <a:chExt cx="0" cy="0"/>
        </a:xfrm>
      </p:grpSpPr>
      <p:sp>
        <p:nvSpPr>
          <p:cNvPr id="48" name="Google Shape;48;g18fb3a5e85a_0_113"/>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g18fb3a5e85a_0_113"/>
          <p:cNvSpPr txBox="1">
            <a:spLocks noGrp="1"/>
          </p:cNvSpPr>
          <p:nvPr>
            <p:ph type="title"/>
          </p:nvPr>
        </p:nvSpPr>
        <p:spPr>
          <a:xfrm>
            <a:off x="354000" y="1644233"/>
            <a:ext cx="5393700" cy="19764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a:endParaRPr/>
          </a:p>
        </p:txBody>
      </p:sp>
      <p:sp>
        <p:nvSpPr>
          <p:cNvPr id="50" name="Google Shape;50;g18fb3a5e85a_0_113"/>
          <p:cNvSpPr txBox="1">
            <a:spLocks noGrp="1"/>
          </p:cNvSpPr>
          <p:nvPr>
            <p:ph type="subTitle" idx="1"/>
          </p:nvPr>
        </p:nvSpPr>
        <p:spPr>
          <a:xfrm>
            <a:off x="354000" y="3737433"/>
            <a:ext cx="5393700" cy="16467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1" name="Google Shape;51;g18fb3a5e85a_0_113"/>
          <p:cNvSpPr txBox="1">
            <a:spLocks noGrp="1"/>
          </p:cNvSpPr>
          <p:nvPr>
            <p:ph type="body" idx="2"/>
          </p:nvPr>
        </p:nvSpPr>
        <p:spPr>
          <a:xfrm>
            <a:off x="6586000" y="965433"/>
            <a:ext cx="5115900" cy="4926900"/>
          </a:xfrm>
          <a:prstGeom prst="rect">
            <a:avLst/>
          </a:prstGeom>
          <a:noFill/>
          <a:ln>
            <a:noFill/>
          </a:ln>
        </p:spPr>
        <p:txBody>
          <a:bodyPr spcFirstLastPara="1" wrap="square" lIns="121900" tIns="121900" rIns="121900" bIns="121900" anchor="ctr"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52" name="Google Shape;52;g18fb3a5e85a_0_11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3"/>
        <p:cNvGrpSpPr/>
        <p:nvPr/>
      </p:nvGrpSpPr>
      <p:grpSpPr>
        <a:xfrm>
          <a:off x="0" y="0"/>
          <a:ext cx="0" cy="0"/>
          <a:chOff x="0" y="0"/>
          <a:chExt cx="0" cy="0"/>
        </a:xfrm>
      </p:grpSpPr>
      <p:sp>
        <p:nvSpPr>
          <p:cNvPr id="54" name="Google Shape;54;g18fb3a5e85a_0_119"/>
          <p:cNvSpPr txBox="1">
            <a:spLocks noGrp="1"/>
          </p:cNvSpPr>
          <p:nvPr>
            <p:ph type="body" idx="1"/>
          </p:nvPr>
        </p:nvSpPr>
        <p:spPr>
          <a:xfrm>
            <a:off x="415600" y="5640767"/>
            <a:ext cx="7998300" cy="806700"/>
          </a:xfrm>
          <a:prstGeom prst="rect">
            <a:avLst/>
          </a:prstGeom>
          <a:noFill/>
          <a:ln>
            <a:noFill/>
          </a:ln>
        </p:spPr>
        <p:txBody>
          <a:bodyPr spcFirstLastPara="1" wrap="square" lIns="121900" tIns="121900" rIns="121900" bIns="121900" anchor="ctr" anchorCtr="0">
            <a:normAutofit/>
          </a:bodyPr>
          <a:lstStyle>
            <a:lvl1pPr marL="457200" lvl="0" indent="-228600" algn="l">
              <a:lnSpc>
                <a:spcPct val="100000"/>
              </a:lnSpc>
              <a:spcBef>
                <a:spcPts val="0"/>
              </a:spcBef>
              <a:spcAft>
                <a:spcPts val="0"/>
              </a:spcAft>
              <a:buSzPts val="2400"/>
              <a:buNone/>
              <a:defRPr/>
            </a:lvl1pPr>
          </a:lstStyle>
          <a:p>
            <a:endParaRPr/>
          </a:p>
        </p:txBody>
      </p:sp>
      <p:sp>
        <p:nvSpPr>
          <p:cNvPr id="55" name="Google Shape;55;g18fb3a5e85a_0_119"/>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6"/>
        <p:cNvGrpSpPr/>
        <p:nvPr/>
      </p:nvGrpSpPr>
      <p:grpSpPr>
        <a:xfrm>
          <a:off x="0" y="0"/>
          <a:ext cx="0" cy="0"/>
          <a:chOff x="0" y="0"/>
          <a:chExt cx="0" cy="0"/>
        </a:xfrm>
      </p:grpSpPr>
      <p:sp>
        <p:nvSpPr>
          <p:cNvPr id="57" name="Google Shape;57;g18fb3a5e85a_0_122"/>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58" name="Google Shape;58;g18fb3a5e85a_0_122"/>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normAutofit/>
          </a:bodyPr>
          <a:lstStyle>
            <a:lvl1pPr marL="457200" lvl="0" indent="-381000" algn="ctr">
              <a:lnSpc>
                <a:spcPct val="115000"/>
              </a:lnSpc>
              <a:spcBef>
                <a:spcPts val="0"/>
              </a:spcBef>
              <a:spcAft>
                <a:spcPts val="0"/>
              </a:spcAft>
              <a:buSzPts val="2400"/>
              <a:buChar char="●"/>
              <a:defRPr/>
            </a:lvl1pPr>
            <a:lvl2pPr marL="914400" lvl="1" indent="-349250" algn="ctr">
              <a:lnSpc>
                <a:spcPct val="115000"/>
              </a:lnSpc>
              <a:spcBef>
                <a:spcPts val="0"/>
              </a:spcBef>
              <a:spcAft>
                <a:spcPts val="0"/>
              </a:spcAft>
              <a:buSzPts val="1900"/>
              <a:buChar char="○"/>
              <a:defRPr/>
            </a:lvl2pPr>
            <a:lvl3pPr marL="1371600" lvl="2" indent="-349250" algn="ctr">
              <a:lnSpc>
                <a:spcPct val="115000"/>
              </a:lnSpc>
              <a:spcBef>
                <a:spcPts val="0"/>
              </a:spcBef>
              <a:spcAft>
                <a:spcPts val="0"/>
              </a:spcAft>
              <a:buSzPts val="1900"/>
              <a:buChar char="■"/>
              <a:defRPr/>
            </a:lvl3pPr>
            <a:lvl4pPr marL="1828800" lvl="3" indent="-349250" algn="ctr">
              <a:lnSpc>
                <a:spcPct val="115000"/>
              </a:lnSpc>
              <a:spcBef>
                <a:spcPts val="0"/>
              </a:spcBef>
              <a:spcAft>
                <a:spcPts val="0"/>
              </a:spcAft>
              <a:buSzPts val="1900"/>
              <a:buChar char="●"/>
              <a:defRPr/>
            </a:lvl4pPr>
            <a:lvl5pPr marL="2286000" lvl="4" indent="-349250" algn="ctr">
              <a:lnSpc>
                <a:spcPct val="115000"/>
              </a:lnSpc>
              <a:spcBef>
                <a:spcPts val="0"/>
              </a:spcBef>
              <a:spcAft>
                <a:spcPts val="0"/>
              </a:spcAft>
              <a:buSzPts val="19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endParaRPr/>
          </a:p>
        </p:txBody>
      </p:sp>
      <p:sp>
        <p:nvSpPr>
          <p:cNvPr id="59" name="Google Shape;59;g18fb3a5e85a_0_12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g18fb3a5e85a_0_94"/>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19" name="Google Shape;19;g18fb3a5e85a_0_94"/>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20" name="Google Shape;20;g18fb3a5e85a_0_9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g18fb3a5e85a_0_12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g18fb3a5e85a_0_12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g18fb3a5e85a_0_12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5" name="Google Shape;25;g18fb3a5e85a_0_12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6" name="Google Shape;26;g18fb3a5e85a_0_1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g18fb3a5e85a_0_12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g18fb3a5e85a_0_10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1" name="Google Shape;31;g18fb3a5e85a_0_10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g18fb3a5e85a_0_91"/>
          <p:cNvSpPr txBox="1">
            <a:spLocks noGrp="1"/>
          </p:cNvSpPr>
          <p:nvPr>
            <p:ph type="title"/>
          </p:nvPr>
        </p:nvSpPr>
        <p:spPr>
          <a:xfrm>
            <a:off x="415600" y="2867800"/>
            <a:ext cx="11360700" cy="1122300"/>
          </a:xfrm>
          <a:prstGeom prst="rect">
            <a:avLst/>
          </a:prstGeom>
          <a:noFill/>
          <a:ln>
            <a:noFill/>
          </a:ln>
        </p:spPr>
        <p:txBody>
          <a:bodyPr spcFirstLastPara="1" wrap="square" lIns="121900" tIns="121900" rIns="121900" bIns="121900" anchor="ctr" anchorCtr="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a:endParaRPr/>
          </a:p>
        </p:txBody>
      </p:sp>
      <p:sp>
        <p:nvSpPr>
          <p:cNvPr id="34" name="Google Shape;34;g18fb3a5e85a_0_9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5"/>
        <p:cNvGrpSpPr/>
        <p:nvPr/>
      </p:nvGrpSpPr>
      <p:grpSpPr>
        <a:xfrm>
          <a:off x="0" y="0"/>
          <a:ext cx="0" cy="0"/>
          <a:chOff x="0" y="0"/>
          <a:chExt cx="0" cy="0"/>
        </a:xfrm>
      </p:grpSpPr>
      <p:sp>
        <p:nvSpPr>
          <p:cNvPr id="36" name="Google Shape;36;g18fb3a5e85a_0_98"/>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7" name="Google Shape;37;g18fb3a5e85a_0_98"/>
          <p:cNvSpPr txBox="1">
            <a:spLocks noGrp="1"/>
          </p:cNvSpPr>
          <p:nvPr>
            <p:ph type="body" idx="1"/>
          </p:nvPr>
        </p:nvSpPr>
        <p:spPr>
          <a:xfrm>
            <a:off x="4156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38" name="Google Shape;38;g18fb3a5e85a_0_98"/>
          <p:cNvSpPr txBox="1">
            <a:spLocks noGrp="1"/>
          </p:cNvSpPr>
          <p:nvPr>
            <p:ph type="body" idx="2"/>
          </p:nvPr>
        </p:nvSpPr>
        <p:spPr>
          <a:xfrm>
            <a:off x="6443200" y="1536633"/>
            <a:ext cx="5333100" cy="4555200"/>
          </a:xfrm>
          <a:prstGeom prst="rect">
            <a:avLst/>
          </a:prstGeom>
          <a:noFill/>
          <a:ln>
            <a:noFill/>
          </a:ln>
        </p:spPr>
        <p:txBody>
          <a:bodyPr spcFirstLastPara="1" wrap="square" lIns="121900" tIns="121900" rIns="121900" bIns="121900" anchor="t" anchorCtr="0">
            <a:normAutofit/>
          </a:bodyPr>
          <a:lstStyle>
            <a:lvl1pPr marL="457200" lvl="0" indent="-349250" algn="l">
              <a:lnSpc>
                <a:spcPct val="115000"/>
              </a:lnSpc>
              <a:spcBef>
                <a:spcPts val="0"/>
              </a:spcBef>
              <a:spcAft>
                <a:spcPts val="0"/>
              </a:spcAft>
              <a:buSzPts val="1900"/>
              <a:buChar char="●"/>
              <a:defRPr sz="19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39" name="Google Shape;39;g18fb3a5e85a_0_98"/>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0"/>
        <p:cNvGrpSpPr/>
        <p:nvPr/>
      </p:nvGrpSpPr>
      <p:grpSpPr>
        <a:xfrm>
          <a:off x="0" y="0"/>
          <a:ext cx="0" cy="0"/>
          <a:chOff x="0" y="0"/>
          <a:chExt cx="0" cy="0"/>
        </a:xfrm>
      </p:grpSpPr>
      <p:sp>
        <p:nvSpPr>
          <p:cNvPr id="41" name="Google Shape;41;g18fb3a5e85a_0_106"/>
          <p:cNvSpPr txBox="1">
            <a:spLocks noGrp="1"/>
          </p:cNvSpPr>
          <p:nvPr>
            <p:ph type="title"/>
          </p:nvPr>
        </p:nvSpPr>
        <p:spPr>
          <a:xfrm>
            <a:off x="415600" y="740800"/>
            <a:ext cx="3744000" cy="1007700"/>
          </a:xfrm>
          <a:prstGeom prst="rect">
            <a:avLst/>
          </a:prstGeom>
          <a:noFill/>
          <a:ln>
            <a:noFill/>
          </a:ln>
        </p:spPr>
        <p:txBody>
          <a:bodyPr spcFirstLastPara="1" wrap="square" lIns="121900" tIns="121900" rIns="121900" bIns="121900" anchor="b" anchorCtr="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a:endParaRPr/>
          </a:p>
        </p:txBody>
      </p:sp>
      <p:sp>
        <p:nvSpPr>
          <p:cNvPr id="42" name="Google Shape;42;g18fb3a5e85a_0_106"/>
          <p:cNvSpPr txBox="1">
            <a:spLocks noGrp="1"/>
          </p:cNvSpPr>
          <p:nvPr>
            <p:ph type="body" idx="1"/>
          </p:nvPr>
        </p:nvSpPr>
        <p:spPr>
          <a:xfrm>
            <a:off x="415600" y="1852800"/>
            <a:ext cx="3744000" cy="4239300"/>
          </a:xfrm>
          <a:prstGeom prst="rect">
            <a:avLst/>
          </a:prstGeom>
          <a:noFill/>
          <a:ln>
            <a:noFill/>
          </a:ln>
        </p:spPr>
        <p:txBody>
          <a:bodyPr spcFirstLastPara="1" wrap="square" lIns="121900" tIns="121900" rIns="121900" bIns="121900" anchor="t" anchorCtr="0">
            <a:normAutofit/>
          </a:bodyPr>
          <a:lstStyle>
            <a:lvl1pPr marL="457200" lvl="0" indent="-330200" algn="l">
              <a:lnSpc>
                <a:spcPct val="115000"/>
              </a:lnSpc>
              <a:spcBef>
                <a:spcPts val="0"/>
              </a:spcBef>
              <a:spcAft>
                <a:spcPts val="0"/>
              </a:spcAft>
              <a:buSzPts val="1600"/>
              <a:buChar char="●"/>
              <a:defRPr sz="1600"/>
            </a:lvl1pPr>
            <a:lvl2pPr marL="914400" lvl="1" indent="-330200" algn="l">
              <a:lnSpc>
                <a:spcPct val="115000"/>
              </a:lnSpc>
              <a:spcBef>
                <a:spcPts val="0"/>
              </a:spcBef>
              <a:spcAft>
                <a:spcPts val="0"/>
              </a:spcAft>
              <a:buSzPts val="1600"/>
              <a:buChar char="○"/>
              <a:defRPr sz="1600"/>
            </a:lvl2pPr>
            <a:lvl3pPr marL="1371600" lvl="2" indent="-330200" algn="l">
              <a:lnSpc>
                <a:spcPct val="115000"/>
              </a:lnSpc>
              <a:spcBef>
                <a:spcPts val="0"/>
              </a:spcBef>
              <a:spcAft>
                <a:spcPts val="0"/>
              </a:spcAft>
              <a:buSzPts val="1600"/>
              <a:buChar char="■"/>
              <a:defRPr sz="1600"/>
            </a:lvl3pPr>
            <a:lvl4pPr marL="1828800" lvl="3" indent="-330200" algn="l">
              <a:lnSpc>
                <a:spcPct val="115000"/>
              </a:lnSpc>
              <a:spcBef>
                <a:spcPts val="0"/>
              </a:spcBef>
              <a:spcAft>
                <a:spcPts val="0"/>
              </a:spcAft>
              <a:buSzPts val="1600"/>
              <a:buChar char="●"/>
              <a:defRPr sz="1600"/>
            </a:lvl4pPr>
            <a:lvl5pPr marL="2286000" lvl="4" indent="-330200" algn="l">
              <a:lnSpc>
                <a:spcPct val="115000"/>
              </a:lnSpc>
              <a:spcBef>
                <a:spcPts val="0"/>
              </a:spcBef>
              <a:spcAft>
                <a:spcPts val="0"/>
              </a:spcAft>
              <a:buSzPts val="1600"/>
              <a:buChar char="○"/>
              <a:defRPr sz="1600"/>
            </a:lvl5pPr>
            <a:lvl6pPr marL="2743200" lvl="5" indent="-330200" algn="l">
              <a:lnSpc>
                <a:spcPct val="115000"/>
              </a:lnSpc>
              <a:spcBef>
                <a:spcPts val="0"/>
              </a:spcBef>
              <a:spcAft>
                <a:spcPts val="0"/>
              </a:spcAft>
              <a:buSzPts val="1600"/>
              <a:buChar char="■"/>
              <a:defRPr sz="1600"/>
            </a:lvl6pPr>
            <a:lvl7pPr marL="3200400" lvl="6" indent="-330200" algn="l">
              <a:lnSpc>
                <a:spcPct val="115000"/>
              </a:lnSpc>
              <a:spcBef>
                <a:spcPts val="0"/>
              </a:spcBef>
              <a:spcAft>
                <a:spcPts val="0"/>
              </a:spcAft>
              <a:buSzPts val="1600"/>
              <a:buChar char="●"/>
              <a:defRPr sz="1600"/>
            </a:lvl7pPr>
            <a:lvl8pPr marL="3657600" lvl="7" indent="-330200" algn="l">
              <a:lnSpc>
                <a:spcPct val="115000"/>
              </a:lnSpc>
              <a:spcBef>
                <a:spcPts val="0"/>
              </a:spcBef>
              <a:spcAft>
                <a:spcPts val="0"/>
              </a:spcAft>
              <a:buSzPts val="1600"/>
              <a:buChar char="○"/>
              <a:defRPr sz="1600"/>
            </a:lvl8pPr>
            <a:lvl9pPr marL="4114800" lvl="8" indent="-330200" algn="l">
              <a:lnSpc>
                <a:spcPct val="115000"/>
              </a:lnSpc>
              <a:spcBef>
                <a:spcPts val="0"/>
              </a:spcBef>
              <a:spcAft>
                <a:spcPts val="0"/>
              </a:spcAft>
              <a:buSzPts val="1600"/>
              <a:buChar char="■"/>
              <a:defRPr sz="1600"/>
            </a:lvl9pPr>
          </a:lstStyle>
          <a:p>
            <a:endParaRPr/>
          </a:p>
        </p:txBody>
      </p:sp>
      <p:sp>
        <p:nvSpPr>
          <p:cNvPr id="43" name="Google Shape;43;g18fb3a5e85a_0_106"/>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4"/>
        <p:cNvGrpSpPr/>
        <p:nvPr/>
      </p:nvGrpSpPr>
      <p:grpSpPr>
        <a:xfrm>
          <a:off x="0" y="0"/>
          <a:ext cx="0" cy="0"/>
          <a:chOff x="0" y="0"/>
          <a:chExt cx="0" cy="0"/>
        </a:xfrm>
      </p:grpSpPr>
      <p:sp>
        <p:nvSpPr>
          <p:cNvPr id="45" name="Google Shape;45;g18fb3a5e85a_0_110"/>
          <p:cNvSpPr txBox="1">
            <a:spLocks noGrp="1"/>
          </p:cNvSpPr>
          <p:nvPr>
            <p:ph type="title"/>
          </p:nvPr>
        </p:nvSpPr>
        <p:spPr>
          <a:xfrm>
            <a:off x="653667" y="600200"/>
            <a:ext cx="8490300" cy="5454300"/>
          </a:xfrm>
          <a:prstGeom prst="rect">
            <a:avLst/>
          </a:prstGeom>
          <a:noFill/>
          <a:ln>
            <a:noFill/>
          </a:ln>
        </p:spPr>
        <p:txBody>
          <a:bodyPr spcFirstLastPara="1" wrap="square" lIns="121900" tIns="121900" rIns="121900" bIns="121900" anchor="ctr" anchorCtr="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a:endParaRPr/>
          </a:p>
        </p:txBody>
      </p:sp>
      <p:sp>
        <p:nvSpPr>
          <p:cNvPr id="46" name="Google Shape;46;g18fb3a5e85a_0_110"/>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g18fb3a5e85a_0_83"/>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1" name="Google Shape;11;g18fb3a5e85a_0_83"/>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marR="0" lvl="0" indent="-381000" algn="l" rtl="0">
              <a:lnSpc>
                <a:spcPct val="115000"/>
              </a:lnSpc>
              <a:spcBef>
                <a:spcPts val="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2pPr>
            <a:lvl3pPr marL="1371600" marR="0" lvl="2"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3pPr>
            <a:lvl4pPr marL="1828800" marR="0" lvl="3"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6pPr>
            <a:lvl7pPr marL="3200400" marR="0" lvl="6"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7pPr>
            <a:lvl8pPr marL="3657600" marR="0" lvl="7"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8pPr>
            <a:lvl9pPr marL="4114800" marR="0" lvl="8" indent="-349250" algn="l" rtl="0">
              <a:lnSpc>
                <a:spcPct val="115000"/>
              </a:lnSpc>
              <a:spcBef>
                <a:spcPts val="0"/>
              </a:spcBef>
              <a:spcAft>
                <a:spcPts val="0"/>
              </a:spcAft>
              <a:buClr>
                <a:schemeClr val="dk2"/>
              </a:buClr>
              <a:buSzPts val="1900"/>
              <a:buFont typeface="Arial"/>
              <a:buChar char="■"/>
              <a:defRPr sz="1900" b="0" i="0" u="none" strike="noStrike" cap="none">
                <a:solidFill>
                  <a:schemeClr val="dk2"/>
                </a:solidFill>
                <a:latin typeface="Arial"/>
                <a:ea typeface="Arial"/>
                <a:cs typeface="Arial"/>
                <a:sym typeface="Arial"/>
              </a:defRPr>
            </a:lvl9pPr>
          </a:lstStyle>
          <a:p>
            <a:endParaRPr/>
          </a:p>
        </p:txBody>
      </p:sp>
      <p:sp>
        <p:nvSpPr>
          <p:cNvPr id="12" name="Google Shape;12;g18fb3a5e85a_0_83"/>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jp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jp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jp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tmp"/></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1.jp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comments" Target="../comments/comment1.xml"/><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1.jpg"/><Relationship Id="rId5" Type="http://schemas.openxmlformats.org/officeDocument/2006/relationships/image" Target="../media/image27.pn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7.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40.jpg"/><Relationship Id="rId4" Type="http://schemas.openxmlformats.org/officeDocument/2006/relationships/image" Target="../media/image39.jp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tmp"/></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1.jp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1.jpg"/></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1.jpg"/></Relationships>
</file>

<file path=ppt/slides/_rels/slide46.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47.png"/><Relationship Id="rId7" Type="http://schemas.openxmlformats.org/officeDocument/2006/relationships/image" Target="../media/image22.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49.jpg"/><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7.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tmp"/></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1.jpg"/></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1.jpg"/><Relationship Id="rId5" Type="http://schemas.openxmlformats.org/officeDocument/2006/relationships/image" Target="../media/image22.png"/><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1.jpg"/><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5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60.jpg"/></Relationships>
</file>

<file path=ppt/slides/_rels/slide5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jpg"/></Relationships>
</file>

<file path=ppt/slides/_rels/slide6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Google Shape;64;p1"/>
          <p:cNvPicPr preferRelativeResize="0"/>
          <p:nvPr/>
        </p:nvPicPr>
        <p:blipFill rotWithShape="1">
          <a:blip r:embed="rId3">
            <a:alphaModFix/>
          </a:blip>
          <a:srcRect/>
          <a:stretch/>
        </p:blipFill>
        <p:spPr>
          <a:xfrm>
            <a:off x="-711200" y="-160405"/>
            <a:ext cx="12192000" cy="6858000"/>
          </a:xfrm>
          <a:prstGeom prst="rect">
            <a:avLst/>
          </a:prstGeom>
          <a:noFill/>
          <a:ln>
            <a:noFill/>
          </a:ln>
        </p:spPr>
      </p:pic>
      <p:sp>
        <p:nvSpPr>
          <p:cNvPr id="66" name="Google Shape;66;p1"/>
          <p:cNvSpPr txBox="1">
            <a:spLocks noGrp="1"/>
          </p:cNvSpPr>
          <p:nvPr>
            <p:ph type="subTitle" idx="1"/>
          </p:nvPr>
        </p:nvSpPr>
        <p:spPr>
          <a:xfrm>
            <a:off x="116360" y="4372390"/>
            <a:ext cx="11959280" cy="1971600"/>
          </a:xfrm>
          <a:prstGeom prst="rect">
            <a:avLst/>
          </a:prstGeom>
          <a:noFill/>
          <a:ln>
            <a:noFill/>
          </a:ln>
        </p:spPr>
        <p:txBody>
          <a:bodyPr spcFirstLastPara="1" wrap="square" lIns="91425" tIns="45700" rIns="91425" bIns="45700" anchor="t" anchorCtr="0">
            <a:normAutofit fontScale="77500" lnSpcReduction="20000"/>
          </a:bodyPr>
          <a:lstStyle/>
          <a:p>
            <a:pPr marL="0" lvl="0" indent="0" algn="ctr" rtl="0">
              <a:lnSpc>
                <a:spcPct val="115000"/>
              </a:lnSpc>
              <a:spcBef>
                <a:spcPts val="0"/>
              </a:spcBef>
              <a:spcAft>
                <a:spcPts val="0"/>
              </a:spcAft>
              <a:buClr>
                <a:schemeClr val="dk1"/>
              </a:buClr>
              <a:buSzPts val="2400"/>
              <a:buNone/>
            </a:pPr>
            <a:r>
              <a:rPr lang="en-US" sz="3200" dirty="0">
                <a:solidFill>
                  <a:schemeClr val="lt1"/>
                </a:solidFill>
              </a:rPr>
              <a:t>Dept of Geography &amp; Environmental Systems Seminar</a:t>
            </a:r>
            <a:br>
              <a:rPr lang="en-US" sz="3200" dirty="0">
                <a:solidFill>
                  <a:schemeClr val="lt1"/>
                </a:solidFill>
              </a:rPr>
            </a:br>
            <a:r>
              <a:rPr lang="en-US" sz="3200" dirty="0">
                <a:solidFill>
                  <a:schemeClr val="lt1"/>
                </a:solidFill>
              </a:rPr>
              <a:t>UMBC</a:t>
            </a:r>
            <a:br>
              <a:rPr lang="en-US" sz="3200" dirty="0">
                <a:solidFill>
                  <a:schemeClr val="lt1"/>
                </a:solidFill>
              </a:rPr>
            </a:br>
            <a:br>
              <a:rPr lang="en-US" sz="3200" dirty="0">
                <a:solidFill>
                  <a:schemeClr val="lt1"/>
                </a:solidFill>
              </a:rPr>
            </a:br>
            <a:r>
              <a:rPr lang="en-US" sz="3200" dirty="0">
                <a:solidFill>
                  <a:schemeClr val="lt1"/>
                </a:solidFill>
              </a:rPr>
              <a:t>Kurt Stephenson &amp; Denice Wardrop</a:t>
            </a:r>
          </a:p>
          <a:p>
            <a:pPr marL="0" lvl="0" indent="0" algn="ctr" rtl="0">
              <a:lnSpc>
                <a:spcPct val="115000"/>
              </a:lnSpc>
              <a:spcBef>
                <a:spcPts val="0"/>
              </a:spcBef>
              <a:spcAft>
                <a:spcPts val="0"/>
              </a:spcAft>
              <a:buClr>
                <a:schemeClr val="dk1"/>
              </a:buClr>
              <a:buSzPts val="2400"/>
              <a:buNone/>
            </a:pPr>
            <a:r>
              <a:rPr lang="en-US" sz="3000" dirty="0">
                <a:solidFill>
                  <a:schemeClr val="lt1"/>
                </a:solidFill>
              </a:rPr>
              <a:t>May 3, 2023</a:t>
            </a:r>
            <a:endParaRPr sz="3000" dirty="0">
              <a:solidFill>
                <a:schemeClr val="lt1"/>
              </a:solidFill>
            </a:endParaRPr>
          </a:p>
        </p:txBody>
      </p:sp>
      <p:sp>
        <p:nvSpPr>
          <p:cNvPr id="67" name="Google Shape;67;p1"/>
          <p:cNvSpPr txBox="1"/>
          <p:nvPr/>
        </p:nvSpPr>
        <p:spPr>
          <a:xfrm>
            <a:off x="711200" y="869375"/>
            <a:ext cx="11197000" cy="1846629"/>
          </a:xfrm>
          <a:prstGeom prst="rect">
            <a:avLst/>
          </a:prstGeom>
          <a:noFill/>
          <a:ln>
            <a:noFill/>
          </a:ln>
        </p:spPr>
        <p:txBody>
          <a:bodyPr spcFirstLastPara="1" wrap="square" lIns="91425" tIns="91425" rIns="91425" bIns="91425" anchor="t" anchorCtr="0">
            <a:spAutoFit/>
          </a:bodyPr>
          <a:lstStyle/>
          <a:p>
            <a:pPr lvl="0">
              <a:lnSpc>
                <a:spcPct val="90000"/>
              </a:lnSpc>
              <a:buSzPts val="5300"/>
            </a:pPr>
            <a:r>
              <a:rPr lang="en-US" sz="4000" dirty="0">
                <a:solidFill>
                  <a:schemeClr val="dk1"/>
                </a:solidFill>
              </a:rPr>
              <a:t>Comprehensive Evaluation of Chesapeake Bay Response to Water Quality Efforts: Gaps, Uncertainties, and Policy Implications</a:t>
            </a:r>
            <a:endParaRPr sz="1050" b="0" i="0" u="none" strike="noStrike" cap="none" dirty="0">
              <a:solidFill>
                <a:srgbClr val="000000"/>
              </a:solidFill>
              <a:latin typeface="Arial"/>
              <a:ea typeface="Arial"/>
              <a:cs typeface="Arial"/>
              <a:sym typeface="Arial"/>
            </a:endParaRPr>
          </a:p>
        </p:txBody>
      </p:sp>
      <p:pic>
        <p:nvPicPr>
          <p:cNvPr id="68" name="Google Shape;68;p1"/>
          <p:cNvPicPr preferRelativeResize="0"/>
          <p:nvPr/>
        </p:nvPicPr>
        <p:blipFill rotWithShape="1">
          <a:blip r:embed="rId4">
            <a:alphaModFix/>
          </a:blip>
          <a:srcRect/>
          <a:stretch/>
        </p:blipFill>
        <p:spPr>
          <a:xfrm>
            <a:off x="10776771" y="5518595"/>
            <a:ext cx="1196954" cy="1179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5" name="Google Shape;75;g18f5e445d71_16_112"/>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6" name="Google Shape;76;g18f5e445d71_16_112"/>
          <p:cNvPicPr preferRelativeResize="0"/>
          <p:nvPr/>
        </p:nvPicPr>
        <p:blipFill rotWithShape="1">
          <a:blip r:embed="rId3">
            <a:alphaModFix/>
          </a:blip>
          <a:srcRect l="31788" r="62543"/>
          <a:stretch/>
        </p:blipFill>
        <p:spPr>
          <a:xfrm rot="10800000" flipH="1">
            <a:off x="0" y="0"/>
            <a:ext cx="690900" cy="6858000"/>
          </a:xfrm>
          <a:prstGeom prst="rtTriangle">
            <a:avLst/>
          </a:prstGeom>
          <a:noFill/>
          <a:ln>
            <a:noFill/>
          </a:ln>
        </p:spPr>
      </p:pic>
      <p:sp>
        <p:nvSpPr>
          <p:cNvPr id="6" name="Rectangle 5">
            <a:extLst>
              <a:ext uri="{FF2B5EF4-FFF2-40B4-BE49-F238E27FC236}">
                <a16:creationId xmlns:a16="http://schemas.microsoft.com/office/drawing/2014/main" id="{B8C947AC-8E99-4BEF-9CA9-8DBAA46E55E6}"/>
              </a:ext>
            </a:extLst>
          </p:cNvPr>
          <p:cNvSpPr/>
          <p:nvPr/>
        </p:nvSpPr>
        <p:spPr>
          <a:xfrm>
            <a:off x="3961384" y="2043155"/>
            <a:ext cx="4716272" cy="1200329"/>
          </a:xfrm>
          <a:prstGeom prst="rect">
            <a:avLst/>
          </a:prstGeom>
        </p:spPr>
        <p:txBody>
          <a:bodyPr wrap="square">
            <a:spAutoFit/>
          </a:bodyPr>
          <a:lstStyle/>
          <a:p>
            <a:r>
              <a:rPr lang="en-US" sz="4000" b="1" dirty="0">
                <a:solidFill>
                  <a:schemeClr val="accent1">
                    <a:lumMod val="50000"/>
                  </a:schemeClr>
                </a:solidFill>
                <a:latin typeface="Calibri" panose="020F0502020204030204" pitchFamily="34" charset="0"/>
                <a:ea typeface="Calibri" panose="020F0502020204030204" pitchFamily="34" charset="0"/>
              </a:rPr>
              <a:t>Approach of CESR</a:t>
            </a:r>
          </a:p>
          <a:p>
            <a:endParaRPr lang="en-US" sz="3200" b="1" dirty="0">
              <a:solidFill>
                <a:schemeClr val="accent1">
                  <a:lumMod val="50000"/>
                </a:schemeClr>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948600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6" name="Google Shape;96;p2"/>
          <p:cNvSpPr/>
          <p:nvPr/>
        </p:nvSpPr>
        <p:spPr>
          <a:xfrm>
            <a:off x="3338840" y="352666"/>
            <a:ext cx="3749132" cy="2706523"/>
          </a:xfrm>
          <a:prstGeom prst="rect">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2"/>
          <p:cNvSpPr txBox="1"/>
          <p:nvPr/>
        </p:nvSpPr>
        <p:spPr>
          <a:xfrm>
            <a:off x="436661" y="309449"/>
            <a:ext cx="2436069" cy="2862322"/>
          </a:xfrm>
          <a:prstGeom prst="rect">
            <a:avLst/>
          </a:prstGeom>
          <a:solidFill>
            <a:srgbClr val="0070C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Calibri"/>
                <a:ea typeface="Calibri"/>
                <a:cs typeface="Calibri"/>
                <a:sym typeface="Calibri"/>
              </a:rPr>
              <a:t>Chesapeake Bay Agreement: Restoration Goals</a:t>
            </a:r>
            <a:endParaRPr sz="1400" b="1"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alibri"/>
                <a:ea typeface="Calibri"/>
                <a:cs typeface="Calibri"/>
                <a:sym typeface="Calibri"/>
              </a:rPr>
              <a:t>Sustainable Fisheries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alibri"/>
                <a:ea typeface="Calibri"/>
                <a:cs typeface="Calibri"/>
                <a:sym typeface="Calibri"/>
              </a:rPr>
              <a:t>Vital Habitat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FFFF00"/>
                </a:solidFill>
                <a:latin typeface="Calibri"/>
                <a:ea typeface="Calibri"/>
                <a:cs typeface="Calibri"/>
                <a:sym typeface="Calibri"/>
              </a:rPr>
              <a:t>Water Quality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alibri"/>
                <a:ea typeface="Calibri"/>
                <a:cs typeface="Calibri"/>
                <a:sym typeface="Calibri"/>
              </a:rPr>
              <a:t>Toxic Contaminants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alibri"/>
                <a:ea typeface="Calibri"/>
                <a:cs typeface="Calibri"/>
                <a:sym typeface="Calibri"/>
              </a:rPr>
              <a:t>Heathy Watershed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alibri"/>
                <a:ea typeface="Calibri"/>
                <a:cs typeface="Calibri"/>
                <a:sym typeface="Calibri"/>
              </a:rPr>
              <a:t>Climate Resiliency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alibri"/>
                <a:ea typeface="Calibri"/>
                <a:cs typeface="Calibri"/>
                <a:sym typeface="Calibri"/>
              </a:rPr>
              <a:t>Land Conservation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alibri"/>
                <a:ea typeface="Calibri"/>
                <a:cs typeface="Calibri"/>
                <a:sym typeface="Calibri"/>
              </a:rPr>
              <a:t>Stewardship</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alibri"/>
                <a:ea typeface="Calibri"/>
                <a:cs typeface="Calibri"/>
                <a:sym typeface="Calibri"/>
              </a:rPr>
              <a:t>Public Access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alibri"/>
                <a:ea typeface="Calibri"/>
                <a:cs typeface="Calibri"/>
                <a:sym typeface="Calibri"/>
              </a:rPr>
              <a:t>Environmental Literacy </a:t>
            </a:r>
            <a:endParaRPr sz="1400" b="0" i="0" u="none" strike="noStrike" cap="none" dirty="0">
              <a:solidFill>
                <a:srgbClr val="000000"/>
              </a:solidFill>
              <a:latin typeface="Arial"/>
              <a:ea typeface="Arial"/>
              <a:cs typeface="Arial"/>
              <a:sym typeface="Arial"/>
            </a:endParaRPr>
          </a:p>
        </p:txBody>
      </p:sp>
      <p:cxnSp>
        <p:nvCxnSpPr>
          <p:cNvPr id="98" name="Google Shape;98;p2"/>
          <p:cNvCxnSpPr>
            <a:cxnSpLocks/>
          </p:cNvCxnSpPr>
          <p:nvPr/>
        </p:nvCxnSpPr>
        <p:spPr>
          <a:xfrm flipV="1">
            <a:off x="1963762" y="1529944"/>
            <a:ext cx="1382978" cy="1"/>
          </a:xfrm>
          <a:prstGeom prst="straightConnector1">
            <a:avLst/>
          </a:prstGeom>
          <a:noFill/>
          <a:ln w="28575" cap="flat" cmpd="sng">
            <a:solidFill>
              <a:schemeClr val="dk1"/>
            </a:solidFill>
            <a:prstDash val="solid"/>
            <a:miter lim="800000"/>
            <a:headEnd type="none" w="sm" len="sm"/>
            <a:tailEnd type="triangle" w="lg" len="lg"/>
          </a:ln>
        </p:spPr>
      </p:cxnSp>
      <p:sp>
        <p:nvSpPr>
          <p:cNvPr id="100" name="Google Shape;100;p2"/>
          <p:cNvSpPr txBox="1"/>
          <p:nvPr/>
        </p:nvSpPr>
        <p:spPr>
          <a:xfrm>
            <a:off x="4136343" y="294727"/>
            <a:ext cx="2748909"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1" i="0" strike="noStrike" cap="none" dirty="0">
                <a:solidFill>
                  <a:schemeClr val="dk1"/>
                </a:solidFill>
                <a:latin typeface="Calibri"/>
                <a:ea typeface="Calibri"/>
                <a:cs typeface="Calibri"/>
                <a:sym typeface="Calibri"/>
              </a:rPr>
              <a:t>Water Quality Standards</a:t>
            </a:r>
            <a:endParaRPr sz="1600" b="0" i="0" strike="noStrike" cap="none" dirty="0">
              <a:solidFill>
                <a:srgbClr val="000000"/>
              </a:solidFill>
              <a:latin typeface="Arial"/>
              <a:ea typeface="Arial"/>
              <a:cs typeface="Arial"/>
              <a:sym typeface="Arial"/>
            </a:endParaRPr>
          </a:p>
        </p:txBody>
      </p:sp>
      <p:sp>
        <p:nvSpPr>
          <p:cNvPr id="101" name="Google Shape;101;p2"/>
          <p:cNvSpPr txBox="1"/>
          <p:nvPr/>
        </p:nvSpPr>
        <p:spPr>
          <a:xfrm>
            <a:off x="3614213" y="617048"/>
            <a:ext cx="123617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Designated Uses</a:t>
            </a:r>
            <a:endParaRPr sz="1400" b="0" i="0" u="none" strike="noStrike" cap="none">
              <a:solidFill>
                <a:srgbClr val="000000"/>
              </a:solidFill>
              <a:latin typeface="Arial"/>
              <a:ea typeface="Arial"/>
              <a:cs typeface="Arial"/>
              <a:sym typeface="Arial"/>
            </a:endParaRPr>
          </a:p>
        </p:txBody>
      </p:sp>
      <p:sp>
        <p:nvSpPr>
          <p:cNvPr id="102" name="Google Shape;102;p2"/>
          <p:cNvSpPr txBox="1"/>
          <p:nvPr/>
        </p:nvSpPr>
        <p:spPr>
          <a:xfrm>
            <a:off x="5285781" y="1287956"/>
            <a:ext cx="1940294" cy="11695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b="1" i="0" u="none" strike="noStrike" cap="none" dirty="0">
                <a:solidFill>
                  <a:schemeClr val="dk1"/>
                </a:solidFill>
                <a:latin typeface="Calibri"/>
                <a:ea typeface="Calibri"/>
                <a:cs typeface="Calibri"/>
                <a:sym typeface="Calibri"/>
              </a:rPr>
              <a:t>Water Quality Criteria</a:t>
            </a:r>
            <a:endParaRPr sz="16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b="0" i="0" u="none" strike="noStrike" cap="none" dirty="0">
                <a:solidFill>
                  <a:schemeClr val="dk1"/>
                </a:solidFill>
                <a:latin typeface="Calibri"/>
                <a:ea typeface="Calibri"/>
                <a:cs typeface="Calibri"/>
                <a:sym typeface="Calibri"/>
              </a:rPr>
              <a:t>Dissolved Oxygen, Water clarity/SAV,</a:t>
            </a:r>
            <a:endParaRPr sz="16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b="0" i="0" u="none" strike="noStrike" cap="none" dirty="0">
                <a:solidFill>
                  <a:schemeClr val="dk1"/>
                </a:solidFill>
                <a:latin typeface="Calibri"/>
                <a:ea typeface="Calibri"/>
                <a:cs typeface="Calibri"/>
                <a:sym typeface="Calibri"/>
              </a:rPr>
              <a:t> &amp; </a:t>
            </a:r>
            <a:r>
              <a:rPr lang="en-US" b="0" i="0" u="none" strike="noStrike" cap="none" dirty="0" err="1">
                <a:solidFill>
                  <a:schemeClr val="dk1"/>
                </a:solidFill>
                <a:latin typeface="Calibri"/>
                <a:ea typeface="Calibri"/>
                <a:cs typeface="Calibri"/>
                <a:sym typeface="Calibri"/>
              </a:rPr>
              <a:t>Chl</a:t>
            </a:r>
            <a:r>
              <a:rPr lang="en-US" b="0" i="0" u="none" strike="noStrike" cap="none" dirty="0">
                <a:solidFill>
                  <a:schemeClr val="dk1"/>
                </a:solidFill>
                <a:latin typeface="Calibri"/>
                <a:ea typeface="Calibri"/>
                <a:cs typeface="Calibri"/>
                <a:sym typeface="Calibri"/>
              </a:rPr>
              <a:t>-a </a:t>
            </a:r>
            <a:endParaRPr sz="16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b="0" i="0" u="none" strike="noStrike" cap="none" dirty="0">
                <a:solidFill>
                  <a:schemeClr val="dk1"/>
                </a:solidFill>
                <a:latin typeface="Calibri"/>
                <a:ea typeface="Calibri"/>
                <a:cs typeface="Calibri"/>
                <a:sym typeface="Calibri"/>
              </a:rPr>
              <a:t>across 5 habitats</a:t>
            </a:r>
            <a:endParaRPr sz="1400" b="0" i="0" u="none" strike="noStrike" cap="none" dirty="0">
              <a:solidFill>
                <a:srgbClr val="000000"/>
              </a:solidFill>
              <a:latin typeface="Arial"/>
              <a:ea typeface="Arial"/>
              <a:cs typeface="Arial"/>
              <a:sym typeface="Arial"/>
            </a:endParaRPr>
          </a:p>
        </p:txBody>
      </p:sp>
      <p:cxnSp>
        <p:nvCxnSpPr>
          <p:cNvPr id="103" name="Google Shape;103;p2"/>
          <p:cNvCxnSpPr/>
          <p:nvPr/>
        </p:nvCxnSpPr>
        <p:spPr>
          <a:xfrm>
            <a:off x="7123244" y="1445683"/>
            <a:ext cx="417109" cy="0"/>
          </a:xfrm>
          <a:prstGeom prst="straightConnector1">
            <a:avLst/>
          </a:prstGeom>
          <a:noFill/>
          <a:ln w="28575" cap="flat" cmpd="sng">
            <a:solidFill>
              <a:schemeClr val="dk1"/>
            </a:solidFill>
            <a:prstDash val="solid"/>
            <a:miter lim="800000"/>
            <a:headEnd type="none" w="sm" len="sm"/>
            <a:tailEnd type="triangle" w="lg" len="lg"/>
          </a:ln>
        </p:spPr>
      </p:cxnSp>
      <p:sp>
        <p:nvSpPr>
          <p:cNvPr id="104" name="Google Shape;104;p2"/>
          <p:cNvSpPr txBox="1"/>
          <p:nvPr/>
        </p:nvSpPr>
        <p:spPr>
          <a:xfrm>
            <a:off x="7540353" y="367319"/>
            <a:ext cx="1702591" cy="2646838"/>
          </a:xfrm>
          <a:prstGeom prst="rect">
            <a:avLst/>
          </a:prstGeom>
          <a:solidFill>
            <a:srgbClr val="FFFF00"/>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Calibri"/>
                <a:ea typeface="Calibri"/>
                <a:cs typeface="Calibri"/>
                <a:sym typeface="Calibri"/>
              </a:rPr>
              <a:t>TMDL: Stressor Reduction Goals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600" i="0" u="none" strike="noStrike" cap="none" dirty="0">
                <a:solidFill>
                  <a:schemeClr val="dk1"/>
                </a:solidFill>
                <a:latin typeface="Calibri"/>
                <a:ea typeface="Calibri"/>
                <a:cs typeface="Calibri"/>
                <a:sym typeface="Calibri"/>
              </a:rPr>
              <a:t>Targets: Nitrogen, phosphorus, sediment</a:t>
            </a:r>
          </a:p>
          <a:p>
            <a:pPr marL="0" marR="0" lvl="0" indent="0" algn="l" rtl="0">
              <a:lnSpc>
                <a:spcPct val="100000"/>
              </a:lnSpc>
              <a:spcBef>
                <a:spcPts val="0"/>
              </a:spcBef>
              <a:spcAft>
                <a:spcPts val="0"/>
              </a:spcAft>
              <a:buClr>
                <a:srgbClr val="000000"/>
              </a:buClr>
              <a:buSzPts val="1200"/>
              <a:buFont typeface="Arial"/>
              <a:buNone/>
            </a:pPr>
            <a:br>
              <a:rPr lang="en-US" sz="1200" b="0" i="0" u="none" strike="noStrike" cap="none" dirty="0">
                <a:solidFill>
                  <a:schemeClr val="dk1"/>
                </a:solidFill>
                <a:latin typeface="Calibri"/>
                <a:ea typeface="Calibri"/>
                <a:cs typeface="Calibri"/>
                <a:sym typeface="Calibri"/>
              </a:rPr>
            </a:br>
            <a:r>
              <a:rPr lang="en-US" b="0" i="0" u="none" strike="noStrike" cap="none" dirty="0">
                <a:solidFill>
                  <a:schemeClr val="dk1"/>
                </a:solidFill>
                <a:latin typeface="Calibri"/>
                <a:ea typeface="Calibri"/>
                <a:cs typeface="Calibri"/>
                <a:sym typeface="Calibri"/>
              </a:rPr>
              <a:t>TN: 214.6 m/</a:t>
            </a:r>
            <a:r>
              <a:rPr lang="en-US" b="0" i="0" u="none" strike="noStrike" cap="none" dirty="0" err="1">
                <a:solidFill>
                  <a:schemeClr val="dk1"/>
                </a:solidFill>
                <a:latin typeface="Calibri"/>
                <a:ea typeface="Calibri"/>
                <a:cs typeface="Calibri"/>
                <a:sym typeface="Calibri"/>
              </a:rPr>
              <a:t>lbs</a:t>
            </a:r>
            <a:r>
              <a:rPr lang="en-US" b="0" i="0" u="none" strike="noStrike" cap="none" dirty="0">
                <a:solidFill>
                  <a:schemeClr val="dk1"/>
                </a:solidFill>
                <a:latin typeface="Calibri"/>
                <a:ea typeface="Calibri"/>
                <a:cs typeface="Calibri"/>
                <a:sym typeface="Calibri"/>
              </a:rPr>
              <a:t>/</a:t>
            </a:r>
            <a:r>
              <a:rPr lang="en-US" b="0" i="0" u="none" strike="noStrike" cap="none" dirty="0" err="1">
                <a:solidFill>
                  <a:schemeClr val="dk1"/>
                </a:solidFill>
                <a:latin typeface="Calibri"/>
                <a:ea typeface="Calibri"/>
                <a:cs typeface="Calibri"/>
                <a:sym typeface="Calibri"/>
              </a:rPr>
              <a:t>yr</a:t>
            </a:r>
            <a:r>
              <a:rPr lang="en-US" b="0" i="0" u="none" strike="noStrike" cap="none" dirty="0">
                <a:solidFill>
                  <a:schemeClr val="dk1"/>
                </a:solidFill>
                <a:latin typeface="Calibri"/>
                <a:ea typeface="Calibri"/>
                <a:cs typeface="Calibri"/>
                <a:sym typeface="Calibri"/>
              </a:rPr>
              <a:t> </a:t>
            </a:r>
            <a:br>
              <a:rPr lang="en-US" b="0" i="0" u="none" strike="noStrike" cap="none" dirty="0">
                <a:solidFill>
                  <a:schemeClr val="dk1"/>
                </a:solidFill>
                <a:latin typeface="Calibri"/>
                <a:ea typeface="Calibri"/>
                <a:cs typeface="Calibri"/>
                <a:sym typeface="Calibri"/>
              </a:rPr>
            </a:br>
            <a:r>
              <a:rPr lang="en-US" b="0" i="0" u="none" strike="noStrike" cap="none" dirty="0">
                <a:solidFill>
                  <a:schemeClr val="dk1"/>
                </a:solidFill>
                <a:latin typeface="Calibri"/>
                <a:ea typeface="Calibri"/>
                <a:cs typeface="Calibri"/>
                <a:sym typeface="Calibri"/>
              </a:rPr>
              <a:t>TP: 13.3m </a:t>
            </a:r>
            <a:r>
              <a:rPr lang="en-US" b="0" i="0" u="none" strike="noStrike" cap="none" dirty="0" err="1">
                <a:solidFill>
                  <a:schemeClr val="dk1"/>
                </a:solidFill>
                <a:latin typeface="Calibri"/>
                <a:ea typeface="Calibri"/>
                <a:cs typeface="Calibri"/>
                <a:sym typeface="Calibri"/>
              </a:rPr>
              <a:t>lb</a:t>
            </a:r>
            <a:r>
              <a:rPr lang="en-US" b="0" i="0" u="none" strike="noStrike" cap="none" dirty="0">
                <a:solidFill>
                  <a:schemeClr val="dk1"/>
                </a:solidFill>
                <a:latin typeface="Calibri"/>
                <a:ea typeface="Calibri"/>
                <a:cs typeface="Calibri"/>
                <a:sym typeface="Calibri"/>
              </a:rPr>
              <a:t>/</a:t>
            </a:r>
            <a:r>
              <a:rPr lang="en-US" b="0" i="0" u="none" strike="noStrike" cap="none" dirty="0" err="1">
                <a:solidFill>
                  <a:schemeClr val="dk1"/>
                </a:solidFill>
                <a:latin typeface="Calibri"/>
                <a:ea typeface="Calibri"/>
                <a:cs typeface="Calibri"/>
                <a:sym typeface="Calibri"/>
              </a:rPr>
              <a:t>yr</a:t>
            </a:r>
            <a:br>
              <a:rPr lang="en-US" b="0" i="0" u="none" strike="noStrike" cap="none" dirty="0">
                <a:solidFill>
                  <a:schemeClr val="dk1"/>
                </a:solidFill>
                <a:latin typeface="Calibri"/>
                <a:ea typeface="Calibri"/>
                <a:cs typeface="Calibri"/>
                <a:sym typeface="Calibri"/>
              </a:rPr>
            </a:br>
            <a:r>
              <a:rPr lang="en-US" b="0" i="0" u="none" strike="noStrike" cap="none" dirty="0">
                <a:solidFill>
                  <a:schemeClr val="dk1"/>
                </a:solidFill>
                <a:latin typeface="Calibri"/>
                <a:ea typeface="Calibri"/>
                <a:cs typeface="Calibri"/>
                <a:sym typeface="Calibri"/>
              </a:rPr>
              <a:t>TSS: 18,587m </a:t>
            </a:r>
            <a:r>
              <a:rPr lang="en-US" b="0" i="0" u="none" strike="noStrike" cap="none" dirty="0" err="1">
                <a:solidFill>
                  <a:schemeClr val="dk1"/>
                </a:solidFill>
                <a:latin typeface="Calibri"/>
                <a:ea typeface="Calibri"/>
                <a:cs typeface="Calibri"/>
                <a:sym typeface="Calibri"/>
              </a:rPr>
              <a:t>lb</a:t>
            </a:r>
            <a:r>
              <a:rPr lang="en-US" b="0" i="0" u="none" strike="noStrike" cap="none" dirty="0">
                <a:solidFill>
                  <a:schemeClr val="dk1"/>
                </a:solidFill>
                <a:latin typeface="Calibri"/>
                <a:ea typeface="Calibri"/>
                <a:cs typeface="Calibri"/>
                <a:sym typeface="Calibri"/>
              </a:rPr>
              <a:t>/</a:t>
            </a:r>
            <a:r>
              <a:rPr lang="en-US" b="0" i="0" u="none" strike="noStrike" cap="none" dirty="0" err="1">
                <a:solidFill>
                  <a:schemeClr val="dk1"/>
                </a:solidFill>
                <a:latin typeface="Calibri"/>
                <a:ea typeface="Calibri"/>
                <a:cs typeface="Calibri"/>
                <a:sym typeface="Calibri"/>
              </a:rPr>
              <a:t>yr</a:t>
            </a:r>
            <a:endParaRPr lang="en-US"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lang="en-US"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dirty="0">
              <a:solidFill>
                <a:schemeClr val="dk1"/>
              </a:solidFill>
              <a:latin typeface="Calibri"/>
              <a:ea typeface="Calibri"/>
              <a:cs typeface="Calibri"/>
              <a:sym typeface="Calibri"/>
            </a:endParaRPr>
          </a:p>
        </p:txBody>
      </p:sp>
      <p:sp>
        <p:nvSpPr>
          <p:cNvPr id="108" name="Google Shape;108;p2"/>
          <p:cNvSpPr txBox="1"/>
          <p:nvPr/>
        </p:nvSpPr>
        <p:spPr>
          <a:xfrm>
            <a:off x="9652549" y="344411"/>
            <a:ext cx="2366850" cy="2646838"/>
          </a:xfrm>
          <a:prstGeom prst="rect">
            <a:avLst/>
          </a:prstGeom>
          <a:solidFill>
            <a:srgbClr val="FFFF00"/>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1" i="0" u="none" strike="noStrike" cap="none" dirty="0">
                <a:solidFill>
                  <a:schemeClr val="dk1"/>
                </a:solidFill>
                <a:latin typeface="Calibri"/>
                <a:ea typeface="Calibri"/>
                <a:cs typeface="Calibri"/>
                <a:sym typeface="Calibri"/>
              </a:rPr>
              <a:t>Implementation Policies</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lang="en-US"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lang="en-US"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lang="en-US"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lang="en-US"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lang="en-US"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lang="en-US"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lang="en-US"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b="0" i="0" u="none" strike="noStrike" cap="none" dirty="0">
                <a:solidFill>
                  <a:schemeClr val="dk1"/>
                </a:solidFill>
                <a:latin typeface="Calibri"/>
                <a:ea typeface="Calibri"/>
                <a:cs typeface="Calibri"/>
                <a:sym typeface="Calibri"/>
              </a:rPr>
              <a:t> </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br>
              <a:rPr lang="en-US" b="0" i="0" u="none" strike="noStrike" cap="none" dirty="0">
                <a:solidFill>
                  <a:schemeClr val="dk1"/>
                </a:solidFill>
                <a:latin typeface="Calibri"/>
                <a:ea typeface="Calibri"/>
                <a:cs typeface="Calibri"/>
                <a:sym typeface="Calibri"/>
              </a:rPr>
            </a:br>
            <a:endParaRPr sz="1200" b="0" i="0" u="none" strike="noStrike" cap="none" dirty="0">
              <a:solidFill>
                <a:schemeClr val="dk1"/>
              </a:solidFill>
              <a:latin typeface="Calibri"/>
              <a:ea typeface="Calibri"/>
              <a:cs typeface="Calibri"/>
              <a:sym typeface="Calibri"/>
            </a:endParaRPr>
          </a:p>
        </p:txBody>
      </p:sp>
      <p:cxnSp>
        <p:nvCxnSpPr>
          <p:cNvPr id="109" name="Google Shape;109;p2"/>
          <p:cNvCxnSpPr/>
          <p:nvPr/>
        </p:nvCxnSpPr>
        <p:spPr>
          <a:xfrm>
            <a:off x="9205568" y="1445683"/>
            <a:ext cx="417109" cy="0"/>
          </a:xfrm>
          <a:prstGeom prst="straightConnector1">
            <a:avLst/>
          </a:prstGeom>
          <a:noFill/>
          <a:ln w="28575" cap="flat" cmpd="sng">
            <a:solidFill>
              <a:schemeClr val="dk1"/>
            </a:solidFill>
            <a:prstDash val="solid"/>
            <a:miter lim="800000"/>
            <a:headEnd type="none" w="sm" len="sm"/>
            <a:tailEnd type="triangle" w="lg" len="lg"/>
          </a:ln>
        </p:spPr>
      </p:cxnSp>
      <p:sp>
        <p:nvSpPr>
          <p:cNvPr id="110" name="Google Shape;110;p2"/>
          <p:cNvSpPr txBox="1"/>
          <p:nvPr/>
        </p:nvSpPr>
        <p:spPr>
          <a:xfrm>
            <a:off x="18566" y="-24921"/>
            <a:ext cx="27598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Public Policy</a:t>
            </a:r>
            <a:endParaRPr sz="1400" b="0" i="0" u="none" strike="noStrike" cap="none">
              <a:solidFill>
                <a:srgbClr val="000000"/>
              </a:solidFill>
              <a:latin typeface="Arial"/>
              <a:ea typeface="Arial"/>
              <a:cs typeface="Arial"/>
              <a:sym typeface="Arial"/>
            </a:endParaRPr>
          </a:p>
        </p:txBody>
      </p:sp>
      <p:cxnSp>
        <p:nvCxnSpPr>
          <p:cNvPr id="131" name="Google Shape;131;p2"/>
          <p:cNvCxnSpPr>
            <a:cxnSpLocks/>
          </p:cNvCxnSpPr>
          <p:nvPr/>
        </p:nvCxnSpPr>
        <p:spPr>
          <a:xfrm>
            <a:off x="4743551" y="1445683"/>
            <a:ext cx="580637" cy="0"/>
          </a:xfrm>
          <a:prstGeom prst="straightConnector1">
            <a:avLst/>
          </a:prstGeom>
          <a:noFill/>
          <a:ln w="28575" cap="flat" cmpd="sng">
            <a:solidFill>
              <a:schemeClr val="dk1"/>
            </a:solidFill>
            <a:prstDash val="solid"/>
            <a:miter lim="800000"/>
            <a:headEnd type="none" w="sm" len="sm"/>
            <a:tailEnd type="triangle" w="lg" len="lg"/>
          </a:ln>
        </p:spPr>
      </p:cxnSp>
      <p:pic>
        <p:nvPicPr>
          <p:cNvPr id="132" name="Google Shape;132;p2"/>
          <p:cNvPicPr preferRelativeResize="0"/>
          <p:nvPr/>
        </p:nvPicPr>
        <p:blipFill rotWithShape="1">
          <a:blip r:embed="rId3">
            <a:alphaModFix/>
          </a:blip>
          <a:srcRect l="16974" r="18174" b="1209"/>
          <a:stretch/>
        </p:blipFill>
        <p:spPr>
          <a:xfrm>
            <a:off x="3419028" y="858625"/>
            <a:ext cx="1568942" cy="2155532"/>
          </a:xfrm>
          <a:prstGeom prst="rect">
            <a:avLst/>
          </a:prstGeom>
          <a:noFill/>
          <a:ln>
            <a:noFill/>
          </a:ln>
        </p:spPr>
      </p:pic>
      <p:pic>
        <p:nvPicPr>
          <p:cNvPr id="15" name="Google Shape;132;p2">
            <a:extLst>
              <a:ext uri="{FF2B5EF4-FFF2-40B4-BE49-F238E27FC236}">
                <a16:creationId xmlns:a16="http://schemas.microsoft.com/office/drawing/2014/main" id="{74561E7B-9D9E-4A67-A093-E01125770504}"/>
              </a:ext>
            </a:extLst>
          </p:cNvPr>
          <p:cNvPicPr preferRelativeResize="0"/>
          <p:nvPr/>
        </p:nvPicPr>
        <p:blipFill rotWithShape="1">
          <a:blip r:embed="rId3">
            <a:alphaModFix/>
          </a:blip>
          <a:srcRect l="16974" r="18174" b="1209"/>
          <a:stretch/>
        </p:blipFill>
        <p:spPr>
          <a:xfrm>
            <a:off x="3896323" y="2596947"/>
            <a:ext cx="2825460" cy="4149687"/>
          </a:xfrm>
          <a:prstGeom prst="rect">
            <a:avLst/>
          </a:prstGeom>
          <a:noFill/>
          <a:ln>
            <a:noFill/>
          </a:ln>
        </p:spPr>
      </p:pic>
      <p:sp>
        <p:nvSpPr>
          <p:cNvPr id="16" name="TextBox 15">
            <a:extLst>
              <a:ext uri="{FF2B5EF4-FFF2-40B4-BE49-F238E27FC236}">
                <a16:creationId xmlns:a16="http://schemas.microsoft.com/office/drawing/2014/main" id="{A4EE685D-BEF7-4DF4-9148-EB0B8BA49C87}"/>
              </a:ext>
            </a:extLst>
          </p:cNvPr>
          <p:cNvSpPr txBox="1"/>
          <p:nvPr/>
        </p:nvSpPr>
        <p:spPr>
          <a:xfrm>
            <a:off x="9709657" y="918604"/>
            <a:ext cx="2228747" cy="95410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Federal permitting  </a:t>
            </a:r>
          </a:p>
          <a:p>
            <a:pPr algn="ctr"/>
            <a:r>
              <a:rPr lang="en-US" dirty="0">
                <a:latin typeface="Calibri" panose="020F0502020204030204" pitchFamily="34" charset="0"/>
                <a:cs typeface="Calibri" panose="020F0502020204030204" pitchFamily="34" charset="0"/>
              </a:rPr>
              <a:t>Fed/State nonpoint programs </a:t>
            </a:r>
          </a:p>
          <a:p>
            <a:pPr algn="ctr"/>
            <a:r>
              <a:rPr lang="en-US" dirty="0">
                <a:latin typeface="Calibri" panose="020F0502020204030204" pitchFamily="34" charset="0"/>
                <a:cs typeface="Calibri" panose="020F0502020204030204" pitchFamily="34" charset="0"/>
              </a:rPr>
              <a:t>Funding</a:t>
            </a:r>
          </a:p>
        </p:txBody>
      </p:sp>
      <p:sp>
        <p:nvSpPr>
          <p:cNvPr id="17" name="TextBox 16">
            <a:extLst>
              <a:ext uri="{FF2B5EF4-FFF2-40B4-BE49-F238E27FC236}">
                <a16:creationId xmlns:a16="http://schemas.microsoft.com/office/drawing/2014/main" id="{1209B192-0948-4B02-B1FB-1CDD67CFCFEB}"/>
              </a:ext>
            </a:extLst>
          </p:cNvPr>
          <p:cNvSpPr txBox="1"/>
          <p:nvPr/>
        </p:nvSpPr>
        <p:spPr>
          <a:xfrm>
            <a:off x="9622677" y="2004310"/>
            <a:ext cx="2430116" cy="523220"/>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TMDL accounting  &amp; accountability</a:t>
            </a:r>
          </a:p>
        </p:txBody>
      </p:sp>
    </p:spTree>
    <p:extLst>
      <p:ext uri="{BB962C8B-B14F-4D97-AF65-F5344CB8AC3E}">
        <p14:creationId xmlns:p14="http://schemas.microsoft.com/office/powerpoint/2010/main" val="3545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2"/>
          <p:cNvSpPr/>
          <p:nvPr/>
        </p:nvSpPr>
        <p:spPr>
          <a:xfrm>
            <a:off x="8036483" y="3594675"/>
            <a:ext cx="4219939" cy="3263325"/>
          </a:xfrm>
          <a:prstGeom prst="rect">
            <a:avLst/>
          </a:prstGeom>
          <a:solidFill>
            <a:srgbClr val="FBE4D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 name="Google Shape;94;p2"/>
          <p:cNvSpPr/>
          <p:nvPr/>
        </p:nvSpPr>
        <p:spPr>
          <a:xfrm>
            <a:off x="-32662" y="3611981"/>
            <a:ext cx="3991556" cy="3256982"/>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 name="Google Shape;95;p2"/>
          <p:cNvSpPr/>
          <p:nvPr/>
        </p:nvSpPr>
        <p:spPr>
          <a:xfrm>
            <a:off x="3958894" y="3592811"/>
            <a:ext cx="4101314" cy="3273354"/>
          </a:xfrm>
          <a:prstGeom prst="rect">
            <a:avLst/>
          </a:prstGeom>
          <a:solidFill>
            <a:srgbClr val="DDEA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96" name="Google Shape;96;p2"/>
          <p:cNvSpPr/>
          <p:nvPr/>
        </p:nvSpPr>
        <p:spPr>
          <a:xfrm>
            <a:off x="3374134" y="307622"/>
            <a:ext cx="3749132" cy="2698056"/>
          </a:xfrm>
          <a:prstGeom prst="rect">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2"/>
          <p:cNvSpPr txBox="1"/>
          <p:nvPr/>
        </p:nvSpPr>
        <p:spPr>
          <a:xfrm>
            <a:off x="436661" y="309449"/>
            <a:ext cx="2436069" cy="2862322"/>
          </a:xfrm>
          <a:prstGeom prst="rect">
            <a:avLst/>
          </a:prstGeom>
          <a:solidFill>
            <a:srgbClr val="0070C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Calibri"/>
                <a:ea typeface="Calibri"/>
                <a:cs typeface="Calibri"/>
                <a:sym typeface="Calibri"/>
              </a:rPr>
              <a:t>Chesapeake Bay Agreement: Restoration Goals</a:t>
            </a:r>
            <a:endParaRPr sz="1400" b="1" i="1"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alibri"/>
                <a:ea typeface="Calibri"/>
                <a:cs typeface="Calibri"/>
                <a:sym typeface="Calibri"/>
              </a:rPr>
              <a:t>Sustainable Fisheries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alibri"/>
                <a:ea typeface="Calibri"/>
                <a:cs typeface="Calibri"/>
                <a:sym typeface="Calibri"/>
              </a:rPr>
              <a:t>Vital Habitat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rgbClr val="FFFF00"/>
                </a:solidFill>
                <a:latin typeface="Calibri"/>
                <a:ea typeface="Calibri"/>
                <a:cs typeface="Calibri"/>
                <a:sym typeface="Calibri"/>
              </a:rPr>
              <a:t>Water Quality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alibri"/>
                <a:ea typeface="Calibri"/>
                <a:cs typeface="Calibri"/>
                <a:sym typeface="Calibri"/>
              </a:rPr>
              <a:t>Toxic Contaminants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alibri"/>
                <a:ea typeface="Calibri"/>
                <a:cs typeface="Calibri"/>
                <a:sym typeface="Calibri"/>
              </a:rPr>
              <a:t>Heathy Watershed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alibri"/>
                <a:ea typeface="Calibri"/>
                <a:cs typeface="Calibri"/>
                <a:sym typeface="Calibri"/>
              </a:rPr>
              <a:t>Climate Resiliency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alibri"/>
                <a:ea typeface="Calibri"/>
                <a:cs typeface="Calibri"/>
                <a:sym typeface="Calibri"/>
              </a:rPr>
              <a:t>Land Conservation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alibri"/>
                <a:ea typeface="Calibri"/>
                <a:cs typeface="Calibri"/>
                <a:sym typeface="Calibri"/>
              </a:rPr>
              <a:t>Stewardship</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alibri"/>
                <a:ea typeface="Calibri"/>
                <a:cs typeface="Calibri"/>
                <a:sym typeface="Calibri"/>
              </a:rPr>
              <a:t>Public Access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lt1"/>
                </a:solidFill>
                <a:latin typeface="Calibri"/>
                <a:ea typeface="Calibri"/>
                <a:cs typeface="Calibri"/>
                <a:sym typeface="Calibri"/>
              </a:rPr>
              <a:t>Environmental Literacy </a:t>
            </a:r>
            <a:endParaRPr sz="1400" b="0" i="0" u="none" strike="noStrike" cap="none" dirty="0">
              <a:solidFill>
                <a:srgbClr val="000000"/>
              </a:solidFill>
              <a:latin typeface="Arial"/>
              <a:ea typeface="Arial"/>
              <a:cs typeface="Arial"/>
              <a:sym typeface="Arial"/>
            </a:endParaRPr>
          </a:p>
        </p:txBody>
      </p:sp>
      <p:cxnSp>
        <p:nvCxnSpPr>
          <p:cNvPr id="98" name="Google Shape;98;p2"/>
          <p:cNvCxnSpPr>
            <a:cxnSpLocks/>
          </p:cNvCxnSpPr>
          <p:nvPr/>
        </p:nvCxnSpPr>
        <p:spPr>
          <a:xfrm flipV="1">
            <a:off x="1963762" y="1529944"/>
            <a:ext cx="1382978" cy="1"/>
          </a:xfrm>
          <a:prstGeom prst="straightConnector1">
            <a:avLst/>
          </a:prstGeom>
          <a:noFill/>
          <a:ln w="28575" cap="flat" cmpd="sng">
            <a:solidFill>
              <a:schemeClr val="dk1"/>
            </a:solidFill>
            <a:prstDash val="solid"/>
            <a:miter lim="800000"/>
            <a:headEnd type="none" w="sm" len="sm"/>
            <a:tailEnd type="triangle" w="lg" len="lg"/>
          </a:ln>
        </p:spPr>
      </p:cxnSp>
      <p:sp>
        <p:nvSpPr>
          <p:cNvPr id="100" name="Google Shape;100;p2"/>
          <p:cNvSpPr txBox="1"/>
          <p:nvPr/>
        </p:nvSpPr>
        <p:spPr>
          <a:xfrm>
            <a:off x="4136343" y="294727"/>
            <a:ext cx="2748909"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1" i="0" strike="noStrike" cap="none" dirty="0">
                <a:solidFill>
                  <a:schemeClr val="dk1"/>
                </a:solidFill>
                <a:latin typeface="Calibri"/>
                <a:ea typeface="Calibri"/>
                <a:cs typeface="Calibri"/>
                <a:sym typeface="Calibri"/>
              </a:rPr>
              <a:t>Water Quality Standards</a:t>
            </a:r>
            <a:endParaRPr sz="1600" b="0" i="0" strike="noStrike" cap="none" dirty="0">
              <a:solidFill>
                <a:srgbClr val="000000"/>
              </a:solidFill>
              <a:latin typeface="Arial"/>
              <a:ea typeface="Arial"/>
              <a:cs typeface="Arial"/>
              <a:sym typeface="Arial"/>
            </a:endParaRPr>
          </a:p>
        </p:txBody>
      </p:sp>
      <p:sp>
        <p:nvSpPr>
          <p:cNvPr id="101" name="Google Shape;101;p2"/>
          <p:cNvSpPr txBox="1"/>
          <p:nvPr/>
        </p:nvSpPr>
        <p:spPr>
          <a:xfrm>
            <a:off x="3614213" y="617048"/>
            <a:ext cx="123617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Calibri"/>
                <a:ea typeface="Calibri"/>
                <a:cs typeface="Calibri"/>
                <a:sym typeface="Calibri"/>
              </a:rPr>
              <a:t>Designated Uses</a:t>
            </a:r>
            <a:endParaRPr sz="1400" b="0" i="0" u="none" strike="noStrike" cap="none">
              <a:solidFill>
                <a:srgbClr val="000000"/>
              </a:solidFill>
              <a:latin typeface="Arial"/>
              <a:ea typeface="Arial"/>
              <a:cs typeface="Arial"/>
              <a:sym typeface="Arial"/>
            </a:endParaRPr>
          </a:p>
        </p:txBody>
      </p:sp>
      <p:sp>
        <p:nvSpPr>
          <p:cNvPr id="102" name="Google Shape;102;p2"/>
          <p:cNvSpPr txBox="1"/>
          <p:nvPr/>
        </p:nvSpPr>
        <p:spPr>
          <a:xfrm>
            <a:off x="5285781" y="1287956"/>
            <a:ext cx="1940294" cy="11695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b="1" i="0" u="none" strike="noStrike" cap="none" dirty="0">
                <a:solidFill>
                  <a:schemeClr val="dk1"/>
                </a:solidFill>
                <a:latin typeface="Calibri"/>
                <a:ea typeface="Calibri"/>
                <a:cs typeface="Calibri"/>
                <a:sym typeface="Calibri"/>
              </a:rPr>
              <a:t>Water Quality Criteria</a:t>
            </a:r>
            <a:endParaRPr sz="16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b="0" i="0" u="none" strike="noStrike" cap="none" dirty="0">
                <a:solidFill>
                  <a:schemeClr val="dk1"/>
                </a:solidFill>
                <a:latin typeface="Calibri"/>
                <a:ea typeface="Calibri"/>
                <a:cs typeface="Calibri"/>
                <a:sym typeface="Calibri"/>
              </a:rPr>
              <a:t>Dissolved Oxygen, Water clarity/SAV,</a:t>
            </a:r>
            <a:endParaRPr sz="16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b="0" i="0" u="none" strike="noStrike" cap="none" dirty="0">
                <a:solidFill>
                  <a:schemeClr val="dk1"/>
                </a:solidFill>
                <a:latin typeface="Calibri"/>
                <a:ea typeface="Calibri"/>
                <a:cs typeface="Calibri"/>
                <a:sym typeface="Calibri"/>
              </a:rPr>
              <a:t> &amp; </a:t>
            </a:r>
            <a:r>
              <a:rPr lang="en-US" b="0" i="0" u="none" strike="noStrike" cap="none" dirty="0" err="1">
                <a:solidFill>
                  <a:schemeClr val="dk1"/>
                </a:solidFill>
                <a:latin typeface="Calibri"/>
                <a:ea typeface="Calibri"/>
                <a:cs typeface="Calibri"/>
                <a:sym typeface="Calibri"/>
              </a:rPr>
              <a:t>Chl</a:t>
            </a:r>
            <a:r>
              <a:rPr lang="en-US" b="0" i="0" u="none" strike="noStrike" cap="none" dirty="0">
                <a:solidFill>
                  <a:schemeClr val="dk1"/>
                </a:solidFill>
                <a:latin typeface="Calibri"/>
                <a:ea typeface="Calibri"/>
                <a:cs typeface="Calibri"/>
                <a:sym typeface="Calibri"/>
              </a:rPr>
              <a:t>-a </a:t>
            </a:r>
            <a:endParaRPr sz="16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b="0" i="0" u="none" strike="noStrike" cap="none" dirty="0">
                <a:solidFill>
                  <a:schemeClr val="dk1"/>
                </a:solidFill>
                <a:latin typeface="Calibri"/>
                <a:ea typeface="Calibri"/>
                <a:cs typeface="Calibri"/>
                <a:sym typeface="Calibri"/>
              </a:rPr>
              <a:t>across 5 habitats</a:t>
            </a:r>
            <a:endParaRPr sz="1400" b="0" i="0" u="none" strike="noStrike" cap="none" dirty="0">
              <a:solidFill>
                <a:srgbClr val="000000"/>
              </a:solidFill>
              <a:latin typeface="Arial"/>
              <a:ea typeface="Arial"/>
              <a:cs typeface="Arial"/>
              <a:sym typeface="Arial"/>
            </a:endParaRPr>
          </a:p>
        </p:txBody>
      </p:sp>
      <p:cxnSp>
        <p:nvCxnSpPr>
          <p:cNvPr id="103" name="Google Shape;103;p2"/>
          <p:cNvCxnSpPr/>
          <p:nvPr/>
        </p:nvCxnSpPr>
        <p:spPr>
          <a:xfrm>
            <a:off x="7082159" y="1445683"/>
            <a:ext cx="417109" cy="0"/>
          </a:xfrm>
          <a:prstGeom prst="straightConnector1">
            <a:avLst/>
          </a:prstGeom>
          <a:noFill/>
          <a:ln w="28575" cap="flat" cmpd="sng">
            <a:solidFill>
              <a:schemeClr val="dk1"/>
            </a:solidFill>
            <a:prstDash val="solid"/>
            <a:miter lim="800000"/>
            <a:headEnd type="none" w="sm" len="sm"/>
            <a:tailEnd type="triangle" w="lg" len="lg"/>
          </a:ln>
        </p:spPr>
      </p:cxnSp>
      <p:sp>
        <p:nvSpPr>
          <p:cNvPr id="104" name="Google Shape;104;p2"/>
          <p:cNvSpPr txBox="1"/>
          <p:nvPr/>
        </p:nvSpPr>
        <p:spPr>
          <a:xfrm>
            <a:off x="7590236" y="352666"/>
            <a:ext cx="1702591" cy="2646838"/>
          </a:xfrm>
          <a:prstGeom prst="rect">
            <a:avLst/>
          </a:prstGeom>
          <a:solidFill>
            <a:srgbClr val="FFFF00"/>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chemeClr val="dk1"/>
                </a:solidFill>
                <a:latin typeface="Calibri"/>
                <a:ea typeface="Calibri"/>
                <a:cs typeface="Calibri"/>
                <a:sym typeface="Calibri"/>
              </a:rPr>
              <a:t>TMDL: Stressor Reduction Goals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600" i="0" u="none" strike="noStrike" cap="none" dirty="0">
                <a:solidFill>
                  <a:schemeClr val="dk1"/>
                </a:solidFill>
                <a:latin typeface="Calibri"/>
                <a:ea typeface="Calibri"/>
                <a:cs typeface="Calibri"/>
                <a:sym typeface="Calibri"/>
              </a:rPr>
              <a:t>Targets: Nitrogen, phosphorus, sediment</a:t>
            </a:r>
          </a:p>
          <a:p>
            <a:pPr marL="0" marR="0" lvl="0" indent="0" algn="l" rtl="0">
              <a:lnSpc>
                <a:spcPct val="100000"/>
              </a:lnSpc>
              <a:spcBef>
                <a:spcPts val="0"/>
              </a:spcBef>
              <a:spcAft>
                <a:spcPts val="0"/>
              </a:spcAft>
              <a:buClr>
                <a:srgbClr val="000000"/>
              </a:buClr>
              <a:buSzPts val="1200"/>
              <a:buFont typeface="Arial"/>
              <a:buNone/>
            </a:pPr>
            <a:br>
              <a:rPr lang="en-US" sz="1200" b="0" i="0" u="none" strike="noStrike" cap="none" dirty="0">
                <a:solidFill>
                  <a:schemeClr val="dk1"/>
                </a:solidFill>
                <a:latin typeface="Calibri"/>
                <a:ea typeface="Calibri"/>
                <a:cs typeface="Calibri"/>
                <a:sym typeface="Calibri"/>
              </a:rPr>
            </a:br>
            <a:r>
              <a:rPr lang="en-US" b="0" i="0" u="none" strike="noStrike" cap="none" dirty="0">
                <a:solidFill>
                  <a:schemeClr val="dk1"/>
                </a:solidFill>
                <a:latin typeface="Calibri"/>
                <a:ea typeface="Calibri"/>
                <a:cs typeface="Calibri"/>
                <a:sym typeface="Calibri"/>
              </a:rPr>
              <a:t>TN: 214.6 m/</a:t>
            </a:r>
            <a:r>
              <a:rPr lang="en-US" b="0" i="0" u="none" strike="noStrike" cap="none" dirty="0" err="1">
                <a:solidFill>
                  <a:schemeClr val="dk1"/>
                </a:solidFill>
                <a:latin typeface="Calibri"/>
                <a:ea typeface="Calibri"/>
                <a:cs typeface="Calibri"/>
                <a:sym typeface="Calibri"/>
              </a:rPr>
              <a:t>lbs</a:t>
            </a:r>
            <a:r>
              <a:rPr lang="en-US" b="0" i="0" u="none" strike="noStrike" cap="none" dirty="0">
                <a:solidFill>
                  <a:schemeClr val="dk1"/>
                </a:solidFill>
                <a:latin typeface="Calibri"/>
                <a:ea typeface="Calibri"/>
                <a:cs typeface="Calibri"/>
                <a:sym typeface="Calibri"/>
              </a:rPr>
              <a:t>/</a:t>
            </a:r>
            <a:r>
              <a:rPr lang="en-US" b="0" i="0" u="none" strike="noStrike" cap="none" dirty="0" err="1">
                <a:solidFill>
                  <a:schemeClr val="dk1"/>
                </a:solidFill>
                <a:latin typeface="Calibri"/>
                <a:ea typeface="Calibri"/>
                <a:cs typeface="Calibri"/>
                <a:sym typeface="Calibri"/>
              </a:rPr>
              <a:t>yr</a:t>
            </a:r>
            <a:r>
              <a:rPr lang="en-US" b="0" i="0" u="none" strike="noStrike" cap="none" dirty="0">
                <a:solidFill>
                  <a:schemeClr val="dk1"/>
                </a:solidFill>
                <a:latin typeface="Calibri"/>
                <a:ea typeface="Calibri"/>
                <a:cs typeface="Calibri"/>
                <a:sym typeface="Calibri"/>
              </a:rPr>
              <a:t> </a:t>
            </a:r>
            <a:br>
              <a:rPr lang="en-US" b="0" i="0" u="none" strike="noStrike" cap="none" dirty="0">
                <a:solidFill>
                  <a:schemeClr val="dk1"/>
                </a:solidFill>
                <a:latin typeface="Calibri"/>
                <a:ea typeface="Calibri"/>
                <a:cs typeface="Calibri"/>
                <a:sym typeface="Calibri"/>
              </a:rPr>
            </a:br>
            <a:r>
              <a:rPr lang="en-US" b="0" i="0" u="none" strike="noStrike" cap="none" dirty="0">
                <a:solidFill>
                  <a:schemeClr val="dk1"/>
                </a:solidFill>
                <a:latin typeface="Calibri"/>
                <a:ea typeface="Calibri"/>
                <a:cs typeface="Calibri"/>
                <a:sym typeface="Calibri"/>
              </a:rPr>
              <a:t>TP: 13.4m </a:t>
            </a:r>
            <a:r>
              <a:rPr lang="en-US" b="0" i="0" u="none" strike="noStrike" cap="none" dirty="0" err="1">
                <a:solidFill>
                  <a:schemeClr val="dk1"/>
                </a:solidFill>
                <a:latin typeface="Calibri"/>
                <a:ea typeface="Calibri"/>
                <a:cs typeface="Calibri"/>
                <a:sym typeface="Calibri"/>
              </a:rPr>
              <a:t>lb</a:t>
            </a:r>
            <a:r>
              <a:rPr lang="en-US" b="0" i="0" u="none" strike="noStrike" cap="none" dirty="0">
                <a:solidFill>
                  <a:schemeClr val="dk1"/>
                </a:solidFill>
                <a:latin typeface="Calibri"/>
                <a:ea typeface="Calibri"/>
                <a:cs typeface="Calibri"/>
                <a:sym typeface="Calibri"/>
              </a:rPr>
              <a:t>/</a:t>
            </a:r>
            <a:r>
              <a:rPr lang="en-US" b="0" i="0" u="none" strike="noStrike" cap="none" dirty="0" err="1">
                <a:solidFill>
                  <a:schemeClr val="dk1"/>
                </a:solidFill>
                <a:latin typeface="Calibri"/>
                <a:ea typeface="Calibri"/>
                <a:cs typeface="Calibri"/>
                <a:sym typeface="Calibri"/>
              </a:rPr>
              <a:t>yr</a:t>
            </a:r>
            <a:br>
              <a:rPr lang="en-US" b="0" i="0" u="none" strike="noStrike" cap="none" dirty="0">
                <a:solidFill>
                  <a:schemeClr val="dk1"/>
                </a:solidFill>
                <a:latin typeface="Calibri"/>
                <a:ea typeface="Calibri"/>
                <a:cs typeface="Calibri"/>
                <a:sym typeface="Calibri"/>
              </a:rPr>
            </a:br>
            <a:r>
              <a:rPr lang="en-US" b="0" i="0" u="none" strike="noStrike" cap="none" dirty="0">
                <a:solidFill>
                  <a:schemeClr val="dk1"/>
                </a:solidFill>
                <a:latin typeface="Calibri"/>
                <a:ea typeface="Calibri"/>
                <a:cs typeface="Calibri"/>
                <a:sym typeface="Calibri"/>
              </a:rPr>
              <a:t>TSS: 18,587m </a:t>
            </a:r>
            <a:r>
              <a:rPr lang="en-US" b="0" i="0" u="none" strike="noStrike" cap="none" dirty="0" err="1">
                <a:solidFill>
                  <a:schemeClr val="dk1"/>
                </a:solidFill>
                <a:latin typeface="Calibri"/>
                <a:ea typeface="Calibri"/>
                <a:cs typeface="Calibri"/>
                <a:sym typeface="Calibri"/>
              </a:rPr>
              <a:t>lb</a:t>
            </a:r>
            <a:r>
              <a:rPr lang="en-US" b="0" i="0" u="none" strike="noStrike" cap="none" dirty="0">
                <a:solidFill>
                  <a:schemeClr val="dk1"/>
                </a:solidFill>
                <a:latin typeface="Calibri"/>
                <a:ea typeface="Calibri"/>
                <a:cs typeface="Calibri"/>
                <a:sym typeface="Calibri"/>
              </a:rPr>
              <a:t>/</a:t>
            </a:r>
            <a:r>
              <a:rPr lang="en-US" b="0" i="0" u="none" strike="noStrike" cap="none" dirty="0" err="1">
                <a:solidFill>
                  <a:schemeClr val="dk1"/>
                </a:solidFill>
                <a:latin typeface="Calibri"/>
                <a:ea typeface="Calibri"/>
                <a:cs typeface="Calibri"/>
                <a:sym typeface="Calibri"/>
              </a:rPr>
              <a:t>yr</a:t>
            </a:r>
            <a:endParaRPr lang="en-US"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lang="en-US"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dirty="0">
              <a:solidFill>
                <a:schemeClr val="dk1"/>
              </a:solidFill>
              <a:latin typeface="Calibri"/>
              <a:ea typeface="Calibri"/>
              <a:cs typeface="Calibri"/>
              <a:sym typeface="Calibri"/>
            </a:endParaRPr>
          </a:p>
        </p:txBody>
      </p:sp>
      <p:sp>
        <p:nvSpPr>
          <p:cNvPr id="105" name="Google Shape;105;p2"/>
          <p:cNvSpPr/>
          <p:nvPr/>
        </p:nvSpPr>
        <p:spPr>
          <a:xfrm>
            <a:off x="854892" y="3738244"/>
            <a:ext cx="2338574" cy="2554335"/>
          </a:xfrm>
          <a:custGeom>
            <a:avLst/>
            <a:gdLst/>
            <a:ahLst/>
            <a:cxnLst/>
            <a:rect l="l" t="t" r="r" b="b"/>
            <a:pathLst>
              <a:path w="2661314" h="2320120" extrusionOk="0">
                <a:moveTo>
                  <a:pt x="0" y="0"/>
                </a:moveTo>
                <a:cubicBezTo>
                  <a:pt x="4549" y="773373"/>
                  <a:pt x="9099" y="1546747"/>
                  <a:pt x="13648" y="2320120"/>
                </a:cubicBezTo>
                <a:lnTo>
                  <a:pt x="2661314" y="2306472"/>
                </a:lnTo>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6" name="Google Shape;106;p2"/>
          <p:cNvSpPr txBox="1"/>
          <p:nvPr/>
        </p:nvSpPr>
        <p:spPr>
          <a:xfrm>
            <a:off x="1235939" y="3693791"/>
            <a:ext cx="275987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Living Resource Response to WQ</a:t>
            </a:r>
            <a:endParaRPr sz="1400" b="0" i="0" u="none" strike="noStrike" cap="none">
              <a:solidFill>
                <a:srgbClr val="000000"/>
              </a:solidFill>
              <a:latin typeface="Arial"/>
              <a:ea typeface="Arial"/>
              <a:cs typeface="Arial"/>
              <a:sym typeface="Arial"/>
            </a:endParaRPr>
          </a:p>
        </p:txBody>
      </p:sp>
      <p:sp>
        <p:nvSpPr>
          <p:cNvPr id="107" name="Google Shape;107;p2"/>
          <p:cNvSpPr txBox="1"/>
          <p:nvPr/>
        </p:nvSpPr>
        <p:spPr>
          <a:xfrm rot="-5400000">
            <a:off x="-320676" y="4525054"/>
            <a:ext cx="192241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Living Resource Abundance</a:t>
            </a:r>
            <a:endParaRPr sz="1400" b="0" i="0" u="none" strike="noStrike" cap="none">
              <a:solidFill>
                <a:srgbClr val="000000"/>
              </a:solidFill>
              <a:latin typeface="Arial"/>
              <a:ea typeface="Arial"/>
              <a:cs typeface="Arial"/>
              <a:sym typeface="Arial"/>
            </a:endParaRPr>
          </a:p>
        </p:txBody>
      </p:sp>
      <p:cxnSp>
        <p:nvCxnSpPr>
          <p:cNvPr id="109" name="Google Shape;109;p2"/>
          <p:cNvCxnSpPr/>
          <p:nvPr/>
        </p:nvCxnSpPr>
        <p:spPr>
          <a:xfrm>
            <a:off x="9265273" y="1436541"/>
            <a:ext cx="417109" cy="0"/>
          </a:xfrm>
          <a:prstGeom prst="straightConnector1">
            <a:avLst/>
          </a:prstGeom>
          <a:noFill/>
          <a:ln w="28575" cap="flat" cmpd="sng">
            <a:solidFill>
              <a:schemeClr val="dk1"/>
            </a:solidFill>
            <a:prstDash val="solid"/>
            <a:miter lim="800000"/>
            <a:headEnd type="none" w="sm" len="sm"/>
            <a:tailEnd type="triangle" w="lg" len="lg"/>
          </a:ln>
        </p:spPr>
      </p:cxnSp>
      <p:sp>
        <p:nvSpPr>
          <p:cNvPr id="110" name="Google Shape;110;p2"/>
          <p:cNvSpPr txBox="1"/>
          <p:nvPr/>
        </p:nvSpPr>
        <p:spPr>
          <a:xfrm>
            <a:off x="18566" y="-24921"/>
            <a:ext cx="275987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Public Policy</a:t>
            </a:r>
            <a:endParaRPr sz="1400" b="0" i="0" u="none" strike="noStrike" cap="none">
              <a:solidFill>
                <a:srgbClr val="000000"/>
              </a:solidFill>
              <a:latin typeface="Arial"/>
              <a:ea typeface="Arial"/>
              <a:cs typeface="Arial"/>
              <a:sym typeface="Arial"/>
            </a:endParaRPr>
          </a:p>
        </p:txBody>
      </p:sp>
      <p:sp>
        <p:nvSpPr>
          <p:cNvPr id="111" name="Google Shape;111;p2"/>
          <p:cNvSpPr txBox="1"/>
          <p:nvPr/>
        </p:nvSpPr>
        <p:spPr>
          <a:xfrm>
            <a:off x="69780" y="3289186"/>
            <a:ext cx="617509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Biological, Physical, and Social System Response</a:t>
            </a:r>
            <a:endParaRPr sz="1400" b="0" i="0" u="none" strike="noStrike" cap="none">
              <a:solidFill>
                <a:srgbClr val="000000"/>
              </a:solidFill>
              <a:latin typeface="Arial"/>
              <a:ea typeface="Arial"/>
              <a:cs typeface="Arial"/>
              <a:sym typeface="Arial"/>
            </a:endParaRPr>
          </a:p>
        </p:txBody>
      </p:sp>
      <p:cxnSp>
        <p:nvCxnSpPr>
          <p:cNvPr id="112" name="Google Shape;112;p2"/>
          <p:cNvCxnSpPr/>
          <p:nvPr/>
        </p:nvCxnSpPr>
        <p:spPr>
          <a:xfrm rot="10800000" flipH="1">
            <a:off x="-32662" y="3287865"/>
            <a:ext cx="12225866" cy="34902"/>
          </a:xfrm>
          <a:prstGeom prst="straightConnector1">
            <a:avLst/>
          </a:prstGeom>
          <a:noFill/>
          <a:ln w="38100" cap="flat" cmpd="sng">
            <a:solidFill>
              <a:schemeClr val="dk1"/>
            </a:solidFill>
            <a:prstDash val="solid"/>
            <a:miter lim="800000"/>
            <a:headEnd type="none" w="sm" len="sm"/>
            <a:tailEnd type="none" w="sm" len="sm"/>
          </a:ln>
        </p:spPr>
      </p:cxnSp>
      <p:cxnSp>
        <p:nvCxnSpPr>
          <p:cNvPr id="113" name="Google Shape;113;p2"/>
          <p:cNvCxnSpPr/>
          <p:nvPr/>
        </p:nvCxnSpPr>
        <p:spPr>
          <a:xfrm flipH="1">
            <a:off x="8686560" y="4207962"/>
            <a:ext cx="2347404" cy="3311"/>
          </a:xfrm>
          <a:prstGeom prst="straightConnector1">
            <a:avLst/>
          </a:prstGeom>
          <a:noFill/>
          <a:ln w="9525" cap="flat" cmpd="sng">
            <a:solidFill>
              <a:schemeClr val="dk1"/>
            </a:solidFill>
            <a:prstDash val="dash"/>
            <a:miter lim="800000"/>
            <a:headEnd type="none" w="sm" len="sm"/>
            <a:tailEnd type="none" w="sm" len="sm"/>
          </a:ln>
        </p:spPr>
      </p:cxnSp>
      <p:sp>
        <p:nvSpPr>
          <p:cNvPr id="114" name="Google Shape;114;p2"/>
          <p:cNvSpPr txBox="1"/>
          <p:nvPr/>
        </p:nvSpPr>
        <p:spPr>
          <a:xfrm>
            <a:off x="8635796" y="3953618"/>
            <a:ext cx="2313118" cy="2615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100" b="0" i="0" u="none" strike="noStrike" cap="none">
                <a:solidFill>
                  <a:schemeClr val="dk1"/>
                </a:solidFill>
                <a:latin typeface="Calibri"/>
                <a:ea typeface="Calibri"/>
                <a:cs typeface="Calibri"/>
                <a:sym typeface="Calibri"/>
              </a:rPr>
              <a:t>100% Achievement of TMDL  Goals</a:t>
            </a:r>
            <a:endParaRPr sz="1200" b="0" i="0" u="none" strike="noStrike" cap="none">
              <a:solidFill>
                <a:schemeClr val="dk1"/>
              </a:solidFill>
              <a:latin typeface="Arial"/>
              <a:ea typeface="Arial"/>
              <a:cs typeface="Arial"/>
              <a:sym typeface="Arial"/>
            </a:endParaRPr>
          </a:p>
        </p:txBody>
      </p:sp>
      <p:sp>
        <p:nvSpPr>
          <p:cNvPr id="115" name="Google Shape;115;p2"/>
          <p:cNvSpPr/>
          <p:nvPr/>
        </p:nvSpPr>
        <p:spPr>
          <a:xfrm rot="10800000">
            <a:off x="8790322" y="4170599"/>
            <a:ext cx="2563675" cy="2023502"/>
          </a:xfrm>
          <a:custGeom>
            <a:avLst/>
            <a:gdLst/>
            <a:ahLst/>
            <a:cxnLst/>
            <a:rect l="l" t="t" r="r" b="b"/>
            <a:pathLst>
              <a:path w="2331349" h="1928440" extrusionOk="0">
                <a:moveTo>
                  <a:pt x="0" y="1928440"/>
                </a:moveTo>
                <a:cubicBezTo>
                  <a:pt x="503830" y="1902282"/>
                  <a:pt x="772247" y="1783582"/>
                  <a:pt x="1084691" y="1604983"/>
                </a:cubicBezTo>
                <a:cubicBezTo>
                  <a:pt x="1397135" y="1426384"/>
                  <a:pt x="1714619" y="1060630"/>
                  <a:pt x="1874665" y="856847"/>
                </a:cubicBezTo>
                <a:cubicBezTo>
                  <a:pt x="2046290" y="653064"/>
                  <a:pt x="2308603" y="154674"/>
                  <a:pt x="2331349" y="0"/>
                </a:cubicBezTo>
              </a:path>
            </a:pathLst>
          </a:custGeom>
          <a:noFill/>
          <a:ln w="2857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 name="Google Shape;116;p2"/>
          <p:cNvSpPr txBox="1"/>
          <p:nvPr/>
        </p:nvSpPr>
        <p:spPr>
          <a:xfrm>
            <a:off x="11282524" y="3941703"/>
            <a:ext cx="132959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accent2"/>
                </a:solidFill>
                <a:latin typeface="Calibri"/>
                <a:ea typeface="Calibri"/>
                <a:cs typeface="Calibri"/>
                <a:sym typeface="Calibri"/>
              </a:rPr>
              <a:t>Expected Response</a:t>
            </a:r>
            <a:endParaRPr sz="1400" b="0" i="0" u="none" strike="noStrike" cap="none">
              <a:solidFill>
                <a:schemeClr val="accent2"/>
              </a:solidFill>
              <a:latin typeface="Arial"/>
              <a:ea typeface="Arial"/>
              <a:cs typeface="Arial"/>
              <a:sym typeface="Arial"/>
            </a:endParaRPr>
          </a:p>
        </p:txBody>
      </p:sp>
      <p:sp>
        <p:nvSpPr>
          <p:cNvPr id="117" name="Google Shape;117;p2"/>
          <p:cNvSpPr txBox="1"/>
          <p:nvPr/>
        </p:nvSpPr>
        <p:spPr>
          <a:xfrm>
            <a:off x="5729843" y="6304334"/>
            <a:ext cx="292094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Nutrient/Sediment Reductions</a:t>
            </a:r>
            <a:endParaRPr sz="1400" b="0" i="0" u="none" strike="noStrike" cap="none">
              <a:solidFill>
                <a:srgbClr val="000000"/>
              </a:solidFill>
              <a:latin typeface="Arial"/>
              <a:ea typeface="Arial"/>
              <a:cs typeface="Arial"/>
              <a:sym typeface="Arial"/>
            </a:endParaRPr>
          </a:p>
        </p:txBody>
      </p:sp>
      <p:sp>
        <p:nvSpPr>
          <p:cNvPr id="118" name="Google Shape;118;p2"/>
          <p:cNvSpPr/>
          <p:nvPr/>
        </p:nvSpPr>
        <p:spPr>
          <a:xfrm>
            <a:off x="4743551" y="3896362"/>
            <a:ext cx="2782732" cy="2396217"/>
          </a:xfrm>
          <a:custGeom>
            <a:avLst/>
            <a:gdLst/>
            <a:ahLst/>
            <a:cxnLst/>
            <a:rect l="l" t="t" r="r" b="b"/>
            <a:pathLst>
              <a:path w="2661314" h="2320120" extrusionOk="0">
                <a:moveTo>
                  <a:pt x="0" y="0"/>
                </a:moveTo>
                <a:cubicBezTo>
                  <a:pt x="4549" y="773373"/>
                  <a:pt x="9099" y="1546747"/>
                  <a:pt x="13648" y="2320120"/>
                </a:cubicBezTo>
                <a:lnTo>
                  <a:pt x="2661314" y="2306472"/>
                </a:lnTo>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9" name="Google Shape;119;p2"/>
          <p:cNvSpPr/>
          <p:nvPr/>
        </p:nvSpPr>
        <p:spPr>
          <a:xfrm rot="10800000">
            <a:off x="4885996" y="4232039"/>
            <a:ext cx="2613272" cy="1854962"/>
          </a:xfrm>
          <a:custGeom>
            <a:avLst/>
            <a:gdLst/>
            <a:ahLst/>
            <a:cxnLst/>
            <a:rect l="l" t="t" r="r" b="b"/>
            <a:pathLst>
              <a:path w="2145976" h="1796796" extrusionOk="0">
                <a:moveTo>
                  <a:pt x="0" y="1796796"/>
                </a:moveTo>
                <a:cubicBezTo>
                  <a:pt x="503830" y="1770638"/>
                  <a:pt x="814082" y="1526586"/>
                  <a:pt x="1093960" y="1361947"/>
                </a:cubicBezTo>
                <a:cubicBezTo>
                  <a:pt x="1373838" y="1197308"/>
                  <a:pt x="1519225" y="1012747"/>
                  <a:pt x="1679271" y="808964"/>
                </a:cubicBezTo>
                <a:cubicBezTo>
                  <a:pt x="1850896" y="605181"/>
                  <a:pt x="2123230" y="154674"/>
                  <a:pt x="2145976" y="0"/>
                </a:cubicBezTo>
              </a:path>
            </a:pathLst>
          </a:custGeom>
          <a:noFill/>
          <a:ln w="28575"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0" name="Google Shape;120;p2"/>
          <p:cNvSpPr txBox="1"/>
          <p:nvPr/>
        </p:nvSpPr>
        <p:spPr>
          <a:xfrm>
            <a:off x="7382206" y="4012298"/>
            <a:ext cx="136563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070C0"/>
                </a:solidFill>
                <a:latin typeface="Calibri"/>
                <a:ea typeface="Calibri"/>
                <a:cs typeface="Calibri"/>
                <a:sym typeface="Calibri"/>
              </a:rPr>
              <a:t>Expected Response</a:t>
            </a:r>
            <a:endParaRPr sz="1400" b="0" i="0" u="none" strike="noStrike" cap="none">
              <a:solidFill>
                <a:srgbClr val="000000"/>
              </a:solidFill>
              <a:latin typeface="Arial"/>
              <a:ea typeface="Arial"/>
              <a:cs typeface="Arial"/>
              <a:sym typeface="Arial"/>
            </a:endParaRPr>
          </a:p>
        </p:txBody>
      </p:sp>
      <p:grpSp>
        <p:nvGrpSpPr>
          <p:cNvPr id="121" name="Google Shape;121;p2"/>
          <p:cNvGrpSpPr/>
          <p:nvPr/>
        </p:nvGrpSpPr>
        <p:grpSpPr>
          <a:xfrm>
            <a:off x="4728097" y="4043154"/>
            <a:ext cx="2536385" cy="261610"/>
            <a:chOff x="4710914" y="4007036"/>
            <a:chExt cx="2370138" cy="261610"/>
          </a:xfrm>
        </p:grpSpPr>
        <p:cxnSp>
          <p:nvCxnSpPr>
            <p:cNvPr id="122" name="Google Shape;122;p2"/>
            <p:cNvCxnSpPr/>
            <p:nvPr/>
          </p:nvCxnSpPr>
          <p:spPr>
            <a:xfrm flipH="1">
              <a:off x="4726302" y="4234116"/>
              <a:ext cx="2354750" cy="20113"/>
            </a:xfrm>
            <a:prstGeom prst="straightConnector1">
              <a:avLst/>
            </a:prstGeom>
            <a:noFill/>
            <a:ln w="9525" cap="flat" cmpd="sng">
              <a:solidFill>
                <a:schemeClr val="dk1"/>
              </a:solidFill>
              <a:prstDash val="dash"/>
              <a:miter lim="800000"/>
              <a:headEnd type="none" w="sm" len="sm"/>
              <a:tailEnd type="none" w="sm" len="sm"/>
            </a:ln>
          </p:spPr>
        </p:cxnSp>
        <p:sp>
          <p:nvSpPr>
            <p:cNvPr id="123" name="Google Shape;123;p2"/>
            <p:cNvSpPr txBox="1"/>
            <p:nvPr/>
          </p:nvSpPr>
          <p:spPr>
            <a:xfrm>
              <a:off x="4710914" y="4007036"/>
              <a:ext cx="188776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100% Achievement of WQC</a:t>
              </a:r>
              <a:endParaRPr sz="1400" b="0" i="0" u="none" strike="noStrike" cap="none">
                <a:solidFill>
                  <a:schemeClr val="dk1"/>
                </a:solidFill>
                <a:latin typeface="Arial"/>
                <a:ea typeface="Arial"/>
                <a:cs typeface="Arial"/>
                <a:sym typeface="Arial"/>
              </a:endParaRPr>
            </a:p>
          </p:txBody>
        </p:sp>
      </p:grpSp>
      <p:sp>
        <p:nvSpPr>
          <p:cNvPr id="124" name="Google Shape;124;p2"/>
          <p:cNvSpPr txBox="1"/>
          <p:nvPr/>
        </p:nvSpPr>
        <p:spPr>
          <a:xfrm rot="-5400000">
            <a:off x="3629106" y="4256894"/>
            <a:ext cx="169715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 Achievement of WQ Criteria (ex DO)</a:t>
            </a:r>
            <a:endParaRPr sz="1400" b="0" i="0" u="none" strike="noStrike" cap="none">
              <a:solidFill>
                <a:srgbClr val="000000"/>
              </a:solidFill>
              <a:latin typeface="Arial"/>
              <a:ea typeface="Arial"/>
              <a:cs typeface="Arial"/>
              <a:sym typeface="Arial"/>
            </a:endParaRPr>
          </a:p>
        </p:txBody>
      </p:sp>
      <p:sp>
        <p:nvSpPr>
          <p:cNvPr id="125" name="Google Shape;125;p2"/>
          <p:cNvSpPr/>
          <p:nvPr/>
        </p:nvSpPr>
        <p:spPr>
          <a:xfrm>
            <a:off x="7730886" y="5010860"/>
            <a:ext cx="712809" cy="1427992"/>
          </a:xfrm>
          <a:custGeom>
            <a:avLst/>
            <a:gdLst/>
            <a:ahLst/>
            <a:cxnLst/>
            <a:rect l="l" t="t" r="r" b="b"/>
            <a:pathLst>
              <a:path w="207433" h="1427992" extrusionOk="0">
                <a:moveTo>
                  <a:pt x="204409" y="0"/>
                </a:moveTo>
                <a:lnTo>
                  <a:pt x="207433" y="1423759"/>
                </a:lnTo>
                <a:lnTo>
                  <a:pt x="0" y="1427992"/>
                </a:lnTo>
              </a:path>
            </a:pathLst>
          </a:custGeom>
          <a:noFill/>
          <a:ln w="28575" cap="flat" cmpd="sng">
            <a:solidFill>
              <a:schemeClr val="dk1"/>
            </a:solidFill>
            <a:prstDash val="solid"/>
            <a:miter lim="800000"/>
            <a:headEnd type="none" w="sm" len="sm"/>
            <a:tailEnd type="triangle" w="lg" len="lg"/>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p2"/>
          <p:cNvSpPr txBox="1"/>
          <p:nvPr/>
        </p:nvSpPr>
        <p:spPr>
          <a:xfrm>
            <a:off x="4928868" y="3689101"/>
            <a:ext cx="322074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WQ Response to N,P and Sediment</a:t>
            </a:r>
            <a:endParaRPr sz="1400" b="0" i="0" u="none" strike="noStrike" cap="none">
              <a:solidFill>
                <a:srgbClr val="000000"/>
              </a:solidFill>
              <a:latin typeface="Arial"/>
              <a:ea typeface="Arial"/>
              <a:cs typeface="Arial"/>
              <a:sym typeface="Arial"/>
            </a:endParaRPr>
          </a:p>
        </p:txBody>
      </p:sp>
      <p:sp>
        <p:nvSpPr>
          <p:cNvPr id="127" name="Google Shape;127;p2"/>
          <p:cNvSpPr txBox="1"/>
          <p:nvPr/>
        </p:nvSpPr>
        <p:spPr>
          <a:xfrm>
            <a:off x="10057053" y="6275239"/>
            <a:ext cx="2265993" cy="438541"/>
          </a:xfrm>
          <a:prstGeom prst="rect">
            <a:avLst/>
          </a:prstGeom>
          <a:noFill/>
          <a:ln>
            <a:noFill/>
          </a:ln>
        </p:spPr>
        <p:txBody>
          <a:bodyPr spcFirstLastPara="1" wrap="square" lIns="91425" tIns="45700" rIns="91425" bIns="45700" anchor="t" anchorCtr="0">
            <a:spAutoFit/>
          </a:bodyPr>
          <a:lstStyle/>
          <a:p>
            <a:pPr marL="0" marR="0" lvl="2" indent="0" algn="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Management Actions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r>
              <a:rPr lang="en-US" sz="1050" b="0" i="0" u="none" strike="noStrike" cap="none">
                <a:solidFill>
                  <a:schemeClr val="dk1"/>
                </a:solidFill>
                <a:latin typeface="Calibri"/>
                <a:ea typeface="Calibri"/>
                <a:cs typeface="Calibri"/>
                <a:sym typeface="Calibri"/>
              </a:rPr>
              <a:t>(ex BMPs installed , land treated, etc)</a:t>
            </a:r>
            <a:endParaRPr sz="1100" b="0" i="0" u="none" strike="noStrike" cap="none">
              <a:solidFill>
                <a:srgbClr val="000000"/>
              </a:solidFill>
              <a:latin typeface="Arial"/>
              <a:ea typeface="Arial"/>
              <a:cs typeface="Arial"/>
              <a:sym typeface="Arial"/>
            </a:endParaRPr>
          </a:p>
        </p:txBody>
      </p:sp>
      <p:sp>
        <p:nvSpPr>
          <p:cNvPr id="128" name="Google Shape;128;p2"/>
          <p:cNvSpPr/>
          <p:nvPr/>
        </p:nvSpPr>
        <p:spPr>
          <a:xfrm>
            <a:off x="8704652" y="3879022"/>
            <a:ext cx="3075209" cy="2396217"/>
          </a:xfrm>
          <a:custGeom>
            <a:avLst/>
            <a:gdLst/>
            <a:ahLst/>
            <a:cxnLst/>
            <a:rect l="l" t="t" r="r" b="b"/>
            <a:pathLst>
              <a:path w="2661314" h="2320120" extrusionOk="0">
                <a:moveTo>
                  <a:pt x="0" y="0"/>
                </a:moveTo>
                <a:cubicBezTo>
                  <a:pt x="4549" y="773373"/>
                  <a:pt x="9099" y="1546747"/>
                  <a:pt x="13648" y="2320120"/>
                </a:cubicBezTo>
                <a:lnTo>
                  <a:pt x="2661314" y="2306472"/>
                </a:lnTo>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9" name="Google Shape;129;p2"/>
          <p:cNvSpPr txBox="1"/>
          <p:nvPr/>
        </p:nvSpPr>
        <p:spPr>
          <a:xfrm rot="-5400000">
            <a:off x="7739043" y="4075151"/>
            <a:ext cx="151818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Nutrient/Sediment Reductions Achieved</a:t>
            </a:r>
            <a:endParaRPr sz="1400" b="0" i="0" u="none" strike="noStrike" cap="none">
              <a:solidFill>
                <a:srgbClr val="000000"/>
              </a:solidFill>
              <a:latin typeface="Arial"/>
              <a:ea typeface="Arial"/>
              <a:cs typeface="Arial"/>
              <a:sym typeface="Arial"/>
            </a:endParaRPr>
          </a:p>
        </p:txBody>
      </p:sp>
      <p:sp>
        <p:nvSpPr>
          <p:cNvPr id="130" name="Google Shape;130;p2"/>
          <p:cNvSpPr txBox="1"/>
          <p:nvPr/>
        </p:nvSpPr>
        <p:spPr>
          <a:xfrm>
            <a:off x="8960585" y="3632225"/>
            <a:ext cx="349057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N,P, and Sediment Response to Mgt</a:t>
            </a:r>
            <a:endParaRPr sz="1400" b="0" i="0" u="none" strike="noStrike" cap="none">
              <a:solidFill>
                <a:srgbClr val="000000"/>
              </a:solidFill>
              <a:latin typeface="Arial"/>
              <a:ea typeface="Arial"/>
              <a:cs typeface="Arial"/>
              <a:sym typeface="Arial"/>
            </a:endParaRPr>
          </a:p>
        </p:txBody>
      </p:sp>
      <p:cxnSp>
        <p:nvCxnSpPr>
          <p:cNvPr id="131" name="Google Shape;131;p2"/>
          <p:cNvCxnSpPr>
            <a:cxnSpLocks/>
          </p:cNvCxnSpPr>
          <p:nvPr/>
        </p:nvCxnSpPr>
        <p:spPr>
          <a:xfrm>
            <a:off x="4743551" y="1445683"/>
            <a:ext cx="580637" cy="0"/>
          </a:xfrm>
          <a:prstGeom prst="straightConnector1">
            <a:avLst/>
          </a:prstGeom>
          <a:noFill/>
          <a:ln w="28575" cap="flat" cmpd="sng">
            <a:solidFill>
              <a:schemeClr val="dk1"/>
            </a:solidFill>
            <a:prstDash val="solid"/>
            <a:miter lim="800000"/>
            <a:headEnd type="none" w="sm" len="sm"/>
            <a:tailEnd type="triangle" w="lg" len="lg"/>
          </a:ln>
        </p:spPr>
      </p:cxnSp>
      <p:pic>
        <p:nvPicPr>
          <p:cNvPr id="132" name="Google Shape;132;p2"/>
          <p:cNvPicPr preferRelativeResize="0"/>
          <p:nvPr/>
        </p:nvPicPr>
        <p:blipFill rotWithShape="1">
          <a:blip r:embed="rId3">
            <a:alphaModFix/>
          </a:blip>
          <a:srcRect l="16974" r="18174" b="1209"/>
          <a:stretch/>
        </p:blipFill>
        <p:spPr>
          <a:xfrm>
            <a:off x="3419028" y="858625"/>
            <a:ext cx="1568942" cy="2155532"/>
          </a:xfrm>
          <a:prstGeom prst="rect">
            <a:avLst/>
          </a:prstGeom>
          <a:noFill/>
          <a:ln>
            <a:noFill/>
          </a:ln>
        </p:spPr>
      </p:pic>
      <p:sp>
        <p:nvSpPr>
          <p:cNvPr id="135" name="Google Shape;135;p2"/>
          <p:cNvSpPr txBox="1"/>
          <p:nvPr/>
        </p:nvSpPr>
        <p:spPr>
          <a:xfrm>
            <a:off x="1907953" y="6280213"/>
            <a:ext cx="169715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 Achievement of WQ Criteria</a:t>
            </a:r>
            <a:endParaRPr sz="1400" b="0" i="0" u="none" strike="noStrike" cap="none">
              <a:solidFill>
                <a:srgbClr val="000000"/>
              </a:solidFill>
              <a:latin typeface="Arial"/>
              <a:ea typeface="Arial"/>
              <a:cs typeface="Arial"/>
              <a:sym typeface="Arial"/>
            </a:endParaRPr>
          </a:p>
        </p:txBody>
      </p:sp>
      <p:sp>
        <p:nvSpPr>
          <p:cNvPr id="136" name="Google Shape;136;p2"/>
          <p:cNvSpPr/>
          <p:nvPr/>
        </p:nvSpPr>
        <p:spPr>
          <a:xfrm>
            <a:off x="1282693" y="4260683"/>
            <a:ext cx="2121521" cy="1234809"/>
          </a:xfrm>
          <a:custGeom>
            <a:avLst/>
            <a:gdLst>
              <a:gd name="connsiteX0" fmla="*/ 0 w 2156197"/>
              <a:gd name="connsiteY0" fmla="*/ 1022820 h 1022820"/>
              <a:gd name="connsiteX1" fmla="*/ 904773 w 2156197"/>
              <a:gd name="connsiteY1" fmla="*/ 176735 h 1022820"/>
              <a:gd name="connsiteX2" fmla="*/ 2156197 w 2156197"/>
              <a:gd name="connsiteY2" fmla="*/ 0 h 1022820"/>
              <a:gd name="connsiteX0" fmla="*/ 0 w 2156197"/>
              <a:gd name="connsiteY0" fmla="*/ 1022820 h 1022820"/>
              <a:gd name="connsiteX1" fmla="*/ 904773 w 2156197"/>
              <a:gd name="connsiteY1" fmla="*/ 176735 h 1022820"/>
              <a:gd name="connsiteX2" fmla="*/ 1498380 w 2156197"/>
              <a:gd name="connsiteY2" fmla="*/ 27568 h 1022820"/>
              <a:gd name="connsiteX3" fmla="*/ 2156197 w 2156197"/>
              <a:gd name="connsiteY3" fmla="*/ 0 h 1022820"/>
              <a:gd name="connsiteX0" fmla="*/ 0 w 2156197"/>
              <a:gd name="connsiteY0" fmla="*/ 1030090 h 1030090"/>
              <a:gd name="connsiteX1" fmla="*/ 904773 w 2156197"/>
              <a:gd name="connsiteY1" fmla="*/ 184005 h 1030090"/>
              <a:gd name="connsiteX2" fmla="*/ 1629817 w 2156197"/>
              <a:gd name="connsiteY2" fmla="*/ 13823 h 1030090"/>
              <a:gd name="connsiteX3" fmla="*/ 2156197 w 2156197"/>
              <a:gd name="connsiteY3" fmla="*/ 7270 h 1030090"/>
              <a:gd name="connsiteX0" fmla="*/ 0 w 2195628"/>
              <a:gd name="connsiteY0" fmla="*/ 1021659 h 1021659"/>
              <a:gd name="connsiteX1" fmla="*/ 904773 w 2195628"/>
              <a:gd name="connsiteY1" fmla="*/ 175574 h 1021659"/>
              <a:gd name="connsiteX2" fmla="*/ 1629817 w 2195628"/>
              <a:gd name="connsiteY2" fmla="*/ 5392 h 1021659"/>
              <a:gd name="connsiteX3" fmla="*/ 2195628 w 2195628"/>
              <a:gd name="connsiteY3" fmla="*/ 72393 h 1021659"/>
            </a:gdLst>
            <a:ahLst/>
            <a:cxnLst>
              <a:cxn ang="0">
                <a:pos x="connsiteX0" y="connsiteY0"/>
              </a:cxn>
              <a:cxn ang="0">
                <a:pos x="connsiteX1" y="connsiteY1"/>
              </a:cxn>
              <a:cxn ang="0">
                <a:pos x="connsiteX2" y="connsiteY2"/>
              </a:cxn>
              <a:cxn ang="0">
                <a:pos x="connsiteX3" y="connsiteY3"/>
              </a:cxn>
            </a:cxnLst>
            <a:rect l="l" t="t" r="r" b="b"/>
            <a:pathLst>
              <a:path w="2195628" h="1021659" extrusionOk="0">
                <a:moveTo>
                  <a:pt x="0" y="1021659"/>
                </a:moveTo>
                <a:cubicBezTo>
                  <a:pt x="208300" y="738142"/>
                  <a:pt x="529635" y="292805"/>
                  <a:pt x="904773" y="175574"/>
                </a:cubicBezTo>
                <a:cubicBezTo>
                  <a:pt x="1154503" y="9699"/>
                  <a:pt x="1421246" y="34848"/>
                  <a:pt x="1629817" y="5392"/>
                </a:cubicBezTo>
                <a:cubicBezTo>
                  <a:pt x="1838388" y="-24064"/>
                  <a:pt x="2085992" y="76988"/>
                  <a:pt x="2195628" y="72393"/>
                </a:cubicBezTo>
              </a:path>
            </a:pathLst>
          </a:custGeom>
          <a:noFill/>
          <a:ln w="28575" cap="flat" cmpd="sng">
            <a:solidFill>
              <a:srgbClr val="548135"/>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 name="Google Shape;137;p2"/>
          <p:cNvSpPr/>
          <p:nvPr/>
        </p:nvSpPr>
        <p:spPr>
          <a:xfrm rot="619495">
            <a:off x="1390552" y="5549678"/>
            <a:ext cx="1866439" cy="598797"/>
          </a:xfrm>
          <a:custGeom>
            <a:avLst/>
            <a:gdLst/>
            <a:ahLst/>
            <a:cxnLst/>
            <a:rect l="l" t="t" r="r" b="b"/>
            <a:pathLst>
              <a:path w="2261913" h="559475" extrusionOk="0">
                <a:moveTo>
                  <a:pt x="0" y="559475"/>
                </a:moveTo>
                <a:cubicBezTo>
                  <a:pt x="344993" y="402051"/>
                  <a:pt x="689987" y="244627"/>
                  <a:pt x="1065125" y="127396"/>
                </a:cubicBezTo>
                <a:cubicBezTo>
                  <a:pt x="1440263" y="10165"/>
                  <a:pt x="1832353" y="-16773"/>
                  <a:pt x="2261913" y="8920"/>
                </a:cubicBezTo>
              </a:path>
            </a:pathLst>
          </a:custGeom>
          <a:noFill/>
          <a:ln w="28575" cap="flat" cmpd="sng">
            <a:solidFill>
              <a:srgbClr val="548135"/>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8" name="Google Shape;138;p2"/>
          <p:cNvSpPr/>
          <p:nvPr/>
        </p:nvSpPr>
        <p:spPr>
          <a:xfrm>
            <a:off x="9544056" y="4898935"/>
            <a:ext cx="138326" cy="147787"/>
          </a:xfrm>
          <a:prstGeom prst="ellipse">
            <a:avLst/>
          </a:prstGeom>
          <a:solidFill>
            <a:schemeClr val="accent2"/>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70C0"/>
              </a:solidFill>
              <a:latin typeface="Calibri"/>
              <a:ea typeface="Calibri"/>
              <a:cs typeface="Calibri"/>
              <a:sym typeface="Calibri"/>
            </a:endParaRPr>
          </a:p>
        </p:txBody>
      </p:sp>
      <p:cxnSp>
        <p:nvCxnSpPr>
          <p:cNvPr id="139" name="Google Shape;139;p2"/>
          <p:cNvCxnSpPr>
            <a:endCxn id="138" idx="1"/>
          </p:cNvCxnSpPr>
          <p:nvPr/>
        </p:nvCxnSpPr>
        <p:spPr>
          <a:xfrm>
            <a:off x="9256513" y="4749578"/>
            <a:ext cx="307800" cy="171000"/>
          </a:xfrm>
          <a:prstGeom prst="straightConnector1">
            <a:avLst/>
          </a:prstGeom>
          <a:noFill/>
          <a:ln w="9525" cap="flat" cmpd="sng">
            <a:solidFill>
              <a:schemeClr val="dk1"/>
            </a:solidFill>
            <a:prstDash val="solid"/>
            <a:miter lim="800000"/>
            <a:headEnd type="none" w="sm" len="sm"/>
            <a:tailEnd type="triangle" w="med" len="med"/>
          </a:ln>
        </p:spPr>
      </p:cxnSp>
      <p:sp>
        <p:nvSpPr>
          <p:cNvPr id="140" name="Google Shape;140;p2"/>
          <p:cNvSpPr/>
          <p:nvPr/>
        </p:nvSpPr>
        <p:spPr>
          <a:xfrm>
            <a:off x="5339156" y="5166474"/>
            <a:ext cx="170775" cy="178302"/>
          </a:xfrm>
          <a:prstGeom prst="ellipse">
            <a:avLst/>
          </a:prstGeom>
          <a:solidFill>
            <a:srgbClr val="0070C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1" name="Google Shape;141;p2"/>
          <p:cNvSpPr txBox="1"/>
          <p:nvPr/>
        </p:nvSpPr>
        <p:spPr>
          <a:xfrm>
            <a:off x="8720476" y="4422245"/>
            <a:ext cx="1102230" cy="6001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Expected existing condition</a:t>
            </a:r>
            <a:endParaRPr sz="1400" b="0" i="0" u="none" strike="noStrike" cap="none">
              <a:solidFill>
                <a:srgbClr val="000000"/>
              </a:solidFill>
              <a:latin typeface="Arial"/>
              <a:ea typeface="Arial"/>
              <a:cs typeface="Arial"/>
              <a:sym typeface="Arial"/>
            </a:endParaRPr>
          </a:p>
        </p:txBody>
      </p:sp>
      <p:sp>
        <p:nvSpPr>
          <p:cNvPr id="143" name="Google Shape;143;p2"/>
          <p:cNvSpPr/>
          <p:nvPr/>
        </p:nvSpPr>
        <p:spPr>
          <a:xfrm>
            <a:off x="3611529" y="5323756"/>
            <a:ext cx="857441" cy="1099221"/>
          </a:xfrm>
          <a:custGeom>
            <a:avLst/>
            <a:gdLst/>
            <a:ahLst/>
            <a:cxnLst/>
            <a:rect l="l" t="t" r="r" b="b"/>
            <a:pathLst>
              <a:path w="207433" h="1427992" extrusionOk="0">
                <a:moveTo>
                  <a:pt x="204409" y="0"/>
                </a:moveTo>
                <a:lnTo>
                  <a:pt x="207433" y="1423759"/>
                </a:lnTo>
                <a:lnTo>
                  <a:pt x="0" y="1427992"/>
                </a:lnTo>
              </a:path>
            </a:pathLst>
          </a:custGeom>
          <a:noFill/>
          <a:ln w="28575" cap="flat" cmpd="sng">
            <a:solidFill>
              <a:schemeClr val="dk1"/>
            </a:solidFill>
            <a:prstDash val="solid"/>
            <a:miter lim="800000"/>
            <a:headEnd type="none" w="sm" len="sm"/>
            <a:tailEnd type="triangle" w="lg" len="lg"/>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 name="Google Shape;144;p2"/>
          <p:cNvSpPr/>
          <p:nvPr/>
        </p:nvSpPr>
        <p:spPr>
          <a:xfrm>
            <a:off x="10953785" y="4106423"/>
            <a:ext cx="199276" cy="203563"/>
          </a:xfrm>
          <a:prstGeom prst="star5">
            <a:avLst>
              <a:gd name="adj" fmla="val 19098"/>
              <a:gd name="hf" fmla="val 105146"/>
              <a:gd name="vf" fmla="val 110557"/>
            </a:avLst>
          </a:prstGeom>
          <a:solidFill>
            <a:schemeClr val="accent2"/>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5" name="Google Shape;145;p2"/>
          <p:cNvSpPr/>
          <p:nvPr/>
        </p:nvSpPr>
        <p:spPr>
          <a:xfrm>
            <a:off x="6992070" y="4160544"/>
            <a:ext cx="199276" cy="203563"/>
          </a:xfrm>
          <a:prstGeom prst="star5">
            <a:avLst>
              <a:gd name="adj" fmla="val 19098"/>
              <a:gd name="hf" fmla="val 105146"/>
              <a:gd name="vf" fmla="val 110557"/>
            </a:avLst>
          </a:prstGeom>
          <a:solidFill>
            <a:srgbClr val="0070C0"/>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46" name="Google Shape;146;p2"/>
          <p:cNvSpPr txBox="1"/>
          <p:nvPr/>
        </p:nvSpPr>
        <p:spPr>
          <a:xfrm>
            <a:off x="4747107" y="4333045"/>
            <a:ext cx="1102230" cy="6001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Expected existing condition</a:t>
            </a:r>
            <a:endParaRPr sz="1400" b="0" i="0" u="none" strike="noStrike" cap="none">
              <a:solidFill>
                <a:srgbClr val="000000"/>
              </a:solidFill>
              <a:latin typeface="Arial"/>
              <a:ea typeface="Arial"/>
              <a:cs typeface="Arial"/>
              <a:sym typeface="Arial"/>
            </a:endParaRPr>
          </a:p>
        </p:txBody>
      </p:sp>
      <p:cxnSp>
        <p:nvCxnSpPr>
          <p:cNvPr id="147" name="Google Shape;147;p2"/>
          <p:cNvCxnSpPr>
            <a:endCxn id="140" idx="1"/>
          </p:cNvCxnSpPr>
          <p:nvPr/>
        </p:nvCxnSpPr>
        <p:spPr>
          <a:xfrm>
            <a:off x="5166165" y="4899186"/>
            <a:ext cx="198000" cy="293400"/>
          </a:xfrm>
          <a:prstGeom prst="straightConnector1">
            <a:avLst/>
          </a:prstGeom>
          <a:noFill/>
          <a:ln w="9525" cap="flat" cmpd="sng">
            <a:solidFill>
              <a:schemeClr val="dk1"/>
            </a:solidFill>
            <a:prstDash val="solid"/>
            <a:miter lim="800000"/>
            <a:headEnd type="none" w="sm" len="sm"/>
            <a:tailEnd type="triangle" w="med" len="med"/>
          </a:ln>
        </p:spPr>
      </p:cxnSp>
      <p:sp>
        <p:nvSpPr>
          <p:cNvPr id="148" name="Google Shape;148;p2"/>
          <p:cNvSpPr/>
          <p:nvPr/>
        </p:nvSpPr>
        <p:spPr>
          <a:xfrm>
            <a:off x="10947324" y="2867694"/>
            <a:ext cx="1082910" cy="3263325"/>
          </a:xfrm>
          <a:custGeom>
            <a:avLst/>
            <a:gdLst/>
            <a:ahLst/>
            <a:cxnLst/>
            <a:rect l="l" t="t" r="r" b="b"/>
            <a:pathLst>
              <a:path w="1139750" h="3640266" extrusionOk="0">
                <a:moveTo>
                  <a:pt x="0" y="0"/>
                </a:moveTo>
                <a:cubicBezTo>
                  <a:pt x="1445" y="101119"/>
                  <a:pt x="2889" y="202237"/>
                  <a:pt x="4334" y="303356"/>
                </a:cubicBezTo>
                <a:lnTo>
                  <a:pt x="1126749" y="307690"/>
                </a:lnTo>
                <a:cubicBezTo>
                  <a:pt x="1131083" y="1418549"/>
                  <a:pt x="1135416" y="2529407"/>
                  <a:pt x="1139750" y="3640266"/>
                </a:cubicBezTo>
              </a:path>
            </a:pathLst>
          </a:custGeom>
          <a:noFill/>
          <a:ln w="28575" cap="flat" cmpd="sng">
            <a:solidFill>
              <a:schemeClr val="dk1"/>
            </a:solidFill>
            <a:prstDash val="dash"/>
            <a:miter lim="800000"/>
            <a:headEnd type="none" w="sm" len="sm"/>
            <a:tailEnd type="triangle" w="lg" len="lg"/>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4" name="Google Shape;108;p2">
            <a:extLst>
              <a:ext uri="{FF2B5EF4-FFF2-40B4-BE49-F238E27FC236}">
                <a16:creationId xmlns:a16="http://schemas.microsoft.com/office/drawing/2014/main" id="{9FE44C2D-EFBE-4B1D-A4D6-8AA46C0E6293}"/>
              </a:ext>
            </a:extLst>
          </p:cNvPr>
          <p:cNvSpPr txBox="1"/>
          <p:nvPr/>
        </p:nvSpPr>
        <p:spPr>
          <a:xfrm>
            <a:off x="9755513" y="344411"/>
            <a:ext cx="2263885" cy="2646838"/>
          </a:xfrm>
          <a:prstGeom prst="rect">
            <a:avLst/>
          </a:prstGeom>
          <a:solidFill>
            <a:srgbClr val="FFFF00"/>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600" b="1" i="0" u="none" strike="noStrike" cap="none" dirty="0">
                <a:solidFill>
                  <a:schemeClr val="dk1"/>
                </a:solidFill>
                <a:latin typeface="Calibri"/>
                <a:ea typeface="Calibri"/>
                <a:cs typeface="Calibri"/>
                <a:sym typeface="Calibri"/>
              </a:rPr>
              <a:t>Implementation Policies</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lang="en-US"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lang="en-US"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lang="en-US"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lang="en-US"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lang="en-US"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lang="en-US"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lang="en-US"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b="0" i="0" u="none" strike="noStrike" cap="none" dirty="0">
                <a:solidFill>
                  <a:schemeClr val="dk1"/>
                </a:solidFill>
                <a:latin typeface="Calibri"/>
                <a:ea typeface="Calibri"/>
                <a:cs typeface="Calibri"/>
                <a:sym typeface="Calibri"/>
              </a:rPr>
              <a:t> </a:t>
            </a:r>
            <a:endParaRPr sz="16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200"/>
              <a:buFont typeface="Arial"/>
              <a:buNone/>
            </a:pPr>
            <a:br>
              <a:rPr lang="en-US" b="0" i="0" u="none" strike="noStrike" cap="none" dirty="0">
                <a:solidFill>
                  <a:schemeClr val="dk1"/>
                </a:solidFill>
                <a:latin typeface="Calibri"/>
                <a:ea typeface="Calibri"/>
                <a:cs typeface="Calibri"/>
                <a:sym typeface="Calibri"/>
              </a:rPr>
            </a:br>
            <a:endParaRPr sz="1200" b="0" i="0" u="none" strike="noStrike" cap="none" dirty="0">
              <a:solidFill>
                <a:schemeClr val="dk1"/>
              </a:solidFill>
              <a:latin typeface="Calibri"/>
              <a:ea typeface="Calibri"/>
              <a:cs typeface="Calibri"/>
              <a:sym typeface="Calibri"/>
            </a:endParaRPr>
          </a:p>
        </p:txBody>
      </p:sp>
      <p:sp>
        <p:nvSpPr>
          <p:cNvPr id="55" name="TextBox 54">
            <a:extLst>
              <a:ext uri="{FF2B5EF4-FFF2-40B4-BE49-F238E27FC236}">
                <a16:creationId xmlns:a16="http://schemas.microsoft.com/office/drawing/2014/main" id="{AE15BBFE-1E52-41F9-8A6B-F1E0BFE47D94}"/>
              </a:ext>
            </a:extLst>
          </p:cNvPr>
          <p:cNvSpPr txBox="1"/>
          <p:nvPr/>
        </p:nvSpPr>
        <p:spPr>
          <a:xfrm>
            <a:off x="9755513" y="852968"/>
            <a:ext cx="2160922" cy="954107"/>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Federal permitting  </a:t>
            </a:r>
          </a:p>
          <a:p>
            <a:pPr algn="ctr"/>
            <a:r>
              <a:rPr lang="en-US" dirty="0">
                <a:latin typeface="Calibri" panose="020F0502020204030204" pitchFamily="34" charset="0"/>
                <a:cs typeface="Calibri" panose="020F0502020204030204" pitchFamily="34" charset="0"/>
              </a:rPr>
              <a:t>Fed/State nonpoint programs </a:t>
            </a:r>
          </a:p>
          <a:p>
            <a:pPr algn="ctr"/>
            <a:r>
              <a:rPr lang="en-US" dirty="0">
                <a:latin typeface="Calibri" panose="020F0502020204030204" pitchFamily="34" charset="0"/>
                <a:cs typeface="Calibri" panose="020F0502020204030204" pitchFamily="34" charset="0"/>
              </a:rPr>
              <a:t>Funding</a:t>
            </a:r>
          </a:p>
        </p:txBody>
      </p:sp>
      <p:sp>
        <p:nvSpPr>
          <p:cNvPr id="56" name="TextBox 55">
            <a:extLst>
              <a:ext uri="{FF2B5EF4-FFF2-40B4-BE49-F238E27FC236}">
                <a16:creationId xmlns:a16="http://schemas.microsoft.com/office/drawing/2014/main" id="{DFEE8310-2F8A-450D-9712-A12A093912E1}"/>
              </a:ext>
            </a:extLst>
          </p:cNvPr>
          <p:cNvSpPr txBox="1"/>
          <p:nvPr/>
        </p:nvSpPr>
        <p:spPr>
          <a:xfrm>
            <a:off x="9620916" y="1934247"/>
            <a:ext cx="2430116" cy="523220"/>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TMDL accounting  &amp; accountability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wipe(up)">
                                      <p:cBhvr>
                                        <p:cTn id="7" dur="500"/>
                                        <p:tgtEl>
                                          <p:spTgt spid="1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wipe(up)">
                                      <p:cBhvr>
                                        <p:cTn id="12" dur="500"/>
                                        <p:tgtEl>
                                          <p:spTgt spid="1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43"/>
                                        </p:tgtEl>
                                        <p:attrNameLst>
                                          <p:attrName>style.visibility</p:attrName>
                                        </p:attrNameLst>
                                      </p:cBhvr>
                                      <p:to>
                                        <p:strVal val="visible"/>
                                      </p:to>
                                    </p:set>
                                    <p:animEffect transition="in" filter="wipe(up)">
                                      <p:cBhvr>
                                        <p:cTn id="17"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143" grpId="0" animBg="1"/>
      <p:bldP spid="14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 name="Google Shape;154;p3">
            <a:extLst>
              <a:ext uri="{FF2B5EF4-FFF2-40B4-BE49-F238E27FC236}">
                <a16:creationId xmlns:a16="http://schemas.microsoft.com/office/drawing/2014/main" id="{B3985D11-FA0C-4814-A9B9-ABB0317B1728}"/>
              </a:ext>
            </a:extLst>
          </p:cNvPr>
          <p:cNvSpPr/>
          <p:nvPr/>
        </p:nvSpPr>
        <p:spPr>
          <a:xfrm>
            <a:off x="7852587" y="2138858"/>
            <a:ext cx="4304390" cy="3263325"/>
          </a:xfrm>
          <a:prstGeom prst="rect">
            <a:avLst/>
          </a:prstGeom>
          <a:solidFill>
            <a:srgbClr val="FBE4D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0" name="Google Shape;155;p3">
            <a:extLst>
              <a:ext uri="{FF2B5EF4-FFF2-40B4-BE49-F238E27FC236}">
                <a16:creationId xmlns:a16="http://schemas.microsoft.com/office/drawing/2014/main" id="{CAD89344-9A29-490A-BED1-3F6B31C927E6}"/>
              </a:ext>
            </a:extLst>
          </p:cNvPr>
          <p:cNvSpPr/>
          <p:nvPr/>
        </p:nvSpPr>
        <p:spPr>
          <a:xfrm>
            <a:off x="450" y="2145201"/>
            <a:ext cx="3792194" cy="3256982"/>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11" name="Google Shape;156;p3">
            <a:extLst>
              <a:ext uri="{FF2B5EF4-FFF2-40B4-BE49-F238E27FC236}">
                <a16:creationId xmlns:a16="http://schemas.microsoft.com/office/drawing/2014/main" id="{04DDE84D-C4E6-47FF-800D-A8B1F605B4EE}"/>
              </a:ext>
            </a:extLst>
          </p:cNvPr>
          <p:cNvSpPr/>
          <p:nvPr/>
        </p:nvSpPr>
        <p:spPr>
          <a:xfrm>
            <a:off x="3791550" y="2144867"/>
            <a:ext cx="4101314" cy="3273354"/>
          </a:xfrm>
          <a:prstGeom prst="rect">
            <a:avLst/>
          </a:prstGeom>
          <a:solidFill>
            <a:srgbClr val="DDEAF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12" name="Google Shape;166;p3">
            <a:extLst>
              <a:ext uri="{FF2B5EF4-FFF2-40B4-BE49-F238E27FC236}">
                <a16:creationId xmlns:a16="http://schemas.microsoft.com/office/drawing/2014/main" id="{B912B511-D59C-40D2-90D4-EA4427FF1D26}"/>
              </a:ext>
            </a:extLst>
          </p:cNvPr>
          <p:cNvSpPr/>
          <p:nvPr/>
        </p:nvSpPr>
        <p:spPr>
          <a:xfrm>
            <a:off x="706019" y="2290444"/>
            <a:ext cx="2338574" cy="2554335"/>
          </a:xfrm>
          <a:custGeom>
            <a:avLst/>
            <a:gdLst/>
            <a:ahLst/>
            <a:cxnLst/>
            <a:rect l="l" t="t" r="r" b="b"/>
            <a:pathLst>
              <a:path w="2661314" h="2320120" extrusionOk="0">
                <a:moveTo>
                  <a:pt x="0" y="0"/>
                </a:moveTo>
                <a:cubicBezTo>
                  <a:pt x="4549" y="773373"/>
                  <a:pt x="9099" y="1546747"/>
                  <a:pt x="13648" y="2320120"/>
                </a:cubicBezTo>
                <a:lnTo>
                  <a:pt x="2661314" y="2306472"/>
                </a:lnTo>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 name="Google Shape;167;p3">
            <a:extLst>
              <a:ext uri="{FF2B5EF4-FFF2-40B4-BE49-F238E27FC236}">
                <a16:creationId xmlns:a16="http://schemas.microsoft.com/office/drawing/2014/main" id="{9391C038-2498-4C57-9766-6D190C544107}"/>
              </a:ext>
            </a:extLst>
          </p:cNvPr>
          <p:cNvSpPr txBox="1"/>
          <p:nvPr/>
        </p:nvSpPr>
        <p:spPr>
          <a:xfrm>
            <a:off x="1087066" y="2245991"/>
            <a:ext cx="275987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Living Resource Response to WQ</a:t>
            </a:r>
            <a:endParaRPr sz="1400" b="0" i="0" u="none" strike="noStrike" cap="none">
              <a:solidFill>
                <a:srgbClr val="000000"/>
              </a:solidFill>
              <a:latin typeface="Arial"/>
              <a:ea typeface="Arial"/>
              <a:cs typeface="Arial"/>
              <a:sym typeface="Arial"/>
            </a:endParaRPr>
          </a:p>
        </p:txBody>
      </p:sp>
      <p:sp>
        <p:nvSpPr>
          <p:cNvPr id="14" name="Google Shape;168;p3">
            <a:extLst>
              <a:ext uri="{FF2B5EF4-FFF2-40B4-BE49-F238E27FC236}">
                <a16:creationId xmlns:a16="http://schemas.microsoft.com/office/drawing/2014/main" id="{E341219E-5B19-4A71-9B4F-D026681EF4C1}"/>
              </a:ext>
            </a:extLst>
          </p:cNvPr>
          <p:cNvSpPr txBox="1"/>
          <p:nvPr/>
        </p:nvSpPr>
        <p:spPr>
          <a:xfrm rot="-5400000">
            <a:off x="-469549" y="3077254"/>
            <a:ext cx="1922415"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Living Resource Abundance</a:t>
            </a:r>
            <a:endParaRPr sz="1400" b="0" i="0" u="none" strike="noStrike" cap="none">
              <a:solidFill>
                <a:srgbClr val="000000"/>
              </a:solidFill>
              <a:latin typeface="Arial"/>
              <a:ea typeface="Arial"/>
              <a:cs typeface="Arial"/>
              <a:sym typeface="Arial"/>
            </a:endParaRPr>
          </a:p>
        </p:txBody>
      </p:sp>
      <p:sp>
        <p:nvSpPr>
          <p:cNvPr id="15" name="Google Shape;172;p3">
            <a:extLst>
              <a:ext uri="{FF2B5EF4-FFF2-40B4-BE49-F238E27FC236}">
                <a16:creationId xmlns:a16="http://schemas.microsoft.com/office/drawing/2014/main" id="{AC4CF354-31AA-4E71-BB04-EBF337E8B14C}"/>
              </a:ext>
            </a:extLst>
          </p:cNvPr>
          <p:cNvSpPr txBox="1"/>
          <p:nvPr/>
        </p:nvSpPr>
        <p:spPr>
          <a:xfrm>
            <a:off x="-79093" y="1841386"/>
            <a:ext cx="617509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Biological, Physical, and Social System Response</a:t>
            </a:r>
            <a:endParaRPr sz="1400" b="0" i="0" u="none" strike="noStrike" cap="none">
              <a:solidFill>
                <a:srgbClr val="000000"/>
              </a:solidFill>
              <a:latin typeface="Arial"/>
              <a:ea typeface="Arial"/>
              <a:cs typeface="Arial"/>
              <a:sym typeface="Arial"/>
            </a:endParaRPr>
          </a:p>
        </p:txBody>
      </p:sp>
      <p:cxnSp>
        <p:nvCxnSpPr>
          <p:cNvPr id="17" name="Google Shape;174;p3">
            <a:extLst>
              <a:ext uri="{FF2B5EF4-FFF2-40B4-BE49-F238E27FC236}">
                <a16:creationId xmlns:a16="http://schemas.microsoft.com/office/drawing/2014/main" id="{4BBC81AD-697D-46A2-850C-C0294A213BED}"/>
              </a:ext>
            </a:extLst>
          </p:cNvPr>
          <p:cNvCxnSpPr/>
          <p:nvPr/>
        </p:nvCxnSpPr>
        <p:spPr>
          <a:xfrm flipH="1">
            <a:off x="8537687" y="2760162"/>
            <a:ext cx="2347404" cy="3311"/>
          </a:xfrm>
          <a:prstGeom prst="straightConnector1">
            <a:avLst/>
          </a:prstGeom>
          <a:noFill/>
          <a:ln w="9525" cap="flat" cmpd="sng">
            <a:solidFill>
              <a:schemeClr val="dk1"/>
            </a:solidFill>
            <a:prstDash val="dash"/>
            <a:miter lim="800000"/>
            <a:headEnd type="none" w="sm" len="sm"/>
            <a:tailEnd type="none" w="sm" len="sm"/>
          </a:ln>
        </p:spPr>
      </p:cxnSp>
      <p:sp>
        <p:nvSpPr>
          <p:cNvPr id="18" name="Google Shape;175;p3">
            <a:extLst>
              <a:ext uri="{FF2B5EF4-FFF2-40B4-BE49-F238E27FC236}">
                <a16:creationId xmlns:a16="http://schemas.microsoft.com/office/drawing/2014/main" id="{1E98957A-798C-4A7F-B2DC-B733B37A2A03}"/>
              </a:ext>
            </a:extLst>
          </p:cNvPr>
          <p:cNvSpPr txBox="1"/>
          <p:nvPr/>
        </p:nvSpPr>
        <p:spPr>
          <a:xfrm>
            <a:off x="8515775" y="2525682"/>
            <a:ext cx="2313118" cy="2615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100" b="0" i="0" u="none" strike="noStrike" cap="none" dirty="0">
                <a:solidFill>
                  <a:schemeClr val="dk1"/>
                </a:solidFill>
                <a:latin typeface="Calibri"/>
                <a:ea typeface="Calibri"/>
                <a:cs typeface="Calibri"/>
                <a:sym typeface="Calibri"/>
              </a:rPr>
              <a:t>100% Achievement of TMDL  Goals</a:t>
            </a:r>
            <a:endParaRPr sz="1200" b="0" i="0" u="none" strike="noStrike" cap="none" dirty="0">
              <a:solidFill>
                <a:schemeClr val="dk1"/>
              </a:solidFill>
              <a:latin typeface="Arial"/>
              <a:ea typeface="Arial"/>
              <a:cs typeface="Arial"/>
              <a:sym typeface="Arial"/>
            </a:endParaRPr>
          </a:p>
        </p:txBody>
      </p:sp>
      <p:sp>
        <p:nvSpPr>
          <p:cNvPr id="19" name="Google Shape;176;p3">
            <a:extLst>
              <a:ext uri="{FF2B5EF4-FFF2-40B4-BE49-F238E27FC236}">
                <a16:creationId xmlns:a16="http://schemas.microsoft.com/office/drawing/2014/main" id="{4D974B57-F568-439F-9C06-0788A69FB8C6}"/>
              </a:ext>
            </a:extLst>
          </p:cNvPr>
          <p:cNvSpPr/>
          <p:nvPr/>
        </p:nvSpPr>
        <p:spPr>
          <a:xfrm rot="10800000">
            <a:off x="8641449" y="2722799"/>
            <a:ext cx="2563675" cy="2023502"/>
          </a:xfrm>
          <a:custGeom>
            <a:avLst/>
            <a:gdLst/>
            <a:ahLst/>
            <a:cxnLst/>
            <a:rect l="l" t="t" r="r" b="b"/>
            <a:pathLst>
              <a:path w="2331349" h="1928440" extrusionOk="0">
                <a:moveTo>
                  <a:pt x="0" y="1928440"/>
                </a:moveTo>
                <a:cubicBezTo>
                  <a:pt x="503830" y="1902282"/>
                  <a:pt x="772247" y="1783582"/>
                  <a:pt x="1084691" y="1604983"/>
                </a:cubicBezTo>
                <a:cubicBezTo>
                  <a:pt x="1397135" y="1426384"/>
                  <a:pt x="1714619" y="1060630"/>
                  <a:pt x="1874665" y="856847"/>
                </a:cubicBezTo>
                <a:cubicBezTo>
                  <a:pt x="2046290" y="653064"/>
                  <a:pt x="2308603" y="154674"/>
                  <a:pt x="2331349" y="0"/>
                </a:cubicBezTo>
              </a:path>
            </a:pathLst>
          </a:custGeom>
          <a:noFill/>
          <a:ln w="28575" cap="flat" cmpd="sng">
            <a:solidFill>
              <a:srgbClr val="EB9D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a:ea typeface="Calibri"/>
              <a:cs typeface="Calibri"/>
              <a:sym typeface="Calibri"/>
            </a:endParaRPr>
          </a:p>
        </p:txBody>
      </p:sp>
      <p:sp>
        <p:nvSpPr>
          <p:cNvPr id="22" name="Google Shape;179;p3">
            <a:extLst>
              <a:ext uri="{FF2B5EF4-FFF2-40B4-BE49-F238E27FC236}">
                <a16:creationId xmlns:a16="http://schemas.microsoft.com/office/drawing/2014/main" id="{981BA849-1E9D-4045-B247-6199170ABE8B}"/>
              </a:ext>
            </a:extLst>
          </p:cNvPr>
          <p:cNvSpPr txBox="1"/>
          <p:nvPr/>
        </p:nvSpPr>
        <p:spPr>
          <a:xfrm>
            <a:off x="11133651" y="2493903"/>
            <a:ext cx="132959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EB9D35"/>
                </a:solidFill>
                <a:latin typeface="Calibri"/>
                <a:ea typeface="Calibri"/>
                <a:cs typeface="Calibri"/>
                <a:sym typeface="Calibri"/>
              </a:rPr>
              <a:t>Expected Response</a:t>
            </a:r>
            <a:endParaRPr sz="1400" b="0" i="0" u="none" strike="noStrike" cap="none" dirty="0">
              <a:solidFill>
                <a:srgbClr val="EB9D35"/>
              </a:solidFill>
              <a:sym typeface="Arial"/>
            </a:endParaRPr>
          </a:p>
        </p:txBody>
      </p:sp>
      <p:sp>
        <p:nvSpPr>
          <p:cNvPr id="23" name="Google Shape;180;p3">
            <a:extLst>
              <a:ext uri="{FF2B5EF4-FFF2-40B4-BE49-F238E27FC236}">
                <a16:creationId xmlns:a16="http://schemas.microsoft.com/office/drawing/2014/main" id="{0E735915-30BD-4F98-BB66-57C417DFF5AE}"/>
              </a:ext>
            </a:extLst>
          </p:cNvPr>
          <p:cNvSpPr txBox="1"/>
          <p:nvPr/>
        </p:nvSpPr>
        <p:spPr>
          <a:xfrm>
            <a:off x="5580970" y="4856534"/>
            <a:ext cx="292094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Nutrient/Sediment Reductions</a:t>
            </a:r>
            <a:endParaRPr sz="1400" b="0" i="0" u="none" strike="noStrike" cap="none">
              <a:solidFill>
                <a:srgbClr val="000000"/>
              </a:solidFill>
              <a:latin typeface="Arial"/>
              <a:ea typeface="Arial"/>
              <a:cs typeface="Arial"/>
              <a:sym typeface="Arial"/>
            </a:endParaRPr>
          </a:p>
        </p:txBody>
      </p:sp>
      <p:sp>
        <p:nvSpPr>
          <p:cNvPr id="24" name="Google Shape;181;p3">
            <a:extLst>
              <a:ext uri="{FF2B5EF4-FFF2-40B4-BE49-F238E27FC236}">
                <a16:creationId xmlns:a16="http://schemas.microsoft.com/office/drawing/2014/main" id="{5FED4AC5-29C0-452D-B992-03DD0F0CDCDE}"/>
              </a:ext>
            </a:extLst>
          </p:cNvPr>
          <p:cNvSpPr/>
          <p:nvPr/>
        </p:nvSpPr>
        <p:spPr>
          <a:xfrm>
            <a:off x="4594678" y="2448562"/>
            <a:ext cx="2782732" cy="2396217"/>
          </a:xfrm>
          <a:custGeom>
            <a:avLst/>
            <a:gdLst/>
            <a:ahLst/>
            <a:cxnLst/>
            <a:rect l="l" t="t" r="r" b="b"/>
            <a:pathLst>
              <a:path w="2661314" h="2320120" extrusionOk="0">
                <a:moveTo>
                  <a:pt x="0" y="0"/>
                </a:moveTo>
                <a:cubicBezTo>
                  <a:pt x="4549" y="773373"/>
                  <a:pt x="9099" y="1546747"/>
                  <a:pt x="13648" y="2320120"/>
                </a:cubicBezTo>
                <a:lnTo>
                  <a:pt x="2661314" y="2306472"/>
                </a:lnTo>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 name="Google Shape;182;p3">
            <a:extLst>
              <a:ext uri="{FF2B5EF4-FFF2-40B4-BE49-F238E27FC236}">
                <a16:creationId xmlns:a16="http://schemas.microsoft.com/office/drawing/2014/main" id="{DD6DD278-A3C1-4444-AE63-40C0B15BA548}"/>
              </a:ext>
            </a:extLst>
          </p:cNvPr>
          <p:cNvSpPr/>
          <p:nvPr/>
        </p:nvSpPr>
        <p:spPr>
          <a:xfrm rot="10800000">
            <a:off x="4737123" y="2784239"/>
            <a:ext cx="2613272" cy="1854962"/>
          </a:xfrm>
          <a:custGeom>
            <a:avLst/>
            <a:gdLst/>
            <a:ahLst/>
            <a:cxnLst/>
            <a:rect l="l" t="t" r="r" b="b"/>
            <a:pathLst>
              <a:path w="2145976" h="1796796" extrusionOk="0">
                <a:moveTo>
                  <a:pt x="0" y="1796796"/>
                </a:moveTo>
                <a:cubicBezTo>
                  <a:pt x="503830" y="1770638"/>
                  <a:pt x="814082" y="1526586"/>
                  <a:pt x="1093960" y="1361947"/>
                </a:cubicBezTo>
                <a:cubicBezTo>
                  <a:pt x="1373838" y="1197308"/>
                  <a:pt x="1519225" y="1012747"/>
                  <a:pt x="1679271" y="808964"/>
                </a:cubicBezTo>
                <a:cubicBezTo>
                  <a:pt x="1850896" y="605181"/>
                  <a:pt x="2123230" y="154674"/>
                  <a:pt x="2145976" y="0"/>
                </a:cubicBezTo>
              </a:path>
            </a:pathLst>
          </a:custGeom>
          <a:noFill/>
          <a:ln w="28575"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 name="Google Shape;185;p3">
            <a:extLst>
              <a:ext uri="{FF2B5EF4-FFF2-40B4-BE49-F238E27FC236}">
                <a16:creationId xmlns:a16="http://schemas.microsoft.com/office/drawing/2014/main" id="{2DB5E75F-997E-4F0F-9D3D-E4D88DAC297D}"/>
              </a:ext>
            </a:extLst>
          </p:cNvPr>
          <p:cNvSpPr txBox="1"/>
          <p:nvPr/>
        </p:nvSpPr>
        <p:spPr>
          <a:xfrm>
            <a:off x="7233333" y="2564498"/>
            <a:ext cx="1365632"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70C0"/>
                </a:solidFill>
                <a:latin typeface="Calibri"/>
                <a:ea typeface="Calibri"/>
                <a:cs typeface="Calibri"/>
                <a:sym typeface="Calibri"/>
              </a:rPr>
              <a:t>Expected Response</a:t>
            </a:r>
            <a:endParaRPr sz="1400" b="0" i="0" u="none" strike="noStrike" cap="none" dirty="0">
              <a:solidFill>
                <a:srgbClr val="000000"/>
              </a:solidFill>
              <a:latin typeface="Arial"/>
              <a:ea typeface="Arial"/>
              <a:cs typeface="Arial"/>
              <a:sym typeface="Arial"/>
            </a:endParaRPr>
          </a:p>
        </p:txBody>
      </p:sp>
      <p:grpSp>
        <p:nvGrpSpPr>
          <p:cNvPr id="29" name="Google Shape;186;p3">
            <a:extLst>
              <a:ext uri="{FF2B5EF4-FFF2-40B4-BE49-F238E27FC236}">
                <a16:creationId xmlns:a16="http://schemas.microsoft.com/office/drawing/2014/main" id="{9B429D6B-B829-4CF7-8145-4AB66CAB6DEC}"/>
              </a:ext>
            </a:extLst>
          </p:cNvPr>
          <p:cNvGrpSpPr/>
          <p:nvPr/>
        </p:nvGrpSpPr>
        <p:grpSpPr>
          <a:xfrm>
            <a:off x="4579224" y="2595354"/>
            <a:ext cx="2536385" cy="261610"/>
            <a:chOff x="4710914" y="4007036"/>
            <a:chExt cx="2370138" cy="261610"/>
          </a:xfrm>
        </p:grpSpPr>
        <p:cxnSp>
          <p:nvCxnSpPr>
            <p:cNvPr id="30" name="Google Shape;187;p3">
              <a:extLst>
                <a:ext uri="{FF2B5EF4-FFF2-40B4-BE49-F238E27FC236}">
                  <a16:creationId xmlns:a16="http://schemas.microsoft.com/office/drawing/2014/main" id="{BAAC413A-C82E-4830-9BDC-35E787BA6BEE}"/>
                </a:ext>
              </a:extLst>
            </p:cNvPr>
            <p:cNvCxnSpPr/>
            <p:nvPr/>
          </p:nvCxnSpPr>
          <p:spPr>
            <a:xfrm flipH="1">
              <a:off x="4726302" y="4234116"/>
              <a:ext cx="2354750" cy="20113"/>
            </a:xfrm>
            <a:prstGeom prst="straightConnector1">
              <a:avLst/>
            </a:prstGeom>
            <a:noFill/>
            <a:ln w="9525" cap="flat" cmpd="sng">
              <a:solidFill>
                <a:schemeClr val="dk1"/>
              </a:solidFill>
              <a:prstDash val="dash"/>
              <a:miter lim="800000"/>
              <a:headEnd type="none" w="sm" len="sm"/>
              <a:tailEnd type="none" w="sm" len="sm"/>
            </a:ln>
          </p:spPr>
        </p:cxnSp>
        <p:sp>
          <p:nvSpPr>
            <p:cNvPr id="31" name="Google Shape;188;p3">
              <a:extLst>
                <a:ext uri="{FF2B5EF4-FFF2-40B4-BE49-F238E27FC236}">
                  <a16:creationId xmlns:a16="http://schemas.microsoft.com/office/drawing/2014/main" id="{27B2D36C-266C-4585-A89A-A511DC9B95E3}"/>
                </a:ext>
              </a:extLst>
            </p:cNvPr>
            <p:cNvSpPr txBox="1"/>
            <p:nvPr/>
          </p:nvSpPr>
          <p:spPr>
            <a:xfrm>
              <a:off x="4710914" y="4007036"/>
              <a:ext cx="1887768"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100% Achievement of WQC</a:t>
              </a:r>
              <a:endParaRPr sz="1400" b="0" i="0" u="none" strike="noStrike" cap="none">
                <a:solidFill>
                  <a:schemeClr val="dk1"/>
                </a:solidFill>
                <a:latin typeface="Arial"/>
                <a:ea typeface="Arial"/>
                <a:cs typeface="Arial"/>
                <a:sym typeface="Arial"/>
              </a:endParaRPr>
            </a:p>
          </p:txBody>
        </p:sp>
      </p:grpSp>
      <p:sp>
        <p:nvSpPr>
          <p:cNvPr id="32" name="Google Shape;189;p3">
            <a:extLst>
              <a:ext uri="{FF2B5EF4-FFF2-40B4-BE49-F238E27FC236}">
                <a16:creationId xmlns:a16="http://schemas.microsoft.com/office/drawing/2014/main" id="{FC410CEC-F020-4489-A569-F8764D2C3E3A}"/>
              </a:ext>
            </a:extLst>
          </p:cNvPr>
          <p:cNvSpPr txBox="1"/>
          <p:nvPr/>
        </p:nvSpPr>
        <p:spPr>
          <a:xfrm rot="-5400000">
            <a:off x="3480233" y="2809094"/>
            <a:ext cx="169715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 Achievement of WQ Criteria (ex DO)</a:t>
            </a:r>
            <a:endParaRPr sz="1400" b="0" i="0" u="none" strike="noStrike" cap="none">
              <a:solidFill>
                <a:srgbClr val="000000"/>
              </a:solidFill>
              <a:latin typeface="Arial"/>
              <a:ea typeface="Arial"/>
              <a:cs typeface="Arial"/>
              <a:sym typeface="Arial"/>
            </a:endParaRPr>
          </a:p>
        </p:txBody>
      </p:sp>
      <p:sp>
        <p:nvSpPr>
          <p:cNvPr id="33" name="Google Shape;190;p3">
            <a:extLst>
              <a:ext uri="{FF2B5EF4-FFF2-40B4-BE49-F238E27FC236}">
                <a16:creationId xmlns:a16="http://schemas.microsoft.com/office/drawing/2014/main" id="{A354710B-198A-4B94-9EE3-26F36BF2406F}"/>
              </a:ext>
            </a:extLst>
          </p:cNvPr>
          <p:cNvSpPr/>
          <p:nvPr/>
        </p:nvSpPr>
        <p:spPr>
          <a:xfrm>
            <a:off x="7582013" y="3563060"/>
            <a:ext cx="712809" cy="1427992"/>
          </a:xfrm>
          <a:custGeom>
            <a:avLst/>
            <a:gdLst/>
            <a:ahLst/>
            <a:cxnLst/>
            <a:rect l="l" t="t" r="r" b="b"/>
            <a:pathLst>
              <a:path w="207433" h="1427992" extrusionOk="0">
                <a:moveTo>
                  <a:pt x="204409" y="0"/>
                </a:moveTo>
                <a:lnTo>
                  <a:pt x="207433" y="1423759"/>
                </a:lnTo>
                <a:lnTo>
                  <a:pt x="0" y="1427992"/>
                </a:lnTo>
              </a:path>
            </a:pathLst>
          </a:custGeom>
          <a:noFill/>
          <a:ln w="28575" cap="flat" cmpd="sng">
            <a:solidFill>
              <a:schemeClr val="dk1"/>
            </a:solidFill>
            <a:prstDash val="solid"/>
            <a:miter lim="800000"/>
            <a:headEnd type="none" w="sm" len="sm"/>
            <a:tailEnd type="triangle" w="lg" len="lg"/>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 name="Google Shape;191;p3">
            <a:extLst>
              <a:ext uri="{FF2B5EF4-FFF2-40B4-BE49-F238E27FC236}">
                <a16:creationId xmlns:a16="http://schemas.microsoft.com/office/drawing/2014/main" id="{5A30874D-C5E1-42B8-AF0D-AD45F23ADE72}"/>
              </a:ext>
            </a:extLst>
          </p:cNvPr>
          <p:cNvSpPr txBox="1"/>
          <p:nvPr/>
        </p:nvSpPr>
        <p:spPr>
          <a:xfrm>
            <a:off x="4779995" y="2241301"/>
            <a:ext cx="322074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WQ Response to N,P and Sediment</a:t>
            </a:r>
            <a:endParaRPr sz="1400" b="0" i="0" u="none" strike="noStrike" cap="none">
              <a:solidFill>
                <a:srgbClr val="000000"/>
              </a:solidFill>
              <a:latin typeface="Arial"/>
              <a:ea typeface="Arial"/>
              <a:cs typeface="Arial"/>
              <a:sym typeface="Arial"/>
            </a:endParaRPr>
          </a:p>
        </p:txBody>
      </p:sp>
      <p:sp>
        <p:nvSpPr>
          <p:cNvPr id="35" name="Google Shape;192;p3">
            <a:extLst>
              <a:ext uri="{FF2B5EF4-FFF2-40B4-BE49-F238E27FC236}">
                <a16:creationId xmlns:a16="http://schemas.microsoft.com/office/drawing/2014/main" id="{CB94732C-B7A4-439A-88CC-33E738A5866E}"/>
              </a:ext>
            </a:extLst>
          </p:cNvPr>
          <p:cNvSpPr txBox="1"/>
          <p:nvPr/>
        </p:nvSpPr>
        <p:spPr>
          <a:xfrm>
            <a:off x="10828893" y="4846213"/>
            <a:ext cx="1360386" cy="461624"/>
          </a:xfrm>
          <a:prstGeom prst="rect">
            <a:avLst/>
          </a:prstGeom>
          <a:noFill/>
          <a:ln>
            <a:noFill/>
          </a:ln>
        </p:spPr>
        <p:txBody>
          <a:bodyPr spcFirstLastPara="1" wrap="square" lIns="91425" tIns="45700" rIns="91425" bIns="45700" anchor="t" anchorCtr="0">
            <a:spAutoFit/>
          </a:bodyPr>
          <a:lstStyle/>
          <a:p>
            <a:pPr marL="0" marR="0" lvl="2" indent="0" algn="r"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Calibri"/>
                <a:ea typeface="Calibri"/>
                <a:cs typeface="Calibri"/>
                <a:sym typeface="Calibri"/>
              </a:rPr>
              <a:t>Management Actions</a:t>
            </a:r>
            <a:endParaRPr sz="1400" b="0" i="0" u="none" strike="noStrike" cap="none" dirty="0">
              <a:solidFill>
                <a:srgbClr val="000000"/>
              </a:solidFill>
              <a:latin typeface="Arial"/>
              <a:ea typeface="Arial"/>
              <a:cs typeface="Arial"/>
              <a:sym typeface="Arial"/>
            </a:endParaRPr>
          </a:p>
        </p:txBody>
      </p:sp>
      <p:sp>
        <p:nvSpPr>
          <p:cNvPr id="36" name="Google Shape;193;p3">
            <a:extLst>
              <a:ext uri="{FF2B5EF4-FFF2-40B4-BE49-F238E27FC236}">
                <a16:creationId xmlns:a16="http://schemas.microsoft.com/office/drawing/2014/main" id="{6D772C28-1890-48E8-B3AB-9DE40A8A0B0D}"/>
              </a:ext>
            </a:extLst>
          </p:cNvPr>
          <p:cNvSpPr/>
          <p:nvPr/>
        </p:nvSpPr>
        <p:spPr>
          <a:xfrm>
            <a:off x="8555779" y="2431222"/>
            <a:ext cx="3075209" cy="2396217"/>
          </a:xfrm>
          <a:custGeom>
            <a:avLst/>
            <a:gdLst/>
            <a:ahLst/>
            <a:cxnLst/>
            <a:rect l="l" t="t" r="r" b="b"/>
            <a:pathLst>
              <a:path w="2661314" h="2320120" extrusionOk="0">
                <a:moveTo>
                  <a:pt x="0" y="0"/>
                </a:moveTo>
                <a:cubicBezTo>
                  <a:pt x="4549" y="773373"/>
                  <a:pt x="9099" y="1546747"/>
                  <a:pt x="13648" y="2320120"/>
                </a:cubicBezTo>
                <a:lnTo>
                  <a:pt x="2661314" y="2306472"/>
                </a:lnTo>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7" name="Google Shape;194;p3">
            <a:extLst>
              <a:ext uri="{FF2B5EF4-FFF2-40B4-BE49-F238E27FC236}">
                <a16:creationId xmlns:a16="http://schemas.microsoft.com/office/drawing/2014/main" id="{7B528A5C-72EB-4EE4-98F6-189E3FDBD4A9}"/>
              </a:ext>
            </a:extLst>
          </p:cNvPr>
          <p:cNvSpPr txBox="1"/>
          <p:nvPr/>
        </p:nvSpPr>
        <p:spPr>
          <a:xfrm rot="-5400000">
            <a:off x="7590170" y="2627351"/>
            <a:ext cx="1518183"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Nutrient/Sediment Reductions Achieved</a:t>
            </a:r>
            <a:endParaRPr sz="1400" b="0" i="0" u="none" strike="noStrike" cap="none">
              <a:solidFill>
                <a:srgbClr val="000000"/>
              </a:solidFill>
              <a:latin typeface="Arial"/>
              <a:ea typeface="Arial"/>
              <a:cs typeface="Arial"/>
              <a:sym typeface="Arial"/>
            </a:endParaRPr>
          </a:p>
        </p:txBody>
      </p:sp>
      <p:sp>
        <p:nvSpPr>
          <p:cNvPr id="38" name="Google Shape;195;p3">
            <a:extLst>
              <a:ext uri="{FF2B5EF4-FFF2-40B4-BE49-F238E27FC236}">
                <a16:creationId xmlns:a16="http://schemas.microsoft.com/office/drawing/2014/main" id="{A13CB614-3235-4E53-80A5-B8D8A309A35A}"/>
              </a:ext>
            </a:extLst>
          </p:cNvPr>
          <p:cNvSpPr txBox="1"/>
          <p:nvPr/>
        </p:nvSpPr>
        <p:spPr>
          <a:xfrm>
            <a:off x="8811712" y="2184425"/>
            <a:ext cx="349057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Calibri"/>
                <a:ea typeface="Calibri"/>
                <a:cs typeface="Calibri"/>
                <a:sym typeface="Calibri"/>
              </a:rPr>
              <a:t>N,P, and Sediment Response to Mgt</a:t>
            </a:r>
            <a:endParaRPr sz="1400" b="0" i="0" u="none" strike="noStrike" cap="none">
              <a:solidFill>
                <a:srgbClr val="000000"/>
              </a:solidFill>
              <a:latin typeface="Arial"/>
              <a:ea typeface="Arial"/>
              <a:cs typeface="Arial"/>
              <a:sym typeface="Arial"/>
            </a:endParaRPr>
          </a:p>
        </p:txBody>
      </p:sp>
      <p:sp>
        <p:nvSpPr>
          <p:cNvPr id="39" name="Google Shape;200;p3">
            <a:extLst>
              <a:ext uri="{FF2B5EF4-FFF2-40B4-BE49-F238E27FC236}">
                <a16:creationId xmlns:a16="http://schemas.microsoft.com/office/drawing/2014/main" id="{57A76950-30F2-4CDA-8475-B9FB113FED38}"/>
              </a:ext>
            </a:extLst>
          </p:cNvPr>
          <p:cNvSpPr txBox="1"/>
          <p:nvPr/>
        </p:nvSpPr>
        <p:spPr>
          <a:xfrm>
            <a:off x="1759080" y="4832413"/>
            <a:ext cx="1697150"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 Achievement of WQ Criteria</a:t>
            </a:r>
            <a:endParaRPr sz="1400" b="0" i="0" u="none" strike="noStrike" cap="none">
              <a:solidFill>
                <a:srgbClr val="000000"/>
              </a:solidFill>
              <a:latin typeface="Arial"/>
              <a:ea typeface="Arial"/>
              <a:cs typeface="Arial"/>
              <a:sym typeface="Arial"/>
            </a:endParaRPr>
          </a:p>
        </p:txBody>
      </p:sp>
      <p:sp>
        <p:nvSpPr>
          <p:cNvPr id="41" name="Google Shape;202;p3">
            <a:extLst>
              <a:ext uri="{FF2B5EF4-FFF2-40B4-BE49-F238E27FC236}">
                <a16:creationId xmlns:a16="http://schemas.microsoft.com/office/drawing/2014/main" id="{B39F1020-6D32-41F4-8D20-88AAE2C095F5}"/>
              </a:ext>
            </a:extLst>
          </p:cNvPr>
          <p:cNvSpPr/>
          <p:nvPr/>
        </p:nvSpPr>
        <p:spPr>
          <a:xfrm rot="619495">
            <a:off x="1123810" y="4160061"/>
            <a:ext cx="1866439" cy="598797"/>
          </a:xfrm>
          <a:custGeom>
            <a:avLst/>
            <a:gdLst/>
            <a:ahLst/>
            <a:cxnLst/>
            <a:rect l="l" t="t" r="r" b="b"/>
            <a:pathLst>
              <a:path w="2261913" h="559475" extrusionOk="0">
                <a:moveTo>
                  <a:pt x="0" y="559475"/>
                </a:moveTo>
                <a:cubicBezTo>
                  <a:pt x="344993" y="402051"/>
                  <a:pt x="689987" y="244627"/>
                  <a:pt x="1065125" y="127396"/>
                </a:cubicBezTo>
                <a:cubicBezTo>
                  <a:pt x="1440263" y="10165"/>
                  <a:pt x="1832353" y="-16773"/>
                  <a:pt x="2261913" y="8920"/>
                </a:cubicBezTo>
              </a:path>
            </a:pathLst>
          </a:custGeom>
          <a:noFill/>
          <a:ln w="28575" cap="flat" cmpd="sng">
            <a:solidFill>
              <a:srgbClr val="548135"/>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 name="Google Shape;203;p3">
            <a:extLst>
              <a:ext uri="{FF2B5EF4-FFF2-40B4-BE49-F238E27FC236}">
                <a16:creationId xmlns:a16="http://schemas.microsoft.com/office/drawing/2014/main" id="{414EDDC9-BCD5-4BE1-A354-1F5BFE242D24}"/>
              </a:ext>
            </a:extLst>
          </p:cNvPr>
          <p:cNvSpPr/>
          <p:nvPr/>
        </p:nvSpPr>
        <p:spPr>
          <a:xfrm>
            <a:off x="9371530" y="3451673"/>
            <a:ext cx="138326" cy="147787"/>
          </a:xfrm>
          <a:prstGeom prst="ellipse">
            <a:avLst/>
          </a:prstGeom>
          <a:solidFill>
            <a:srgbClr val="FFC000"/>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70C0"/>
              </a:solidFill>
              <a:latin typeface="Calibri"/>
              <a:ea typeface="Calibri"/>
              <a:cs typeface="Calibri"/>
              <a:sym typeface="Calibri"/>
            </a:endParaRPr>
          </a:p>
        </p:txBody>
      </p:sp>
      <p:cxnSp>
        <p:nvCxnSpPr>
          <p:cNvPr id="43" name="Google Shape;204;p3">
            <a:extLst>
              <a:ext uri="{FF2B5EF4-FFF2-40B4-BE49-F238E27FC236}">
                <a16:creationId xmlns:a16="http://schemas.microsoft.com/office/drawing/2014/main" id="{9FEEDF03-9BB6-4439-9F07-187212B21D7E}"/>
              </a:ext>
            </a:extLst>
          </p:cNvPr>
          <p:cNvCxnSpPr>
            <a:endCxn id="42" idx="1"/>
          </p:cNvCxnSpPr>
          <p:nvPr/>
        </p:nvCxnSpPr>
        <p:spPr>
          <a:xfrm>
            <a:off x="9083987" y="3302316"/>
            <a:ext cx="307800" cy="171000"/>
          </a:xfrm>
          <a:prstGeom prst="straightConnector1">
            <a:avLst/>
          </a:prstGeom>
          <a:noFill/>
          <a:ln w="9525" cap="flat" cmpd="sng">
            <a:solidFill>
              <a:schemeClr val="dk1"/>
            </a:solidFill>
            <a:prstDash val="solid"/>
            <a:miter lim="800000"/>
            <a:headEnd type="none" w="sm" len="sm"/>
            <a:tailEnd type="triangle" w="med" len="med"/>
          </a:ln>
        </p:spPr>
      </p:cxnSp>
      <p:sp>
        <p:nvSpPr>
          <p:cNvPr id="46" name="Google Shape;207;p3">
            <a:extLst>
              <a:ext uri="{FF2B5EF4-FFF2-40B4-BE49-F238E27FC236}">
                <a16:creationId xmlns:a16="http://schemas.microsoft.com/office/drawing/2014/main" id="{DA3992C5-B3BD-45A7-92EE-3D6501AD3684}"/>
              </a:ext>
            </a:extLst>
          </p:cNvPr>
          <p:cNvSpPr/>
          <p:nvPr/>
        </p:nvSpPr>
        <p:spPr>
          <a:xfrm>
            <a:off x="5190283" y="3718674"/>
            <a:ext cx="170775" cy="178302"/>
          </a:xfrm>
          <a:prstGeom prst="ellipse">
            <a:avLst/>
          </a:prstGeom>
          <a:solidFill>
            <a:srgbClr val="0070C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 name="Google Shape;208;p3">
            <a:extLst>
              <a:ext uri="{FF2B5EF4-FFF2-40B4-BE49-F238E27FC236}">
                <a16:creationId xmlns:a16="http://schemas.microsoft.com/office/drawing/2014/main" id="{8C4B0A31-72D5-4621-BFD2-D3A34D4A070F}"/>
              </a:ext>
            </a:extLst>
          </p:cNvPr>
          <p:cNvSpPr txBox="1"/>
          <p:nvPr/>
        </p:nvSpPr>
        <p:spPr>
          <a:xfrm>
            <a:off x="8590968" y="2760162"/>
            <a:ext cx="725298" cy="6001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dk1"/>
                </a:solidFill>
                <a:latin typeface="Calibri"/>
                <a:ea typeface="Calibri"/>
                <a:cs typeface="Calibri"/>
                <a:sym typeface="Calibri"/>
              </a:rPr>
              <a:t>Expected existing condition</a:t>
            </a:r>
            <a:endParaRPr sz="1400" b="0" i="0" u="none" strike="noStrike" cap="none" dirty="0">
              <a:solidFill>
                <a:srgbClr val="000000"/>
              </a:solidFill>
              <a:latin typeface="Arial"/>
              <a:ea typeface="Arial"/>
              <a:cs typeface="Arial"/>
              <a:sym typeface="Arial"/>
            </a:endParaRPr>
          </a:p>
        </p:txBody>
      </p:sp>
      <p:grpSp>
        <p:nvGrpSpPr>
          <p:cNvPr id="48" name="Google Shape;209;p3">
            <a:extLst>
              <a:ext uri="{FF2B5EF4-FFF2-40B4-BE49-F238E27FC236}">
                <a16:creationId xmlns:a16="http://schemas.microsoft.com/office/drawing/2014/main" id="{F57A6CEB-85A3-44FA-B1D3-639BE84A5418}"/>
              </a:ext>
            </a:extLst>
          </p:cNvPr>
          <p:cNvGrpSpPr/>
          <p:nvPr/>
        </p:nvGrpSpPr>
        <p:grpSpPr>
          <a:xfrm>
            <a:off x="9390492" y="3905884"/>
            <a:ext cx="1484814" cy="651681"/>
            <a:chOff x="9400373" y="5261982"/>
            <a:chExt cx="1484814" cy="651681"/>
          </a:xfrm>
        </p:grpSpPr>
        <p:sp>
          <p:nvSpPr>
            <p:cNvPr id="49" name="Google Shape;210;p3">
              <a:extLst>
                <a:ext uri="{FF2B5EF4-FFF2-40B4-BE49-F238E27FC236}">
                  <a16:creationId xmlns:a16="http://schemas.microsoft.com/office/drawing/2014/main" id="{C73DA51F-FFC8-4EF6-8899-B60A877E22F3}"/>
                </a:ext>
              </a:extLst>
            </p:cNvPr>
            <p:cNvSpPr txBox="1"/>
            <p:nvPr/>
          </p:nvSpPr>
          <p:spPr>
            <a:xfrm>
              <a:off x="9782957" y="5482816"/>
              <a:ext cx="1102230"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dk1"/>
                  </a:solidFill>
                  <a:latin typeface="Calibri"/>
                  <a:ea typeface="Calibri"/>
                  <a:cs typeface="Calibri"/>
                  <a:sym typeface="Calibri"/>
                </a:rPr>
                <a:t>Possible Response</a:t>
              </a:r>
              <a:endParaRPr sz="1400" b="0" i="0" u="none" strike="noStrike" cap="none" dirty="0">
                <a:solidFill>
                  <a:srgbClr val="000000"/>
                </a:solidFill>
                <a:latin typeface="Arial"/>
                <a:ea typeface="Arial"/>
                <a:cs typeface="Arial"/>
                <a:sym typeface="Arial"/>
              </a:endParaRPr>
            </a:p>
          </p:txBody>
        </p:sp>
        <p:sp>
          <p:nvSpPr>
            <p:cNvPr id="50" name="Google Shape;211;p3">
              <a:extLst>
                <a:ext uri="{FF2B5EF4-FFF2-40B4-BE49-F238E27FC236}">
                  <a16:creationId xmlns:a16="http://schemas.microsoft.com/office/drawing/2014/main" id="{30A3767B-877A-406E-9083-73C6A9DCDCAA}"/>
                </a:ext>
              </a:extLst>
            </p:cNvPr>
            <p:cNvSpPr/>
            <p:nvPr/>
          </p:nvSpPr>
          <p:spPr>
            <a:xfrm>
              <a:off x="9400373" y="5261982"/>
              <a:ext cx="150694" cy="162614"/>
            </a:xfrm>
            <a:prstGeom prst="ellipse">
              <a:avLst/>
            </a:prstGeom>
            <a:solidFill>
              <a:schemeClr val="lt1"/>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highlight>
                  <a:srgbClr val="FFFF00"/>
                </a:highlight>
                <a:latin typeface="Calibri"/>
                <a:ea typeface="Calibri"/>
                <a:cs typeface="Calibri"/>
                <a:sym typeface="Calibri"/>
              </a:endParaRPr>
            </a:p>
          </p:txBody>
        </p:sp>
        <p:cxnSp>
          <p:nvCxnSpPr>
            <p:cNvPr id="51" name="Google Shape;212;p3">
              <a:extLst>
                <a:ext uri="{FF2B5EF4-FFF2-40B4-BE49-F238E27FC236}">
                  <a16:creationId xmlns:a16="http://schemas.microsoft.com/office/drawing/2014/main" id="{C280BE99-A91A-4B40-A77F-410BE33C1E77}"/>
                </a:ext>
              </a:extLst>
            </p:cNvPr>
            <p:cNvCxnSpPr>
              <a:cxnSpLocks/>
            </p:cNvCxnSpPr>
            <p:nvPr/>
          </p:nvCxnSpPr>
          <p:spPr>
            <a:xfrm flipH="1" flipV="1">
              <a:off x="9613515" y="5433152"/>
              <a:ext cx="215510" cy="142958"/>
            </a:xfrm>
            <a:prstGeom prst="straightConnector1">
              <a:avLst/>
            </a:prstGeom>
            <a:noFill/>
            <a:ln w="9525" cap="flat" cmpd="sng">
              <a:solidFill>
                <a:schemeClr val="dk1"/>
              </a:solidFill>
              <a:prstDash val="solid"/>
              <a:miter lim="800000"/>
              <a:headEnd type="none" w="sm" len="sm"/>
              <a:tailEnd type="triangle" w="med" len="med"/>
            </a:ln>
          </p:spPr>
        </p:cxnSp>
      </p:grpSp>
      <p:sp>
        <p:nvSpPr>
          <p:cNvPr id="54" name="Google Shape;216;p3">
            <a:extLst>
              <a:ext uri="{FF2B5EF4-FFF2-40B4-BE49-F238E27FC236}">
                <a16:creationId xmlns:a16="http://schemas.microsoft.com/office/drawing/2014/main" id="{AEBC346B-5B33-4F47-BB55-03E24C20A7F2}"/>
              </a:ext>
            </a:extLst>
          </p:cNvPr>
          <p:cNvSpPr/>
          <p:nvPr/>
        </p:nvSpPr>
        <p:spPr>
          <a:xfrm>
            <a:off x="3462656" y="3875956"/>
            <a:ext cx="857441" cy="1099221"/>
          </a:xfrm>
          <a:custGeom>
            <a:avLst/>
            <a:gdLst/>
            <a:ahLst/>
            <a:cxnLst/>
            <a:rect l="l" t="t" r="r" b="b"/>
            <a:pathLst>
              <a:path w="207433" h="1427992" extrusionOk="0">
                <a:moveTo>
                  <a:pt x="204409" y="0"/>
                </a:moveTo>
                <a:lnTo>
                  <a:pt x="207433" y="1423759"/>
                </a:lnTo>
                <a:lnTo>
                  <a:pt x="0" y="1427992"/>
                </a:lnTo>
              </a:path>
            </a:pathLst>
          </a:custGeom>
          <a:noFill/>
          <a:ln w="28575" cap="flat" cmpd="sng">
            <a:solidFill>
              <a:schemeClr val="dk1"/>
            </a:solidFill>
            <a:prstDash val="solid"/>
            <a:miter lim="800000"/>
            <a:headEnd type="none" w="sm" len="sm"/>
            <a:tailEnd type="triangle" w="lg" len="lg"/>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 name="Google Shape;218;p3">
            <a:extLst>
              <a:ext uri="{FF2B5EF4-FFF2-40B4-BE49-F238E27FC236}">
                <a16:creationId xmlns:a16="http://schemas.microsoft.com/office/drawing/2014/main" id="{C170F5F4-A572-444E-BFA6-A4688CC80C10}"/>
              </a:ext>
            </a:extLst>
          </p:cNvPr>
          <p:cNvSpPr/>
          <p:nvPr/>
        </p:nvSpPr>
        <p:spPr>
          <a:xfrm>
            <a:off x="10641460" y="2696026"/>
            <a:ext cx="199276" cy="203563"/>
          </a:xfrm>
          <a:prstGeom prst="star5">
            <a:avLst>
              <a:gd name="adj" fmla="val 19098"/>
              <a:gd name="hf" fmla="val 105146"/>
              <a:gd name="vf" fmla="val 110557"/>
            </a:avLst>
          </a:prstGeom>
          <a:solidFill>
            <a:srgbClr val="FFC000"/>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6" name="Google Shape;219;p3">
            <a:extLst>
              <a:ext uri="{FF2B5EF4-FFF2-40B4-BE49-F238E27FC236}">
                <a16:creationId xmlns:a16="http://schemas.microsoft.com/office/drawing/2014/main" id="{284649A8-28AA-4A60-ADC4-18D153A54A9E}"/>
              </a:ext>
            </a:extLst>
          </p:cNvPr>
          <p:cNvSpPr/>
          <p:nvPr/>
        </p:nvSpPr>
        <p:spPr>
          <a:xfrm>
            <a:off x="6843197" y="2712744"/>
            <a:ext cx="199276" cy="203563"/>
          </a:xfrm>
          <a:prstGeom prst="star5">
            <a:avLst>
              <a:gd name="adj" fmla="val 19098"/>
              <a:gd name="hf" fmla="val 105146"/>
              <a:gd name="vf" fmla="val 110557"/>
            </a:avLst>
          </a:prstGeom>
          <a:solidFill>
            <a:srgbClr val="0070C0"/>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7" name="Google Shape;220;p3">
            <a:extLst>
              <a:ext uri="{FF2B5EF4-FFF2-40B4-BE49-F238E27FC236}">
                <a16:creationId xmlns:a16="http://schemas.microsoft.com/office/drawing/2014/main" id="{08749DA7-FFE4-4F03-97F4-4E5D75370820}"/>
              </a:ext>
            </a:extLst>
          </p:cNvPr>
          <p:cNvSpPr txBox="1"/>
          <p:nvPr/>
        </p:nvSpPr>
        <p:spPr>
          <a:xfrm>
            <a:off x="4598234" y="2885245"/>
            <a:ext cx="1102230" cy="6001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chemeClr val="dk1"/>
                </a:solidFill>
                <a:latin typeface="Calibri"/>
                <a:ea typeface="Calibri"/>
                <a:cs typeface="Calibri"/>
                <a:sym typeface="Calibri"/>
              </a:rPr>
              <a:t>Expected existing condition</a:t>
            </a:r>
            <a:endParaRPr sz="1400" b="0" i="0" u="none" strike="noStrike" cap="none">
              <a:solidFill>
                <a:srgbClr val="000000"/>
              </a:solidFill>
              <a:latin typeface="Arial"/>
              <a:ea typeface="Arial"/>
              <a:cs typeface="Arial"/>
              <a:sym typeface="Arial"/>
            </a:endParaRPr>
          </a:p>
        </p:txBody>
      </p:sp>
      <p:cxnSp>
        <p:nvCxnSpPr>
          <p:cNvPr id="58" name="Google Shape;221;p3">
            <a:extLst>
              <a:ext uri="{FF2B5EF4-FFF2-40B4-BE49-F238E27FC236}">
                <a16:creationId xmlns:a16="http://schemas.microsoft.com/office/drawing/2014/main" id="{4566F178-F056-4ED8-A178-753B9423735C}"/>
              </a:ext>
            </a:extLst>
          </p:cNvPr>
          <p:cNvCxnSpPr>
            <a:endCxn id="46" idx="1"/>
          </p:cNvCxnSpPr>
          <p:nvPr/>
        </p:nvCxnSpPr>
        <p:spPr>
          <a:xfrm>
            <a:off x="5017292" y="3451386"/>
            <a:ext cx="198000" cy="293400"/>
          </a:xfrm>
          <a:prstGeom prst="straightConnector1">
            <a:avLst/>
          </a:prstGeom>
          <a:noFill/>
          <a:ln w="9525" cap="flat" cmpd="sng">
            <a:solidFill>
              <a:schemeClr val="dk1"/>
            </a:solidFill>
            <a:prstDash val="solid"/>
            <a:miter lim="800000"/>
            <a:headEnd type="none" w="sm" len="sm"/>
            <a:tailEnd type="triangle" w="med" len="med"/>
          </a:ln>
        </p:spPr>
      </p:cxnSp>
      <p:grpSp>
        <p:nvGrpSpPr>
          <p:cNvPr id="75" name="Group 74">
            <a:extLst>
              <a:ext uri="{FF2B5EF4-FFF2-40B4-BE49-F238E27FC236}">
                <a16:creationId xmlns:a16="http://schemas.microsoft.com/office/drawing/2014/main" id="{87C69429-E9B8-42CE-BD2B-789AC7A8811F}"/>
              </a:ext>
            </a:extLst>
          </p:cNvPr>
          <p:cNvGrpSpPr/>
          <p:nvPr/>
        </p:nvGrpSpPr>
        <p:grpSpPr>
          <a:xfrm>
            <a:off x="9352225" y="4886884"/>
            <a:ext cx="1650149" cy="354693"/>
            <a:chOff x="9290480" y="4878725"/>
            <a:chExt cx="1650149" cy="354693"/>
          </a:xfrm>
        </p:grpSpPr>
        <p:sp>
          <p:nvSpPr>
            <p:cNvPr id="52" name="Google Shape;213;p3">
              <a:extLst>
                <a:ext uri="{FF2B5EF4-FFF2-40B4-BE49-F238E27FC236}">
                  <a16:creationId xmlns:a16="http://schemas.microsoft.com/office/drawing/2014/main" id="{AED0A81C-1BD9-4302-B8CE-697A1F15E3F0}"/>
                </a:ext>
              </a:extLst>
            </p:cNvPr>
            <p:cNvSpPr txBox="1"/>
            <p:nvPr/>
          </p:nvSpPr>
          <p:spPr>
            <a:xfrm>
              <a:off x="9290480" y="4956459"/>
              <a:ext cx="1650149"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Calibri"/>
                  <a:ea typeface="Calibri"/>
                  <a:cs typeface="Calibri"/>
                  <a:sym typeface="Calibri"/>
                </a:rPr>
                <a:t>Implementation Gap</a:t>
              </a:r>
              <a:endParaRPr sz="1400" b="0" i="0" u="none" strike="noStrike" cap="none" dirty="0">
                <a:solidFill>
                  <a:srgbClr val="000000"/>
                </a:solidFill>
                <a:latin typeface="Arial"/>
                <a:ea typeface="Arial"/>
                <a:cs typeface="Arial"/>
                <a:sym typeface="Arial"/>
              </a:endParaRPr>
            </a:p>
          </p:txBody>
        </p:sp>
        <p:sp>
          <p:nvSpPr>
            <p:cNvPr id="2" name="Right Brace 1">
              <a:extLst>
                <a:ext uri="{FF2B5EF4-FFF2-40B4-BE49-F238E27FC236}">
                  <a16:creationId xmlns:a16="http://schemas.microsoft.com/office/drawing/2014/main" id="{72604D8D-06E1-484C-B020-DD344FB26A58}"/>
                </a:ext>
              </a:extLst>
            </p:cNvPr>
            <p:cNvSpPr/>
            <p:nvPr/>
          </p:nvSpPr>
          <p:spPr>
            <a:xfrm rot="5400000">
              <a:off x="10011659" y="4301177"/>
              <a:ext cx="140081" cy="1295177"/>
            </a:xfrm>
            <a:prstGeom prst="rightBrace">
              <a:avLst>
                <a:gd name="adj1" fmla="val 41954"/>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5" name="Group 4">
            <a:extLst>
              <a:ext uri="{FF2B5EF4-FFF2-40B4-BE49-F238E27FC236}">
                <a16:creationId xmlns:a16="http://schemas.microsoft.com/office/drawing/2014/main" id="{A04FCEC1-874A-4DD4-8B65-524053CF1337}"/>
              </a:ext>
            </a:extLst>
          </p:cNvPr>
          <p:cNvGrpSpPr/>
          <p:nvPr/>
        </p:nvGrpSpPr>
        <p:grpSpPr>
          <a:xfrm>
            <a:off x="9434111" y="3501112"/>
            <a:ext cx="1650149" cy="450750"/>
            <a:chOff x="9434111" y="3501112"/>
            <a:chExt cx="1650149" cy="450750"/>
          </a:xfrm>
        </p:grpSpPr>
        <p:sp>
          <p:nvSpPr>
            <p:cNvPr id="61" name="Right Brace 60">
              <a:extLst>
                <a:ext uri="{FF2B5EF4-FFF2-40B4-BE49-F238E27FC236}">
                  <a16:creationId xmlns:a16="http://schemas.microsoft.com/office/drawing/2014/main" id="{F268C77C-4E87-42E4-8296-94DBB9AF72D0}"/>
                </a:ext>
              </a:extLst>
            </p:cNvPr>
            <p:cNvSpPr/>
            <p:nvPr/>
          </p:nvSpPr>
          <p:spPr>
            <a:xfrm>
              <a:off x="9562614" y="3501112"/>
              <a:ext cx="170171" cy="450750"/>
            </a:xfrm>
            <a:prstGeom prst="rightBrace">
              <a:avLst>
                <a:gd name="adj1" fmla="val 41954"/>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Google Shape;213;p3">
              <a:extLst>
                <a:ext uri="{FF2B5EF4-FFF2-40B4-BE49-F238E27FC236}">
                  <a16:creationId xmlns:a16="http://schemas.microsoft.com/office/drawing/2014/main" id="{E7E0E730-F266-45B9-822C-A7AAA294AD72}"/>
                </a:ext>
              </a:extLst>
            </p:cNvPr>
            <p:cNvSpPr txBox="1"/>
            <p:nvPr/>
          </p:nvSpPr>
          <p:spPr>
            <a:xfrm>
              <a:off x="9434111" y="3620066"/>
              <a:ext cx="1650149"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Calibri"/>
                  <a:ea typeface="Calibri"/>
                  <a:cs typeface="Calibri"/>
                  <a:sym typeface="Calibri"/>
                </a:rPr>
                <a:t>Response Gap</a:t>
              </a:r>
              <a:endParaRPr sz="1400" b="0" i="0" u="none" strike="noStrike" cap="none" dirty="0">
                <a:solidFill>
                  <a:srgbClr val="000000"/>
                </a:solidFill>
                <a:latin typeface="Arial"/>
                <a:ea typeface="Arial"/>
                <a:cs typeface="Arial"/>
                <a:sym typeface="Arial"/>
              </a:endParaRPr>
            </a:p>
          </p:txBody>
        </p:sp>
      </p:grpSp>
      <p:sp>
        <p:nvSpPr>
          <p:cNvPr id="63" name="Google Shape;136;p2">
            <a:extLst>
              <a:ext uri="{FF2B5EF4-FFF2-40B4-BE49-F238E27FC236}">
                <a16:creationId xmlns:a16="http://schemas.microsoft.com/office/drawing/2014/main" id="{D9797F6E-5334-4CCA-B49C-579FC47E90B0}"/>
              </a:ext>
            </a:extLst>
          </p:cNvPr>
          <p:cNvSpPr/>
          <p:nvPr/>
        </p:nvSpPr>
        <p:spPr>
          <a:xfrm>
            <a:off x="917554" y="2764600"/>
            <a:ext cx="2263588" cy="1295066"/>
          </a:xfrm>
          <a:custGeom>
            <a:avLst/>
            <a:gdLst>
              <a:gd name="connsiteX0" fmla="*/ 0 w 2156197"/>
              <a:gd name="connsiteY0" fmla="*/ 1022820 h 1022820"/>
              <a:gd name="connsiteX1" fmla="*/ 904773 w 2156197"/>
              <a:gd name="connsiteY1" fmla="*/ 176735 h 1022820"/>
              <a:gd name="connsiteX2" fmla="*/ 2156197 w 2156197"/>
              <a:gd name="connsiteY2" fmla="*/ 0 h 1022820"/>
              <a:gd name="connsiteX0" fmla="*/ 0 w 2156197"/>
              <a:gd name="connsiteY0" fmla="*/ 1022820 h 1022820"/>
              <a:gd name="connsiteX1" fmla="*/ 904773 w 2156197"/>
              <a:gd name="connsiteY1" fmla="*/ 176735 h 1022820"/>
              <a:gd name="connsiteX2" fmla="*/ 1498380 w 2156197"/>
              <a:gd name="connsiteY2" fmla="*/ 27568 h 1022820"/>
              <a:gd name="connsiteX3" fmla="*/ 2156197 w 2156197"/>
              <a:gd name="connsiteY3" fmla="*/ 0 h 1022820"/>
              <a:gd name="connsiteX0" fmla="*/ 0 w 2156197"/>
              <a:gd name="connsiteY0" fmla="*/ 1030090 h 1030090"/>
              <a:gd name="connsiteX1" fmla="*/ 904773 w 2156197"/>
              <a:gd name="connsiteY1" fmla="*/ 184005 h 1030090"/>
              <a:gd name="connsiteX2" fmla="*/ 1629817 w 2156197"/>
              <a:gd name="connsiteY2" fmla="*/ 13823 h 1030090"/>
              <a:gd name="connsiteX3" fmla="*/ 2156197 w 2156197"/>
              <a:gd name="connsiteY3" fmla="*/ 7270 h 1030090"/>
              <a:gd name="connsiteX0" fmla="*/ 0 w 2195628"/>
              <a:gd name="connsiteY0" fmla="*/ 1021659 h 1021659"/>
              <a:gd name="connsiteX1" fmla="*/ 904773 w 2195628"/>
              <a:gd name="connsiteY1" fmla="*/ 175574 h 1021659"/>
              <a:gd name="connsiteX2" fmla="*/ 1629817 w 2195628"/>
              <a:gd name="connsiteY2" fmla="*/ 5392 h 1021659"/>
              <a:gd name="connsiteX3" fmla="*/ 2195628 w 2195628"/>
              <a:gd name="connsiteY3" fmla="*/ 72393 h 1021659"/>
            </a:gdLst>
            <a:ahLst/>
            <a:cxnLst>
              <a:cxn ang="0">
                <a:pos x="connsiteX0" y="connsiteY0"/>
              </a:cxn>
              <a:cxn ang="0">
                <a:pos x="connsiteX1" y="connsiteY1"/>
              </a:cxn>
              <a:cxn ang="0">
                <a:pos x="connsiteX2" y="connsiteY2"/>
              </a:cxn>
              <a:cxn ang="0">
                <a:pos x="connsiteX3" y="connsiteY3"/>
              </a:cxn>
            </a:cxnLst>
            <a:rect l="l" t="t" r="r" b="b"/>
            <a:pathLst>
              <a:path w="2195628" h="1021659" extrusionOk="0">
                <a:moveTo>
                  <a:pt x="0" y="1021659"/>
                </a:moveTo>
                <a:cubicBezTo>
                  <a:pt x="208300" y="738142"/>
                  <a:pt x="529635" y="292805"/>
                  <a:pt x="904773" y="175574"/>
                </a:cubicBezTo>
                <a:cubicBezTo>
                  <a:pt x="1154503" y="9699"/>
                  <a:pt x="1421246" y="34848"/>
                  <a:pt x="1629817" y="5392"/>
                </a:cubicBezTo>
                <a:cubicBezTo>
                  <a:pt x="1838388" y="-24064"/>
                  <a:pt x="2085992" y="76988"/>
                  <a:pt x="2195628" y="72393"/>
                </a:cubicBezTo>
              </a:path>
            </a:pathLst>
          </a:custGeom>
          <a:noFill/>
          <a:ln w="28575" cap="flat" cmpd="sng">
            <a:solidFill>
              <a:srgbClr val="548135"/>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4" name="Google Shape;202;p3">
            <a:extLst>
              <a:ext uri="{FF2B5EF4-FFF2-40B4-BE49-F238E27FC236}">
                <a16:creationId xmlns:a16="http://schemas.microsoft.com/office/drawing/2014/main" id="{3EDA788E-CD9F-42B8-8F84-EA7AB5DA95BB}"/>
              </a:ext>
            </a:extLst>
          </p:cNvPr>
          <p:cNvSpPr/>
          <p:nvPr/>
        </p:nvSpPr>
        <p:spPr>
          <a:xfrm rot="619495">
            <a:off x="985439" y="3892886"/>
            <a:ext cx="1798365" cy="797188"/>
          </a:xfrm>
          <a:custGeom>
            <a:avLst/>
            <a:gdLst/>
            <a:ahLst/>
            <a:cxnLst/>
            <a:rect l="l" t="t" r="r" b="b"/>
            <a:pathLst>
              <a:path w="2261913" h="559475" extrusionOk="0">
                <a:moveTo>
                  <a:pt x="0" y="559475"/>
                </a:moveTo>
                <a:cubicBezTo>
                  <a:pt x="344993" y="402051"/>
                  <a:pt x="689987" y="244627"/>
                  <a:pt x="1065125" y="127396"/>
                </a:cubicBezTo>
                <a:cubicBezTo>
                  <a:pt x="1440263" y="10165"/>
                  <a:pt x="1832353" y="-16773"/>
                  <a:pt x="2261913" y="8920"/>
                </a:cubicBezTo>
              </a:path>
            </a:pathLst>
          </a:custGeom>
          <a:noFill/>
          <a:ln w="28575"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 name="Google Shape;202;p3">
            <a:extLst>
              <a:ext uri="{FF2B5EF4-FFF2-40B4-BE49-F238E27FC236}">
                <a16:creationId xmlns:a16="http://schemas.microsoft.com/office/drawing/2014/main" id="{D91B0E61-CDE0-48D8-AE5A-32A70772D5C8}"/>
              </a:ext>
            </a:extLst>
          </p:cNvPr>
          <p:cNvSpPr/>
          <p:nvPr/>
        </p:nvSpPr>
        <p:spPr>
          <a:xfrm rot="619495">
            <a:off x="1205900" y="2932732"/>
            <a:ext cx="1665686" cy="1168886"/>
          </a:xfrm>
          <a:custGeom>
            <a:avLst/>
            <a:gdLst/>
            <a:ahLst/>
            <a:cxnLst/>
            <a:rect l="l" t="t" r="r" b="b"/>
            <a:pathLst>
              <a:path w="2261913" h="559475" extrusionOk="0">
                <a:moveTo>
                  <a:pt x="0" y="559475"/>
                </a:moveTo>
                <a:cubicBezTo>
                  <a:pt x="344993" y="402051"/>
                  <a:pt x="689987" y="244627"/>
                  <a:pt x="1065125" y="127396"/>
                </a:cubicBezTo>
                <a:cubicBezTo>
                  <a:pt x="1440263" y="10165"/>
                  <a:pt x="1832353" y="-16773"/>
                  <a:pt x="2261913" y="8920"/>
                </a:cubicBezTo>
              </a:path>
            </a:pathLst>
          </a:custGeom>
          <a:noFill/>
          <a:ln w="28575"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 name="Google Shape;185;p3">
            <a:extLst>
              <a:ext uri="{FF2B5EF4-FFF2-40B4-BE49-F238E27FC236}">
                <a16:creationId xmlns:a16="http://schemas.microsoft.com/office/drawing/2014/main" id="{5897B85C-43A0-4129-8EB3-370F780BE410}"/>
              </a:ext>
            </a:extLst>
          </p:cNvPr>
          <p:cNvSpPr txBox="1"/>
          <p:nvPr/>
        </p:nvSpPr>
        <p:spPr>
          <a:xfrm>
            <a:off x="2904252" y="2936592"/>
            <a:ext cx="110767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8000"/>
                </a:solidFill>
                <a:latin typeface="Calibri"/>
                <a:ea typeface="Calibri"/>
                <a:cs typeface="Calibri"/>
                <a:sym typeface="Calibri"/>
              </a:rPr>
              <a:t>Possi</a:t>
            </a:r>
            <a:r>
              <a:rPr lang="en-US" sz="1200" dirty="0">
                <a:solidFill>
                  <a:srgbClr val="008000"/>
                </a:solidFill>
                <a:latin typeface="Calibri"/>
                <a:ea typeface="Calibri"/>
                <a:cs typeface="Calibri"/>
                <a:sym typeface="Calibri"/>
              </a:rPr>
              <a:t>ble Response (H)</a:t>
            </a:r>
            <a:endParaRPr sz="1400" b="0" i="0" u="none" strike="noStrike" cap="none" dirty="0">
              <a:solidFill>
                <a:srgbClr val="008000"/>
              </a:solidFill>
              <a:sym typeface="Arial"/>
            </a:endParaRPr>
          </a:p>
        </p:txBody>
      </p:sp>
      <p:sp>
        <p:nvSpPr>
          <p:cNvPr id="67" name="Google Shape;185;p3">
            <a:extLst>
              <a:ext uri="{FF2B5EF4-FFF2-40B4-BE49-F238E27FC236}">
                <a16:creationId xmlns:a16="http://schemas.microsoft.com/office/drawing/2014/main" id="{41652EE9-6286-476A-A89D-F17CDC96D196}"/>
              </a:ext>
            </a:extLst>
          </p:cNvPr>
          <p:cNvSpPr txBox="1"/>
          <p:nvPr/>
        </p:nvSpPr>
        <p:spPr>
          <a:xfrm>
            <a:off x="2809947" y="3829471"/>
            <a:ext cx="110767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rgbClr val="008000"/>
                </a:solidFill>
                <a:latin typeface="Calibri"/>
                <a:ea typeface="Calibri"/>
                <a:cs typeface="Calibri"/>
                <a:sym typeface="Calibri"/>
              </a:rPr>
              <a:t>Possi</a:t>
            </a:r>
            <a:r>
              <a:rPr lang="en-US" sz="1200" dirty="0">
                <a:solidFill>
                  <a:srgbClr val="008000"/>
                </a:solidFill>
                <a:latin typeface="Calibri"/>
                <a:ea typeface="Calibri"/>
                <a:cs typeface="Calibri"/>
                <a:sym typeface="Calibri"/>
              </a:rPr>
              <a:t>ble Response (L)</a:t>
            </a:r>
            <a:endParaRPr sz="1400" b="0" i="0" u="none" strike="noStrike" cap="none" dirty="0">
              <a:solidFill>
                <a:srgbClr val="008000"/>
              </a:solidFill>
              <a:sym typeface="Arial"/>
            </a:endParaRPr>
          </a:p>
        </p:txBody>
      </p:sp>
      <p:sp>
        <p:nvSpPr>
          <p:cNvPr id="70" name="Right Brace 69">
            <a:extLst>
              <a:ext uri="{FF2B5EF4-FFF2-40B4-BE49-F238E27FC236}">
                <a16:creationId xmlns:a16="http://schemas.microsoft.com/office/drawing/2014/main" id="{C03055B9-0949-4429-93F7-794988A69AF0}"/>
              </a:ext>
            </a:extLst>
          </p:cNvPr>
          <p:cNvSpPr/>
          <p:nvPr/>
        </p:nvSpPr>
        <p:spPr>
          <a:xfrm>
            <a:off x="5398958" y="3808991"/>
            <a:ext cx="170171" cy="450750"/>
          </a:xfrm>
          <a:prstGeom prst="rightBrace">
            <a:avLst>
              <a:gd name="adj1" fmla="val 41954"/>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Google Shape;213;p3">
            <a:extLst>
              <a:ext uri="{FF2B5EF4-FFF2-40B4-BE49-F238E27FC236}">
                <a16:creationId xmlns:a16="http://schemas.microsoft.com/office/drawing/2014/main" id="{23AA1817-B1FB-4FE4-951B-11683C64DA7A}"/>
              </a:ext>
            </a:extLst>
          </p:cNvPr>
          <p:cNvSpPr txBox="1"/>
          <p:nvPr/>
        </p:nvSpPr>
        <p:spPr>
          <a:xfrm>
            <a:off x="5270455" y="3927945"/>
            <a:ext cx="1650149"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Calibri"/>
                <a:ea typeface="Calibri"/>
                <a:cs typeface="Calibri"/>
                <a:sym typeface="Calibri"/>
              </a:rPr>
              <a:t>Response Gap</a:t>
            </a:r>
            <a:endParaRPr sz="1400" b="0" i="0" u="none" strike="noStrike" cap="none" dirty="0">
              <a:solidFill>
                <a:srgbClr val="000000"/>
              </a:solidFill>
              <a:latin typeface="Arial"/>
              <a:ea typeface="Arial"/>
              <a:cs typeface="Arial"/>
              <a:sym typeface="Arial"/>
            </a:endParaRPr>
          </a:p>
        </p:txBody>
      </p:sp>
      <p:grpSp>
        <p:nvGrpSpPr>
          <p:cNvPr id="76" name="Group 75">
            <a:extLst>
              <a:ext uri="{FF2B5EF4-FFF2-40B4-BE49-F238E27FC236}">
                <a16:creationId xmlns:a16="http://schemas.microsoft.com/office/drawing/2014/main" id="{C3901F2A-2F9C-4AF8-AE61-D85262F93F44}"/>
              </a:ext>
            </a:extLst>
          </p:cNvPr>
          <p:cNvGrpSpPr/>
          <p:nvPr/>
        </p:nvGrpSpPr>
        <p:grpSpPr>
          <a:xfrm>
            <a:off x="5228789" y="4144403"/>
            <a:ext cx="1591308" cy="566928"/>
            <a:chOff x="5228789" y="4144403"/>
            <a:chExt cx="1591308" cy="566928"/>
          </a:xfrm>
        </p:grpSpPr>
        <p:sp>
          <p:nvSpPr>
            <p:cNvPr id="68" name="Google Shape;210;p3">
              <a:extLst>
                <a:ext uri="{FF2B5EF4-FFF2-40B4-BE49-F238E27FC236}">
                  <a16:creationId xmlns:a16="http://schemas.microsoft.com/office/drawing/2014/main" id="{39184B77-D371-46A1-86C7-829C7066F71C}"/>
                </a:ext>
              </a:extLst>
            </p:cNvPr>
            <p:cNvSpPr txBox="1"/>
            <p:nvPr/>
          </p:nvSpPr>
          <p:spPr>
            <a:xfrm>
              <a:off x="5597000" y="4449761"/>
              <a:ext cx="1223097" cy="2615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dk1"/>
                  </a:solidFill>
                  <a:latin typeface="Calibri"/>
                  <a:ea typeface="Calibri"/>
                  <a:cs typeface="Calibri"/>
                  <a:sym typeface="Calibri"/>
                </a:rPr>
                <a:t>Possible Response</a:t>
              </a:r>
              <a:endParaRPr sz="1400" b="0" i="0" u="none" strike="noStrike" cap="none" dirty="0">
                <a:solidFill>
                  <a:srgbClr val="000000"/>
                </a:solidFill>
                <a:latin typeface="Arial"/>
                <a:ea typeface="Arial"/>
                <a:cs typeface="Arial"/>
                <a:sym typeface="Arial"/>
              </a:endParaRPr>
            </a:p>
          </p:txBody>
        </p:sp>
        <p:sp>
          <p:nvSpPr>
            <p:cNvPr id="69" name="Google Shape;211;p3">
              <a:extLst>
                <a:ext uri="{FF2B5EF4-FFF2-40B4-BE49-F238E27FC236}">
                  <a16:creationId xmlns:a16="http://schemas.microsoft.com/office/drawing/2014/main" id="{3826E1A5-FF28-4722-8C21-252E69A6DB4B}"/>
                </a:ext>
              </a:extLst>
            </p:cNvPr>
            <p:cNvSpPr/>
            <p:nvPr/>
          </p:nvSpPr>
          <p:spPr>
            <a:xfrm>
              <a:off x="5228789" y="4144403"/>
              <a:ext cx="150694" cy="162614"/>
            </a:xfrm>
            <a:prstGeom prst="ellipse">
              <a:avLst/>
            </a:prstGeom>
            <a:solidFill>
              <a:schemeClr val="lt1"/>
            </a:solidFill>
            <a:ln w="12700" cap="flat" cmpd="sng">
              <a:solidFill>
                <a:schemeClr val="tx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highlight>
                  <a:srgbClr val="FFFF00"/>
                </a:highlight>
                <a:latin typeface="Calibri"/>
                <a:ea typeface="Calibri"/>
                <a:cs typeface="Calibri"/>
                <a:sym typeface="Calibri"/>
              </a:endParaRPr>
            </a:p>
          </p:txBody>
        </p:sp>
        <p:cxnSp>
          <p:nvCxnSpPr>
            <p:cNvPr id="72" name="Google Shape;204;p3">
              <a:extLst>
                <a:ext uri="{FF2B5EF4-FFF2-40B4-BE49-F238E27FC236}">
                  <a16:creationId xmlns:a16="http://schemas.microsoft.com/office/drawing/2014/main" id="{4F18060A-C739-4F87-86AA-21A80524A029}"/>
                </a:ext>
              </a:extLst>
            </p:cNvPr>
            <p:cNvCxnSpPr>
              <a:cxnSpLocks/>
            </p:cNvCxnSpPr>
            <p:nvPr/>
          </p:nvCxnSpPr>
          <p:spPr>
            <a:xfrm flipH="1" flipV="1">
              <a:off x="5342846" y="4349163"/>
              <a:ext cx="309796" cy="205967"/>
            </a:xfrm>
            <a:prstGeom prst="straightConnector1">
              <a:avLst/>
            </a:prstGeom>
            <a:noFill/>
            <a:ln w="9525" cap="flat" cmpd="sng">
              <a:solidFill>
                <a:schemeClr val="dk1"/>
              </a:solidFill>
              <a:prstDash val="solid"/>
              <a:miter lim="800000"/>
              <a:headEnd type="none" w="sm" len="sm"/>
              <a:tailEnd type="triangle" w="med" len="med"/>
            </a:ln>
          </p:spPr>
        </p:cxnSp>
      </p:grpSp>
      <p:grpSp>
        <p:nvGrpSpPr>
          <p:cNvPr id="53" name="Group 52">
            <a:extLst>
              <a:ext uri="{FF2B5EF4-FFF2-40B4-BE49-F238E27FC236}">
                <a16:creationId xmlns:a16="http://schemas.microsoft.com/office/drawing/2014/main" id="{5E05E072-FFE6-4BFD-B09F-6B17DDCAC464}"/>
              </a:ext>
            </a:extLst>
          </p:cNvPr>
          <p:cNvGrpSpPr/>
          <p:nvPr/>
        </p:nvGrpSpPr>
        <p:grpSpPr>
          <a:xfrm>
            <a:off x="4785483" y="2654703"/>
            <a:ext cx="6603690" cy="1855530"/>
            <a:chOff x="4785483" y="2654703"/>
            <a:chExt cx="6603690" cy="1855530"/>
          </a:xfrm>
        </p:grpSpPr>
        <p:grpSp>
          <p:nvGrpSpPr>
            <p:cNvPr id="8" name="Group 7">
              <a:extLst>
                <a:ext uri="{FF2B5EF4-FFF2-40B4-BE49-F238E27FC236}">
                  <a16:creationId xmlns:a16="http://schemas.microsoft.com/office/drawing/2014/main" id="{8F17B171-F899-4C56-BF8A-A60EF3DDB304}"/>
                </a:ext>
              </a:extLst>
            </p:cNvPr>
            <p:cNvGrpSpPr/>
            <p:nvPr/>
          </p:nvGrpSpPr>
          <p:grpSpPr>
            <a:xfrm>
              <a:off x="8752503" y="2654703"/>
              <a:ext cx="2636670" cy="1794112"/>
              <a:chOff x="8752503" y="2654703"/>
              <a:chExt cx="2636670" cy="1794112"/>
            </a:xfrm>
          </p:grpSpPr>
          <p:sp>
            <p:nvSpPr>
              <p:cNvPr id="20" name="Google Shape;177;p3">
                <a:extLst>
                  <a:ext uri="{FF2B5EF4-FFF2-40B4-BE49-F238E27FC236}">
                    <a16:creationId xmlns:a16="http://schemas.microsoft.com/office/drawing/2014/main" id="{E2D742C4-E81E-4A89-A060-8115B10D042D}"/>
                  </a:ext>
                </a:extLst>
              </p:cNvPr>
              <p:cNvSpPr/>
              <p:nvPr/>
            </p:nvSpPr>
            <p:spPr>
              <a:xfrm rot="10800000">
                <a:off x="9236981" y="3220448"/>
                <a:ext cx="1896670" cy="1228367"/>
              </a:xfrm>
              <a:custGeom>
                <a:avLst/>
                <a:gdLst/>
                <a:ahLst/>
                <a:cxnLst/>
                <a:rect l="l" t="t" r="r" b="b"/>
                <a:pathLst>
                  <a:path w="2439722" h="1088776" extrusionOk="0">
                    <a:moveTo>
                      <a:pt x="0" y="1088776"/>
                    </a:moveTo>
                    <a:cubicBezTo>
                      <a:pt x="503830" y="1062618"/>
                      <a:pt x="1032964" y="968656"/>
                      <a:pt x="1441259" y="794417"/>
                    </a:cubicBezTo>
                    <a:cubicBezTo>
                      <a:pt x="1849554" y="620178"/>
                      <a:pt x="2244940" y="182686"/>
                      <a:pt x="2439722" y="0"/>
                    </a:cubicBezTo>
                  </a:path>
                </a:pathLst>
              </a:custGeom>
              <a:noFill/>
              <a:ln w="28575" cap="flat" cmpd="sng">
                <a:solidFill>
                  <a:schemeClr val="accent2"/>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 name="Google Shape;178;p3">
                <a:extLst>
                  <a:ext uri="{FF2B5EF4-FFF2-40B4-BE49-F238E27FC236}">
                    <a16:creationId xmlns:a16="http://schemas.microsoft.com/office/drawing/2014/main" id="{BECC6CAF-8814-4CB3-8E2F-527E9D56F025}"/>
                  </a:ext>
                </a:extLst>
              </p:cNvPr>
              <p:cNvSpPr/>
              <p:nvPr/>
            </p:nvSpPr>
            <p:spPr>
              <a:xfrm rot="10800000">
                <a:off x="8752503" y="2654703"/>
                <a:ext cx="2199198" cy="1300221"/>
              </a:xfrm>
              <a:custGeom>
                <a:avLst/>
                <a:gdLst/>
                <a:ahLst/>
                <a:cxnLst/>
                <a:rect l="l" t="t" r="r" b="b"/>
                <a:pathLst>
                  <a:path w="2491966" h="1224315" extrusionOk="0">
                    <a:moveTo>
                      <a:pt x="0" y="1224315"/>
                    </a:moveTo>
                    <a:cubicBezTo>
                      <a:pt x="503830" y="1198157"/>
                      <a:pt x="902718" y="1072314"/>
                      <a:pt x="1245379" y="948990"/>
                    </a:cubicBezTo>
                    <a:cubicBezTo>
                      <a:pt x="1588040" y="825666"/>
                      <a:pt x="1839084" y="678137"/>
                      <a:pt x="2055965" y="484369"/>
                    </a:cubicBezTo>
                    <a:cubicBezTo>
                      <a:pt x="2277050" y="311797"/>
                      <a:pt x="2469220" y="154674"/>
                      <a:pt x="2491966" y="0"/>
                    </a:cubicBezTo>
                  </a:path>
                </a:pathLst>
              </a:custGeom>
              <a:noFill/>
              <a:ln w="28575" cap="flat" cmpd="sng">
                <a:solidFill>
                  <a:schemeClr val="accent2"/>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6" name="Group 5">
                <a:extLst>
                  <a:ext uri="{FF2B5EF4-FFF2-40B4-BE49-F238E27FC236}">
                    <a16:creationId xmlns:a16="http://schemas.microsoft.com/office/drawing/2014/main" id="{F17B9775-88A0-407D-89A9-455A0952B5EC}"/>
                  </a:ext>
                </a:extLst>
              </p:cNvPr>
              <p:cNvGrpSpPr/>
              <p:nvPr/>
            </p:nvGrpSpPr>
            <p:grpSpPr>
              <a:xfrm>
                <a:off x="10121762" y="2838539"/>
                <a:ext cx="1267411" cy="622703"/>
                <a:chOff x="10121762" y="2838539"/>
                <a:chExt cx="1267411" cy="622703"/>
              </a:xfrm>
            </p:grpSpPr>
            <p:sp>
              <p:nvSpPr>
                <p:cNvPr id="45" name="Google Shape;206;p3">
                  <a:extLst>
                    <a:ext uri="{FF2B5EF4-FFF2-40B4-BE49-F238E27FC236}">
                      <a16:creationId xmlns:a16="http://schemas.microsoft.com/office/drawing/2014/main" id="{2C0EBE91-1603-4B96-A57E-CA71343134AA}"/>
                    </a:ext>
                  </a:extLst>
                </p:cNvPr>
                <p:cNvSpPr txBox="1"/>
                <p:nvPr/>
              </p:nvSpPr>
              <p:spPr>
                <a:xfrm>
                  <a:off x="10231729" y="3027842"/>
                  <a:ext cx="1157444"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chemeClr val="dk1"/>
                      </a:solidFill>
                      <a:latin typeface="Calibri"/>
                      <a:ea typeface="Calibri"/>
                      <a:cs typeface="Calibri"/>
                      <a:sym typeface="Calibri"/>
                    </a:rPr>
                    <a:t>Uncertainty</a:t>
                  </a:r>
                  <a:endParaRPr sz="1400" b="0" i="0" u="none" strike="noStrike" cap="none" dirty="0">
                    <a:solidFill>
                      <a:srgbClr val="000000"/>
                    </a:solidFill>
                    <a:latin typeface="Arial"/>
                    <a:ea typeface="Arial"/>
                    <a:cs typeface="Arial"/>
                    <a:sym typeface="Arial"/>
                  </a:endParaRPr>
                </a:p>
              </p:txBody>
            </p:sp>
            <p:sp>
              <p:nvSpPr>
                <p:cNvPr id="59" name="Right Brace 58">
                  <a:extLst>
                    <a:ext uri="{FF2B5EF4-FFF2-40B4-BE49-F238E27FC236}">
                      <a16:creationId xmlns:a16="http://schemas.microsoft.com/office/drawing/2014/main" id="{02F87DDA-319C-47E2-8F7C-2BA1504847B8}"/>
                    </a:ext>
                  </a:extLst>
                </p:cNvPr>
                <p:cNvSpPr/>
                <p:nvPr/>
              </p:nvSpPr>
              <p:spPr>
                <a:xfrm>
                  <a:off x="10121762" y="2838539"/>
                  <a:ext cx="170172" cy="622703"/>
                </a:xfrm>
                <a:prstGeom prst="rightBrace">
                  <a:avLst>
                    <a:gd name="adj1" fmla="val 41954"/>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44" name="Group 43">
              <a:extLst>
                <a:ext uri="{FF2B5EF4-FFF2-40B4-BE49-F238E27FC236}">
                  <a16:creationId xmlns:a16="http://schemas.microsoft.com/office/drawing/2014/main" id="{183FB0B7-AF54-4D0E-A44A-B6202E9CE0E3}"/>
                </a:ext>
              </a:extLst>
            </p:cNvPr>
            <p:cNvGrpSpPr/>
            <p:nvPr/>
          </p:nvGrpSpPr>
          <p:grpSpPr>
            <a:xfrm>
              <a:off x="4785483" y="2665975"/>
              <a:ext cx="2486157" cy="1844258"/>
              <a:chOff x="4812770" y="2684100"/>
              <a:chExt cx="2486157" cy="1844258"/>
            </a:xfrm>
          </p:grpSpPr>
          <p:sp>
            <p:nvSpPr>
              <p:cNvPr id="26" name="Google Shape;183;p3">
                <a:extLst>
                  <a:ext uri="{FF2B5EF4-FFF2-40B4-BE49-F238E27FC236}">
                    <a16:creationId xmlns:a16="http://schemas.microsoft.com/office/drawing/2014/main" id="{9C15A539-D4A2-4131-AE5E-2DC3A01855AD}"/>
                  </a:ext>
                </a:extLst>
              </p:cNvPr>
              <p:cNvSpPr/>
              <p:nvPr/>
            </p:nvSpPr>
            <p:spPr>
              <a:xfrm rot="10800000">
                <a:off x="5276233" y="3151799"/>
                <a:ext cx="1718094" cy="1376559"/>
              </a:xfrm>
              <a:custGeom>
                <a:avLst/>
                <a:gdLst/>
                <a:ahLst/>
                <a:cxnLst/>
                <a:rect l="l" t="t" r="r" b="b"/>
                <a:pathLst>
                  <a:path w="2128417" h="1021195" extrusionOk="0">
                    <a:moveTo>
                      <a:pt x="0" y="1021195"/>
                    </a:moveTo>
                    <a:cubicBezTo>
                      <a:pt x="503830" y="995037"/>
                      <a:pt x="982377" y="836714"/>
                      <a:pt x="1337113" y="666515"/>
                    </a:cubicBezTo>
                    <a:cubicBezTo>
                      <a:pt x="1691849" y="496316"/>
                      <a:pt x="1933635" y="182686"/>
                      <a:pt x="2128417" y="0"/>
                    </a:cubicBezTo>
                  </a:path>
                </a:pathLst>
              </a:custGeom>
              <a:noFill/>
              <a:ln w="28575" cap="flat" cmpd="sng">
                <a:solidFill>
                  <a:srgbClr val="0070C0"/>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 name="Google Shape;184;p3">
                <a:extLst>
                  <a:ext uri="{FF2B5EF4-FFF2-40B4-BE49-F238E27FC236}">
                    <a16:creationId xmlns:a16="http://schemas.microsoft.com/office/drawing/2014/main" id="{94F62CC9-B6F0-4269-9490-67D5EC845BAA}"/>
                  </a:ext>
                </a:extLst>
              </p:cNvPr>
              <p:cNvSpPr/>
              <p:nvPr/>
            </p:nvSpPr>
            <p:spPr>
              <a:xfrm rot="10800000">
                <a:off x="4812770" y="2684100"/>
                <a:ext cx="2075350" cy="1267762"/>
              </a:xfrm>
              <a:custGeom>
                <a:avLst/>
                <a:gdLst/>
                <a:ahLst/>
                <a:cxnLst/>
                <a:rect l="l" t="t" r="r" b="b"/>
                <a:pathLst>
                  <a:path w="2397686" h="1200983" extrusionOk="0">
                    <a:moveTo>
                      <a:pt x="0" y="1200983"/>
                    </a:moveTo>
                    <a:cubicBezTo>
                      <a:pt x="503830" y="1174825"/>
                      <a:pt x="1032009" y="962079"/>
                      <a:pt x="1431623" y="761915"/>
                    </a:cubicBezTo>
                    <a:cubicBezTo>
                      <a:pt x="1831237" y="561751"/>
                      <a:pt x="2237640" y="203783"/>
                      <a:pt x="2397686" y="0"/>
                    </a:cubicBezTo>
                  </a:path>
                </a:pathLst>
              </a:custGeom>
              <a:noFill/>
              <a:ln w="28575" cap="flat" cmpd="sng">
                <a:solidFill>
                  <a:srgbClr val="0070C0"/>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6" name="Group 15">
                <a:extLst>
                  <a:ext uri="{FF2B5EF4-FFF2-40B4-BE49-F238E27FC236}">
                    <a16:creationId xmlns:a16="http://schemas.microsoft.com/office/drawing/2014/main" id="{81CEA293-358B-4C25-8646-110F078810FB}"/>
                  </a:ext>
                </a:extLst>
              </p:cNvPr>
              <p:cNvGrpSpPr/>
              <p:nvPr/>
            </p:nvGrpSpPr>
            <p:grpSpPr>
              <a:xfrm>
                <a:off x="5648778" y="3013367"/>
                <a:ext cx="1650149" cy="585555"/>
                <a:chOff x="5648778" y="3013367"/>
                <a:chExt cx="1650149" cy="585555"/>
              </a:xfrm>
            </p:grpSpPr>
            <p:sp>
              <p:nvSpPr>
                <p:cNvPr id="73" name="Google Shape;213;p3">
                  <a:extLst>
                    <a:ext uri="{FF2B5EF4-FFF2-40B4-BE49-F238E27FC236}">
                      <a16:creationId xmlns:a16="http://schemas.microsoft.com/office/drawing/2014/main" id="{0FFFF0FF-D8A3-4106-B4B7-5684FABE17A1}"/>
                    </a:ext>
                  </a:extLst>
                </p:cNvPr>
                <p:cNvSpPr txBox="1"/>
                <p:nvPr/>
              </p:nvSpPr>
              <p:spPr>
                <a:xfrm>
                  <a:off x="5648778" y="3195819"/>
                  <a:ext cx="1650149"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dirty="0">
                      <a:solidFill>
                        <a:schemeClr val="dk1"/>
                      </a:solidFill>
                      <a:latin typeface="Calibri"/>
                      <a:cs typeface="Calibri"/>
                      <a:sym typeface="Calibri"/>
                    </a:rPr>
                    <a:t>Uncertainty</a:t>
                  </a:r>
                  <a:endParaRPr sz="1400" b="0" i="0" u="none" strike="noStrike" cap="none" dirty="0">
                    <a:solidFill>
                      <a:srgbClr val="000000"/>
                    </a:solidFill>
                    <a:latin typeface="Arial"/>
                    <a:ea typeface="Arial"/>
                    <a:cs typeface="Arial"/>
                    <a:sym typeface="Arial"/>
                  </a:endParaRPr>
                </a:p>
              </p:txBody>
            </p:sp>
            <p:sp>
              <p:nvSpPr>
                <p:cNvPr id="74" name="Right Brace 73">
                  <a:extLst>
                    <a:ext uri="{FF2B5EF4-FFF2-40B4-BE49-F238E27FC236}">
                      <a16:creationId xmlns:a16="http://schemas.microsoft.com/office/drawing/2014/main" id="{1D5DE5D0-A35A-4D6C-A987-677FBB071551}"/>
                    </a:ext>
                  </a:extLst>
                </p:cNvPr>
                <p:cNvSpPr/>
                <p:nvPr/>
              </p:nvSpPr>
              <p:spPr>
                <a:xfrm>
                  <a:off x="5933524" y="3013367"/>
                  <a:ext cx="138836" cy="585555"/>
                </a:xfrm>
                <a:prstGeom prst="rightBrace">
                  <a:avLst>
                    <a:gd name="adj1" fmla="val 41954"/>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sp>
        <p:nvSpPr>
          <p:cNvPr id="77" name="Rectangle 76">
            <a:extLst>
              <a:ext uri="{FF2B5EF4-FFF2-40B4-BE49-F238E27FC236}">
                <a16:creationId xmlns:a16="http://schemas.microsoft.com/office/drawing/2014/main" id="{82BA1699-271D-44A6-A97B-5FE34C4959D4}"/>
              </a:ext>
            </a:extLst>
          </p:cNvPr>
          <p:cNvSpPr/>
          <p:nvPr/>
        </p:nvSpPr>
        <p:spPr>
          <a:xfrm>
            <a:off x="3271177" y="707066"/>
            <a:ext cx="5481326" cy="707886"/>
          </a:xfrm>
          <a:prstGeom prst="rect">
            <a:avLst/>
          </a:prstGeom>
        </p:spPr>
        <p:txBody>
          <a:bodyPr wrap="square">
            <a:spAutoFit/>
          </a:bodyPr>
          <a:lstStyle/>
          <a:p>
            <a:pPr algn="ctr"/>
            <a:r>
              <a:rPr lang="en-US" sz="4000" b="1" dirty="0">
                <a:solidFill>
                  <a:schemeClr val="accent1">
                    <a:lumMod val="50000"/>
                  </a:schemeClr>
                </a:solidFill>
                <a:latin typeface="Calibri" panose="020F0502020204030204" pitchFamily="34" charset="0"/>
                <a:ea typeface="Calibri" panose="020F0502020204030204" pitchFamily="34" charset="0"/>
              </a:rPr>
              <a:t>Gaps &amp; Uncertainties</a:t>
            </a:r>
            <a:endParaRPr lang="en-US" sz="3200" b="1" dirty="0">
              <a:solidFill>
                <a:schemeClr val="accent1">
                  <a:lumMod val="50000"/>
                </a:schemeClr>
              </a:solidFill>
              <a:latin typeface="Calibri" panose="020F0502020204030204" pitchFamily="34" charset="0"/>
              <a:ea typeface="Calibri" panose="020F0502020204030204" pitchFamily="34" charset="0"/>
            </a:endParaRPr>
          </a:p>
        </p:txBody>
      </p:sp>
      <p:grpSp>
        <p:nvGrpSpPr>
          <p:cNvPr id="60" name="Group 59">
            <a:extLst>
              <a:ext uri="{FF2B5EF4-FFF2-40B4-BE49-F238E27FC236}">
                <a16:creationId xmlns:a16="http://schemas.microsoft.com/office/drawing/2014/main" id="{24BA3E26-A49B-4BD0-A981-954BEA94939E}"/>
              </a:ext>
            </a:extLst>
          </p:cNvPr>
          <p:cNvGrpSpPr/>
          <p:nvPr/>
        </p:nvGrpSpPr>
        <p:grpSpPr>
          <a:xfrm>
            <a:off x="9448000" y="2816701"/>
            <a:ext cx="1343033" cy="2007333"/>
            <a:chOff x="9448000" y="2816701"/>
            <a:chExt cx="1343033" cy="2007333"/>
          </a:xfrm>
        </p:grpSpPr>
        <p:cxnSp>
          <p:nvCxnSpPr>
            <p:cNvPr id="4" name="Straight Connector 3">
              <a:extLst>
                <a:ext uri="{FF2B5EF4-FFF2-40B4-BE49-F238E27FC236}">
                  <a16:creationId xmlns:a16="http://schemas.microsoft.com/office/drawing/2014/main" id="{6BB90705-B638-4D5D-99DA-9C3DA48742EC}"/>
                </a:ext>
              </a:extLst>
            </p:cNvPr>
            <p:cNvCxnSpPr>
              <a:cxnSpLocks/>
            </p:cNvCxnSpPr>
            <p:nvPr/>
          </p:nvCxnSpPr>
          <p:spPr>
            <a:xfrm flipH="1" flipV="1">
              <a:off x="9448000" y="3531357"/>
              <a:ext cx="17839" cy="129267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F875B577-4DFF-406B-9D2D-D5F828AF897D}"/>
                </a:ext>
              </a:extLst>
            </p:cNvPr>
            <p:cNvCxnSpPr>
              <a:cxnSpLocks/>
            </p:cNvCxnSpPr>
            <p:nvPr/>
          </p:nvCxnSpPr>
          <p:spPr>
            <a:xfrm flipH="1" flipV="1">
              <a:off x="10729610" y="2816701"/>
              <a:ext cx="61423" cy="199531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6798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left)">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down)">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nodeType="clickEffect">
                                  <p:stCondLst>
                                    <p:cond delay="0"/>
                                  </p:stCondLst>
                                  <p:childTnLst>
                                    <p:animEffect transition="out" filter="dissolve">
                                      <p:cBhvr>
                                        <p:cTn id="16" dur="500"/>
                                        <p:tgtEl>
                                          <p:spTgt spid="60"/>
                                        </p:tgtEl>
                                      </p:cBhvr>
                                    </p:animEffect>
                                    <p:set>
                                      <p:cBhvr>
                                        <p:cTn id="17" dur="1" fill="hold">
                                          <p:stCondLst>
                                            <p:cond delay="499"/>
                                          </p:stCondLst>
                                        </p:cTn>
                                        <p:tgtEl>
                                          <p:spTgt spid="6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wipe(down)">
                                      <p:cBhvr>
                                        <p:cTn id="22" dur="500"/>
                                        <p:tgtEl>
                                          <p:spTgt spid="5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down)">
                                      <p:cBhvr>
                                        <p:cTn id="27" dur="500"/>
                                        <p:tgtEl>
                                          <p:spTgt spid="48"/>
                                        </p:tgtEl>
                                      </p:cBhvr>
                                    </p:animEffect>
                                  </p:childTnLst>
                                </p:cTn>
                              </p:par>
                              <p:par>
                                <p:cTn id="28" presetID="22" presetClass="entr" presetSubtype="4" fill="hold" nodeType="withEffect">
                                  <p:stCondLst>
                                    <p:cond delay="0"/>
                                  </p:stCondLst>
                                  <p:childTnLst>
                                    <p:set>
                                      <p:cBhvr>
                                        <p:cTn id="29" dur="1" fill="hold">
                                          <p:stCondLst>
                                            <p:cond delay="0"/>
                                          </p:stCondLst>
                                        </p:cTn>
                                        <p:tgtEl>
                                          <p:spTgt spid="76"/>
                                        </p:tgtEl>
                                        <p:attrNameLst>
                                          <p:attrName>style.visibility</p:attrName>
                                        </p:attrNameLst>
                                      </p:cBhvr>
                                      <p:to>
                                        <p:strVal val="visible"/>
                                      </p:to>
                                    </p:set>
                                    <p:animEffect transition="in" filter="wipe(down)">
                                      <p:cBhvr>
                                        <p:cTn id="30" dur="500"/>
                                        <p:tgtEl>
                                          <p:spTgt spid="7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wipe(down)">
                                      <p:cBhvr>
                                        <p:cTn id="35" dur="500"/>
                                        <p:tgtEl>
                                          <p:spTgt spid="70"/>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71"/>
                                        </p:tgtEl>
                                        <p:attrNameLst>
                                          <p:attrName>style.visibility</p:attrName>
                                        </p:attrNameLst>
                                      </p:cBhvr>
                                      <p:to>
                                        <p:strVal val="visible"/>
                                      </p:to>
                                    </p:set>
                                    <p:animEffect transition="in" filter="wipe(down)">
                                      <p:cBhvr>
                                        <p:cTn id="38" dur="500"/>
                                        <p:tgtEl>
                                          <p:spTgt spid="71"/>
                                        </p:tgtEl>
                                      </p:cBhvr>
                                    </p:animEffect>
                                  </p:childTnLst>
                                </p:cTn>
                              </p:par>
                              <p:par>
                                <p:cTn id="39" presetID="22" presetClass="entr" presetSubtype="4"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wipe(left)">
                                      <p:cBhvr>
                                        <p:cTn id="46" dur="500"/>
                                        <p:tgtEl>
                                          <p:spTgt spid="64"/>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wipe(left)">
                                      <p:cBhvr>
                                        <p:cTn id="49" dur="500"/>
                                        <p:tgtEl>
                                          <p:spTgt spid="65"/>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66"/>
                                        </p:tgtEl>
                                        <p:attrNameLst>
                                          <p:attrName>style.visibility</p:attrName>
                                        </p:attrNameLst>
                                      </p:cBhvr>
                                      <p:to>
                                        <p:strVal val="visible"/>
                                      </p:to>
                                    </p:set>
                                    <p:animEffect transition="in" filter="wipe(left)">
                                      <p:cBhvr>
                                        <p:cTn id="52" dur="500"/>
                                        <p:tgtEl>
                                          <p:spTgt spid="66"/>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67"/>
                                        </p:tgtEl>
                                        <p:attrNameLst>
                                          <p:attrName>style.visibility</p:attrName>
                                        </p:attrNameLst>
                                      </p:cBhvr>
                                      <p:to>
                                        <p:strVal val="visible"/>
                                      </p:to>
                                    </p:set>
                                    <p:animEffect transition="in" filter="wipe(left)">
                                      <p:cBhvr>
                                        <p:cTn id="55"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p:bldP spid="67" grpId="0"/>
      <p:bldP spid="70" grpId="0" animBg="1"/>
      <p:bldP spid="7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60" name="Rectangle 59">
            <a:extLst>
              <a:ext uri="{FF2B5EF4-FFF2-40B4-BE49-F238E27FC236}">
                <a16:creationId xmlns:a16="http://schemas.microsoft.com/office/drawing/2014/main" id="{6B98652E-4870-4FF6-B5FD-1862C4188F0B}"/>
              </a:ext>
            </a:extLst>
          </p:cNvPr>
          <p:cNvSpPr/>
          <p:nvPr/>
        </p:nvSpPr>
        <p:spPr>
          <a:xfrm>
            <a:off x="1267968" y="333700"/>
            <a:ext cx="9656064" cy="707886"/>
          </a:xfrm>
          <a:prstGeom prst="rect">
            <a:avLst/>
          </a:prstGeom>
        </p:spPr>
        <p:txBody>
          <a:bodyPr wrap="square">
            <a:spAutoFit/>
          </a:bodyPr>
          <a:lstStyle/>
          <a:p>
            <a:pPr algn="ctr"/>
            <a:r>
              <a:rPr lang="en-US" sz="4000" b="1" dirty="0">
                <a:solidFill>
                  <a:schemeClr val="accent1">
                    <a:lumMod val="50000"/>
                  </a:schemeClr>
                </a:solidFill>
                <a:latin typeface="Calibri" panose="020F0502020204030204" pitchFamily="34" charset="0"/>
                <a:ea typeface="Calibri" panose="020F0502020204030204" pitchFamily="34" charset="0"/>
              </a:rPr>
              <a:t>Approach to Evaluating System Response </a:t>
            </a:r>
            <a:endParaRPr lang="en-US" sz="3200" b="1" dirty="0">
              <a:solidFill>
                <a:schemeClr val="accent1">
                  <a:lumMod val="50000"/>
                </a:schemeClr>
              </a:solidFill>
              <a:latin typeface="Calibri" panose="020F0502020204030204" pitchFamily="34" charset="0"/>
              <a:ea typeface="Calibri" panose="020F0502020204030204" pitchFamily="34" charset="0"/>
            </a:endParaRPr>
          </a:p>
        </p:txBody>
      </p:sp>
      <p:pic>
        <p:nvPicPr>
          <p:cNvPr id="64" name="Picture 63">
            <a:extLst>
              <a:ext uri="{FF2B5EF4-FFF2-40B4-BE49-F238E27FC236}">
                <a16:creationId xmlns:a16="http://schemas.microsoft.com/office/drawing/2014/main" id="{82C28F0E-5512-4813-9422-8F2C4243A2E4}"/>
              </a:ext>
            </a:extLst>
          </p:cNvPr>
          <p:cNvPicPr>
            <a:picLocks noChangeAspect="1"/>
          </p:cNvPicPr>
          <p:nvPr/>
        </p:nvPicPr>
        <p:blipFill>
          <a:blip r:embed="rId3"/>
          <a:stretch>
            <a:fillRect/>
          </a:stretch>
        </p:blipFill>
        <p:spPr>
          <a:xfrm>
            <a:off x="784312" y="2377441"/>
            <a:ext cx="11052748" cy="3686869"/>
          </a:xfrm>
          <a:prstGeom prst="rect">
            <a:avLst/>
          </a:prstGeom>
        </p:spPr>
      </p:pic>
      <p:cxnSp>
        <p:nvCxnSpPr>
          <p:cNvPr id="5" name="Straight Connector 4">
            <a:extLst>
              <a:ext uri="{FF2B5EF4-FFF2-40B4-BE49-F238E27FC236}">
                <a16:creationId xmlns:a16="http://schemas.microsoft.com/office/drawing/2014/main" id="{5C6DB936-48D5-4F23-9239-63BC5C78C8FE}"/>
              </a:ext>
            </a:extLst>
          </p:cNvPr>
          <p:cNvCxnSpPr>
            <a:cxnSpLocks/>
          </p:cNvCxnSpPr>
          <p:nvPr/>
        </p:nvCxnSpPr>
        <p:spPr>
          <a:xfrm flipH="1" flipV="1">
            <a:off x="9448000" y="3531357"/>
            <a:ext cx="17839" cy="129267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387A6CC7-3DCB-4E7F-B9EA-5DF438E2826F}"/>
              </a:ext>
            </a:extLst>
          </p:cNvPr>
          <p:cNvSpPr/>
          <p:nvPr/>
        </p:nvSpPr>
        <p:spPr>
          <a:xfrm>
            <a:off x="9448000" y="3497108"/>
            <a:ext cx="817134" cy="675896"/>
          </a:xfrm>
          <a:prstGeom prst="rect">
            <a:avLst/>
          </a:prstGeom>
          <a:solidFill>
            <a:srgbClr val="92D050"/>
          </a:solidFill>
          <a:ln w="3175"/>
        </p:spPr>
        <p:style>
          <a:lnRef idx="2">
            <a:schemeClr val="dk1"/>
          </a:lnRef>
          <a:fillRef idx="1">
            <a:schemeClr val="lt1"/>
          </a:fillRef>
          <a:effectRef idx="0">
            <a:schemeClr val="dk1"/>
          </a:effectRef>
          <a:fontRef idx="minor">
            <a:schemeClr val="dk1"/>
          </a:fontRef>
        </p:style>
        <p:txBody>
          <a:bodyPr rtlCol="0" anchor="ctr"/>
          <a:lstStyle/>
          <a:p>
            <a:pPr algn="ctr"/>
            <a:endParaRPr lang="en-US" dirty="0">
              <a:ln>
                <a:solidFill>
                  <a:sysClr val="windowText" lastClr="000000"/>
                </a:solidFill>
              </a:ln>
            </a:endParaRPr>
          </a:p>
        </p:txBody>
      </p:sp>
      <p:sp>
        <p:nvSpPr>
          <p:cNvPr id="4" name="TextBox 3">
            <a:extLst>
              <a:ext uri="{FF2B5EF4-FFF2-40B4-BE49-F238E27FC236}">
                <a16:creationId xmlns:a16="http://schemas.microsoft.com/office/drawing/2014/main" id="{34638579-0AAE-40FE-8952-27E90AD88941}"/>
              </a:ext>
            </a:extLst>
          </p:cNvPr>
          <p:cNvSpPr txBox="1"/>
          <p:nvPr/>
        </p:nvSpPr>
        <p:spPr>
          <a:xfrm>
            <a:off x="9413176" y="3531357"/>
            <a:ext cx="886781" cy="553998"/>
          </a:xfrm>
          <a:prstGeom prst="rect">
            <a:avLst/>
          </a:prstGeom>
          <a:noFill/>
        </p:spPr>
        <p:txBody>
          <a:bodyPr wrap="none" rtlCol="0">
            <a:spAutoFit/>
          </a:bodyPr>
          <a:lstStyle/>
          <a:p>
            <a:pPr algn="ctr"/>
            <a:r>
              <a:rPr lang="en-US" sz="600" dirty="0"/>
              <a:t>SAV</a:t>
            </a:r>
            <a:br>
              <a:rPr lang="en-US" sz="600" dirty="0"/>
            </a:br>
            <a:r>
              <a:rPr lang="en-US" sz="600" dirty="0"/>
              <a:t>wetlands, shorelines</a:t>
            </a:r>
          </a:p>
          <a:p>
            <a:pPr algn="ctr"/>
            <a:r>
              <a:rPr lang="en-US" sz="600" dirty="0"/>
              <a:t>Access to habitat</a:t>
            </a:r>
            <a:br>
              <a:rPr lang="en-US" sz="600" dirty="0"/>
            </a:br>
            <a:r>
              <a:rPr lang="en-US" sz="600" dirty="0"/>
              <a:t>(fish passage)</a:t>
            </a:r>
            <a:br>
              <a:rPr lang="en-US" sz="600" dirty="0"/>
            </a:br>
            <a:r>
              <a:rPr lang="en-US" sz="600" dirty="0"/>
              <a:t>Bottom conditions</a:t>
            </a:r>
          </a:p>
        </p:txBody>
      </p:sp>
      <p:grpSp>
        <p:nvGrpSpPr>
          <p:cNvPr id="21" name="Group 20">
            <a:extLst>
              <a:ext uri="{FF2B5EF4-FFF2-40B4-BE49-F238E27FC236}">
                <a16:creationId xmlns:a16="http://schemas.microsoft.com/office/drawing/2014/main" id="{C34ECEFE-1904-413D-B8B9-212244905FAE}"/>
              </a:ext>
            </a:extLst>
          </p:cNvPr>
          <p:cNvGrpSpPr/>
          <p:nvPr/>
        </p:nvGrpSpPr>
        <p:grpSpPr>
          <a:xfrm>
            <a:off x="1956021" y="1975475"/>
            <a:ext cx="1470991" cy="656407"/>
            <a:chOff x="1956021" y="1975475"/>
            <a:chExt cx="1470991" cy="656407"/>
          </a:xfrm>
        </p:grpSpPr>
        <p:sp>
          <p:nvSpPr>
            <p:cNvPr id="8" name="Google Shape;108;p2">
              <a:extLst>
                <a:ext uri="{FF2B5EF4-FFF2-40B4-BE49-F238E27FC236}">
                  <a16:creationId xmlns:a16="http://schemas.microsoft.com/office/drawing/2014/main" id="{D5D0F989-2C46-49F9-9DF7-D000E5EDD521}"/>
                </a:ext>
              </a:extLst>
            </p:cNvPr>
            <p:cNvSpPr txBox="1"/>
            <p:nvPr/>
          </p:nvSpPr>
          <p:spPr>
            <a:xfrm>
              <a:off x="2024545" y="1975475"/>
              <a:ext cx="1402467" cy="230792"/>
            </a:xfrm>
            <a:prstGeom prst="rect">
              <a:avLst/>
            </a:prstGeom>
            <a:solidFill>
              <a:srgbClr val="FFFF00"/>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900" b="1" i="0" u="none" strike="noStrike" cap="none" dirty="0">
                  <a:solidFill>
                    <a:schemeClr val="dk1"/>
                  </a:solidFill>
                  <a:latin typeface="Calibri"/>
                  <a:ea typeface="Calibri"/>
                  <a:cs typeface="Calibri"/>
                  <a:sym typeface="Calibri"/>
                </a:rPr>
                <a:t>Implementation Policies</a:t>
              </a:r>
              <a:endParaRPr sz="1200" b="0" i="0" u="none" strike="noStrike" cap="none" dirty="0">
                <a:solidFill>
                  <a:schemeClr val="dk1"/>
                </a:solidFill>
                <a:latin typeface="Calibri"/>
                <a:ea typeface="Calibri"/>
                <a:cs typeface="Calibri"/>
                <a:sym typeface="Calibri"/>
              </a:endParaRPr>
            </a:p>
          </p:txBody>
        </p:sp>
        <p:cxnSp>
          <p:nvCxnSpPr>
            <p:cNvPr id="7" name="Straight Arrow Connector 6">
              <a:extLst>
                <a:ext uri="{FF2B5EF4-FFF2-40B4-BE49-F238E27FC236}">
                  <a16:creationId xmlns:a16="http://schemas.microsoft.com/office/drawing/2014/main" id="{C6413F79-BEC7-4D44-ADEE-265BB8626767}"/>
                </a:ext>
              </a:extLst>
            </p:cNvPr>
            <p:cNvCxnSpPr/>
            <p:nvPr/>
          </p:nvCxnSpPr>
          <p:spPr>
            <a:xfrm flipH="1">
              <a:off x="1956021" y="2206267"/>
              <a:ext cx="174929" cy="369956"/>
            </a:xfrm>
            <a:prstGeom prst="straightConnector1">
              <a:avLst/>
            </a:prstGeom>
            <a:ln>
              <a:solidFill>
                <a:schemeClr val="tx1"/>
              </a:solidFill>
              <a:prstDash val="dash"/>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2AD88416-AB67-4CA3-AA95-50FC82D4A8E2}"/>
                </a:ext>
              </a:extLst>
            </p:cNvPr>
            <p:cNvCxnSpPr>
              <a:cxnSpLocks/>
            </p:cNvCxnSpPr>
            <p:nvPr/>
          </p:nvCxnSpPr>
          <p:spPr>
            <a:xfrm flipH="1">
              <a:off x="2707422" y="2206267"/>
              <a:ext cx="1" cy="425615"/>
            </a:xfrm>
            <a:prstGeom prst="straightConnector1">
              <a:avLst/>
            </a:prstGeom>
            <a:ln>
              <a:solidFill>
                <a:schemeClr val="tx1"/>
              </a:solidFill>
              <a:prstDash val="dash"/>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91E98C33-DFDA-4862-9105-8404A9277CB5}"/>
                </a:ext>
              </a:extLst>
            </p:cNvPr>
            <p:cNvCxnSpPr>
              <a:cxnSpLocks/>
            </p:cNvCxnSpPr>
            <p:nvPr/>
          </p:nvCxnSpPr>
          <p:spPr>
            <a:xfrm>
              <a:off x="3212327" y="2206267"/>
              <a:ext cx="214684" cy="425615"/>
            </a:xfrm>
            <a:prstGeom prst="straightConnector1">
              <a:avLst/>
            </a:prstGeom>
            <a:ln>
              <a:solidFill>
                <a:schemeClr val="tx1"/>
              </a:solidFill>
              <a:prstDash val="dash"/>
              <a:tailEnd type="triangle"/>
            </a:ln>
          </p:spPr>
          <p:style>
            <a:lnRef idx="1">
              <a:schemeClr val="dk1"/>
            </a:lnRef>
            <a:fillRef idx="0">
              <a:schemeClr val="dk1"/>
            </a:fillRef>
            <a:effectRef idx="0">
              <a:schemeClr val="dk1"/>
            </a:effectRef>
            <a:fontRef idx="minor">
              <a:schemeClr val="tx1"/>
            </a:fontRef>
          </p:style>
        </p:cxnSp>
      </p:grpSp>
      <p:grpSp>
        <p:nvGrpSpPr>
          <p:cNvPr id="24" name="Group 23">
            <a:extLst>
              <a:ext uri="{FF2B5EF4-FFF2-40B4-BE49-F238E27FC236}">
                <a16:creationId xmlns:a16="http://schemas.microsoft.com/office/drawing/2014/main" id="{05B86E33-B633-4E23-8995-13EF2D613A18}"/>
              </a:ext>
            </a:extLst>
          </p:cNvPr>
          <p:cNvGrpSpPr/>
          <p:nvPr/>
        </p:nvGrpSpPr>
        <p:grpSpPr>
          <a:xfrm>
            <a:off x="8124055" y="2007281"/>
            <a:ext cx="1067187" cy="1308413"/>
            <a:chOff x="8124055" y="2007281"/>
            <a:chExt cx="1067187" cy="1308413"/>
          </a:xfrm>
        </p:grpSpPr>
        <p:sp>
          <p:nvSpPr>
            <p:cNvPr id="22" name="Google Shape;108;p2">
              <a:extLst>
                <a:ext uri="{FF2B5EF4-FFF2-40B4-BE49-F238E27FC236}">
                  <a16:creationId xmlns:a16="http://schemas.microsoft.com/office/drawing/2014/main" id="{87E58DD6-5959-491F-9C06-B0A173B56DF9}"/>
                </a:ext>
              </a:extLst>
            </p:cNvPr>
            <p:cNvSpPr txBox="1"/>
            <p:nvPr/>
          </p:nvSpPr>
          <p:spPr>
            <a:xfrm>
              <a:off x="8124055" y="2007281"/>
              <a:ext cx="1067187" cy="230792"/>
            </a:xfrm>
            <a:prstGeom prst="rect">
              <a:avLst/>
            </a:prstGeom>
            <a:solidFill>
              <a:srgbClr val="FFFF00"/>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900" b="1" i="0" u="none" strike="noStrike" cap="none" dirty="0">
                  <a:solidFill>
                    <a:schemeClr val="dk1"/>
                  </a:solidFill>
                  <a:latin typeface="Calibri"/>
                  <a:ea typeface="Calibri"/>
                  <a:cs typeface="Calibri"/>
                  <a:sym typeface="Calibri"/>
                </a:rPr>
                <a:t>WQ Assessment</a:t>
              </a:r>
              <a:endParaRPr sz="1200" b="0" i="0" u="none" strike="noStrike" cap="none" dirty="0">
                <a:solidFill>
                  <a:schemeClr val="dk1"/>
                </a:solidFill>
                <a:latin typeface="Calibri"/>
                <a:ea typeface="Calibri"/>
                <a:cs typeface="Calibri"/>
                <a:sym typeface="Calibri"/>
              </a:endParaRPr>
            </a:p>
          </p:txBody>
        </p:sp>
        <p:cxnSp>
          <p:nvCxnSpPr>
            <p:cNvPr id="23" name="Straight Arrow Connector 22">
              <a:extLst>
                <a:ext uri="{FF2B5EF4-FFF2-40B4-BE49-F238E27FC236}">
                  <a16:creationId xmlns:a16="http://schemas.microsoft.com/office/drawing/2014/main" id="{6128AFC0-CFA0-4860-B992-4880D3DF7038}"/>
                </a:ext>
              </a:extLst>
            </p:cNvPr>
            <p:cNvCxnSpPr>
              <a:cxnSpLocks/>
            </p:cNvCxnSpPr>
            <p:nvPr/>
          </p:nvCxnSpPr>
          <p:spPr>
            <a:xfrm>
              <a:off x="8657649" y="2238073"/>
              <a:ext cx="0" cy="1077621"/>
            </a:xfrm>
            <a:prstGeom prst="straightConnector1">
              <a:avLst/>
            </a:prstGeom>
            <a:ln>
              <a:solidFill>
                <a:schemeClr val="tx1"/>
              </a:solidFill>
              <a:prstDash val="dash"/>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32121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g18f5e445d71_16_51"/>
          <p:cNvSpPr txBox="1">
            <a:spLocks noGrp="1"/>
          </p:cNvSpPr>
          <p:nvPr>
            <p:ph type="ctrTitle"/>
          </p:nvPr>
        </p:nvSpPr>
        <p:spPr>
          <a:xfrm>
            <a:off x="690901" y="75"/>
            <a:ext cx="5923474" cy="6858000"/>
          </a:xfrm>
          <a:prstGeom prst="rect">
            <a:avLst/>
          </a:prstGeom>
          <a:noFill/>
          <a:ln>
            <a:noFill/>
          </a:ln>
        </p:spPr>
        <p:txBody>
          <a:bodyPr spcFirstLastPara="1" wrap="square" lIns="121900" tIns="121900" rIns="121900" bIns="121900" anchor="ctr" anchorCtr="0">
            <a:normAutofit/>
          </a:bodyPr>
          <a:lstStyle/>
          <a:p>
            <a:pPr marL="0" lvl="0" indent="0" algn="l" rtl="0">
              <a:lnSpc>
                <a:spcPct val="100000"/>
              </a:lnSpc>
              <a:spcBef>
                <a:spcPts val="0"/>
              </a:spcBef>
              <a:spcAft>
                <a:spcPts val="0"/>
              </a:spcAft>
              <a:buClr>
                <a:schemeClr val="dk1"/>
              </a:buClr>
              <a:buSzPts val="1100"/>
              <a:buFont typeface="Arial"/>
              <a:buNone/>
            </a:pPr>
            <a:r>
              <a:rPr lang="en-US" sz="2800" dirty="0">
                <a:solidFill>
                  <a:schemeClr val="tx1"/>
                </a:solidFill>
              </a:rPr>
              <a:t>Gaps &amp; uncertainties present major challenges to achieving water quality goals &amp; improving living resource response</a:t>
            </a:r>
            <a:r>
              <a:rPr lang="en-US" sz="2800" dirty="0">
                <a:solidFill>
                  <a:schemeClr val="accent1">
                    <a:lumMod val="50000"/>
                  </a:schemeClr>
                </a:solidFill>
              </a:rPr>
              <a:t>.</a:t>
            </a:r>
            <a:endParaRPr sz="2800" dirty="0">
              <a:solidFill>
                <a:schemeClr val="accent1">
                  <a:lumMod val="50000"/>
                </a:schemeClr>
              </a:solidFill>
            </a:endParaRPr>
          </a:p>
          <a:p>
            <a:pPr marL="0" lvl="0" indent="0" algn="l" rtl="0">
              <a:lnSpc>
                <a:spcPct val="100000"/>
              </a:lnSpc>
              <a:spcBef>
                <a:spcPts val="0"/>
              </a:spcBef>
              <a:spcAft>
                <a:spcPts val="0"/>
              </a:spcAft>
              <a:buClr>
                <a:schemeClr val="dk1"/>
              </a:buClr>
              <a:buSzPts val="1100"/>
              <a:buFont typeface="Arial"/>
              <a:buNone/>
            </a:pPr>
            <a:endParaRPr sz="2800" dirty="0"/>
          </a:p>
          <a:p>
            <a:pPr marL="0" lvl="0" indent="0" algn="l" rtl="0">
              <a:lnSpc>
                <a:spcPct val="100000"/>
              </a:lnSpc>
              <a:spcBef>
                <a:spcPts val="0"/>
              </a:spcBef>
              <a:spcAft>
                <a:spcPts val="0"/>
              </a:spcAft>
              <a:buClr>
                <a:schemeClr val="dk1"/>
              </a:buClr>
              <a:buSzPts val="1100"/>
              <a:buFont typeface="Arial"/>
              <a:buNone/>
            </a:pPr>
            <a:r>
              <a:rPr lang="en-US" sz="2800" dirty="0"/>
              <a:t>There are opportunities to improve program effectiveness but will require change in thinking &amp; approach.</a:t>
            </a:r>
            <a:endParaRPr sz="2800" dirty="0"/>
          </a:p>
        </p:txBody>
      </p:sp>
      <p:pic>
        <p:nvPicPr>
          <p:cNvPr id="82" name="Google Shape;82;g18f5e445d71_16_51"/>
          <p:cNvPicPr preferRelativeResize="0"/>
          <p:nvPr/>
        </p:nvPicPr>
        <p:blipFill rotWithShape="1">
          <a:blip r:embed="rId3">
            <a:alphaModFix/>
          </a:blip>
          <a:srcRect l="13448" r="28450"/>
          <a:stretch/>
        </p:blipFill>
        <p:spPr>
          <a:xfrm>
            <a:off x="6614276" y="75"/>
            <a:ext cx="5577723" cy="6857999"/>
          </a:xfrm>
          <a:prstGeom prst="rect">
            <a:avLst/>
          </a:prstGeom>
          <a:noFill/>
          <a:ln>
            <a:noFill/>
          </a:ln>
        </p:spPr>
      </p:pic>
      <p:sp>
        <p:nvSpPr>
          <p:cNvPr id="83" name="Google Shape;83;g18f5e445d71_16_51"/>
          <p:cNvSpPr txBox="1"/>
          <p:nvPr/>
        </p:nvSpPr>
        <p:spPr>
          <a:xfrm>
            <a:off x="6614375" y="6519375"/>
            <a:ext cx="28383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lt1"/>
                </a:solidFill>
                <a:latin typeface="Arial"/>
                <a:ea typeface="Arial"/>
                <a:cs typeface="Arial"/>
                <a:sym typeface="Arial"/>
              </a:rPr>
              <a:t>Photo by Will Parson/Chesapeake Bay Program</a:t>
            </a:r>
            <a:endParaRPr sz="1000" b="0" i="0" u="none" strike="noStrike" cap="none">
              <a:solidFill>
                <a:schemeClr val="lt1"/>
              </a:solidFill>
              <a:latin typeface="Arial"/>
              <a:ea typeface="Arial"/>
              <a:cs typeface="Arial"/>
              <a:sym typeface="Arial"/>
            </a:endParaRPr>
          </a:p>
        </p:txBody>
      </p:sp>
      <p:sp>
        <p:nvSpPr>
          <p:cNvPr id="84" name="Google Shape;84;g18f5e445d71_16_51"/>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5" name="Google Shape;85;g18f5e445d71_16_51"/>
          <p:cNvPicPr preferRelativeResize="0"/>
          <p:nvPr/>
        </p:nvPicPr>
        <p:blipFill rotWithShape="1">
          <a:blip r:embed="rId4">
            <a:alphaModFix/>
          </a:blip>
          <a:srcRect l="31788" r="62543"/>
          <a:stretch/>
        </p:blipFill>
        <p:spPr>
          <a:xfrm rot="10800000" flipH="1">
            <a:off x="0" y="0"/>
            <a:ext cx="690900" cy="6858000"/>
          </a:xfrm>
          <a:prstGeom prst="rtTriangle">
            <a:avLst/>
          </a:prstGeom>
          <a:noFill/>
          <a:ln>
            <a:noFill/>
          </a:ln>
        </p:spPr>
      </p:pic>
      <p:sp>
        <p:nvSpPr>
          <p:cNvPr id="7" name="Rectangle 6">
            <a:extLst>
              <a:ext uri="{FF2B5EF4-FFF2-40B4-BE49-F238E27FC236}">
                <a16:creationId xmlns:a16="http://schemas.microsoft.com/office/drawing/2014/main" id="{89FA8E9D-6A2F-44F0-97D3-7E8DEC21A2C2}"/>
              </a:ext>
            </a:extLst>
          </p:cNvPr>
          <p:cNvSpPr/>
          <p:nvPr/>
        </p:nvSpPr>
        <p:spPr>
          <a:xfrm>
            <a:off x="1622076" y="680699"/>
            <a:ext cx="4061025" cy="707886"/>
          </a:xfrm>
          <a:prstGeom prst="rect">
            <a:avLst/>
          </a:prstGeom>
        </p:spPr>
        <p:txBody>
          <a:bodyPr wrap="square">
            <a:spAutoFit/>
          </a:bodyPr>
          <a:lstStyle/>
          <a:p>
            <a:r>
              <a:rPr lang="en-US" sz="4000" b="1" dirty="0">
                <a:solidFill>
                  <a:schemeClr val="accent1">
                    <a:lumMod val="50000"/>
                  </a:schemeClr>
                </a:solidFill>
                <a:latin typeface="Calibri" panose="020F0502020204030204" pitchFamily="34" charset="0"/>
                <a:ea typeface="Calibri" panose="020F0502020204030204" pitchFamily="34" charset="0"/>
              </a:rPr>
              <a:t>CESR Conclusions</a:t>
            </a:r>
            <a:endParaRPr lang="en-US" sz="3200" b="1" dirty="0">
              <a:solidFill>
                <a:schemeClr val="accent1">
                  <a:lumMod val="50000"/>
                </a:schemeClr>
              </a:solidFill>
              <a:latin typeface="Calibri" panose="020F0502020204030204" pitchFamily="34" charset="0"/>
              <a:ea typeface="Calibri" panose="020F050202020403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
        <p:cNvGrpSpPr/>
        <p:nvPr/>
      </p:nvGrpSpPr>
      <p:grpSpPr>
        <a:xfrm>
          <a:off x="0" y="0"/>
          <a:ext cx="0" cy="0"/>
          <a:chOff x="0" y="0"/>
          <a:chExt cx="0" cy="0"/>
        </a:xfrm>
      </p:grpSpPr>
      <p:sp>
        <p:nvSpPr>
          <p:cNvPr id="105" name="Google Shape;105;g18ca3c604aa_3_31"/>
          <p:cNvSpPr txBox="1">
            <a:spLocks noGrp="1"/>
          </p:cNvSpPr>
          <p:nvPr>
            <p:ph type="title"/>
          </p:nvPr>
        </p:nvSpPr>
        <p:spPr>
          <a:xfrm>
            <a:off x="6297675" y="756319"/>
            <a:ext cx="5538326" cy="227502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ts val="1800"/>
              <a:buNone/>
            </a:pPr>
            <a:r>
              <a:rPr lang="en-US" sz="3600" b="1" dirty="0"/>
              <a:t>Findings and Implications</a:t>
            </a:r>
            <a:r>
              <a:rPr lang="en-US" b="1" dirty="0"/>
              <a:t>:</a:t>
            </a:r>
            <a:br>
              <a:rPr lang="en-US" b="1" dirty="0"/>
            </a:br>
            <a:br>
              <a:rPr lang="en-US" b="1" dirty="0"/>
            </a:br>
            <a:r>
              <a:rPr lang="en-US" sz="3200" dirty="0"/>
              <a:t>Pollutant Response to Management</a:t>
            </a:r>
            <a:br>
              <a:rPr lang="en-US" dirty="0"/>
            </a:br>
            <a:endParaRPr dirty="0"/>
          </a:p>
        </p:txBody>
      </p:sp>
      <p:pic>
        <p:nvPicPr>
          <p:cNvPr id="108" name="Google Shape;108;g18ca3c604aa_3_31"/>
          <p:cNvPicPr preferRelativeResize="0"/>
          <p:nvPr/>
        </p:nvPicPr>
        <p:blipFill rotWithShape="1">
          <a:blip r:embed="rId3">
            <a:alphaModFix/>
          </a:blip>
          <a:srcRect r="50201"/>
          <a:stretch/>
        </p:blipFill>
        <p:spPr>
          <a:xfrm>
            <a:off x="0" y="0"/>
            <a:ext cx="6071327" cy="6858000"/>
          </a:xfrm>
          <a:prstGeom prst="rect">
            <a:avLst/>
          </a:prstGeom>
          <a:noFill/>
          <a:ln>
            <a:noFill/>
          </a:ln>
        </p:spPr>
      </p:pic>
      <p:pic>
        <p:nvPicPr>
          <p:cNvPr id="6" name="Picture 5">
            <a:extLst>
              <a:ext uri="{FF2B5EF4-FFF2-40B4-BE49-F238E27FC236}">
                <a16:creationId xmlns:a16="http://schemas.microsoft.com/office/drawing/2014/main" id="{3329DBB5-19D3-4EC6-B780-B75097AB64BE}"/>
              </a:ext>
            </a:extLst>
          </p:cNvPr>
          <p:cNvPicPr>
            <a:picLocks noChangeAspect="1"/>
          </p:cNvPicPr>
          <p:nvPr/>
        </p:nvPicPr>
        <p:blipFill rotWithShape="1">
          <a:blip r:embed="rId4"/>
          <a:srcRect l="603" t="7307" r="51830" b="26556"/>
          <a:stretch/>
        </p:blipFill>
        <p:spPr>
          <a:xfrm>
            <a:off x="6628438" y="3775075"/>
            <a:ext cx="5257473" cy="2438400"/>
          </a:xfrm>
          <a:prstGeom prst="rect">
            <a:avLst/>
          </a:prstGeom>
        </p:spPr>
      </p:pic>
      <p:pic>
        <p:nvPicPr>
          <p:cNvPr id="2" name="Picture 1">
            <a:extLst>
              <a:ext uri="{FF2B5EF4-FFF2-40B4-BE49-F238E27FC236}">
                <a16:creationId xmlns:a16="http://schemas.microsoft.com/office/drawing/2014/main" id="{DF02D9A9-ECAA-40BB-A062-7E82A215CD02}"/>
              </a:ext>
            </a:extLst>
          </p:cNvPr>
          <p:cNvPicPr>
            <a:picLocks noChangeAspect="1"/>
          </p:cNvPicPr>
          <p:nvPr/>
        </p:nvPicPr>
        <p:blipFill>
          <a:blip r:embed="rId5"/>
          <a:stretch>
            <a:fillRect/>
          </a:stretch>
        </p:blipFill>
        <p:spPr>
          <a:xfrm>
            <a:off x="7796713" y="3194719"/>
            <a:ext cx="1270125" cy="58035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5" name="Google Shape;75;g18f5e445d71_16_112"/>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6" name="Google Shape;76;g18f5e445d71_16_112"/>
          <p:cNvPicPr preferRelativeResize="0"/>
          <p:nvPr/>
        </p:nvPicPr>
        <p:blipFill rotWithShape="1">
          <a:blip r:embed="rId3">
            <a:alphaModFix/>
          </a:blip>
          <a:srcRect l="31788" r="62543"/>
          <a:stretch/>
        </p:blipFill>
        <p:spPr>
          <a:xfrm rot="10800000" flipH="1">
            <a:off x="0" y="0"/>
            <a:ext cx="690900" cy="6858000"/>
          </a:xfrm>
          <a:prstGeom prst="rtTriangle">
            <a:avLst/>
          </a:prstGeom>
          <a:noFill/>
          <a:ln>
            <a:noFill/>
          </a:ln>
        </p:spPr>
      </p:pic>
      <p:sp>
        <p:nvSpPr>
          <p:cNvPr id="6" name="Rectangle 5">
            <a:extLst>
              <a:ext uri="{FF2B5EF4-FFF2-40B4-BE49-F238E27FC236}">
                <a16:creationId xmlns:a16="http://schemas.microsoft.com/office/drawing/2014/main" id="{B8C947AC-8E99-4BEF-9CA9-8DBAA46E55E6}"/>
              </a:ext>
            </a:extLst>
          </p:cNvPr>
          <p:cNvSpPr/>
          <p:nvPr/>
        </p:nvSpPr>
        <p:spPr>
          <a:xfrm>
            <a:off x="4727996" y="6691"/>
            <a:ext cx="4716272" cy="584775"/>
          </a:xfrm>
          <a:prstGeom prst="rect">
            <a:avLst/>
          </a:prstGeom>
        </p:spPr>
        <p:txBody>
          <a:bodyPr wrap="square">
            <a:spAutoFit/>
          </a:bodyPr>
          <a:lstStyle/>
          <a:p>
            <a:r>
              <a:rPr lang="en-US" sz="3200" b="1" dirty="0">
                <a:solidFill>
                  <a:schemeClr val="tx1"/>
                </a:solidFill>
                <a:latin typeface="Calibri" panose="020F0502020204030204" pitchFamily="34" charset="0"/>
                <a:ea typeface="Calibri" panose="020F0502020204030204" pitchFamily="34" charset="0"/>
              </a:rPr>
              <a:t>Implementation Gap</a:t>
            </a:r>
            <a:endParaRPr lang="en-US" sz="2400" b="1" dirty="0">
              <a:solidFill>
                <a:schemeClr val="tx1"/>
              </a:solidFill>
              <a:latin typeface="Calibri" panose="020F0502020204030204" pitchFamily="34" charset="0"/>
              <a:ea typeface="Calibri" panose="020F0502020204030204" pitchFamily="34" charset="0"/>
            </a:endParaRPr>
          </a:p>
        </p:txBody>
      </p:sp>
      <p:pic>
        <p:nvPicPr>
          <p:cNvPr id="2" name="Picture 1">
            <a:extLst>
              <a:ext uri="{FF2B5EF4-FFF2-40B4-BE49-F238E27FC236}">
                <a16:creationId xmlns:a16="http://schemas.microsoft.com/office/drawing/2014/main" id="{3C8307F3-9721-46F9-99C9-ADA754606738}"/>
              </a:ext>
            </a:extLst>
          </p:cNvPr>
          <p:cNvPicPr>
            <a:picLocks noChangeAspect="1"/>
          </p:cNvPicPr>
          <p:nvPr/>
        </p:nvPicPr>
        <p:blipFill>
          <a:blip r:embed="rId4"/>
          <a:stretch>
            <a:fillRect/>
          </a:stretch>
        </p:blipFill>
        <p:spPr>
          <a:xfrm>
            <a:off x="962413" y="618254"/>
            <a:ext cx="5005250" cy="6206266"/>
          </a:xfrm>
          <a:prstGeom prst="rect">
            <a:avLst/>
          </a:prstGeom>
        </p:spPr>
      </p:pic>
      <p:grpSp>
        <p:nvGrpSpPr>
          <p:cNvPr id="50" name="Group 49">
            <a:extLst>
              <a:ext uri="{FF2B5EF4-FFF2-40B4-BE49-F238E27FC236}">
                <a16:creationId xmlns:a16="http://schemas.microsoft.com/office/drawing/2014/main" id="{D09736F9-9BDB-4B72-98F4-BD1DF153A185}"/>
              </a:ext>
            </a:extLst>
          </p:cNvPr>
          <p:cNvGrpSpPr/>
          <p:nvPr/>
        </p:nvGrpSpPr>
        <p:grpSpPr>
          <a:xfrm>
            <a:off x="7145079" y="2979766"/>
            <a:ext cx="4774938" cy="1049398"/>
            <a:chOff x="7145079" y="2979766"/>
            <a:chExt cx="4774938" cy="1049398"/>
          </a:xfrm>
        </p:grpSpPr>
        <p:cxnSp>
          <p:nvCxnSpPr>
            <p:cNvPr id="33" name="Straight Connector 32">
              <a:extLst>
                <a:ext uri="{FF2B5EF4-FFF2-40B4-BE49-F238E27FC236}">
                  <a16:creationId xmlns:a16="http://schemas.microsoft.com/office/drawing/2014/main" id="{1C79DFE8-4740-4E61-9FC2-98116851B824}"/>
                </a:ext>
              </a:extLst>
            </p:cNvPr>
            <p:cNvCxnSpPr>
              <a:cxnSpLocks/>
            </p:cNvCxnSpPr>
            <p:nvPr/>
          </p:nvCxnSpPr>
          <p:spPr>
            <a:xfrm>
              <a:off x="7145079" y="2979766"/>
              <a:ext cx="4316819" cy="0"/>
            </a:xfrm>
            <a:prstGeom prst="line">
              <a:avLst/>
            </a:prstGeom>
          </p:spPr>
          <p:style>
            <a:lnRef idx="1">
              <a:schemeClr val="dk1"/>
            </a:lnRef>
            <a:fillRef idx="0">
              <a:schemeClr val="dk1"/>
            </a:fillRef>
            <a:effectRef idx="0">
              <a:schemeClr val="dk1"/>
            </a:effectRef>
            <a:fontRef idx="minor">
              <a:schemeClr val="tx1"/>
            </a:fontRef>
          </p:style>
        </p:cxnSp>
        <p:grpSp>
          <p:nvGrpSpPr>
            <p:cNvPr id="41" name="Group 40">
              <a:extLst>
                <a:ext uri="{FF2B5EF4-FFF2-40B4-BE49-F238E27FC236}">
                  <a16:creationId xmlns:a16="http://schemas.microsoft.com/office/drawing/2014/main" id="{3EC4DEF5-A8CC-40AD-A788-B9022DFF6548}"/>
                </a:ext>
              </a:extLst>
            </p:cNvPr>
            <p:cNvGrpSpPr/>
            <p:nvPr/>
          </p:nvGrpSpPr>
          <p:grpSpPr>
            <a:xfrm>
              <a:off x="10182041" y="2990399"/>
              <a:ext cx="1737976" cy="1038765"/>
              <a:chOff x="10182041" y="2990399"/>
              <a:chExt cx="1737976" cy="1038765"/>
            </a:xfrm>
          </p:grpSpPr>
          <p:sp>
            <p:nvSpPr>
              <p:cNvPr id="29" name="Rectangle 28">
                <a:extLst>
                  <a:ext uri="{FF2B5EF4-FFF2-40B4-BE49-F238E27FC236}">
                    <a16:creationId xmlns:a16="http://schemas.microsoft.com/office/drawing/2014/main" id="{39A0F98A-42E1-4D66-B7A6-10A7819DA505}"/>
                  </a:ext>
                </a:extLst>
              </p:cNvPr>
              <p:cNvSpPr/>
              <p:nvPr/>
            </p:nvSpPr>
            <p:spPr>
              <a:xfrm>
                <a:off x="10778127" y="2990399"/>
                <a:ext cx="545805" cy="74162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B17A342E-DEC1-4F26-8FEE-9EDD3C017622}"/>
                  </a:ext>
                </a:extLst>
              </p:cNvPr>
              <p:cNvSpPr txBox="1"/>
              <p:nvPr/>
            </p:nvSpPr>
            <p:spPr>
              <a:xfrm>
                <a:off x="10182041" y="3721387"/>
                <a:ext cx="1737976" cy="307777"/>
              </a:xfrm>
              <a:prstGeom prst="rect">
                <a:avLst/>
              </a:prstGeom>
              <a:noFill/>
            </p:spPr>
            <p:txBody>
              <a:bodyPr wrap="none" rtlCol="0">
                <a:spAutoFit/>
              </a:bodyPr>
              <a:lstStyle/>
              <a:p>
                <a:r>
                  <a:rPr lang="en-US" dirty="0"/>
                  <a:t>Need N Reductions</a:t>
                </a:r>
              </a:p>
            </p:txBody>
          </p:sp>
        </p:grpSp>
      </p:grpSp>
      <p:grpSp>
        <p:nvGrpSpPr>
          <p:cNvPr id="40" name="Group 39">
            <a:extLst>
              <a:ext uri="{FF2B5EF4-FFF2-40B4-BE49-F238E27FC236}">
                <a16:creationId xmlns:a16="http://schemas.microsoft.com/office/drawing/2014/main" id="{ED161F66-9F7D-482E-A7D9-7E6D11EEEADC}"/>
              </a:ext>
            </a:extLst>
          </p:cNvPr>
          <p:cNvGrpSpPr/>
          <p:nvPr/>
        </p:nvGrpSpPr>
        <p:grpSpPr>
          <a:xfrm>
            <a:off x="7283302" y="4768859"/>
            <a:ext cx="4828684" cy="1384995"/>
            <a:chOff x="7283302" y="4768859"/>
            <a:chExt cx="4828684" cy="1384995"/>
          </a:xfrm>
        </p:grpSpPr>
        <p:sp>
          <p:nvSpPr>
            <p:cNvPr id="37" name="TextBox 36">
              <a:extLst>
                <a:ext uri="{FF2B5EF4-FFF2-40B4-BE49-F238E27FC236}">
                  <a16:creationId xmlns:a16="http://schemas.microsoft.com/office/drawing/2014/main" id="{6593C9BD-7339-45C0-8EBB-467E9F341045}"/>
                </a:ext>
              </a:extLst>
            </p:cNvPr>
            <p:cNvSpPr txBox="1"/>
            <p:nvPr/>
          </p:nvSpPr>
          <p:spPr>
            <a:xfrm>
              <a:off x="7283302" y="4768859"/>
              <a:ext cx="2340934" cy="1384995"/>
            </a:xfrm>
            <a:prstGeom prst="rect">
              <a:avLst/>
            </a:prstGeom>
            <a:noFill/>
          </p:spPr>
          <p:txBody>
            <a:bodyPr wrap="square" rtlCol="0">
              <a:spAutoFit/>
            </a:bodyPr>
            <a:lstStyle/>
            <a:p>
              <a:r>
                <a:rPr lang="en-US" dirty="0"/>
                <a:t>Annual rate of NPS N reductions achieved as estimated by CAST model  since the TMDL</a:t>
              </a:r>
            </a:p>
            <a:p>
              <a:r>
                <a:rPr lang="en-US" dirty="0"/>
                <a:t>(2009-2021)</a:t>
              </a:r>
            </a:p>
            <a:p>
              <a:endParaRPr lang="en-US" dirty="0"/>
            </a:p>
          </p:txBody>
        </p:sp>
        <p:sp>
          <p:nvSpPr>
            <p:cNvPr id="38" name="TextBox 37">
              <a:extLst>
                <a:ext uri="{FF2B5EF4-FFF2-40B4-BE49-F238E27FC236}">
                  <a16:creationId xmlns:a16="http://schemas.microsoft.com/office/drawing/2014/main" id="{478A0BBA-5D17-4B4C-B0F5-6F98481E38B4}"/>
                </a:ext>
              </a:extLst>
            </p:cNvPr>
            <p:cNvSpPr txBox="1"/>
            <p:nvPr/>
          </p:nvSpPr>
          <p:spPr>
            <a:xfrm>
              <a:off x="9444268" y="4869712"/>
              <a:ext cx="2667718" cy="584775"/>
            </a:xfrm>
            <a:prstGeom prst="rect">
              <a:avLst/>
            </a:prstGeom>
            <a:noFill/>
          </p:spPr>
          <p:txBody>
            <a:bodyPr wrap="none" rtlCol="0">
              <a:spAutoFit/>
            </a:bodyPr>
            <a:lstStyle/>
            <a:p>
              <a:r>
                <a:rPr lang="en-US" sz="3200" b="1" dirty="0">
                  <a:solidFill>
                    <a:srgbClr val="EB9D35"/>
                  </a:solidFill>
                </a:rPr>
                <a:t>0.3 mil </a:t>
              </a:r>
              <a:r>
                <a:rPr lang="en-US" sz="3200" b="1" dirty="0" err="1">
                  <a:solidFill>
                    <a:srgbClr val="EB9D35"/>
                  </a:solidFill>
                </a:rPr>
                <a:t>lbs</a:t>
              </a:r>
              <a:r>
                <a:rPr lang="en-US" sz="3200" b="1" dirty="0">
                  <a:solidFill>
                    <a:srgbClr val="EB9D35"/>
                  </a:solidFill>
                </a:rPr>
                <a:t>/</a:t>
              </a:r>
              <a:r>
                <a:rPr lang="en-US" sz="3200" b="1" dirty="0" err="1">
                  <a:solidFill>
                    <a:srgbClr val="EB9D35"/>
                  </a:solidFill>
                </a:rPr>
                <a:t>yr</a:t>
              </a:r>
              <a:endParaRPr lang="en-US" sz="3200" b="1" dirty="0">
                <a:solidFill>
                  <a:srgbClr val="EB9D35"/>
                </a:solidFill>
              </a:endParaRPr>
            </a:p>
          </p:txBody>
        </p:sp>
      </p:grpSp>
      <p:grpSp>
        <p:nvGrpSpPr>
          <p:cNvPr id="49" name="Group 48">
            <a:extLst>
              <a:ext uri="{FF2B5EF4-FFF2-40B4-BE49-F238E27FC236}">
                <a16:creationId xmlns:a16="http://schemas.microsoft.com/office/drawing/2014/main" id="{8B72D06D-E8C6-4CE0-A4B7-D045396EB08F}"/>
              </a:ext>
            </a:extLst>
          </p:cNvPr>
          <p:cNvGrpSpPr/>
          <p:nvPr/>
        </p:nvGrpSpPr>
        <p:grpSpPr>
          <a:xfrm>
            <a:off x="3083442" y="505046"/>
            <a:ext cx="7694685" cy="2743200"/>
            <a:chOff x="3083442" y="505046"/>
            <a:chExt cx="7694685" cy="2743200"/>
          </a:xfrm>
        </p:grpSpPr>
        <p:graphicFrame>
          <p:nvGraphicFramePr>
            <p:cNvPr id="32" name="Chart 31">
              <a:extLst>
                <a:ext uri="{FF2B5EF4-FFF2-40B4-BE49-F238E27FC236}">
                  <a16:creationId xmlns:a16="http://schemas.microsoft.com/office/drawing/2014/main" id="{D04DA2D3-3D91-4988-AF55-8433CAA37F92}"/>
                </a:ext>
              </a:extLst>
            </p:cNvPr>
            <p:cNvGraphicFramePr>
              <a:graphicFrameLocks/>
            </p:cNvGraphicFramePr>
            <p:nvPr>
              <p:extLst>
                <p:ext uri="{D42A27DB-BD31-4B8C-83A1-F6EECF244321}">
                  <p14:modId xmlns:p14="http://schemas.microsoft.com/office/powerpoint/2010/main" val="46950851"/>
                </p:ext>
              </p:extLst>
            </p:nvPr>
          </p:nvGraphicFramePr>
          <p:xfrm>
            <a:off x="6545852" y="505046"/>
            <a:ext cx="4232275" cy="2743200"/>
          </p:xfrm>
          <a:graphic>
            <a:graphicData uri="http://schemas.openxmlformats.org/drawingml/2006/chart">
              <c:chart xmlns:c="http://schemas.openxmlformats.org/drawingml/2006/chart" xmlns:r="http://schemas.openxmlformats.org/officeDocument/2006/relationships" r:id="rId5"/>
            </a:graphicData>
          </a:graphic>
        </p:graphicFrame>
        <p:cxnSp>
          <p:nvCxnSpPr>
            <p:cNvPr id="43" name="Straight Connector 42">
              <a:extLst>
                <a:ext uri="{FF2B5EF4-FFF2-40B4-BE49-F238E27FC236}">
                  <a16:creationId xmlns:a16="http://schemas.microsoft.com/office/drawing/2014/main" id="{2523E278-B50A-4B3D-911B-C45DE311CE43}"/>
                </a:ext>
              </a:extLst>
            </p:cNvPr>
            <p:cNvCxnSpPr>
              <a:cxnSpLocks/>
            </p:cNvCxnSpPr>
            <p:nvPr/>
          </p:nvCxnSpPr>
          <p:spPr>
            <a:xfrm flipV="1">
              <a:off x="3083442" y="979841"/>
              <a:ext cx="3710763" cy="73554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707510F-17E8-4D4B-A980-B65DF7C83441}"/>
                </a:ext>
              </a:extLst>
            </p:cNvPr>
            <p:cNvCxnSpPr>
              <a:cxnSpLocks/>
            </p:cNvCxnSpPr>
            <p:nvPr/>
          </p:nvCxnSpPr>
          <p:spPr>
            <a:xfrm>
              <a:off x="3083442" y="1786270"/>
              <a:ext cx="3808812" cy="110129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199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up)">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left)">
                                      <p:cBhvr>
                                        <p:cTn id="1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7" name="Google Shape;177;g18ce5abb3ef_0_1"/>
          <p:cNvPicPr preferRelativeResize="0"/>
          <p:nvPr/>
        </p:nvPicPr>
        <p:blipFill rotWithShape="1">
          <a:blip r:embed="rId3">
            <a:alphaModFix/>
          </a:blip>
          <a:srcRect/>
          <a:stretch/>
        </p:blipFill>
        <p:spPr>
          <a:xfrm>
            <a:off x="768025" y="1690825"/>
            <a:ext cx="5695950" cy="4543425"/>
          </a:xfrm>
          <a:prstGeom prst="rect">
            <a:avLst/>
          </a:prstGeom>
          <a:noFill/>
          <a:ln>
            <a:noFill/>
          </a:ln>
        </p:spPr>
      </p:pic>
      <p:pic>
        <p:nvPicPr>
          <p:cNvPr id="178" name="Google Shape;178;g18ce5abb3ef_0_1"/>
          <p:cNvPicPr preferRelativeResize="0"/>
          <p:nvPr/>
        </p:nvPicPr>
        <p:blipFill rotWithShape="1">
          <a:blip r:embed="rId4">
            <a:alphaModFix/>
          </a:blip>
          <a:srcRect/>
          <a:stretch/>
        </p:blipFill>
        <p:spPr>
          <a:xfrm>
            <a:off x="6463975" y="1752758"/>
            <a:ext cx="5001222" cy="4906142"/>
          </a:xfrm>
          <a:prstGeom prst="rect">
            <a:avLst/>
          </a:prstGeom>
          <a:noFill/>
          <a:ln>
            <a:noFill/>
          </a:ln>
        </p:spPr>
      </p:pic>
      <p:sp>
        <p:nvSpPr>
          <p:cNvPr id="179" name="Google Shape;179;g18ce5abb3ef_0_1"/>
          <p:cNvSpPr/>
          <p:nvPr/>
        </p:nvSpPr>
        <p:spPr>
          <a:xfrm rot="5400000">
            <a:off x="10623325" y="3640374"/>
            <a:ext cx="1191600" cy="222300"/>
          </a:xfrm>
          <a:prstGeom prst="leftRightArrow">
            <a:avLst>
              <a:gd name="adj1" fmla="val 50000"/>
              <a:gd name="adj2" fmla="val 50000"/>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1" name="Google Shape;181;g18ce5abb3ef_0_1"/>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2" name="Google Shape;182;g18ce5abb3ef_0_1"/>
          <p:cNvPicPr preferRelativeResize="0"/>
          <p:nvPr/>
        </p:nvPicPr>
        <p:blipFill rotWithShape="1">
          <a:blip r:embed="rId5">
            <a:alphaModFix/>
          </a:blip>
          <a:srcRect l="31788" r="62543"/>
          <a:stretch/>
        </p:blipFill>
        <p:spPr>
          <a:xfrm rot="10800000" flipH="1">
            <a:off x="0" y="0"/>
            <a:ext cx="690900" cy="6858000"/>
          </a:xfrm>
          <a:prstGeom prst="rtTriangle">
            <a:avLst/>
          </a:prstGeom>
          <a:noFill/>
          <a:ln>
            <a:noFill/>
          </a:ln>
        </p:spPr>
      </p:pic>
      <p:sp>
        <p:nvSpPr>
          <p:cNvPr id="10" name="Rectangle 9">
            <a:extLst>
              <a:ext uri="{FF2B5EF4-FFF2-40B4-BE49-F238E27FC236}">
                <a16:creationId xmlns:a16="http://schemas.microsoft.com/office/drawing/2014/main" id="{2373E4FE-3AFC-4B2F-949E-213D5F49437D}"/>
              </a:ext>
            </a:extLst>
          </p:cNvPr>
          <p:cNvSpPr/>
          <p:nvPr/>
        </p:nvSpPr>
        <p:spPr>
          <a:xfrm>
            <a:off x="1195743" y="255582"/>
            <a:ext cx="10433963" cy="1323439"/>
          </a:xfrm>
          <a:prstGeom prst="rect">
            <a:avLst/>
          </a:prstGeom>
        </p:spPr>
        <p:txBody>
          <a:bodyPr wrap="square">
            <a:spAutoFit/>
          </a:bodyPr>
          <a:lstStyle/>
          <a:p>
            <a:pPr algn="ctr"/>
            <a:r>
              <a:rPr lang="en-US" sz="4000" b="1" dirty="0">
                <a:solidFill>
                  <a:schemeClr val="tx1"/>
                </a:solidFill>
                <a:latin typeface="Calibri" panose="020F0502020204030204" pitchFamily="34" charset="0"/>
                <a:ea typeface="Calibri" panose="020F0502020204030204" pitchFamily="34" charset="0"/>
              </a:rPr>
              <a:t>NPS Response Gap:</a:t>
            </a:r>
            <a:br>
              <a:rPr lang="en-US" sz="4000" b="1" dirty="0">
                <a:solidFill>
                  <a:schemeClr val="tx1"/>
                </a:solidFill>
                <a:latin typeface="Calibri" panose="020F0502020204030204" pitchFamily="34" charset="0"/>
                <a:ea typeface="Calibri" panose="020F0502020204030204" pitchFamily="34" charset="0"/>
              </a:rPr>
            </a:br>
            <a:r>
              <a:rPr lang="en-US" sz="4000" b="1" dirty="0">
                <a:solidFill>
                  <a:schemeClr val="tx1"/>
                </a:solidFill>
                <a:latin typeface="Calibri" panose="020F0502020204030204" pitchFamily="34" charset="0"/>
                <a:ea typeface="Calibri" panose="020F0502020204030204" pitchFamily="34" charset="0"/>
              </a:rPr>
              <a:t> </a:t>
            </a:r>
            <a:r>
              <a:rPr lang="en-US" sz="3200" dirty="0">
                <a:solidFill>
                  <a:schemeClr val="tx1"/>
                </a:solidFill>
                <a:latin typeface="Calibri" panose="020F0502020204030204" pitchFamily="34" charset="0"/>
                <a:ea typeface="Calibri" panose="020F0502020204030204" pitchFamily="34" charset="0"/>
              </a:rPr>
              <a:t>Effectiveness of Nonpoint Source Management Efforts</a:t>
            </a:r>
            <a:endParaRPr lang="en-US" sz="3200" dirty="0">
              <a:solidFill>
                <a:schemeClr val="accent1">
                  <a:lumMod val="50000"/>
                </a:schemeClr>
              </a:solidFill>
              <a:latin typeface="Calibri" panose="020F0502020204030204" pitchFamily="34"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9"/>
                                        </p:tgtEl>
                                        <p:attrNameLst>
                                          <p:attrName>style.visibility</p:attrName>
                                        </p:attrNameLst>
                                      </p:cBhvr>
                                      <p:to>
                                        <p:strVal val="visible"/>
                                      </p:to>
                                    </p:set>
                                    <p:animEffect transition="in" filter="fade">
                                      <p:cBhvr>
                                        <p:cTn id="7" dur="1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5" name="Google Shape;75;g18f5e445d71_16_112"/>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6" name="Google Shape;76;g18f5e445d71_16_112"/>
          <p:cNvPicPr preferRelativeResize="0"/>
          <p:nvPr/>
        </p:nvPicPr>
        <p:blipFill rotWithShape="1">
          <a:blip r:embed="rId3">
            <a:alphaModFix/>
          </a:blip>
          <a:srcRect l="31788" r="62543"/>
          <a:stretch/>
        </p:blipFill>
        <p:spPr>
          <a:xfrm rot="10800000" flipH="1">
            <a:off x="0" y="0"/>
            <a:ext cx="690900" cy="6858000"/>
          </a:xfrm>
          <a:prstGeom prst="rtTriangle">
            <a:avLst/>
          </a:prstGeom>
          <a:noFill/>
          <a:ln>
            <a:noFill/>
          </a:ln>
        </p:spPr>
      </p:pic>
      <p:pic>
        <p:nvPicPr>
          <p:cNvPr id="7" name="Picture 6">
            <a:extLst>
              <a:ext uri="{FF2B5EF4-FFF2-40B4-BE49-F238E27FC236}">
                <a16:creationId xmlns:a16="http://schemas.microsoft.com/office/drawing/2014/main" id="{75E64291-9E86-424B-880B-A4D22B91B99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22417" y="215572"/>
            <a:ext cx="7714346" cy="6156293"/>
          </a:xfrm>
          <a:prstGeom prst="rect">
            <a:avLst/>
          </a:prstGeom>
          <a:noFill/>
        </p:spPr>
      </p:pic>
      <p:sp>
        <p:nvSpPr>
          <p:cNvPr id="2" name="TextBox 1">
            <a:extLst>
              <a:ext uri="{FF2B5EF4-FFF2-40B4-BE49-F238E27FC236}">
                <a16:creationId xmlns:a16="http://schemas.microsoft.com/office/drawing/2014/main" id="{BBA6F4D6-14FF-4D16-9E5B-2B201FBCCB21}"/>
              </a:ext>
            </a:extLst>
          </p:cNvPr>
          <p:cNvSpPr txBox="1"/>
          <p:nvPr/>
        </p:nvSpPr>
        <p:spPr>
          <a:xfrm>
            <a:off x="10380185" y="6334651"/>
            <a:ext cx="2053390" cy="307777"/>
          </a:xfrm>
          <a:prstGeom prst="rect">
            <a:avLst/>
          </a:prstGeom>
          <a:noFill/>
        </p:spPr>
        <p:txBody>
          <a:bodyPr wrap="square" rtlCol="0">
            <a:spAutoFit/>
          </a:bodyPr>
          <a:lstStyle/>
          <a:p>
            <a:r>
              <a:rPr lang="en-US" dirty="0" err="1"/>
              <a:t>Ator</a:t>
            </a:r>
            <a:r>
              <a:rPr lang="en-US" dirty="0"/>
              <a:t> et al 2020</a:t>
            </a:r>
          </a:p>
        </p:txBody>
      </p:sp>
      <p:cxnSp>
        <p:nvCxnSpPr>
          <p:cNvPr id="15" name="Straight Connector 14">
            <a:extLst>
              <a:ext uri="{FF2B5EF4-FFF2-40B4-BE49-F238E27FC236}">
                <a16:creationId xmlns:a16="http://schemas.microsoft.com/office/drawing/2014/main" id="{E41BA852-1FFF-413E-83C6-A23DE10AB620}"/>
              </a:ext>
            </a:extLst>
          </p:cNvPr>
          <p:cNvCxnSpPr>
            <a:cxnSpLocks/>
          </p:cNvCxnSpPr>
          <p:nvPr/>
        </p:nvCxnSpPr>
        <p:spPr>
          <a:xfrm flipH="1">
            <a:off x="10298114" y="872359"/>
            <a:ext cx="624146" cy="14189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5A1C82C-4B2B-4021-B8F5-B9CD28FF0EFB}"/>
              </a:ext>
            </a:extLst>
          </p:cNvPr>
          <p:cNvCxnSpPr>
            <a:cxnSpLocks/>
          </p:cNvCxnSpPr>
          <p:nvPr/>
        </p:nvCxnSpPr>
        <p:spPr>
          <a:xfrm>
            <a:off x="10701543" y="3429000"/>
            <a:ext cx="208195" cy="14057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63F9BDB-584E-451A-ADC3-9F80F7F88F7A}"/>
              </a:ext>
            </a:extLst>
          </p:cNvPr>
          <p:cNvSpPr/>
          <p:nvPr/>
        </p:nvSpPr>
        <p:spPr>
          <a:xfrm>
            <a:off x="833305" y="2121586"/>
            <a:ext cx="3234704" cy="707886"/>
          </a:xfrm>
          <a:prstGeom prst="rect">
            <a:avLst/>
          </a:prstGeom>
        </p:spPr>
        <p:txBody>
          <a:bodyPr wrap="square">
            <a:spAutoFit/>
          </a:bodyPr>
          <a:lstStyle/>
          <a:p>
            <a:pPr algn="ctr"/>
            <a:r>
              <a:rPr lang="en-US" sz="4000" b="1" dirty="0">
                <a:solidFill>
                  <a:schemeClr val="tx1"/>
                </a:solidFill>
                <a:latin typeface="Calibri" panose="020F0502020204030204" pitchFamily="34" charset="0"/>
                <a:ea typeface="Calibri" panose="020F0502020204030204" pitchFamily="34" charset="0"/>
              </a:rPr>
              <a:t>Response Gap</a:t>
            </a:r>
            <a:endParaRPr lang="en-US" sz="3200" dirty="0">
              <a:solidFill>
                <a:schemeClr val="accent1">
                  <a:lumMod val="50000"/>
                </a:schemeClr>
              </a:solidFill>
              <a:latin typeface="Calibri" panose="020F0502020204030204" pitchFamily="34" charset="0"/>
              <a:ea typeface="Calibri" panose="020F0502020204030204" pitchFamily="34" charset="0"/>
            </a:endParaRPr>
          </a:p>
        </p:txBody>
      </p:sp>
      <p:sp>
        <p:nvSpPr>
          <p:cNvPr id="16" name="Rectangle 15">
            <a:extLst>
              <a:ext uri="{FF2B5EF4-FFF2-40B4-BE49-F238E27FC236}">
                <a16:creationId xmlns:a16="http://schemas.microsoft.com/office/drawing/2014/main" id="{B6515785-3AF6-4373-AE3D-5F74AC6D2200}"/>
              </a:ext>
            </a:extLst>
          </p:cNvPr>
          <p:cNvSpPr/>
          <p:nvPr/>
        </p:nvSpPr>
        <p:spPr>
          <a:xfrm>
            <a:off x="1006199" y="2889447"/>
            <a:ext cx="3234704" cy="2554545"/>
          </a:xfrm>
          <a:prstGeom prst="rect">
            <a:avLst/>
          </a:prstGeom>
        </p:spPr>
        <p:txBody>
          <a:bodyPr wrap="square">
            <a:spAutoFit/>
          </a:bodyPr>
          <a:lstStyle/>
          <a:p>
            <a:pPr lvl="0"/>
            <a:r>
              <a:rPr lang="en-US" sz="2000" dirty="0">
                <a:latin typeface="Calibri"/>
                <a:ea typeface="Calibri"/>
                <a:cs typeface="Calibri"/>
                <a:sym typeface="Calibri"/>
              </a:rPr>
              <a:t>Monitoring data shows mixed signals of NPS management effectiveness. Several studies have found relatively little change in NPS loads between 1990 and today. </a:t>
            </a:r>
            <a:r>
              <a:rPr lang="en-US" sz="1600" dirty="0" err="1"/>
              <a:t>Keisman</a:t>
            </a:r>
            <a:r>
              <a:rPr lang="en-US" sz="1600" dirty="0"/>
              <a:t> et al 2018; </a:t>
            </a:r>
            <a:r>
              <a:rPr lang="en-US" sz="1600" dirty="0" err="1"/>
              <a:t>Ator</a:t>
            </a:r>
            <a:r>
              <a:rPr lang="en-US" sz="1600" dirty="0"/>
              <a:t> et al. 2019; 2020</a:t>
            </a:r>
            <a:endParaRPr lang="en-US" sz="2000" dirty="0"/>
          </a:p>
        </p:txBody>
      </p:sp>
    </p:spTree>
    <p:extLst>
      <p:ext uri="{BB962C8B-B14F-4D97-AF65-F5344CB8AC3E}">
        <p14:creationId xmlns:p14="http://schemas.microsoft.com/office/powerpoint/2010/main" val="1156214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5" name="Google Shape;75;g18f5e445d71_16_112"/>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6" name="Google Shape;76;g18f5e445d71_16_112"/>
          <p:cNvPicPr preferRelativeResize="0"/>
          <p:nvPr/>
        </p:nvPicPr>
        <p:blipFill rotWithShape="1">
          <a:blip r:embed="rId3">
            <a:alphaModFix/>
          </a:blip>
          <a:srcRect l="31788" r="62543"/>
          <a:stretch/>
        </p:blipFill>
        <p:spPr>
          <a:xfrm rot="10800000" flipH="1">
            <a:off x="0" y="0"/>
            <a:ext cx="690900" cy="6858000"/>
          </a:xfrm>
          <a:prstGeom prst="rtTriangle">
            <a:avLst/>
          </a:prstGeom>
          <a:noFill/>
          <a:ln>
            <a:noFill/>
          </a:ln>
        </p:spPr>
      </p:pic>
      <p:sp>
        <p:nvSpPr>
          <p:cNvPr id="6" name="Rectangle 5">
            <a:extLst>
              <a:ext uri="{FF2B5EF4-FFF2-40B4-BE49-F238E27FC236}">
                <a16:creationId xmlns:a16="http://schemas.microsoft.com/office/drawing/2014/main" id="{B8C947AC-8E99-4BEF-9CA9-8DBAA46E55E6}"/>
              </a:ext>
            </a:extLst>
          </p:cNvPr>
          <p:cNvSpPr/>
          <p:nvPr/>
        </p:nvSpPr>
        <p:spPr>
          <a:xfrm>
            <a:off x="6924041" y="897024"/>
            <a:ext cx="5267959" cy="4832092"/>
          </a:xfrm>
          <a:prstGeom prst="rect">
            <a:avLst/>
          </a:prstGeom>
        </p:spPr>
        <p:txBody>
          <a:bodyPr wrap="square">
            <a:spAutoFit/>
          </a:bodyPr>
          <a:lstStyle/>
          <a:p>
            <a:r>
              <a:rPr lang="en-US" sz="3200" b="1" dirty="0">
                <a:latin typeface="Calibri" panose="020F0502020204030204" pitchFamily="34" charset="0"/>
                <a:ea typeface="Calibri" panose="020F0502020204030204" pitchFamily="34" charset="0"/>
              </a:rPr>
              <a:t>What is the job of an advisory committee?</a:t>
            </a:r>
          </a:p>
          <a:p>
            <a:pPr algn="ctr"/>
            <a:endParaRPr lang="en-US" sz="2000" b="1" dirty="0">
              <a:latin typeface="Calibri" panose="020F0502020204030204" pitchFamily="34" charset="0"/>
              <a:ea typeface="Calibri" panose="020F0502020204030204" pitchFamily="34" charset="0"/>
            </a:endParaRPr>
          </a:p>
          <a:p>
            <a:pPr marL="342900" indent="-342900">
              <a:buFont typeface="Arial" panose="020B0604020202020204" pitchFamily="34" charset="0"/>
              <a:buChar char="•"/>
            </a:pPr>
            <a:r>
              <a:rPr lang="en-US" sz="2800" dirty="0">
                <a:latin typeface="Calibri" panose="020F0502020204030204" pitchFamily="34" charset="0"/>
                <a:ea typeface="Calibri" panose="020F0502020204030204" pitchFamily="34" charset="0"/>
              </a:rPr>
              <a:t>38 experts from various research, academic, federal, and private institutions in the watershed</a:t>
            </a:r>
          </a:p>
          <a:p>
            <a:pPr marL="342900" indent="-342900">
              <a:buFont typeface="Arial" panose="020B0604020202020204" pitchFamily="34" charset="0"/>
              <a:buChar char="•"/>
            </a:pPr>
            <a:r>
              <a:rPr lang="en-US" sz="2800" dirty="0">
                <a:latin typeface="Calibri" panose="020F0502020204030204" pitchFamily="34" charset="0"/>
                <a:ea typeface="Calibri" panose="020F0502020204030204" pitchFamily="34" charset="0"/>
              </a:rPr>
              <a:t>Provides </a:t>
            </a:r>
            <a:r>
              <a:rPr lang="en-US" sz="2800" u="sng" dirty="0">
                <a:latin typeface="Calibri" panose="020F0502020204030204" pitchFamily="34" charset="0"/>
                <a:ea typeface="Calibri" panose="020F0502020204030204" pitchFamily="34" charset="0"/>
              </a:rPr>
              <a:t>advice</a:t>
            </a:r>
          </a:p>
          <a:p>
            <a:pPr marL="342900" indent="-342900">
              <a:buFont typeface="Arial" panose="020B0604020202020204" pitchFamily="34" charset="0"/>
              <a:buChar char="•"/>
            </a:pPr>
            <a:r>
              <a:rPr lang="en-US" sz="2800" dirty="0">
                <a:latin typeface="Calibri" panose="020F0502020204030204" pitchFamily="34" charset="0"/>
                <a:ea typeface="Calibri" panose="020F0502020204030204" pitchFamily="34" charset="0"/>
              </a:rPr>
              <a:t>Transdisciplinary, able to synthesize, independent, consensus</a:t>
            </a:r>
            <a:endParaRPr lang="en-US" sz="3200" b="1" dirty="0">
              <a:latin typeface="Calibri" panose="020F0502020204030204" pitchFamily="34" charset="0"/>
              <a:ea typeface="Calibri" panose="020F0502020204030204" pitchFamily="34" charset="0"/>
            </a:endParaRPr>
          </a:p>
        </p:txBody>
      </p:sp>
      <p:pic>
        <p:nvPicPr>
          <p:cNvPr id="2" name="Picture 1">
            <a:extLst>
              <a:ext uri="{FF2B5EF4-FFF2-40B4-BE49-F238E27FC236}">
                <a16:creationId xmlns:a16="http://schemas.microsoft.com/office/drawing/2014/main" id="{9A850052-4579-5935-BFBC-A81F8BFA7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671" y="1877377"/>
            <a:ext cx="5943600" cy="3103245"/>
          </a:xfrm>
          <a:prstGeom prst="rect">
            <a:avLst/>
          </a:prstGeom>
        </p:spPr>
      </p:pic>
      <p:sp>
        <p:nvSpPr>
          <p:cNvPr id="7" name="Title 6">
            <a:extLst>
              <a:ext uri="{FF2B5EF4-FFF2-40B4-BE49-F238E27FC236}">
                <a16:creationId xmlns:a16="http://schemas.microsoft.com/office/drawing/2014/main" id="{3C8609DF-3BCE-FAA3-3207-773C04F7F993}"/>
              </a:ext>
            </a:extLst>
          </p:cNvPr>
          <p:cNvSpPr>
            <a:spLocks noGrp="1"/>
          </p:cNvSpPr>
          <p:nvPr>
            <p:ph type="title"/>
          </p:nvPr>
        </p:nvSpPr>
        <p:spPr>
          <a:xfrm>
            <a:off x="502670" y="5623467"/>
            <a:ext cx="11360700" cy="1097261"/>
          </a:xfrm>
        </p:spPr>
        <p:txBody>
          <a:bodyPr>
            <a:normAutofit fontScale="90000"/>
          </a:bodyPr>
          <a:lstStyle/>
          <a:p>
            <a:r>
              <a:rPr lang="en-US" b="0" i="0" u="none" strike="noStrike" dirty="0" err="1">
                <a:solidFill>
                  <a:srgbClr val="202124"/>
                </a:solidFill>
                <a:effectLst/>
                <a:latin typeface="Google Sans"/>
              </a:rPr>
              <a:t>ad·vice</a:t>
            </a:r>
            <a:r>
              <a:rPr lang="en-US" b="0" i="0" u="none" strike="noStrike" dirty="0">
                <a:solidFill>
                  <a:srgbClr val="202124"/>
                </a:solidFill>
                <a:effectLst/>
                <a:latin typeface="Google Sans"/>
              </a:rPr>
              <a:t> </a:t>
            </a:r>
            <a:r>
              <a:rPr lang="en-US" sz="2700" i="1" dirty="0">
                <a:solidFill>
                  <a:srgbClr val="202124"/>
                </a:solidFill>
                <a:latin typeface="Google Sans"/>
              </a:rPr>
              <a:t>noun</a:t>
            </a:r>
            <a:r>
              <a:rPr lang="en-US" dirty="0">
                <a:solidFill>
                  <a:srgbClr val="202124"/>
                </a:solidFill>
                <a:latin typeface="Google Sans"/>
              </a:rPr>
              <a:t> </a:t>
            </a:r>
            <a:r>
              <a:rPr lang="en-US" sz="2700" dirty="0"/>
              <a:t>guidance or recommendations offered with regard to prudent future action.</a:t>
            </a:r>
            <a:br>
              <a:rPr lang="en-US" sz="2700" dirty="0"/>
            </a:br>
            <a:br>
              <a:rPr lang="en-US" dirty="0"/>
            </a:b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18ce5abb3ef_0_326"/>
          <p:cNvSpPr txBox="1"/>
          <p:nvPr/>
        </p:nvSpPr>
        <p:spPr>
          <a:xfrm>
            <a:off x="880088" y="1575131"/>
            <a:ext cx="10091245"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dirty="0">
                <a:solidFill>
                  <a:schemeClr val="dk1"/>
                </a:solidFill>
              </a:rPr>
              <a:t>Why Implementation Gaps </a:t>
            </a:r>
            <a:endParaRPr sz="1500" b="1" i="0" u="none" strike="noStrike" cap="none" dirty="0">
              <a:solidFill>
                <a:srgbClr val="000000"/>
              </a:solidFill>
              <a:latin typeface="Arial"/>
              <a:ea typeface="Arial"/>
              <a:cs typeface="Arial"/>
              <a:sym typeface="Arial"/>
            </a:endParaRPr>
          </a:p>
        </p:txBody>
      </p:sp>
      <p:sp>
        <p:nvSpPr>
          <p:cNvPr id="191" name="Google Shape;191;g18ce5abb3ef_0_326"/>
          <p:cNvSpPr txBox="1"/>
          <p:nvPr/>
        </p:nvSpPr>
        <p:spPr>
          <a:xfrm>
            <a:off x="2769338" y="2813467"/>
            <a:ext cx="7751517" cy="123106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000" b="0" i="0" u="none" strike="noStrike" cap="none" dirty="0">
                <a:solidFill>
                  <a:schemeClr val="accent2"/>
                </a:solidFill>
                <a:latin typeface="Arial"/>
                <a:ea typeface="Arial"/>
                <a:cs typeface="Arial"/>
                <a:sym typeface="Arial"/>
              </a:rPr>
              <a:t>Limits to Adoption (under existing programs)</a:t>
            </a:r>
          </a:p>
          <a:p>
            <a:pPr marL="0" marR="0" lvl="0" indent="0" algn="l" rtl="0">
              <a:lnSpc>
                <a:spcPct val="100000"/>
              </a:lnSpc>
              <a:spcBef>
                <a:spcPts val="0"/>
              </a:spcBef>
              <a:spcAft>
                <a:spcPts val="0"/>
              </a:spcAft>
              <a:buClr>
                <a:srgbClr val="000000"/>
              </a:buClr>
              <a:buSzPts val="3200"/>
              <a:buFont typeface="Arial"/>
              <a:buNone/>
            </a:pPr>
            <a:endParaRPr sz="1400" b="0" i="0" u="none" strike="noStrike" cap="none" dirty="0">
              <a:solidFill>
                <a:schemeClr val="accent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200"/>
              <a:buFont typeface="Arial"/>
              <a:buNone/>
            </a:pPr>
            <a:r>
              <a:rPr lang="en-US" sz="3000" b="0" i="0" u="none" strike="noStrike" cap="none" dirty="0">
                <a:solidFill>
                  <a:schemeClr val="accent2"/>
                </a:solidFill>
                <a:latin typeface="Arial"/>
                <a:ea typeface="Arial"/>
                <a:cs typeface="Arial"/>
                <a:sym typeface="Arial"/>
              </a:rPr>
              <a:t>Mass Nutrient Imbalances</a:t>
            </a:r>
            <a:endParaRPr sz="3000" b="0" i="0" u="none" strike="noStrike" cap="none" dirty="0">
              <a:solidFill>
                <a:srgbClr val="000000"/>
              </a:solidFill>
              <a:latin typeface="Arial"/>
              <a:ea typeface="Arial"/>
              <a:cs typeface="Arial"/>
              <a:sym typeface="Arial"/>
            </a:endParaRPr>
          </a:p>
        </p:txBody>
      </p:sp>
      <p:sp>
        <p:nvSpPr>
          <p:cNvPr id="208" name="Google Shape;208;g18ce5abb3ef_0_326"/>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9" name="Google Shape;209;g18ce5abb3ef_0_326"/>
          <p:cNvPicPr preferRelativeResize="0"/>
          <p:nvPr/>
        </p:nvPicPr>
        <p:blipFill rotWithShape="1">
          <a:blip r:embed="rId3">
            <a:alphaModFix/>
          </a:blip>
          <a:srcRect l="31788" r="62543"/>
          <a:stretch/>
        </p:blipFill>
        <p:spPr>
          <a:xfrm rot="10800000" flipH="1">
            <a:off x="0" y="0"/>
            <a:ext cx="690900" cy="6858000"/>
          </a:xfrm>
          <a:prstGeom prst="rtTriangle">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18ce5abb3ef_0_69"/>
          <p:cNvSpPr txBox="1"/>
          <p:nvPr/>
        </p:nvSpPr>
        <p:spPr>
          <a:xfrm>
            <a:off x="0" y="159683"/>
            <a:ext cx="12192000" cy="123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3700" b="0" i="0" u="none" strike="noStrike" cap="none" dirty="0">
                <a:solidFill>
                  <a:schemeClr val="dk1"/>
                </a:solidFill>
                <a:latin typeface="Arial"/>
                <a:ea typeface="Arial"/>
                <a:cs typeface="Arial"/>
                <a:sym typeface="Arial"/>
              </a:rPr>
              <a:t>Implementation Gap</a:t>
            </a:r>
            <a:br>
              <a:rPr lang="en-US" sz="3700" b="0" i="0" u="none" strike="noStrike" cap="none" dirty="0">
                <a:solidFill>
                  <a:schemeClr val="dk1"/>
                </a:solidFill>
                <a:latin typeface="Arial"/>
                <a:ea typeface="Arial"/>
                <a:cs typeface="Arial"/>
                <a:sym typeface="Arial"/>
              </a:rPr>
            </a:br>
            <a:r>
              <a:rPr lang="en-US" sz="3700" b="0" i="0" u="none" strike="noStrike" cap="none" dirty="0">
                <a:solidFill>
                  <a:schemeClr val="dk1"/>
                </a:solidFill>
                <a:latin typeface="Arial"/>
                <a:ea typeface="Arial"/>
                <a:cs typeface="Arial"/>
                <a:sym typeface="Arial"/>
              </a:rPr>
              <a:t>Limits to Adoption (practice-</a:t>
            </a:r>
            <a:r>
              <a:rPr lang="en-US" sz="3700" b="0" i="0" u="none" strike="noStrike" cap="none" dirty="0">
                <a:solidFill>
                  <a:schemeClr val="dk1"/>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based</a:t>
            </a:r>
            <a:r>
              <a:rPr lang="en-US" sz="3700" b="0" i="0" u="none" strike="noStrike" cap="none" dirty="0">
                <a:solidFill>
                  <a:schemeClr val="dk1"/>
                </a:solidFill>
                <a:latin typeface="Arial"/>
                <a:ea typeface="Arial"/>
                <a:cs typeface="Arial"/>
                <a:sym typeface="Arial"/>
              </a:rPr>
              <a:t> cost share)</a:t>
            </a:r>
            <a:endParaRPr sz="3700" b="0" i="0" u="none" strike="noStrike" cap="none" dirty="0">
              <a:solidFill>
                <a:schemeClr val="dk1"/>
              </a:solidFill>
              <a:latin typeface="Arial"/>
              <a:ea typeface="Arial"/>
              <a:cs typeface="Arial"/>
              <a:sym typeface="Arial"/>
            </a:endParaRPr>
          </a:p>
        </p:txBody>
      </p:sp>
      <p:pic>
        <p:nvPicPr>
          <p:cNvPr id="216" name="Google Shape;216;g18ce5abb3ef_0_69"/>
          <p:cNvPicPr preferRelativeResize="0"/>
          <p:nvPr/>
        </p:nvPicPr>
        <p:blipFill rotWithShape="1">
          <a:blip r:embed="rId3">
            <a:alphaModFix/>
          </a:blip>
          <a:srcRect/>
          <a:stretch/>
        </p:blipFill>
        <p:spPr>
          <a:xfrm>
            <a:off x="6" y="1911269"/>
            <a:ext cx="3551040" cy="2840832"/>
          </a:xfrm>
          <a:prstGeom prst="rect">
            <a:avLst/>
          </a:prstGeom>
          <a:noFill/>
          <a:ln>
            <a:noFill/>
          </a:ln>
        </p:spPr>
      </p:pic>
      <p:pic>
        <p:nvPicPr>
          <p:cNvPr id="217" name="Google Shape;217;g18ce5abb3ef_0_69"/>
          <p:cNvPicPr preferRelativeResize="0"/>
          <p:nvPr/>
        </p:nvPicPr>
        <p:blipFill rotWithShape="1">
          <a:blip r:embed="rId4">
            <a:alphaModFix/>
          </a:blip>
          <a:srcRect/>
          <a:stretch/>
        </p:blipFill>
        <p:spPr>
          <a:xfrm>
            <a:off x="7761864" y="1911269"/>
            <a:ext cx="4104316" cy="2840832"/>
          </a:xfrm>
          <a:prstGeom prst="rect">
            <a:avLst/>
          </a:prstGeom>
          <a:noFill/>
          <a:ln>
            <a:noFill/>
          </a:ln>
        </p:spPr>
      </p:pic>
      <p:pic>
        <p:nvPicPr>
          <p:cNvPr id="218" name="Google Shape;218;g18ce5abb3ef_0_69"/>
          <p:cNvPicPr preferRelativeResize="0"/>
          <p:nvPr/>
        </p:nvPicPr>
        <p:blipFill rotWithShape="1">
          <a:blip r:embed="rId5">
            <a:alphaModFix/>
          </a:blip>
          <a:srcRect/>
          <a:stretch/>
        </p:blipFill>
        <p:spPr>
          <a:xfrm>
            <a:off x="3958314" y="1911269"/>
            <a:ext cx="3396282" cy="2840832"/>
          </a:xfrm>
          <a:prstGeom prst="rect">
            <a:avLst/>
          </a:prstGeom>
          <a:noFill/>
          <a:ln>
            <a:noFill/>
          </a:ln>
        </p:spPr>
      </p:pic>
      <p:sp>
        <p:nvSpPr>
          <p:cNvPr id="15" name="Google Shape;191;g18ce5abb3ef_0_326">
            <a:extLst>
              <a:ext uri="{FF2B5EF4-FFF2-40B4-BE49-F238E27FC236}">
                <a16:creationId xmlns:a16="http://schemas.microsoft.com/office/drawing/2014/main" id="{661705D0-DEDC-4062-8BA1-6EBA703D2318}"/>
              </a:ext>
            </a:extLst>
          </p:cNvPr>
          <p:cNvSpPr txBox="1"/>
          <p:nvPr/>
        </p:nvSpPr>
        <p:spPr>
          <a:xfrm>
            <a:off x="540568" y="4872118"/>
            <a:ext cx="2469915"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2000" b="0" i="0" u="none" strike="noStrike" cap="none" dirty="0">
                <a:solidFill>
                  <a:schemeClr val="accent2"/>
                </a:solidFill>
                <a:latin typeface="Arial"/>
                <a:ea typeface="Arial"/>
                <a:cs typeface="Arial"/>
                <a:sym typeface="Arial"/>
              </a:rPr>
              <a:t>Cover crops</a:t>
            </a:r>
          </a:p>
        </p:txBody>
      </p:sp>
      <p:sp>
        <p:nvSpPr>
          <p:cNvPr id="16" name="Google Shape;191;g18ce5abb3ef_0_326">
            <a:extLst>
              <a:ext uri="{FF2B5EF4-FFF2-40B4-BE49-F238E27FC236}">
                <a16:creationId xmlns:a16="http://schemas.microsoft.com/office/drawing/2014/main" id="{EB481F18-D54D-4447-99E3-4C94A66002C3}"/>
              </a:ext>
            </a:extLst>
          </p:cNvPr>
          <p:cNvSpPr txBox="1"/>
          <p:nvPr/>
        </p:nvSpPr>
        <p:spPr>
          <a:xfrm>
            <a:off x="3958314" y="4872118"/>
            <a:ext cx="3752193"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2000" dirty="0">
                <a:solidFill>
                  <a:schemeClr val="accent2"/>
                </a:solidFill>
              </a:rPr>
              <a:t>Livestock Exclusion Fencing </a:t>
            </a:r>
            <a:endParaRPr lang="en-US" sz="2000" b="0" i="0" u="none" strike="noStrike" cap="none" dirty="0">
              <a:solidFill>
                <a:schemeClr val="accent2"/>
              </a:solidFill>
              <a:latin typeface="Arial"/>
              <a:ea typeface="Arial"/>
              <a:cs typeface="Arial"/>
              <a:sym typeface="Arial"/>
            </a:endParaRPr>
          </a:p>
        </p:txBody>
      </p:sp>
      <p:sp>
        <p:nvSpPr>
          <p:cNvPr id="17" name="Google Shape;191;g18ce5abb3ef_0_326">
            <a:extLst>
              <a:ext uri="{FF2B5EF4-FFF2-40B4-BE49-F238E27FC236}">
                <a16:creationId xmlns:a16="http://schemas.microsoft.com/office/drawing/2014/main" id="{97AA81CF-52F7-4E54-BB46-EF8BEF7888B7}"/>
              </a:ext>
            </a:extLst>
          </p:cNvPr>
          <p:cNvSpPr txBox="1"/>
          <p:nvPr/>
        </p:nvSpPr>
        <p:spPr>
          <a:xfrm>
            <a:off x="8658338" y="4918264"/>
            <a:ext cx="3752193"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2000" b="0" i="0" u="none" strike="noStrike" cap="none" dirty="0">
                <a:solidFill>
                  <a:schemeClr val="accent2"/>
                </a:solidFill>
                <a:latin typeface="Arial"/>
                <a:ea typeface="Arial"/>
                <a:cs typeface="Arial"/>
                <a:sym typeface="Arial"/>
              </a:rPr>
              <a:t>Denitrifying Bioreactor</a:t>
            </a:r>
          </a:p>
          <a:p>
            <a:pPr marL="0" marR="0" lvl="0" indent="0" algn="l" rtl="0">
              <a:lnSpc>
                <a:spcPct val="100000"/>
              </a:lnSpc>
              <a:spcBef>
                <a:spcPts val="0"/>
              </a:spcBef>
              <a:spcAft>
                <a:spcPts val="0"/>
              </a:spcAft>
              <a:buClr>
                <a:srgbClr val="000000"/>
              </a:buClr>
              <a:buSzPts val="3200"/>
              <a:buFont typeface="Arial"/>
              <a:buNone/>
            </a:pPr>
            <a:endParaRPr lang="en-US" sz="2000" b="0" i="0" u="none" strike="noStrike" cap="none" dirty="0">
              <a:solidFill>
                <a:schemeClr val="accent2"/>
              </a:solidFill>
              <a:latin typeface="Arial"/>
              <a:ea typeface="Arial"/>
              <a:cs typeface="Arial"/>
              <a:sym typeface="Arial"/>
            </a:endParaRPr>
          </a:p>
        </p:txBody>
      </p:sp>
      <p:sp>
        <p:nvSpPr>
          <p:cNvPr id="3" name="Arrow: Right 2">
            <a:extLst>
              <a:ext uri="{FF2B5EF4-FFF2-40B4-BE49-F238E27FC236}">
                <a16:creationId xmlns:a16="http://schemas.microsoft.com/office/drawing/2014/main" id="{39377FC3-689E-43A2-A6DB-BA156BE98676}"/>
              </a:ext>
            </a:extLst>
          </p:cNvPr>
          <p:cNvSpPr/>
          <p:nvPr/>
        </p:nvSpPr>
        <p:spPr>
          <a:xfrm>
            <a:off x="300000" y="5392204"/>
            <a:ext cx="10927690" cy="357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Google Shape;191;g18ce5abb3ef_0_326">
            <a:extLst>
              <a:ext uri="{FF2B5EF4-FFF2-40B4-BE49-F238E27FC236}">
                <a16:creationId xmlns:a16="http://schemas.microsoft.com/office/drawing/2014/main" id="{566AC8CE-90C7-4051-95E4-E106FFB9A852}"/>
              </a:ext>
            </a:extLst>
          </p:cNvPr>
          <p:cNvSpPr txBox="1"/>
          <p:nvPr/>
        </p:nvSpPr>
        <p:spPr>
          <a:xfrm>
            <a:off x="209492" y="5682431"/>
            <a:ext cx="3889542"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2000" b="0" i="0" u="none" strike="noStrike" cap="none" dirty="0">
                <a:solidFill>
                  <a:schemeClr val="accent2"/>
                </a:solidFill>
                <a:latin typeface="Arial"/>
                <a:ea typeface="Arial"/>
                <a:cs typeface="Arial"/>
                <a:sym typeface="Arial"/>
              </a:rPr>
              <a:t>Low upfront installation costs</a:t>
            </a:r>
            <a:br>
              <a:rPr lang="en-US" sz="2000" b="0" i="0" u="none" strike="noStrike" cap="none" dirty="0">
                <a:solidFill>
                  <a:schemeClr val="accent2"/>
                </a:solidFill>
                <a:latin typeface="Arial"/>
                <a:ea typeface="Arial"/>
                <a:cs typeface="Arial"/>
                <a:sym typeface="Arial"/>
              </a:rPr>
            </a:br>
            <a:r>
              <a:rPr lang="en-US" sz="2000" b="0" i="0" u="none" strike="noStrike" cap="none" dirty="0">
                <a:solidFill>
                  <a:schemeClr val="accent2"/>
                </a:solidFill>
                <a:latin typeface="Arial"/>
                <a:ea typeface="Arial"/>
                <a:cs typeface="Arial"/>
                <a:sym typeface="Arial"/>
              </a:rPr>
              <a:t>Private benefits</a:t>
            </a:r>
          </a:p>
        </p:txBody>
      </p:sp>
      <p:sp>
        <p:nvSpPr>
          <p:cNvPr id="21" name="Google Shape;191;g18ce5abb3ef_0_326">
            <a:extLst>
              <a:ext uri="{FF2B5EF4-FFF2-40B4-BE49-F238E27FC236}">
                <a16:creationId xmlns:a16="http://schemas.microsoft.com/office/drawing/2014/main" id="{E33FD062-FD7F-4ACC-AA56-3FB37578C506}"/>
              </a:ext>
            </a:extLst>
          </p:cNvPr>
          <p:cNvSpPr txBox="1"/>
          <p:nvPr/>
        </p:nvSpPr>
        <p:spPr>
          <a:xfrm>
            <a:off x="8092968" y="5732413"/>
            <a:ext cx="424618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2000" b="0" i="0" u="none" strike="noStrike" cap="none" dirty="0">
                <a:solidFill>
                  <a:schemeClr val="accent2"/>
                </a:solidFill>
                <a:latin typeface="Arial"/>
                <a:ea typeface="Arial"/>
                <a:cs typeface="Arial"/>
                <a:sym typeface="Arial"/>
              </a:rPr>
              <a:t>High up front installation costs</a:t>
            </a:r>
          </a:p>
          <a:p>
            <a:pPr marL="0" marR="0" lvl="0" indent="0" algn="l" rtl="0">
              <a:lnSpc>
                <a:spcPct val="100000"/>
              </a:lnSpc>
              <a:spcBef>
                <a:spcPts val="0"/>
              </a:spcBef>
              <a:spcAft>
                <a:spcPts val="0"/>
              </a:spcAft>
              <a:buClr>
                <a:srgbClr val="000000"/>
              </a:buClr>
              <a:buSzPts val="3200"/>
              <a:buFont typeface="Arial"/>
              <a:buNone/>
            </a:pPr>
            <a:r>
              <a:rPr lang="en-US" sz="2000" dirty="0">
                <a:solidFill>
                  <a:schemeClr val="accent2"/>
                </a:solidFill>
              </a:rPr>
              <a:t>No private benefits</a:t>
            </a:r>
            <a:endParaRPr lang="en-US" sz="2000" b="0" i="0" u="none" strike="noStrike" cap="none" dirty="0">
              <a:solidFill>
                <a:schemeClr val="accent2"/>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3" name="Google Shape;233;g18ce5abb3ef_0_12"/>
          <p:cNvSpPr txBox="1"/>
          <p:nvPr/>
        </p:nvSpPr>
        <p:spPr>
          <a:xfrm>
            <a:off x="2265483" y="130822"/>
            <a:ext cx="8287525" cy="661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3700" b="0" i="0" u="none" strike="noStrike" cap="none" dirty="0">
                <a:solidFill>
                  <a:schemeClr val="dk1"/>
                </a:solidFill>
                <a:latin typeface="Arial"/>
                <a:ea typeface="Arial"/>
                <a:cs typeface="Arial"/>
                <a:sym typeface="Arial"/>
              </a:rPr>
              <a:t>Nutrient Mass Balance</a:t>
            </a:r>
            <a:endParaRPr sz="3700" b="0" i="0" u="none" strike="noStrike" cap="none" dirty="0">
              <a:solidFill>
                <a:srgbClr val="000000"/>
              </a:solidFill>
              <a:latin typeface="Arial"/>
              <a:ea typeface="Arial"/>
              <a:cs typeface="Arial"/>
              <a:sym typeface="Arial"/>
            </a:endParaRPr>
          </a:p>
        </p:txBody>
      </p:sp>
      <p:sp>
        <p:nvSpPr>
          <p:cNvPr id="234" name="Google Shape;234;g18ce5abb3ef_0_12"/>
          <p:cNvSpPr txBox="1"/>
          <p:nvPr/>
        </p:nvSpPr>
        <p:spPr>
          <a:xfrm>
            <a:off x="7825783" y="6446583"/>
            <a:ext cx="3579300" cy="261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100" b="0" i="0" u="none" strike="noStrike" cap="none" dirty="0">
                <a:solidFill>
                  <a:srgbClr val="000000"/>
                </a:solidFill>
                <a:latin typeface="Arial"/>
                <a:ea typeface="Arial"/>
                <a:cs typeface="Arial"/>
                <a:sym typeface="Arial"/>
              </a:rPr>
              <a:t>Source: USGS Sparrow Model Output </a:t>
            </a:r>
            <a:endParaRPr sz="1100" b="0" i="0" u="none" strike="noStrike" cap="none" dirty="0">
              <a:solidFill>
                <a:srgbClr val="000000"/>
              </a:solidFill>
              <a:latin typeface="Arial"/>
              <a:ea typeface="Arial"/>
              <a:cs typeface="Arial"/>
              <a:sym typeface="Arial"/>
            </a:endParaRPr>
          </a:p>
        </p:txBody>
      </p:sp>
      <p:sp>
        <p:nvSpPr>
          <p:cNvPr id="244" name="Google Shape;244;g18ce5abb3ef_0_12"/>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5" name="Google Shape;245;g18ce5abb3ef_0_12"/>
          <p:cNvPicPr preferRelativeResize="0"/>
          <p:nvPr/>
        </p:nvPicPr>
        <p:blipFill rotWithShape="1">
          <a:blip r:embed="rId3">
            <a:alphaModFix/>
          </a:blip>
          <a:srcRect l="31788" r="62543"/>
          <a:stretch/>
        </p:blipFill>
        <p:spPr>
          <a:xfrm rot="10800000" flipH="1">
            <a:off x="0" y="0"/>
            <a:ext cx="690900" cy="6858000"/>
          </a:xfrm>
          <a:prstGeom prst="rtTriangle">
            <a:avLst/>
          </a:prstGeom>
          <a:noFill/>
          <a:ln>
            <a:noFill/>
          </a:ln>
        </p:spPr>
      </p:pic>
      <p:pic>
        <p:nvPicPr>
          <p:cNvPr id="7" name="Google Shape;106;g6c66799fd9_0_20">
            <a:extLst>
              <a:ext uri="{FF2B5EF4-FFF2-40B4-BE49-F238E27FC236}">
                <a16:creationId xmlns:a16="http://schemas.microsoft.com/office/drawing/2014/main" id="{CEEDBEB2-4EB6-434A-813B-F8C694C52EF7}"/>
              </a:ext>
            </a:extLst>
          </p:cNvPr>
          <p:cNvPicPr preferRelativeResize="0"/>
          <p:nvPr/>
        </p:nvPicPr>
        <p:blipFill rotWithShape="1">
          <a:blip r:embed="rId4">
            <a:alphaModFix/>
          </a:blip>
          <a:srcRect l="4643"/>
          <a:stretch/>
        </p:blipFill>
        <p:spPr>
          <a:xfrm>
            <a:off x="1506139" y="1066720"/>
            <a:ext cx="4088524" cy="5289514"/>
          </a:xfrm>
          <a:prstGeom prst="rect">
            <a:avLst/>
          </a:prstGeom>
          <a:noFill/>
          <a:ln>
            <a:noFill/>
          </a:ln>
        </p:spPr>
      </p:pic>
      <p:sp>
        <p:nvSpPr>
          <p:cNvPr id="8" name="Google Shape;107;g6c66799fd9_0_20">
            <a:extLst>
              <a:ext uri="{FF2B5EF4-FFF2-40B4-BE49-F238E27FC236}">
                <a16:creationId xmlns:a16="http://schemas.microsoft.com/office/drawing/2014/main" id="{0F9AE21B-18AB-4151-8422-DE297BECF5C8}"/>
              </a:ext>
            </a:extLst>
          </p:cNvPr>
          <p:cNvSpPr txBox="1"/>
          <p:nvPr/>
        </p:nvSpPr>
        <p:spPr>
          <a:xfrm>
            <a:off x="2029029" y="6414022"/>
            <a:ext cx="2607731" cy="407624"/>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b="0" i="0" u="none" strike="noStrike" cap="none" dirty="0">
                <a:solidFill>
                  <a:srgbClr val="000000"/>
                </a:solidFill>
                <a:latin typeface="Calibri"/>
                <a:ea typeface="Calibri"/>
                <a:cs typeface="Calibri"/>
                <a:sym typeface="Calibri"/>
              </a:rPr>
              <a:t>Moyer et al. 2107, Webber, 2017</a:t>
            </a:r>
            <a:endParaRPr b="0" i="0" u="none" strike="noStrike" cap="none" dirty="0">
              <a:solidFill>
                <a:srgbClr val="000000"/>
              </a:solidFill>
              <a:latin typeface="Calibri"/>
              <a:ea typeface="Calibri"/>
              <a:cs typeface="Calibri"/>
              <a:sym typeface="Calibri"/>
            </a:endParaRPr>
          </a:p>
        </p:txBody>
      </p:sp>
      <p:sp>
        <p:nvSpPr>
          <p:cNvPr id="4" name="Rectangle 3">
            <a:extLst>
              <a:ext uri="{FF2B5EF4-FFF2-40B4-BE49-F238E27FC236}">
                <a16:creationId xmlns:a16="http://schemas.microsoft.com/office/drawing/2014/main" id="{C9B24B01-6019-4ADD-A9BF-17C83F46FF7F}"/>
              </a:ext>
            </a:extLst>
          </p:cNvPr>
          <p:cNvSpPr/>
          <p:nvPr/>
        </p:nvSpPr>
        <p:spPr>
          <a:xfrm flipH="1">
            <a:off x="1506139" y="147144"/>
            <a:ext cx="91433" cy="6554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F98CCF8B-29DA-4EBA-98A4-4C45605BB013}"/>
              </a:ext>
            </a:extLst>
          </p:cNvPr>
          <p:cNvGrpSpPr/>
          <p:nvPr/>
        </p:nvGrpSpPr>
        <p:grpSpPr>
          <a:xfrm>
            <a:off x="6733094" y="803834"/>
            <a:ext cx="4783929" cy="5815285"/>
            <a:chOff x="6409901" y="802549"/>
            <a:chExt cx="4783929" cy="5815285"/>
          </a:xfrm>
        </p:grpSpPr>
        <p:grpSp>
          <p:nvGrpSpPr>
            <p:cNvPr id="6" name="Group 5">
              <a:extLst>
                <a:ext uri="{FF2B5EF4-FFF2-40B4-BE49-F238E27FC236}">
                  <a16:creationId xmlns:a16="http://schemas.microsoft.com/office/drawing/2014/main" id="{EA0F34B6-A80A-48E2-A32F-921738B664FB}"/>
                </a:ext>
              </a:extLst>
            </p:cNvPr>
            <p:cNvGrpSpPr/>
            <p:nvPr/>
          </p:nvGrpSpPr>
          <p:grpSpPr>
            <a:xfrm>
              <a:off x="6409901" y="802550"/>
              <a:ext cx="4624818" cy="5653100"/>
              <a:chOff x="6409901" y="802550"/>
              <a:chExt cx="4624818" cy="5653100"/>
            </a:xfrm>
          </p:grpSpPr>
          <p:grpSp>
            <p:nvGrpSpPr>
              <p:cNvPr id="3" name="Group 2">
                <a:extLst>
                  <a:ext uri="{FF2B5EF4-FFF2-40B4-BE49-F238E27FC236}">
                    <a16:creationId xmlns:a16="http://schemas.microsoft.com/office/drawing/2014/main" id="{393C7C0E-56DF-4798-A490-17B557DB254D}"/>
                  </a:ext>
                </a:extLst>
              </p:cNvPr>
              <p:cNvGrpSpPr/>
              <p:nvPr/>
            </p:nvGrpSpPr>
            <p:grpSpPr>
              <a:xfrm>
                <a:off x="6409901" y="802550"/>
                <a:ext cx="4624818" cy="5653100"/>
                <a:chOff x="1483545" y="1021918"/>
                <a:chExt cx="4624818" cy="5653100"/>
              </a:xfrm>
            </p:grpSpPr>
            <p:pic>
              <p:nvPicPr>
                <p:cNvPr id="232" name="Google Shape;232;g18ce5abb3ef_0_12"/>
                <p:cNvPicPr preferRelativeResize="0"/>
                <p:nvPr/>
              </p:nvPicPr>
              <p:blipFill rotWithShape="1">
                <a:blip r:embed="rId5">
                  <a:alphaModFix/>
                </a:blip>
                <a:srcRect l="40062"/>
                <a:stretch/>
              </p:blipFill>
              <p:spPr>
                <a:xfrm>
                  <a:off x="1642655" y="1021918"/>
                  <a:ext cx="4465708" cy="5653100"/>
                </a:xfrm>
                <a:prstGeom prst="rect">
                  <a:avLst/>
                </a:prstGeom>
                <a:noFill/>
                <a:ln>
                  <a:noFill/>
                </a:ln>
              </p:spPr>
            </p:pic>
            <p:sp>
              <p:nvSpPr>
                <p:cNvPr id="2" name="Rectangle 1">
                  <a:extLst>
                    <a:ext uri="{FF2B5EF4-FFF2-40B4-BE49-F238E27FC236}">
                      <a16:creationId xmlns:a16="http://schemas.microsoft.com/office/drawing/2014/main" id="{D4E1FE1D-45FE-47E4-AA75-1E79DB08677D}"/>
                    </a:ext>
                  </a:extLst>
                </p:cNvPr>
                <p:cNvSpPr/>
                <p:nvPr/>
              </p:nvSpPr>
              <p:spPr>
                <a:xfrm>
                  <a:off x="1483545" y="4093059"/>
                  <a:ext cx="941846" cy="24221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83D6CD60-6E17-4B0F-A178-81774A7D5A70}"/>
                  </a:ext>
                </a:extLst>
              </p:cNvPr>
              <p:cNvSpPr/>
              <p:nvPr/>
            </p:nvSpPr>
            <p:spPr>
              <a:xfrm>
                <a:off x="6438976" y="901966"/>
                <a:ext cx="804284" cy="2401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C099A314-A25C-4D03-81FB-78EE6EB2BA3B}"/>
                </a:ext>
              </a:extLst>
            </p:cNvPr>
            <p:cNvSpPr/>
            <p:nvPr/>
          </p:nvSpPr>
          <p:spPr>
            <a:xfrm>
              <a:off x="10943834" y="802549"/>
              <a:ext cx="249996" cy="58152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500"/>
                                        <p:tgtEl>
                                          <p:spTgt spid="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208" name="Google Shape;208;g18ce5abb3ef_0_326"/>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9" name="Google Shape;209;g18ce5abb3ef_0_326"/>
          <p:cNvPicPr preferRelativeResize="0"/>
          <p:nvPr/>
        </p:nvPicPr>
        <p:blipFill rotWithShape="1">
          <a:blip r:embed="rId3">
            <a:alphaModFix/>
          </a:blip>
          <a:srcRect l="31788" r="62543"/>
          <a:stretch/>
        </p:blipFill>
        <p:spPr>
          <a:xfrm rot="10800000" flipH="1">
            <a:off x="0" y="0"/>
            <a:ext cx="690900" cy="6858000"/>
          </a:xfrm>
          <a:prstGeom prst="rtTriangle">
            <a:avLst/>
          </a:prstGeom>
          <a:noFill/>
          <a:ln>
            <a:noFill/>
          </a:ln>
        </p:spPr>
      </p:pic>
      <p:sp>
        <p:nvSpPr>
          <p:cNvPr id="12" name="Text Placeholder 2">
            <a:extLst>
              <a:ext uri="{FF2B5EF4-FFF2-40B4-BE49-F238E27FC236}">
                <a16:creationId xmlns:a16="http://schemas.microsoft.com/office/drawing/2014/main" id="{B617D4B2-2FB9-4D0D-901C-D25B59A6485C}"/>
              </a:ext>
            </a:extLst>
          </p:cNvPr>
          <p:cNvSpPr txBox="1">
            <a:spLocks/>
          </p:cNvSpPr>
          <p:nvPr/>
        </p:nvSpPr>
        <p:spPr>
          <a:xfrm>
            <a:off x="1523971" y="804117"/>
            <a:ext cx="9144058" cy="151136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76200" algn="ctr"/>
            <a:r>
              <a:rPr lang="en-US" sz="4000" b="1" dirty="0">
                <a:solidFill>
                  <a:schemeClr val="tx1"/>
                </a:solidFill>
                <a:latin typeface="Calibri"/>
                <a:ea typeface="Calibri"/>
                <a:cs typeface="Calibri"/>
                <a:sym typeface="Calibri"/>
              </a:rPr>
              <a:t>Nonpoint Source Response Gap</a:t>
            </a:r>
          </a:p>
          <a:p>
            <a:pPr marL="76200" algn="ctr"/>
            <a:r>
              <a:rPr lang="en-US" sz="2800" b="1" i="1" dirty="0">
                <a:solidFill>
                  <a:schemeClr val="tx1"/>
                </a:solidFill>
                <a:latin typeface="Calibri"/>
                <a:ea typeface="Calibri"/>
                <a:cs typeface="Calibri"/>
                <a:sym typeface="Calibri"/>
              </a:rPr>
              <a:t>What is responsible for divergence between expected and observed NPS loads?</a:t>
            </a:r>
          </a:p>
          <a:p>
            <a:endParaRPr lang="en-US" b="1" dirty="0">
              <a:solidFill>
                <a:schemeClr val="tx1"/>
              </a:solidFill>
            </a:endParaRPr>
          </a:p>
        </p:txBody>
      </p:sp>
      <p:sp>
        <p:nvSpPr>
          <p:cNvPr id="13" name="Google Shape;192;g18ce5abb3ef_0_326">
            <a:extLst>
              <a:ext uri="{FF2B5EF4-FFF2-40B4-BE49-F238E27FC236}">
                <a16:creationId xmlns:a16="http://schemas.microsoft.com/office/drawing/2014/main" id="{0E603574-518E-4C37-8B3E-5B3B8BBB3939}"/>
              </a:ext>
            </a:extLst>
          </p:cNvPr>
          <p:cNvSpPr txBox="1"/>
          <p:nvPr/>
        </p:nvSpPr>
        <p:spPr>
          <a:xfrm>
            <a:off x="3689332" y="2722365"/>
            <a:ext cx="4981500" cy="25852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dirty="0">
                <a:solidFill>
                  <a:schemeClr val="tx1"/>
                </a:solidFill>
                <a:latin typeface="Arial"/>
                <a:ea typeface="Arial"/>
                <a:cs typeface="Arial"/>
                <a:sym typeface="Arial"/>
              </a:rPr>
              <a:t>Lag Time/Legacy Pollutants </a:t>
            </a:r>
            <a:endParaRPr sz="3000" b="0" i="0" u="none" strike="noStrike" cap="none" dirty="0">
              <a:solidFill>
                <a:schemeClr val="tx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tx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r>
              <a:rPr lang="en-US" sz="3000" b="0" i="0" u="none" strike="noStrike" cap="none" dirty="0">
                <a:solidFill>
                  <a:schemeClr val="tx1"/>
                </a:solidFill>
                <a:latin typeface="Arial"/>
                <a:ea typeface="Arial"/>
                <a:cs typeface="Arial"/>
                <a:sym typeface="Arial"/>
              </a:rPr>
              <a:t>BMP Effectiveness</a:t>
            </a:r>
            <a:endParaRPr sz="3000" b="0" i="0" u="none" strike="noStrike" cap="none" dirty="0">
              <a:solidFill>
                <a:schemeClr val="tx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tx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r>
              <a:rPr lang="en-US" sz="3000" b="0" i="0" u="none" strike="noStrike" cap="none" dirty="0">
                <a:solidFill>
                  <a:schemeClr val="tx1"/>
                </a:solidFill>
                <a:latin typeface="Arial"/>
                <a:ea typeface="Arial"/>
                <a:cs typeface="Arial"/>
                <a:sym typeface="Arial"/>
              </a:rPr>
              <a:t>Behavior/Implementation </a:t>
            </a:r>
            <a:endParaRPr sz="3000" b="0" i="0" u="none" strike="noStrike" cap="none" dirty="0">
              <a:solidFill>
                <a:schemeClr val="tx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tx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r>
              <a:rPr lang="en-US" sz="3000" b="0" i="0" u="none" strike="noStrike" cap="none" dirty="0">
                <a:solidFill>
                  <a:schemeClr val="tx1"/>
                </a:solidFill>
                <a:latin typeface="Arial"/>
                <a:ea typeface="Arial"/>
                <a:cs typeface="Arial"/>
                <a:sym typeface="Arial"/>
              </a:rPr>
              <a:t>Data/Monitoring Limitations</a:t>
            </a:r>
            <a:endParaRPr sz="3000" b="0" i="0" u="none" strike="noStrike" cap="none" dirty="0">
              <a:solidFill>
                <a:schemeClr val="tx1"/>
              </a:solidFill>
              <a:latin typeface="Arial"/>
              <a:ea typeface="Arial"/>
              <a:cs typeface="Arial"/>
              <a:sym typeface="Arial"/>
            </a:endParaRPr>
          </a:p>
        </p:txBody>
      </p:sp>
    </p:spTree>
    <p:extLst>
      <p:ext uri="{BB962C8B-B14F-4D97-AF65-F5344CB8AC3E}">
        <p14:creationId xmlns:p14="http://schemas.microsoft.com/office/powerpoint/2010/main" val="8811460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208" name="Google Shape;208;g18ce5abb3ef_0_326"/>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9" name="Google Shape;209;g18ce5abb3ef_0_326"/>
          <p:cNvPicPr preferRelativeResize="0"/>
          <p:nvPr/>
        </p:nvPicPr>
        <p:blipFill rotWithShape="1">
          <a:blip r:embed="rId3">
            <a:alphaModFix/>
          </a:blip>
          <a:srcRect l="31788" r="62543"/>
          <a:stretch/>
        </p:blipFill>
        <p:spPr>
          <a:xfrm rot="10800000" flipH="1">
            <a:off x="0" y="0"/>
            <a:ext cx="690900" cy="6858000"/>
          </a:xfrm>
          <a:prstGeom prst="rtTriangle">
            <a:avLst/>
          </a:prstGeom>
          <a:noFill/>
          <a:ln>
            <a:noFill/>
          </a:ln>
        </p:spPr>
      </p:pic>
      <p:pic>
        <p:nvPicPr>
          <p:cNvPr id="2" name="Picture 1">
            <a:extLst>
              <a:ext uri="{FF2B5EF4-FFF2-40B4-BE49-F238E27FC236}">
                <a16:creationId xmlns:a16="http://schemas.microsoft.com/office/drawing/2014/main" id="{A939E7D2-E9DF-4CFD-B990-96E59A5EC937}"/>
              </a:ext>
            </a:extLst>
          </p:cNvPr>
          <p:cNvPicPr>
            <a:picLocks noChangeAspect="1"/>
          </p:cNvPicPr>
          <p:nvPr/>
        </p:nvPicPr>
        <p:blipFill>
          <a:blip r:embed="rId4"/>
          <a:stretch>
            <a:fillRect/>
          </a:stretch>
        </p:blipFill>
        <p:spPr>
          <a:xfrm>
            <a:off x="5443169" y="1"/>
            <a:ext cx="5614903" cy="6858000"/>
          </a:xfrm>
          <a:prstGeom prst="rect">
            <a:avLst/>
          </a:prstGeom>
        </p:spPr>
      </p:pic>
      <p:sp>
        <p:nvSpPr>
          <p:cNvPr id="3" name="TextBox 2">
            <a:extLst>
              <a:ext uri="{FF2B5EF4-FFF2-40B4-BE49-F238E27FC236}">
                <a16:creationId xmlns:a16="http://schemas.microsoft.com/office/drawing/2014/main" id="{027B63CF-4D0A-43D9-BED9-B64D8D32657C}"/>
              </a:ext>
            </a:extLst>
          </p:cNvPr>
          <p:cNvSpPr txBox="1"/>
          <p:nvPr/>
        </p:nvSpPr>
        <p:spPr>
          <a:xfrm>
            <a:off x="1223064" y="1926251"/>
            <a:ext cx="3687941" cy="3108543"/>
          </a:xfrm>
          <a:prstGeom prst="rect">
            <a:avLst/>
          </a:prstGeom>
          <a:noFill/>
        </p:spPr>
        <p:txBody>
          <a:bodyPr wrap="square" rtlCol="0">
            <a:spAutoFit/>
          </a:bodyPr>
          <a:lstStyle/>
          <a:p>
            <a:pPr algn="ctr"/>
            <a:r>
              <a:rPr lang="en-US" sz="2800" b="1" dirty="0"/>
              <a:t>Legacy Nutrients</a:t>
            </a:r>
          </a:p>
          <a:p>
            <a:pPr algn="ctr"/>
            <a:endParaRPr lang="en-US" sz="2800" dirty="0"/>
          </a:p>
          <a:p>
            <a:pPr algn="ctr"/>
            <a:r>
              <a:rPr lang="en-US" sz="2800" dirty="0"/>
              <a:t>Large stores of legacy N and P in soils and groundwater may mask signal from NPS BMPs </a:t>
            </a:r>
          </a:p>
        </p:txBody>
      </p:sp>
    </p:spTree>
    <p:extLst>
      <p:ext uri="{BB962C8B-B14F-4D97-AF65-F5344CB8AC3E}">
        <p14:creationId xmlns:p14="http://schemas.microsoft.com/office/powerpoint/2010/main" val="215459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208" name="Google Shape;208;g18ce5abb3ef_0_326"/>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9" name="Google Shape;209;g18ce5abb3ef_0_326"/>
          <p:cNvPicPr preferRelativeResize="0"/>
          <p:nvPr/>
        </p:nvPicPr>
        <p:blipFill rotWithShape="1">
          <a:blip r:embed="rId3">
            <a:alphaModFix/>
          </a:blip>
          <a:srcRect l="31788" r="62543"/>
          <a:stretch/>
        </p:blipFill>
        <p:spPr>
          <a:xfrm rot="10800000" flipH="1">
            <a:off x="0" y="0"/>
            <a:ext cx="690900" cy="6858000"/>
          </a:xfrm>
          <a:prstGeom prst="rtTriangle">
            <a:avLst/>
          </a:prstGeom>
          <a:noFill/>
          <a:ln>
            <a:noFill/>
          </a:ln>
        </p:spPr>
      </p:pic>
      <p:sp>
        <p:nvSpPr>
          <p:cNvPr id="3" name="TextBox 2">
            <a:extLst>
              <a:ext uri="{FF2B5EF4-FFF2-40B4-BE49-F238E27FC236}">
                <a16:creationId xmlns:a16="http://schemas.microsoft.com/office/drawing/2014/main" id="{027B63CF-4D0A-43D9-BED9-B64D8D32657C}"/>
              </a:ext>
            </a:extLst>
          </p:cNvPr>
          <p:cNvSpPr txBox="1"/>
          <p:nvPr/>
        </p:nvSpPr>
        <p:spPr>
          <a:xfrm>
            <a:off x="2298075" y="1327162"/>
            <a:ext cx="8058306" cy="1384995"/>
          </a:xfrm>
          <a:prstGeom prst="rect">
            <a:avLst/>
          </a:prstGeom>
          <a:noFill/>
        </p:spPr>
        <p:txBody>
          <a:bodyPr wrap="square" rtlCol="0">
            <a:spAutoFit/>
          </a:bodyPr>
          <a:lstStyle/>
          <a:p>
            <a:pPr algn="ctr"/>
            <a:r>
              <a:rPr lang="en-US" sz="2800" b="1" dirty="0"/>
              <a:t>Response Gap &amp; BMP Effectiveness </a:t>
            </a:r>
          </a:p>
          <a:p>
            <a:pPr algn="ctr"/>
            <a:r>
              <a:rPr lang="en-US" sz="2800" dirty="0"/>
              <a:t>BMPs may not be as effective as expected</a:t>
            </a:r>
            <a:br>
              <a:rPr lang="en-US" sz="2800" dirty="0"/>
            </a:br>
            <a:r>
              <a:rPr lang="en-US" sz="2800" dirty="0"/>
              <a:t> (as assigned in CAST model)</a:t>
            </a:r>
          </a:p>
        </p:txBody>
      </p:sp>
      <p:sp>
        <p:nvSpPr>
          <p:cNvPr id="11" name="TextBox 10">
            <a:extLst>
              <a:ext uri="{FF2B5EF4-FFF2-40B4-BE49-F238E27FC236}">
                <a16:creationId xmlns:a16="http://schemas.microsoft.com/office/drawing/2014/main" id="{37DEE696-5E1C-4791-84D8-0E93538BF05F}"/>
              </a:ext>
            </a:extLst>
          </p:cNvPr>
          <p:cNvSpPr txBox="1"/>
          <p:nvPr/>
        </p:nvSpPr>
        <p:spPr>
          <a:xfrm>
            <a:off x="2742503" y="3022459"/>
            <a:ext cx="7799372" cy="2246769"/>
          </a:xfrm>
          <a:prstGeom prst="rect">
            <a:avLst/>
          </a:prstGeom>
          <a:noFill/>
        </p:spPr>
        <p:txBody>
          <a:bodyPr wrap="square" rtlCol="0">
            <a:spAutoFit/>
          </a:bodyPr>
          <a:lstStyle/>
          <a:p>
            <a:pPr marL="514350" indent="-514350">
              <a:buFont typeface="Arial" panose="020B0604020202020204" pitchFamily="34" charset="0"/>
              <a:buChar char="•"/>
            </a:pPr>
            <a:r>
              <a:rPr lang="en-US" sz="2800" dirty="0"/>
              <a:t>Uncertainty surrounds estimates of BMP effectiveness </a:t>
            </a:r>
          </a:p>
          <a:p>
            <a:pPr marL="514350" indent="-514350">
              <a:buFont typeface="Arial" panose="020B0604020202020204" pitchFamily="34" charset="0"/>
              <a:buChar char="•"/>
            </a:pPr>
            <a:r>
              <a:rPr lang="en-US" sz="2800" dirty="0"/>
              <a:t>Generalized over diverse situations</a:t>
            </a:r>
          </a:p>
          <a:p>
            <a:pPr marL="514350" indent="-514350">
              <a:buFont typeface="Arial" panose="020B0604020202020204" pitchFamily="34" charset="0"/>
              <a:buChar char="•"/>
            </a:pPr>
            <a:r>
              <a:rPr lang="en-US" sz="2800" dirty="0"/>
              <a:t>Long-term effectiveness over BMP </a:t>
            </a:r>
            <a:r>
              <a:rPr lang="en-US" sz="2800" dirty="0" err="1"/>
              <a:t>lifepsan</a:t>
            </a:r>
            <a:endParaRPr lang="en-US" sz="2800" dirty="0"/>
          </a:p>
          <a:p>
            <a:pPr marL="514350" indent="-514350">
              <a:buFont typeface="Arial" panose="020B0604020202020204" pitchFamily="34" charset="0"/>
              <a:buChar char="•"/>
            </a:pPr>
            <a:r>
              <a:rPr lang="en-US" sz="2800" dirty="0"/>
              <a:t>Maintenance  </a:t>
            </a:r>
          </a:p>
        </p:txBody>
      </p:sp>
    </p:spTree>
    <p:extLst>
      <p:ext uri="{BB962C8B-B14F-4D97-AF65-F5344CB8AC3E}">
        <p14:creationId xmlns:p14="http://schemas.microsoft.com/office/powerpoint/2010/main" val="3624742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208" name="Google Shape;208;g18ce5abb3ef_0_326"/>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9" name="Google Shape;209;g18ce5abb3ef_0_326"/>
          <p:cNvPicPr preferRelativeResize="0"/>
          <p:nvPr/>
        </p:nvPicPr>
        <p:blipFill rotWithShape="1">
          <a:blip r:embed="rId3">
            <a:alphaModFix/>
          </a:blip>
          <a:srcRect l="31788" r="62543"/>
          <a:stretch/>
        </p:blipFill>
        <p:spPr>
          <a:xfrm rot="10800000" flipH="1">
            <a:off x="0" y="0"/>
            <a:ext cx="690900" cy="6858000"/>
          </a:xfrm>
          <a:prstGeom prst="rtTriangle">
            <a:avLst/>
          </a:prstGeom>
          <a:noFill/>
          <a:ln>
            <a:noFill/>
          </a:ln>
        </p:spPr>
      </p:pic>
      <p:sp>
        <p:nvSpPr>
          <p:cNvPr id="3" name="TextBox 2">
            <a:extLst>
              <a:ext uri="{FF2B5EF4-FFF2-40B4-BE49-F238E27FC236}">
                <a16:creationId xmlns:a16="http://schemas.microsoft.com/office/drawing/2014/main" id="{027B63CF-4D0A-43D9-BED9-B64D8D32657C}"/>
              </a:ext>
            </a:extLst>
          </p:cNvPr>
          <p:cNvSpPr txBox="1"/>
          <p:nvPr/>
        </p:nvSpPr>
        <p:spPr>
          <a:xfrm>
            <a:off x="1448582" y="538886"/>
            <a:ext cx="9294836" cy="584775"/>
          </a:xfrm>
          <a:prstGeom prst="rect">
            <a:avLst/>
          </a:prstGeom>
          <a:noFill/>
        </p:spPr>
        <p:txBody>
          <a:bodyPr wrap="square" rtlCol="0">
            <a:spAutoFit/>
          </a:bodyPr>
          <a:lstStyle/>
          <a:p>
            <a:pPr algn="ctr"/>
            <a:r>
              <a:rPr lang="en-US" sz="3200" b="1" dirty="0"/>
              <a:t>Additional Explanations for Response Gaps </a:t>
            </a:r>
            <a:endParaRPr lang="en-US" sz="3200" dirty="0"/>
          </a:p>
        </p:txBody>
      </p:sp>
      <p:sp>
        <p:nvSpPr>
          <p:cNvPr id="11" name="TextBox 10">
            <a:extLst>
              <a:ext uri="{FF2B5EF4-FFF2-40B4-BE49-F238E27FC236}">
                <a16:creationId xmlns:a16="http://schemas.microsoft.com/office/drawing/2014/main" id="{37DEE696-5E1C-4791-84D8-0E93538BF05F}"/>
              </a:ext>
            </a:extLst>
          </p:cNvPr>
          <p:cNvSpPr txBox="1"/>
          <p:nvPr/>
        </p:nvSpPr>
        <p:spPr>
          <a:xfrm>
            <a:off x="2234944" y="1487022"/>
            <a:ext cx="8983351" cy="4832092"/>
          </a:xfrm>
          <a:prstGeom prst="rect">
            <a:avLst/>
          </a:prstGeom>
          <a:noFill/>
        </p:spPr>
        <p:txBody>
          <a:bodyPr wrap="square" rtlCol="0">
            <a:spAutoFit/>
          </a:bodyPr>
          <a:lstStyle/>
          <a:p>
            <a:r>
              <a:rPr lang="en-US" sz="2800" b="1" dirty="0"/>
              <a:t>Behavior and Implementation</a:t>
            </a:r>
          </a:p>
          <a:p>
            <a:pPr marL="514350" indent="-514350">
              <a:buFont typeface="Arial" panose="020B0604020202020204" pitchFamily="34" charset="0"/>
              <a:buChar char="•"/>
            </a:pPr>
            <a:r>
              <a:rPr lang="en-US" sz="2800" dirty="0"/>
              <a:t>Nutrient use: actual vs assumed behavior</a:t>
            </a:r>
          </a:p>
          <a:p>
            <a:pPr marL="514350" indent="-514350">
              <a:buFont typeface="Arial" panose="020B0604020202020204" pitchFamily="34" charset="0"/>
              <a:buChar char="•"/>
            </a:pPr>
            <a:r>
              <a:rPr lang="en-US" sz="2800" dirty="0"/>
              <a:t>Complex systems/behavior </a:t>
            </a:r>
          </a:p>
          <a:p>
            <a:pPr marL="514350" indent="-514350">
              <a:buFont typeface="Arial" panose="020B0604020202020204" pitchFamily="34" charset="0"/>
              <a:buChar char="•"/>
            </a:pPr>
            <a:r>
              <a:rPr lang="en-US" sz="2800" dirty="0"/>
              <a:t>Differential/selective adoption (“who, does what, where” may not match the “average” condition)</a:t>
            </a:r>
          </a:p>
          <a:p>
            <a:pPr marL="514350" indent="-514350">
              <a:buFont typeface="Arial" panose="020B0604020202020204" pitchFamily="34" charset="0"/>
              <a:buChar char="•"/>
            </a:pPr>
            <a:endParaRPr lang="en-US" sz="2800" dirty="0"/>
          </a:p>
          <a:p>
            <a:r>
              <a:rPr lang="en-US" sz="2800" b="1" dirty="0"/>
              <a:t>Data Issues</a:t>
            </a:r>
          </a:p>
          <a:p>
            <a:pPr marL="514350" indent="-514350">
              <a:buFont typeface="Arial" panose="020B0604020202020204" pitchFamily="34" charset="0"/>
              <a:buChar char="•"/>
            </a:pPr>
            <a:r>
              <a:rPr lang="en-US" sz="2800" dirty="0"/>
              <a:t> Model inputs may not adequately reflect nutrient inputs, BMPs, etc. </a:t>
            </a:r>
          </a:p>
          <a:p>
            <a:pPr marL="514350" indent="-514350">
              <a:buFont typeface="Arial" panose="020B0604020202020204" pitchFamily="34" charset="0"/>
              <a:buChar char="•"/>
            </a:pPr>
            <a:endParaRPr lang="en-US" sz="2800" dirty="0"/>
          </a:p>
          <a:p>
            <a:r>
              <a:rPr lang="en-US" sz="2800" b="1" dirty="0">
                <a:solidFill>
                  <a:schemeClr val="tx1"/>
                </a:solidFill>
              </a:rPr>
              <a:t>Monitoring may be insufficient to detect response</a:t>
            </a:r>
            <a:endParaRPr lang="en-US" sz="2800" b="1" dirty="0"/>
          </a:p>
        </p:txBody>
      </p:sp>
    </p:spTree>
    <p:extLst>
      <p:ext uri="{BB962C8B-B14F-4D97-AF65-F5344CB8AC3E}">
        <p14:creationId xmlns:p14="http://schemas.microsoft.com/office/powerpoint/2010/main" val="23117190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5"/>
          <p:cNvSpPr txBox="1">
            <a:spLocks noGrp="1"/>
          </p:cNvSpPr>
          <p:nvPr>
            <p:ph type="title"/>
          </p:nvPr>
        </p:nvSpPr>
        <p:spPr>
          <a:xfrm>
            <a:off x="2665450" y="0"/>
            <a:ext cx="8939100" cy="6858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60"/>
              <a:buFont typeface="Calibri"/>
              <a:buNone/>
            </a:pPr>
            <a:r>
              <a:rPr lang="en-US" sz="3859" b="1" dirty="0">
                <a:solidFill>
                  <a:srgbClr val="330099"/>
                </a:solidFill>
              </a:rPr>
              <a:t>FINDING:</a:t>
            </a:r>
            <a:r>
              <a:rPr lang="en-US" sz="3859" dirty="0"/>
              <a:t> Existing nonpoint source water quality programs are insufficient to achieve the nonpoint source reductions required by the TMDL</a:t>
            </a:r>
            <a:endParaRPr sz="5660" dirty="0"/>
          </a:p>
        </p:txBody>
      </p:sp>
      <p:pic>
        <p:nvPicPr>
          <p:cNvPr id="344" name="Google Shape;344;p5"/>
          <p:cNvPicPr preferRelativeResize="0"/>
          <p:nvPr/>
        </p:nvPicPr>
        <p:blipFill rotWithShape="1">
          <a:blip r:embed="rId3">
            <a:alphaModFix/>
          </a:blip>
          <a:srcRect/>
          <a:stretch/>
        </p:blipFill>
        <p:spPr>
          <a:xfrm>
            <a:off x="514013" y="2443150"/>
            <a:ext cx="1933575" cy="1971675"/>
          </a:xfrm>
          <a:prstGeom prst="rect">
            <a:avLst/>
          </a:prstGeom>
          <a:noFill/>
          <a:ln>
            <a:noFill/>
          </a:ln>
        </p:spPr>
      </p:pic>
      <p:sp>
        <p:nvSpPr>
          <p:cNvPr id="345" name="Google Shape;345;p5"/>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6" name="Google Shape;346;p5"/>
          <p:cNvPicPr preferRelativeResize="0"/>
          <p:nvPr/>
        </p:nvPicPr>
        <p:blipFill rotWithShape="1">
          <a:blip r:embed="rId4">
            <a:alphaModFix/>
          </a:blip>
          <a:srcRect l="31788" r="62543"/>
          <a:stretch/>
        </p:blipFill>
        <p:spPr>
          <a:xfrm rot="10800000" flipH="1">
            <a:off x="0" y="0"/>
            <a:ext cx="690900" cy="6858000"/>
          </a:xfrm>
          <a:prstGeom prst="rtTriangle">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7"/>
          <p:cNvSpPr txBox="1">
            <a:spLocks noGrp="1"/>
          </p:cNvSpPr>
          <p:nvPr>
            <p:ph type="title"/>
          </p:nvPr>
        </p:nvSpPr>
        <p:spPr>
          <a:xfrm>
            <a:off x="1079938" y="492987"/>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b="1" dirty="0"/>
              <a:t>Implications for Nonpoint Source</a:t>
            </a:r>
            <a:r>
              <a:rPr lang="en-US" dirty="0"/>
              <a:t>: </a:t>
            </a:r>
            <a:endParaRPr dirty="0"/>
          </a:p>
        </p:txBody>
      </p:sp>
      <p:sp>
        <p:nvSpPr>
          <p:cNvPr id="352" name="Google Shape;352;p7"/>
          <p:cNvSpPr txBox="1">
            <a:spLocks noGrp="1"/>
          </p:cNvSpPr>
          <p:nvPr>
            <p:ph type="body" idx="1"/>
          </p:nvPr>
        </p:nvSpPr>
        <p:spPr>
          <a:xfrm>
            <a:off x="2204106" y="1765868"/>
            <a:ext cx="8907956" cy="4599145"/>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1000"/>
              </a:spcBef>
              <a:spcAft>
                <a:spcPts val="0"/>
              </a:spcAft>
              <a:buSzPts val="2400"/>
              <a:buChar char="•"/>
            </a:pPr>
            <a:r>
              <a:rPr lang="en-US" sz="2800" dirty="0">
                <a:solidFill>
                  <a:schemeClr val="dk1"/>
                </a:solidFill>
              </a:rPr>
              <a:t>Shift the focus to </a:t>
            </a:r>
            <a:r>
              <a:rPr lang="en-US" sz="2800" b="1" dirty="0">
                <a:solidFill>
                  <a:schemeClr val="dk1"/>
                </a:solidFill>
              </a:rPr>
              <a:t>achieving outcomes</a:t>
            </a:r>
            <a:r>
              <a:rPr lang="en-US" sz="2800" dirty="0">
                <a:solidFill>
                  <a:schemeClr val="dk1"/>
                </a:solidFill>
              </a:rPr>
              <a:t> and away from counting practices.</a:t>
            </a:r>
          </a:p>
          <a:p>
            <a:pPr marL="685800" lvl="1" indent="-228600">
              <a:spcBef>
                <a:spcPts val="1000"/>
              </a:spcBef>
              <a:buSzPts val="2400"/>
            </a:pPr>
            <a:r>
              <a:rPr lang="en-US" sz="2000" dirty="0">
                <a:solidFill>
                  <a:schemeClr val="dk1"/>
                </a:solidFill>
              </a:rPr>
              <a:t>Improved targeting of investments (identification of high loss areas) </a:t>
            </a:r>
          </a:p>
          <a:p>
            <a:pPr marL="685800" lvl="1" indent="-228600">
              <a:spcBef>
                <a:spcPts val="1000"/>
              </a:spcBef>
              <a:buSzPts val="2400"/>
            </a:pPr>
            <a:r>
              <a:rPr lang="en-US" sz="2000" dirty="0">
                <a:solidFill>
                  <a:schemeClr val="dk1"/>
                </a:solidFill>
              </a:rPr>
              <a:t>Shift incentives toward outcomes rather than practices</a:t>
            </a:r>
          </a:p>
          <a:p>
            <a:pPr marL="685800" lvl="1" indent="-228600">
              <a:spcBef>
                <a:spcPts val="1000"/>
              </a:spcBef>
              <a:buSzPts val="2400"/>
            </a:pPr>
            <a:endParaRPr sz="1600" dirty="0">
              <a:solidFill>
                <a:schemeClr val="dk1"/>
              </a:solidFill>
            </a:endParaRPr>
          </a:p>
          <a:p>
            <a:pPr marL="228600" lvl="0" indent="-228600" algn="l" rtl="0">
              <a:lnSpc>
                <a:spcPct val="90000"/>
              </a:lnSpc>
              <a:spcBef>
                <a:spcPts val="0"/>
              </a:spcBef>
              <a:spcAft>
                <a:spcPts val="0"/>
              </a:spcAft>
              <a:buSzPts val="2400"/>
              <a:buChar char="•"/>
            </a:pPr>
            <a:r>
              <a:rPr lang="en-US" sz="2800" dirty="0">
                <a:solidFill>
                  <a:schemeClr val="dk1"/>
                </a:solidFill>
              </a:rPr>
              <a:t>Additional attention on mass imbalances</a:t>
            </a:r>
            <a:endParaRPr sz="2800" dirty="0">
              <a:solidFill>
                <a:schemeClr val="dk1"/>
              </a:solidFill>
            </a:endParaRPr>
          </a:p>
          <a:p>
            <a:pPr marL="0" lvl="0" indent="0" algn="l" rtl="0">
              <a:lnSpc>
                <a:spcPct val="90000"/>
              </a:lnSpc>
              <a:spcBef>
                <a:spcPts val="0"/>
              </a:spcBef>
              <a:spcAft>
                <a:spcPts val="0"/>
              </a:spcAft>
              <a:buSzPts val="1800"/>
              <a:buNone/>
            </a:pPr>
            <a:endParaRPr sz="2800" dirty="0">
              <a:solidFill>
                <a:schemeClr val="dk1"/>
              </a:solidFill>
            </a:endParaRPr>
          </a:p>
          <a:p>
            <a:pPr marL="228600" lvl="0" indent="-228600" algn="l" rtl="0">
              <a:lnSpc>
                <a:spcPct val="90000"/>
              </a:lnSpc>
              <a:spcBef>
                <a:spcPts val="0"/>
              </a:spcBef>
              <a:spcAft>
                <a:spcPts val="0"/>
              </a:spcAft>
              <a:buSzPts val="2400"/>
              <a:buChar char="•"/>
            </a:pPr>
            <a:r>
              <a:rPr lang="en-US" sz="2800" dirty="0">
                <a:solidFill>
                  <a:schemeClr val="dk1"/>
                </a:solidFill>
              </a:rPr>
              <a:t>Willingness to reform and experiment with incentives and TMDL accounting: Consider “Sandboxing” </a:t>
            </a:r>
          </a:p>
          <a:p>
            <a:pPr marL="228600" lvl="0" indent="-228600" algn="l" rtl="0">
              <a:lnSpc>
                <a:spcPct val="90000"/>
              </a:lnSpc>
              <a:spcBef>
                <a:spcPts val="0"/>
              </a:spcBef>
              <a:spcAft>
                <a:spcPts val="0"/>
              </a:spcAft>
              <a:buSzPts val="2400"/>
              <a:buChar char="•"/>
            </a:pPr>
            <a:endParaRPr lang="en-US" sz="2800" dirty="0">
              <a:solidFill>
                <a:schemeClr val="dk1"/>
              </a:solidFill>
            </a:endParaRPr>
          </a:p>
          <a:p>
            <a:pPr marL="228600" lvl="0" indent="-228600" algn="l" rtl="0">
              <a:lnSpc>
                <a:spcPct val="90000"/>
              </a:lnSpc>
              <a:spcBef>
                <a:spcPts val="0"/>
              </a:spcBef>
              <a:spcAft>
                <a:spcPts val="0"/>
              </a:spcAft>
              <a:buSzPts val="2400"/>
              <a:buChar char="•"/>
            </a:pPr>
            <a:r>
              <a:rPr lang="en-US" sz="2800" dirty="0">
                <a:solidFill>
                  <a:schemeClr val="dk1"/>
                </a:solidFill>
              </a:rPr>
              <a:t>Great attention to uncertainty</a:t>
            </a:r>
            <a:endParaRPr sz="2800" dirty="0">
              <a:solidFill>
                <a:schemeClr val="dk1"/>
              </a:solidFill>
            </a:endParaRPr>
          </a:p>
        </p:txBody>
      </p:sp>
      <p:sp>
        <p:nvSpPr>
          <p:cNvPr id="363" name="Google Shape;363;p7"/>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4" name="Google Shape;364;p7"/>
          <p:cNvPicPr preferRelativeResize="0"/>
          <p:nvPr/>
        </p:nvPicPr>
        <p:blipFill rotWithShape="1">
          <a:blip r:embed="rId3">
            <a:alphaModFix/>
          </a:blip>
          <a:srcRect l="31788" r="62543"/>
          <a:stretch/>
        </p:blipFill>
        <p:spPr>
          <a:xfrm rot="10800000" flipH="1">
            <a:off x="0" y="0"/>
            <a:ext cx="690900" cy="6858000"/>
          </a:xfrm>
          <a:prstGeom prst="rtTriangle">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
        <p:cNvGrpSpPr/>
        <p:nvPr/>
      </p:nvGrpSpPr>
      <p:grpSpPr>
        <a:xfrm>
          <a:off x="0" y="0"/>
          <a:ext cx="0" cy="0"/>
          <a:chOff x="0" y="0"/>
          <a:chExt cx="0" cy="0"/>
        </a:xfrm>
      </p:grpSpPr>
      <p:sp>
        <p:nvSpPr>
          <p:cNvPr id="105" name="Google Shape;105;g18ca3c604aa_3_31"/>
          <p:cNvSpPr txBox="1">
            <a:spLocks noGrp="1"/>
          </p:cNvSpPr>
          <p:nvPr>
            <p:ph type="title"/>
          </p:nvPr>
        </p:nvSpPr>
        <p:spPr>
          <a:xfrm>
            <a:off x="6297675" y="756319"/>
            <a:ext cx="5538326" cy="227502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ts val="1800"/>
              <a:buNone/>
            </a:pPr>
            <a:r>
              <a:rPr lang="en-US" sz="3600" b="1" dirty="0"/>
              <a:t>Findings and Implications</a:t>
            </a:r>
            <a:r>
              <a:rPr lang="en-US" b="1" dirty="0"/>
              <a:t>:</a:t>
            </a:r>
            <a:br>
              <a:rPr lang="en-US" b="1" dirty="0"/>
            </a:br>
            <a:br>
              <a:rPr lang="en-US" b="1" dirty="0"/>
            </a:br>
            <a:r>
              <a:rPr lang="en-US" sz="3200" dirty="0"/>
              <a:t>Water Quality Response</a:t>
            </a:r>
            <a:br>
              <a:rPr lang="en-US" dirty="0"/>
            </a:br>
            <a:endParaRPr dirty="0"/>
          </a:p>
        </p:txBody>
      </p:sp>
      <p:pic>
        <p:nvPicPr>
          <p:cNvPr id="108" name="Google Shape;108;g18ca3c604aa_3_31"/>
          <p:cNvPicPr preferRelativeResize="0"/>
          <p:nvPr/>
        </p:nvPicPr>
        <p:blipFill rotWithShape="1">
          <a:blip r:embed="rId3">
            <a:alphaModFix/>
          </a:blip>
          <a:srcRect r="50201"/>
          <a:stretch/>
        </p:blipFill>
        <p:spPr>
          <a:xfrm>
            <a:off x="0" y="0"/>
            <a:ext cx="6071327" cy="6858000"/>
          </a:xfrm>
          <a:prstGeom prst="rect">
            <a:avLst/>
          </a:prstGeom>
          <a:noFill/>
          <a:ln>
            <a:noFill/>
          </a:ln>
        </p:spPr>
      </p:pic>
      <p:grpSp>
        <p:nvGrpSpPr>
          <p:cNvPr id="4" name="Group 3">
            <a:extLst>
              <a:ext uri="{FF2B5EF4-FFF2-40B4-BE49-F238E27FC236}">
                <a16:creationId xmlns:a16="http://schemas.microsoft.com/office/drawing/2014/main" id="{D53C51AD-D7EF-465B-984C-76240C3D218C}"/>
              </a:ext>
            </a:extLst>
          </p:cNvPr>
          <p:cNvGrpSpPr/>
          <p:nvPr/>
        </p:nvGrpSpPr>
        <p:grpSpPr>
          <a:xfrm>
            <a:off x="6959600" y="3031344"/>
            <a:ext cx="4381500" cy="2455056"/>
            <a:chOff x="6959600" y="3031344"/>
            <a:chExt cx="4381500" cy="2455056"/>
          </a:xfrm>
        </p:grpSpPr>
        <p:pic>
          <p:nvPicPr>
            <p:cNvPr id="7" name="Picture 6">
              <a:extLst>
                <a:ext uri="{FF2B5EF4-FFF2-40B4-BE49-F238E27FC236}">
                  <a16:creationId xmlns:a16="http://schemas.microsoft.com/office/drawing/2014/main" id="{D9D5F3F1-C1BC-4C6A-ADCB-F2CA99EED64B}"/>
                </a:ext>
              </a:extLst>
            </p:cNvPr>
            <p:cNvPicPr>
              <a:picLocks noChangeAspect="1"/>
            </p:cNvPicPr>
            <p:nvPr/>
          </p:nvPicPr>
          <p:blipFill rotWithShape="1">
            <a:blip r:embed="rId4"/>
            <a:srcRect l="38736" t="12696" r="22873" b="25598"/>
            <a:stretch/>
          </p:blipFill>
          <p:spPr>
            <a:xfrm>
              <a:off x="7097775" y="3031344"/>
              <a:ext cx="4243325" cy="2275025"/>
            </a:xfrm>
            <a:prstGeom prst="rect">
              <a:avLst/>
            </a:prstGeom>
          </p:spPr>
        </p:pic>
        <p:sp>
          <p:nvSpPr>
            <p:cNvPr id="3" name="Rectangle 2">
              <a:extLst>
                <a:ext uri="{FF2B5EF4-FFF2-40B4-BE49-F238E27FC236}">
                  <a16:creationId xmlns:a16="http://schemas.microsoft.com/office/drawing/2014/main" id="{1F51F186-1B6F-4295-8391-C466B5C6E3CC}"/>
                </a:ext>
              </a:extLst>
            </p:cNvPr>
            <p:cNvSpPr/>
            <p:nvPr/>
          </p:nvSpPr>
          <p:spPr>
            <a:xfrm>
              <a:off x="6959600" y="4305300"/>
              <a:ext cx="1397000" cy="118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44838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5" name="Google Shape;75;g18f5e445d71_16_112"/>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6" name="Google Shape;76;g18f5e445d71_16_112"/>
          <p:cNvPicPr preferRelativeResize="0"/>
          <p:nvPr/>
        </p:nvPicPr>
        <p:blipFill rotWithShape="1">
          <a:blip r:embed="rId3">
            <a:alphaModFix/>
          </a:blip>
          <a:srcRect l="31788" r="62543"/>
          <a:stretch/>
        </p:blipFill>
        <p:spPr>
          <a:xfrm rot="10800000" flipH="1">
            <a:off x="0" y="0"/>
            <a:ext cx="690900" cy="6858000"/>
          </a:xfrm>
          <a:prstGeom prst="rtTriangle">
            <a:avLst/>
          </a:prstGeom>
          <a:noFill/>
          <a:ln>
            <a:noFill/>
          </a:ln>
        </p:spPr>
      </p:pic>
      <p:grpSp>
        <p:nvGrpSpPr>
          <p:cNvPr id="5" name="Group 4">
            <a:extLst>
              <a:ext uri="{FF2B5EF4-FFF2-40B4-BE49-F238E27FC236}">
                <a16:creationId xmlns:a16="http://schemas.microsoft.com/office/drawing/2014/main" id="{50876CBD-3DB5-444D-8116-A265B32FF090}"/>
              </a:ext>
            </a:extLst>
          </p:cNvPr>
          <p:cNvGrpSpPr/>
          <p:nvPr/>
        </p:nvGrpSpPr>
        <p:grpSpPr>
          <a:xfrm>
            <a:off x="1503680" y="529752"/>
            <a:ext cx="4836160" cy="5798496"/>
            <a:chOff x="2214880" y="785184"/>
            <a:chExt cx="4378960" cy="5287631"/>
          </a:xfrm>
        </p:grpSpPr>
        <p:pic>
          <p:nvPicPr>
            <p:cNvPr id="3" name="Picture 2" descr="CESR title page.pdf - Adobe Acrobat Reader (32-bit)">
              <a:extLst>
                <a:ext uri="{FF2B5EF4-FFF2-40B4-BE49-F238E27FC236}">
                  <a16:creationId xmlns:a16="http://schemas.microsoft.com/office/drawing/2014/main" id="{2F7DE4ED-7EC6-41D9-AD35-0F075AB609FA}"/>
                </a:ext>
              </a:extLst>
            </p:cNvPr>
            <p:cNvPicPr>
              <a:picLocks noChangeAspect="1"/>
            </p:cNvPicPr>
            <p:nvPr/>
          </p:nvPicPr>
          <p:blipFill rotWithShape="1">
            <a:blip r:embed="rId4"/>
            <a:srcRect l="29333" t="19171" r="34750"/>
            <a:stretch/>
          </p:blipFill>
          <p:spPr>
            <a:xfrm>
              <a:off x="2214880" y="785184"/>
              <a:ext cx="4378960" cy="5287631"/>
            </a:xfrm>
            <a:prstGeom prst="rect">
              <a:avLst/>
            </a:prstGeom>
          </p:spPr>
        </p:pic>
        <p:sp>
          <p:nvSpPr>
            <p:cNvPr id="4" name="Rectangle 3">
              <a:extLst>
                <a:ext uri="{FF2B5EF4-FFF2-40B4-BE49-F238E27FC236}">
                  <a16:creationId xmlns:a16="http://schemas.microsoft.com/office/drawing/2014/main" id="{B212FAC9-C591-4D75-8278-F7A3C6586817}"/>
                </a:ext>
              </a:extLst>
            </p:cNvPr>
            <p:cNvSpPr/>
            <p:nvPr/>
          </p:nvSpPr>
          <p:spPr>
            <a:xfrm>
              <a:off x="2214880" y="785184"/>
              <a:ext cx="4378960" cy="5209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B8C947AC-8E99-4BEF-9CA9-8DBAA46E55E6}"/>
              </a:ext>
            </a:extLst>
          </p:cNvPr>
          <p:cNvSpPr/>
          <p:nvPr/>
        </p:nvSpPr>
        <p:spPr>
          <a:xfrm>
            <a:off x="6924041" y="1782395"/>
            <a:ext cx="5267959" cy="3539430"/>
          </a:xfrm>
          <a:prstGeom prst="rect">
            <a:avLst/>
          </a:prstGeom>
        </p:spPr>
        <p:txBody>
          <a:bodyPr wrap="square">
            <a:spAutoFit/>
          </a:bodyPr>
          <a:lstStyle/>
          <a:p>
            <a:r>
              <a:rPr lang="en-US" sz="3200" b="1" dirty="0">
                <a:latin typeface="Calibri" panose="020F0502020204030204" pitchFamily="34" charset="0"/>
                <a:ea typeface="Calibri" panose="020F0502020204030204" pitchFamily="34" charset="0"/>
              </a:rPr>
              <a:t>“CESR” Report</a:t>
            </a:r>
          </a:p>
          <a:p>
            <a:pPr algn="ctr"/>
            <a:endParaRPr lang="en-US" sz="2000" b="1" dirty="0">
              <a:latin typeface="Calibri" panose="020F0502020204030204" pitchFamily="34" charset="0"/>
              <a:ea typeface="Calibri" panose="020F0502020204030204" pitchFamily="34" charset="0"/>
            </a:endParaRPr>
          </a:p>
          <a:p>
            <a:pPr marL="342900" indent="-342900">
              <a:buFont typeface="Arial" panose="020B0604020202020204" pitchFamily="34" charset="0"/>
              <a:buChar char="•"/>
            </a:pPr>
            <a:r>
              <a:rPr lang="en-US" sz="2800" dirty="0">
                <a:latin typeface="Calibri" panose="020F0502020204030204" pitchFamily="34" charset="0"/>
                <a:ea typeface="Calibri" panose="020F0502020204030204" pitchFamily="34" charset="0"/>
              </a:rPr>
              <a:t>Joint STAC effort (2019-2023)</a:t>
            </a:r>
          </a:p>
          <a:p>
            <a:pPr marL="342900" indent="-342900">
              <a:buFont typeface="Arial" panose="020B0604020202020204" pitchFamily="34" charset="0"/>
              <a:buChar char="•"/>
            </a:pPr>
            <a:r>
              <a:rPr lang="en-US" sz="2800" dirty="0">
                <a:latin typeface="Calibri" panose="020F0502020204030204" pitchFamily="34" charset="0"/>
                <a:ea typeface="Calibri" panose="020F0502020204030204" pitchFamily="34" charset="0"/>
              </a:rPr>
              <a:t>Inclusive of STAC Membership</a:t>
            </a:r>
          </a:p>
          <a:p>
            <a:pPr marL="342900" indent="-342900">
              <a:buFont typeface="Arial" panose="020B0604020202020204" pitchFamily="34" charset="0"/>
              <a:buChar char="•"/>
            </a:pPr>
            <a:r>
              <a:rPr lang="en-US" sz="2800" dirty="0">
                <a:latin typeface="Calibri" panose="020F0502020204030204" pitchFamily="34" charset="0"/>
                <a:ea typeface="Calibri" panose="020F0502020204030204" pitchFamily="34" charset="0"/>
              </a:rPr>
              <a:t>Census-based process</a:t>
            </a:r>
          </a:p>
          <a:p>
            <a:pPr marL="342900" indent="-342900">
              <a:buFont typeface="Arial" panose="020B0604020202020204" pitchFamily="34" charset="0"/>
              <a:buChar char="•"/>
            </a:pPr>
            <a:r>
              <a:rPr lang="en-US" sz="2800" dirty="0">
                <a:latin typeface="Calibri" panose="020F0502020204030204" pitchFamily="34" charset="0"/>
                <a:ea typeface="Calibri" panose="020F0502020204030204" pitchFamily="34" charset="0"/>
              </a:rPr>
              <a:t>Synthesis</a:t>
            </a:r>
          </a:p>
          <a:p>
            <a:pPr marL="342900" lvl="1" indent="-342900">
              <a:buFont typeface="Arial" panose="020B0604020202020204" pitchFamily="34" charset="0"/>
              <a:buChar char="•"/>
            </a:pPr>
            <a:r>
              <a:rPr lang="en-US" sz="2800" dirty="0">
                <a:latin typeface="Calibri" panose="020F0502020204030204" pitchFamily="34" charset="0"/>
                <a:ea typeface="Calibri" panose="020F0502020204030204" pitchFamily="34" charset="0"/>
              </a:rPr>
              <a:t>Multiple levels of review</a:t>
            </a:r>
          </a:p>
          <a:p>
            <a:pPr algn="ctr"/>
            <a:r>
              <a:rPr lang="en-US" sz="3200" b="1" dirty="0">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3927022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g18f5e445d71_3_75"/>
          <p:cNvSpPr txBox="1">
            <a:spLocks noGrp="1"/>
          </p:cNvSpPr>
          <p:nvPr>
            <p:ph type="title"/>
          </p:nvPr>
        </p:nvSpPr>
        <p:spPr>
          <a:xfrm>
            <a:off x="0" y="274650"/>
            <a:ext cx="121920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Arial"/>
              <a:buNone/>
            </a:pPr>
            <a:r>
              <a:rPr lang="en-US" dirty="0">
                <a:latin typeface="Arial"/>
                <a:ea typeface="Arial"/>
                <a:cs typeface="Arial"/>
                <a:sym typeface="Arial"/>
              </a:rPr>
              <a:t>Water Quality Response</a:t>
            </a:r>
            <a:endParaRPr dirty="0"/>
          </a:p>
        </p:txBody>
      </p:sp>
      <p:sp>
        <p:nvSpPr>
          <p:cNvPr id="379" name="Google Shape;379;g18f5e445d71_3_75"/>
          <p:cNvSpPr txBox="1">
            <a:spLocks noGrp="1"/>
          </p:cNvSpPr>
          <p:nvPr>
            <p:ph type="body" idx="1"/>
          </p:nvPr>
        </p:nvSpPr>
        <p:spPr>
          <a:xfrm>
            <a:off x="913175" y="1722425"/>
            <a:ext cx="8535600" cy="45261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3200"/>
              <a:buNone/>
            </a:pPr>
            <a:r>
              <a:rPr lang="en-US">
                <a:solidFill>
                  <a:schemeClr val="dk1"/>
                </a:solidFill>
              </a:rPr>
              <a:t>As we approach 2025, we aimed to reflect on the following questions: </a:t>
            </a:r>
            <a:endParaRPr>
              <a:solidFill>
                <a:schemeClr val="dk1"/>
              </a:solidFill>
            </a:endParaRPr>
          </a:p>
          <a:p>
            <a:pPr marL="400050" lvl="1" indent="0" algn="l" rtl="0">
              <a:lnSpc>
                <a:spcPct val="100000"/>
              </a:lnSpc>
              <a:spcBef>
                <a:spcPts val="480"/>
              </a:spcBef>
              <a:spcAft>
                <a:spcPts val="0"/>
              </a:spcAft>
              <a:buClr>
                <a:schemeClr val="dk1"/>
              </a:buClr>
              <a:buSzPts val="2400"/>
              <a:buNone/>
            </a:pPr>
            <a:r>
              <a:rPr lang="en-US" sz="2400">
                <a:solidFill>
                  <a:schemeClr val="dk1"/>
                </a:solidFill>
              </a:rPr>
              <a:t>a) Has the recovery trajectory of Bay water quality criteria in response to reduced loads matched our expectations in both direction and magnitude? </a:t>
            </a:r>
            <a:endParaRPr>
              <a:solidFill>
                <a:schemeClr val="dk1"/>
              </a:solidFill>
            </a:endParaRPr>
          </a:p>
          <a:p>
            <a:pPr marL="400050" lvl="1" indent="0" algn="l" rtl="0">
              <a:lnSpc>
                <a:spcPct val="100000"/>
              </a:lnSpc>
              <a:spcBef>
                <a:spcPts val="480"/>
              </a:spcBef>
              <a:spcAft>
                <a:spcPts val="0"/>
              </a:spcAft>
              <a:buClr>
                <a:schemeClr val="dk1"/>
              </a:buClr>
              <a:buSzPts val="2400"/>
              <a:buNone/>
            </a:pPr>
            <a:endParaRPr sz="2400" b="1" i="1">
              <a:solidFill>
                <a:schemeClr val="dk1"/>
              </a:solidFill>
            </a:endParaRPr>
          </a:p>
          <a:p>
            <a:pPr marL="400050" lvl="1" indent="0" algn="l" rtl="0">
              <a:lnSpc>
                <a:spcPct val="100000"/>
              </a:lnSpc>
              <a:spcBef>
                <a:spcPts val="480"/>
              </a:spcBef>
              <a:spcAft>
                <a:spcPts val="0"/>
              </a:spcAft>
              <a:buClr>
                <a:schemeClr val="dk1"/>
              </a:buClr>
              <a:buSzPts val="2400"/>
              <a:buNone/>
            </a:pPr>
            <a:r>
              <a:rPr lang="en-US" sz="2400" b="1" i="1">
                <a:solidFill>
                  <a:srgbClr val="330099"/>
                </a:solidFill>
              </a:rPr>
              <a:t>and if not </a:t>
            </a:r>
            <a:endParaRPr sz="2400" b="1" i="1">
              <a:solidFill>
                <a:srgbClr val="330099"/>
              </a:solidFill>
            </a:endParaRPr>
          </a:p>
          <a:p>
            <a:pPr marL="400050" lvl="1" indent="0" algn="l" rtl="0">
              <a:lnSpc>
                <a:spcPct val="100000"/>
              </a:lnSpc>
              <a:spcBef>
                <a:spcPts val="480"/>
              </a:spcBef>
              <a:spcAft>
                <a:spcPts val="0"/>
              </a:spcAft>
              <a:buClr>
                <a:schemeClr val="dk1"/>
              </a:buClr>
              <a:buSzPts val="2400"/>
              <a:buNone/>
            </a:pPr>
            <a:endParaRPr sz="2400" b="1" i="1">
              <a:solidFill>
                <a:schemeClr val="dk1"/>
              </a:solidFill>
            </a:endParaRPr>
          </a:p>
          <a:p>
            <a:pPr marL="400050" lvl="1" indent="0" algn="l" rtl="0">
              <a:lnSpc>
                <a:spcPct val="100000"/>
              </a:lnSpc>
              <a:spcBef>
                <a:spcPts val="480"/>
              </a:spcBef>
              <a:spcAft>
                <a:spcPts val="0"/>
              </a:spcAft>
              <a:buClr>
                <a:schemeClr val="dk1"/>
              </a:buClr>
              <a:buSzPts val="2400"/>
              <a:buNone/>
            </a:pPr>
            <a:r>
              <a:rPr lang="en-US" sz="2400">
                <a:solidFill>
                  <a:schemeClr val="dk1"/>
                </a:solidFill>
              </a:rPr>
              <a:t>b) Why is there a gap in the response between what we have measured and that which we expected?</a:t>
            </a:r>
            <a:endParaRPr>
              <a:solidFill>
                <a:schemeClr val="dk1"/>
              </a:solidFill>
            </a:endParaRPr>
          </a:p>
        </p:txBody>
      </p:sp>
      <p:sp>
        <p:nvSpPr>
          <p:cNvPr id="384" name="Google Shape;384;g18f5e445d71_3_75"/>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5" name="Google Shape;385;g18f5e445d71_3_75"/>
          <p:cNvPicPr preferRelativeResize="0"/>
          <p:nvPr/>
        </p:nvPicPr>
        <p:blipFill rotWithShape="1">
          <a:blip r:embed="rId3">
            <a:alphaModFix/>
          </a:blip>
          <a:srcRect l="31788" r="62543"/>
          <a:stretch/>
        </p:blipFill>
        <p:spPr>
          <a:xfrm rot="10800000" flipH="1">
            <a:off x="0" y="0"/>
            <a:ext cx="690900" cy="6858000"/>
          </a:xfrm>
          <a:prstGeom prst="rtTriangle">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1" name="Google Shape;401;g18f5e445d71_3_84"/>
          <p:cNvPicPr preferRelativeResize="0"/>
          <p:nvPr/>
        </p:nvPicPr>
        <p:blipFill rotWithShape="1">
          <a:blip r:embed="rId3">
            <a:alphaModFix/>
          </a:blip>
          <a:srcRect/>
          <a:stretch/>
        </p:blipFill>
        <p:spPr>
          <a:xfrm>
            <a:off x="1640605" y="1942025"/>
            <a:ext cx="8910789" cy="3681382"/>
          </a:xfrm>
          <a:prstGeom prst="rect">
            <a:avLst/>
          </a:prstGeom>
          <a:noFill/>
          <a:ln>
            <a:noFill/>
          </a:ln>
        </p:spPr>
      </p:pic>
      <p:pic>
        <p:nvPicPr>
          <p:cNvPr id="402" name="Google Shape;402;g18f5e445d71_3_84"/>
          <p:cNvPicPr preferRelativeResize="0"/>
          <p:nvPr/>
        </p:nvPicPr>
        <p:blipFill rotWithShape="1">
          <a:blip r:embed="rId4">
            <a:alphaModFix/>
          </a:blip>
          <a:srcRect/>
          <a:stretch/>
        </p:blipFill>
        <p:spPr>
          <a:xfrm>
            <a:off x="10668000" y="6251028"/>
            <a:ext cx="909791" cy="342900"/>
          </a:xfrm>
          <a:prstGeom prst="rect">
            <a:avLst/>
          </a:prstGeom>
          <a:noFill/>
          <a:ln>
            <a:noFill/>
          </a:ln>
        </p:spPr>
      </p:pic>
      <p:sp>
        <p:nvSpPr>
          <p:cNvPr id="403" name="Google Shape;403;g18f5e445d71_3_8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600"/>
              <a:buFont typeface="Arial"/>
              <a:buNone/>
            </a:pPr>
            <a:r>
              <a:rPr lang="en-US"/>
              <a:t>How Has Nutrient Load Changed Over Time?</a:t>
            </a:r>
            <a:endParaRPr/>
          </a:p>
        </p:txBody>
      </p:sp>
      <p:sp>
        <p:nvSpPr>
          <p:cNvPr id="404" name="Google Shape;404;g18f5e445d71_3_84"/>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5" name="Google Shape;405;g18f5e445d71_3_84"/>
          <p:cNvPicPr preferRelativeResize="0"/>
          <p:nvPr/>
        </p:nvPicPr>
        <p:blipFill rotWithShape="1">
          <a:blip r:embed="rId5">
            <a:alphaModFix/>
          </a:blip>
          <a:srcRect l="31788" r="62543"/>
          <a:stretch/>
        </p:blipFill>
        <p:spPr>
          <a:xfrm rot="10800000" flipH="1">
            <a:off x="0" y="0"/>
            <a:ext cx="690900" cy="6858000"/>
          </a:xfrm>
          <a:prstGeom prst="rtTriangle">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g18f5e445d71_3_90"/>
          <p:cNvPicPr preferRelativeResize="0"/>
          <p:nvPr/>
        </p:nvPicPr>
        <p:blipFill rotWithShape="1">
          <a:blip r:embed="rId3">
            <a:alphaModFix/>
          </a:blip>
          <a:srcRect/>
          <a:stretch/>
        </p:blipFill>
        <p:spPr>
          <a:xfrm>
            <a:off x="2514600" y="1172562"/>
            <a:ext cx="7162802" cy="5498598"/>
          </a:xfrm>
          <a:prstGeom prst="rect">
            <a:avLst/>
          </a:prstGeom>
          <a:solidFill>
            <a:schemeClr val="lt1"/>
          </a:solidFill>
          <a:ln>
            <a:noFill/>
          </a:ln>
        </p:spPr>
      </p:pic>
      <p:sp>
        <p:nvSpPr>
          <p:cNvPr id="424" name="Google Shape;424;g18f5e445d71_3_90"/>
          <p:cNvSpPr txBox="1"/>
          <p:nvPr/>
        </p:nvSpPr>
        <p:spPr>
          <a:xfrm>
            <a:off x="812800" y="6027003"/>
            <a:ext cx="10363200" cy="338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omic Sans MS"/>
                <a:ea typeface="Comic Sans MS"/>
                <a:cs typeface="Comic Sans MS"/>
                <a:sym typeface="Comic Sans MS"/>
              </a:rPr>
              <a:t> </a:t>
            </a:r>
            <a:endParaRPr sz="1600" b="0" i="0" u="none" strike="noStrike" cap="none">
              <a:solidFill>
                <a:schemeClr val="dk1"/>
              </a:solidFill>
              <a:latin typeface="Comic Sans MS"/>
              <a:ea typeface="Comic Sans MS"/>
              <a:cs typeface="Comic Sans MS"/>
              <a:sym typeface="Comic Sans MS"/>
            </a:endParaRPr>
          </a:p>
        </p:txBody>
      </p:sp>
      <p:sp>
        <p:nvSpPr>
          <p:cNvPr id="425" name="Google Shape;425;g18f5e445d71_3_90"/>
          <p:cNvSpPr txBox="1">
            <a:spLocks noGrp="1"/>
          </p:cNvSpPr>
          <p:nvPr>
            <p:ph type="title"/>
          </p:nvPr>
        </p:nvSpPr>
        <p:spPr>
          <a:xfrm>
            <a:off x="838200" y="0"/>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3600"/>
              <a:buNone/>
            </a:pPr>
            <a:r>
              <a:rPr lang="en-US"/>
              <a:t>Our Most Basic Model of Bay Water Quality</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g18ca3c604aa_3_37"/>
          <p:cNvSpPr txBox="1">
            <a:spLocks noGrp="1"/>
          </p:cNvSpPr>
          <p:nvPr>
            <p:ph type="title"/>
          </p:nvPr>
        </p:nvSpPr>
        <p:spPr>
          <a:xfrm>
            <a:off x="7031788" y="1793351"/>
            <a:ext cx="5160211" cy="2848988"/>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2000"/>
              <a:buNone/>
            </a:pPr>
            <a:r>
              <a:rPr lang="en-US" dirty="0"/>
              <a:t>Water Quality Response at Bay Scale; TN and TP Responding </a:t>
            </a:r>
            <a:endParaRPr dirty="0"/>
          </a:p>
        </p:txBody>
      </p:sp>
      <p:sp>
        <p:nvSpPr>
          <p:cNvPr id="413" name="Google Shape;413;g18ca3c604aa_3_37"/>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4" name="Google Shape;414;g18ca3c604aa_3_37"/>
          <p:cNvPicPr preferRelativeResize="0"/>
          <p:nvPr/>
        </p:nvPicPr>
        <p:blipFill rotWithShape="1">
          <a:blip r:embed="rId3">
            <a:alphaModFix/>
          </a:blip>
          <a:srcRect l="31788" r="62543"/>
          <a:stretch/>
        </p:blipFill>
        <p:spPr>
          <a:xfrm rot="10800000" flipH="1">
            <a:off x="0" y="0"/>
            <a:ext cx="690900" cy="6858000"/>
          </a:xfrm>
          <a:prstGeom prst="rtTriangle">
            <a:avLst/>
          </a:prstGeom>
          <a:noFill/>
          <a:ln>
            <a:noFill/>
          </a:ln>
        </p:spPr>
      </p:pic>
      <p:grpSp>
        <p:nvGrpSpPr>
          <p:cNvPr id="415" name="Google Shape;415;g18ca3c604aa_3_37"/>
          <p:cNvGrpSpPr/>
          <p:nvPr/>
        </p:nvGrpSpPr>
        <p:grpSpPr>
          <a:xfrm>
            <a:off x="10363875" y="193150"/>
            <a:ext cx="1600200" cy="1600200"/>
            <a:chOff x="9806600" y="119275"/>
            <a:chExt cx="1600200" cy="1600200"/>
          </a:xfrm>
        </p:grpSpPr>
        <p:pic>
          <p:nvPicPr>
            <p:cNvPr id="416" name="Google Shape;416;g18ca3c604aa_3_37" descr="Upward trend with solid fill"/>
            <p:cNvPicPr preferRelativeResize="0"/>
            <p:nvPr/>
          </p:nvPicPr>
          <p:blipFill rotWithShape="1">
            <a:blip r:embed="rId4">
              <a:alphaModFix/>
            </a:blip>
            <a:srcRect/>
            <a:stretch/>
          </p:blipFill>
          <p:spPr>
            <a:xfrm>
              <a:off x="9806600" y="119275"/>
              <a:ext cx="1600200" cy="1600200"/>
            </a:xfrm>
            <a:prstGeom prst="rect">
              <a:avLst/>
            </a:prstGeom>
            <a:noFill/>
            <a:ln>
              <a:noFill/>
            </a:ln>
          </p:spPr>
        </p:pic>
        <p:pic>
          <p:nvPicPr>
            <p:cNvPr id="417" name="Google Shape;417;g18ca3c604aa_3_37" descr="Question Mark with solid fill"/>
            <p:cNvPicPr preferRelativeResize="0"/>
            <p:nvPr/>
          </p:nvPicPr>
          <p:blipFill rotWithShape="1">
            <a:blip r:embed="rId5">
              <a:alphaModFix/>
            </a:blip>
            <a:srcRect/>
            <a:stretch/>
          </p:blipFill>
          <p:spPr>
            <a:xfrm>
              <a:off x="10280088" y="592763"/>
              <a:ext cx="653225" cy="653225"/>
            </a:xfrm>
            <a:prstGeom prst="rect">
              <a:avLst/>
            </a:prstGeom>
            <a:noFill/>
            <a:ln>
              <a:noFill/>
            </a:ln>
          </p:spPr>
        </p:pic>
      </p:grpSp>
      <p:pic>
        <p:nvPicPr>
          <p:cNvPr id="3" name="Picture 2" descr="Map&#10;&#10;Description automatically generated">
            <a:extLst>
              <a:ext uri="{FF2B5EF4-FFF2-40B4-BE49-F238E27FC236}">
                <a16:creationId xmlns:a16="http://schemas.microsoft.com/office/drawing/2014/main" id="{6C4884EF-3E44-B5CE-36DE-37CE6B4A4809}"/>
              </a:ext>
            </a:extLst>
          </p:cNvPr>
          <p:cNvPicPr>
            <a:picLocks noChangeAspect="1"/>
          </p:cNvPicPr>
          <p:nvPr/>
        </p:nvPicPr>
        <p:blipFill>
          <a:blip r:embed="rId6"/>
          <a:stretch>
            <a:fillRect/>
          </a:stretch>
        </p:blipFill>
        <p:spPr>
          <a:xfrm>
            <a:off x="1164389" y="239481"/>
            <a:ext cx="5867400" cy="6477000"/>
          </a:xfrm>
          <a:prstGeom prst="rect">
            <a:avLst/>
          </a:prstGeom>
        </p:spPr>
      </p:pic>
      <p:sp>
        <p:nvSpPr>
          <p:cNvPr id="4" name="TextBox 3">
            <a:extLst>
              <a:ext uri="{FF2B5EF4-FFF2-40B4-BE49-F238E27FC236}">
                <a16:creationId xmlns:a16="http://schemas.microsoft.com/office/drawing/2014/main" id="{086E5D0B-7130-421D-71E7-5FB8218E3151}"/>
              </a:ext>
            </a:extLst>
          </p:cNvPr>
          <p:cNvSpPr txBox="1"/>
          <p:nvPr/>
        </p:nvSpPr>
        <p:spPr>
          <a:xfrm>
            <a:off x="7227277" y="4642338"/>
            <a:ext cx="4736797" cy="954107"/>
          </a:xfrm>
          <a:prstGeom prst="rect">
            <a:avLst/>
          </a:prstGeom>
          <a:noFill/>
        </p:spPr>
        <p:txBody>
          <a:bodyPr wrap="square" rtlCol="0">
            <a:spAutoFit/>
          </a:bodyPr>
          <a:lstStyle/>
          <a:p>
            <a:r>
              <a:rPr lang="en-US" dirty="0"/>
              <a:t>Chesapeake Bay tidal station categorical results for mean change in surface TN (a−c) and TP (d−f) over three time periods computed using temporal GAM fits.  From Murphy et al., 2022.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g18ca3c604aa_3_37"/>
          <p:cNvSpPr txBox="1">
            <a:spLocks noGrp="1"/>
          </p:cNvSpPr>
          <p:nvPr>
            <p:ph type="title"/>
          </p:nvPr>
        </p:nvSpPr>
        <p:spPr>
          <a:xfrm>
            <a:off x="0" y="27465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2000"/>
              <a:buNone/>
            </a:pPr>
            <a:r>
              <a:rPr lang="en-US" dirty="0"/>
              <a:t>Loads and Nutrient Concentrations</a:t>
            </a:r>
            <a:endParaRPr dirty="0"/>
          </a:p>
        </p:txBody>
      </p:sp>
      <p:sp>
        <p:nvSpPr>
          <p:cNvPr id="413" name="Google Shape;413;g18ca3c604aa_3_37"/>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4" name="Google Shape;414;g18ca3c604aa_3_37"/>
          <p:cNvPicPr preferRelativeResize="0"/>
          <p:nvPr/>
        </p:nvPicPr>
        <p:blipFill rotWithShape="1">
          <a:blip r:embed="rId3">
            <a:alphaModFix/>
          </a:blip>
          <a:srcRect l="31788" r="62543"/>
          <a:stretch/>
        </p:blipFill>
        <p:spPr>
          <a:xfrm rot="10800000" flipH="1">
            <a:off x="0" y="0"/>
            <a:ext cx="690900" cy="6858000"/>
          </a:xfrm>
          <a:prstGeom prst="rtTriangle">
            <a:avLst/>
          </a:prstGeom>
          <a:noFill/>
          <a:ln>
            <a:noFill/>
          </a:ln>
        </p:spPr>
      </p:pic>
      <p:grpSp>
        <p:nvGrpSpPr>
          <p:cNvPr id="415" name="Google Shape;415;g18ca3c604aa_3_37"/>
          <p:cNvGrpSpPr/>
          <p:nvPr/>
        </p:nvGrpSpPr>
        <p:grpSpPr>
          <a:xfrm>
            <a:off x="10363875" y="193150"/>
            <a:ext cx="1600200" cy="1600200"/>
            <a:chOff x="9806600" y="119275"/>
            <a:chExt cx="1600200" cy="1600200"/>
          </a:xfrm>
        </p:grpSpPr>
        <p:pic>
          <p:nvPicPr>
            <p:cNvPr id="416" name="Google Shape;416;g18ca3c604aa_3_37" descr="Upward trend with solid fill"/>
            <p:cNvPicPr preferRelativeResize="0"/>
            <p:nvPr/>
          </p:nvPicPr>
          <p:blipFill rotWithShape="1">
            <a:blip r:embed="rId4">
              <a:alphaModFix/>
            </a:blip>
            <a:srcRect/>
            <a:stretch/>
          </p:blipFill>
          <p:spPr>
            <a:xfrm>
              <a:off x="9806600" y="119275"/>
              <a:ext cx="1600200" cy="1600200"/>
            </a:xfrm>
            <a:prstGeom prst="rect">
              <a:avLst/>
            </a:prstGeom>
            <a:noFill/>
            <a:ln>
              <a:noFill/>
            </a:ln>
          </p:spPr>
        </p:pic>
        <p:pic>
          <p:nvPicPr>
            <p:cNvPr id="417" name="Google Shape;417;g18ca3c604aa_3_37" descr="Question Mark with solid fill"/>
            <p:cNvPicPr preferRelativeResize="0"/>
            <p:nvPr/>
          </p:nvPicPr>
          <p:blipFill rotWithShape="1">
            <a:blip r:embed="rId5">
              <a:alphaModFix/>
            </a:blip>
            <a:srcRect/>
            <a:stretch/>
          </p:blipFill>
          <p:spPr>
            <a:xfrm>
              <a:off x="10280088" y="592763"/>
              <a:ext cx="653225" cy="653225"/>
            </a:xfrm>
            <a:prstGeom prst="rect">
              <a:avLst/>
            </a:prstGeom>
            <a:noFill/>
            <a:ln>
              <a:noFill/>
            </a:ln>
          </p:spPr>
        </p:pic>
      </p:grpSp>
      <p:grpSp>
        <p:nvGrpSpPr>
          <p:cNvPr id="2" name="Group 1">
            <a:extLst>
              <a:ext uri="{FF2B5EF4-FFF2-40B4-BE49-F238E27FC236}">
                <a16:creationId xmlns:a16="http://schemas.microsoft.com/office/drawing/2014/main" id="{EB1188AD-BA7C-51A3-64F8-733CDA4E6193}"/>
              </a:ext>
            </a:extLst>
          </p:cNvPr>
          <p:cNvGrpSpPr>
            <a:grpSpLocks noChangeAspect="1"/>
          </p:cNvGrpSpPr>
          <p:nvPr/>
        </p:nvGrpSpPr>
        <p:grpSpPr>
          <a:xfrm>
            <a:off x="1941951" y="2001786"/>
            <a:ext cx="8308098" cy="3747661"/>
            <a:chOff x="0" y="0"/>
            <a:chExt cx="5943600" cy="2680970"/>
          </a:xfrm>
        </p:grpSpPr>
        <p:pic>
          <p:nvPicPr>
            <p:cNvPr id="3" name="image6.png" descr="A screenshot of a video game&#10;&#10;Description automatically generated with medium confidence">
              <a:extLst>
                <a:ext uri="{FF2B5EF4-FFF2-40B4-BE49-F238E27FC236}">
                  <a16:creationId xmlns:a16="http://schemas.microsoft.com/office/drawing/2014/main" id="{C755AF96-61A9-F781-FD6E-26006E301DF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242455" y="0"/>
              <a:ext cx="5449570" cy="2185035"/>
            </a:xfrm>
            <a:prstGeom prst="rect">
              <a:avLst/>
            </a:prstGeom>
            <a:ln/>
          </p:spPr>
        </p:pic>
        <p:sp>
          <p:nvSpPr>
            <p:cNvPr id="4" name="Text Box 286">
              <a:extLst>
                <a:ext uri="{FF2B5EF4-FFF2-40B4-BE49-F238E27FC236}">
                  <a16:creationId xmlns:a16="http://schemas.microsoft.com/office/drawing/2014/main" id="{59698618-22E4-8DD4-FA90-852161FF8093}"/>
                </a:ext>
              </a:extLst>
            </p:cNvPr>
            <p:cNvSpPr txBox="1"/>
            <p:nvPr/>
          </p:nvSpPr>
          <p:spPr>
            <a:xfrm>
              <a:off x="0" y="2244090"/>
              <a:ext cx="5943600" cy="436880"/>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marL="0" marR="0">
                <a:spcBef>
                  <a:spcPts val="0"/>
                </a:spcBef>
                <a:spcAft>
                  <a:spcPts val="1000"/>
                </a:spcAft>
              </a:pPr>
              <a:r>
                <a:rPr lang="en-US" sz="1000" b="1" i="0" u="sng" cap="small">
                  <a:solidFill>
                    <a:srgbClr val="1F497D"/>
                  </a:solidFill>
                  <a:effectLst/>
                  <a:latin typeface="Calibri" panose="020F0502020204030204" pitchFamily="34" charset="0"/>
                  <a:ea typeface="Calibri" panose="020F0502020204030204" pitchFamily="34" charset="0"/>
                </a:rPr>
                <a:t>Figure</a:t>
              </a:r>
              <a:r>
                <a:rPr lang="en-US" sz="1000" b="1" i="0">
                  <a:solidFill>
                    <a:srgbClr val="1F497D"/>
                  </a:solidFill>
                  <a:effectLst/>
                  <a:latin typeface="Calibri" panose="020F0502020204030204" pitchFamily="34" charset="0"/>
                  <a:ea typeface="Calibri" panose="020F0502020204030204" pitchFamily="34" charset="0"/>
                </a:rPr>
                <a:t> 4.6.—Percent change in estuarine TN and TP loads and concentrations, late 1980s to mid-2010s, where each dot represents a Bay segment (Source: Testa et al., 2018).</a:t>
              </a:r>
              <a:endParaRPr lang="en-US" sz="900" i="1">
                <a:solidFill>
                  <a:srgbClr val="1F497D"/>
                </a:solidFill>
                <a:effectLst/>
                <a:latin typeface="Calibri" panose="020F0502020204030204" pitchFamily="34" charset="0"/>
                <a:ea typeface="Calibri" panose="020F0502020204030204" pitchFamily="34" charset="0"/>
              </a:endParaRPr>
            </a:p>
          </p:txBody>
        </p:sp>
      </p:grpSp>
    </p:spTree>
    <p:extLst>
      <p:ext uri="{BB962C8B-B14F-4D97-AF65-F5344CB8AC3E}">
        <p14:creationId xmlns:p14="http://schemas.microsoft.com/office/powerpoint/2010/main" val="6406547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g18ca3c604aa_3_37"/>
          <p:cNvSpPr txBox="1">
            <a:spLocks noGrp="1"/>
          </p:cNvSpPr>
          <p:nvPr>
            <p:ph type="title"/>
          </p:nvPr>
        </p:nvSpPr>
        <p:spPr>
          <a:xfrm>
            <a:off x="0" y="27465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2000"/>
              <a:buNone/>
            </a:pPr>
            <a:r>
              <a:rPr lang="en-US" dirty="0"/>
              <a:t>Water Quality Response at Bay Scale; DO </a:t>
            </a:r>
            <a:endParaRPr dirty="0"/>
          </a:p>
        </p:txBody>
      </p:sp>
      <p:sp>
        <p:nvSpPr>
          <p:cNvPr id="413" name="Google Shape;413;g18ca3c604aa_3_37"/>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14" name="Google Shape;414;g18ca3c604aa_3_37"/>
          <p:cNvPicPr preferRelativeResize="0"/>
          <p:nvPr/>
        </p:nvPicPr>
        <p:blipFill rotWithShape="1">
          <a:blip r:embed="rId3">
            <a:alphaModFix/>
          </a:blip>
          <a:srcRect l="31788" r="62543"/>
          <a:stretch/>
        </p:blipFill>
        <p:spPr>
          <a:xfrm rot="10800000" flipH="1">
            <a:off x="0" y="0"/>
            <a:ext cx="690900" cy="6858000"/>
          </a:xfrm>
          <a:prstGeom prst="rtTriangle">
            <a:avLst/>
          </a:prstGeom>
          <a:noFill/>
          <a:ln>
            <a:noFill/>
          </a:ln>
        </p:spPr>
      </p:pic>
      <p:grpSp>
        <p:nvGrpSpPr>
          <p:cNvPr id="415" name="Google Shape;415;g18ca3c604aa_3_37"/>
          <p:cNvGrpSpPr/>
          <p:nvPr/>
        </p:nvGrpSpPr>
        <p:grpSpPr>
          <a:xfrm>
            <a:off x="10363875" y="193150"/>
            <a:ext cx="1600200" cy="1600200"/>
            <a:chOff x="9806600" y="119275"/>
            <a:chExt cx="1600200" cy="1600200"/>
          </a:xfrm>
        </p:grpSpPr>
        <p:pic>
          <p:nvPicPr>
            <p:cNvPr id="416" name="Google Shape;416;g18ca3c604aa_3_37" descr="Upward trend with solid fill"/>
            <p:cNvPicPr preferRelativeResize="0"/>
            <p:nvPr/>
          </p:nvPicPr>
          <p:blipFill rotWithShape="1">
            <a:blip r:embed="rId4">
              <a:alphaModFix/>
            </a:blip>
            <a:srcRect/>
            <a:stretch/>
          </p:blipFill>
          <p:spPr>
            <a:xfrm>
              <a:off x="9806600" y="119275"/>
              <a:ext cx="1600200" cy="1600200"/>
            </a:xfrm>
            <a:prstGeom prst="rect">
              <a:avLst/>
            </a:prstGeom>
            <a:noFill/>
            <a:ln>
              <a:noFill/>
            </a:ln>
          </p:spPr>
        </p:pic>
        <p:pic>
          <p:nvPicPr>
            <p:cNvPr id="417" name="Google Shape;417;g18ca3c604aa_3_37" descr="Question Mark with solid fill"/>
            <p:cNvPicPr preferRelativeResize="0"/>
            <p:nvPr/>
          </p:nvPicPr>
          <p:blipFill rotWithShape="1">
            <a:blip r:embed="rId5">
              <a:alphaModFix/>
            </a:blip>
            <a:srcRect/>
            <a:stretch/>
          </p:blipFill>
          <p:spPr>
            <a:xfrm>
              <a:off x="10280088" y="592763"/>
              <a:ext cx="653225" cy="653225"/>
            </a:xfrm>
            <a:prstGeom prst="rect">
              <a:avLst/>
            </a:prstGeom>
            <a:noFill/>
            <a:ln>
              <a:noFill/>
            </a:ln>
          </p:spPr>
        </p:pic>
      </p:grpSp>
      <p:grpSp>
        <p:nvGrpSpPr>
          <p:cNvPr id="5" name="Group 4">
            <a:extLst>
              <a:ext uri="{FF2B5EF4-FFF2-40B4-BE49-F238E27FC236}">
                <a16:creationId xmlns:a16="http://schemas.microsoft.com/office/drawing/2014/main" id="{13690997-11C6-4823-2F08-518F8998DF6A}"/>
              </a:ext>
            </a:extLst>
          </p:cNvPr>
          <p:cNvGrpSpPr>
            <a:grpSpLocks noChangeAspect="1"/>
          </p:cNvGrpSpPr>
          <p:nvPr/>
        </p:nvGrpSpPr>
        <p:grpSpPr>
          <a:xfrm>
            <a:off x="2765660" y="1107831"/>
            <a:ext cx="6558751" cy="5657583"/>
            <a:chOff x="0" y="0"/>
            <a:chExt cx="5942965" cy="5124325"/>
          </a:xfrm>
        </p:grpSpPr>
        <p:pic>
          <p:nvPicPr>
            <p:cNvPr id="6" name="Picture 5" descr="Chart, map&#10;&#10;Description automatically generated with medium confidence">
              <a:extLst>
                <a:ext uri="{FF2B5EF4-FFF2-40B4-BE49-F238E27FC236}">
                  <a16:creationId xmlns:a16="http://schemas.microsoft.com/office/drawing/2014/main" id="{10ED3C92-AA98-F2B2-D7E9-48021DF1FA9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636" y="0"/>
              <a:ext cx="5855970" cy="4463415"/>
            </a:xfrm>
            <a:prstGeom prst="rect">
              <a:avLst/>
            </a:prstGeom>
            <a:noFill/>
          </p:spPr>
        </p:pic>
        <p:sp>
          <p:nvSpPr>
            <p:cNvPr id="7" name="Text Box 288">
              <a:extLst>
                <a:ext uri="{FF2B5EF4-FFF2-40B4-BE49-F238E27FC236}">
                  <a16:creationId xmlns:a16="http://schemas.microsoft.com/office/drawing/2014/main" id="{34AC5172-CDC5-6E8E-AEE5-E2D826B552D1}"/>
                </a:ext>
              </a:extLst>
            </p:cNvPr>
            <p:cNvSpPr txBox="1"/>
            <p:nvPr/>
          </p:nvSpPr>
          <p:spPr>
            <a:xfrm>
              <a:off x="0" y="4516120"/>
              <a:ext cx="5942965" cy="608205"/>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marL="0" marR="0">
                <a:spcBef>
                  <a:spcPts val="0"/>
                </a:spcBef>
                <a:spcAft>
                  <a:spcPts val="1000"/>
                </a:spcAft>
              </a:pPr>
              <a:r>
                <a:rPr lang="en-US" b="1" i="0" dirty="0">
                  <a:solidFill>
                    <a:srgbClr val="1F497D"/>
                  </a:solidFill>
                  <a:effectLst/>
                  <a:latin typeface="+mn-lt"/>
                  <a:ea typeface="Calibri" panose="020F0502020204030204" pitchFamily="34" charset="0"/>
                </a:rPr>
                <a:t>Changes in DO in bottom water layer measured during June–September, short-term (left panel) and long-term (right panel); starting dates for long-term measurements vary (Source: CBP, n.d.-b).</a:t>
              </a:r>
              <a:endParaRPr lang="en-US" i="1" dirty="0">
                <a:solidFill>
                  <a:srgbClr val="1F497D"/>
                </a:solidFill>
                <a:effectLst/>
                <a:latin typeface="+mn-lt"/>
                <a:ea typeface="Calibri" panose="020F0502020204030204" pitchFamily="34" charset="0"/>
              </a:endParaRPr>
            </a:p>
          </p:txBody>
        </p:sp>
      </p:grpSp>
    </p:spTree>
    <p:extLst>
      <p:ext uri="{BB962C8B-B14F-4D97-AF65-F5344CB8AC3E}">
        <p14:creationId xmlns:p14="http://schemas.microsoft.com/office/powerpoint/2010/main" val="4787561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g18f5e445d71_22_16"/>
          <p:cNvPicPr preferRelativeResize="0"/>
          <p:nvPr/>
        </p:nvPicPr>
        <p:blipFill rotWithShape="1">
          <a:blip r:embed="rId3">
            <a:alphaModFix/>
          </a:blip>
          <a:srcRect/>
          <a:stretch/>
        </p:blipFill>
        <p:spPr>
          <a:xfrm>
            <a:off x="2533673" y="0"/>
            <a:ext cx="7124653" cy="6857999"/>
          </a:xfrm>
          <a:prstGeom prst="rect">
            <a:avLst/>
          </a:prstGeom>
          <a:noFill/>
          <a:ln>
            <a:noFill/>
          </a:ln>
        </p:spPr>
      </p:pic>
      <p:grpSp>
        <p:nvGrpSpPr>
          <p:cNvPr id="392" name="Google Shape;392;g18f5e445d71_22_16"/>
          <p:cNvGrpSpPr/>
          <p:nvPr/>
        </p:nvGrpSpPr>
        <p:grpSpPr>
          <a:xfrm>
            <a:off x="10200600" y="193150"/>
            <a:ext cx="1600200" cy="1600200"/>
            <a:chOff x="9806600" y="119275"/>
            <a:chExt cx="1600200" cy="1600200"/>
          </a:xfrm>
        </p:grpSpPr>
        <p:pic>
          <p:nvPicPr>
            <p:cNvPr id="393" name="Google Shape;393;g18f5e445d71_22_16" descr="Upward trend with solid fill"/>
            <p:cNvPicPr preferRelativeResize="0"/>
            <p:nvPr/>
          </p:nvPicPr>
          <p:blipFill rotWithShape="1">
            <a:blip r:embed="rId4">
              <a:alphaModFix/>
            </a:blip>
            <a:srcRect/>
            <a:stretch/>
          </p:blipFill>
          <p:spPr>
            <a:xfrm>
              <a:off x="9806600" y="119275"/>
              <a:ext cx="1600200" cy="1600200"/>
            </a:xfrm>
            <a:prstGeom prst="rect">
              <a:avLst/>
            </a:prstGeom>
            <a:noFill/>
            <a:ln>
              <a:noFill/>
            </a:ln>
          </p:spPr>
        </p:pic>
        <p:pic>
          <p:nvPicPr>
            <p:cNvPr id="394" name="Google Shape;394;g18f5e445d71_22_16" descr="Question Mark with solid fill"/>
            <p:cNvPicPr preferRelativeResize="0"/>
            <p:nvPr/>
          </p:nvPicPr>
          <p:blipFill rotWithShape="1">
            <a:blip r:embed="rId5">
              <a:alphaModFix/>
            </a:blip>
            <a:srcRect/>
            <a:stretch/>
          </p:blipFill>
          <p:spPr>
            <a:xfrm>
              <a:off x="10280088" y="592763"/>
              <a:ext cx="653225" cy="653225"/>
            </a:xfrm>
            <a:prstGeom prst="rect">
              <a:avLst/>
            </a:prstGeom>
            <a:noFill/>
            <a:ln>
              <a:noFill/>
            </a:ln>
          </p:spPr>
        </p:pic>
      </p:grpSp>
      <p:sp>
        <p:nvSpPr>
          <p:cNvPr id="395" name="Google Shape;395;g18f5e445d71_22_16"/>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6" name="Google Shape;396;g18f5e445d71_22_16"/>
          <p:cNvPicPr preferRelativeResize="0"/>
          <p:nvPr/>
        </p:nvPicPr>
        <p:blipFill rotWithShape="1">
          <a:blip r:embed="rId6">
            <a:alphaModFix/>
          </a:blip>
          <a:srcRect l="31788" r="62543"/>
          <a:stretch/>
        </p:blipFill>
        <p:spPr>
          <a:xfrm rot="10800000" flipH="1">
            <a:off x="0" y="0"/>
            <a:ext cx="690900" cy="6858000"/>
          </a:xfrm>
          <a:prstGeom prst="rtTriangle">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536" name="Google Shape;536;g18f5e445d71_3_180"/>
          <p:cNvPicPr preferRelativeResize="0"/>
          <p:nvPr/>
        </p:nvPicPr>
        <p:blipFill rotWithShape="1">
          <a:blip r:embed="rId3">
            <a:alphaModFix/>
          </a:blip>
          <a:srcRect/>
          <a:stretch/>
        </p:blipFill>
        <p:spPr>
          <a:xfrm>
            <a:off x="410633" y="1245312"/>
            <a:ext cx="4492625" cy="3444875"/>
          </a:xfrm>
          <a:prstGeom prst="rect">
            <a:avLst/>
          </a:prstGeom>
          <a:noFill/>
          <a:ln>
            <a:noFill/>
          </a:ln>
        </p:spPr>
      </p:pic>
      <p:pic>
        <p:nvPicPr>
          <p:cNvPr id="537" name="Google Shape;537;g18f5e445d71_3_180"/>
          <p:cNvPicPr preferRelativeResize="0"/>
          <p:nvPr/>
        </p:nvPicPr>
        <p:blipFill rotWithShape="1">
          <a:blip r:embed="rId4">
            <a:alphaModFix/>
          </a:blip>
          <a:srcRect/>
          <a:stretch/>
        </p:blipFill>
        <p:spPr>
          <a:xfrm>
            <a:off x="403051" y="1246496"/>
            <a:ext cx="4498975" cy="3444875"/>
          </a:xfrm>
          <a:prstGeom prst="rect">
            <a:avLst/>
          </a:prstGeom>
          <a:noFill/>
          <a:ln>
            <a:noFill/>
          </a:ln>
        </p:spPr>
      </p:pic>
      <p:sp>
        <p:nvSpPr>
          <p:cNvPr id="538" name="Google Shape;538;g18f5e445d71_3_180"/>
          <p:cNvSpPr txBox="1"/>
          <p:nvPr/>
        </p:nvSpPr>
        <p:spPr>
          <a:xfrm>
            <a:off x="838200" y="5029200"/>
            <a:ext cx="10975200"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a:ea typeface="Arial"/>
                <a:cs typeface="Arial"/>
                <a:sym typeface="Arial"/>
              </a:rPr>
              <a:t>We have estimates of </a:t>
            </a:r>
            <a:r>
              <a:rPr lang="en-US" sz="1800" b="0" i="0" u="none" strike="noStrike" cap="none" dirty="0" err="1">
                <a:solidFill>
                  <a:schemeClr val="dk1"/>
                </a:solidFill>
                <a:latin typeface="Arial"/>
                <a:ea typeface="Arial"/>
                <a:cs typeface="Arial"/>
                <a:sym typeface="Arial"/>
              </a:rPr>
              <a:t>Baywide</a:t>
            </a:r>
            <a:r>
              <a:rPr lang="en-US" sz="1800" b="0" i="0" u="none" strike="noStrike" cap="none" dirty="0">
                <a:solidFill>
                  <a:schemeClr val="dk1"/>
                </a:solidFill>
                <a:latin typeface="Arial"/>
                <a:ea typeface="Arial"/>
                <a:cs typeface="Arial"/>
                <a:sym typeface="Arial"/>
              </a:rPr>
              <a:t> water quality criteria over the period in which nutrient load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a:ea typeface="Arial"/>
                <a:cs typeface="Arial"/>
                <a:sym typeface="Arial"/>
              </a:rPr>
              <a:t>reductions have been made</a:t>
            </a:r>
            <a:r>
              <a:rPr lang="en-US" sz="1800" dirty="0">
                <a:solidFill>
                  <a:schemeClr val="dk1"/>
                </a:solidFill>
              </a:rPr>
              <a:t>; t</a:t>
            </a:r>
            <a:r>
              <a:rPr lang="en-US" sz="1800" b="0" i="0" u="none" strike="noStrike" cap="none" dirty="0">
                <a:solidFill>
                  <a:schemeClr val="dk1"/>
                </a:solidFill>
                <a:latin typeface="Arial"/>
                <a:ea typeface="Arial"/>
                <a:cs typeface="Arial"/>
                <a:sym typeface="Arial"/>
              </a:rPr>
              <a:t>hese estimates show </a:t>
            </a:r>
            <a:r>
              <a:rPr lang="en-US" sz="1800" b="0" i="0" u="none" strike="noStrike" cap="none" dirty="0">
                <a:solidFill>
                  <a:srgbClr val="0070C0"/>
                </a:solidFill>
                <a:latin typeface="Arial"/>
                <a:ea typeface="Arial"/>
                <a:cs typeface="Arial"/>
                <a:sym typeface="Arial"/>
              </a:rPr>
              <a:t>high attainment in some habitats, but negative trend</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Arial"/>
                <a:ea typeface="Arial"/>
                <a:cs typeface="Arial"/>
                <a:sym typeface="Arial"/>
              </a:rPr>
              <a:t>                                AND </a:t>
            </a:r>
            <a:r>
              <a:rPr lang="en-US" sz="1800" b="0" i="0" u="none" strike="noStrike" cap="none" dirty="0">
                <a:solidFill>
                  <a:srgbClr val="C00000"/>
                </a:solidFill>
                <a:latin typeface="Arial"/>
                <a:ea typeface="Arial"/>
                <a:cs typeface="Arial"/>
                <a:sym typeface="Arial"/>
              </a:rPr>
              <a:t>low attainment in other habitats, but positive trend</a:t>
            </a:r>
            <a:endParaRPr sz="1800" b="0" i="0" u="none" strike="noStrike" cap="none" dirty="0">
              <a:solidFill>
                <a:srgbClr val="C00000"/>
              </a:solidFill>
              <a:latin typeface="Arial"/>
              <a:ea typeface="Arial"/>
              <a:cs typeface="Arial"/>
              <a:sym typeface="Arial"/>
            </a:endParaRPr>
          </a:p>
        </p:txBody>
      </p:sp>
      <p:pic>
        <p:nvPicPr>
          <p:cNvPr id="539" name="Google Shape;539;g18f5e445d71_3_180"/>
          <p:cNvPicPr preferRelativeResize="0"/>
          <p:nvPr/>
        </p:nvPicPr>
        <p:blipFill rotWithShape="1">
          <a:blip r:embed="rId5">
            <a:alphaModFix/>
          </a:blip>
          <a:srcRect/>
          <a:stretch/>
        </p:blipFill>
        <p:spPr>
          <a:xfrm>
            <a:off x="6400800" y="1524000"/>
            <a:ext cx="4212890" cy="3048000"/>
          </a:xfrm>
          <a:prstGeom prst="rect">
            <a:avLst/>
          </a:prstGeom>
          <a:noFill/>
          <a:ln>
            <a:noFill/>
          </a:ln>
        </p:spPr>
      </p:pic>
      <p:pic>
        <p:nvPicPr>
          <p:cNvPr id="540" name="Google Shape;540;g18f5e445d71_3_180"/>
          <p:cNvPicPr preferRelativeResize="0"/>
          <p:nvPr/>
        </p:nvPicPr>
        <p:blipFill rotWithShape="1">
          <a:blip r:embed="rId6">
            <a:alphaModFix/>
          </a:blip>
          <a:srcRect/>
          <a:stretch/>
        </p:blipFill>
        <p:spPr>
          <a:xfrm>
            <a:off x="402167" y="1246496"/>
            <a:ext cx="4498975" cy="3444875"/>
          </a:xfrm>
          <a:prstGeom prst="rect">
            <a:avLst/>
          </a:prstGeom>
          <a:noFill/>
          <a:ln>
            <a:noFill/>
          </a:ln>
        </p:spPr>
      </p:pic>
      <p:pic>
        <p:nvPicPr>
          <p:cNvPr id="541" name="Google Shape;541;g18f5e445d71_3_180" descr="Icon&#10;&#10;Description automatically generated"/>
          <p:cNvPicPr preferRelativeResize="0"/>
          <p:nvPr/>
        </p:nvPicPr>
        <p:blipFill rotWithShape="1">
          <a:blip r:embed="rId7">
            <a:alphaModFix/>
          </a:blip>
          <a:srcRect/>
          <a:stretch/>
        </p:blipFill>
        <p:spPr>
          <a:xfrm>
            <a:off x="10517795" y="152400"/>
            <a:ext cx="1503304" cy="1790700"/>
          </a:xfrm>
          <a:prstGeom prst="rect">
            <a:avLst/>
          </a:prstGeom>
          <a:noFill/>
          <a:ln>
            <a:noFill/>
          </a:ln>
        </p:spPr>
      </p:pic>
      <p:sp>
        <p:nvSpPr>
          <p:cNvPr id="542" name="Google Shape;542;g18f5e445d71_3_180"/>
          <p:cNvSpPr txBox="1">
            <a:spLocks noGrp="1"/>
          </p:cNvSpPr>
          <p:nvPr>
            <p:ph type="title" idx="4294967295"/>
          </p:nvPr>
        </p:nvSpPr>
        <p:spPr>
          <a:xfrm>
            <a:off x="838200" y="188738"/>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3600"/>
              <a:buNone/>
            </a:pPr>
            <a:r>
              <a:rPr lang="en-US"/>
              <a:t>Breaking Down WQC Attainment</a:t>
            </a:r>
            <a:endParaRPr/>
          </a:p>
        </p:txBody>
      </p:sp>
      <p:sp>
        <p:nvSpPr>
          <p:cNvPr id="543" name="Google Shape;543;g18f5e445d71_3_180"/>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4" name="Google Shape;544;g18f5e445d71_3_180"/>
          <p:cNvPicPr preferRelativeResize="0"/>
          <p:nvPr/>
        </p:nvPicPr>
        <p:blipFill rotWithShape="1">
          <a:blip r:embed="rId8">
            <a:alphaModFix/>
          </a:blip>
          <a:srcRect l="31788" r="62543"/>
          <a:stretch/>
        </p:blipFill>
        <p:spPr>
          <a:xfrm rot="10800000" flipH="1">
            <a:off x="0" y="0"/>
            <a:ext cx="690900" cy="6858000"/>
          </a:xfrm>
          <a:prstGeom prst="rtTriangl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g18f5e445d71_3_189"/>
          <p:cNvSpPr/>
          <p:nvPr/>
        </p:nvSpPr>
        <p:spPr>
          <a:xfrm>
            <a:off x="150" y="265100"/>
            <a:ext cx="12192000" cy="954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Arial"/>
                <a:ea typeface="Arial"/>
                <a:cs typeface="Arial"/>
                <a:sym typeface="Arial"/>
              </a:rPr>
              <a:t>Response Gap for DO across Habitats</a:t>
            </a:r>
            <a:endParaRPr sz="2800" b="0" i="0" u="none" strike="noStrike" cap="none" dirty="0">
              <a:solidFill>
                <a:schemeClr val="dk1"/>
              </a:solidFill>
              <a:latin typeface="Arial"/>
              <a:ea typeface="Arial"/>
              <a:cs typeface="Arial"/>
              <a:sym typeface="Arial"/>
            </a:endParaRPr>
          </a:p>
        </p:txBody>
      </p:sp>
      <p:pic>
        <p:nvPicPr>
          <p:cNvPr id="558" name="Google Shape;558;g18f5e445d71_3_189" descr="Icon&#10;&#10;Description automatically generated"/>
          <p:cNvPicPr preferRelativeResize="0"/>
          <p:nvPr/>
        </p:nvPicPr>
        <p:blipFill rotWithShape="1">
          <a:blip r:embed="rId3">
            <a:alphaModFix/>
          </a:blip>
          <a:srcRect/>
          <a:stretch/>
        </p:blipFill>
        <p:spPr>
          <a:xfrm>
            <a:off x="10517795" y="152400"/>
            <a:ext cx="1503304" cy="1790700"/>
          </a:xfrm>
          <a:prstGeom prst="rect">
            <a:avLst/>
          </a:prstGeom>
          <a:noFill/>
          <a:ln>
            <a:noFill/>
          </a:ln>
        </p:spPr>
      </p:pic>
      <p:grpSp>
        <p:nvGrpSpPr>
          <p:cNvPr id="2" name="Group 1">
            <a:extLst>
              <a:ext uri="{FF2B5EF4-FFF2-40B4-BE49-F238E27FC236}">
                <a16:creationId xmlns:a16="http://schemas.microsoft.com/office/drawing/2014/main" id="{17F0E147-EDCF-CD41-3242-7361EA84F995}"/>
              </a:ext>
            </a:extLst>
          </p:cNvPr>
          <p:cNvGrpSpPr>
            <a:grpSpLocks noChangeAspect="1"/>
          </p:cNvGrpSpPr>
          <p:nvPr/>
        </p:nvGrpSpPr>
        <p:grpSpPr>
          <a:xfrm>
            <a:off x="894061" y="1747213"/>
            <a:ext cx="10720917" cy="4493077"/>
            <a:chOff x="1595231" y="-1099882"/>
            <a:chExt cx="5975272" cy="2504411"/>
          </a:xfrm>
        </p:grpSpPr>
        <p:pic>
          <p:nvPicPr>
            <p:cNvPr id="3" name="image26.png">
              <a:extLst>
                <a:ext uri="{FF2B5EF4-FFF2-40B4-BE49-F238E27FC236}">
                  <a16:creationId xmlns:a16="http://schemas.microsoft.com/office/drawing/2014/main" id="{0CB71B8E-BAA8-D02D-1567-153CBD76AC4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a:xfrm>
              <a:off x="1626903" y="-1099882"/>
              <a:ext cx="5943600" cy="1943100"/>
            </a:xfrm>
            <a:prstGeom prst="rect">
              <a:avLst/>
            </a:prstGeom>
            <a:ln/>
          </p:spPr>
        </p:pic>
        <p:sp>
          <p:nvSpPr>
            <p:cNvPr id="4" name="Text Box 294">
              <a:extLst>
                <a:ext uri="{FF2B5EF4-FFF2-40B4-BE49-F238E27FC236}">
                  <a16:creationId xmlns:a16="http://schemas.microsoft.com/office/drawing/2014/main" id="{573A667F-1EEE-CF08-1229-964B2C91E97A}"/>
                </a:ext>
              </a:extLst>
            </p:cNvPr>
            <p:cNvSpPr txBox="1"/>
            <p:nvPr/>
          </p:nvSpPr>
          <p:spPr>
            <a:xfrm>
              <a:off x="1595231" y="1044268"/>
              <a:ext cx="5943172" cy="360261"/>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marL="457200" marR="0" indent="-457200">
                <a:spcBef>
                  <a:spcPts val="0"/>
                </a:spcBef>
                <a:spcAft>
                  <a:spcPts val="0"/>
                </a:spcAft>
              </a:pPr>
              <a:r>
                <a:rPr lang="en-US" b="1" i="0" dirty="0">
                  <a:solidFill>
                    <a:srgbClr val="1F497D"/>
                  </a:solidFill>
                  <a:effectLst/>
                  <a:latin typeface="+mn-lt"/>
                  <a:ea typeface="Calibri" panose="020F0502020204030204" pitchFamily="34" charset="0"/>
                </a:rPr>
                <a:t>Expected and realized relationships between TN loads and DO criteria attainment for open water, deep water, and deep channel habitat, calculated as 3-year running mean observed values (blue diamonds) and expected responses from estuary model (orange dots) for the same time periods. Yellow squares are 10-year means of the observed data.</a:t>
              </a:r>
              <a:endParaRPr lang="en-US" i="1" dirty="0">
                <a:solidFill>
                  <a:srgbClr val="1F497D"/>
                </a:solidFill>
                <a:effectLst/>
                <a:latin typeface="+mn-lt"/>
                <a:ea typeface="Calibri" panose="020F0502020204030204" pitchFamily="34" charset="0"/>
              </a:endParaRPr>
            </a:p>
          </p:txBody>
        </p:sp>
      </p:grpSp>
      <p:cxnSp>
        <p:nvCxnSpPr>
          <p:cNvPr id="6" name="Straight Arrow Connector 5">
            <a:extLst>
              <a:ext uri="{FF2B5EF4-FFF2-40B4-BE49-F238E27FC236}">
                <a16:creationId xmlns:a16="http://schemas.microsoft.com/office/drawing/2014/main" id="{9D5666DF-FFAB-392F-34EB-DC6D4CD9777E}"/>
              </a:ext>
            </a:extLst>
          </p:cNvPr>
          <p:cNvCxnSpPr>
            <a:cxnSpLocks/>
          </p:cNvCxnSpPr>
          <p:nvPr/>
        </p:nvCxnSpPr>
        <p:spPr>
          <a:xfrm>
            <a:off x="2608545" y="2632554"/>
            <a:ext cx="0" cy="532677"/>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BDAAED9-08A7-FAD2-05A3-A0F63AC0A4FF}"/>
              </a:ext>
            </a:extLst>
          </p:cNvPr>
          <p:cNvCxnSpPr>
            <a:cxnSpLocks/>
          </p:cNvCxnSpPr>
          <p:nvPr/>
        </p:nvCxnSpPr>
        <p:spPr>
          <a:xfrm>
            <a:off x="9244127" y="2863003"/>
            <a:ext cx="0" cy="1413353"/>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g18f5e445d71_3_97"/>
          <p:cNvPicPr preferRelativeResize="0"/>
          <p:nvPr/>
        </p:nvPicPr>
        <p:blipFill rotWithShape="1">
          <a:blip r:embed="rId3">
            <a:alphaModFix/>
          </a:blip>
          <a:srcRect b="51321"/>
          <a:stretch/>
        </p:blipFill>
        <p:spPr>
          <a:xfrm>
            <a:off x="5696225" y="2676801"/>
            <a:ext cx="6273800" cy="3054946"/>
          </a:xfrm>
          <a:prstGeom prst="rect">
            <a:avLst/>
          </a:prstGeom>
          <a:noFill/>
          <a:ln>
            <a:noFill/>
          </a:ln>
        </p:spPr>
      </p:pic>
      <p:pic>
        <p:nvPicPr>
          <p:cNvPr id="432" name="Google Shape;432;g18f5e445d71_3_97" descr="http://delegatedwyer.com/wp-content/uploads/2014/03/wwtp2.jpg"/>
          <p:cNvPicPr preferRelativeResize="0"/>
          <p:nvPr/>
        </p:nvPicPr>
        <p:blipFill rotWithShape="1">
          <a:blip r:embed="rId4">
            <a:alphaModFix/>
          </a:blip>
          <a:srcRect/>
          <a:stretch/>
        </p:blipFill>
        <p:spPr>
          <a:xfrm>
            <a:off x="1125468" y="1319646"/>
            <a:ext cx="1671305" cy="1253479"/>
          </a:xfrm>
          <a:prstGeom prst="rect">
            <a:avLst/>
          </a:prstGeom>
          <a:noFill/>
          <a:ln>
            <a:noFill/>
          </a:ln>
        </p:spPr>
      </p:pic>
      <p:grpSp>
        <p:nvGrpSpPr>
          <p:cNvPr id="433" name="Google Shape;433;g18f5e445d71_3_97"/>
          <p:cNvGrpSpPr/>
          <p:nvPr/>
        </p:nvGrpSpPr>
        <p:grpSpPr>
          <a:xfrm>
            <a:off x="479439" y="2745407"/>
            <a:ext cx="5216558" cy="2925192"/>
            <a:chOff x="6762333" y="1673425"/>
            <a:chExt cx="4616832" cy="2180375"/>
          </a:xfrm>
        </p:grpSpPr>
        <p:pic>
          <p:nvPicPr>
            <p:cNvPr id="434" name="Google Shape;434;g18f5e445d71_3_97" descr="C:\Users\Walt Boynton\Documents\Back Riv Ann Point TN Ld.JPG"/>
            <p:cNvPicPr preferRelativeResize="0"/>
            <p:nvPr/>
          </p:nvPicPr>
          <p:blipFill rotWithShape="1">
            <a:blip r:embed="rId5">
              <a:alphaModFix/>
            </a:blip>
            <a:srcRect t="9308"/>
            <a:stretch/>
          </p:blipFill>
          <p:spPr>
            <a:xfrm>
              <a:off x="6762333" y="1673425"/>
              <a:ext cx="4188032" cy="2180375"/>
            </a:xfrm>
            <a:prstGeom prst="rect">
              <a:avLst/>
            </a:prstGeom>
            <a:noFill/>
            <a:ln>
              <a:noFill/>
            </a:ln>
          </p:spPr>
        </p:pic>
        <p:sp>
          <p:nvSpPr>
            <p:cNvPr id="435" name="Google Shape;435;g18f5e445d71_3_97"/>
            <p:cNvSpPr/>
            <p:nvPr/>
          </p:nvSpPr>
          <p:spPr>
            <a:xfrm>
              <a:off x="10706261" y="3152896"/>
              <a:ext cx="60959" cy="381000"/>
            </a:xfrm>
            <a:prstGeom prst="rect">
              <a:avLst/>
            </a:prstGeom>
            <a:solidFill>
              <a:srgbClr val="00B050"/>
            </a:solid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B050"/>
                </a:solidFill>
                <a:latin typeface="Calibri"/>
                <a:ea typeface="Calibri"/>
                <a:cs typeface="Calibri"/>
                <a:sym typeface="Calibri"/>
              </a:endParaRPr>
            </a:p>
          </p:txBody>
        </p:sp>
        <p:sp>
          <p:nvSpPr>
            <p:cNvPr id="436" name="Google Shape;436;g18f5e445d71_3_97"/>
            <p:cNvSpPr txBox="1"/>
            <p:nvPr/>
          </p:nvSpPr>
          <p:spPr>
            <a:xfrm>
              <a:off x="10645665" y="3426023"/>
              <a:ext cx="733500" cy="229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B050"/>
                  </a:solidFill>
                  <a:latin typeface="Calibri"/>
                  <a:ea typeface="Calibri"/>
                  <a:cs typeface="Calibri"/>
                  <a:sym typeface="Calibri"/>
                </a:rPr>
                <a:t>2018</a:t>
              </a:r>
              <a:endParaRPr sz="1400" b="0" i="0" u="none" strike="noStrike" cap="none">
                <a:solidFill>
                  <a:srgbClr val="00B050"/>
                </a:solidFill>
                <a:latin typeface="Calibri"/>
                <a:ea typeface="Calibri"/>
                <a:cs typeface="Calibri"/>
                <a:sym typeface="Calibri"/>
              </a:endParaRPr>
            </a:p>
          </p:txBody>
        </p:sp>
      </p:grpSp>
      <p:sp>
        <p:nvSpPr>
          <p:cNvPr id="437" name="Google Shape;437;g18f5e445d71_3_97"/>
          <p:cNvSpPr txBox="1">
            <a:spLocks noGrp="1"/>
          </p:cNvSpPr>
          <p:nvPr>
            <p:ph type="title"/>
          </p:nvPr>
        </p:nvSpPr>
        <p:spPr>
          <a:xfrm>
            <a:off x="838200" y="0"/>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3600"/>
              <a:buNone/>
            </a:pPr>
            <a:r>
              <a:rPr lang="en-US"/>
              <a:t>Water Quality Response at Local Scales: </a:t>
            </a:r>
            <a:endParaRPr/>
          </a:p>
          <a:p>
            <a:pPr marL="0" lvl="0" indent="0" algn="ctr" rtl="0">
              <a:lnSpc>
                <a:spcPct val="100000"/>
              </a:lnSpc>
              <a:spcBef>
                <a:spcPts val="0"/>
              </a:spcBef>
              <a:spcAft>
                <a:spcPts val="0"/>
              </a:spcAft>
              <a:buSzPts val="3600"/>
              <a:buNone/>
            </a:pPr>
            <a:r>
              <a:rPr lang="en-US"/>
              <a:t>Back River</a:t>
            </a:r>
            <a:endParaRPr/>
          </a:p>
        </p:txBody>
      </p:sp>
      <p:grpSp>
        <p:nvGrpSpPr>
          <p:cNvPr id="438" name="Google Shape;438;g18f5e445d71_3_97"/>
          <p:cNvGrpSpPr/>
          <p:nvPr/>
        </p:nvGrpSpPr>
        <p:grpSpPr>
          <a:xfrm>
            <a:off x="10262150" y="648700"/>
            <a:ext cx="1600200" cy="1600200"/>
            <a:chOff x="9806600" y="119275"/>
            <a:chExt cx="1600200" cy="1600200"/>
          </a:xfrm>
        </p:grpSpPr>
        <p:pic>
          <p:nvPicPr>
            <p:cNvPr id="439" name="Google Shape;439;g18f5e445d71_3_97" descr="Upward trend with solid fill"/>
            <p:cNvPicPr preferRelativeResize="0"/>
            <p:nvPr/>
          </p:nvPicPr>
          <p:blipFill rotWithShape="1">
            <a:blip r:embed="rId6">
              <a:alphaModFix/>
            </a:blip>
            <a:srcRect/>
            <a:stretch/>
          </p:blipFill>
          <p:spPr>
            <a:xfrm>
              <a:off x="9806600" y="119275"/>
              <a:ext cx="1600200" cy="1600200"/>
            </a:xfrm>
            <a:prstGeom prst="rect">
              <a:avLst/>
            </a:prstGeom>
            <a:noFill/>
            <a:ln>
              <a:noFill/>
            </a:ln>
          </p:spPr>
        </p:pic>
        <p:pic>
          <p:nvPicPr>
            <p:cNvPr id="440" name="Google Shape;440;g18f5e445d71_3_97" descr="Question Mark with solid fill"/>
            <p:cNvPicPr preferRelativeResize="0"/>
            <p:nvPr/>
          </p:nvPicPr>
          <p:blipFill rotWithShape="1">
            <a:blip r:embed="rId7">
              <a:alphaModFix/>
            </a:blip>
            <a:srcRect/>
            <a:stretch/>
          </p:blipFill>
          <p:spPr>
            <a:xfrm>
              <a:off x="10280088" y="592763"/>
              <a:ext cx="653225" cy="653225"/>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5" name="Google Shape;75;g18f5e445d71_16_112"/>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6" name="Google Shape;76;g18f5e445d71_16_112"/>
          <p:cNvPicPr preferRelativeResize="0"/>
          <p:nvPr/>
        </p:nvPicPr>
        <p:blipFill rotWithShape="1">
          <a:blip r:embed="rId3">
            <a:alphaModFix/>
          </a:blip>
          <a:srcRect l="31788" r="62543"/>
          <a:stretch/>
        </p:blipFill>
        <p:spPr>
          <a:xfrm rot="10800000" flipH="1">
            <a:off x="0" y="0"/>
            <a:ext cx="690900" cy="6858000"/>
          </a:xfrm>
          <a:prstGeom prst="rtTriangle">
            <a:avLst/>
          </a:prstGeom>
          <a:noFill/>
          <a:ln>
            <a:noFill/>
          </a:ln>
        </p:spPr>
      </p:pic>
      <p:grpSp>
        <p:nvGrpSpPr>
          <p:cNvPr id="5" name="Group 4">
            <a:extLst>
              <a:ext uri="{FF2B5EF4-FFF2-40B4-BE49-F238E27FC236}">
                <a16:creationId xmlns:a16="http://schemas.microsoft.com/office/drawing/2014/main" id="{50876CBD-3DB5-444D-8116-A265B32FF090}"/>
              </a:ext>
            </a:extLst>
          </p:cNvPr>
          <p:cNvGrpSpPr/>
          <p:nvPr/>
        </p:nvGrpSpPr>
        <p:grpSpPr>
          <a:xfrm>
            <a:off x="1503680" y="529752"/>
            <a:ext cx="4836160" cy="5798496"/>
            <a:chOff x="2214880" y="785184"/>
            <a:chExt cx="4378960" cy="5287631"/>
          </a:xfrm>
        </p:grpSpPr>
        <p:pic>
          <p:nvPicPr>
            <p:cNvPr id="3" name="Picture 2" descr="CESR title page.pdf - Adobe Acrobat Reader (32-bit)">
              <a:extLst>
                <a:ext uri="{FF2B5EF4-FFF2-40B4-BE49-F238E27FC236}">
                  <a16:creationId xmlns:a16="http://schemas.microsoft.com/office/drawing/2014/main" id="{2F7DE4ED-7EC6-41D9-AD35-0F075AB609FA}"/>
                </a:ext>
              </a:extLst>
            </p:cNvPr>
            <p:cNvPicPr>
              <a:picLocks noChangeAspect="1"/>
            </p:cNvPicPr>
            <p:nvPr/>
          </p:nvPicPr>
          <p:blipFill rotWithShape="1">
            <a:blip r:embed="rId4"/>
            <a:srcRect l="29333" t="19171" r="34750"/>
            <a:stretch/>
          </p:blipFill>
          <p:spPr>
            <a:xfrm>
              <a:off x="2214880" y="785184"/>
              <a:ext cx="4378960" cy="5287631"/>
            </a:xfrm>
            <a:prstGeom prst="rect">
              <a:avLst/>
            </a:prstGeom>
          </p:spPr>
        </p:pic>
        <p:sp>
          <p:nvSpPr>
            <p:cNvPr id="4" name="Rectangle 3">
              <a:extLst>
                <a:ext uri="{FF2B5EF4-FFF2-40B4-BE49-F238E27FC236}">
                  <a16:creationId xmlns:a16="http://schemas.microsoft.com/office/drawing/2014/main" id="{B212FAC9-C591-4D75-8278-F7A3C6586817}"/>
                </a:ext>
              </a:extLst>
            </p:cNvPr>
            <p:cNvSpPr/>
            <p:nvPr/>
          </p:nvSpPr>
          <p:spPr>
            <a:xfrm>
              <a:off x="2214880" y="785184"/>
              <a:ext cx="4378960" cy="5209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B8C947AC-8E99-4BEF-9CA9-8DBAA46E55E6}"/>
              </a:ext>
            </a:extLst>
          </p:cNvPr>
          <p:cNvSpPr/>
          <p:nvPr/>
        </p:nvSpPr>
        <p:spPr>
          <a:xfrm>
            <a:off x="7316843" y="2404082"/>
            <a:ext cx="3871003" cy="461665"/>
          </a:xfrm>
          <a:prstGeom prst="rect">
            <a:avLst/>
          </a:prstGeom>
        </p:spPr>
        <p:txBody>
          <a:bodyPr wrap="square">
            <a:spAutoFit/>
          </a:bodyPr>
          <a:lstStyle/>
          <a:p>
            <a:r>
              <a:rPr lang="en-US" sz="2400" b="1" dirty="0">
                <a:latin typeface="Calibri" panose="020F0502020204030204" pitchFamily="34" charset="0"/>
                <a:ea typeface="Calibri" panose="020F0502020204030204" pitchFamily="34" charset="0"/>
              </a:rPr>
              <a:t>Steering Committee</a:t>
            </a:r>
          </a:p>
        </p:txBody>
      </p:sp>
      <p:sp>
        <p:nvSpPr>
          <p:cNvPr id="2" name="Rectangle 1">
            <a:extLst>
              <a:ext uri="{FF2B5EF4-FFF2-40B4-BE49-F238E27FC236}">
                <a16:creationId xmlns:a16="http://schemas.microsoft.com/office/drawing/2014/main" id="{F860ADB6-FB26-4C80-9E2D-0C8FBEBCFE8B}"/>
              </a:ext>
            </a:extLst>
          </p:cNvPr>
          <p:cNvSpPr/>
          <p:nvPr/>
        </p:nvSpPr>
        <p:spPr>
          <a:xfrm>
            <a:off x="7491286" y="2776847"/>
            <a:ext cx="4404381" cy="3139321"/>
          </a:xfrm>
          <a:prstGeom prst="rect">
            <a:avLst/>
          </a:prstGeom>
        </p:spPr>
        <p:txBody>
          <a:bodyPr wrap="square">
            <a:spAutoFit/>
          </a:bodyPr>
          <a:lstStyle/>
          <a:p>
            <a:r>
              <a:rPr lang="en-US" sz="1800" dirty="0">
                <a:latin typeface="Calibri" panose="020F0502020204030204" pitchFamily="34" charset="0"/>
                <a:ea typeface="Calibri" panose="020F0502020204030204" pitchFamily="34" charset="0"/>
              </a:rPr>
              <a:t>Brian Benham, Virginia Tech</a:t>
            </a:r>
          </a:p>
          <a:p>
            <a:r>
              <a:rPr lang="en-US" sz="1800" dirty="0">
                <a:latin typeface="Calibri" panose="020F0502020204030204" pitchFamily="34" charset="0"/>
                <a:ea typeface="Calibri" panose="020F0502020204030204" pitchFamily="34" charset="0"/>
              </a:rPr>
              <a:t>Anthony Buda, USDA, ARS</a:t>
            </a:r>
          </a:p>
          <a:p>
            <a:r>
              <a:rPr lang="en-US" sz="1800" b="1" dirty="0">
                <a:latin typeface="Calibri" panose="020F0502020204030204" pitchFamily="34" charset="0"/>
                <a:ea typeface="Calibri" panose="020F0502020204030204" pitchFamily="34" charset="0"/>
              </a:rPr>
              <a:t>Bill Dennison</a:t>
            </a:r>
            <a:r>
              <a:rPr lang="en-US" sz="1800" dirty="0">
                <a:latin typeface="Calibri" panose="020F0502020204030204" pitchFamily="34" charset="0"/>
                <a:ea typeface="Calibri" panose="020F0502020204030204" pitchFamily="34" charset="0"/>
              </a:rPr>
              <a:t>, UMCES</a:t>
            </a:r>
          </a:p>
          <a:p>
            <a:r>
              <a:rPr lang="en-US" sz="1800" b="1" dirty="0">
                <a:latin typeface="Calibri" panose="020F0502020204030204" pitchFamily="34" charset="0"/>
                <a:ea typeface="Calibri" panose="020F0502020204030204" pitchFamily="34" charset="0"/>
              </a:rPr>
              <a:t>Zachary Easton, </a:t>
            </a:r>
            <a:r>
              <a:rPr lang="en-US" sz="1800" dirty="0">
                <a:latin typeface="Calibri" panose="020F0502020204030204" pitchFamily="34" charset="0"/>
                <a:ea typeface="Calibri" panose="020F0502020204030204" pitchFamily="34" charset="0"/>
              </a:rPr>
              <a:t>Virginia Tech</a:t>
            </a:r>
          </a:p>
          <a:p>
            <a:r>
              <a:rPr lang="en-US" sz="1800" dirty="0">
                <a:latin typeface="Calibri" panose="020F0502020204030204" pitchFamily="34" charset="0"/>
                <a:ea typeface="Calibri" panose="020F0502020204030204" pitchFamily="34" charset="0"/>
              </a:rPr>
              <a:t>Ellen Gilinsky, Ellen Gilinsky LLC</a:t>
            </a:r>
          </a:p>
          <a:p>
            <a:r>
              <a:rPr lang="en-US" sz="1800" dirty="0">
                <a:latin typeface="Calibri" panose="020F0502020204030204" pitchFamily="34" charset="0"/>
                <a:ea typeface="Calibri" panose="020F0502020204030204" pitchFamily="34" charset="0"/>
              </a:rPr>
              <a:t>Andy Miller, UMBC</a:t>
            </a:r>
          </a:p>
          <a:p>
            <a:r>
              <a:rPr lang="en-US" sz="1800" b="1" dirty="0">
                <a:latin typeface="Calibri" panose="020F0502020204030204" pitchFamily="34" charset="0"/>
                <a:ea typeface="Calibri" panose="020F0502020204030204" pitchFamily="34" charset="0"/>
              </a:rPr>
              <a:t>Mark Monaco</a:t>
            </a:r>
            <a:r>
              <a:rPr lang="en-US" sz="1800" dirty="0">
                <a:latin typeface="Calibri" panose="020F0502020204030204" pitchFamily="34" charset="0"/>
                <a:ea typeface="Calibri" panose="020F0502020204030204" pitchFamily="34" charset="0"/>
              </a:rPr>
              <a:t>, NOAA </a:t>
            </a:r>
          </a:p>
          <a:p>
            <a:r>
              <a:rPr lang="en-US" sz="1800" b="1" dirty="0">
                <a:latin typeface="Calibri" panose="020F0502020204030204" pitchFamily="34" charset="0"/>
                <a:ea typeface="Calibri" panose="020F0502020204030204" pitchFamily="34" charset="0"/>
              </a:rPr>
              <a:t>Kenny Rose, </a:t>
            </a:r>
            <a:r>
              <a:rPr lang="en-US" sz="1800" dirty="0">
                <a:latin typeface="Calibri" panose="020F0502020204030204" pitchFamily="34" charset="0"/>
                <a:ea typeface="Calibri" panose="020F0502020204030204" pitchFamily="34" charset="0"/>
              </a:rPr>
              <a:t>UMCES</a:t>
            </a:r>
          </a:p>
          <a:p>
            <a:r>
              <a:rPr lang="en-US" sz="1800" b="1" dirty="0">
                <a:latin typeface="Calibri" panose="020F0502020204030204" pitchFamily="34" charset="0"/>
                <a:ea typeface="Calibri" panose="020F0502020204030204" pitchFamily="34" charset="0"/>
              </a:rPr>
              <a:t>Leonard Shabman</a:t>
            </a:r>
            <a:r>
              <a:rPr lang="en-US" sz="1800" dirty="0">
                <a:latin typeface="Calibri" panose="020F0502020204030204" pitchFamily="34" charset="0"/>
                <a:ea typeface="Calibri" panose="020F0502020204030204" pitchFamily="34" charset="0"/>
              </a:rPr>
              <a:t>, Resources for the Future</a:t>
            </a:r>
          </a:p>
          <a:p>
            <a:r>
              <a:rPr lang="en-US" sz="1800" b="1" dirty="0">
                <a:latin typeface="Calibri" panose="020F0502020204030204" pitchFamily="34" charset="0"/>
                <a:ea typeface="Calibri" panose="020F0502020204030204" pitchFamily="34" charset="0"/>
              </a:rPr>
              <a:t>Kurt Stephenson</a:t>
            </a:r>
            <a:r>
              <a:rPr lang="en-US" sz="1800" dirty="0">
                <a:latin typeface="Calibri" panose="020F0502020204030204" pitchFamily="34" charset="0"/>
                <a:ea typeface="Calibri" panose="020F0502020204030204" pitchFamily="34" charset="0"/>
              </a:rPr>
              <a:t>, Virginia Tech</a:t>
            </a:r>
          </a:p>
          <a:p>
            <a:r>
              <a:rPr lang="en-US" sz="1800" b="1" dirty="0">
                <a:latin typeface="Calibri" panose="020F0502020204030204" pitchFamily="34" charset="0"/>
                <a:ea typeface="Calibri" panose="020F0502020204030204" pitchFamily="34" charset="0"/>
              </a:rPr>
              <a:t>Jeremy Testa</a:t>
            </a:r>
            <a:r>
              <a:rPr lang="en-US" sz="1800" dirty="0">
                <a:latin typeface="Calibri" panose="020F0502020204030204" pitchFamily="34" charset="0"/>
                <a:ea typeface="Calibri" panose="020F0502020204030204" pitchFamily="34" charset="0"/>
              </a:rPr>
              <a:t>, UMCES</a:t>
            </a:r>
          </a:p>
        </p:txBody>
      </p:sp>
      <p:sp>
        <p:nvSpPr>
          <p:cNvPr id="7" name="Rectangle 6">
            <a:extLst>
              <a:ext uri="{FF2B5EF4-FFF2-40B4-BE49-F238E27FC236}">
                <a16:creationId xmlns:a16="http://schemas.microsoft.com/office/drawing/2014/main" id="{A00B9FE3-0497-441C-8C1E-FD7C8BE6A951}"/>
              </a:ext>
            </a:extLst>
          </p:cNvPr>
          <p:cNvSpPr/>
          <p:nvPr/>
        </p:nvSpPr>
        <p:spPr>
          <a:xfrm>
            <a:off x="7491286" y="1653152"/>
            <a:ext cx="3522118" cy="646331"/>
          </a:xfrm>
          <a:prstGeom prst="rect">
            <a:avLst/>
          </a:prstGeom>
        </p:spPr>
        <p:txBody>
          <a:bodyPr wrap="none">
            <a:spAutoFit/>
          </a:bodyPr>
          <a:lstStyle/>
          <a:p>
            <a:r>
              <a:rPr lang="en-US" sz="1800" b="1" dirty="0">
                <a:latin typeface="Calibri" panose="020F0502020204030204" pitchFamily="34" charset="0"/>
                <a:ea typeface="Calibri" panose="020F0502020204030204" pitchFamily="34" charset="0"/>
              </a:rPr>
              <a:t>Kurt Stephenson</a:t>
            </a:r>
            <a:r>
              <a:rPr lang="en-US" sz="1800" dirty="0">
                <a:latin typeface="Calibri" panose="020F0502020204030204" pitchFamily="34" charset="0"/>
                <a:ea typeface="Calibri" panose="020F0502020204030204" pitchFamily="34" charset="0"/>
              </a:rPr>
              <a:t>, Virginia Tech </a:t>
            </a:r>
            <a:br>
              <a:rPr lang="en-US" sz="1800" dirty="0">
                <a:latin typeface="Calibri" panose="020F0502020204030204" pitchFamily="34" charset="0"/>
                <a:ea typeface="Calibri" panose="020F0502020204030204" pitchFamily="34" charset="0"/>
              </a:rPr>
            </a:br>
            <a:r>
              <a:rPr lang="en-US" sz="1800" b="1" dirty="0">
                <a:latin typeface="Calibri" panose="020F0502020204030204" pitchFamily="34" charset="0"/>
                <a:ea typeface="Calibri" panose="020F0502020204030204" pitchFamily="34" charset="0"/>
              </a:rPr>
              <a:t>Denice Wardrop</a:t>
            </a:r>
            <a:r>
              <a:rPr lang="en-US" sz="1800" dirty="0">
                <a:latin typeface="Calibri" panose="020F0502020204030204" pitchFamily="34" charset="0"/>
                <a:ea typeface="Calibri" panose="020F0502020204030204" pitchFamily="34" charset="0"/>
              </a:rPr>
              <a:t>, CRC &amp; Penn State</a:t>
            </a:r>
            <a:endParaRPr lang="en-US" sz="1800" dirty="0"/>
          </a:p>
        </p:txBody>
      </p:sp>
      <p:sp>
        <p:nvSpPr>
          <p:cNvPr id="10" name="Rectangle 9">
            <a:extLst>
              <a:ext uri="{FF2B5EF4-FFF2-40B4-BE49-F238E27FC236}">
                <a16:creationId xmlns:a16="http://schemas.microsoft.com/office/drawing/2014/main" id="{C1F13AA4-2E96-4490-85E6-25E1640F86A1}"/>
              </a:ext>
            </a:extLst>
          </p:cNvPr>
          <p:cNvSpPr/>
          <p:nvPr/>
        </p:nvSpPr>
        <p:spPr>
          <a:xfrm>
            <a:off x="7316842" y="1212689"/>
            <a:ext cx="3871003" cy="461665"/>
          </a:xfrm>
          <a:prstGeom prst="rect">
            <a:avLst/>
          </a:prstGeom>
        </p:spPr>
        <p:txBody>
          <a:bodyPr wrap="square">
            <a:spAutoFit/>
          </a:bodyPr>
          <a:lstStyle/>
          <a:p>
            <a:r>
              <a:rPr lang="en-US" sz="2400" b="1" dirty="0">
                <a:latin typeface="Calibri" panose="020F0502020204030204" pitchFamily="34" charset="0"/>
                <a:ea typeface="Calibri" panose="020F0502020204030204" pitchFamily="34" charset="0"/>
              </a:rPr>
              <a:t>Report Editors</a:t>
            </a:r>
          </a:p>
        </p:txBody>
      </p:sp>
    </p:spTree>
    <p:extLst>
      <p:ext uri="{BB962C8B-B14F-4D97-AF65-F5344CB8AC3E}">
        <p14:creationId xmlns:p14="http://schemas.microsoft.com/office/powerpoint/2010/main" val="20876853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g18f5e445d71_3_201"/>
          <p:cNvSpPr txBox="1">
            <a:spLocks noGrp="1"/>
          </p:cNvSpPr>
          <p:nvPr>
            <p:ph type="title"/>
          </p:nvPr>
        </p:nvSpPr>
        <p:spPr>
          <a:xfrm>
            <a:off x="711200" y="1752600"/>
            <a:ext cx="10871200" cy="4191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200"/>
              <a:buFont typeface="Calibri"/>
              <a:buNone/>
            </a:pPr>
            <a:r>
              <a:rPr lang="en-US" sz="2400" dirty="0"/>
              <a:t>Some Answers (all have uncertainties):</a:t>
            </a:r>
            <a:br>
              <a:rPr lang="en-US" sz="2400" u="sng" dirty="0"/>
            </a:br>
            <a:br>
              <a:rPr lang="en-US" sz="2400" dirty="0"/>
            </a:br>
            <a:r>
              <a:rPr lang="en-US" sz="2400" dirty="0"/>
              <a:t>(a) </a:t>
            </a:r>
            <a:r>
              <a:rPr lang="en-US" sz="2400" b="1" dirty="0"/>
              <a:t>Climate change</a:t>
            </a:r>
            <a:r>
              <a:rPr lang="en-US" sz="2400" dirty="0"/>
              <a:t>: warming, sea level rise, precipitation</a:t>
            </a:r>
            <a:br>
              <a:rPr lang="en-US" sz="2400" dirty="0"/>
            </a:br>
            <a:br>
              <a:rPr lang="en-US" sz="2400" dirty="0"/>
            </a:br>
            <a:br>
              <a:rPr lang="en-US" sz="2400" dirty="0"/>
            </a:br>
            <a:br>
              <a:rPr lang="en-US" sz="2400" dirty="0"/>
            </a:br>
            <a:br>
              <a:rPr lang="en-US" sz="2400" dirty="0"/>
            </a:br>
            <a:br>
              <a:rPr lang="en-US" sz="2400" dirty="0"/>
            </a:br>
            <a:br>
              <a:rPr lang="en-US" sz="2400" dirty="0"/>
            </a:br>
            <a:br>
              <a:rPr lang="en-US" sz="2400" dirty="0"/>
            </a:br>
            <a:r>
              <a:rPr lang="en-US" sz="2400" dirty="0"/>
              <a:t> </a:t>
            </a:r>
            <a:br>
              <a:rPr lang="en-US" sz="2400" dirty="0"/>
            </a:br>
            <a:r>
              <a:rPr lang="en-US" sz="2400" dirty="0"/>
              <a:t>(b) </a:t>
            </a:r>
            <a:r>
              <a:rPr lang="en-US" sz="2400" b="1" dirty="0"/>
              <a:t>Tipping points, feedbacks, and trajectories of response</a:t>
            </a:r>
            <a:r>
              <a:rPr lang="en-US" sz="2400" dirty="0"/>
              <a:t>: Features that make Bay changes not always immediately available</a:t>
            </a:r>
            <a:br>
              <a:rPr lang="en-US" sz="2400" dirty="0"/>
            </a:br>
            <a:br>
              <a:rPr lang="en-US" sz="2400" dirty="0"/>
            </a:br>
            <a:endParaRPr sz="2400" dirty="0"/>
          </a:p>
        </p:txBody>
      </p:sp>
      <p:sp>
        <p:nvSpPr>
          <p:cNvPr id="565" name="Google Shape;565;g18f5e445d71_3_201"/>
          <p:cNvSpPr txBox="1"/>
          <p:nvPr/>
        </p:nvSpPr>
        <p:spPr>
          <a:xfrm>
            <a:off x="100" y="152400"/>
            <a:ext cx="12192000" cy="661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700" b="0" i="0" u="none" strike="noStrike" cap="none">
                <a:solidFill>
                  <a:schemeClr val="dk1"/>
                </a:solidFill>
                <a:latin typeface="Arial"/>
                <a:ea typeface="Arial"/>
                <a:cs typeface="Arial"/>
                <a:sym typeface="Arial"/>
              </a:rPr>
              <a:t>Why Do We have Response Gaps?</a:t>
            </a:r>
            <a:endParaRPr sz="3700" b="0" i="0" u="none" strike="noStrike" cap="none">
              <a:solidFill>
                <a:schemeClr val="dk1"/>
              </a:solidFill>
              <a:latin typeface="Arial"/>
              <a:ea typeface="Arial"/>
              <a:cs typeface="Arial"/>
              <a:sym typeface="Arial"/>
            </a:endParaRPr>
          </a:p>
        </p:txBody>
      </p:sp>
      <p:pic>
        <p:nvPicPr>
          <p:cNvPr id="566" name="Google Shape;566;g18f5e445d71_3_201" descr="C:\Users\Jeremy Testa\AppData\Local\Microsoft\Windows\INetCache\Content.Word\5_ramifications_of_climate_change_V3_final.png"/>
          <p:cNvPicPr preferRelativeResize="0"/>
          <p:nvPr/>
        </p:nvPicPr>
        <p:blipFill rotWithShape="1">
          <a:blip r:embed="rId3">
            <a:alphaModFix/>
          </a:blip>
          <a:srcRect/>
          <a:stretch/>
        </p:blipFill>
        <p:spPr>
          <a:xfrm>
            <a:off x="2898593" y="2450725"/>
            <a:ext cx="6394814" cy="2559341"/>
          </a:xfrm>
          <a:prstGeom prst="rect">
            <a:avLst/>
          </a:prstGeom>
          <a:noFill/>
          <a:ln>
            <a:noFill/>
          </a:ln>
        </p:spPr>
      </p:pic>
      <p:pic>
        <p:nvPicPr>
          <p:cNvPr id="567" name="Google Shape;567;g18f5e445d71_3_201" descr="Icon&#10;&#10;Description automatically generated"/>
          <p:cNvPicPr preferRelativeResize="0"/>
          <p:nvPr/>
        </p:nvPicPr>
        <p:blipFill rotWithShape="1">
          <a:blip r:embed="rId4">
            <a:alphaModFix/>
          </a:blip>
          <a:srcRect/>
          <a:stretch/>
        </p:blipFill>
        <p:spPr>
          <a:xfrm>
            <a:off x="10517795" y="152400"/>
            <a:ext cx="1503304" cy="1790700"/>
          </a:xfrm>
          <a:prstGeom prst="rect">
            <a:avLst/>
          </a:prstGeom>
          <a:noFill/>
          <a:ln>
            <a:noFill/>
          </a:ln>
        </p:spPr>
      </p:pic>
      <p:sp>
        <p:nvSpPr>
          <p:cNvPr id="568" name="Google Shape;568;g18f5e445d71_3_201"/>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69" name="Google Shape;569;g18f5e445d71_3_201"/>
          <p:cNvPicPr preferRelativeResize="0"/>
          <p:nvPr/>
        </p:nvPicPr>
        <p:blipFill rotWithShape="1">
          <a:blip r:embed="rId5">
            <a:alphaModFix/>
          </a:blip>
          <a:srcRect l="31788" r="62543"/>
          <a:stretch/>
        </p:blipFill>
        <p:spPr>
          <a:xfrm rot="10800000" flipH="1">
            <a:off x="0" y="0"/>
            <a:ext cx="690900" cy="6858000"/>
          </a:xfrm>
          <a:prstGeom prst="rtTriangle">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541" name="Google Shape;541;g18f5e445d71_3_180" descr="Icon&#10;&#10;Description automatically generated"/>
          <p:cNvPicPr preferRelativeResize="0"/>
          <p:nvPr/>
        </p:nvPicPr>
        <p:blipFill rotWithShape="1">
          <a:blip r:embed="rId3">
            <a:alphaModFix/>
          </a:blip>
          <a:srcRect/>
          <a:stretch/>
        </p:blipFill>
        <p:spPr>
          <a:xfrm>
            <a:off x="10517795" y="152400"/>
            <a:ext cx="1503304" cy="1790700"/>
          </a:xfrm>
          <a:prstGeom prst="rect">
            <a:avLst/>
          </a:prstGeom>
          <a:noFill/>
          <a:ln>
            <a:noFill/>
          </a:ln>
        </p:spPr>
      </p:pic>
      <p:sp>
        <p:nvSpPr>
          <p:cNvPr id="542" name="Google Shape;542;g18f5e445d71_3_180"/>
          <p:cNvSpPr txBox="1">
            <a:spLocks noGrp="1"/>
          </p:cNvSpPr>
          <p:nvPr>
            <p:ph type="title" idx="4294967295"/>
          </p:nvPr>
        </p:nvSpPr>
        <p:spPr>
          <a:xfrm>
            <a:off x="838200" y="188738"/>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3600"/>
              <a:buNone/>
            </a:pPr>
            <a:r>
              <a:rPr lang="en-US" dirty="0"/>
              <a:t>Climate Change</a:t>
            </a:r>
            <a:endParaRPr dirty="0"/>
          </a:p>
        </p:txBody>
      </p:sp>
      <p:sp>
        <p:nvSpPr>
          <p:cNvPr id="543" name="Google Shape;543;g18f5e445d71_3_180"/>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4" name="Google Shape;544;g18f5e445d71_3_180"/>
          <p:cNvPicPr preferRelativeResize="0"/>
          <p:nvPr/>
        </p:nvPicPr>
        <p:blipFill rotWithShape="1">
          <a:blip r:embed="rId4">
            <a:alphaModFix/>
          </a:blip>
          <a:srcRect l="31788" r="62543"/>
          <a:stretch/>
        </p:blipFill>
        <p:spPr>
          <a:xfrm rot="10800000" flipH="1">
            <a:off x="0" y="0"/>
            <a:ext cx="690900" cy="6858000"/>
          </a:xfrm>
          <a:prstGeom prst="rtTriangle">
            <a:avLst/>
          </a:prstGeom>
          <a:noFill/>
          <a:ln>
            <a:noFill/>
          </a:ln>
        </p:spPr>
      </p:pic>
      <p:grpSp>
        <p:nvGrpSpPr>
          <p:cNvPr id="2" name="Group 1">
            <a:extLst>
              <a:ext uri="{FF2B5EF4-FFF2-40B4-BE49-F238E27FC236}">
                <a16:creationId xmlns:a16="http://schemas.microsoft.com/office/drawing/2014/main" id="{9A7588AB-70DA-FD25-CEA0-11F474A629D1}"/>
              </a:ext>
            </a:extLst>
          </p:cNvPr>
          <p:cNvGrpSpPr>
            <a:grpSpLocks noChangeAspect="1"/>
          </p:cNvGrpSpPr>
          <p:nvPr/>
        </p:nvGrpSpPr>
        <p:grpSpPr>
          <a:xfrm>
            <a:off x="1268443" y="1514438"/>
            <a:ext cx="9872622" cy="4523107"/>
            <a:chOff x="0" y="0"/>
            <a:chExt cx="5943600" cy="2722880"/>
          </a:xfrm>
        </p:grpSpPr>
        <p:pic>
          <p:nvPicPr>
            <p:cNvPr id="3" name="image10.png" descr="Diagram&#10;&#10;Description automatically generated with medium confidence">
              <a:extLst>
                <a:ext uri="{FF2B5EF4-FFF2-40B4-BE49-F238E27FC236}">
                  <a16:creationId xmlns:a16="http://schemas.microsoft.com/office/drawing/2014/main" id="{0FFB5DDD-EDDE-A8C2-5BEA-496D04C0A7D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143000" y="0"/>
              <a:ext cx="4077970" cy="2225040"/>
            </a:xfrm>
            <a:prstGeom prst="rect">
              <a:avLst/>
            </a:prstGeom>
            <a:ln/>
          </p:spPr>
        </p:pic>
        <p:sp>
          <p:nvSpPr>
            <p:cNvPr id="4" name="Text Box 317">
              <a:extLst>
                <a:ext uri="{FF2B5EF4-FFF2-40B4-BE49-F238E27FC236}">
                  <a16:creationId xmlns:a16="http://schemas.microsoft.com/office/drawing/2014/main" id="{9F2B11C0-87F7-0DCA-7F98-AAA9A9A86B3B}"/>
                </a:ext>
              </a:extLst>
            </p:cNvPr>
            <p:cNvSpPr txBox="1"/>
            <p:nvPr/>
          </p:nvSpPr>
          <p:spPr>
            <a:xfrm>
              <a:off x="0" y="2286000"/>
              <a:ext cx="5943600" cy="436880"/>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marL="0" marR="0">
                <a:spcBef>
                  <a:spcPts val="0"/>
                </a:spcBef>
                <a:spcAft>
                  <a:spcPts val="1000"/>
                </a:spcAft>
              </a:pPr>
              <a:r>
                <a:rPr lang="en-US" sz="1000" b="1" i="0" u="sng" cap="small">
                  <a:solidFill>
                    <a:srgbClr val="1F497D"/>
                  </a:solidFill>
                  <a:effectLst/>
                  <a:latin typeface="Calibri" panose="020F0502020204030204" pitchFamily="34" charset="0"/>
                  <a:ea typeface="Calibri" panose="020F0502020204030204" pitchFamily="34" charset="0"/>
                </a:rPr>
                <a:t>Figure</a:t>
              </a:r>
              <a:r>
                <a:rPr lang="en-US" sz="1000" b="1" i="0">
                  <a:solidFill>
                    <a:srgbClr val="1F497D"/>
                  </a:solidFill>
                  <a:effectLst/>
                  <a:latin typeface="Calibri" panose="020F0502020204030204" pitchFamily="34" charset="0"/>
                  <a:ea typeface="Calibri" panose="020F0502020204030204" pitchFamily="34" charset="0"/>
                </a:rPr>
                <a:t> 4.13.—Estimated extent of Chesapeake Bay hypoxia with and without 35 years of nutrient reductions (Source: Frankel et al., 2022).</a:t>
              </a:r>
              <a:endParaRPr lang="en-US" sz="900" i="1">
                <a:solidFill>
                  <a:srgbClr val="1F497D"/>
                </a:solidFill>
                <a:effectLst/>
                <a:latin typeface="Calibri" panose="020F0502020204030204" pitchFamily="34" charset="0"/>
                <a:ea typeface="Calibri" panose="020F0502020204030204" pitchFamily="34" charset="0"/>
              </a:endParaRPr>
            </a:p>
          </p:txBody>
        </p:sp>
      </p:grpSp>
    </p:spTree>
    <p:extLst>
      <p:ext uri="{BB962C8B-B14F-4D97-AF65-F5344CB8AC3E}">
        <p14:creationId xmlns:p14="http://schemas.microsoft.com/office/powerpoint/2010/main" val="21057795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541" name="Google Shape;541;g18f5e445d71_3_180" descr="Icon&#10;&#10;Description automatically generated"/>
          <p:cNvPicPr preferRelativeResize="0"/>
          <p:nvPr/>
        </p:nvPicPr>
        <p:blipFill rotWithShape="1">
          <a:blip r:embed="rId3">
            <a:alphaModFix/>
          </a:blip>
          <a:srcRect/>
          <a:stretch/>
        </p:blipFill>
        <p:spPr>
          <a:xfrm>
            <a:off x="10517795" y="152400"/>
            <a:ext cx="1503304" cy="1790700"/>
          </a:xfrm>
          <a:prstGeom prst="rect">
            <a:avLst/>
          </a:prstGeom>
          <a:noFill/>
          <a:ln>
            <a:noFill/>
          </a:ln>
        </p:spPr>
      </p:pic>
      <p:sp>
        <p:nvSpPr>
          <p:cNvPr id="542" name="Google Shape;542;g18f5e445d71_3_180"/>
          <p:cNvSpPr txBox="1">
            <a:spLocks noGrp="1"/>
          </p:cNvSpPr>
          <p:nvPr>
            <p:ph type="title" idx="4294967295"/>
          </p:nvPr>
        </p:nvSpPr>
        <p:spPr>
          <a:xfrm>
            <a:off x="690901" y="95597"/>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3600"/>
              <a:buNone/>
            </a:pPr>
            <a:r>
              <a:rPr lang="en-US" dirty="0"/>
              <a:t>Trajectories of Response</a:t>
            </a:r>
            <a:endParaRPr dirty="0"/>
          </a:p>
        </p:txBody>
      </p:sp>
      <p:sp>
        <p:nvSpPr>
          <p:cNvPr id="543" name="Google Shape;543;g18f5e445d71_3_180"/>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4" name="Google Shape;544;g18f5e445d71_3_180"/>
          <p:cNvPicPr preferRelativeResize="0"/>
          <p:nvPr/>
        </p:nvPicPr>
        <p:blipFill rotWithShape="1">
          <a:blip r:embed="rId4">
            <a:alphaModFix/>
          </a:blip>
          <a:srcRect l="31788" r="62543"/>
          <a:stretch/>
        </p:blipFill>
        <p:spPr>
          <a:xfrm rot="10800000" flipH="1">
            <a:off x="0" y="0"/>
            <a:ext cx="690900" cy="6858000"/>
          </a:xfrm>
          <a:prstGeom prst="rtTriangle">
            <a:avLst/>
          </a:prstGeom>
          <a:noFill/>
          <a:ln>
            <a:noFill/>
          </a:ln>
        </p:spPr>
      </p:pic>
      <p:cxnSp>
        <p:nvCxnSpPr>
          <p:cNvPr id="16" name="Straight Connector 15">
            <a:extLst>
              <a:ext uri="{FF2B5EF4-FFF2-40B4-BE49-F238E27FC236}">
                <a16:creationId xmlns:a16="http://schemas.microsoft.com/office/drawing/2014/main" id="{6542E399-EDE7-1931-B499-A77C9B3F8FCD}"/>
              </a:ext>
            </a:extLst>
          </p:cNvPr>
          <p:cNvCxnSpPr/>
          <p:nvPr/>
        </p:nvCxnSpPr>
        <p:spPr>
          <a:xfrm>
            <a:off x="3596640" y="1346200"/>
            <a:ext cx="0" cy="4102100"/>
          </a:xfrm>
          <a:prstGeom prst="line">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38C7C8E-483B-AFFA-EF2A-F44124D789A7}"/>
              </a:ext>
            </a:extLst>
          </p:cNvPr>
          <p:cNvCxnSpPr/>
          <p:nvPr/>
        </p:nvCxnSpPr>
        <p:spPr>
          <a:xfrm>
            <a:off x="3609340" y="5461000"/>
            <a:ext cx="4445000" cy="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Arc 17">
            <a:extLst>
              <a:ext uri="{FF2B5EF4-FFF2-40B4-BE49-F238E27FC236}">
                <a16:creationId xmlns:a16="http://schemas.microsoft.com/office/drawing/2014/main" id="{73FAD7D4-4D5B-4BF5-AD2E-140D520946A7}"/>
              </a:ext>
            </a:extLst>
          </p:cNvPr>
          <p:cNvSpPr/>
          <p:nvPr/>
        </p:nvSpPr>
        <p:spPr>
          <a:xfrm flipV="1">
            <a:off x="-177568" y="-2247900"/>
            <a:ext cx="8511307" cy="7696200"/>
          </a:xfrm>
          <a:prstGeom prst="arc">
            <a:avLst>
              <a:gd name="adj1" fmla="val 16200000"/>
              <a:gd name="adj2" fmla="val 21516282"/>
            </a:avLst>
          </a:prstGeom>
          <a:ln w="38100">
            <a:solidFill>
              <a:srgbClr val="EB9D3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a:extLst>
              <a:ext uri="{FF2B5EF4-FFF2-40B4-BE49-F238E27FC236}">
                <a16:creationId xmlns:a16="http://schemas.microsoft.com/office/drawing/2014/main" id="{05DDAF38-F815-B37E-EA2A-5BC5FE6A752D}"/>
              </a:ext>
            </a:extLst>
          </p:cNvPr>
          <p:cNvSpPr/>
          <p:nvPr/>
        </p:nvSpPr>
        <p:spPr>
          <a:xfrm rot="5400000" flipH="1" flipV="1">
            <a:off x="4628511" y="638180"/>
            <a:ext cx="7632700" cy="9556740"/>
          </a:xfrm>
          <a:prstGeom prst="arc">
            <a:avLst>
              <a:gd name="adj1" fmla="val 16200000"/>
              <a:gd name="adj2" fmla="val 21516282"/>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FA88BDF4-215E-2B6B-4A73-474929AEE3B4}"/>
              </a:ext>
            </a:extLst>
          </p:cNvPr>
          <p:cNvSpPr txBox="1"/>
          <p:nvPr/>
        </p:nvSpPr>
        <p:spPr>
          <a:xfrm>
            <a:off x="4192205" y="5377934"/>
            <a:ext cx="2574423" cy="369332"/>
          </a:xfrm>
          <a:prstGeom prst="rect">
            <a:avLst/>
          </a:prstGeom>
          <a:noFill/>
        </p:spPr>
        <p:txBody>
          <a:bodyPr wrap="none" rtlCol="0">
            <a:spAutoFit/>
          </a:bodyPr>
          <a:lstStyle/>
          <a:p>
            <a:r>
              <a:rPr lang="en-US" dirty="0"/>
              <a:t>Increasing Nutrient Loads</a:t>
            </a:r>
          </a:p>
        </p:txBody>
      </p:sp>
      <p:sp>
        <p:nvSpPr>
          <p:cNvPr id="21" name="TextBox 20">
            <a:extLst>
              <a:ext uri="{FF2B5EF4-FFF2-40B4-BE49-F238E27FC236}">
                <a16:creationId xmlns:a16="http://schemas.microsoft.com/office/drawing/2014/main" id="{1E9C79EE-1127-E081-7AE9-286628A0DB48}"/>
              </a:ext>
            </a:extLst>
          </p:cNvPr>
          <p:cNvSpPr txBox="1"/>
          <p:nvPr/>
        </p:nvSpPr>
        <p:spPr>
          <a:xfrm rot="16200000">
            <a:off x="2506153" y="3287587"/>
            <a:ext cx="1801006" cy="369332"/>
          </a:xfrm>
          <a:prstGeom prst="rect">
            <a:avLst/>
          </a:prstGeom>
          <a:noFill/>
        </p:spPr>
        <p:txBody>
          <a:bodyPr wrap="none" rtlCol="0">
            <a:spAutoFit/>
          </a:bodyPr>
          <a:lstStyle/>
          <a:p>
            <a:r>
              <a:rPr lang="en-US" dirty="0"/>
              <a:t>Hypoxia Intensity</a:t>
            </a:r>
          </a:p>
        </p:txBody>
      </p:sp>
      <p:sp>
        <p:nvSpPr>
          <p:cNvPr id="22" name="TextBox 21">
            <a:extLst>
              <a:ext uri="{FF2B5EF4-FFF2-40B4-BE49-F238E27FC236}">
                <a16:creationId xmlns:a16="http://schemas.microsoft.com/office/drawing/2014/main" id="{F0FE5938-15C3-E803-CDD6-ADA5B1BDCA92}"/>
              </a:ext>
            </a:extLst>
          </p:cNvPr>
          <p:cNvSpPr txBox="1"/>
          <p:nvPr/>
        </p:nvSpPr>
        <p:spPr>
          <a:xfrm>
            <a:off x="8202573" y="2483543"/>
            <a:ext cx="1159292" cy="307777"/>
          </a:xfrm>
          <a:prstGeom prst="rect">
            <a:avLst/>
          </a:prstGeom>
          <a:noFill/>
        </p:spPr>
        <p:txBody>
          <a:bodyPr wrap="none" rtlCol="0">
            <a:spAutoFit/>
          </a:bodyPr>
          <a:lstStyle/>
          <a:p>
            <a:r>
              <a:rPr lang="en-US" dirty="0">
                <a:solidFill>
                  <a:srgbClr val="EB9D35"/>
                </a:solidFill>
              </a:rPr>
              <a:t>Degradation</a:t>
            </a:r>
          </a:p>
        </p:txBody>
      </p:sp>
      <p:sp>
        <p:nvSpPr>
          <p:cNvPr id="23" name="TextBox 22">
            <a:extLst>
              <a:ext uri="{FF2B5EF4-FFF2-40B4-BE49-F238E27FC236}">
                <a16:creationId xmlns:a16="http://schemas.microsoft.com/office/drawing/2014/main" id="{F8D1BE9D-CDDC-13BA-0696-58A889A29030}"/>
              </a:ext>
            </a:extLst>
          </p:cNvPr>
          <p:cNvSpPr txBox="1"/>
          <p:nvPr/>
        </p:nvSpPr>
        <p:spPr>
          <a:xfrm>
            <a:off x="5222756" y="1600200"/>
            <a:ext cx="1040606" cy="369332"/>
          </a:xfrm>
          <a:prstGeom prst="rect">
            <a:avLst/>
          </a:prstGeom>
          <a:noFill/>
        </p:spPr>
        <p:txBody>
          <a:bodyPr wrap="none" rtlCol="0">
            <a:spAutoFit/>
          </a:bodyPr>
          <a:lstStyle/>
          <a:p>
            <a:r>
              <a:rPr lang="en-US" dirty="0">
                <a:solidFill>
                  <a:schemeClr val="accent1"/>
                </a:solidFill>
              </a:rPr>
              <a:t>Recovery</a:t>
            </a:r>
          </a:p>
        </p:txBody>
      </p:sp>
      <p:cxnSp>
        <p:nvCxnSpPr>
          <p:cNvPr id="24" name="Straight Connector 23">
            <a:extLst>
              <a:ext uri="{FF2B5EF4-FFF2-40B4-BE49-F238E27FC236}">
                <a16:creationId xmlns:a16="http://schemas.microsoft.com/office/drawing/2014/main" id="{D84413F7-2265-415D-01C9-C6C165AEB2A0}"/>
              </a:ext>
            </a:extLst>
          </p:cNvPr>
          <p:cNvCxnSpPr>
            <a:cxnSpLocks/>
          </p:cNvCxnSpPr>
          <p:nvPr/>
        </p:nvCxnSpPr>
        <p:spPr>
          <a:xfrm flipV="1">
            <a:off x="7698740" y="3676650"/>
            <a:ext cx="0" cy="178435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939C6A2-6B52-FA2E-A257-DF4B3F5EB1CE}"/>
              </a:ext>
            </a:extLst>
          </p:cNvPr>
          <p:cNvCxnSpPr>
            <a:cxnSpLocks/>
          </p:cNvCxnSpPr>
          <p:nvPr/>
        </p:nvCxnSpPr>
        <p:spPr>
          <a:xfrm flipH="1">
            <a:off x="3591323" y="3667906"/>
            <a:ext cx="4107417"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E5A78D8-C875-C157-E23F-1AC674102C27}"/>
              </a:ext>
            </a:extLst>
          </p:cNvPr>
          <p:cNvCxnSpPr>
            <a:cxnSpLocks/>
          </p:cNvCxnSpPr>
          <p:nvPr/>
        </p:nvCxnSpPr>
        <p:spPr>
          <a:xfrm flipV="1">
            <a:off x="4192205" y="3676650"/>
            <a:ext cx="0" cy="1752600"/>
          </a:xfrm>
          <a:prstGeom prst="line">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E6F90A6-8FFE-7D83-98AB-CE5DC858045D}"/>
              </a:ext>
            </a:extLst>
          </p:cNvPr>
          <p:cNvSpPr txBox="1"/>
          <p:nvPr/>
        </p:nvSpPr>
        <p:spPr>
          <a:xfrm>
            <a:off x="6180621" y="5724701"/>
            <a:ext cx="3142854" cy="523220"/>
          </a:xfrm>
          <a:prstGeom prst="rect">
            <a:avLst/>
          </a:prstGeom>
          <a:noFill/>
          <a:ln>
            <a:solidFill>
              <a:schemeClr val="accent6"/>
            </a:solidFill>
          </a:ln>
        </p:spPr>
        <p:txBody>
          <a:bodyPr wrap="square" rtlCol="0">
            <a:spAutoFit/>
          </a:bodyPr>
          <a:lstStyle/>
          <a:p>
            <a:r>
              <a:rPr lang="en-US" i="1" dirty="0">
                <a:solidFill>
                  <a:srgbClr val="00B050"/>
                </a:solidFill>
              </a:rPr>
              <a:t>Nutrient loading at which system fell short of attainment</a:t>
            </a:r>
          </a:p>
        </p:txBody>
      </p:sp>
      <p:sp>
        <p:nvSpPr>
          <p:cNvPr id="28" name="TextBox 27">
            <a:extLst>
              <a:ext uri="{FF2B5EF4-FFF2-40B4-BE49-F238E27FC236}">
                <a16:creationId xmlns:a16="http://schemas.microsoft.com/office/drawing/2014/main" id="{B860F583-70E1-5778-DDF7-6DC8BE5B6796}"/>
              </a:ext>
            </a:extLst>
          </p:cNvPr>
          <p:cNvSpPr txBox="1"/>
          <p:nvPr/>
        </p:nvSpPr>
        <p:spPr>
          <a:xfrm>
            <a:off x="2574161" y="5728733"/>
            <a:ext cx="2905255" cy="523220"/>
          </a:xfrm>
          <a:prstGeom prst="rect">
            <a:avLst/>
          </a:prstGeom>
          <a:noFill/>
          <a:ln>
            <a:solidFill>
              <a:schemeClr val="accent6"/>
            </a:solidFill>
          </a:ln>
        </p:spPr>
        <p:txBody>
          <a:bodyPr wrap="square" rtlCol="0">
            <a:spAutoFit/>
          </a:bodyPr>
          <a:lstStyle/>
          <a:p>
            <a:r>
              <a:rPr lang="en-US" i="1" dirty="0">
                <a:solidFill>
                  <a:srgbClr val="00B050"/>
                </a:solidFill>
              </a:rPr>
              <a:t>Nutrient loading at which system will reach attainment</a:t>
            </a:r>
          </a:p>
        </p:txBody>
      </p:sp>
    </p:spTree>
    <p:extLst>
      <p:ext uri="{BB962C8B-B14F-4D97-AF65-F5344CB8AC3E}">
        <p14:creationId xmlns:p14="http://schemas.microsoft.com/office/powerpoint/2010/main" val="25992568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pic>
        <p:nvPicPr>
          <p:cNvPr id="616" name="Google Shape;616;g18f5e445d71_3_242" descr="Light Dark N O2 Flux"/>
          <p:cNvPicPr preferRelativeResize="0"/>
          <p:nvPr/>
        </p:nvPicPr>
        <p:blipFill rotWithShape="1">
          <a:blip r:embed="rId3">
            <a:alphaModFix/>
          </a:blip>
          <a:srcRect b="54697"/>
          <a:stretch/>
        </p:blipFill>
        <p:spPr>
          <a:xfrm>
            <a:off x="0" y="1295400"/>
            <a:ext cx="12192000" cy="5207000"/>
          </a:xfrm>
          <a:prstGeom prst="rect">
            <a:avLst/>
          </a:prstGeom>
          <a:noFill/>
          <a:ln>
            <a:noFill/>
          </a:ln>
        </p:spPr>
      </p:pic>
      <p:sp>
        <p:nvSpPr>
          <p:cNvPr id="617" name="Google Shape;617;g18f5e445d71_3_242"/>
          <p:cNvSpPr txBox="1"/>
          <p:nvPr/>
        </p:nvSpPr>
        <p:spPr>
          <a:xfrm>
            <a:off x="0" y="258775"/>
            <a:ext cx="12192000" cy="661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700" b="0" i="0" u="none" strike="noStrike" cap="none">
                <a:solidFill>
                  <a:schemeClr val="dk1"/>
                </a:solidFill>
                <a:latin typeface="Arial"/>
                <a:ea typeface="Arial"/>
                <a:cs typeface="Arial"/>
                <a:sym typeface="Arial"/>
              </a:rPr>
              <a:t>Sediments That Receive Light Trap Nutrients</a:t>
            </a:r>
            <a:endParaRPr sz="3700" b="0" i="0" u="none" strike="noStrike" cap="none">
              <a:solidFill>
                <a:schemeClr val="dk1"/>
              </a:solidFill>
              <a:latin typeface="Arial"/>
              <a:ea typeface="Arial"/>
              <a:cs typeface="Arial"/>
              <a:sym typeface="Arial"/>
            </a:endParaRPr>
          </a:p>
        </p:txBody>
      </p:sp>
      <p:pic>
        <p:nvPicPr>
          <p:cNvPr id="618" name="Google Shape;618;g18f5e445d71_3_242" descr="Icon&#10;&#10;Description automatically generated"/>
          <p:cNvPicPr preferRelativeResize="0"/>
          <p:nvPr/>
        </p:nvPicPr>
        <p:blipFill rotWithShape="1">
          <a:blip r:embed="rId4">
            <a:alphaModFix/>
          </a:blip>
          <a:srcRect/>
          <a:stretch/>
        </p:blipFill>
        <p:spPr>
          <a:xfrm>
            <a:off x="10909400" y="386850"/>
            <a:ext cx="1198075" cy="14271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g18f5e445d71_3_222"/>
          <p:cNvSpPr txBox="1">
            <a:spLocks noGrp="1"/>
          </p:cNvSpPr>
          <p:nvPr>
            <p:ph type="title"/>
          </p:nvPr>
        </p:nvSpPr>
        <p:spPr>
          <a:xfrm>
            <a:off x="0" y="22860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600"/>
              <a:buFont typeface="Calibri"/>
              <a:buNone/>
            </a:pPr>
            <a:r>
              <a:rPr lang="en-US" dirty="0"/>
              <a:t>Tipping Points and Feedbacks: </a:t>
            </a:r>
            <a:br>
              <a:rPr lang="en-US" dirty="0"/>
            </a:br>
            <a:r>
              <a:rPr lang="en-US" i="1" dirty="0"/>
              <a:t>Where Restoration Stalls, or Takes off</a:t>
            </a:r>
            <a:endParaRPr i="1" dirty="0"/>
          </a:p>
        </p:txBody>
      </p:sp>
      <p:pic>
        <p:nvPicPr>
          <p:cNvPr id="593" name="Google Shape;593;g18f5e445d71_3_222"/>
          <p:cNvPicPr preferRelativeResize="0"/>
          <p:nvPr/>
        </p:nvPicPr>
        <p:blipFill rotWithShape="1">
          <a:blip r:embed="rId3">
            <a:alphaModFix/>
          </a:blip>
          <a:srcRect l="15108" t="29743" r="14840" b="22894"/>
          <a:stretch/>
        </p:blipFill>
        <p:spPr>
          <a:xfrm>
            <a:off x="6096000" y="2176817"/>
            <a:ext cx="5486400" cy="3600449"/>
          </a:xfrm>
          <a:prstGeom prst="rect">
            <a:avLst/>
          </a:prstGeom>
          <a:solidFill>
            <a:srgbClr val="FF0000"/>
          </a:solidFill>
          <a:ln>
            <a:noFill/>
          </a:ln>
        </p:spPr>
      </p:pic>
      <p:sp>
        <p:nvSpPr>
          <p:cNvPr id="596" name="Google Shape;596;g18f5e445d71_3_222"/>
          <p:cNvSpPr/>
          <p:nvPr/>
        </p:nvSpPr>
        <p:spPr>
          <a:xfrm>
            <a:off x="499899" y="2895600"/>
            <a:ext cx="303115" cy="15811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8" name="Google Shape;598;g18f5e445d71_3_222"/>
          <p:cNvSpPr/>
          <p:nvPr/>
        </p:nvSpPr>
        <p:spPr>
          <a:xfrm rot="10800000">
            <a:off x="8331200" y="4953000"/>
            <a:ext cx="203199" cy="609600"/>
          </a:xfrm>
          <a:prstGeom prst="downArrow">
            <a:avLst>
              <a:gd name="adj1" fmla="val 50000"/>
              <a:gd name="adj2"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9" name="Google Shape;599;g18f5e445d71_3_222"/>
          <p:cNvSpPr txBox="1"/>
          <p:nvPr/>
        </p:nvSpPr>
        <p:spPr>
          <a:xfrm>
            <a:off x="7213600" y="5581650"/>
            <a:ext cx="2438400" cy="4619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omic Sans MS"/>
                <a:ea typeface="Comic Sans MS"/>
                <a:cs typeface="Comic Sans MS"/>
                <a:sym typeface="Comic Sans MS"/>
              </a:rPr>
              <a:t>Major WWTP load reduction completed</a:t>
            </a:r>
            <a:endParaRPr sz="1200" b="0" i="0" u="none" strike="noStrike" cap="none">
              <a:solidFill>
                <a:schemeClr val="dk1"/>
              </a:solidFill>
              <a:latin typeface="Comic Sans MS"/>
              <a:ea typeface="Comic Sans MS"/>
              <a:cs typeface="Comic Sans MS"/>
              <a:sym typeface="Comic Sans MS"/>
            </a:endParaRPr>
          </a:p>
        </p:txBody>
      </p:sp>
      <p:sp>
        <p:nvSpPr>
          <p:cNvPr id="600" name="Google Shape;600;g18f5e445d71_3_222"/>
          <p:cNvSpPr/>
          <p:nvPr/>
        </p:nvSpPr>
        <p:spPr>
          <a:xfrm>
            <a:off x="7346056" y="1807485"/>
            <a:ext cx="2986288"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omic Sans MS"/>
                <a:ea typeface="Comic Sans MS"/>
                <a:cs typeface="Comic Sans MS"/>
                <a:sym typeface="Comic Sans MS"/>
              </a:rPr>
              <a:t>Mattawoman Creek</a:t>
            </a:r>
            <a:endParaRPr sz="1800" b="0" i="0" u="none" strike="noStrike" cap="none">
              <a:solidFill>
                <a:schemeClr val="dk1"/>
              </a:solidFill>
              <a:latin typeface="Calibri"/>
              <a:ea typeface="Calibri"/>
              <a:cs typeface="Calibri"/>
              <a:sym typeface="Calibri"/>
            </a:endParaRPr>
          </a:p>
        </p:txBody>
      </p:sp>
      <p:pic>
        <p:nvPicPr>
          <p:cNvPr id="601" name="Google Shape;601;g18f5e445d71_3_222" descr="Icon&#10;&#10;Description automatically generated"/>
          <p:cNvPicPr preferRelativeResize="0"/>
          <p:nvPr/>
        </p:nvPicPr>
        <p:blipFill rotWithShape="1">
          <a:blip r:embed="rId4">
            <a:alphaModFix/>
          </a:blip>
          <a:srcRect/>
          <a:stretch/>
        </p:blipFill>
        <p:spPr>
          <a:xfrm>
            <a:off x="10517795" y="152400"/>
            <a:ext cx="1503304" cy="1790700"/>
          </a:xfrm>
          <a:prstGeom prst="rect">
            <a:avLst/>
          </a:prstGeom>
          <a:noFill/>
          <a:ln>
            <a:noFill/>
          </a:ln>
        </p:spPr>
      </p:pic>
      <p:pic>
        <p:nvPicPr>
          <p:cNvPr id="2" name="image24.png" descr="Diagram&#10;&#10;Description automatically generated">
            <a:extLst>
              <a:ext uri="{FF2B5EF4-FFF2-40B4-BE49-F238E27FC236}">
                <a16:creationId xmlns:a16="http://schemas.microsoft.com/office/drawing/2014/main" id="{FD3D53F3-8511-93FC-C498-11C5CF0AD28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577689" y="1292195"/>
            <a:ext cx="3776168" cy="4914781"/>
          </a:xfrm>
          <a:prstGeom prst="rect">
            <a:avLst/>
          </a:prstGeom>
          <a:ln/>
        </p:spPr>
      </p:pic>
      <p:sp>
        <p:nvSpPr>
          <p:cNvPr id="3" name="TextBox 2">
            <a:extLst>
              <a:ext uri="{FF2B5EF4-FFF2-40B4-BE49-F238E27FC236}">
                <a16:creationId xmlns:a16="http://schemas.microsoft.com/office/drawing/2014/main" id="{581267E3-8290-766C-BAFC-5987CE8513C3}"/>
              </a:ext>
            </a:extLst>
          </p:cNvPr>
          <p:cNvSpPr txBox="1"/>
          <p:nvPr/>
        </p:nvSpPr>
        <p:spPr>
          <a:xfrm>
            <a:off x="166032" y="6211669"/>
            <a:ext cx="5525367" cy="646331"/>
          </a:xfrm>
          <a:prstGeom prst="rect">
            <a:avLst/>
          </a:prstGeom>
          <a:noFill/>
        </p:spPr>
        <p:txBody>
          <a:bodyPr wrap="square" rtlCol="0">
            <a:spAutoFit/>
          </a:bodyPr>
          <a:lstStyle/>
          <a:p>
            <a:r>
              <a:rPr lang="en-US" sz="1200" dirty="0"/>
              <a:t>Effects of N and P additions on physical, chemical, and biological elements of the estuarine system, including algal biomass, bottom water oxygen, and nutrient recycling. (Source: Kemp et al., 2005).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9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pic>
        <p:nvPicPr>
          <p:cNvPr id="607" name="Google Shape;607;g18f5e445d71_3_236" descr="C:\Users\Jeremy Testa\Desktop\Pictures\US Fish&amp;Wild SAV Poplar Summer 2015.jpg"/>
          <p:cNvPicPr preferRelativeResize="0"/>
          <p:nvPr/>
        </p:nvPicPr>
        <p:blipFill rotWithShape="1">
          <a:blip r:embed="rId3">
            <a:alphaModFix/>
          </a:blip>
          <a:srcRect/>
          <a:stretch/>
        </p:blipFill>
        <p:spPr>
          <a:xfrm>
            <a:off x="1524050" y="151475"/>
            <a:ext cx="9144000" cy="6096000"/>
          </a:xfrm>
          <a:prstGeom prst="rect">
            <a:avLst/>
          </a:prstGeom>
          <a:noFill/>
          <a:ln>
            <a:noFill/>
          </a:ln>
        </p:spPr>
      </p:pic>
      <p:sp>
        <p:nvSpPr>
          <p:cNvPr id="608" name="Google Shape;608;g18f5e445d71_3_236"/>
          <p:cNvSpPr txBox="1"/>
          <p:nvPr/>
        </p:nvSpPr>
        <p:spPr>
          <a:xfrm>
            <a:off x="3362592" y="6488675"/>
            <a:ext cx="54669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SAV off Poplar Island in late summer 2015</a:t>
            </a:r>
            <a:endParaRPr sz="1400" b="0" i="0" u="none" strike="noStrike" cap="none">
              <a:solidFill>
                <a:srgbClr val="000000"/>
              </a:solidFill>
              <a:latin typeface="Arial"/>
              <a:ea typeface="Arial"/>
              <a:cs typeface="Arial"/>
              <a:sym typeface="Arial"/>
            </a:endParaRPr>
          </a:p>
        </p:txBody>
      </p:sp>
      <p:sp>
        <p:nvSpPr>
          <p:cNvPr id="609" name="Google Shape;609;g18f5e445d71_3_236"/>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10" name="Google Shape;610;g18f5e445d71_3_236"/>
          <p:cNvPicPr preferRelativeResize="0"/>
          <p:nvPr/>
        </p:nvPicPr>
        <p:blipFill rotWithShape="1">
          <a:blip r:embed="rId4">
            <a:alphaModFix/>
          </a:blip>
          <a:srcRect l="31788" r="62543"/>
          <a:stretch/>
        </p:blipFill>
        <p:spPr>
          <a:xfrm rot="10800000" flipH="1">
            <a:off x="0" y="0"/>
            <a:ext cx="690900" cy="6858000"/>
          </a:xfrm>
          <a:prstGeom prst="rtTriangle">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9"/>
          <p:cNvSpPr txBox="1">
            <a:spLocks noGrp="1"/>
          </p:cNvSpPr>
          <p:nvPr>
            <p:ph type="body" idx="1"/>
          </p:nvPr>
        </p:nvSpPr>
        <p:spPr>
          <a:xfrm>
            <a:off x="1734925" y="1696150"/>
            <a:ext cx="8532000" cy="4832700"/>
          </a:xfrm>
          <a:prstGeom prst="rect">
            <a:avLst/>
          </a:prstGeom>
          <a:noFill/>
          <a:ln>
            <a:noFill/>
          </a:ln>
        </p:spPr>
        <p:txBody>
          <a:bodyPr spcFirstLastPara="1" wrap="square" lIns="91425" tIns="45700" rIns="91425" bIns="45700" anchor="t" anchorCtr="0">
            <a:normAutofit/>
          </a:bodyPr>
          <a:lstStyle/>
          <a:p>
            <a:pPr marL="228600" lvl="0" indent="-228600" algn="l" rtl="0">
              <a:lnSpc>
                <a:spcPct val="100000"/>
              </a:lnSpc>
              <a:spcBef>
                <a:spcPts val="0"/>
              </a:spcBef>
              <a:spcAft>
                <a:spcPts val="0"/>
              </a:spcAft>
              <a:buSzPts val="2400"/>
              <a:buChar char="•"/>
            </a:pPr>
            <a:r>
              <a:rPr lang="en-US" sz="2400" dirty="0">
                <a:solidFill>
                  <a:schemeClr val="dk1"/>
                </a:solidFill>
              </a:rPr>
              <a:t>The modest reductions in nutrient loads we have achieved </a:t>
            </a:r>
            <a:r>
              <a:rPr lang="en-US" sz="2400" dirty="0" err="1">
                <a:solidFill>
                  <a:schemeClr val="dk1"/>
                </a:solidFill>
              </a:rPr>
              <a:t>Baywide</a:t>
            </a:r>
            <a:r>
              <a:rPr lang="en-US" sz="2400" dirty="0">
                <a:solidFill>
                  <a:schemeClr val="dk1"/>
                </a:solidFill>
              </a:rPr>
              <a:t>, which are substantial in some locales, have initiated a recovery.</a:t>
            </a:r>
            <a:endParaRPr sz="2400" dirty="0">
              <a:solidFill>
                <a:schemeClr val="dk1"/>
              </a:solidFill>
            </a:endParaRPr>
          </a:p>
          <a:p>
            <a:pPr marL="228600" lvl="0" indent="-228600" algn="l" rtl="0">
              <a:lnSpc>
                <a:spcPct val="100000"/>
              </a:lnSpc>
              <a:spcBef>
                <a:spcPts val="0"/>
              </a:spcBef>
              <a:spcAft>
                <a:spcPts val="0"/>
              </a:spcAft>
              <a:buSzPts val="2400"/>
              <a:buChar char="•"/>
            </a:pPr>
            <a:r>
              <a:rPr lang="en-US" sz="2400" dirty="0">
                <a:solidFill>
                  <a:schemeClr val="dk1"/>
                </a:solidFill>
              </a:rPr>
              <a:t>Water quality response to nutrient reductions is less than expected.</a:t>
            </a:r>
            <a:endParaRPr dirty="0">
              <a:solidFill>
                <a:schemeClr val="dk1"/>
              </a:solidFill>
            </a:endParaRPr>
          </a:p>
          <a:p>
            <a:pPr marL="228600" lvl="0" indent="-228600" algn="l" rtl="0">
              <a:lnSpc>
                <a:spcPct val="100000"/>
              </a:lnSpc>
              <a:spcBef>
                <a:spcPts val="0"/>
              </a:spcBef>
              <a:spcAft>
                <a:spcPts val="0"/>
              </a:spcAft>
              <a:buSzPts val="2400"/>
              <a:buChar char="•"/>
            </a:pPr>
            <a:r>
              <a:rPr lang="en-US" sz="240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In the deeper waters of the Bay, progress towards attainment has been slow.</a:t>
            </a:r>
            <a:endParaRPr sz="2400" dirty="0">
              <a:solidFill>
                <a:schemeClr val="dk1"/>
              </a:solidFill>
            </a:endParaRPr>
          </a:p>
          <a:p>
            <a:pPr marL="228600" lvl="0" indent="-228600" algn="l" rtl="0">
              <a:lnSpc>
                <a:spcPct val="100000"/>
              </a:lnSpc>
              <a:spcBef>
                <a:spcPts val="0"/>
              </a:spcBef>
              <a:spcAft>
                <a:spcPts val="0"/>
              </a:spcAft>
              <a:buSzPts val="2400"/>
              <a:buChar char="•"/>
            </a:pPr>
            <a:r>
              <a:rPr lang="en-US" sz="2400" dirty="0">
                <a:solidFill>
                  <a:schemeClr val="dk1"/>
                </a:solidFill>
              </a:rPr>
              <a:t>There are tipping points in the Bay ecosystem that can slow recovery in early stages but potentially accelerate recovery down the road.</a:t>
            </a:r>
            <a:endParaRPr sz="2400" dirty="0">
              <a:solidFill>
                <a:schemeClr val="dk1"/>
              </a:solidFill>
            </a:endParaRPr>
          </a:p>
          <a:p>
            <a:pPr marL="228600" lvl="0" indent="-228600" algn="l" rtl="0">
              <a:lnSpc>
                <a:spcPct val="100000"/>
              </a:lnSpc>
              <a:spcBef>
                <a:spcPts val="0"/>
              </a:spcBef>
              <a:spcAft>
                <a:spcPts val="0"/>
              </a:spcAft>
              <a:buSzPts val="2400"/>
              <a:buChar char="•"/>
            </a:pPr>
            <a:r>
              <a:rPr lang="en-US" sz="2400" dirty="0">
                <a:solidFill>
                  <a:schemeClr val="dk1"/>
                </a:solidFill>
              </a:rPr>
              <a:t>Some Bay conditions are changing, permanently altered, and irreversible.</a:t>
            </a:r>
            <a:endParaRPr dirty="0">
              <a:solidFill>
                <a:schemeClr val="dk1"/>
              </a:solidFill>
            </a:endParaRPr>
          </a:p>
        </p:txBody>
      </p:sp>
      <p:sp>
        <p:nvSpPr>
          <p:cNvPr id="633" name="Google Shape;633;p9"/>
          <p:cNvSpPr txBox="1"/>
          <p:nvPr/>
        </p:nvSpPr>
        <p:spPr>
          <a:xfrm>
            <a:off x="1734900" y="496200"/>
            <a:ext cx="96840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330099"/>
                </a:solidFill>
                <a:latin typeface="Arial"/>
                <a:ea typeface="Arial"/>
                <a:cs typeface="Arial"/>
                <a:sym typeface="Arial"/>
              </a:rPr>
              <a:t>FINDING:</a:t>
            </a:r>
            <a:r>
              <a:rPr lang="en-US" sz="2400" b="0" i="0" u="none" strike="noStrike" cap="none">
                <a:solidFill>
                  <a:schemeClr val="dk1"/>
                </a:solidFill>
                <a:latin typeface="Arial"/>
                <a:ea typeface="Arial"/>
                <a:cs typeface="Arial"/>
                <a:sym typeface="Arial"/>
              </a:rPr>
              <a:t> Uncertain if it is possible to achieve water quality criteria (DO, SAV), </a:t>
            </a:r>
            <a:r>
              <a:rPr lang="en-US" sz="2400" b="1" i="0" u="none" strike="noStrike" cap="none">
                <a:solidFill>
                  <a:schemeClr val="dk1"/>
                </a:solidFill>
                <a:latin typeface="Arial"/>
                <a:ea typeface="Arial"/>
                <a:cs typeface="Arial"/>
                <a:sym typeface="Arial"/>
              </a:rPr>
              <a:t>but</a:t>
            </a:r>
            <a:r>
              <a:rPr lang="en-US" sz="2400" b="0" i="0" u="none" strike="noStrike" cap="none">
                <a:solidFill>
                  <a:schemeClr val="dk1"/>
                </a:solidFill>
                <a:latin typeface="Arial"/>
                <a:ea typeface="Arial"/>
                <a:cs typeface="Arial"/>
                <a:sym typeface="Arial"/>
              </a:rPr>
              <a:t> efforts have stemmed further declines in water quality. </a:t>
            </a:r>
            <a:endParaRPr sz="2400" b="0" i="0" u="none" strike="noStrike" cap="none">
              <a:solidFill>
                <a:schemeClr val="dk1"/>
              </a:solidFill>
              <a:latin typeface="Arial"/>
              <a:ea typeface="Arial"/>
              <a:cs typeface="Arial"/>
              <a:sym typeface="Arial"/>
            </a:endParaRPr>
          </a:p>
        </p:txBody>
      </p:sp>
      <p:pic>
        <p:nvPicPr>
          <p:cNvPr id="634" name="Google Shape;634;p9" descr="Stopwatch 75% outline"/>
          <p:cNvPicPr preferRelativeResize="0"/>
          <p:nvPr/>
        </p:nvPicPr>
        <p:blipFill rotWithShape="1">
          <a:blip r:embed="rId3">
            <a:alphaModFix/>
          </a:blip>
          <a:srcRect/>
          <a:stretch/>
        </p:blipFill>
        <p:spPr>
          <a:xfrm>
            <a:off x="10638825" y="3474023"/>
            <a:ext cx="739375" cy="739375"/>
          </a:xfrm>
          <a:prstGeom prst="rect">
            <a:avLst/>
          </a:prstGeom>
          <a:noFill/>
          <a:ln>
            <a:noFill/>
          </a:ln>
        </p:spPr>
      </p:pic>
      <p:grpSp>
        <p:nvGrpSpPr>
          <p:cNvPr id="635" name="Google Shape;635;p9"/>
          <p:cNvGrpSpPr/>
          <p:nvPr/>
        </p:nvGrpSpPr>
        <p:grpSpPr>
          <a:xfrm>
            <a:off x="10798371" y="2695942"/>
            <a:ext cx="420303" cy="603606"/>
            <a:chOff x="9061920" y="2673225"/>
            <a:chExt cx="1070564" cy="1495184"/>
          </a:xfrm>
        </p:grpSpPr>
        <p:sp>
          <p:nvSpPr>
            <p:cNvPr id="636" name="Google Shape;636;p9"/>
            <p:cNvSpPr/>
            <p:nvPr/>
          </p:nvSpPr>
          <p:spPr>
            <a:xfrm>
              <a:off x="9061920" y="2681193"/>
              <a:ext cx="468592" cy="1487216"/>
            </a:xfrm>
            <a:prstGeom prst="rect">
              <a:avLst/>
            </a:prstGeom>
            <a:solidFill>
              <a:srgbClr val="8296B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7" name="Google Shape;637;p9"/>
            <p:cNvSpPr/>
            <p:nvPr/>
          </p:nvSpPr>
          <p:spPr>
            <a:xfrm>
              <a:off x="9663892" y="3138711"/>
              <a:ext cx="468592" cy="1029698"/>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8" name="Google Shape;638;p9"/>
            <p:cNvSpPr/>
            <p:nvPr/>
          </p:nvSpPr>
          <p:spPr>
            <a:xfrm rot="5400000">
              <a:off x="9676005" y="2753984"/>
              <a:ext cx="446060" cy="284541"/>
            </a:xfrm>
            <a:prstGeom prst="leftRightArrow">
              <a:avLst>
                <a:gd name="adj1" fmla="val 50000"/>
                <a:gd name="adj2" fmla="val 50000"/>
              </a:avLst>
            </a:prstGeom>
            <a:no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639" name="Google Shape;639;p9" descr="Route (Two Pins With A Path) outline"/>
          <p:cNvPicPr preferRelativeResize="0"/>
          <p:nvPr/>
        </p:nvPicPr>
        <p:blipFill rotWithShape="1">
          <a:blip r:embed="rId4">
            <a:alphaModFix/>
          </a:blip>
          <a:srcRect/>
          <a:stretch/>
        </p:blipFill>
        <p:spPr>
          <a:xfrm>
            <a:off x="10638826" y="5313622"/>
            <a:ext cx="739370" cy="739370"/>
          </a:xfrm>
          <a:prstGeom prst="rect">
            <a:avLst/>
          </a:prstGeom>
          <a:noFill/>
          <a:ln>
            <a:noFill/>
          </a:ln>
        </p:spPr>
      </p:pic>
      <p:pic>
        <p:nvPicPr>
          <p:cNvPr id="640" name="Google Shape;640;p9" descr="6 Scenario Figures Response to Load Reduction_v2"/>
          <p:cNvPicPr preferRelativeResize="0"/>
          <p:nvPr/>
        </p:nvPicPr>
        <p:blipFill rotWithShape="1">
          <a:blip r:embed="rId5">
            <a:alphaModFix/>
          </a:blip>
          <a:srcRect l="55626" t="-1177" r="-1609" b="69596"/>
          <a:stretch/>
        </p:blipFill>
        <p:spPr>
          <a:xfrm>
            <a:off x="10381913" y="4387850"/>
            <a:ext cx="1087885" cy="603600"/>
          </a:xfrm>
          <a:prstGeom prst="rect">
            <a:avLst/>
          </a:prstGeom>
          <a:solidFill>
            <a:schemeClr val="lt1"/>
          </a:solidFill>
          <a:ln>
            <a:noFill/>
          </a:ln>
        </p:spPr>
      </p:pic>
      <p:pic>
        <p:nvPicPr>
          <p:cNvPr id="641" name="Google Shape;641;p9" descr="Upward trend with solid fill"/>
          <p:cNvPicPr preferRelativeResize="0"/>
          <p:nvPr/>
        </p:nvPicPr>
        <p:blipFill rotWithShape="1">
          <a:blip r:embed="rId6">
            <a:alphaModFix/>
          </a:blip>
          <a:srcRect/>
          <a:stretch/>
        </p:blipFill>
        <p:spPr>
          <a:xfrm>
            <a:off x="10638850" y="1757838"/>
            <a:ext cx="739350" cy="739350"/>
          </a:xfrm>
          <a:prstGeom prst="rect">
            <a:avLst/>
          </a:prstGeom>
          <a:noFill/>
          <a:ln>
            <a:noFill/>
          </a:ln>
        </p:spPr>
      </p:pic>
      <p:pic>
        <p:nvPicPr>
          <p:cNvPr id="642" name="Google Shape;642;p9"/>
          <p:cNvPicPr preferRelativeResize="0"/>
          <p:nvPr/>
        </p:nvPicPr>
        <p:blipFill rotWithShape="1">
          <a:blip r:embed="rId7">
            <a:alphaModFix/>
          </a:blip>
          <a:srcRect/>
          <a:stretch/>
        </p:blipFill>
        <p:spPr>
          <a:xfrm>
            <a:off x="537519" y="382538"/>
            <a:ext cx="1037850" cy="1058325"/>
          </a:xfrm>
          <a:prstGeom prst="rect">
            <a:avLst/>
          </a:prstGeom>
          <a:noFill/>
          <a:ln>
            <a:noFill/>
          </a:ln>
        </p:spPr>
      </p:pic>
      <p:sp>
        <p:nvSpPr>
          <p:cNvPr id="643" name="Google Shape;643;p9"/>
          <p:cNvSpPr/>
          <p:nvPr/>
        </p:nvSpPr>
        <p:spPr>
          <a:xfrm>
            <a:off x="-111213"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44" name="Google Shape;644;p9"/>
          <p:cNvPicPr preferRelativeResize="0"/>
          <p:nvPr/>
        </p:nvPicPr>
        <p:blipFill rotWithShape="1">
          <a:blip r:embed="rId8">
            <a:alphaModFix/>
          </a:blip>
          <a:srcRect l="31788" r="62543"/>
          <a:stretch/>
        </p:blipFill>
        <p:spPr>
          <a:xfrm rot="10800000" flipH="1">
            <a:off x="-111213" y="0"/>
            <a:ext cx="690900" cy="6858000"/>
          </a:xfrm>
          <a:prstGeom prst="rtTriangle">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
        <p:cNvGrpSpPr/>
        <p:nvPr/>
      </p:nvGrpSpPr>
      <p:grpSpPr>
        <a:xfrm>
          <a:off x="0" y="0"/>
          <a:ext cx="0" cy="0"/>
          <a:chOff x="0" y="0"/>
          <a:chExt cx="0" cy="0"/>
        </a:xfrm>
      </p:grpSpPr>
      <p:sp>
        <p:nvSpPr>
          <p:cNvPr id="105" name="Google Shape;105;g18ca3c604aa_3_31"/>
          <p:cNvSpPr txBox="1">
            <a:spLocks noGrp="1"/>
          </p:cNvSpPr>
          <p:nvPr>
            <p:ph type="title"/>
          </p:nvPr>
        </p:nvSpPr>
        <p:spPr>
          <a:xfrm>
            <a:off x="6297675" y="756319"/>
            <a:ext cx="5538326" cy="227502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ts val="1800"/>
              <a:buNone/>
            </a:pPr>
            <a:r>
              <a:rPr lang="en-US" sz="3600" b="1" dirty="0"/>
              <a:t>Findings and Implications</a:t>
            </a:r>
            <a:r>
              <a:rPr lang="en-US" b="1" dirty="0"/>
              <a:t>:</a:t>
            </a:r>
            <a:br>
              <a:rPr lang="en-US" b="1" dirty="0"/>
            </a:br>
            <a:br>
              <a:rPr lang="en-US" b="1" dirty="0"/>
            </a:br>
            <a:r>
              <a:rPr lang="en-US" sz="3200" b="1" dirty="0"/>
              <a:t>Living Resource Response</a:t>
            </a:r>
            <a:br>
              <a:rPr lang="en-US" dirty="0"/>
            </a:br>
            <a:endParaRPr dirty="0"/>
          </a:p>
        </p:txBody>
      </p:sp>
      <p:pic>
        <p:nvPicPr>
          <p:cNvPr id="108" name="Google Shape;108;g18ca3c604aa_3_31"/>
          <p:cNvPicPr preferRelativeResize="0"/>
          <p:nvPr/>
        </p:nvPicPr>
        <p:blipFill rotWithShape="1">
          <a:blip r:embed="rId3">
            <a:alphaModFix/>
          </a:blip>
          <a:srcRect r="50201"/>
          <a:stretch/>
        </p:blipFill>
        <p:spPr>
          <a:xfrm>
            <a:off x="0" y="0"/>
            <a:ext cx="6071327" cy="6858000"/>
          </a:xfrm>
          <a:prstGeom prst="rect">
            <a:avLst/>
          </a:prstGeom>
          <a:noFill/>
          <a:ln>
            <a:noFill/>
          </a:ln>
        </p:spPr>
      </p:pic>
      <p:pic>
        <p:nvPicPr>
          <p:cNvPr id="2" name="Picture 1">
            <a:extLst>
              <a:ext uri="{FF2B5EF4-FFF2-40B4-BE49-F238E27FC236}">
                <a16:creationId xmlns:a16="http://schemas.microsoft.com/office/drawing/2014/main" id="{34820921-2328-483A-9881-0C19B23C95BC}"/>
              </a:ext>
            </a:extLst>
          </p:cNvPr>
          <p:cNvPicPr>
            <a:picLocks noChangeAspect="1"/>
          </p:cNvPicPr>
          <p:nvPr/>
        </p:nvPicPr>
        <p:blipFill rotWithShape="1">
          <a:blip r:embed="rId4"/>
          <a:srcRect l="67350" t="3172" r="22475" b="38982"/>
          <a:stretch/>
        </p:blipFill>
        <p:spPr>
          <a:xfrm>
            <a:off x="6981461" y="2846439"/>
            <a:ext cx="1124677" cy="2133600"/>
          </a:xfrm>
          <a:prstGeom prst="rect">
            <a:avLst/>
          </a:prstGeom>
        </p:spPr>
      </p:pic>
      <p:sp>
        <p:nvSpPr>
          <p:cNvPr id="5" name="Rectangle 4">
            <a:extLst>
              <a:ext uri="{FF2B5EF4-FFF2-40B4-BE49-F238E27FC236}">
                <a16:creationId xmlns:a16="http://schemas.microsoft.com/office/drawing/2014/main" id="{1A68BD69-036C-4333-B8E3-D8675832FAD7}"/>
              </a:ext>
            </a:extLst>
          </p:cNvPr>
          <p:cNvSpPr/>
          <p:nvPr/>
        </p:nvSpPr>
        <p:spPr>
          <a:xfrm>
            <a:off x="7543800" y="4838700"/>
            <a:ext cx="3048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20B30D6-97B8-4FE1-B5DB-4D01C9EBCD0B}"/>
              </a:ext>
            </a:extLst>
          </p:cNvPr>
          <p:cNvGrpSpPr/>
          <p:nvPr/>
        </p:nvGrpSpPr>
        <p:grpSpPr>
          <a:xfrm>
            <a:off x="8002044" y="2872658"/>
            <a:ext cx="2518562" cy="2557992"/>
            <a:chOff x="8002044" y="2872658"/>
            <a:chExt cx="2518562" cy="2557992"/>
          </a:xfrm>
        </p:grpSpPr>
        <p:pic>
          <p:nvPicPr>
            <p:cNvPr id="6" name="Picture 5">
              <a:extLst>
                <a:ext uri="{FF2B5EF4-FFF2-40B4-BE49-F238E27FC236}">
                  <a16:creationId xmlns:a16="http://schemas.microsoft.com/office/drawing/2014/main" id="{3A0CEF98-5A79-4320-97DF-3F4F8C7B70E0}"/>
                </a:ext>
              </a:extLst>
            </p:cNvPr>
            <p:cNvPicPr>
              <a:picLocks noChangeAspect="1"/>
            </p:cNvPicPr>
            <p:nvPr/>
          </p:nvPicPr>
          <p:blipFill>
            <a:blip r:embed="rId5"/>
            <a:stretch>
              <a:fillRect/>
            </a:stretch>
          </p:blipFill>
          <p:spPr>
            <a:xfrm>
              <a:off x="8074947" y="2872658"/>
              <a:ext cx="2445659" cy="2557992"/>
            </a:xfrm>
            <a:prstGeom prst="rect">
              <a:avLst/>
            </a:prstGeom>
          </p:spPr>
        </p:pic>
        <p:sp>
          <p:nvSpPr>
            <p:cNvPr id="9" name="Rectangle 8">
              <a:extLst>
                <a:ext uri="{FF2B5EF4-FFF2-40B4-BE49-F238E27FC236}">
                  <a16:creationId xmlns:a16="http://schemas.microsoft.com/office/drawing/2014/main" id="{02633EFB-CEAF-456B-BDE8-BC2913C74860}"/>
                </a:ext>
              </a:extLst>
            </p:cNvPr>
            <p:cNvSpPr/>
            <p:nvPr/>
          </p:nvSpPr>
          <p:spPr>
            <a:xfrm rot="20950218">
              <a:off x="8080206" y="3176825"/>
              <a:ext cx="1193215" cy="169076"/>
            </a:xfrm>
            <a:custGeom>
              <a:avLst/>
              <a:gdLst>
                <a:gd name="connsiteX0" fmla="*/ 0 w 1237148"/>
                <a:gd name="connsiteY0" fmla="*/ 0 h 141086"/>
                <a:gd name="connsiteX1" fmla="*/ 1237148 w 1237148"/>
                <a:gd name="connsiteY1" fmla="*/ 0 h 141086"/>
                <a:gd name="connsiteX2" fmla="*/ 1237148 w 1237148"/>
                <a:gd name="connsiteY2" fmla="*/ 141086 h 141086"/>
                <a:gd name="connsiteX3" fmla="*/ 0 w 1237148"/>
                <a:gd name="connsiteY3" fmla="*/ 141086 h 141086"/>
                <a:gd name="connsiteX4" fmla="*/ 0 w 1237148"/>
                <a:gd name="connsiteY4" fmla="*/ 0 h 141086"/>
                <a:gd name="connsiteX0" fmla="*/ 0 w 1267422"/>
                <a:gd name="connsiteY0" fmla="*/ 0 h 141086"/>
                <a:gd name="connsiteX1" fmla="*/ 1267422 w 1267422"/>
                <a:gd name="connsiteY1" fmla="*/ 7459 h 141086"/>
                <a:gd name="connsiteX2" fmla="*/ 1237148 w 1267422"/>
                <a:gd name="connsiteY2" fmla="*/ 141086 h 141086"/>
                <a:gd name="connsiteX3" fmla="*/ 0 w 1267422"/>
                <a:gd name="connsiteY3" fmla="*/ 141086 h 141086"/>
                <a:gd name="connsiteX4" fmla="*/ 0 w 1267422"/>
                <a:gd name="connsiteY4" fmla="*/ 0 h 141086"/>
                <a:gd name="connsiteX0" fmla="*/ 0 w 1256153"/>
                <a:gd name="connsiteY0" fmla="*/ 0 h 141086"/>
                <a:gd name="connsiteX1" fmla="*/ 1256153 w 1256153"/>
                <a:gd name="connsiteY1" fmla="*/ 5304 h 141086"/>
                <a:gd name="connsiteX2" fmla="*/ 1237148 w 1256153"/>
                <a:gd name="connsiteY2" fmla="*/ 141086 h 141086"/>
                <a:gd name="connsiteX3" fmla="*/ 0 w 1256153"/>
                <a:gd name="connsiteY3" fmla="*/ 141086 h 141086"/>
                <a:gd name="connsiteX4" fmla="*/ 0 w 1256153"/>
                <a:gd name="connsiteY4" fmla="*/ 0 h 14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153" h="141086">
                  <a:moveTo>
                    <a:pt x="0" y="0"/>
                  </a:moveTo>
                  <a:lnTo>
                    <a:pt x="1256153" y="5304"/>
                  </a:lnTo>
                  <a:lnTo>
                    <a:pt x="1237148" y="141086"/>
                  </a:lnTo>
                  <a:lnTo>
                    <a:pt x="0" y="141086"/>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8">
              <a:extLst>
                <a:ext uri="{FF2B5EF4-FFF2-40B4-BE49-F238E27FC236}">
                  <a16:creationId xmlns:a16="http://schemas.microsoft.com/office/drawing/2014/main" id="{A615A4C5-DFA2-4AE0-84D8-742B995ABB30}"/>
                </a:ext>
              </a:extLst>
            </p:cNvPr>
            <p:cNvSpPr/>
            <p:nvPr/>
          </p:nvSpPr>
          <p:spPr>
            <a:xfrm rot="20950218">
              <a:off x="8002044" y="4646877"/>
              <a:ext cx="471767" cy="318702"/>
            </a:xfrm>
            <a:custGeom>
              <a:avLst/>
              <a:gdLst>
                <a:gd name="connsiteX0" fmla="*/ 0 w 1237148"/>
                <a:gd name="connsiteY0" fmla="*/ 0 h 141086"/>
                <a:gd name="connsiteX1" fmla="*/ 1237148 w 1237148"/>
                <a:gd name="connsiteY1" fmla="*/ 0 h 141086"/>
                <a:gd name="connsiteX2" fmla="*/ 1237148 w 1237148"/>
                <a:gd name="connsiteY2" fmla="*/ 141086 h 141086"/>
                <a:gd name="connsiteX3" fmla="*/ 0 w 1237148"/>
                <a:gd name="connsiteY3" fmla="*/ 141086 h 141086"/>
                <a:gd name="connsiteX4" fmla="*/ 0 w 1237148"/>
                <a:gd name="connsiteY4" fmla="*/ 0 h 141086"/>
                <a:gd name="connsiteX0" fmla="*/ 0 w 1267422"/>
                <a:gd name="connsiteY0" fmla="*/ 0 h 141086"/>
                <a:gd name="connsiteX1" fmla="*/ 1267422 w 1267422"/>
                <a:gd name="connsiteY1" fmla="*/ 7459 h 141086"/>
                <a:gd name="connsiteX2" fmla="*/ 1237148 w 1267422"/>
                <a:gd name="connsiteY2" fmla="*/ 141086 h 141086"/>
                <a:gd name="connsiteX3" fmla="*/ 0 w 1267422"/>
                <a:gd name="connsiteY3" fmla="*/ 141086 h 141086"/>
                <a:gd name="connsiteX4" fmla="*/ 0 w 1267422"/>
                <a:gd name="connsiteY4" fmla="*/ 0 h 141086"/>
                <a:gd name="connsiteX0" fmla="*/ 0 w 1256153"/>
                <a:gd name="connsiteY0" fmla="*/ 0 h 141086"/>
                <a:gd name="connsiteX1" fmla="*/ 1256153 w 1256153"/>
                <a:gd name="connsiteY1" fmla="*/ 5304 h 141086"/>
                <a:gd name="connsiteX2" fmla="*/ 1237148 w 1256153"/>
                <a:gd name="connsiteY2" fmla="*/ 141086 h 141086"/>
                <a:gd name="connsiteX3" fmla="*/ 0 w 1256153"/>
                <a:gd name="connsiteY3" fmla="*/ 141086 h 141086"/>
                <a:gd name="connsiteX4" fmla="*/ 0 w 1256153"/>
                <a:gd name="connsiteY4" fmla="*/ 0 h 14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6153" h="141086">
                  <a:moveTo>
                    <a:pt x="0" y="0"/>
                  </a:moveTo>
                  <a:lnTo>
                    <a:pt x="1256153" y="5304"/>
                  </a:lnTo>
                  <a:lnTo>
                    <a:pt x="1237148" y="141086"/>
                  </a:lnTo>
                  <a:lnTo>
                    <a:pt x="0" y="141086"/>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508592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g18f5e445d71_22_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Arial"/>
              <a:buNone/>
            </a:pPr>
            <a:r>
              <a:rPr lang="en-US">
                <a:latin typeface="Arial"/>
                <a:ea typeface="Arial"/>
                <a:cs typeface="Arial"/>
                <a:sym typeface="Arial"/>
              </a:rPr>
              <a:t>Living Resources Response</a:t>
            </a:r>
            <a:endParaRPr/>
          </a:p>
        </p:txBody>
      </p:sp>
      <p:sp>
        <p:nvSpPr>
          <p:cNvPr id="659" name="Google Shape;659;g18f5e445d71_22_2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chemeClr val="dk1"/>
              </a:buClr>
              <a:buSzPts val="3200"/>
              <a:buNone/>
            </a:pPr>
            <a:r>
              <a:rPr lang="en-US">
                <a:solidFill>
                  <a:schemeClr val="dk1"/>
                </a:solidFill>
              </a:rPr>
              <a:t>As we approach 2025, we aimed to reflect on the following question: </a:t>
            </a:r>
            <a:endParaRPr>
              <a:solidFill>
                <a:schemeClr val="dk1"/>
              </a:solidFill>
            </a:endParaRPr>
          </a:p>
          <a:p>
            <a:pPr marL="400050" lvl="1" indent="0" algn="l" rtl="0">
              <a:lnSpc>
                <a:spcPct val="100000"/>
              </a:lnSpc>
              <a:spcBef>
                <a:spcPts val="480"/>
              </a:spcBef>
              <a:spcAft>
                <a:spcPts val="0"/>
              </a:spcAft>
              <a:buClr>
                <a:schemeClr val="dk1"/>
              </a:buClr>
              <a:buSzPts val="2400"/>
              <a:buNone/>
            </a:pPr>
            <a:r>
              <a:rPr lang="en-US" sz="2400">
                <a:solidFill>
                  <a:schemeClr val="dk1"/>
                </a:solidFill>
              </a:rPr>
              <a:t>To what extent are Bay living resources improving as a result of efforts to improve water quality conditions (particularly the identified water quality criteria DO, water clarity, and Chl-a)?</a:t>
            </a:r>
            <a:endParaRPr>
              <a:solidFill>
                <a:schemeClr val="dk1"/>
              </a:solidFill>
            </a:endParaRPr>
          </a:p>
        </p:txBody>
      </p:sp>
      <p:sp>
        <p:nvSpPr>
          <p:cNvPr id="660" name="Google Shape;660;g18f5e445d71_22_29"/>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61" name="Google Shape;661;g18f5e445d71_22_29"/>
          <p:cNvPicPr preferRelativeResize="0"/>
          <p:nvPr/>
        </p:nvPicPr>
        <p:blipFill rotWithShape="1">
          <a:blip r:embed="rId3">
            <a:alphaModFix/>
          </a:blip>
          <a:srcRect l="31788" r="62543"/>
          <a:stretch/>
        </p:blipFill>
        <p:spPr>
          <a:xfrm rot="10800000" flipH="1">
            <a:off x="0" y="0"/>
            <a:ext cx="690900" cy="6858000"/>
          </a:xfrm>
          <a:prstGeom prst="rtTriangle">
            <a:avLst/>
          </a:prstGeom>
          <a:noFill/>
          <a:ln>
            <a:noFill/>
          </a:ln>
        </p:spPr>
      </p:pic>
      <p:grpSp>
        <p:nvGrpSpPr>
          <p:cNvPr id="662" name="Google Shape;662;g18f5e445d71_22_29"/>
          <p:cNvGrpSpPr/>
          <p:nvPr/>
        </p:nvGrpSpPr>
        <p:grpSpPr>
          <a:xfrm>
            <a:off x="9252550" y="3492875"/>
            <a:ext cx="1600200" cy="1600200"/>
            <a:chOff x="9806600" y="119275"/>
            <a:chExt cx="1600200" cy="1600200"/>
          </a:xfrm>
        </p:grpSpPr>
        <p:pic>
          <p:nvPicPr>
            <p:cNvPr id="663" name="Google Shape;663;g18f5e445d71_22_29" descr="Upward trend with solid fill"/>
            <p:cNvPicPr preferRelativeResize="0"/>
            <p:nvPr/>
          </p:nvPicPr>
          <p:blipFill rotWithShape="1">
            <a:blip r:embed="rId4">
              <a:alphaModFix/>
            </a:blip>
            <a:srcRect/>
            <a:stretch/>
          </p:blipFill>
          <p:spPr>
            <a:xfrm>
              <a:off x="9806600" y="119275"/>
              <a:ext cx="1600200" cy="1600200"/>
            </a:xfrm>
            <a:prstGeom prst="rect">
              <a:avLst/>
            </a:prstGeom>
            <a:noFill/>
            <a:ln>
              <a:noFill/>
            </a:ln>
          </p:spPr>
        </p:pic>
        <p:pic>
          <p:nvPicPr>
            <p:cNvPr id="664" name="Google Shape;664;g18f5e445d71_22_29" descr="Question Mark with solid fill"/>
            <p:cNvPicPr preferRelativeResize="0"/>
            <p:nvPr/>
          </p:nvPicPr>
          <p:blipFill rotWithShape="1">
            <a:blip r:embed="rId5">
              <a:alphaModFix/>
            </a:blip>
            <a:srcRect/>
            <a:stretch/>
          </p:blipFill>
          <p:spPr>
            <a:xfrm>
              <a:off x="10280088" y="592763"/>
              <a:ext cx="653225" cy="653225"/>
            </a:xfrm>
            <a:prstGeom prst="rect">
              <a:avLst/>
            </a:prstGeom>
            <a:noFill/>
            <a:ln>
              <a:noFill/>
            </a:ln>
          </p:spPr>
        </p:pic>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g18f5e445d71_22_59"/>
          <p:cNvSpPr/>
          <p:nvPr/>
        </p:nvSpPr>
        <p:spPr>
          <a:xfrm>
            <a:off x="1376250" y="964876"/>
            <a:ext cx="9439500" cy="4833000"/>
          </a:xfrm>
          <a:prstGeom prst="rect">
            <a:avLst/>
          </a:prstGeom>
          <a:solidFill>
            <a:srgbClr val="E1EF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6" name="Google Shape;716;g18f5e445d71_22_59"/>
          <p:cNvSpPr/>
          <p:nvPr/>
        </p:nvSpPr>
        <p:spPr>
          <a:xfrm>
            <a:off x="2361826" y="2030552"/>
            <a:ext cx="5688559" cy="3050958"/>
          </a:xfrm>
          <a:custGeom>
            <a:avLst/>
            <a:gdLst/>
            <a:ahLst/>
            <a:cxnLst/>
            <a:rect l="l" t="t" r="r" b="b"/>
            <a:pathLst>
              <a:path w="2661314" h="2320120" extrusionOk="0">
                <a:moveTo>
                  <a:pt x="0" y="0"/>
                </a:moveTo>
                <a:cubicBezTo>
                  <a:pt x="4549" y="773373"/>
                  <a:pt x="9099" y="1546747"/>
                  <a:pt x="13648" y="2320120"/>
                </a:cubicBezTo>
                <a:lnTo>
                  <a:pt x="2661314" y="2306472"/>
                </a:lnTo>
              </a:path>
            </a:pathLst>
          </a:cu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7" name="Google Shape;717;g18f5e445d71_22_59"/>
          <p:cNvSpPr txBox="1"/>
          <p:nvPr/>
        </p:nvSpPr>
        <p:spPr>
          <a:xfrm rot="-5400000">
            <a:off x="254100" y="3181276"/>
            <a:ext cx="34644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2000" b="0" i="0" u="none" strike="noStrike" cap="none">
                <a:solidFill>
                  <a:schemeClr val="dk1"/>
                </a:solidFill>
                <a:latin typeface="Calibri"/>
                <a:ea typeface="Calibri"/>
                <a:cs typeface="Calibri"/>
                <a:sym typeface="Calibri"/>
              </a:rPr>
              <a:t>Living Resource Abundance</a:t>
            </a:r>
            <a:endParaRPr sz="2200" b="0" i="0" u="none" strike="noStrike" cap="none">
              <a:solidFill>
                <a:srgbClr val="000000"/>
              </a:solidFill>
              <a:latin typeface="Arial"/>
              <a:ea typeface="Arial"/>
              <a:cs typeface="Arial"/>
              <a:sym typeface="Arial"/>
            </a:endParaRPr>
          </a:p>
        </p:txBody>
      </p:sp>
      <p:sp>
        <p:nvSpPr>
          <p:cNvPr id="718" name="Google Shape;718;g18f5e445d71_22_59"/>
          <p:cNvSpPr txBox="1"/>
          <p:nvPr/>
        </p:nvSpPr>
        <p:spPr>
          <a:xfrm>
            <a:off x="7513680" y="4012717"/>
            <a:ext cx="31602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b="0" i="0" u="none" strike="noStrike" cap="none" dirty="0">
                <a:solidFill>
                  <a:srgbClr val="00B050"/>
                </a:solidFill>
                <a:latin typeface="Calibri"/>
                <a:ea typeface="Calibri"/>
                <a:cs typeface="Calibri"/>
                <a:sym typeface="Calibri"/>
              </a:rPr>
              <a:t>Possible Response (L)</a:t>
            </a:r>
            <a:endParaRPr sz="1800" b="0" i="0" u="none" strike="noStrike" cap="none" dirty="0">
              <a:solidFill>
                <a:srgbClr val="00B050"/>
              </a:solidFill>
              <a:latin typeface="Arial"/>
              <a:ea typeface="Arial"/>
              <a:cs typeface="Arial"/>
              <a:sym typeface="Arial"/>
            </a:endParaRPr>
          </a:p>
        </p:txBody>
      </p:sp>
      <p:sp>
        <p:nvSpPr>
          <p:cNvPr id="719" name="Google Shape;719;g18f5e445d71_22_59"/>
          <p:cNvSpPr/>
          <p:nvPr/>
        </p:nvSpPr>
        <p:spPr>
          <a:xfrm>
            <a:off x="3245485" y="2158699"/>
            <a:ext cx="4272811" cy="1609724"/>
          </a:xfrm>
          <a:custGeom>
            <a:avLst/>
            <a:gdLst/>
            <a:ahLst/>
            <a:cxnLst/>
            <a:rect l="l" t="t" r="r" b="b"/>
            <a:pathLst>
              <a:path w="2155264" h="1450202" extrusionOk="0">
                <a:moveTo>
                  <a:pt x="0" y="1450202"/>
                </a:moveTo>
                <a:cubicBezTo>
                  <a:pt x="195669" y="1013747"/>
                  <a:pt x="612339" y="339295"/>
                  <a:pt x="987477" y="222064"/>
                </a:cubicBezTo>
                <a:cubicBezTo>
                  <a:pt x="1362615" y="63799"/>
                  <a:pt x="1720116" y="3175"/>
                  <a:pt x="2155264" y="0"/>
                </a:cubicBezTo>
              </a:path>
            </a:pathLst>
          </a:custGeom>
          <a:noFill/>
          <a:ln w="9525" cap="flat" cmpd="sng">
            <a:solidFill>
              <a:srgbClr val="00B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0" name="Google Shape;720;g18f5e445d71_22_59"/>
          <p:cNvSpPr/>
          <p:nvPr/>
        </p:nvSpPr>
        <p:spPr>
          <a:xfrm rot="360045">
            <a:off x="3302592" y="4384326"/>
            <a:ext cx="4332247" cy="714439"/>
          </a:xfrm>
          <a:custGeom>
            <a:avLst/>
            <a:gdLst/>
            <a:ahLst/>
            <a:cxnLst/>
            <a:rect l="l" t="t" r="r" b="b"/>
            <a:pathLst>
              <a:path w="2383684" h="568762" extrusionOk="0">
                <a:moveTo>
                  <a:pt x="0" y="568762"/>
                </a:moveTo>
                <a:cubicBezTo>
                  <a:pt x="344993" y="411338"/>
                  <a:pt x="689987" y="253914"/>
                  <a:pt x="1065125" y="136683"/>
                </a:cubicBezTo>
                <a:cubicBezTo>
                  <a:pt x="1440263" y="19452"/>
                  <a:pt x="1973964" y="-22072"/>
                  <a:pt x="2383684" y="10967"/>
                </a:cubicBezTo>
              </a:path>
            </a:pathLst>
          </a:custGeom>
          <a:noFill/>
          <a:ln w="12700" cap="flat" cmpd="sng">
            <a:solidFill>
              <a:srgbClr val="00B05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1" name="Google Shape;721;g18f5e445d71_22_59"/>
          <p:cNvSpPr txBox="1"/>
          <p:nvPr/>
        </p:nvSpPr>
        <p:spPr>
          <a:xfrm>
            <a:off x="2985900" y="5061900"/>
            <a:ext cx="5578200" cy="477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2500" b="0" i="0" u="none" strike="noStrike" cap="none">
                <a:solidFill>
                  <a:schemeClr val="dk1"/>
                </a:solidFill>
                <a:latin typeface="Calibri"/>
                <a:ea typeface="Calibri"/>
                <a:cs typeface="Calibri"/>
                <a:sym typeface="Calibri"/>
              </a:rPr>
              <a:t>20%        40%         60%         80%        100%</a:t>
            </a:r>
            <a:endParaRPr sz="2700" b="0" i="0" u="none" strike="noStrike" cap="none">
              <a:solidFill>
                <a:srgbClr val="000000"/>
              </a:solidFill>
              <a:latin typeface="Arial"/>
              <a:ea typeface="Arial"/>
              <a:cs typeface="Arial"/>
              <a:sym typeface="Arial"/>
            </a:endParaRPr>
          </a:p>
        </p:txBody>
      </p:sp>
      <p:sp>
        <p:nvSpPr>
          <p:cNvPr id="722" name="Google Shape;722;g18f5e445d71_22_59"/>
          <p:cNvSpPr/>
          <p:nvPr/>
        </p:nvSpPr>
        <p:spPr>
          <a:xfrm rot="357474">
            <a:off x="3750462" y="4028089"/>
            <a:ext cx="3768888" cy="774142"/>
          </a:xfrm>
          <a:custGeom>
            <a:avLst/>
            <a:gdLst/>
            <a:ahLst/>
            <a:cxnLst/>
            <a:rect l="l" t="t" r="r" b="b"/>
            <a:pathLst>
              <a:path w="2335533" h="577729" extrusionOk="0">
                <a:moveTo>
                  <a:pt x="0" y="577729"/>
                </a:moveTo>
                <a:cubicBezTo>
                  <a:pt x="344993" y="420305"/>
                  <a:pt x="643241" y="242935"/>
                  <a:pt x="1018379" y="125704"/>
                </a:cubicBezTo>
                <a:cubicBezTo>
                  <a:pt x="1393517" y="8473"/>
                  <a:pt x="1869930" y="-41372"/>
                  <a:pt x="2335533" y="40010"/>
                </a:cubicBezTo>
              </a:path>
            </a:pathLst>
          </a:cu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3" name="Google Shape;723;g18f5e445d71_22_59"/>
          <p:cNvSpPr/>
          <p:nvPr/>
        </p:nvSpPr>
        <p:spPr>
          <a:xfrm rot="360540">
            <a:off x="3867345" y="2335943"/>
            <a:ext cx="3551991" cy="1934395"/>
          </a:xfrm>
          <a:custGeom>
            <a:avLst/>
            <a:gdLst>
              <a:gd name="connsiteX0" fmla="*/ 0 w 2390883"/>
              <a:gd name="connsiteY0" fmla="*/ 549520 h 549520"/>
              <a:gd name="connsiteX1" fmla="*/ 419173 w 2390883"/>
              <a:gd name="connsiteY1" fmla="*/ 268180 h 549520"/>
              <a:gd name="connsiteX2" fmla="*/ 1025122 w 2390883"/>
              <a:gd name="connsiteY2" fmla="*/ 59690 h 549520"/>
              <a:gd name="connsiteX3" fmla="*/ 2390883 w 2390883"/>
              <a:gd name="connsiteY3" fmla="*/ 0 h 549520"/>
              <a:gd name="connsiteX0" fmla="*/ 0 w 2390883"/>
              <a:gd name="connsiteY0" fmla="*/ 575892 h 575892"/>
              <a:gd name="connsiteX1" fmla="*/ 419173 w 2390883"/>
              <a:gd name="connsiteY1" fmla="*/ 294552 h 575892"/>
              <a:gd name="connsiteX2" fmla="*/ 1025122 w 2390883"/>
              <a:gd name="connsiteY2" fmla="*/ 86062 h 575892"/>
              <a:gd name="connsiteX3" fmla="*/ 2390883 w 2390883"/>
              <a:gd name="connsiteY3" fmla="*/ 26372 h 575892"/>
              <a:gd name="connsiteX0" fmla="*/ 0 w 2398964"/>
              <a:gd name="connsiteY0" fmla="*/ 612788 h 612788"/>
              <a:gd name="connsiteX1" fmla="*/ 419173 w 2398964"/>
              <a:gd name="connsiteY1" fmla="*/ 331448 h 612788"/>
              <a:gd name="connsiteX2" fmla="*/ 1025122 w 2398964"/>
              <a:gd name="connsiteY2" fmla="*/ 122958 h 612788"/>
              <a:gd name="connsiteX3" fmla="*/ 2398964 w 2398964"/>
              <a:gd name="connsiteY3" fmla="*/ 17003 h 612788"/>
              <a:gd name="connsiteX0" fmla="*/ 0 w 2398964"/>
              <a:gd name="connsiteY0" fmla="*/ 603175 h 603175"/>
              <a:gd name="connsiteX1" fmla="*/ 419173 w 2398964"/>
              <a:gd name="connsiteY1" fmla="*/ 321835 h 603175"/>
              <a:gd name="connsiteX2" fmla="*/ 1025122 w 2398964"/>
              <a:gd name="connsiteY2" fmla="*/ 113345 h 603175"/>
              <a:gd name="connsiteX3" fmla="*/ 2398964 w 2398964"/>
              <a:gd name="connsiteY3" fmla="*/ 7390 h 603175"/>
            </a:gdLst>
            <a:ahLst/>
            <a:cxnLst>
              <a:cxn ang="0">
                <a:pos x="connsiteX0" y="connsiteY0"/>
              </a:cxn>
              <a:cxn ang="0">
                <a:pos x="connsiteX1" y="connsiteY1"/>
              </a:cxn>
              <a:cxn ang="0">
                <a:pos x="connsiteX2" y="connsiteY2"/>
              </a:cxn>
              <a:cxn ang="0">
                <a:pos x="connsiteX3" y="connsiteY3"/>
              </a:cxn>
            </a:cxnLst>
            <a:rect l="l" t="t" r="r" b="b"/>
            <a:pathLst>
              <a:path w="2398964" h="603175" extrusionOk="0">
                <a:moveTo>
                  <a:pt x="0" y="603175"/>
                </a:moveTo>
                <a:cubicBezTo>
                  <a:pt x="139724" y="509395"/>
                  <a:pt x="239622" y="414870"/>
                  <a:pt x="419173" y="321835"/>
                </a:cubicBezTo>
                <a:cubicBezTo>
                  <a:pt x="586361" y="247165"/>
                  <a:pt x="761592" y="185107"/>
                  <a:pt x="1025122" y="113345"/>
                </a:cubicBezTo>
                <a:cubicBezTo>
                  <a:pt x="1460087" y="25735"/>
                  <a:pt x="1953433" y="-18613"/>
                  <a:pt x="2398964" y="7390"/>
                </a:cubicBezTo>
              </a:path>
            </a:pathLst>
          </a:cu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4" name="Google Shape;724;g18f5e445d71_22_59"/>
          <p:cNvSpPr txBox="1"/>
          <p:nvPr/>
        </p:nvSpPr>
        <p:spPr>
          <a:xfrm>
            <a:off x="3709594" y="5425404"/>
            <a:ext cx="43440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2000" b="0" i="0" u="none" strike="noStrike" cap="none">
                <a:solidFill>
                  <a:schemeClr val="dk1"/>
                </a:solidFill>
                <a:latin typeface="Calibri"/>
                <a:ea typeface="Calibri"/>
                <a:cs typeface="Calibri"/>
                <a:sym typeface="Calibri"/>
              </a:rPr>
              <a:t>% Achievement of WQ Criteria</a:t>
            </a:r>
            <a:endParaRPr sz="2200" b="0" i="0" u="none" strike="noStrike" cap="none">
              <a:solidFill>
                <a:srgbClr val="000000"/>
              </a:solidFill>
              <a:latin typeface="Arial"/>
              <a:ea typeface="Arial"/>
              <a:cs typeface="Arial"/>
              <a:sym typeface="Arial"/>
            </a:endParaRPr>
          </a:p>
        </p:txBody>
      </p:sp>
      <p:sp>
        <p:nvSpPr>
          <p:cNvPr id="725" name="Google Shape;725;g18f5e445d71_22_59"/>
          <p:cNvSpPr txBox="1"/>
          <p:nvPr/>
        </p:nvSpPr>
        <p:spPr>
          <a:xfrm>
            <a:off x="7513680" y="2399716"/>
            <a:ext cx="31602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600" b="0" i="0" u="none" strike="noStrike" cap="none" dirty="0">
                <a:solidFill>
                  <a:srgbClr val="00B050"/>
                </a:solidFill>
                <a:latin typeface="Calibri"/>
                <a:ea typeface="Calibri"/>
                <a:cs typeface="Calibri"/>
                <a:sym typeface="Calibri"/>
              </a:rPr>
              <a:t>Possible Response (H) </a:t>
            </a:r>
            <a:endParaRPr sz="1800" b="0" i="0" u="none" strike="noStrike" cap="none" dirty="0">
              <a:solidFill>
                <a:srgbClr val="00B05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5" name="Google Shape;75;g18f5e445d71_16_112"/>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6" name="Google Shape;76;g18f5e445d71_16_112"/>
          <p:cNvPicPr preferRelativeResize="0"/>
          <p:nvPr/>
        </p:nvPicPr>
        <p:blipFill rotWithShape="1">
          <a:blip r:embed="rId3">
            <a:alphaModFix/>
          </a:blip>
          <a:srcRect l="31788" r="62543"/>
          <a:stretch/>
        </p:blipFill>
        <p:spPr>
          <a:xfrm rot="10800000" flipH="1">
            <a:off x="0" y="0"/>
            <a:ext cx="690900" cy="6858000"/>
          </a:xfrm>
          <a:prstGeom prst="rtTriangle">
            <a:avLst/>
          </a:prstGeom>
          <a:noFill/>
          <a:ln>
            <a:noFill/>
          </a:ln>
        </p:spPr>
      </p:pic>
      <p:grpSp>
        <p:nvGrpSpPr>
          <p:cNvPr id="5" name="Group 4">
            <a:extLst>
              <a:ext uri="{FF2B5EF4-FFF2-40B4-BE49-F238E27FC236}">
                <a16:creationId xmlns:a16="http://schemas.microsoft.com/office/drawing/2014/main" id="{50876CBD-3DB5-444D-8116-A265B32FF090}"/>
              </a:ext>
            </a:extLst>
          </p:cNvPr>
          <p:cNvGrpSpPr/>
          <p:nvPr/>
        </p:nvGrpSpPr>
        <p:grpSpPr>
          <a:xfrm>
            <a:off x="1503680" y="529752"/>
            <a:ext cx="4836160" cy="5798496"/>
            <a:chOff x="2214880" y="785184"/>
            <a:chExt cx="4378960" cy="5287631"/>
          </a:xfrm>
        </p:grpSpPr>
        <p:pic>
          <p:nvPicPr>
            <p:cNvPr id="3" name="Picture 2" descr="CESR title page.pdf - Adobe Acrobat Reader (32-bit)">
              <a:extLst>
                <a:ext uri="{FF2B5EF4-FFF2-40B4-BE49-F238E27FC236}">
                  <a16:creationId xmlns:a16="http://schemas.microsoft.com/office/drawing/2014/main" id="{2F7DE4ED-7EC6-41D9-AD35-0F075AB609FA}"/>
                </a:ext>
              </a:extLst>
            </p:cNvPr>
            <p:cNvPicPr>
              <a:picLocks noChangeAspect="1"/>
            </p:cNvPicPr>
            <p:nvPr/>
          </p:nvPicPr>
          <p:blipFill rotWithShape="1">
            <a:blip r:embed="rId4"/>
            <a:srcRect l="29333" t="19171" r="34750"/>
            <a:stretch/>
          </p:blipFill>
          <p:spPr>
            <a:xfrm>
              <a:off x="2214880" y="785184"/>
              <a:ext cx="4378960" cy="5287631"/>
            </a:xfrm>
            <a:prstGeom prst="rect">
              <a:avLst/>
            </a:prstGeom>
          </p:spPr>
        </p:pic>
        <p:sp>
          <p:nvSpPr>
            <p:cNvPr id="4" name="Rectangle 3">
              <a:extLst>
                <a:ext uri="{FF2B5EF4-FFF2-40B4-BE49-F238E27FC236}">
                  <a16:creationId xmlns:a16="http://schemas.microsoft.com/office/drawing/2014/main" id="{B212FAC9-C591-4D75-8278-F7A3C6586817}"/>
                </a:ext>
              </a:extLst>
            </p:cNvPr>
            <p:cNvSpPr/>
            <p:nvPr/>
          </p:nvSpPr>
          <p:spPr>
            <a:xfrm>
              <a:off x="2214880" y="785184"/>
              <a:ext cx="4378960" cy="52092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a:extLst>
              <a:ext uri="{FF2B5EF4-FFF2-40B4-BE49-F238E27FC236}">
                <a16:creationId xmlns:a16="http://schemas.microsoft.com/office/drawing/2014/main" id="{B8C947AC-8E99-4BEF-9CA9-8DBAA46E55E6}"/>
              </a:ext>
            </a:extLst>
          </p:cNvPr>
          <p:cNvSpPr/>
          <p:nvPr/>
        </p:nvSpPr>
        <p:spPr>
          <a:xfrm>
            <a:off x="7245946" y="1218624"/>
            <a:ext cx="3871003" cy="461665"/>
          </a:xfrm>
          <a:prstGeom prst="rect">
            <a:avLst/>
          </a:prstGeom>
        </p:spPr>
        <p:txBody>
          <a:bodyPr wrap="square">
            <a:spAutoFit/>
          </a:bodyPr>
          <a:lstStyle/>
          <a:p>
            <a:r>
              <a:rPr lang="en-US" sz="2400" b="1" dirty="0">
                <a:latin typeface="Calibri" panose="020F0502020204030204" pitchFamily="34" charset="0"/>
                <a:ea typeface="Calibri" panose="020F0502020204030204" pitchFamily="34" charset="0"/>
              </a:rPr>
              <a:t>CESR Related Documents</a:t>
            </a:r>
          </a:p>
        </p:txBody>
      </p:sp>
      <p:sp>
        <p:nvSpPr>
          <p:cNvPr id="7" name="Rectangle 6">
            <a:extLst>
              <a:ext uri="{FF2B5EF4-FFF2-40B4-BE49-F238E27FC236}">
                <a16:creationId xmlns:a16="http://schemas.microsoft.com/office/drawing/2014/main" id="{AF92554C-55A7-49A0-96CF-2A3FC08CC2CA}"/>
              </a:ext>
            </a:extLst>
          </p:cNvPr>
          <p:cNvSpPr/>
          <p:nvPr/>
        </p:nvSpPr>
        <p:spPr>
          <a:xfrm>
            <a:off x="6725246" y="1841052"/>
            <a:ext cx="5233703" cy="4401205"/>
          </a:xfrm>
          <a:prstGeom prst="rect">
            <a:avLst/>
          </a:prstGeom>
        </p:spPr>
        <p:txBody>
          <a:bodyPr wrap="square">
            <a:spAutoFit/>
          </a:bodyPr>
          <a:lstStyle/>
          <a:p>
            <a:r>
              <a:rPr lang="en-US" dirty="0">
                <a:latin typeface="Calibri" panose="020F0502020204030204" pitchFamily="34" charset="0"/>
                <a:ea typeface="Calibri" panose="020F0502020204030204" pitchFamily="34" charset="0"/>
              </a:rPr>
              <a:t>Easton, Z., Stephenson, K., Benham, B., </a:t>
            </a:r>
            <a:r>
              <a:rPr lang="en-US" dirty="0" err="1">
                <a:latin typeface="Calibri" panose="020F0502020204030204" pitchFamily="34" charset="0"/>
                <a:ea typeface="Calibri" panose="020F0502020204030204" pitchFamily="34" charset="0"/>
              </a:rPr>
              <a:t>Böhlke</a:t>
            </a:r>
            <a:r>
              <a:rPr lang="en-US" dirty="0">
                <a:latin typeface="Calibri" panose="020F0502020204030204" pitchFamily="34" charset="0"/>
                <a:ea typeface="Calibri" panose="020F0502020204030204" pitchFamily="34" charset="0"/>
              </a:rPr>
              <a:t>, J. K., Brosch, C., Buda, A., Collick, A., Fowler, L., Gilinsky, E., Hershner, C., Miller, A., Noe, G., Palm-Forster, L., &amp; Thompson, T. (2023). </a:t>
            </a:r>
            <a:r>
              <a:rPr lang="en-US" i="1" dirty="0">
                <a:latin typeface="Calibri" panose="020F0502020204030204" pitchFamily="34" charset="0"/>
                <a:ea typeface="Calibri" panose="020F0502020204030204" pitchFamily="34" charset="0"/>
              </a:rPr>
              <a:t>Evaluation of watershed system response to nutrient and sediment policy and management</a:t>
            </a:r>
            <a:r>
              <a:rPr lang="en-US" dirty="0">
                <a:latin typeface="Calibri" panose="020F0502020204030204" pitchFamily="34" charset="0"/>
                <a:ea typeface="Calibri" panose="020F0502020204030204" pitchFamily="34" charset="0"/>
              </a:rPr>
              <a:t>. STAC Publication Number 23-003, Chesapeake Bay Program Scientific and Technical Advisory Committee (STAC), Edgewater, MD</a:t>
            </a:r>
          </a:p>
          <a:p>
            <a:r>
              <a:rPr lang="en-US" dirty="0">
                <a:latin typeface="Calibri" panose="020F0502020204030204" pitchFamily="34" charset="0"/>
                <a:ea typeface="Calibri" panose="020F0502020204030204" pitchFamily="34" charset="0"/>
              </a:rPr>
              <a:t> </a:t>
            </a:r>
          </a:p>
          <a:p>
            <a:pPr marL="25400"/>
            <a:r>
              <a:rPr lang="en-US" dirty="0">
                <a:latin typeface="Calibri" panose="020F0502020204030204" pitchFamily="34" charset="0"/>
                <a:ea typeface="Calibri" panose="020F0502020204030204" pitchFamily="34" charset="0"/>
              </a:rPr>
              <a:t>Testa, J. M., Dennison, W. C., Ball, W. P., Boomer, K., Gibson, D. M., Linker, L., Runge, M. C., &amp; Sanford, L. (2023). </a:t>
            </a:r>
            <a:r>
              <a:rPr lang="en-US" i="1" dirty="0">
                <a:latin typeface="Calibri" panose="020F0502020204030204" pitchFamily="34" charset="0"/>
                <a:ea typeface="Calibri" panose="020F0502020204030204" pitchFamily="34" charset="0"/>
              </a:rPr>
              <a:t>Knowledge gaps, uncertainties, and opportunities regarding the response of the Chesapeake Bay estuary to proposed TMDLs</a:t>
            </a:r>
            <a:r>
              <a:rPr lang="en-US" dirty="0">
                <a:latin typeface="Calibri" panose="020F0502020204030204" pitchFamily="34" charset="0"/>
                <a:ea typeface="Calibri" panose="020F0502020204030204" pitchFamily="34" charset="0"/>
              </a:rPr>
              <a:t>.</a:t>
            </a:r>
            <a:r>
              <a:rPr lang="en-US" i="1" dirty="0">
                <a:latin typeface="Calibri" panose="020F0502020204030204" pitchFamily="34" charset="0"/>
                <a:ea typeface="Calibri" panose="020F0502020204030204" pitchFamily="34" charset="0"/>
              </a:rPr>
              <a:t> </a:t>
            </a:r>
            <a:r>
              <a:rPr lang="en-US" dirty="0">
                <a:latin typeface="Calibri" panose="020F0502020204030204" pitchFamily="34" charset="0"/>
                <a:ea typeface="Calibri" panose="020F0502020204030204" pitchFamily="34" charset="0"/>
              </a:rPr>
              <a:t>STAC Publication Number 23-004, Chesapeake Bay Program Scientific and Technical Advisory Committee (STAC), Edgewater, MD.  </a:t>
            </a:r>
          </a:p>
          <a:p>
            <a:pPr marL="25400"/>
            <a:endParaRPr lang="en-US" dirty="0">
              <a:latin typeface="Calibri" panose="020F0502020204030204" pitchFamily="34" charset="0"/>
              <a:ea typeface="Calibri" panose="020F0502020204030204" pitchFamily="34" charset="0"/>
            </a:endParaRPr>
          </a:p>
          <a:p>
            <a:r>
              <a:rPr lang="en-US" dirty="0">
                <a:latin typeface="Calibri" panose="020F0502020204030204" pitchFamily="34" charset="0"/>
                <a:ea typeface="Calibri" panose="020F0502020204030204" pitchFamily="34" charset="0"/>
              </a:rPr>
              <a:t>Rose, K., Monaco, M. E., Ihde, T., Hubbart, J., Smith, E., Stauffer, J., &amp; Havens, K. J. (2023).</a:t>
            </a:r>
            <a:r>
              <a:rPr lang="en-US" i="1" dirty="0">
                <a:latin typeface="Calibri" panose="020F0502020204030204" pitchFamily="34" charset="0"/>
                <a:ea typeface="Calibri" panose="020F0502020204030204" pitchFamily="34" charset="0"/>
              </a:rPr>
              <a:t> Proposed framework for analyzing water quality and habitat effects on the living resources of Chesapeake Bay</a:t>
            </a:r>
            <a:r>
              <a:rPr lang="en-US" dirty="0">
                <a:latin typeface="Calibri" panose="020F0502020204030204" pitchFamily="34" charset="0"/>
                <a:ea typeface="Calibri" panose="020F0502020204030204" pitchFamily="34" charset="0"/>
              </a:rPr>
              <a:t>. STAC Publication Number 23-005, Chesapeake Bay Program Scientific and Technical Advisory Committee (STAC), Edgewater, MD.</a:t>
            </a:r>
            <a:br>
              <a:rPr lang="en-US" dirty="0">
                <a:latin typeface="Calibri" panose="020F0502020204030204" pitchFamily="34" charset="0"/>
                <a:ea typeface="Calibri" panose="020F0502020204030204" pitchFamily="34" charset="0"/>
              </a:rPr>
            </a:br>
            <a:endParaRPr lang="en-US" dirty="0"/>
          </a:p>
        </p:txBody>
      </p:sp>
    </p:spTree>
    <p:extLst>
      <p:ext uri="{BB962C8B-B14F-4D97-AF65-F5344CB8AC3E}">
        <p14:creationId xmlns:p14="http://schemas.microsoft.com/office/powerpoint/2010/main" val="12519493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pic>
        <p:nvPicPr>
          <p:cNvPr id="684" name="Google Shape;684;g18e44da1547_0_7"/>
          <p:cNvPicPr preferRelativeResize="0"/>
          <p:nvPr/>
        </p:nvPicPr>
        <p:blipFill rotWithShape="1">
          <a:blip r:embed="rId3">
            <a:alphaModFix/>
          </a:blip>
          <a:srcRect/>
          <a:stretch/>
        </p:blipFill>
        <p:spPr>
          <a:xfrm>
            <a:off x="3347775" y="1401825"/>
            <a:ext cx="6393874" cy="5115099"/>
          </a:xfrm>
          <a:prstGeom prst="rect">
            <a:avLst/>
          </a:prstGeom>
          <a:noFill/>
          <a:ln>
            <a:noFill/>
          </a:ln>
        </p:spPr>
      </p:pic>
      <p:sp>
        <p:nvSpPr>
          <p:cNvPr id="685" name="Google Shape;685;g18e44da1547_0_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Many Knobs of Living Resource Response</a:t>
            </a:r>
            <a:endParaRPr/>
          </a:p>
        </p:txBody>
      </p:sp>
      <p:sp>
        <p:nvSpPr>
          <p:cNvPr id="686" name="Google Shape;686;g18e44da1547_0_7"/>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87" name="Google Shape;687;g18e44da1547_0_7"/>
          <p:cNvPicPr preferRelativeResize="0"/>
          <p:nvPr/>
        </p:nvPicPr>
        <p:blipFill rotWithShape="1">
          <a:blip r:embed="rId4">
            <a:alphaModFix/>
          </a:blip>
          <a:srcRect l="31788" r="62543"/>
          <a:stretch/>
        </p:blipFill>
        <p:spPr>
          <a:xfrm rot="10800000" flipH="1">
            <a:off x="0" y="0"/>
            <a:ext cx="690900" cy="6858000"/>
          </a:xfrm>
          <a:prstGeom prst="rtTriangle">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pic>
        <p:nvPicPr>
          <p:cNvPr id="708" name="Google Shape;708;g18e44da1547_0_0"/>
          <p:cNvPicPr preferRelativeResize="0"/>
          <p:nvPr/>
        </p:nvPicPr>
        <p:blipFill rotWithShape="1">
          <a:blip r:embed="rId3">
            <a:alphaModFix/>
          </a:blip>
          <a:srcRect/>
          <a:stretch/>
        </p:blipFill>
        <p:spPr>
          <a:xfrm>
            <a:off x="838200" y="2069875"/>
            <a:ext cx="10407401" cy="3991975"/>
          </a:xfrm>
          <a:prstGeom prst="rect">
            <a:avLst/>
          </a:prstGeom>
          <a:noFill/>
          <a:ln>
            <a:noFill/>
          </a:ln>
        </p:spPr>
      </p:pic>
      <p:sp>
        <p:nvSpPr>
          <p:cNvPr id="709" name="Google Shape;709;g18e44da1547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Many Knobs of Living Resource Response</a:t>
            </a:r>
            <a:endParaRPr/>
          </a:p>
        </p:txBody>
      </p:sp>
      <p:sp>
        <p:nvSpPr>
          <p:cNvPr id="2" name="TextBox 1">
            <a:extLst>
              <a:ext uri="{FF2B5EF4-FFF2-40B4-BE49-F238E27FC236}">
                <a16:creationId xmlns:a16="http://schemas.microsoft.com/office/drawing/2014/main" id="{3643C877-2A74-8F2C-97E8-BA3CE39C2835}"/>
              </a:ext>
            </a:extLst>
          </p:cNvPr>
          <p:cNvSpPr txBox="1"/>
          <p:nvPr/>
        </p:nvSpPr>
        <p:spPr>
          <a:xfrm>
            <a:off x="1728788" y="6472238"/>
            <a:ext cx="3466013" cy="307777"/>
          </a:xfrm>
          <a:prstGeom prst="rect">
            <a:avLst/>
          </a:prstGeom>
          <a:noFill/>
        </p:spPr>
        <p:txBody>
          <a:bodyPr wrap="none" rtlCol="0">
            <a:spAutoFit/>
          </a:bodyPr>
          <a:lstStyle/>
          <a:p>
            <a:r>
              <a:rPr lang="en-US" i="1" dirty="0"/>
              <a:t>Reinterpreted from </a:t>
            </a:r>
            <a:r>
              <a:rPr lang="en-US" i="1" dirty="0" err="1"/>
              <a:t>Schelnger</a:t>
            </a:r>
            <a:r>
              <a:rPr lang="en-US" i="1" dirty="0"/>
              <a:t> et al., 2022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10"/>
          <p:cNvSpPr txBox="1">
            <a:spLocks noGrp="1"/>
          </p:cNvSpPr>
          <p:nvPr>
            <p:ph type="body" idx="1"/>
          </p:nvPr>
        </p:nvSpPr>
        <p:spPr>
          <a:xfrm>
            <a:off x="973676" y="3372450"/>
            <a:ext cx="7244700" cy="35073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2400"/>
              <a:buChar char="•"/>
            </a:pPr>
            <a:r>
              <a:rPr lang="en-US" sz="2400">
                <a:solidFill>
                  <a:schemeClr val="dk1"/>
                </a:solidFill>
              </a:rPr>
              <a:t>Water quality improvements in shallow water may have more of a benefit to living resources than elsewhere.</a:t>
            </a:r>
            <a:endParaRPr>
              <a:solidFill>
                <a:schemeClr val="dk1"/>
              </a:solidFill>
            </a:endParaRPr>
          </a:p>
          <a:p>
            <a:pPr marL="228600" lvl="0" indent="-76200" algn="l" rtl="0">
              <a:lnSpc>
                <a:spcPct val="90000"/>
              </a:lnSpc>
              <a:spcBef>
                <a:spcPts val="1000"/>
              </a:spcBef>
              <a:spcAft>
                <a:spcPts val="0"/>
              </a:spcAft>
              <a:buClr>
                <a:schemeClr val="dk1"/>
              </a:buClr>
              <a:buSzPts val="2400"/>
              <a:buNone/>
            </a:pPr>
            <a:endParaRPr sz="2400">
              <a:solidFill>
                <a:schemeClr val="dk1"/>
              </a:solidFill>
            </a:endParaRPr>
          </a:p>
          <a:p>
            <a:pPr marL="228600" lvl="0" indent="-228600" algn="l" rtl="0">
              <a:lnSpc>
                <a:spcPct val="90000"/>
              </a:lnSpc>
              <a:spcBef>
                <a:spcPts val="1000"/>
              </a:spcBef>
              <a:spcAft>
                <a:spcPts val="0"/>
              </a:spcAft>
              <a:buSzPts val="2400"/>
              <a:buChar char="•"/>
            </a:pPr>
            <a:r>
              <a:rPr lang="en-US" sz="2400">
                <a:solidFill>
                  <a:schemeClr val="dk1"/>
                </a:solidFill>
              </a:rPr>
              <a:t>Water quality alone does not guarantee improvements in Living Resources. There are other factors!</a:t>
            </a:r>
            <a:endParaRPr>
              <a:solidFill>
                <a:schemeClr val="dk1"/>
              </a:solidFill>
            </a:endParaRPr>
          </a:p>
          <a:p>
            <a:pPr marL="228600" lvl="0" indent="-50800" algn="l" rtl="0">
              <a:lnSpc>
                <a:spcPct val="90000"/>
              </a:lnSpc>
              <a:spcBef>
                <a:spcPts val="1000"/>
              </a:spcBef>
              <a:spcAft>
                <a:spcPts val="0"/>
              </a:spcAft>
              <a:buClr>
                <a:schemeClr val="dk1"/>
              </a:buClr>
              <a:buSzPts val="2800"/>
              <a:buNone/>
            </a:pPr>
            <a:endParaRPr>
              <a:solidFill>
                <a:schemeClr val="dk1"/>
              </a:solidFill>
            </a:endParaRPr>
          </a:p>
          <a:p>
            <a:pPr marL="228600" lvl="0" indent="-50800" algn="l" rtl="0">
              <a:lnSpc>
                <a:spcPct val="90000"/>
              </a:lnSpc>
              <a:spcBef>
                <a:spcPts val="1000"/>
              </a:spcBef>
              <a:spcAft>
                <a:spcPts val="0"/>
              </a:spcAft>
              <a:buClr>
                <a:schemeClr val="dk1"/>
              </a:buClr>
              <a:buSzPts val="2800"/>
              <a:buNone/>
            </a:pPr>
            <a:endParaRPr>
              <a:solidFill>
                <a:schemeClr val="dk1"/>
              </a:solidFill>
            </a:endParaRPr>
          </a:p>
        </p:txBody>
      </p:sp>
      <p:sp>
        <p:nvSpPr>
          <p:cNvPr id="740" name="Google Shape;740;p10"/>
          <p:cNvSpPr txBox="1"/>
          <p:nvPr/>
        </p:nvSpPr>
        <p:spPr>
          <a:xfrm>
            <a:off x="2369300" y="1502675"/>
            <a:ext cx="94815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330099"/>
                </a:solidFill>
                <a:latin typeface="Arial"/>
                <a:ea typeface="Arial"/>
                <a:cs typeface="Arial"/>
                <a:sym typeface="Arial"/>
              </a:rPr>
              <a:t>FINDING:</a:t>
            </a:r>
            <a:r>
              <a:rPr lang="en-US" sz="2400" b="0" i="0" u="none" strike="noStrike" cap="none">
                <a:solidFill>
                  <a:schemeClr val="dk1"/>
                </a:solidFill>
                <a:latin typeface="Arial"/>
                <a:ea typeface="Arial"/>
                <a:cs typeface="Arial"/>
                <a:sym typeface="Arial"/>
              </a:rPr>
              <a:t> It might not be possible to meet the all</a:t>
            </a:r>
            <a:r>
              <a:rPr lang="en-US" sz="2400" b="0" i="0" u="none" strike="noStrike" cap="none">
                <a:solidFill>
                  <a:srgbClr val="FF0000"/>
                </a:solidFill>
                <a:latin typeface="Arial"/>
                <a:ea typeface="Arial"/>
                <a:cs typeface="Arial"/>
                <a:sym typeface="Arial"/>
              </a:rPr>
              <a:t> </a:t>
            </a:r>
            <a:r>
              <a:rPr lang="en-US" sz="2400" b="0" i="0" u="none" strike="noStrike" cap="none">
                <a:solidFill>
                  <a:schemeClr val="dk1"/>
                </a:solidFill>
                <a:latin typeface="Arial"/>
                <a:ea typeface="Arial"/>
                <a:cs typeface="Arial"/>
                <a:sym typeface="Arial"/>
              </a:rPr>
              <a:t>TMDL and WQ goals </a:t>
            </a:r>
            <a:r>
              <a:rPr lang="en-US" sz="2400" b="1" i="0" u="none" strike="noStrike" cap="none">
                <a:solidFill>
                  <a:schemeClr val="dk1"/>
                </a:solidFill>
                <a:latin typeface="Arial"/>
                <a:ea typeface="Arial"/>
                <a:cs typeface="Arial"/>
                <a:sym typeface="Arial"/>
              </a:rPr>
              <a:t>but</a:t>
            </a:r>
            <a:r>
              <a:rPr lang="en-US" sz="2400" b="0" i="0" u="none" strike="noStrike" cap="none">
                <a:solidFill>
                  <a:schemeClr val="dk1"/>
                </a:solidFill>
                <a:latin typeface="Arial"/>
                <a:ea typeface="Arial"/>
                <a:cs typeface="Arial"/>
                <a:sym typeface="Arial"/>
              </a:rPr>
              <a:t> this may not be necessary to meet and support living resource goals.</a:t>
            </a:r>
            <a:endParaRPr sz="2400" b="0" i="0" u="none" strike="noStrike" cap="none">
              <a:solidFill>
                <a:schemeClr val="dk1"/>
              </a:solidFill>
              <a:latin typeface="Arial"/>
              <a:ea typeface="Arial"/>
              <a:cs typeface="Arial"/>
              <a:sym typeface="Arial"/>
            </a:endParaRPr>
          </a:p>
        </p:txBody>
      </p:sp>
      <p:grpSp>
        <p:nvGrpSpPr>
          <p:cNvPr id="741" name="Google Shape;741;p10"/>
          <p:cNvGrpSpPr/>
          <p:nvPr/>
        </p:nvGrpSpPr>
        <p:grpSpPr>
          <a:xfrm>
            <a:off x="8305075" y="2998649"/>
            <a:ext cx="1418168" cy="1331975"/>
            <a:chOff x="8280400" y="2616099"/>
            <a:chExt cx="1418168" cy="1331975"/>
          </a:xfrm>
        </p:grpSpPr>
        <p:pic>
          <p:nvPicPr>
            <p:cNvPr id="742" name="Google Shape;742;p10" descr="Fish outline"/>
            <p:cNvPicPr preferRelativeResize="0"/>
            <p:nvPr/>
          </p:nvPicPr>
          <p:blipFill rotWithShape="1">
            <a:blip r:embed="rId3">
              <a:alphaModFix/>
            </a:blip>
            <a:srcRect/>
            <a:stretch/>
          </p:blipFill>
          <p:spPr>
            <a:xfrm>
              <a:off x="8280400" y="2796810"/>
              <a:ext cx="914400" cy="914400"/>
            </a:xfrm>
            <a:prstGeom prst="rect">
              <a:avLst/>
            </a:prstGeom>
            <a:noFill/>
            <a:ln>
              <a:noFill/>
            </a:ln>
          </p:spPr>
        </p:pic>
        <p:pic>
          <p:nvPicPr>
            <p:cNvPr id="743" name="Google Shape;743;p10" descr="Fish outline"/>
            <p:cNvPicPr preferRelativeResize="0"/>
            <p:nvPr/>
          </p:nvPicPr>
          <p:blipFill rotWithShape="1">
            <a:blip r:embed="rId3">
              <a:alphaModFix/>
            </a:blip>
            <a:srcRect/>
            <a:stretch/>
          </p:blipFill>
          <p:spPr>
            <a:xfrm>
              <a:off x="8559800" y="3191731"/>
              <a:ext cx="756343" cy="756343"/>
            </a:xfrm>
            <a:prstGeom prst="rect">
              <a:avLst/>
            </a:prstGeom>
            <a:noFill/>
            <a:ln>
              <a:noFill/>
            </a:ln>
          </p:spPr>
        </p:pic>
        <p:pic>
          <p:nvPicPr>
            <p:cNvPr id="744" name="Google Shape;744;p10" descr="Fish outline"/>
            <p:cNvPicPr preferRelativeResize="0"/>
            <p:nvPr/>
          </p:nvPicPr>
          <p:blipFill rotWithShape="1">
            <a:blip r:embed="rId3">
              <a:alphaModFix/>
            </a:blip>
            <a:srcRect/>
            <a:stretch/>
          </p:blipFill>
          <p:spPr>
            <a:xfrm>
              <a:off x="8942225" y="2616099"/>
              <a:ext cx="756343" cy="756343"/>
            </a:xfrm>
            <a:prstGeom prst="rect">
              <a:avLst/>
            </a:prstGeom>
            <a:noFill/>
            <a:ln>
              <a:noFill/>
            </a:ln>
          </p:spPr>
        </p:pic>
      </p:grpSp>
      <p:pic>
        <p:nvPicPr>
          <p:cNvPr id="745" name="Google Shape;745;p10" descr="Thermometer with solid fill"/>
          <p:cNvPicPr preferRelativeResize="0"/>
          <p:nvPr/>
        </p:nvPicPr>
        <p:blipFill rotWithShape="1">
          <a:blip r:embed="rId4">
            <a:alphaModFix/>
          </a:blip>
          <a:srcRect/>
          <a:stretch/>
        </p:blipFill>
        <p:spPr>
          <a:xfrm>
            <a:off x="8480771" y="4720359"/>
            <a:ext cx="914400" cy="914400"/>
          </a:xfrm>
          <a:prstGeom prst="rect">
            <a:avLst/>
          </a:prstGeom>
          <a:noFill/>
          <a:ln>
            <a:noFill/>
          </a:ln>
        </p:spPr>
      </p:pic>
      <p:pic>
        <p:nvPicPr>
          <p:cNvPr id="746" name="Google Shape;746;p10"/>
          <p:cNvPicPr preferRelativeResize="0"/>
          <p:nvPr/>
        </p:nvPicPr>
        <p:blipFill rotWithShape="1">
          <a:blip r:embed="rId5">
            <a:alphaModFix/>
          </a:blip>
          <a:srcRect/>
          <a:stretch/>
        </p:blipFill>
        <p:spPr>
          <a:xfrm>
            <a:off x="973669" y="1557788"/>
            <a:ext cx="1037850" cy="1058325"/>
          </a:xfrm>
          <a:prstGeom prst="rect">
            <a:avLst/>
          </a:prstGeom>
          <a:noFill/>
          <a:ln>
            <a:noFill/>
          </a:ln>
        </p:spPr>
      </p:pic>
      <p:sp>
        <p:nvSpPr>
          <p:cNvPr id="747" name="Google Shape;747;p10"/>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48" name="Google Shape;748;p10"/>
          <p:cNvPicPr preferRelativeResize="0"/>
          <p:nvPr/>
        </p:nvPicPr>
        <p:blipFill rotWithShape="1">
          <a:blip r:embed="rId6">
            <a:alphaModFix/>
          </a:blip>
          <a:srcRect l="31788" r="62543"/>
          <a:stretch/>
        </p:blipFill>
        <p:spPr>
          <a:xfrm rot="10800000" flipH="1">
            <a:off x="0" y="0"/>
            <a:ext cx="690900" cy="6858000"/>
          </a:xfrm>
          <a:prstGeom prst="rtTriangle">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11"/>
          <p:cNvSpPr txBox="1">
            <a:spLocks noGrp="1"/>
          </p:cNvSpPr>
          <p:nvPr>
            <p:ph type="title"/>
          </p:nvPr>
        </p:nvSpPr>
        <p:spPr>
          <a:xfrm>
            <a:off x="807375" y="311200"/>
            <a:ext cx="10515600" cy="1325700"/>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t>Improving Living Resource Response to Water Quality management Efforts</a:t>
            </a:r>
            <a:endParaRPr dirty="0"/>
          </a:p>
        </p:txBody>
      </p:sp>
      <p:sp>
        <p:nvSpPr>
          <p:cNvPr id="754" name="Google Shape;754;p11"/>
          <p:cNvSpPr txBox="1">
            <a:spLocks noGrp="1"/>
          </p:cNvSpPr>
          <p:nvPr>
            <p:ph type="body" idx="1"/>
          </p:nvPr>
        </p:nvSpPr>
        <p:spPr>
          <a:xfrm>
            <a:off x="973666" y="2796810"/>
            <a:ext cx="6802966" cy="350715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2400"/>
              <a:buChar char="•"/>
            </a:pPr>
            <a:r>
              <a:rPr lang="en-US" sz="2400" dirty="0">
                <a:solidFill>
                  <a:schemeClr val="dk1"/>
                </a:solidFill>
              </a:rPr>
              <a:t>Prioritize nutrient reduction where you will get a living resource response sooner.</a:t>
            </a:r>
            <a:endParaRPr sz="2400" dirty="0">
              <a:solidFill>
                <a:schemeClr val="dk1"/>
              </a:solidFill>
            </a:endParaRPr>
          </a:p>
          <a:p>
            <a:pPr marL="228600" lvl="0" indent="-228600" algn="l" rtl="0">
              <a:lnSpc>
                <a:spcPct val="90000"/>
              </a:lnSpc>
              <a:spcBef>
                <a:spcPts val="1000"/>
              </a:spcBef>
              <a:spcAft>
                <a:spcPts val="0"/>
              </a:spcAft>
              <a:buSzPts val="2400"/>
              <a:buChar char="•"/>
            </a:pPr>
            <a:r>
              <a:rPr lang="en-US" sz="2400" dirty="0">
                <a:solidFill>
                  <a:schemeClr val="dk1"/>
                </a:solidFill>
              </a:rPr>
              <a:t>Bay Program should be willing to shift investments to efforts that increase Living Resources for the water quality gains that are achieved.</a:t>
            </a:r>
          </a:p>
          <a:p>
            <a:pPr marL="228600" lvl="0" indent="-228600" algn="l" rtl="0">
              <a:lnSpc>
                <a:spcPct val="90000"/>
              </a:lnSpc>
              <a:spcBef>
                <a:spcPts val="1000"/>
              </a:spcBef>
              <a:spcAft>
                <a:spcPts val="0"/>
              </a:spcAft>
              <a:buSzPts val="2400"/>
              <a:buChar char="•"/>
            </a:pPr>
            <a:endParaRPr lang="en-US" dirty="0">
              <a:solidFill>
                <a:schemeClr val="dk1"/>
              </a:solidFill>
            </a:endParaRPr>
          </a:p>
          <a:p>
            <a:pPr marL="228600" lvl="0" indent="-228600" algn="l" rtl="0">
              <a:lnSpc>
                <a:spcPct val="90000"/>
              </a:lnSpc>
              <a:spcBef>
                <a:spcPts val="1000"/>
              </a:spcBef>
              <a:spcAft>
                <a:spcPts val="0"/>
              </a:spcAft>
              <a:buSzPts val="2400"/>
              <a:buChar char="•"/>
            </a:pPr>
            <a:endParaRPr dirty="0">
              <a:solidFill>
                <a:schemeClr val="dk1"/>
              </a:solidFill>
            </a:endParaRPr>
          </a:p>
          <a:p>
            <a:pPr marL="228600" lvl="0" indent="-50800" algn="l" rtl="0">
              <a:lnSpc>
                <a:spcPct val="90000"/>
              </a:lnSpc>
              <a:spcBef>
                <a:spcPts val="1000"/>
              </a:spcBef>
              <a:spcAft>
                <a:spcPts val="0"/>
              </a:spcAft>
              <a:buClr>
                <a:schemeClr val="dk1"/>
              </a:buClr>
              <a:buSzPts val="2800"/>
              <a:buNone/>
            </a:pPr>
            <a:endParaRPr dirty="0">
              <a:solidFill>
                <a:schemeClr val="dk1"/>
              </a:solidFill>
            </a:endParaRPr>
          </a:p>
          <a:p>
            <a:pPr marL="228600" lvl="0" indent="-50800" algn="l" rtl="0">
              <a:lnSpc>
                <a:spcPct val="90000"/>
              </a:lnSpc>
              <a:spcBef>
                <a:spcPts val="1000"/>
              </a:spcBef>
              <a:spcAft>
                <a:spcPts val="0"/>
              </a:spcAft>
              <a:buClr>
                <a:schemeClr val="dk1"/>
              </a:buClr>
              <a:buSzPts val="2800"/>
              <a:buNone/>
            </a:pPr>
            <a:endParaRPr dirty="0">
              <a:solidFill>
                <a:schemeClr val="dk1"/>
              </a:solidFill>
            </a:endParaRPr>
          </a:p>
        </p:txBody>
      </p:sp>
      <p:sp>
        <p:nvSpPr>
          <p:cNvPr id="755" name="Google Shape;755;p11"/>
          <p:cNvSpPr txBox="1"/>
          <p:nvPr/>
        </p:nvSpPr>
        <p:spPr>
          <a:xfrm>
            <a:off x="1237146" y="1817611"/>
            <a:ext cx="1034940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1"/>
                </a:solidFill>
                <a:latin typeface="Arial"/>
                <a:ea typeface="Arial"/>
                <a:cs typeface="Arial"/>
                <a:sym typeface="Arial"/>
              </a:rPr>
              <a:t>Implication: Opportunities exist to adjust water quality goals to prioritize management actions to improve living resource response. </a:t>
            </a:r>
            <a:endParaRPr sz="2400" b="0" i="0" u="none" strike="noStrike" cap="none" dirty="0">
              <a:solidFill>
                <a:schemeClr val="dk1"/>
              </a:solidFill>
              <a:latin typeface="Arial"/>
              <a:ea typeface="Arial"/>
              <a:cs typeface="Arial"/>
              <a:sym typeface="Arial"/>
            </a:endParaRPr>
          </a:p>
        </p:txBody>
      </p:sp>
      <p:pic>
        <p:nvPicPr>
          <p:cNvPr id="756" name="Google Shape;756;p11" descr="Fish outline"/>
          <p:cNvPicPr preferRelativeResize="0"/>
          <p:nvPr/>
        </p:nvPicPr>
        <p:blipFill rotWithShape="1">
          <a:blip r:embed="rId3">
            <a:alphaModFix/>
          </a:blip>
          <a:srcRect/>
          <a:stretch/>
        </p:blipFill>
        <p:spPr>
          <a:xfrm>
            <a:off x="9590217" y="2786795"/>
            <a:ext cx="914400" cy="914400"/>
          </a:xfrm>
          <a:prstGeom prst="rect">
            <a:avLst/>
          </a:prstGeom>
          <a:noFill/>
          <a:ln>
            <a:noFill/>
          </a:ln>
        </p:spPr>
      </p:pic>
      <p:pic>
        <p:nvPicPr>
          <p:cNvPr id="757" name="Google Shape;757;p11" descr="Fish outline"/>
          <p:cNvPicPr preferRelativeResize="0"/>
          <p:nvPr/>
        </p:nvPicPr>
        <p:blipFill rotWithShape="1">
          <a:blip r:embed="rId3">
            <a:alphaModFix/>
          </a:blip>
          <a:srcRect/>
          <a:stretch/>
        </p:blipFill>
        <p:spPr>
          <a:xfrm>
            <a:off x="9869617" y="3181716"/>
            <a:ext cx="756343" cy="756343"/>
          </a:xfrm>
          <a:prstGeom prst="rect">
            <a:avLst/>
          </a:prstGeom>
          <a:noFill/>
          <a:ln>
            <a:noFill/>
          </a:ln>
        </p:spPr>
      </p:pic>
      <p:pic>
        <p:nvPicPr>
          <p:cNvPr id="758" name="Google Shape;758;p11" descr="Fish outline"/>
          <p:cNvPicPr preferRelativeResize="0"/>
          <p:nvPr/>
        </p:nvPicPr>
        <p:blipFill rotWithShape="1">
          <a:blip r:embed="rId3">
            <a:alphaModFix/>
          </a:blip>
          <a:srcRect/>
          <a:stretch/>
        </p:blipFill>
        <p:spPr>
          <a:xfrm>
            <a:off x="10252042" y="2606084"/>
            <a:ext cx="756343" cy="756343"/>
          </a:xfrm>
          <a:prstGeom prst="rect">
            <a:avLst/>
          </a:prstGeom>
          <a:noFill/>
          <a:ln>
            <a:noFill/>
          </a:ln>
        </p:spPr>
      </p:pic>
      <p:pic>
        <p:nvPicPr>
          <p:cNvPr id="759" name="Google Shape;759;p11" descr="Gauge outline"/>
          <p:cNvPicPr preferRelativeResize="0"/>
          <p:nvPr/>
        </p:nvPicPr>
        <p:blipFill rotWithShape="1">
          <a:blip r:embed="rId4">
            <a:alphaModFix/>
          </a:blip>
          <a:srcRect/>
          <a:stretch/>
        </p:blipFill>
        <p:spPr>
          <a:xfrm>
            <a:off x="8419700" y="2720334"/>
            <a:ext cx="914400" cy="914400"/>
          </a:xfrm>
          <a:prstGeom prst="rect">
            <a:avLst/>
          </a:prstGeom>
          <a:noFill/>
          <a:ln>
            <a:noFill/>
          </a:ln>
        </p:spPr>
      </p:pic>
      <p:sp>
        <p:nvSpPr>
          <p:cNvPr id="760" name="Google Shape;760;p11"/>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61" name="Google Shape;761;p11"/>
          <p:cNvPicPr preferRelativeResize="0"/>
          <p:nvPr/>
        </p:nvPicPr>
        <p:blipFill rotWithShape="1">
          <a:blip r:embed="rId5">
            <a:alphaModFix/>
          </a:blip>
          <a:srcRect l="31788" r="62543"/>
          <a:stretch/>
        </p:blipFill>
        <p:spPr>
          <a:xfrm rot="10800000" flipH="1">
            <a:off x="0" y="0"/>
            <a:ext cx="690900" cy="6858000"/>
          </a:xfrm>
          <a:prstGeom prst="rtTriangle">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g18f5e445d71_22_97"/>
          <p:cNvSpPr txBox="1">
            <a:spLocks noGrp="1"/>
          </p:cNvSpPr>
          <p:nvPr>
            <p:ph type="ctrTitle"/>
          </p:nvPr>
        </p:nvSpPr>
        <p:spPr>
          <a:xfrm>
            <a:off x="415600" y="2302578"/>
            <a:ext cx="11360700" cy="2435100"/>
          </a:xfrm>
          <a:prstGeom prst="rect">
            <a:avLst/>
          </a:prstGeom>
          <a:noFill/>
          <a:ln>
            <a:noFill/>
          </a:ln>
        </p:spPr>
        <p:txBody>
          <a:bodyPr spcFirstLastPara="1" wrap="square" lIns="121900" tIns="121900" rIns="121900" bIns="121900" anchor="b" anchorCtr="0">
            <a:normAutofit fontScale="90000"/>
          </a:bodyPr>
          <a:lstStyle/>
          <a:p>
            <a:pPr marL="0" lvl="0" indent="0" algn="l" rtl="0">
              <a:lnSpc>
                <a:spcPct val="100000"/>
              </a:lnSpc>
              <a:spcBef>
                <a:spcPts val="0"/>
              </a:spcBef>
              <a:spcAft>
                <a:spcPts val="0"/>
              </a:spcAft>
              <a:buClr>
                <a:schemeClr val="dk1"/>
              </a:buClr>
              <a:buSzPct val="34137"/>
              <a:buFont typeface="Arial"/>
              <a:buNone/>
            </a:pPr>
            <a:r>
              <a:rPr lang="en-US" sz="3222" dirty="0">
                <a:solidFill>
                  <a:srgbClr val="231F20"/>
                </a:solidFill>
              </a:rPr>
              <a:t>Achieving our desired outcomes is proving more challenging than we expected.</a:t>
            </a:r>
            <a:endParaRPr sz="3222" dirty="0">
              <a:solidFill>
                <a:srgbClr val="231F20"/>
              </a:solidFill>
            </a:endParaRPr>
          </a:p>
          <a:p>
            <a:pPr marL="0" lvl="0" indent="0" algn="l" rtl="0">
              <a:lnSpc>
                <a:spcPct val="100000"/>
              </a:lnSpc>
              <a:spcBef>
                <a:spcPts val="1200"/>
              </a:spcBef>
              <a:spcAft>
                <a:spcPts val="1200"/>
              </a:spcAft>
              <a:buClr>
                <a:schemeClr val="dk1"/>
              </a:buClr>
              <a:buSzPct val="34137"/>
              <a:buFont typeface="Arial"/>
              <a:buNone/>
            </a:pPr>
            <a:r>
              <a:rPr lang="en-US" sz="3222" dirty="0">
                <a:solidFill>
                  <a:srgbClr val="231F20"/>
                </a:solidFill>
              </a:rPr>
              <a:t>There are opportunities to improve our effectiveness, but they will require a significant change in our thinking and our programs.</a:t>
            </a:r>
            <a:endParaRPr sz="7900" dirty="0"/>
          </a:p>
        </p:txBody>
      </p:sp>
      <p:sp>
        <p:nvSpPr>
          <p:cNvPr id="767" name="Google Shape;767;g18f5e445d71_22_97"/>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68" name="Google Shape;768;g18f5e445d71_22_97"/>
          <p:cNvPicPr preferRelativeResize="0"/>
          <p:nvPr/>
        </p:nvPicPr>
        <p:blipFill rotWithShape="1">
          <a:blip r:embed="rId3">
            <a:alphaModFix/>
          </a:blip>
          <a:srcRect l="31788" r="62543"/>
          <a:stretch/>
        </p:blipFill>
        <p:spPr>
          <a:xfrm rot="10800000" flipH="1">
            <a:off x="0" y="0"/>
            <a:ext cx="690900" cy="6858000"/>
          </a:xfrm>
          <a:prstGeom prst="rtTriangle">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grpSp>
        <p:nvGrpSpPr>
          <p:cNvPr id="410" name="Google Shape;410;p12"/>
          <p:cNvGrpSpPr/>
          <p:nvPr/>
        </p:nvGrpSpPr>
        <p:grpSpPr>
          <a:xfrm>
            <a:off x="2041068" y="191179"/>
            <a:ext cx="3873942" cy="6666821"/>
            <a:chOff x="1939468" y="159999"/>
            <a:chExt cx="3873942" cy="6666821"/>
          </a:xfrm>
        </p:grpSpPr>
        <p:sp>
          <p:nvSpPr>
            <p:cNvPr id="411" name="Google Shape;411;p12"/>
            <p:cNvSpPr/>
            <p:nvPr/>
          </p:nvSpPr>
          <p:spPr>
            <a:xfrm>
              <a:off x="2618023" y="958118"/>
              <a:ext cx="2414082" cy="1582648"/>
            </a:xfrm>
            <a:custGeom>
              <a:avLst/>
              <a:gdLst/>
              <a:ahLst/>
              <a:cxnLst/>
              <a:rect l="l" t="t" r="r" b="b"/>
              <a:pathLst>
                <a:path w="1791425" h="1947068" extrusionOk="0">
                  <a:moveTo>
                    <a:pt x="0" y="1947068"/>
                  </a:moveTo>
                  <a:cubicBezTo>
                    <a:pt x="509835" y="1868911"/>
                    <a:pt x="872143" y="1786054"/>
                    <a:pt x="1151071" y="1631856"/>
                  </a:cubicBezTo>
                  <a:cubicBezTo>
                    <a:pt x="1429999" y="1477658"/>
                    <a:pt x="1559835" y="1267857"/>
                    <a:pt x="1673566" y="1021881"/>
                  </a:cubicBezTo>
                  <a:cubicBezTo>
                    <a:pt x="1787297" y="775905"/>
                    <a:pt x="1768679" y="154674"/>
                    <a:pt x="1791425" y="0"/>
                  </a:cubicBezTo>
                </a:path>
              </a:pathLst>
            </a:custGeom>
            <a:noFill/>
            <a:ln w="28575" cap="flat" cmpd="sng">
              <a:solidFill>
                <a:srgbClr val="0070C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2" name="Google Shape;412;p12"/>
            <p:cNvSpPr/>
            <p:nvPr/>
          </p:nvSpPr>
          <p:spPr>
            <a:xfrm>
              <a:off x="2811034" y="1189195"/>
              <a:ext cx="2495151" cy="1690639"/>
            </a:xfrm>
            <a:custGeom>
              <a:avLst/>
              <a:gdLst/>
              <a:ahLst/>
              <a:cxnLst/>
              <a:rect l="l" t="t" r="r" b="b"/>
              <a:pathLst>
                <a:path w="1367212" h="1794577" extrusionOk="0">
                  <a:moveTo>
                    <a:pt x="0" y="1794577"/>
                  </a:moveTo>
                  <a:cubicBezTo>
                    <a:pt x="503830" y="1768419"/>
                    <a:pt x="709906" y="1615716"/>
                    <a:pt x="908901" y="1442308"/>
                  </a:cubicBezTo>
                  <a:cubicBezTo>
                    <a:pt x="1107896" y="1268900"/>
                    <a:pt x="1201236" y="1076633"/>
                    <a:pt x="1277322" y="859699"/>
                  </a:cubicBezTo>
                  <a:cubicBezTo>
                    <a:pt x="1353408" y="642765"/>
                    <a:pt x="1369347" y="162594"/>
                    <a:pt x="1366996" y="0"/>
                  </a:cubicBezTo>
                </a:path>
              </a:pathLst>
            </a:custGeom>
            <a:noFill/>
            <a:ln w="19050" cap="flat" cmpd="sng">
              <a:solidFill>
                <a:srgbClr val="0070C0"/>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3" name="Google Shape;413;p12"/>
            <p:cNvSpPr/>
            <p:nvPr/>
          </p:nvSpPr>
          <p:spPr>
            <a:xfrm>
              <a:off x="2794146" y="754499"/>
              <a:ext cx="1516615" cy="1473914"/>
            </a:xfrm>
            <a:custGeom>
              <a:avLst/>
              <a:gdLst/>
              <a:ahLst/>
              <a:cxnLst/>
              <a:rect l="l" t="t" r="r" b="b"/>
              <a:pathLst>
                <a:path w="865902" h="1557959" extrusionOk="0">
                  <a:moveTo>
                    <a:pt x="0" y="1557959"/>
                  </a:moveTo>
                  <a:cubicBezTo>
                    <a:pt x="308649" y="1484272"/>
                    <a:pt x="464839" y="1445542"/>
                    <a:pt x="604467" y="1317445"/>
                  </a:cubicBezTo>
                  <a:cubicBezTo>
                    <a:pt x="744095" y="1189348"/>
                    <a:pt x="795146" y="1008951"/>
                    <a:pt x="837770" y="789377"/>
                  </a:cubicBezTo>
                  <a:cubicBezTo>
                    <a:pt x="880394" y="569803"/>
                    <a:pt x="862563" y="162594"/>
                    <a:pt x="860212" y="0"/>
                  </a:cubicBezTo>
                </a:path>
              </a:pathLst>
            </a:custGeom>
            <a:noFill/>
            <a:ln w="19050" cap="flat" cmpd="sng">
              <a:solidFill>
                <a:srgbClr val="0070C0"/>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4" name="Google Shape;414;p12"/>
            <p:cNvSpPr txBox="1"/>
            <p:nvPr/>
          </p:nvSpPr>
          <p:spPr>
            <a:xfrm>
              <a:off x="4348753" y="518073"/>
              <a:ext cx="1338410"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200" b="1" i="0" u="none" strike="noStrike" cap="none">
                  <a:solidFill>
                    <a:srgbClr val="0070C0"/>
                  </a:solidFill>
                  <a:latin typeface="Calibri"/>
                  <a:ea typeface="Calibri"/>
                  <a:cs typeface="Calibri"/>
                  <a:sym typeface="Calibri"/>
                </a:rPr>
                <a:t>Implementation cost</a:t>
              </a:r>
              <a:endParaRPr sz="1100" b="0" i="0" u="none" strike="noStrike" cap="none">
                <a:solidFill>
                  <a:srgbClr val="000000"/>
                </a:solidFill>
                <a:latin typeface="Arial"/>
                <a:ea typeface="Arial"/>
                <a:cs typeface="Arial"/>
                <a:sym typeface="Arial"/>
              </a:endParaRPr>
            </a:p>
          </p:txBody>
        </p:sp>
        <p:sp>
          <p:nvSpPr>
            <p:cNvPr id="415" name="Google Shape;415;p12"/>
            <p:cNvSpPr txBox="1"/>
            <p:nvPr/>
          </p:nvSpPr>
          <p:spPr>
            <a:xfrm rot="-5400000">
              <a:off x="1278435" y="1352976"/>
              <a:ext cx="1729346"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200" b="0" i="0" u="none" strike="noStrike" cap="none">
                  <a:solidFill>
                    <a:srgbClr val="0070C0"/>
                  </a:solidFill>
                  <a:latin typeface="Calibri"/>
                  <a:ea typeface="Calibri"/>
                  <a:cs typeface="Calibri"/>
                  <a:sym typeface="Calibri"/>
                </a:rPr>
                <a:t>Costs to attain WQS ($)</a:t>
              </a:r>
              <a:endParaRPr sz="1100" b="0" i="0" u="none" strike="noStrike" cap="none">
                <a:solidFill>
                  <a:srgbClr val="0070C0"/>
                </a:solidFill>
                <a:latin typeface="Arial"/>
                <a:ea typeface="Arial"/>
                <a:cs typeface="Arial"/>
                <a:sym typeface="Arial"/>
              </a:endParaRPr>
            </a:p>
          </p:txBody>
        </p:sp>
        <p:sp>
          <p:nvSpPr>
            <p:cNvPr id="416" name="Google Shape;416;p12"/>
            <p:cNvSpPr txBox="1"/>
            <p:nvPr/>
          </p:nvSpPr>
          <p:spPr>
            <a:xfrm>
              <a:off x="3242443" y="3159505"/>
              <a:ext cx="1684145"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200" b="0" i="0" u="none" strike="noStrike" cap="none">
                  <a:solidFill>
                    <a:schemeClr val="dk1"/>
                  </a:solidFill>
                  <a:latin typeface="Calibri"/>
                  <a:ea typeface="Calibri"/>
                  <a:cs typeface="Calibri"/>
                  <a:sym typeface="Calibri"/>
                </a:rPr>
                <a:t>% Attainment of WQS</a:t>
              </a:r>
              <a:endParaRPr sz="1050" b="0" i="0" u="none" strike="noStrike" cap="none">
                <a:solidFill>
                  <a:srgbClr val="000000"/>
                </a:solidFill>
                <a:latin typeface="Arial"/>
                <a:ea typeface="Arial"/>
                <a:cs typeface="Arial"/>
                <a:sym typeface="Arial"/>
              </a:endParaRPr>
            </a:p>
          </p:txBody>
        </p:sp>
        <p:cxnSp>
          <p:nvCxnSpPr>
            <p:cNvPr id="417" name="Google Shape;417;p12"/>
            <p:cNvCxnSpPr/>
            <p:nvPr/>
          </p:nvCxnSpPr>
          <p:spPr>
            <a:xfrm>
              <a:off x="5558341" y="3950047"/>
              <a:ext cx="0" cy="2476955"/>
            </a:xfrm>
            <a:prstGeom prst="straightConnector1">
              <a:avLst/>
            </a:prstGeom>
            <a:noFill/>
            <a:ln w="28575" cap="flat" cmpd="sng">
              <a:solidFill>
                <a:schemeClr val="dk1"/>
              </a:solidFill>
              <a:prstDash val="solid"/>
              <a:round/>
              <a:headEnd type="none" w="sm" len="sm"/>
              <a:tailEnd type="none" w="sm" len="sm"/>
            </a:ln>
          </p:spPr>
        </p:cxnSp>
        <p:sp>
          <p:nvSpPr>
            <p:cNvPr id="418" name="Google Shape;418;p12"/>
            <p:cNvSpPr txBox="1"/>
            <p:nvPr/>
          </p:nvSpPr>
          <p:spPr>
            <a:xfrm rot="-5400000" flipH="1">
              <a:off x="691018" y="4773545"/>
              <a:ext cx="2911457"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200" b="0" i="0" u="none" strike="noStrike" cap="none">
                  <a:solidFill>
                    <a:srgbClr val="00B050"/>
                  </a:solidFill>
                  <a:latin typeface="Calibri"/>
                  <a:ea typeface="Calibri"/>
                  <a:cs typeface="Calibri"/>
                  <a:sym typeface="Calibri"/>
                </a:rPr>
                <a:t>Indicator of living resource abundance</a:t>
              </a:r>
              <a:endParaRPr sz="1100" b="0" i="0" u="none" strike="noStrike" cap="none">
                <a:solidFill>
                  <a:srgbClr val="00B050"/>
                </a:solidFill>
                <a:latin typeface="Arial"/>
                <a:ea typeface="Arial"/>
                <a:cs typeface="Arial"/>
                <a:sym typeface="Arial"/>
              </a:endParaRPr>
            </a:p>
          </p:txBody>
        </p:sp>
        <p:cxnSp>
          <p:nvCxnSpPr>
            <p:cNvPr id="419" name="Google Shape;419;p12"/>
            <p:cNvCxnSpPr/>
            <p:nvPr/>
          </p:nvCxnSpPr>
          <p:spPr>
            <a:xfrm>
              <a:off x="2325478" y="545782"/>
              <a:ext cx="0" cy="2492169"/>
            </a:xfrm>
            <a:prstGeom prst="straightConnector1">
              <a:avLst/>
            </a:prstGeom>
            <a:noFill/>
            <a:ln w="28575" cap="flat" cmpd="sng">
              <a:solidFill>
                <a:schemeClr val="dk1"/>
              </a:solidFill>
              <a:prstDash val="solid"/>
              <a:round/>
              <a:headEnd type="none" w="sm" len="sm"/>
              <a:tailEnd type="none" w="sm" len="sm"/>
            </a:ln>
          </p:spPr>
        </p:cxnSp>
        <p:cxnSp>
          <p:nvCxnSpPr>
            <p:cNvPr id="420" name="Google Shape;420;p12"/>
            <p:cNvCxnSpPr/>
            <p:nvPr/>
          </p:nvCxnSpPr>
          <p:spPr>
            <a:xfrm rot="10800000">
              <a:off x="2323884" y="3027518"/>
              <a:ext cx="3219774" cy="969"/>
            </a:xfrm>
            <a:prstGeom prst="straightConnector1">
              <a:avLst/>
            </a:prstGeom>
            <a:noFill/>
            <a:ln w="28575" cap="flat" cmpd="sng">
              <a:solidFill>
                <a:schemeClr val="dk1"/>
              </a:solidFill>
              <a:prstDash val="solid"/>
              <a:round/>
              <a:headEnd type="none" w="sm" len="sm"/>
              <a:tailEnd type="none" w="sm" len="sm"/>
            </a:ln>
          </p:spPr>
        </p:cxnSp>
        <p:sp>
          <p:nvSpPr>
            <p:cNvPr id="421" name="Google Shape;421;p12"/>
            <p:cNvSpPr txBox="1"/>
            <p:nvPr/>
          </p:nvSpPr>
          <p:spPr>
            <a:xfrm>
              <a:off x="2514656" y="2978691"/>
              <a:ext cx="3140635"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Calibri"/>
                  <a:ea typeface="Calibri"/>
                  <a:cs typeface="Calibri"/>
                  <a:sym typeface="Calibri"/>
                </a:rPr>
                <a:t>20%         40%          60%           80%          100%</a:t>
              </a:r>
              <a:endParaRPr sz="1400" b="0" i="0" u="none" strike="noStrike" cap="none" dirty="0">
                <a:solidFill>
                  <a:srgbClr val="000000"/>
                </a:solidFill>
                <a:latin typeface="Arial"/>
                <a:ea typeface="Arial"/>
                <a:cs typeface="Arial"/>
                <a:sym typeface="Arial"/>
              </a:endParaRPr>
            </a:p>
          </p:txBody>
        </p:sp>
        <p:cxnSp>
          <p:nvCxnSpPr>
            <p:cNvPr id="422" name="Google Shape;422;p12"/>
            <p:cNvCxnSpPr/>
            <p:nvPr/>
          </p:nvCxnSpPr>
          <p:spPr>
            <a:xfrm>
              <a:off x="5284640" y="990863"/>
              <a:ext cx="0" cy="2011751"/>
            </a:xfrm>
            <a:prstGeom prst="straightConnector1">
              <a:avLst/>
            </a:prstGeom>
            <a:noFill/>
            <a:ln w="12700" cap="flat" cmpd="sng">
              <a:solidFill>
                <a:schemeClr val="dk1"/>
              </a:solidFill>
              <a:prstDash val="dash"/>
              <a:round/>
              <a:headEnd type="none" w="sm" len="sm"/>
              <a:tailEnd type="none" w="sm" len="sm"/>
            </a:ln>
          </p:spPr>
        </p:cxnSp>
        <p:sp>
          <p:nvSpPr>
            <p:cNvPr id="423" name="Google Shape;423;p12"/>
            <p:cNvSpPr txBox="1"/>
            <p:nvPr/>
          </p:nvSpPr>
          <p:spPr>
            <a:xfrm rot="-5400000">
              <a:off x="4573182" y="2097627"/>
              <a:ext cx="1658757" cy="2615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100" b="0" i="0" u="none" strike="noStrike" cap="none">
                  <a:solidFill>
                    <a:schemeClr val="dk1"/>
                  </a:solidFill>
                  <a:latin typeface="Calibri"/>
                  <a:ea typeface="Calibri"/>
                  <a:cs typeface="Calibri"/>
                  <a:sym typeface="Calibri"/>
                </a:rPr>
                <a:t>Full attainment</a:t>
              </a:r>
              <a:endParaRPr sz="1050" b="0" i="0" u="none" strike="noStrike" cap="none">
                <a:solidFill>
                  <a:schemeClr val="dk1"/>
                </a:solidFill>
                <a:latin typeface="Arial"/>
                <a:ea typeface="Arial"/>
                <a:cs typeface="Arial"/>
                <a:sym typeface="Arial"/>
              </a:endParaRPr>
            </a:p>
          </p:txBody>
        </p:sp>
        <p:sp>
          <p:nvSpPr>
            <p:cNvPr id="424" name="Google Shape;424;p12"/>
            <p:cNvSpPr txBox="1"/>
            <p:nvPr/>
          </p:nvSpPr>
          <p:spPr>
            <a:xfrm>
              <a:off x="4140522" y="5498982"/>
              <a:ext cx="1307124"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100" b="0" i="0" u="none" strike="noStrike" cap="none">
                  <a:solidFill>
                    <a:srgbClr val="00B050"/>
                  </a:solidFill>
                  <a:latin typeface="Calibri"/>
                  <a:ea typeface="Calibri"/>
                  <a:cs typeface="Calibri"/>
                  <a:sym typeface="Calibri"/>
                </a:rPr>
                <a:t>Living resource response (Low</a:t>
              </a:r>
              <a:r>
                <a:rPr lang="en-US" sz="1200" b="0" i="0" u="none" strike="noStrike" cap="none">
                  <a:solidFill>
                    <a:srgbClr val="00B050"/>
                  </a:solidFill>
                  <a:latin typeface="Calibri"/>
                  <a:ea typeface="Calibri"/>
                  <a:cs typeface="Calibri"/>
                  <a:sym typeface="Calibri"/>
                </a:rPr>
                <a:t>)</a:t>
              </a:r>
              <a:endParaRPr sz="1400" b="0" i="0" u="none" strike="noStrike" cap="none">
                <a:solidFill>
                  <a:srgbClr val="00B050"/>
                </a:solidFill>
                <a:latin typeface="Arial"/>
                <a:ea typeface="Arial"/>
                <a:cs typeface="Arial"/>
                <a:sym typeface="Arial"/>
              </a:endParaRPr>
            </a:p>
          </p:txBody>
        </p:sp>
        <p:sp>
          <p:nvSpPr>
            <p:cNvPr id="425" name="Google Shape;425;p12"/>
            <p:cNvSpPr/>
            <p:nvPr/>
          </p:nvSpPr>
          <p:spPr>
            <a:xfrm rot="491452">
              <a:off x="3058372" y="5354641"/>
              <a:ext cx="2248081" cy="733852"/>
            </a:xfrm>
            <a:custGeom>
              <a:avLst/>
              <a:gdLst/>
              <a:ahLst/>
              <a:cxnLst/>
              <a:rect l="l" t="t" r="r" b="b"/>
              <a:pathLst>
                <a:path w="2291138" h="638541" extrusionOk="0">
                  <a:moveTo>
                    <a:pt x="0" y="638541"/>
                  </a:moveTo>
                  <a:cubicBezTo>
                    <a:pt x="344993" y="481117"/>
                    <a:pt x="839369" y="226054"/>
                    <a:pt x="1214507" y="108823"/>
                  </a:cubicBezTo>
                  <a:cubicBezTo>
                    <a:pt x="1589645" y="-8408"/>
                    <a:pt x="1834042" y="3746"/>
                    <a:pt x="2291138" y="0"/>
                  </a:cubicBezTo>
                </a:path>
              </a:pathLst>
            </a:cu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6" name="Google Shape;426;p12"/>
            <p:cNvSpPr/>
            <p:nvPr/>
          </p:nvSpPr>
          <p:spPr>
            <a:xfrm rot="491452">
              <a:off x="3103887" y="4294045"/>
              <a:ext cx="2136421" cy="1509619"/>
            </a:xfrm>
            <a:custGeom>
              <a:avLst/>
              <a:gdLst/>
              <a:ahLst/>
              <a:cxnLst/>
              <a:rect l="l" t="t" r="r" b="b"/>
              <a:pathLst>
                <a:path w="2323068" h="618521" extrusionOk="0">
                  <a:moveTo>
                    <a:pt x="0" y="618521"/>
                  </a:moveTo>
                  <a:cubicBezTo>
                    <a:pt x="139724" y="524741"/>
                    <a:pt x="239622" y="430216"/>
                    <a:pt x="419173" y="337181"/>
                  </a:cubicBezTo>
                  <a:cubicBezTo>
                    <a:pt x="586361" y="262511"/>
                    <a:pt x="761592" y="200453"/>
                    <a:pt x="1025122" y="128691"/>
                  </a:cubicBezTo>
                  <a:cubicBezTo>
                    <a:pt x="1460087" y="41081"/>
                    <a:pt x="1805703" y="2892"/>
                    <a:pt x="2323068" y="0"/>
                  </a:cubicBezTo>
                </a:path>
              </a:pathLst>
            </a:cu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7" name="Google Shape;427;p12"/>
            <p:cNvSpPr txBox="1"/>
            <p:nvPr/>
          </p:nvSpPr>
          <p:spPr>
            <a:xfrm>
              <a:off x="2959804" y="4235891"/>
              <a:ext cx="1388949" cy="4308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100" b="0" i="0" u="none" strike="noStrike" cap="none">
                  <a:solidFill>
                    <a:srgbClr val="00B050"/>
                  </a:solidFill>
                  <a:latin typeface="Calibri"/>
                  <a:ea typeface="Calibri"/>
                  <a:cs typeface="Calibri"/>
                  <a:sym typeface="Calibri"/>
                </a:rPr>
                <a:t>Living resource response (High) </a:t>
              </a:r>
              <a:endParaRPr sz="1200" b="0" i="0" u="none" strike="noStrike" cap="none">
                <a:solidFill>
                  <a:srgbClr val="00B050"/>
                </a:solidFill>
                <a:latin typeface="Arial"/>
                <a:ea typeface="Arial"/>
                <a:cs typeface="Arial"/>
                <a:sym typeface="Arial"/>
              </a:endParaRPr>
            </a:p>
          </p:txBody>
        </p:sp>
        <p:sp>
          <p:nvSpPr>
            <p:cNvPr id="428" name="Google Shape;428;p12"/>
            <p:cNvSpPr txBox="1"/>
            <p:nvPr/>
          </p:nvSpPr>
          <p:spPr>
            <a:xfrm>
              <a:off x="2133600" y="159999"/>
              <a:ext cx="3560079"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200" b="1" i="0" u="none" strike="noStrike" cap="none">
                  <a:solidFill>
                    <a:schemeClr val="dk1"/>
                  </a:solidFill>
                  <a:latin typeface="Calibri"/>
                  <a:ea typeface="Calibri"/>
                  <a:cs typeface="Calibri"/>
                  <a:sym typeface="Calibri"/>
                </a:rPr>
                <a:t>Panel A: Costs of attaining WQS</a:t>
              </a:r>
              <a:endParaRPr sz="1200" b="0" i="0" u="none" strike="noStrike" cap="none">
                <a:solidFill>
                  <a:srgbClr val="000000"/>
                </a:solidFill>
                <a:latin typeface="Arial"/>
                <a:ea typeface="Arial"/>
                <a:cs typeface="Arial"/>
                <a:sym typeface="Arial"/>
              </a:endParaRPr>
            </a:p>
          </p:txBody>
        </p:sp>
        <p:sp>
          <p:nvSpPr>
            <p:cNvPr id="429" name="Google Shape;429;p12"/>
            <p:cNvSpPr txBox="1"/>
            <p:nvPr/>
          </p:nvSpPr>
          <p:spPr>
            <a:xfrm>
              <a:off x="3291943" y="6549861"/>
              <a:ext cx="2007380"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200" b="0" i="0" u="none" strike="noStrike" cap="none">
                  <a:solidFill>
                    <a:schemeClr val="dk1"/>
                  </a:solidFill>
                  <a:latin typeface="Calibri"/>
                  <a:ea typeface="Calibri"/>
                  <a:cs typeface="Calibri"/>
                  <a:sym typeface="Calibri"/>
                </a:rPr>
                <a:t>% Attainment of WQS</a:t>
              </a:r>
              <a:endParaRPr sz="1050" b="0" i="0" u="none" strike="noStrike" cap="none">
                <a:solidFill>
                  <a:srgbClr val="000000"/>
                </a:solidFill>
                <a:latin typeface="Arial"/>
                <a:ea typeface="Arial"/>
                <a:cs typeface="Arial"/>
                <a:sym typeface="Arial"/>
              </a:endParaRPr>
            </a:p>
          </p:txBody>
        </p:sp>
        <p:cxnSp>
          <p:nvCxnSpPr>
            <p:cNvPr id="430" name="Google Shape;430;p12"/>
            <p:cNvCxnSpPr/>
            <p:nvPr/>
          </p:nvCxnSpPr>
          <p:spPr>
            <a:xfrm>
              <a:off x="2340161" y="3914993"/>
              <a:ext cx="0" cy="2492169"/>
            </a:xfrm>
            <a:prstGeom prst="straightConnector1">
              <a:avLst/>
            </a:prstGeom>
            <a:noFill/>
            <a:ln w="28575" cap="flat" cmpd="sng">
              <a:solidFill>
                <a:schemeClr val="dk1"/>
              </a:solidFill>
              <a:prstDash val="solid"/>
              <a:round/>
              <a:headEnd type="none" w="sm" len="sm"/>
              <a:tailEnd type="none" w="sm" len="sm"/>
            </a:ln>
          </p:spPr>
        </p:cxnSp>
        <p:cxnSp>
          <p:nvCxnSpPr>
            <p:cNvPr id="431" name="Google Shape;431;p12"/>
            <p:cNvCxnSpPr/>
            <p:nvPr/>
          </p:nvCxnSpPr>
          <p:spPr>
            <a:xfrm rot="10800000">
              <a:off x="2338567" y="6396729"/>
              <a:ext cx="3219774" cy="969"/>
            </a:xfrm>
            <a:prstGeom prst="straightConnector1">
              <a:avLst/>
            </a:prstGeom>
            <a:noFill/>
            <a:ln w="28575" cap="flat" cmpd="sng">
              <a:solidFill>
                <a:schemeClr val="dk1"/>
              </a:solidFill>
              <a:prstDash val="solid"/>
              <a:round/>
              <a:headEnd type="none" w="sm" len="sm"/>
              <a:tailEnd type="none" w="sm" len="sm"/>
            </a:ln>
          </p:spPr>
        </p:cxnSp>
        <p:cxnSp>
          <p:nvCxnSpPr>
            <p:cNvPr id="432" name="Google Shape;432;p12"/>
            <p:cNvCxnSpPr/>
            <p:nvPr/>
          </p:nvCxnSpPr>
          <p:spPr>
            <a:xfrm>
              <a:off x="5299323" y="4360074"/>
              <a:ext cx="0" cy="2011751"/>
            </a:xfrm>
            <a:prstGeom prst="straightConnector1">
              <a:avLst/>
            </a:prstGeom>
            <a:noFill/>
            <a:ln w="12700" cap="flat" cmpd="sng">
              <a:solidFill>
                <a:schemeClr val="dk1"/>
              </a:solidFill>
              <a:prstDash val="dash"/>
              <a:round/>
              <a:headEnd type="none" w="sm" len="sm"/>
              <a:tailEnd type="none" w="sm" len="sm"/>
            </a:ln>
          </p:spPr>
        </p:cxnSp>
        <p:sp>
          <p:nvSpPr>
            <p:cNvPr id="433" name="Google Shape;433;p12"/>
            <p:cNvSpPr txBox="1"/>
            <p:nvPr/>
          </p:nvSpPr>
          <p:spPr>
            <a:xfrm rot="-5400000">
              <a:off x="4507598" y="5417793"/>
              <a:ext cx="1756847" cy="26157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100" b="0" i="0" u="none" strike="noStrike" cap="none">
                  <a:solidFill>
                    <a:schemeClr val="dk1"/>
                  </a:solidFill>
                  <a:latin typeface="Calibri"/>
                  <a:ea typeface="Calibri"/>
                  <a:cs typeface="Calibri"/>
                  <a:sym typeface="Calibri"/>
                </a:rPr>
                <a:t>Full attainment</a:t>
              </a:r>
              <a:endParaRPr sz="1050" b="0" i="0" u="none" strike="noStrike" cap="none">
                <a:solidFill>
                  <a:schemeClr val="dk1"/>
                </a:solidFill>
                <a:latin typeface="Arial"/>
                <a:ea typeface="Arial"/>
                <a:cs typeface="Arial"/>
                <a:sym typeface="Arial"/>
              </a:endParaRPr>
            </a:p>
          </p:txBody>
        </p:sp>
        <p:sp>
          <p:nvSpPr>
            <p:cNvPr id="434" name="Google Shape;434;p12"/>
            <p:cNvSpPr txBox="1"/>
            <p:nvPr/>
          </p:nvSpPr>
          <p:spPr>
            <a:xfrm>
              <a:off x="1939468" y="3586403"/>
              <a:ext cx="3873942" cy="27695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200" b="1" i="0" u="none" strike="noStrike" cap="none">
                  <a:solidFill>
                    <a:schemeClr val="dk1"/>
                  </a:solidFill>
                  <a:latin typeface="Calibri"/>
                  <a:ea typeface="Calibri"/>
                  <a:cs typeface="Calibri"/>
                  <a:sym typeface="Calibri"/>
                </a:rPr>
                <a:t>Panel B: Possible living resource response</a:t>
              </a:r>
              <a:endParaRPr sz="1200" b="0" i="0" u="none" strike="noStrike" cap="none">
                <a:solidFill>
                  <a:srgbClr val="000000"/>
                </a:solidFill>
                <a:latin typeface="Arial"/>
                <a:ea typeface="Arial"/>
                <a:cs typeface="Arial"/>
                <a:sym typeface="Arial"/>
              </a:endParaRPr>
            </a:p>
          </p:txBody>
        </p:sp>
        <p:sp>
          <p:nvSpPr>
            <p:cNvPr id="435" name="Google Shape;435;p12"/>
            <p:cNvSpPr txBox="1"/>
            <p:nvPr/>
          </p:nvSpPr>
          <p:spPr>
            <a:xfrm>
              <a:off x="2553045" y="6367753"/>
              <a:ext cx="3140635" cy="27695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20%         40%          60%           80%          100%</a:t>
              </a:r>
              <a:endParaRPr sz="1400" b="0" i="0" u="none" strike="noStrike" cap="none">
                <a:solidFill>
                  <a:srgbClr val="000000"/>
                </a:solidFill>
                <a:latin typeface="Arial"/>
                <a:ea typeface="Arial"/>
                <a:cs typeface="Arial"/>
                <a:sym typeface="Arial"/>
              </a:endParaRPr>
            </a:p>
          </p:txBody>
        </p:sp>
      </p:grpSp>
      <p:sp>
        <p:nvSpPr>
          <p:cNvPr id="436" name="Google Shape;436;p12"/>
          <p:cNvSpPr txBox="1"/>
          <p:nvPr/>
        </p:nvSpPr>
        <p:spPr>
          <a:xfrm>
            <a:off x="5853808" y="856379"/>
            <a:ext cx="2692074" cy="206210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dk1"/>
                </a:solidFill>
                <a:latin typeface="Calibri"/>
                <a:ea typeface="Calibri"/>
                <a:cs typeface="Calibri"/>
                <a:sym typeface="Calibri"/>
              </a:rPr>
              <a:t>Costs increase rapidly as nutrient reductions approach TMDL goals. </a:t>
            </a:r>
            <a:endParaRPr dirty="0"/>
          </a:p>
          <a:p>
            <a:pPr marL="0" marR="0" lvl="0" indent="0" algn="ctr" rtl="0">
              <a:spcBef>
                <a:spcPts val="0"/>
              </a:spcBef>
              <a:spcAft>
                <a:spcPts val="0"/>
              </a:spcAft>
              <a:buNone/>
            </a:pPr>
            <a:endParaRPr sz="1600" dirty="0">
              <a:solidFill>
                <a:schemeClr val="dk1"/>
              </a:solidFill>
              <a:latin typeface="Calibri"/>
              <a:ea typeface="Calibri"/>
              <a:cs typeface="Calibri"/>
              <a:sym typeface="Calibri"/>
            </a:endParaRPr>
          </a:p>
          <a:p>
            <a:pPr marL="0" marR="0" lvl="0" indent="0" algn="ctr" rtl="0">
              <a:spcBef>
                <a:spcPts val="0"/>
              </a:spcBef>
              <a:spcAft>
                <a:spcPts val="0"/>
              </a:spcAft>
              <a:buNone/>
            </a:pPr>
            <a:r>
              <a:rPr lang="en-US" sz="1600" dirty="0">
                <a:solidFill>
                  <a:schemeClr val="dk1"/>
                </a:solidFill>
                <a:latin typeface="Calibri"/>
                <a:ea typeface="Calibri"/>
                <a:cs typeface="Calibri"/>
                <a:sym typeface="Calibri"/>
              </a:rPr>
              <a:t>May not be able to achieve all water quality criteria even at high cost (particularly deep waters) </a:t>
            </a:r>
            <a:endParaRPr dirty="0"/>
          </a:p>
        </p:txBody>
      </p:sp>
      <p:sp>
        <p:nvSpPr>
          <p:cNvPr id="437" name="Google Shape;437;p12"/>
          <p:cNvSpPr txBox="1"/>
          <p:nvPr/>
        </p:nvSpPr>
        <p:spPr>
          <a:xfrm>
            <a:off x="5911383" y="3542820"/>
            <a:ext cx="2990011" cy="28007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chemeClr val="dk1"/>
                </a:solidFill>
                <a:latin typeface="Calibri"/>
                <a:ea typeface="Calibri"/>
                <a:cs typeface="Calibri"/>
                <a:sym typeface="Calibri"/>
              </a:rPr>
              <a:t>The improvements in living resources from improvements in targeted water quality conditions (DO, SAV) depends on:</a:t>
            </a:r>
            <a:endParaRPr dirty="0"/>
          </a:p>
          <a:p>
            <a:pPr marL="0" marR="0" lvl="0" indent="0" algn="ctr" rtl="0">
              <a:spcBef>
                <a:spcPts val="0"/>
              </a:spcBef>
              <a:spcAft>
                <a:spcPts val="0"/>
              </a:spcAft>
              <a:buNone/>
            </a:pPr>
            <a:br>
              <a:rPr lang="en-US" sz="1600" dirty="0">
                <a:solidFill>
                  <a:schemeClr val="dk1"/>
                </a:solidFill>
                <a:latin typeface="Calibri"/>
                <a:ea typeface="Calibri"/>
                <a:cs typeface="Calibri"/>
                <a:sym typeface="Calibri"/>
              </a:rPr>
            </a:br>
            <a:r>
              <a:rPr lang="en-US" sz="1600" dirty="0">
                <a:solidFill>
                  <a:schemeClr val="dk1"/>
                </a:solidFill>
                <a:latin typeface="Calibri"/>
                <a:ea typeface="Calibri"/>
                <a:cs typeface="Calibri"/>
                <a:sym typeface="Calibri"/>
              </a:rPr>
              <a:t>1) location, timing, magnitude of Bay water quality improvements;</a:t>
            </a:r>
            <a:endParaRPr dirty="0"/>
          </a:p>
          <a:p>
            <a:pPr marL="0" marR="0" lvl="0" indent="0" algn="ctr" rtl="0">
              <a:spcBef>
                <a:spcPts val="0"/>
              </a:spcBef>
              <a:spcAft>
                <a:spcPts val="0"/>
              </a:spcAft>
              <a:buNone/>
            </a:pPr>
            <a:r>
              <a:rPr lang="en-US" sz="1600" dirty="0">
                <a:solidFill>
                  <a:schemeClr val="dk1"/>
                </a:solidFill>
                <a:latin typeface="Calibri"/>
                <a:ea typeface="Calibri"/>
                <a:cs typeface="Calibri"/>
                <a:sym typeface="Calibri"/>
              </a:rPr>
              <a:t> </a:t>
            </a:r>
            <a:br>
              <a:rPr lang="en-US" sz="1600" dirty="0">
                <a:solidFill>
                  <a:schemeClr val="dk1"/>
                </a:solidFill>
                <a:latin typeface="Calibri"/>
                <a:ea typeface="Calibri"/>
                <a:cs typeface="Calibri"/>
                <a:sym typeface="Calibri"/>
              </a:rPr>
            </a:br>
            <a:r>
              <a:rPr lang="en-US" sz="1600" dirty="0">
                <a:solidFill>
                  <a:schemeClr val="dk1"/>
                </a:solidFill>
                <a:latin typeface="Calibri"/>
                <a:ea typeface="Calibri"/>
                <a:cs typeface="Calibri"/>
                <a:sym typeface="Calibri"/>
              </a:rPr>
              <a:t>2) the status of all other factors that influence living resource abundance (habitat, harvest, </a:t>
            </a:r>
            <a:r>
              <a:rPr lang="en-US" sz="1600" dirty="0" err="1">
                <a:solidFill>
                  <a:schemeClr val="dk1"/>
                </a:solidFill>
                <a:latin typeface="Calibri"/>
                <a:ea typeface="Calibri"/>
                <a:cs typeface="Calibri"/>
                <a:sym typeface="Calibri"/>
              </a:rPr>
              <a:t>etc</a:t>
            </a:r>
            <a:r>
              <a:rPr lang="en-US" sz="1600" dirty="0">
                <a:solidFill>
                  <a:schemeClr val="dk1"/>
                </a:solidFill>
                <a:latin typeface="Calibri"/>
                <a:ea typeface="Calibri"/>
                <a:cs typeface="Calibri"/>
                <a:sym typeface="Calibri"/>
              </a:rPr>
              <a:t>)</a:t>
            </a:r>
            <a:endParaRPr dirty="0"/>
          </a:p>
        </p:txBody>
      </p:sp>
    </p:spTree>
    <p:extLst>
      <p:ext uri="{BB962C8B-B14F-4D97-AF65-F5344CB8AC3E}">
        <p14:creationId xmlns:p14="http://schemas.microsoft.com/office/powerpoint/2010/main" val="27321081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62"/>
          <p:cNvSpPr txBox="1">
            <a:spLocks noGrp="1"/>
          </p:cNvSpPr>
          <p:nvPr>
            <p:ph type="body" idx="1"/>
          </p:nvPr>
        </p:nvSpPr>
        <p:spPr>
          <a:xfrm>
            <a:off x="254950" y="2052825"/>
            <a:ext cx="8180100" cy="2944800"/>
          </a:xfrm>
          <a:prstGeom prst="rect">
            <a:avLst/>
          </a:prstGeom>
          <a:noFill/>
          <a:ln>
            <a:noFill/>
          </a:ln>
        </p:spPr>
        <p:txBody>
          <a:bodyPr spcFirstLastPara="1" wrap="square" lIns="91425" tIns="45700" rIns="91425" bIns="45700" anchor="t" anchorCtr="0">
            <a:noAutofit/>
          </a:bodyPr>
          <a:lstStyle/>
          <a:p>
            <a:pPr marL="457200" lvl="0" indent="-355600" algn="l" rtl="0">
              <a:lnSpc>
                <a:spcPct val="100000"/>
              </a:lnSpc>
              <a:spcBef>
                <a:spcPts val="1000"/>
              </a:spcBef>
              <a:spcAft>
                <a:spcPts val="0"/>
              </a:spcAft>
              <a:buSzPts val="2000"/>
              <a:buChar char="•"/>
            </a:pPr>
            <a:r>
              <a:rPr lang="en-US" sz="2200" dirty="0"/>
              <a:t>Will need to include all levels of policy feedback and learning in the existing CWA approach (arrows 1 through 4).  </a:t>
            </a:r>
            <a:endParaRPr sz="2000" dirty="0"/>
          </a:p>
          <a:p>
            <a:pPr marL="914400" lvl="1" indent="-387350" algn="l" rtl="0">
              <a:lnSpc>
                <a:spcPct val="100000"/>
              </a:lnSpc>
              <a:spcBef>
                <a:spcPts val="1000"/>
              </a:spcBef>
              <a:spcAft>
                <a:spcPts val="0"/>
              </a:spcAft>
              <a:buSzPts val="2500"/>
              <a:buChar char="•"/>
            </a:pPr>
            <a:r>
              <a:rPr lang="en-US" sz="2300" dirty="0"/>
              <a:t>Who?</a:t>
            </a:r>
            <a:endParaRPr sz="2300" dirty="0"/>
          </a:p>
          <a:p>
            <a:pPr marL="914400" lvl="1" indent="-387350" algn="l" rtl="0">
              <a:lnSpc>
                <a:spcPct val="100000"/>
              </a:lnSpc>
              <a:spcBef>
                <a:spcPts val="1000"/>
              </a:spcBef>
              <a:spcAft>
                <a:spcPts val="0"/>
              </a:spcAft>
              <a:buSzPts val="2500"/>
              <a:buChar char="•"/>
            </a:pPr>
            <a:r>
              <a:rPr lang="en-US" sz="2300" dirty="0"/>
              <a:t>How? </a:t>
            </a:r>
            <a:endParaRPr sz="2300" dirty="0"/>
          </a:p>
          <a:p>
            <a:pPr marL="457200" lvl="0" indent="-355600" algn="l" rtl="0">
              <a:lnSpc>
                <a:spcPct val="100000"/>
              </a:lnSpc>
              <a:spcBef>
                <a:spcPts val="1000"/>
              </a:spcBef>
              <a:spcAft>
                <a:spcPts val="0"/>
              </a:spcAft>
              <a:buSzPts val="2000"/>
              <a:buChar char="•"/>
            </a:pPr>
            <a:r>
              <a:rPr lang="en-US" sz="2200" dirty="0"/>
              <a:t>Now is an opportunity to developed expanded adaptive management processes</a:t>
            </a:r>
            <a:endParaRPr sz="2000" dirty="0"/>
          </a:p>
          <a:p>
            <a:pPr marL="457200" lvl="0" indent="-228600" algn="l" rtl="0">
              <a:lnSpc>
                <a:spcPct val="100000"/>
              </a:lnSpc>
              <a:spcBef>
                <a:spcPts val="1000"/>
              </a:spcBef>
              <a:spcAft>
                <a:spcPts val="0"/>
              </a:spcAft>
              <a:buSzPts val="1800"/>
              <a:buNone/>
            </a:pPr>
            <a:endParaRPr sz="2000" dirty="0"/>
          </a:p>
        </p:txBody>
      </p:sp>
      <p:pic>
        <p:nvPicPr>
          <p:cNvPr id="240" name="Google Shape;240;p62"/>
          <p:cNvPicPr preferRelativeResize="0"/>
          <p:nvPr/>
        </p:nvPicPr>
        <p:blipFill rotWithShape="1">
          <a:blip r:embed="rId3">
            <a:alphaModFix/>
          </a:blip>
          <a:srcRect/>
          <a:stretch/>
        </p:blipFill>
        <p:spPr>
          <a:xfrm>
            <a:off x="8189748" y="104488"/>
            <a:ext cx="3054957" cy="6649023"/>
          </a:xfrm>
          <a:prstGeom prst="rect">
            <a:avLst/>
          </a:prstGeom>
          <a:noFill/>
          <a:ln>
            <a:noFill/>
          </a:ln>
        </p:spPr>
      </p:pic>
      <p:pic>
        <p:nvPicPr>
          <p:cNvPr id="241" name="Google Shape;241;p62" descr="Chesapeake​Decisions"/>
          <p:cNvPicPr preferRelativeResize="0"/>
          <p:nvPr/>
        </p:nvPicPr>
        <p:blipFill rotWithShape="1">
          <a:blip r:embed="rId4">
            <a:alphaModFix/>
          </a:blip>
          <a:srcRect/>
          <a:stretch/>
        </p:blipFill>
        <p:spPr>
          <a:xfrm>
            <a:off x="0" y="455135"/>
            <a:ext cx="1069991" cy="1037150"/>
          </a:xfrm>
          <a:prstGeom prst="rect">
            <a:avLst/>
          </a:prstGeom>
          <a:noFill/>
          <a:ln>
            <a:noFill/>
          </a:ln>
        </p:spPr>
      </p:pic>
      <p:sp>
        <p:nvSpPr>
          <p:cNvPr id="2" name="TextBox 1">
            <a:extLst>
              <a:ext uri="{FF2B5EF4-FFF2-40B4-BE49-F238E27FC236}">
                <a16:creationId xmlns:a16="http://schemas.microsoft.com/office/drawing/2014/main" id="{F5FD491C-01D1-92A8-4C92-823648204DD9}"/>
              </a:ext>
            </a:extLst>
          </p:cNvPr>
          <p:cNvSpPr txBox="1"/>
          <p:nvPr/>
        </p:nvSpPr>
        <p:spPr>
          <a:xfrm>
            <a:off x="1305829" y="478492"/>
            <a:ext cx="7129221" cy="1200329"/>
          </a:xfrm>
          <a:prstGeom prst="rect">
            <a:avLst/>
          </a:prstGeom>
          <a:noFill/>
        </p:spPr>
        <p:txBody>
          <a:bodyPr wrap="square" rtlCol="0">
            <a:spAutoFit/>
          </a:bodyPr>
          <a:lstStyle/>
          <a:p>
            <a:r>
              <a:rPr lang="en-US" sz="3600" dirty="0"/>
              <a:t>How to translate this into decision-making?</a:t>
            </a:r>
          </a:p>
        </p:txBody>
      </p:sp>
    </p:spTree>
    <p:extLst>
      <p:ext uri="{BB962C8B-B14F-4D97-AF65-F5344CB8AC3E}">
        <p14:creationId xmlns:p14="http://schemas.microsoft.com/office/powerpoint/2010/main" val="37999107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Google Shape;64;p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67" name="Google Shape;67;p1"/>
          <p:cNvSpPr txBox="1"/>
          <p:nvPr/>
        </p:nvSpPr>
        <p:spPr>
          <a:xfrm>
            <a:off x="711200" y="869375"/>
            <a:ext cx="11197000" cy="738633"/>
          </a:xfrm>
          <a:prstGeom prst="rect">
            <a:avLst/>
          </a:prstGeom>
          <a:noFill/>
          <a:ln>
            <a:noFill/>
          </a:ln>
        </p:spPr>
        <p:txBody>
          <a:bodyPr spcFirstLastPara="1" wrap="square" lIns="91425" tIns="91425" rIns="91425" bIns="91425" anchor="t" anchorCtr="0">
            <a:spAutoFit/>
          </a:bodyPr>
          <a:lstStyle/>
          <a:p>
            <a:pPr lvl="0">
              <a:lnSpc>
                <a:spcPct val="90000"/>
              </a:lnSpc>
              <a:buSzPts val="5300"/>
            </a:pPr>
            <a:r>
              <a:rPr lang="en-US" sz="4000" b="0" i="0" u="none" strike="noStrike" cap="none" dirty="0">
                <a:solidFill>
                  <a:schemeClr val="dk1"/>
                </a:solidFill>
                <a:latin typeface="Arial"/>
                <a:ea typeface="Arial"/>
                <a:cs typeface="Arial"/>
                <a:sym typeface="Arial"/>
              </a:rPr>
              <a:t>What are your thoughts?</a:t>
            </a:r>
            <a:endParaRPr sz="1050" b="0" i="0" u="none" strike="noStrike" cap="none" dirty="0">
              <a:solidFill>
                <a:srgbClr val="000000"/>
              </a:solidFill>
              <a:latin typeface="Arial"/>
              <a:ea typeface="Arial"/>
              <a:cs typeface="Arial"/>
              <a:sym typeface="Arial"/>
            </a:endParaRPr>
          </a:p>
        </p:txBody>
      </p:sp>
      <p:pic>
        <p:nvPicPr>
          <p:cNvPr id="68" name="Google Shape;68;p1"/>
          <p:cNvPicPr preferRelativeResize="0"/>
          <p:nvPr/>
        </p:nvPicPr>
        <p:blipFill rotWithShape="1">
          <a:blip r:embed="rId4">
            <a:alphaModFix/>
          </a:blip>
          <a:srcRect/>
          <a:stretch/>
        </p:blipFill>
        <p:spPr>
          <a:xfrm>
            <a:off x="10776771" y="5518595"/>
            <a:ext cx="1196954" cy="1179000"/>
          </a:xfrm>
          <a:prstGeom prst="rect">
            <a:avLst/>
          </a:prstGeom>
          <a:noFill/>
          <a:ln>
            <a:noFill/>
          </a:ln>
        </p:spPr>
      </p:pic>
    </p:spTree>
    <p:extLst>
      <p:ext uri="{BB962C8B-B14F-4D97-AF65-F5344CB8AC3E}">
        <p14:creationId xmlns:p14="http://schemas.microsoft.com/office/powerpoint/2010/main" val="24541635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g18f5e445d71_3_111" descr="imap://boynton@cbl.umces.edu:143/fetch%3EUID%3E/INBOX%3E151493?part=1.2.2&amp;filename=100_1653.jpg"/>
          <p:cNvSpPr/>
          <p:nvPr/>
        </p:nvSpPr>
        <p:spPr>
          <a:xfrm>
            <a:off x="207433" y="-3230563"/>
            <a:ext cx="13487400" cy="67437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46" name="Google Shape;446;g18f5e445d71_3_111" descr="imap://boynton@cbl.umces.edu:143/fetch%3EUID%3E/INBOX%3E151493?part=1.2.2&amp;filename=100_1653.jpg"/>
          <p:cNvSpPr/>
          <p:nvPr/>
        </p:nvSpPr>
        <p:spPr>
          <a:xfrm>
            <a:off x="207433" y="-3230563"/>
            <a:ext cx="13487400" cy="674370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47" name="Google Shape;447;g18f5e445d71_3_111" descr="IMG_4168.JPG"/>
          <p:cNvPicPr preferRelativeResize="0"/>
          <p:nvPr/>
        </p:nvPicPr>
        <p:blipFill rotWithShape="1">
          <a:blip r:embed="rId3">
            <a:alphaModFix/>
          </a:blip>
          <a:srcRect/>
          <a:stretch/>
        </p:blipFill>
        <p:spPr>
          <a:xfrm>
            <a:off x="4328533" y="2509800"/>
            <a:ext cx="3251200" cy="2438400"/>
          </a:xfrm>
          <a:prstGeom prst="rect">
            <a:avLst/>
          </a:prstGeom>
          <a:noFill/>
          <a:ln>
            <a:noFill/>
          </a:ln>
        </p:spPr>
      </p:pic>
      <p:pic>
        <p:nvPicPr>
          <p:cNvPr id="448" name="Google Shape;448;g18f5e445d71_3_111" descr="IMG_5899.JPG"/>
          <p:cNvPicPr preferRelativeResize="0"/>
          <p:nvPr/>
        </p:nvPicPr>
        <p:blipFill rotWithShape="1">
          <a:blip r:embed="rId4">
            <a:alphaModFix/>
          </a:blip>
          <a:srcRect/>
          <a:stretch/>
        </p:blipFill>
        <p:spPr>
          <a:xfrm>
            <a:off x="1587795" y="1575230"/>
            <a:ext cx="7299767" cy="4866511"/>
          </a:xfrm>
          <a:prstGeom prst="rect">
            <a:avLst/>
          </a:prstGeom>
          <a:noFill/>
          <a:ln>
            <a:noFill/>
          </a:ln>
        </p:spPr>
      </p:pic>
      <p:sp>
        <p:nvSpPr>
          <p:cNvPr id="449" name="Google Shape;449;g18f5e445d71_3_111"/>
          <p:cNvSpPr txBox="1"/>
          <p:nvPr/>
        </p:nvSpPr>
        <p:spPr>
          <a:xfrm>
            <a:off x="9072901" y="6591869"/>
            <a:ext cx="2583976"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Photo from Elena Gilroy</a:t>
            </a:r>
            <a:endParaRPr sz="1200" b="0" i="0" u="none" strike="noStrike" cap="none">
              <a:solidFill>
                <a:schemeClr val="dk1"/>
              </a:solidFill>
              <a:latin typeface="Arial"/>
              <a:ea typeface="Arial"/>
              <a:cs typeface="Arial"/>
              <a:sym typeface="Arial"/>
            </a:endParaRPr>
          </a:p>
        </p:txBody>
      </p:sp>
      <p:sp>
        <p:nvSpPr>
          <p:cNvPr id="450" name="Google Shape;450;g18f5e445d71_3_111"/>
          <p:cNvSpPr txBox="1">
            <a:spLocks noGrp="1"/>
          </p:cNvSpPr>
          <p:nvPr>
            <p:ph type="title" idx="4294967295"/>
          </p:nvPr>
        </p:nvSpPr>
        <p:spPr>
          <a:xfrm>
            <a:off x="838200" y="0"/>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3600"/>
              <a:buNone/>
            </a:pPr>
            <a:r>
              <a:rPr lang="en-US"/>
              <a:t>Water Quality Response at Local Scales: </a:t>
            </a:r>
            <a:endParaRPr/>
          </a:p>
          <a:p>
            <a:pPr marL="0" lvl="0" indent="0" algn="ctr" rtl="0">
              <a:lnSpc>
                <a:spcPct val="100000"/>
              </a:lnSpc>
              <a:spcBef>
                <a:spcPts val="0"/>
              </a:spcBef>
              <a:spcAft>
                <a:spcPts val="0"/>
              </a:spcAft>
              <a:buSzPts val="3600"/>
              <a:buNone/>
            </a:pPr>
            <a:r>
              <a:rPr lang="en-US"/>
              <a:t>Mattawoman Creek</a:t>
            </a:r>
            <a:endParaRPr/>
          </a:p>
        </p:txBody>
      </p:sp>
      <p:grpSp>
        <p:nvGrpSpPr>
          <p:cNvPr id="451" name="Google Shape;451;g18f5e445d71_3_111"/>
          <p:cNvGrpSpPr/>
          <p:nvPr/>
        </p:nvGrpSpPr>
        <p:grpSpPr>
          <a:xfrm>
            <a:off x="10360675" y="624075"/>
            <a:ext cx="1600200" cy="1600200"/>
            <a:chOff x="9806600" y="119275"/>
            <a:chExt cx="1600200" cy="1600200"/>
          </a:xfrm>
        </p:grpSpPr>
        <p:pic>
          <p:nvPicPr>
            <p:cNvPr id="452" name="Google Shape;452;g18f5e445d71_3_111" descr="Upward trend with solid fill"/>
            <p:cNvPicPr preferRelativeResize="0"/>
            <p:nvPr/>
          </p:nvPicPr>
          <p:blipFill rotWithShape="1">
            <a:blip r:embed="rId5">
              <a:alphaModFix/>
            </a:blip>
            <a:srcRect/>
            <a:stretch/>
          </p:blipFill>
          <p:spPr>
            <a:xfrm>
              <a:off x="9806600" y="119275"/>
              <a:ext cx="1600200" cy="1600200"/>
            </a:xfrm>
            <a:prstGeom prst="rect">
              <a:avLst/>
            </a:prstGeom>
            <a:noFill/>
            <a:ln>
              <a:noFill/>
            </a:ln>
          </p:spPr>
        </p:pic>
        <p:pic>
          <p:nvPicPr>
            <p:cNvPr id="453" name="Google Shape;453;g18f5e445d71_3_111" descr="Question Mark with solid fill"/>
            <p:cNvPicPr preferRelativeResize="0"/>
            <p:nvPr/>
          </p:nvPicPr>
          <p:blipFill rotWithShape="1">
            <a:blip r:embed="rId6">
              <a:alphaModFix/>
            </a:blip>
            <a:srcRect/>
            <a:stretch/>
          </p:blipFill>
          <p:spPr>
            <a:xfrm>
              <a:off x="10280088" y="592763"/>
              <a:ext cx="653225" cy="653225"/>
            </a:xfrm>
            <a:prstGeom prst="rect">
              <a:avLst/>
            </a:prstGeom>
            <a:noFill/>
            <a:ln>
              <a:noFill/>
            </a:ln>
          </p:spPr>
        </p:pic>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g18f5e445d71_3_120"/>
          <p:cNvPicPr preferRelativeResize="0"/>
          <p:nvPr/>
        </p:nvPicPr>
        <p:blipFill rotWithShape="1">
          <a:blip r:embed="rId3">
            <a:alphaModFix/>
          </a:blip>
          <a:srcRect t="22638" b="-1"/>
          <a:stretch/>
        </p:blipFill>
        <p:spPr>
          <a:xfrm>
            <a:off x="787400" y="1552575"/>
            <a:ext cx="7065821" cy="5305422"/>
          </a:xfrm>
          <a:prstGeom prst="rect">
            <a:avLst/>
          </a:prstGeom>
          <a:noFill/>
          <a:ln>
            <a:noFill/>
          </a:ln>
        </p:spPr>
      </p:pic>
      <p:grpSp>
        <p:nvGrpSpPr>
          <p:cNvPr id="459" name="Google Shape;459;g18f5e445d71_3_120"/>
          <p:cNvGrpSpPr/>
          <p:nvPr/>
        </p:nvGrpSpPr>
        <p:grpSpPr>
          <a:xfrm>
            <a:off x="1484863" y="2752060"/>
            <a:ext cx="3749672" cy="2891240"/>
            <a:chOff x="2445476" y="2752060"/>
            <a:chExt cx="2812324" cy="2891240"/>
          </a:xfrm>
        </p:grpSpPr>
        <p:sp>
          <p:nvSpPr>
            <p:cNvPr id="460" name="Google Shape;460;g18f5e445d71_3_120"/>
            <p:cNvSpPr/>
            <p:nvPr/>
          </p:nvSpPr>
          <p:spPr>
            <a:xfrm rot="10800000">
              <a:off x="4267200" y="4552950"/>
              <a:ext cx="152399" cy="609600"/>
            </a:xfrm>
            <a:prstGeom prst="downArrow">
              <a:avLst>
                <a:gd name="adj1" fmla="val 50000"/>
                <a:gd name="adj2"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1" name="Google Shape;461;g18f5e445d71_3_120"/>
            <p:cNvSpPr/>
            <p:nvPr/>
          </p:nvSpPr>
          <p:spPr>
            <a:xfrm rot="10800000" flipH="1">
              <a:off x="2445476" y="2752060"/>
              <a:ext cx="166186" cy="1066800"/>
            </a:xfrm>
            <a:prstGeom prst="downArrow">
              <a:avLst>
                <a:gd name="adj1" fmla="val 50000"/>
                <a:gd name="adj2" fmla="val 50000"/>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2" name="Google Shape;462;g18f5e445d71_3_120"/>
            <p:cNvSpPr txBox="1"/>
            <p:nvPr/>
          </p:nvSpPr>
          <p:spPr>
            <a:xfrm>
              <a:off x="3429000" y="5181600"/>
              <a:ext cx="18288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Major WWTP load reduction completed</a:t>
              </a:r>
              <a:endParaRPr sz="1200" b="0" i="0" u="none" strike="noStrike" cap="none">
                <a:solidFill>
                  <a:schemeClr val="dk1"/>
                </a:solidFill>
                <a:latin typeface="Arial"/>
                <a:ea typeface="Arial"/>
                <a:cs typeface="Arial"/>
                <a:sym typeface="Arial"/>
              </a:endParaRPr>
            </a:p>
          </p:txBody>
        </p:sp>
      </p:grpSp>
      <p:sp>
        <p:nvSpPr>
          <p:cNvPr id="463" name="Google Shape;463;g18f5e445d71_3_120"/>
          <p:cNvSpPr txBox="1"/>
          <p:nvPr/>
        </p:nvSpPr>
        <p:spPr>
          <a:xfrm>
            <a:off x="1131573" y="2172324"/>
            <a:ext cx="8082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More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Algae</a:t>
            </a:r>
            <a:endParaRPr sz="1200" b="0" i="0" u="none" strike="noStrike" cap="none">
              <a:solidFill>
                <a:schemeClr val="dk1"/>
              </a:solidFill>
              <a:latin typeface="Arial"/>
              <a:ea typeface="Arial"/>
              <a:cs typeface="Arial"/>
              <a:sym typeface="Arial"/>
            </a:endParaRPr>
          </a:p>
        </p:txBody>
      </p:sp>
      <p:sp>
        <p:nvSpPr>
          <p:cNvPr id="464" name="Google Shape;464;g18f5e445d71_3_120"/>
          <p:cNvSpPr/>
          <p:nvPr/>
        </p:nvSpPr>
        <p:spPr>
          <a:xfrm>
            <a:off x="3507509" y="1981200"/>
            <a:ext cx="101700" cy="1066800"/>
          </a:xfrm>
          <a:prstGeom prst="downArrow">
            <a:avLst>
              <a:gd name="adj1" fmla="val 50000"/>
              <a:gd name="adj2"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5" name="Google Shape;465;g18f5e445d71_3_120"/>
          <p:cNvSpPr txBox="1"/>
          <p:nvPr/>
        </p:nvSpPr>
        <p:spPr>
          <a:xfrm>
            <a:off x="2993759" y="1690126"/>
            <a:ext cx="15372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Drought Year</a:t>
            </a:r>
            <a:endParaRPr sz="1200" b="0" i="0" u="none" strike="noStrike" cap="none">
              <a:solidFill>
                <a:schemeClr val="dk1"/>
              </a:solidFill>
              <a:latin typeface="Arial"/>
              <a:ea typeface="Arial"/>
              <a:cs typeface="Arial"/>
              <a:sym typeface="Arial"/>
            </a:endParaRPr>
          </a:p>
        </p:txBody>
      </p:sp>
      <p:sp>
        <p:nvSpPr>
          <p:cNvPr id="466" name="Google Shape;466;g18f5e445d71_3_120"/>
          <p:cNvSpPr txBox="1"/>
          <p:nvPr/>
        </p:nvSpPr>
        <p:spPr>
          <a:xfrm>
            <a:off x="7155200" y="2172325"/>
            <a:ext cx="3890100" cy="3232500"/>
          </a:xfrm>
          <a:prstGeom prst="rect">
            <a:avLst/>
          </a:prstGeom>
          <a:noFill/>
          <a:ln>
            <a:noFill/>
          </a:ln>
        </p:spPr>
        <p:txBody>
          <a:bodyPr spcFirstLastPara="1" wrap="square" lIns="91425" tIns="45700" rIns="91425" bIns="45700" anchor="t" anchorCtr="0">
            <a:spAutoFit/>
          </a:bodyPr>
          <a:lstStyle/>
          <a:p>
            <a:pPr marL="457200" marR="0" lvl="0" indent="-3810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No clear response for about 4 years followed by sharp decline in algae</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After 2005 low levels of algae became normal</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67" name="Google Shape;467;g18f5e445d71_3_120"/>
          <p:cNvSpPr txBox="1"/>
          <p:nvPr/>
        </p:nvSpPr>
        <p:spPr>
          <a:xfrm>
            <a:off x="1819956" y="3689445"/>
            <a:ext cx="5244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omic Sans MS"/>
                <a:ea typeface="Comic Sans MS"/>
                <a:cs typeface="Comic Sans MS"/>
                <a:sym typeface="Comic Sans MS"/>
              </a:rPr>
              <a:t>10</a:t>
            </a:r>
            <a:endParaRPr sz="1200" b="0" i="0" u="none" strike="noStrike" cap="none">
              <a:solidFill>
                <a:schemeClr val="dk1"/>
              </a:solidFill>
              <a:latin typeface="Comic Sans MS"/>
              <a:ea typeface="Comic Sans MS"/>
              <a:cs typeface="Comic Sans MS"/>
              <a:sym typeface="Comic Sans MS"/>
            </a:endParaRPr>
          </a:p>
        </p:txBody>
      </p:sp>
      <p:sp>
        <p:nvSpPr>
          <p:cNvPr id="468" name="Google Shape;468;g18f5e445d71_3_120"/>
          <p:cNvSpPr txBox="1"/>
          <p:nvPr/>
        </p:nvSpPr>
        <p:spPr>
          <a:xfrm>
            <a:off x="1909737" y="4150202"/>
            <a:ext cx="5244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omic Sans MS"/>
                <a:ea typeface="Comic Sans MS"/>
                <a:cs typeface="Comic Sans MS"/>
                <a:sym typeface="Comic Sans MS"/>
              </a:rPr>
              <a:t>0</a:t>
            </a:r>
            <a:endParaRPr sz="1200" b="0" i="0" u="none" strike="noStrike" cap="none">
              <a:solidFill>
                <a:schemeClr val="dk1"/>
              </a:solidFill>
              <a:latin typeface="Comic Sans MS"/>
              <a:ea typeface="Comic Sans MS"/>
              <a:cs typeface="Comic Sans MS"/>
              <a:sym typeface="Comic Sans MS"/>
            </a:endParaRPr>
          </a:p>
        </p:txBody>
      </p:sp>
      <p:sp>
        <p:nvSpPr>
          <p:cNvPr id="469" name="Google Shape;469;g18f5e445d71_3_120"/>
          <p:cNvSpPr txBox="1"/>
          <p:nvPr/>
        </p:nvSpPr>
        <p:spPr>
          <a:xfrm>
            <a:off x="1815220" y="3122428"/>
            <a:ext cx="5244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omic Sans MS"/>
                <a:ea typeface="Comic Sans MS"/>
                <a:cs typeface="Comic Sans MS"/>
                <a:sym typeface="Comic Sans MS"/>
              </a:rPr>
              <a:t>20</a:t>
            </a:r>
            <a:endParaRPr sz="1200" b="0" i="0" u="none" strike="noStrike" cap="none">
              <a:solidFill>
                <a:schemeClr val="dk1"/>
              </a:solidFill>
              <a:latin typeface="Comic Sans MS"/>
              <a:ea typeface="Comic Sans MS"/>
              <a:cs typeface="Comic Sans MS"/>
              <a:sym typeface="Comic Sans MS"/>
            </a:endParaRPr>
          </a:p>
        </p:txBody>
      </p:sp>
      <p:sp>
        <p:nvSpPr>
          <p:cNvPr id="470" name="Google Shape;470;g18f5e445d71_3_120"/>
          <p:cNvSpPr txBox="1"/>
          <p:nvPr/>
        </p:nvSpPr>
        <p:spPr>
          <a:xfrm>
            <a:off x="1805768" y="2573053"/>
            <a:ext cx="5244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omic Sans MS"/>
                <a:ea typeface="Comic Sans MS"/>
                <a:cs typeface="Comic Sans MS"/>
                <a:sym typeface="Comic Sans MS"/>
              </a:rPr>
              <a:t>30</a:t>
            </a:r>
            <a:endParaRPr sz="1200" b="0" i="0" u="none" strike="noStrike" cap="none">
              <a:solidFill>
                <a:schemeClr val="dk1"/>
              </a:solidFill>
              <a:latin typeface="Comic Sans MS"/>
              <a:ea typeface="Comic Sans MS"/>
              <a:cs typeface="Comic Sans MS"/>
              <a:sym typeface="Comic Sans MS"/>
            </a:endParaRPr>
          </a:p>
        </p:txBody>
      </p:sp>
      <p:sp>
        <p:nvSpPr>
          <p:cNvPr id="471" name="Google Shape;471;g18f5e445d71_3_120"/>
          <p:cNvSpPr txBox="1"/>
          <p:nvPr/>
        </p:nvSpPr>
        <p:spPr>
          <a:xfrm>
            <a:off x="1824672" y="2087524"/>
            <a:ext cx="5244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omic Sans MS"/>
                <a:ea typeface="Comic Sans MS"/>
                <a:cs typeface="Comic Sans MS"/>
                <a:sym typeface="Comic Sans MS"/>
              </a:rPr>
              <a:t>40</a:t>
            </a:r>
            <a:endParaRPr sz="1200" b="0" i="0" u="none" strike="noStrike" cap="none">
              <a:solidFill>
                <a:schemeClr val="dk1"/>
              </a:solidFill>
              <a:latin typeface="Comic Sans MS"/>
              <a:ea typeface="Comic Sans MS"/>
              <a:cs typeface="Comic Sans MS"/>
              <a:sym typeface="Comic Sans MS"/>
            </a:endParaRPr>
          </a:p>
        </p:txBody>
      </p:sp>
      <p:sp>
        <p:nvSpPr>
          <p:cNvPr id="472" name="Google Shape;472;g18f5e445d71_3_120"/>
          <p:cNvSpPr/>
          <p:nvPr/>
        </p:nvSpPr>
        <p:spPr>
          <a:xfrm>
            <a:off x="6455741" y="1967023"/>
            <a:ext cx="368700" cy="2520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3" name="Google Shape;473;g18f5e445d71_3_120"/>
          <p:cNvSpPr txBox="1">
            <a:spLocks noGrp="1"/>
          </p:cNvSpPr>
          <p:nvPr>
            <p:ph type="title"/>
          </p:nvPr>
        </p:nvSpPr>
        <p:spPr>
          <a:xfrm>
            <a:off x="838200" y="226875"/>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3600"/>
              <a:buNone/>
            </a:pPr>
            <a:r>
              <a:rPr lang="en-US"/>
              <a:t>Algal Biomass Decreased</a:t>
            </a:r>
            <a:endParaRPr/>
          </a:p>
          <a:p>
            <a:pPr marL="0" lvl="0" indent="0" algn="ctr" rtl="0">
              <a:lnSpc>
                <a:spcPct val="100000"/>
              </a:lnSpc>
              <a:spcBef>
                <a:spcPts val="0"/>
              </a:spcBef>
              <a:spcAft>
                <a:spcPts val="0"/>
              </a:spcAft>
              <a:buSzPts val="3600"/>
              <a:buNone/>
            </a:pPr>
            <a:r>
              <a:rPr lang="en-US"/>
              <a:t>…with Substantial Lag Time</a:t>
            </a:r>
            <a:endParaRPr/>
          </a:p>
        </p:txBody>
      </p:sp>
      <p:sp>
        <p:nvSpPr>
          <p:cNvPr id="474" name="Google Shape;474;g18f5e445d71_3_120"/>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75" name="Google Shape;475;g18f5e445d71_3_120"/>
          <p:cNvPicPr preferRelativeResize="0"/>
          <p:nvPr/>
        </p:nvPicPr>
        <p:blipFill rotWithShape="1">
          <a:blip r:embed="rId4">
            <a:alphaModFix/>
          </a:blip>
          <a:srcRect l="31788" r="62543"/>
          <a:stretch/>
        </p:blipFill>
        <p:spPr>
          <a:xfrm rot="10800000" flipH="1">
            <a:off x="0" y="0"/>
            <a:ext cx="690900" cy="6858000"/>
          </a:xfrm>
          <a:prstGeom prst="rtTriangle">
            <a:avLst/>
          </a:prstGeom>
          <a:noFill/>
          <a:ln>
            <a:noFill/>
          </a:ln>
        </p:spPr>
      </p:pic>
      <p:grpSp>
        <p:nvGrpSpPr>
          <p:cNvPr id="476" name="Google Shape;476;g18f5e445d71_3_120"/>
          <p:cNvGrpSpPr/>
          <p:nvPr/>
        </p:nvGrpSpPr>
        <p:grpSpPr>
          <a:xfrm>
            <a:off x="10200600" y="193150"/>
            <a:ext cx="1600200" cy="1600200"/>
            <a:chOff x="9806600" y="119275"/>
            <a:chExt cx="1600200" cy="1600200"/>
          </a:xfrm>
        </p:grpSpPr>
        <p:pic>
          <p:nvPicPr>
            <p:cNvPr id="477" name="Google Shape;477;g18f5e445d71_3_120" descr="Upward trend with solid fill"/>
            <p:cNvPicPr preferRelativeResize="0"/>
            <p:nvPr/>
          </p:nvPicPr>
          <p:blipFill rotWithShape="1">
            <a:blip r:embed="rId5">
              <a:alphaModFix/>
            </a:blip>
            <a:srcRect/>
            <a:stretch/>
          </p:blipFill>
          <p:spPr>
            <a:xfrm>
              <a:off x="9806600" y="119275"/>
              <a:ext cx="1600200" cy="1600200"/>
            </a:xfrm>
            <a:prstGeom prst="rect">
              <a:avLst/>
            </a:prstGeom>
            <a:noFill/>
            <a:ln>
              <a:noFill/>
            </a:ln>
          </p:spPr>
        </p:pic>
        <p:pic>
          <p:nvPicPr>
            <p:cNvPr id="478" name="Google Shape;478;g18f5e445d71_3_120" descr="Question Mark with solid fill"/>
            <p:cNvPicPr preferRelativeResize="0"/>
            <p:nvPr/>
          </p:nvPicPr>
          <p:blipFill rotWithShape="1">
            <a:blip r:embed="rId6">
              <a:alphaModFix/>
            </a:blip>
            <a:srcRect/>
            <a:stretch/>
          </p:blipFill>
          <p:spPr>
            <a:xfrm>
              <a:off x="10280088" y="592763"/>
              <a:ext cx="653225" cy="653225"/>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5" name="Google Shape;75;g18f5e445d71_16_112"/>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6" name="Google Shape;76;g18f5e445d71_16_112"/>
          <p:cNvPicPr preferRelativeResize="0"/>
          <p:nvPr/>
        </p:nvPicPr>
        <p:blipFill rotWithShape="1">
          <a:blip r:embed="rId3">
            <a:alphaModFix/>
          </a:blip>
          <a:srcRect l="31788" r="62543"/>
          <a:stretch/>
        </p:blipFill>
        <p:spPr>
          <a:xfrm rot="10800000" flipH="1">
            <a:off x="0" y="0"/>
            <a:ext cx="690900" cy="6858000"/>
          </a:xfrm>
          <a:prstGeom prst="rtTriangle">
            <a:avLst/>
          </a:prstGeom>
          <a:noFill/>
          <a:ln>
            <a:noFill/>
          </a:ln>
        </p:spPr>
      </p:pic>
      <p:pic>
        <p:nvPicPr>
          <p:cNvPr id="2" name="Picture 1">
            <a:extLst>
              <a:ext uri="{FF2B5EF4-FFF2-40B4-BE49-F238E27FC236}">
                <a16:creationId xmlns:a16="http://schemas.microsoft.com/office/drawing/2014/main" id="{2D6B3B9A-46CD-44D1-8B82-4268F7CFE203}"/>
              </a:ext>
            </a:extLst>
          </p:cNvPr>
          <p:cNvPicPr>
            <a:picLocks noChangeAspect="1"/>
          </p:cNvPicPr>
          <p:nvPr/>
        </p:nvPicPr>
        <p:blipFill>
          <a:blip r:embed="rId4"/>
          <a:stretch>
            <a:fillRect/>
          </a:stretch>
        </p:blipFill>
        <p:spPr>
          <a:xfrm>
            <a:off x="1638300" y="1059320"/>
            <a:ext cx="4480799" cy="5798680"/>
          </a:xfrm>
          <a:prstGeom prst="rect">
            <a:avLst/>
          </a:prstGeom>
        </p:spPr>
      </p:pic>
      <p:sp>
        <p:nvSpPr>
          <p:cNvPr id="11" name="Rectangle 10">
            <a:extLst>
              <a:ext uri="{FF2B5EF4-FFF2-40B4-BE49-F238E27FC236}">
                <a16:creationId xmlns:a16="http://schemas.microsoft.com/office/drawing/2014/main" id="{839BB37D-2E40-4D43-BFE5-CDEE0B41BCA3}"/>
              </a:ext>
            </a:extLst>
          </p:cNvPr>
          <p:cNvSpPr/>
          <p:nvPr/>
        </p:nvSpPr>
        <p:spPr>
          <a:xfrm>
            <a:off x="7180228" y="2034957"/>
            <a:ext cx="3871003" cy="4462760"/>
          </a:xfrm>
          <a:prstGeom prst="rect">
            <a:avLst/>
          </a:prstGeom>
        </p:spPr>
        <p:txBody>
          <a:bodyPr wrap="square">
            <a:spAutoFit/>
          </a:bodyPr>
          <a:lstStyle/>
          <a:p>
            <a:r>
              <a:rPr lang="en-US" sz="2800" dirty="0">
                <a:latin typeface="Calibri" panose="020F0502020204030204" pitchFamily="34" charset="0"/>
                <a:ea typeface="Calibri" panose="020F0502020204030204" pitchFamily="34" charset="0"/>
              </a:rPr>
              <a:t>1. Sustainable Fisheries</a:t>
            </a:r>
          </a:p>
          <a:p>
            <a:r>
              <a:rPr lang="en-US" sz="2800" dirty="0">
                <a:latin typeface="Calibri" panose="020F0502020204030204" pitchFamily="34" charset="0"/>
                <a:ea typeface="Calibri" panose="020F0502020204030204" pitchFamily="34" charset="0"/>
              </a:rPr>
              <a:t>2. Vital Habitats</a:t>
            </a:r>
          </a:p>
          <a:p>
            <a:r>
              <a:rPr lang="en-US" sz="3200" b="1" dirty="0">
                <a:solidFill>
                  <a:schemeClr val="accent1">
                    <a:lumMod val="50000"/>
                  </a:schemeClr>
                </a:solidFill>
                <a:latin typeface="Calibri" panose="020F0502020204030204" pitchFamily="34" charset="0"/>
                <a:ea typeface="Calibri" panose="020F0502020204030204" pitchFamily="34" charset="0"/>
              </a:rPr>
              <a:t>3. Water Quality</a:t>
            </a:r>
          </a:p>
          <a:p>
            <a:r>
              <a:rPr lang="en-US" sz="2800" dirty="0">
                <a:latin typeface="Calibri" panose="020F0502020204030204" pitchFamily="34" charset="0"/>
                <a:ea typeface="Calibri" panose="020F0502020204030204" pitchFamily="34" charset="0"/>
              </a:rPr>
              <a:t>4. Toxic Contaminants</a:t>
            </a:r>
          </a:p>
          <a:p>
            <a:r>
              <a:rPr lang="en-US" sz="2800" dirty="0">
                <a:latin typeface="Calibri" panose="020F0502020204030204" pitchFamily="34" charset="0"/>
                <a:ea typeface="Calibri" panose="020F0502020204030204" pitchFamily="34" charset="0"/>
              </a:rPr>
              <a:t>5. Healthy Watersheds</a:t>
            </a:r>
          </a:p>
          <a:p>
            <a:r>
              <a:rPr lang="en-US" sz="2800" dirty="0">
                <a:latin typeface="Calibri" panose="020F0502020204030204" pitchFamily="34" charset="0"/>
                <a:ea typeface="Calibri" panose="020F0502020204030204" pitchFamily="34" charset="0"/>
              </a:rPr>
              <a:t>6. Land Conservation</a:t>
            </a:r>
          </a:p>
          <a:p>
            <a:r>
              <a:rPr lang="en-US" sz="2800" dirty="0">
                <a:latin typeface="Calibri" panose="020F0502020204030204" pitchFamily="34" charset="0"/>
                <a:ea typeface="Calibri" panose="020F0502020204030204" pitchFamily="34" charset="0"/>
              </a:rPr>
              <a:t>7. Stewardship</a:t>
            </a:r>
          </a:p>
          <a:p>
            <a:r>
              <a:rPr lang="en-US" sz="2800" dirty="0">
                <a:latin typeface="Calibri" panose="020F0502020204030204" pitchFamily="34" charset="0"/>
                <a:ea typeface="Calibri" panose="020F0502020204030204" pitchFamily="34" charset="0"/>
              </a:rPr>
              <a:t>8. Public Access</a:t>
            </a:r>
          </a:p>
          <a:p>
            <a:r>
              <a:rPr lang="en-US" sz="2800" dirty="0">
                <a:latin typeface="Calibri" panose="020F0502020204030204" pitchFamily="34" charset="0"/>
                <a:ea typeface="Calibri" panose="020F0502020204030204" pitchFamily="34" charset="0"/>
              </a:rPr>
              <a:t>9. Environmental Literacy</a:t>
            </a:r>
            <a:br>
              <a:rPr lang="en-US" sz="2800" dirty="0">
                <a:latin typeface="Calibri" panose="020F0502020204030204" pitchFamily="34" charset="0"/>
                <a:ea typeface="Calibri" panose="020F0502020204030204" pitchFamily="34" charset="0"/>
              </a:rPr>
            </a:br>
            <a:r>
              <a:rPr lang="en-US" sz="2800" dirty="0">
                <a:latin typeface="Calibri" panose="020F0502020204030204" pitchFamily="34" charset="0"/>
                <a:ea typeface="Calibri" panose="020F0502020204030204" pitchFamily="34" charset="0"/>
              </a:rPr>
              <a:t>10. Climate Resiliency</a:t>
            </a:r>
            <a:endParaRPr lang="en-US" sz="2000" dirty="0">
              <a:latin typeface="Calibri" panose="020F0502020204030204" pitchFamily="34" charset="0"/>
              <a:ea typeface="Calibri" panose="020F0502020204030204" pitchFamily="34" charset="0"/>
            </a:endParaRPr>
          </a:p>
        </p:txBody>
      </p:sp>
      <p:sp>
        <p:nvSpPr>
          <p:cNvPr id="12" name="Rectangle 11">
            <a:extLst>
              <a:ext uri="{FF2B5EF4-FFF2-40B4-BE49-F238E27FC236}">
                <a16:creationId xmlns:a16="http://schemas.microsoft.com/office/drawing/2014/main" id="{5E7C7EE5-F328-46A1-9C89-557240C58091}"/>
              </a:ext>
            </a:extLst>
          </p:cNvPr>
          <p:cNvSpPr/>
          <p:nvPr/>
        </p:nvSpPr>
        <p:spPr>
          <a:xfrm>
            <a:off x="7691109" y="1206500"/>
            <a:ext cx="3871003" cy="707886"/>
          </a:xfrm>
          <a:prstGeom prst="rect">
            <a:avLst/>
          </a:prstGeom>
        </p:spPr>
        <p:txBody>
          <a:bodyPr wrap="square">
            <a:spAutoFit/>
          </a:bodyPr>
          <a:lstStyle/>
          <a:p>
            <a:r>
              <a:rPr lang="en-US" sz="4000" b="1" u="sng" dirty="0">
                <a:latin typeface="Calibri" panose="020F0502020204030204" pitchFamily="34" charset="0"/>
                <a:ea typeface="Calibri" panose="020F0502020204030204" pitchFamily="34" charset="0"/>
              </a:rPr>
              <a:t>10 Goals </a:t>
            </a:r>
          </a:p>
        </p:txBody>
      </p:sp>
      <p:sp>
        <p:nvSpPr>
          <p:cNvPr id="13" name="Rectangle 12">
            <a:extLst>
              <a:ext uri="{FF2B5EF4-FFF2-40B4-BE49-F238E27FC236}">
                <a16:creationId xmlns:a16="http://schemas.microsoft.com/office/drawing/2014/main" id="{E9C430A7-66FC-4F28-928E-59ADBF3B1D80}"/>
              </a:ext>
            </a:extLst>
          </p:cNvPr>
          <p:cNvSpPr/>
          <p:nvPr/>
        </p:nvSpPr>
        <p:spPr>
          <a:xfrm>
            <a:off x="4368800" y="254932"/>
            <a:ext cx="4838700" cy="830997"/>
          </a:xfrm>
          <a:prstGeom prst="rect">
            <a:avLst/>
          </a:prstGeom>
        </p:spPr>
        <p:txBody>
          <a:bodyPr wrap="square">
            <a:spAutoFit/>
          </a:bodyPr>
          <a:lstStyle/>
          <a:p>
            <a:r>
              <a:rPr lang="en-US" sz="4800" b="1" dirty="0">
                <a:solidFill>
                  <a:schemeClr val="accent1">
                    <a:lumMod val="50000"/>
                  </a:schemeClr>
                </a:solidFill>
                <a:latin typeface="Calibri" panose="020F0502020204030204" pitchFamily="34" charset="0"/>
                <a:ea typeface="Calibri" panose="020F0502020204030204" pitchFamily="34" charset="0"/>
              </a:rPr>
              <a:t>Focus of CESR</a:t>
            </a:r>
            <a:endParaRPr lang="en-US" sz="4000" b="1" dirty="0">
              <a:solidFill>
                <a:schemeClr val="accent1">
                  <a:lumMod val="50000"/>
                </a:schemeClr>
              </a:solidFill>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5974817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grpSp>
        <p:nvGrpSpPr>
          <p:cNvPr id="483" name="Google Shape;483;g18f5e445d71_3_139"/>
          <p:cNvGrpSpPr/>
          <p:nvPr/>
        </p:nvGrpSpPr>
        <p:grpSpPr>
          <a:xfrm>
            <a:off x="2057623" y="2667000"/>
            <a:ext cx="4787780" cy="2791500"/>
            <a:chOff x="3429000" y="2667000"/>
            <a:chExt cx="3590925" cy="2791500"/>
          </a:xfrm>
        </p:grpSpPr>
        <p:sp>
          <p:nvSpPr>
            <p:cNvPr id="484" name="Google Shape;484;g18f5e445d71_3_139"/>
            <p:cNvSpPr/>
            <p:nvPr/>
          </p:nvSpPr>
          <p:spPr>
            <a:xfrm rot="10800000">
              <a:off x="4267200" y="4552950"/>
              <a:ext cx="152399" cy="6096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5" name="Google Shape;485;g18f5e445d71_3_139"/>
            <p:cNvSpPr/>
            <p:nvPr/>
          </p:nvSpPr>
          <p:spPr>
            <a:xfrm rot="10800000" flipH="1">
              <a:off x="6400800" y="2667000"/>
              <a:ext cx="76200" cy="10668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6" name="Google Shape;486;g18f5e445d71_3_139"/>
            <p:cNvSpPr/>
            <p:nvPr/>
          </p:nvSpPr>
          <p:spPr>
            <a:xfrm rot="10800000">
              <a:off x="6943725" y="2667000"/>
              <a:ext cx="76200" cy="10668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7" name="Google Shape;487;g18f5e445d71_3_139"/>
            <p:cNvSpPr txBox="1"/>
            <p:nvPr/>
          </p:nvSpPr>
          <p:spPr>
            <a:xfrm>
              <a:off x="3429000" y="5181600"/>
              <a:ext cx="1828800" cy="276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omic Sans MS"/>
                  <a:ea typeface="Comic Sans MS"/>
                  <a:cs typeface="Comic Sans MS"/>
                  <a:sym typeface="Comic Sans MS"/>
                </a:rPr>
                <a:t>Major WWTP load reduction</a:t>
              </a:r>
              <a:endParaRPr sz="1400" b="0" i="0" u="none" strike="noStrike" cap="none">
                <a:solidFill>
                  <a:srgbClr val="000000"/>
                </a:solidFill>
                <a:latin typeface="Arial"/>
                <a:ea typeface="Arial"/>
                <a:cs typeface="Arial"/>
                <a:sym typeface="Arial"/>
              </a:endParaRPr>
            </a:p>
          </p:txBody>
        </p:sp>
      </p:grpSp>
      <p:pic>
        <p:nvPicPr>
          <p:cNvPr id="488" name="Google Shape;488;g18f5e445d71_3_139"/>
          <p:cNvPicPr preferRelativeResize="0"/>
          <p:nvPr/>
        </p:nvPicPr>
        <p:blipFill rotWithShape="1">
          <a:blip r:embed="rId3">
            <a:alphaModFix/>
          </a:blip>
          <a:srcRect t="22498"/>
          <a:stretch/>
        </p:blipFill>
        <p:spPr>
          <a:xfrm>
            <a:off x="34513" y="1552575"/>
            <a:ext cx="7065821" cy="5314951"/>
          </a:xfrm>
          <a:prstGeom prst="rect">
            <a:avLst/>
          </a:prstGeom>
          <a:noFill/>
          <a:ln>
            <a:noFill/>
          </a:ln>
        </p:spPr>
      </p:pic>
      <p:grpSp>
        <p:nvGrpSpPr>
          <p:cNvPr id="489" name="Google Shape;489;g18f5e445d71_3_139"/>
          <p:cNvGrpSpPr/>
          <p:nvPr/>
        </p:nvGrpSpPr>
        <p:grpSpPr>
          <a:xfrm>
            <a:off x="5666564" y="2214860"/>
            <a:ext cx="1417600" cy="1747540"/>
            <a:chOff x="6135772" y="2214860"/>
            <a:chExt cx="1063226" cy="1747540"/>
          </a:xfrm>
        </p:grpSpPr>
        <p:sp>
          <p:nvSpPr>
            <p:cNvPr id="490" name="Google Shape;490;g18f5e445d71_3_139"/>
            <p:cNvSpPr txBox="1"/>
            <p:nvPr/>
          </p:nvSpPr>
          <p:spPr>
            <a:xfrm>
              <a:off x="6135772" y="2214860"/>
              <a:ext cx="60625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More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Algae</a:t>
              </a:r>
              <a:endParaRPr sz="1200" b="0" i="0" u="none" strike="noStrike" cap="none">
                <a:solidFill>
                  <a:schemeClr val="dk1"/>
                </a:solidFill>
                <a:latin typeface="Arial"/>
                <a:ea typeface="Arial"/>
                <a:cs typeface="Arial"/>
                <a:sym typeface="Arial"/>
              </a:endParaRPr>
            </a:p>
          </p:txBody>
        </p:sp>
        <p:sp>
          <p:nvSpPr>
            <p:cNvPr id="491" name="Google Shape;491;g18f5e445d71_3_139"/>
            <p:cNvSpPr txBox="1"/>
            <p:nvPr/>
          </p:nvSpPr>
          <p:spPr>
            <a:xfrm rot="-5400000">
              <a:off x="6333198" y="3096600"/>
              <a:ext cx="1523700" cy="207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Clearer Water</a:t>
              </a:r>
              <a:endParaRPr sz="1400" b="0" i="0" u="none" strike="noStrike" cap="none">
                <a:solidFill>
                  <a:srgbClr val="000000"/>
                </a:solidFill>
                <a:latin typeface="Arial"/>
                <a:ea typeface="Arial"/>
                <a:cs typeface="Arial"/>
                <a:sym typeface="Arial"/>
              </a:endParaRPr>
            </a:p>
          </p:txBody>
        </p:sp>
      </p:grpSp>
      <p:sp>
        <p:nvSpPr>
          <p:cNvPr id="492" name="Google Shape;492;g18f5e445d71_3_139"/>
          <p:cNvSpPr/>
          <p:nvPr/>
        </p:nvSpPr>
        <p:spPr>
          <a:xfrm rot="10800000">
            <a:off x="3175436" y="4552950"/>
            <a:ext cx="203100" cy="609600"/>
          </a:xfrm>
          <a:prstGeom prst="downArrow">
            <a:avLst>
              <a:gd name="adj1" fmla="val 50000"/>
              <a:gd name="adj2"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3" name="Google Shape;493;g18f5e445d71_3_139"/>
          <p:cNvSpPr/>
          <p:nvPr/>
        </p:nvSpPr>
        <p:spPr>
          <a:xfrm rot="10800000" flipH="1">
            <a:off x="6020137" y="2667000"/>
            <a:ext cx="101700" cy="10668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4" name="Google Shape;494;g18f5e445d71_3_139"/>
          <p:cNvSpPr/>
          <p:nvPr/>
        </p:nvSpPr>
        <p:spPr>
          <a:xfrm rot="10800000">
            <a:off x="6743937" y="2667000"/>
            <a:ext cx="101700" cy="10668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5" name="Google Shape;495;g18f5e445d71_3_139"/>
          <p:cNvSpPr txBox="1"/>
          <p:nvPr/>
        </p:nvSpPr>
        <p:spPr>
          <a:xfrm>
            <a:off x="2057737" y="5181600"/>
            <a:ext cx="24384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 WWTP load reduction completed</a:t>
            </a:r>
            <a:endParaRPr sz="1200" b="0" i="0" u="none" strike="noStrike" cap="none">
              <a:solidFill>
                <a:schemeClr val="dk1"/>
              </a:solidFill>
              <a:latin typeface="Arial"/>
              <a:ea typeface="Arial"/>
              <a:cs typeface="Arial"/>
              <a:sym typeface="Arial"/>
            </a:endParaRPr>
          </a:p>
        </p:txBody>
      </p:sp>
      <p:sp>
        <p:nvSpPr>
          <p:cNvPr id="496" name="Google Shape;496;g18f5e445d71_3_139"/>
          <p:cNvSpPr/>
          <p:nvPr/>
        </p:nvSpPr>
        <p:spPr>
          <a:xfrm>
            <a:off x="2768937" y="1981200"/>
            <a:ext cx="107700" cy="1066800"/>
          </a:xfrm>
          <a:prstGeom prst="downArrow">
            <a:avLst>
              <a:gd name="adj1" fmla="val 50000"/>
              <a:gd name="adj2"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7" name="Google Shape;497;g18f5e445d71_3_139"/>
          <p:cNvSpPr txBox="1"/>
          <p:nvPr/>
        </p:nvSpPr>
        <p:spPr>
          <a:xfrm>
            <a:off x="2267512" y="1704301"/>
            <a:ext cx="15372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Drought Year</a:t>
            </a:r>
            <a:endParaRPr sz="1200" b="0" i="0" u="none" strike="noStrike" cap="none">
              <a:solidFill>
                <a:schemeClr val="dk1"/>
              </a:solidFill>
              <a:latin typeface="Arial"/>
              <a:ea typeface="Arial"/>
              <a:cs typeface="Arial"/>
              <a:sym typeface="Arial"/>
            </a:endParaRPr>
          </a:p>
        </p:txBody>
      </p:sp>
      <p:sp>
        <p:nvSpPr>
          <p:cNvPr id="498" name="Google Shape;498;g18f5e445d71_3_139"/>
          <p:cNvSpPr txBox="1"/>
          <p:nvPr/>
        </p:nvSpPr>
        <p:spPr>
          <a:xfrm>
            <a:off x="7404300" y="2214850"/>
            <a:ext cx="4405200" cy="3232500"/>
          </a:xfrm>
          <a:prstGeom prst="rect">
            <a:avLst/>
          </a:prstGeom>
          <a:noFill/>
          <a:ln>
            <a:noFill/>
          </a:ln>
        </p:spPr>
        <p:txBody>
          <a:bodyPr spcFirstLastPara="1" wrap="square" lIns="91425" tIns="45700" rIns="91425" bIns="45700" anchor="t" anchorCtr="0">
            <a:spAutoFit/>
          </a:bodyPr>
          <a:lstStyle/>
          <a:p>
            <a:pPr marL="457200" marR="0" lvl="0" indent="-3810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No clear increase for about 8 years followed by sharp increase in clarity</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2400" b="0" i="0" u="none" strike="noStrike" cap="none">
              <a:solidFill>
                <a:schemeClr val="dk1"/>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Water clarity and algae highly correlated  in shallow Chesapeake Bay systems</a:t>
            </a:r>
            <a:endParaRPr sz="2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499" name="Google Shape;499;g18f5e445d71_3_139"/>
          <p:cNvSpPr txBox="1">
            <a:spLocks noGrp="1"/>
          </p:cNvSpPr>
          <p:nvPr>
            <p:ph type="title"/>
          </p:nvPr>
        </p:nvSpPr>
        <p:spPr>
          <a:xfrm>
            <a:off x="838200" y="188738"/>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3600"/>
              <a:buNone/>
            </a:pPr>
            <a:r>
              <a:rPr lang="en-US"/>
              <a:t>Water Clarity Increased</a:t>
            </a:r>
            <a:endParaRPr/>
          </a:p>
          <a:p>
            <a:pPr marL="0" lvl="0" indent="0" algn="ctr" rtl="0">
              <a:lnSpc>
                <a:spcPct val="100000"/>
              </a:lnSpc>
              <a:spcBef>
                <a:spcPts val="0"/>
              </a:spcBef>
              <a:spcAft>
                <a:spcPts val="0"/>
              </a:spcAft>
              <a:buSzPts val="3600"/>
              <a:buNone/>
            </a:pPr>
            <a:r>
              <a:rPr lang="en-US"/>
              <a:t>…Also with a Lag Time</a:t>
            </a:r>
            <a:endParaRPr/>
          </a:p>
        </p:txBody>
      </p:sp>
      <p:sp>
        <p:nvSpPr>
          <p:cNvPr id="500" name="Google Shape;500;g18f5e445d71_3_139"/>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1" name="Google Shape;501;g18f5e445d71_3_139"/>
          <p:cNvPicPr preferRelativeResize="0"/>
          <p:nvPr/>
        </p:nvPicPr>
        <p:blipFill rotWithShape="1">
          <a:blip r:embed="rId4">
            <a:alphaModFix/>
          </a:blip>
          <a:srcRect l="31788" r="62543"/>
          <a:stretch/>
        </p:blipFill>
        <p:spPr>
          <a:xfrm rot="10800000" flipH="1">
            <a:off x="0" y="0"/>
            <a:ext cx="690900" cy="6858000"/>
          </a:xfrm>
          <a:prstGeom prst="rtTriangle">
            <a:avLst/>
          </a:prstGeom>
          <a:noFill/>
          <a:ln>
            <a:noFill/>
          </a:ln>
        </p:spPr>
      </p:pic>
      <p:grpSp>
        <p:nvGrpSpPr>
          <p:cNvPr id="502" name="Google Shape;502;g18f5e445d71_3_139"/>
          <p:cNvGrpSpPr/>
          <p:nvPr/>
        </p:nvGrpSpPr>
        <p:grpSpPr>
          <a:xfrm>
            <a:off x="10200600" y="193150"/>
            <a:ext cx="1600200" cy="1600200"/>
            <a:chOff x="9806600" y="119275"/>
            <a:chExt cx="1600200" cy="1600200"/>
          </a:xfrm>
        </p:grpSpPr>
        <p:pic>
          <p:nvPicPr>
            <p:cNvPr id="503" name="Google Shape;503;g18f5e445d71_3_139" descr="Upward trend with solid fill"/>
            <p:cNvPicPr preferRelativeResize="0"/>
            <p:nvPr/>
          </p:nvPicPr>
          <p:blipFill rotWithShape="1">
            <a:blip r:embed="rId5">
              <a:alphaModFix/>
            </a:blip>
            <a:srcRect/>
            <a:stretch/>
          </p:blipFill>
          <p:spPr>
            <a:xfrm>
              <a:off x="9806600" y="119275"/>
              <a:ext cx="1600200" cy="1600200"/>
            </a:xfrm>
            <a:prstGeom prst="rect">
              <a:avLst/>
            </a:prstGeom>
            <a:noFill/>
            <a:ln>
              <a:noFill/>
            </a:ln>
          </p:spPr>
        </p:pic>
        <p:pic>
          <p:nvPicPr>
            <p:cNvPr id="504" name="Google Shape;504;g18f5e445d71_3_139" descr="Question Mark with solid fill"/>
            <p:cNvPicPr preferRelativeResize="0"/>
            <p:nvPr/>
          </p:nvPicPr>
          <p:blipFill rotWithShape="1">
            <a:blip r:embed="rId6">
              <a:alphaModFix/>
            </a:blip>
            <a:srcRect/>
            <a:stretch/>
          </p:blipFill>
          <p:spPr>
            <a:xfrm>
              <a:off x="10280088" y="592763"/>
              <a:ext cx="653225" cy="653225"/>
            </a:xfrm>
            <a:prstGeom prst="rect">
              <a:avLst/>
            </a:prstGeom>
            <a:noFill/>
            <a:ln>
              <a:noFill/>
            </a:ln>
          </p:spPr>
        </p:pic>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0" name="Google Shape;510;g18f5e445d71_3_159"/>
          <p:cNvPicPr preferRelativeResize="0"/>
          <p:nvPr/>
        </p:nvPicPr>
        <p:blipFill rotWithShape="1">
          <a:blip r:embed="rId3">
            <a:alphaModFix/>
          </a:blip>
          <a:srcRect t="22776"/>
          <a:stretch/>
        </p:blipFill>
        <p:spPr>
          <a:xfrm>
            <a:off x="279400" y="1562100"/>
            <a:ext cx="7065821" cy="5295902"/>
          </a:xfrm>
          <a:prstGeom prst="rect">
            <a:avLst/>
          </a:prstGeom>
          <a:solidFill>
            <a:srgbClr val="FF0000"/>
          </a:solidFill>
          <a:ln>
            <a:noFill/>
          </a:ln>
        </p:spPr>
      </p:pic>
      <p:sp>
        <p:nvSpPr>
          <p:cNvPr id="511" name="Google Shape;511;g18f5e445d71_3_159"/>
          <p:cNvSpPr/>
          <p:nvPr/>
        </p:nvSpPr>
        <p:spPr>
          <a:xfrm rot="10800000">
            <a:off x="3406008" y="4552950"/>
            <a:ext cx="203100" cy="609600"/>
          </a:xfrm>
          <a:prstGeom prst="downArrow">
            <a:avLst>
              <a:gd name="adj1" fmla="val 50000"/>
              <a:gd name="adj2"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2" name="Google Shape;512;g18f5e445d71_3_159"/>
          <p:cNvSpPr/>
          <p:nvPr/>
        </p:nvSpPr>
        <p:spPr>
          <a:xfrm rot="10800000" flipH="1">
            <a:off x="1196109" y="2638425"/>
            <a:ext cx="101700" cy="10668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3" name="Google Shape;513;g18f5e445d71_3_159"/>
          <p:cNvSpPr/>
          <p:nvPr/>
        </p:nvSpPr>
        <p:spPr>
          <a:xfrm rot="10800000" flipH="1">
            <a:off x="6250709" y="2667000"/>
            <a:ext cx="101700" cy="10668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4" name="Google Shape;514;g18f5e445d71_3_159"/>
          <p:cNvSpPr/>
          <p:nvPr/>
        </p:nvSpPr>
        <p:spPr>
          <a:xfrm rot="10800000">
            <a:off x="6974509" y="2667000"/>
            <a:ext cx="101700" cy="10668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5" name="Google Shape;515;g18f5e445d71_3_159"/>
          <p:cNvSpPr txBox="1"/>
          <p:nvPr/>
        </p:nvSpPr>
        <p:spPr>
          <a:xfrm>
            <a:off x="2288309" y="5181600"/>
            <a:ext cx="24384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Major WWTP load reduction completed</a:t>
            </a:r>
            <a:endParaRPr sz="1200" b="0" i="0" u="none" strike="noStrike" cap="none">
              <a:solidFill>
                <a:schemeClr val="dk1"/>
              </a:solidFill>
              <a:latin typeface="Arial"/>
              <a:ea typeface="Arial"/>
              <a:cs typeface="Arial"/>
              <a:sym typeface="Arial"/>
            </a:endParaRPr>
          </a:p>
        </p:txBody>
      </p:sp>
      <p:cxnSp>
        <p:nvCxnSpPr>
          <p:cNvPr id="516" name="Google Shape;516;g18f5e445d71_3_159"/>
          <p:cNvCxnSpPr/>
          <p:nvPr/>
        </p:nvCxnSpPr>
        <p:spPr>
          <a:xfrm rot="10800000">
            <a:off x="1272409" y="4448175"/>
            <a:ext cx="507900" cy="0"/>
          </a:xfrm>
          <a:prstGeom prst="straightConnector1">
            <a:avLst/>
          </a:prstGeom>
          <a:noFill/>
          <a:ln w="9525" cap="flat" cmpd="sng">
            <a:solidFill>
              <a:schemeClr val="dk1"/>
            </a:solidFill>
            <a:prstDash val="solid"/>
            <a:round/>
            <a:headEnd type="none" w="sm" len="sm"/>
            <a:tailEnd type="stealth" w="med" len="med"/>
          </a:ln>
        </p:spPr>
      </p:cxnSp>
      <p:sp>
        <p:nvSpPr>
          <p:cNvPr id="517" name="Google Shape;517;g18f5e445d71_3_159"/>
          <p:cNvSpPr txBox="1"/>
          <p:nvPr/>
        </p:nvSpPr>
        <p:spPr>
          <a:xfrm>
            <a:off x="764309" y="4350693"/>
            <a:ext cx="5541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1" i="0" u="none" strike="noStrike" cap="none">
                <a:solidFill>
                  <a:schemeClr val="dk1"/>
                </a:solidFill>
                <a:latin typeface="Calibri"/>
                <a:ea typeface="Calibri"/>
                <a:cs typeface="Calibri"/>
                <a:sym typeface="Calibri"/>
              </a:rPr>
              <a:t>1971</a:t>
            </a:r>
            <a:endParaRPr sz="1400" b="0" i="0" u="none" strike="noStrike" cap="none">
              <a:solidFill>
                <a:srgbClr val="000000"/>
              </a:solidFill>
              <a:latin typeface="Arial"/>
              <a:ea typeface="Arial"/>
              <a:cs typeface="Arial"/>
              <a:sym typeface="Arial"/>
            </a:endParaRPr>
          </a:p>
        </p:txBody>
      </p:sp>
      <p:sp>
        <p:nvSpPr>
          <p:cNvPr id="518" name="Google Shape;518;g18f5e445d71_3_159"/>
          <p:cNvSpPr txBox="1"/>
          <p:nvPr/>
        </p:nvSpPr>
        <p:spPr>
          <a:xfrm>
            <a:off x="1081809" y="4524375"/>
            <a:ext cx="13209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00B050"/>
                </a:solidFill>
                <a:latin typeface="Arial"/>
                <a:ea typeface="Arial"/>
                <a:cs typeface="Arial"/>
                <a:sym typeface="Arial"/>
              </a:rPr>
              <a:t>0 ha SAV</a:t>
            </a:r>
            <a:endParaRPr sz="1400" b="0" i="0" u="none" strike="noStrike" cap="none">
              <a:solidFill>
                <a:srgbClr val="000000"/>
              </a:solidFill>
              <a:latin typeface="Arial"/>
              <a:ea typeface="Arial"/>
              <a:cs typeface="Arial"/>
              <a:sym typeface="Arial"/>
            </a:endParaRPr>
          </a:p>
        </p:txBody>
      </p:sp>
      <p:grpSp>
        <p:nvGrpSpPr>
          <p:cNvPr id="519" name="Google Shape;519;g18f5e445d71_3_159"/>
          <p:cNvGrpSpPr/>
          <p:nvPr/>
        </p:nvGrpSpPr>
        <p:grpSpPr>
          <a:xfrm>
            <a:off x="5897133" y="2214860"/>
            <a:ext cx="1417937" cy="1595140"/>
            <a:chOff x="6135772" y="2214860"/>
            <a:chExt cx="1063479" cy="1595140"/>
          </a:xfrm>
        </p:grpSpPr>
        <p:sp>
          <p:nvSpPr>
            <p:cNvPr id="520" name="Google Shape;520;g18f5e445d71_3_159"/>
            <p:cNvSpPr txBox="1"/>
            <p:nvPr/>
          </p:nvSpPr>
          <p:spPr>
            <a:xfrm>
              <a:off x="6135772" y="2214860"/>
              <a:ext cx="60625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More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Algae</a:t>
              </a:r>
              <a:endParaRPr sz="1200" b="0" i="0" u="none" strike="noStrike" cap="none">
                <a:solidFill>
                  <a:schemeClr val="dk1"/>
                </a:solidFill>
                <a:latin typeface="Arial"/>
                <a:ea typeface="Arial"/>
                <a:cs typeface="Arial"/>
                <a:sym typeface="Arial"/>
              </a:endParaRPr>
            </a:p>
          </p:txBody>
        </p:sp>
        <p:sp>
          <p:nvSpPr>
            <p:cNvPr id="521" name="Google Shape;521;g18f5e445d71_3_159"/>
            <p:cNvSpPr txBox="1"/>
            <p:nvPr/>
          </p:nvSpPr>
          <p:spPr>
            <a:xfrm rot="-5400000">
              <a:off x="6479551" y="3090300"/>
              <a:ext cx="1231500" cy="207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Clearer Water</a:t>
              </a:r>
              <a:endParaRPr sz="1400" b="0" i="0" u="none" strike="noStrike" cap="none">
                <a:solidFill>
                  <a:srgbClr val="000000"/>
                </a:solidFill>
                <a:latin typeface="Arial"/>
                <a:ea typeface="Arial"/>
                <a:cs typeface="Arial"/>
                <a:sym typeface="Arial"/>
              </a:endParaRPr>
            </a:p>
          </p:txBody>
        </p:sp>
      </p:grpSp>
      <p:sp>
        <p:nvSpPr>
          <p:cNvPr id="522" name="Google Shape;522;g18f5e445d71_3_159"/>
          <p:cNvSpPr/>
          <p:nvPr/>
        </p:nvSpPr>
        <p:spPr>
          <a:xfrm>
            <a:off x="2999509" y="1981200"/>
            <a:ext cx="101700" cy="1066800"/>
          </a:xfrm>
          <a:prstGeom prst="downArrow">
            <a:avLst>
              <a:gd name="adj1" fmla="val 50000"/>
              <a:gd name="adj2" fmla="val 50000"/>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3" name="Google Shape;523;g18f5e445d71_3_159"/>
          <p:cNvSpPr txBox="1"/>
          <p:nvPr/>
        </p:nvSpPr>
        <p:spPr>
          <a:xfrm>
            <a:off x="2522759" y="1704301"/>
            <a:ext cx="15372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Drought Year</a:t>
            </a:r>
            <a:endParaRPr sz="1200" b="0" i="0" u="none" strike="noStrike" cap="none">
              <a:solidFill>
                <a:schemeClr val="dk1"/>
              </a:solidFill>
              <a:latin typeface="Arial"/>
              <a:ea typeface="Arial"/>
              <a:cs typeface="Arial"/>
              <a:sym typeface="Arial"/>
            </a:endParaRPr>
          </a:p>
        </p:txBody>
      </p:sp>
      <p:sp>
        <p:nvSpPr>
          <p:cNvPr id="524" name="Google Shape;524;g18f5e445d71_3_159"/>
          <p:cNvSpPr txBox="1"/>
          <p:nvPr/>
        </p:nvSpPr>
        <p:spPr>
          <a:xfrm rot="-5400000">
            <a:off x="455951" y="2997507"/>
            <a:ext cx="11430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Arial"/>
                <a:ea typeface="Arial"/>
                <a:cs typeface="Arial"/>
                <a:sym typeface="Arial"/>
              </a:rPr>
              <a:t>More SAV</a:t>
            </a:r>
            <a:endParaRPr sz="1200" b="0" i="0" u="none" strike="noStrike" cap="none">
              <a:solidFill>
                <a:schemeClr val="dk1"/>
              </a:solidFill>
              <a:latin typeface="Arial"/>
              <a:ea typeface="Arial"/>
              <a:cs typeface="Arial"/>
              <a:sym typeface="Arial"/>
            </a:endParaRPr>
          </a:p>
        </p:txBody>
      </p:sp>
      <p:sp>
        <p:nvSpPr>
          <p:cNvPr id="525" name="Google Shape;525;g18f5e445d71_3_159"/>
          <p:cNvSpPr txBox="1"/>
          <p:nvPr/>
        </p:nvSpPr>
        <p:spPr>
          <a:xfrm>
            <a:off x="7594600" y="2194675"/>
            <a:ext cx="4079100" cy="4155900"/>
          </a:xfrm>
          <a:prstGeom prst="rect">
            <a:avLst/>
          </a:prstGeom>
          <a:noFill/>
          <a:ln>
            <a:noFill/>
          </a:ln>
        </p:spPr>
        <p:txBody>
          <a:bodyPr spcFirstLastPara="1" wrap="square" lIns="91425" tIns="45700" rIns="91425" bIns="45700" anchor="t" anchorCtr="0">
            <a:spAutoFit/>
          </a:bodyPr>
          <a:lstStyle/>
          <a:p>
            <a:pPr marL="457200" marR="0" lvl="0" indent="-3810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Very low levels of SAV were present prior to nutrient load reductions</a:t>
            </a:r>
            <a:endParaRPr sz="2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Major expansion of SAV in 2002, a severe drought year</a:t>
            </a:r>
            <a:endParaRPr sz="2400" b="0" i="0" u="none" strike="noStrike" cap="none">
              <a:solidFill>
                <a:srgbClr val="000000"/>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457200" marR="0" lvl="0" indent="-381000" algn="l"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 SAV relatively stable after 2002; lag in SAV relatively short</a:t>
            </a:r>
            <a:endParaRPr sz="2400" b="0" i="0" u="none" strike="noStrike" cap="none">
              <a:solidFill>
                <a:schemeClr val="dk1"/>
              </a:solidFill>
              <a:latin typeface="Arial"/>
              <a:ea typeface="Arial"/>
              <a:cs typeface="Arial"/>
              <a:sym typeface="Arial"/>
            </a:endParaRPr>
          </a:p>
        </p:txBody>
      </p:sp>
      <p:sp>
        <p:nvSpPr>
          <p:cNvPr id="526" name="Google Shape;526;g18f5e445d71_3_159"/>
          <p:cNvSpPr txBox="1">
            <a:spLocks noGrp="1"/>
          </p:cNvSpPr>
          <p:nvPr>
            <p:ph type="title"/>
          </p:nvPr>
        </p:nvSpPr>
        <p:spPr>
          <a:xfrm>
            <a:off x="838200" y="188738"/>
            <a:ext cx="10515600" cy="13257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SzPts val="3600"/>
              <a:buNone/>
            </a:pPr>
            <a:r>
              <a:rPr lang="en-US"/>
              <a:t>SAV Increased</a:t>
            </a:r>
            <a:endParaRPr/>
          </a:p>
          <a:p>
            <a:pPr marL="0" lvl="0" indent="0" algn="ctr" rtl="0">
              <a:lnSpc>
                <a:spcPct val="100000"/>
              </a:lnSpc>
              <a:spcBef>
                <a:spcPts val="0"/>
              </a:spcBef>
              <a:spcAft>
                <a:spcPts val="0"/>
              </a:spcAft>
              <a:buSzPts val="3600"/>
              <a:buNone/>
            </a:pPr>
            <a:r>
              <a:rPr lang="en-US"/>
              <a:t>…Shorter Lag with Threshold Response</a:t>
            </a:r>
            <a:endParaRPr/>
          </a:p>
        </p:txBody>
      </p:sp>
      <p:sp>
        <p:nvSpPr>
          <p:cNvPr id="527" name="Google Shape;527;g18f5e445d71_3_159"/>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8" name="Google Shape;528;g18f5e445d71_3_159"/>
          <p:cNvPicPr preferRelativeResize="0"/>
          <p:nvPr/>
        </p:nvPicPr>
        <p:blipFill rotWithShape="1">
          <a:blip r:embed="rId4">
            <a:alphaModFix/>
          </a:blip>
          <a:srcRect l="31788" r="62543"/>
          <a:stretch/>
        </p:blipFill>
        <p:spPr>
          <a:xfrm rot="10800000" flipH="1">
            <a:off x="0" y="0"/>
            <a:ext cx="690900" cy="6858000"/>
          </a:xfrm>
          <a:prstGeom prst="rtTriangle">
            <a:avLst/>
          </a:prstGeom>
          <a:noFill/>
          <a:ln>
            <a:noFill/>
          </a:ln>
        </p:spPr>
      </p:pic>
      <p:grpSp>
        <p:nvGrpSpPr>
          <p:cNvPr id="529" name="Google Shape;529;g18f5e445d71_3_159"/>
          <p:cNvGrpSpPr/>
          <p:nvPr/>
        </p:nvGrpSpPr>
        <p:grpSpPr>
          <a:xfrm>
            <a:off x="10200600" y="193150"/>
            <a:ext cx="1600200" cy="1600200"/>
            <a:chOff x="9806600" y="119275"/>
            <a:chExt cx="1600200" cy="1600200"/>
          </a:xfrm>
        </p:grpSpPr>
        <p:pic>
          <p:nvPicPr>
            <p:cNvPr id="530" name="Google Shape;530;g18f5e445d71_3_159" descr="Upward trend with solid fill"/>
            <p:cNvPicPr preferRelativeResize="0"/>
            <p:nvPr/>
          </p:nvPicPr>
          <p:blipFill rotWithShape="1">
            <a:blip r:embed="rId5">
              <a:alphaModFix/>
            </a:blip>
            <a:srcRect/>
            <a:stretch/>
          </p:blipFill>
          <p:spPr>
            <a:xfrm>
              <a:off x="9806600" y="119275"/>
              <a:ext cx="1600200" cy="1600200"/>
            </a:xfrm>
            <a:prstGeom prst="rect">
              <a:avLst/>
            </a:prstGeom>
            <a:noFill/>
            <a:ln>
              <a:noFill/>
            </a:ln>
          </p:spPr>
        </p:pic>
        <p:pic>
          <p:nvPicPr>
            <p:cNvPr id="531" name="Google Shape;531;g18f5e445d71_3_159" descr="Question Mark with solid fill"/>
            <p:cNvPicPr preferRelativeResize="0"/>
            <p:nvPr/>
          </p:nvPicPr>
          <p:blipFill rotWithShape="1">
            <a:blip r:embed="rId6">
              <a:alphaModFix/>
            </a:blip>
            <a:srcRect/>
            <a:stretch/>
          </p:blipFill>
          <p:spPr>
            <a:xfrm>
              <a:off x="10280088" y="592763"/>
              <a:ext cx="653225" cy="653225"/>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5" name="Google Shape;75;g18f5e445d71_16_112"/>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6" name="Google Shape;76;g18f5e445d71_16_112"/>
          <p:cNvPicPr preferRelativeResize="0"/>
          <p:nvPr/>
        </p:nvPicPr>
        <p:blipFill rotWithShape="1">
          <a:blip r:embed="rId3">
            <a:alphaModFix/>
          </a:blip>
          <a:srcRect l="31788" r="62543"/>
          <a:stretch/>
        </p:blipFill>
        <p:spPr>
          <a:xfrm rot="10800000" flipH="1">
            <a:off x="0" y="0"/>
            <a:ext cx="690900" cy="6858000"/>
          </a:xfrm>
          <a:prstGeom prst="rtTriangle">
            <a:avLst/>
          </a:prstGeom>
          <a:noFill/>
          <a:ln>
            <a:noFill/>
          </a:ln>
        </p:spPr>
      </p:pic>
      <p:pic>
        <p:nvPicPr>
          <p:cNvPr id="8" name="Picture 7">
            <a:extLst>
              <a:ext uri="{FF2B5EF4-FFF2-40B4-BE49-F238E27FC236}">
                <a16:creationId xmlns:a16="http://schemas.microsoft.com/office/drawing/2014/main" id="{E1D30CBF-CC83-45D5-B80D-CED36D844379}"/>
              </a:ext>
            </a:extLst>
          </p:cNvPr>
          <p:cNvPicPr>
            <a:picLocks noChangeAspect="1"/>
          </p:cNvPicPr>
          <p:nvPr/>
        </p:nvPicPr>
        <p:blipFill>
          <a:blip r:embed="rId4"/>
          <a:stretch>
            <a:fillRect/>
          </a:stretch>
        </p:blipFill>
        <p:spPr>
          <a:xfrm>
            <a:off x="4198953" y="-171247"/>
            <a:ext cx="3794093" cy="2661528"/>
          </a:xfrm>
          <a:prstGeom prst="rect">
            <a:avLst/>
          </a:prstGeom>
        </p:spPr>
      </p:pic>
      <p:sp>
        <p:nvSpPr>
          <p:cNvPr id="6" name="Rectangle 5">
            <a:extLst>
              <a:ext uri="{FF2B5EF4-FFF2-40B4-BE49-F238E27FC236}">
                <a16:creationId xmlns:a16="http://schemas.microsoft.com/office/drawing/2014/main" id="{B8C947AC-8E99-4BEF-9CA9-8DBAA46E55E6}"/>
              </a:ext>
            </a:extLst>
          </p:cNvPr>
          <p:cNvSpPr/>
          <p:nvPr/>
        </p:nvSpPr>
        <p:spPr>
          <a:xfrm>
            <a:off x="2476500" y="2007681"/>
            <a:ext cx="8102600" cy="646331"/>
          </a:xfrm>
          <a:prstGeom prst="rect">
            <a:avLst/>
          </a:prstGeom>
        </p:spPr>
        <p:txBody>
          <a:bodyPr wrap="square">
            <a:spAutoFit/>
          </a:bodyPr>
          <a:lstStyle/>
          <a:p>
            <a:r>
              <a:rPr lang="en-US" sz="3600" b="1" dirty="0">
                <a:solidFill>
                  <a:schemeClr val="accent1">
                    <a:lumMod val="50000"/>
                  </a:schemeClr>
                </a:solidFill>
                <a:latin typeface="Calibri" panose="020F0502020204030204" pitchFamily="34" charset="0"/>
                <a:ea typeface="Calibri" panose="020F0502020204030204" pitchFamily="34" charset="0"/>
              </a:rPr>
              <a:t>First Chesapeake Bay Agreement, 1983 </a:t>
            </a:r>
            <a:endParaRPr lang="en-US" sz="2800" b="1" dirty="0">
              <a:solidFill>
                <a:schemeClr val="accent1">
                  <a:lumMod val="50000"/>
                </a:schemeClr>
              </a:solidFill>
              <a:latin typeface="Calibri" panose="020F0502020204030204" pitchFamily="34" charset="0"/>
              <a:ea typeface="Calibri" panose="020F0502020204030204" pitchFamily="34" charset="0"/>
            </a:endParaRPr>
          </a:p>
        </p:txBody>
      </p:sp>
      <p:sp>
        <p:nvSpPr>
          <p:cNvPr id="9" name="Rectangle 8">
            <a:extLst>
              <a:ext uri="{FF2B5EF4-FFF2-40B4-BE49-F238E27FC236}">
                <a16:creationId xmlns:a16="http://schemas.microsoft.com/office/drawing/2014/main" id="{E1086E42-6272-4101-9279-5E685F9BF502}"/>
              </a:ext>
            </a:extLst>
          </p:cNvPr>
          <p:cNvSpPr/>
          <p:nvPr/>
        </p:nvSpPr>
        <p:spPr>
          <a:xfrm>
            <a:off x="1155700" y="3080604"/>
            <a:ext cx="10121900" cy="2246769"/>
          </a:xfrm>
          <a:prstGeom prst="rect">
            <a:avLst/>
          </a:prstGeom>
        </p:spPr>
        <p:txBody>
          <a:bodyPr wrap="square">
            <a:spAutoFit/>
          </a:bodyPr>
          <a:lstStyle/>
          <a:p>
            <a:pPr algn="ctr"/>
            <a:r>
              <a:rPr lang="en-US" sz="2800" dirty="0">
                <a:latin typeface="Calibri" panose="020F0502020204030204" pitchFamily="34" charset="0"/>
                <a:ea typeface="Calibri" panose="020F0502020204030204" pitchFamily="34" charset="0"/>
              </a:rPr>
              <a:t>The one--page agreement acknowledged the “historical decline in the living resources of the Chesapeake Bay” and committed to addressing a major cause of the decline by pledging “to fully address the extent, complexity, and sources of pollutants entering the Bay.” Nitrogen and phosphorus were identified as the two key pollutants.</a:t>
            </a:r>
            <a:endParaRPr lang="en-US" sz="2800" dirty="0"/>
          </a:p>
        </p:txBody>
      </p:sp>
    </p:spTree>
    <p:extLst>
      <p:ext uri="{BB962C8B-B14F-4D97-AF65-F5344CB8AC3E}">
        <p14:creationId xmlns:p14="http://schemas.microsoft.com/office/powerpoint/2010/main" val="1431961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5" name="Google Shape;75;g18f5e445d71_16_112"/>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6" name="Google Shape;76;g18f5e445d71_16_112"/>
          <p:cNvPicPr preferRelativeResize="0"/>
          <p:nvPr/>
        </p:nvPicPr>
        <p:blipFill rotWithShape="1">
          <a:blip r:embed="rId3">
            <a:alphaModFix/>
          </a:blip>
          <a:srcRect l="31788" r="62543"/>
          <a:stretch/>
        </p:blipFill>
        <p:spPr>
          <a:xfrm rot="10800000" flipH="1">
            <a:off x="0" y="0"/>
            <a:ext cx="690900" cy="6858000"/>
          </a:xfrm>
          <a:prstGeom prst="rtTriangle">
            <a:avLst/>
          </a:prstGeom>
          <a:noFill/>
          <a:ln>
            <a:noFill/>
          </a:ln>
        </p:spPr>
      </p:pic>
      <p:sp>
        <p:nvSpPr>
          <p:cNvPr id="9" name="Rectangle 8">
            <a:extLst>
              <a:ext uri="{FF2B5EF4-FFF2-40B4-BE49-F238E27FC236}">
                <a16:creationId xmlns:a16="http://schemas.microsoft.com/office/drawing/2014/main" id="{E1086E42-6272-4101-9279-5E685F9BF502}"/>
              </a:ext>
            </a:extLst>
          </p:cNvPr>
          <p:cNvSpPr/>
          <p:nvPr/>
        </p:nvSpPr>
        <p:spPr>
          <a:xfrm>
            <a:off x="9148063" y="3355506"/>
            <a:ext cx="2992738" cy="2369880"/>
          </a:xfrm>
          <a:prstGeom prst="rect">
            <a:avLst/>
          </a:prstGeom>
        </p:spPr>
        <p:txBody>
          <a:bodyPr wrap="square">
            <a:spAutoFit/>
          </a:bodyPr>
          <a:lstStyle/>
          <a:p>
            <a:pPr algn="ctr"/>
            <a:r>
              <a:rPr lang="en-US" sz="2800" b="1" dirty="0">
                <a:solidFill>
                  <a:schemeClr val="accent1">
                    <a:lumMod val="50000"/>
                  </a:schemeClr>
                </a:solidFill>
                <a:latin typeface="Calibri" panose="020F0502020204030204" pitchFamily="34" charset="0"/>
                <a:ea typeface="Calibri" panose="020F0502020204030204" pitchFamily="34" charset="0"/>
              </a:rPr>
              <a:t>2025</a:t>
            </a:r>
            <a:r>
              <a:rPr lang="en-US" sz="2800" dirty="0">
                <a:solidFill>
                  <a:schemeClr val="accent1">
                    <a:lumMod val="50000"/>
                  </a:schemeClr>
                </a:solidFill>
                <a:latin typeface="Calibri" panose="020F0502020204030204" pitchFamily="34" charset="0"/>
                <a:ea typeface="Calibri" panose="020F0502020204030204" pitchFamily="34" charset="0"/>
              </a:rPr>
              <a:t> </a:t>
            </a:r>
            <a:br>
              <a:rPr lang="en-US" sz="2800" dirty="0">
                <a:solidFill>
                  <a:schemeClr val="accent1">
                    <a:lumMod val="50000"/>
                  </a:schemeClr>
                </a:solidFill>
                <a:latin typeface="Calibri" panose="020F0502020204030204" pitchFamily="34" charset="0"/>
                <a:ea typeface="Calibri" panose="020F0502020204030204" pitchFamily="34" charset="0"/>
              </a:rPr>
            </a:br>
            <a:r>
              <a:rPr lang="en-US" sz="2400" dirty="0">
                <a:solidFill>
                  <a:schemeClr val="accent1">
                    <a:lumMod val="50000"/>
                  </a:schemeClr>
                </a:solidFill>
                <a:latin typeface="Calibri" panose="020F0502020204030204" pitchFamily="34" charset="0"/>
                <a:ea typeface="Calibri" panose="020F0502020204030204" pitchFamily="34" charset="0"/>
              </a:rPr>
              <a:t>All pollution control measures needed to fully restore the Bay &amp; its tidal rivers are in place</a:t>
            </a:r>
            <a:endParaRPr lang="en-US" sz="2400" dirty="0">
              <a:solidFill>
                <a:schemeClr val="accent1">
                  <a:lumMod val="50000"/>
                </a:schemeClr>
              </a:solidFill>
            </a:endParaRPr>
          </a:p>
        </p:txBody>
      </p:sp>
      <p:sp>
        <p:nvSpPr>
          <p:cNvPr id="2" name="Arrow: Right 1">
            <a:extLst>
              <a:ext uri="{FF2B5EF4-FFF2-40B4-BE49-F238E27FC236}">
                <a16:creationId xmlns:a16="http://schemas.microsoft.com/office/drawing/2014/main" id="{F73118AA-F32F-453B-8036-641C1EFE85C2}"/>
              </a:ext>
            </a:extLst>
          </p:cNvPr>
          <p:cNvSpPr/>
          <p:nvPr/>
        </p:nvSpPr>
        <p:spPr>
          <a:xfrm>
            <a:off x="690901" y="2044700"/>
            <a:ext cx="11084024" cy="286011"/>
          </a:xfrm>
          <a:prstGeom prst="right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DCBE18F-BC8A-4277-B3D8-49C3628C762C}"/>
              </a:ext>
            </a:extLst>
          </p:cNvPr>
          <p:cNvSpPr/>
          <p:nvPr/>
        </p:nvSpPr>
        <p:spPr>
          <a:xfrm>
            <a:off x="4391408" y="701727"/>
            <a:ext cx="4975570" cy="707886"/>
          </a:xfrm>
          <a:prstGeom prst="rect">
            <a:avLst/>
          </a:prstGeom>
        </p:spPr>
        <p:txBody>
          <a:bodyPr wrap="square">
            <a:spAutoFit/>
          </a:bodyPr>
          <a:lstStyle/>
          <a:p>
            <a:r>
              <a:rPr lang="en-US" sz="4000" b="1" dirty="0">
                <a:solidFill>
                  <a:schemeClr val="accent1">
                    <a:lumMod val="50000"/>
                  </a:schemeClr>
                </a:solidFill>
                <a:latin typeface="Calibri" panose="020F0502020204030204" pitchFamily="34" charset="0"/>
                <a:ea typeface="Calibri" panose="020F0502020204030204" pitchFamily="34" charset="0"/>
              </a:rPr>
              <a:t>CESR: Why now?</a:t>
            </a:r>
          </a:p>
        </p:txBody>
      </p:sp>
      <p:cxnSp>
        <p:nvCxnSpPr>
          <p:cNvPr id="4" name="Straight Connector 3">
            <a:extLst>
              <a:ext uri="{FF2B5EF4-FFF2-40B4-BE49-F238E27FC236}">
                <a16:creationId xmlns:a16="http://schemas.microsoft.com/office/drawing/2014/main" id="{9750F4B1-AC0E-4A5D-9FA6-4EB9424EF572}"/>
              </a:ext>
            </a:extLst>
          </p:cNvPr>
          <p:cNvCxnSpPr>
            <a:cxnSpLocks/>
          </p:cNvCxnSpPr>
          <p:nvPr/>
        </p:nvCxnSpPr>
        <p:spPr>
          <a:xfrm>
            <a:off x="1146005" y="2216150"/>
            <a:ext cx="0" cy="42545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4623DC7-8457-40DF-9D03-E16E63D0BF25}"/>
              </a:ext>
            </a:extLst>
          </p:cNvPr>
          <p:cNvSpPr/>
          <p:nvPr/>
        </p:nvSpPr>
        <p:spPr>
          <a:xfrm>
            <a:off x="-218131" y="2527300"/>
            <a:ext cx="2758132" cy="1261884"/>
          </a:xfrm>
          <a:prstGeom prst="rect">
            <a:avLst/>
          </a:prstGeom>
        </p:spPr>
        <p:txBody>
          <a:bodyPr wrap="square">
            <a:spAutoFit/>
          </a:bodyPr>
          <a:lstStyle/>
          <a:p>
            <a:pPr algn="ctr"/>
            <a:r>
              <a:rPr lang="en-US" sz="2800" dirty="0">
                <a:latin typeface="Calibri" panose="020F0502020204030204" pitchFamily="34" charset="0"/>
                <a:ea typeface="Calibri" panose="020F0502020204030204" pitchFamily="34" charset="0"/>
              </a:rPr>
              <a:t>1983</a:t>
            </a:r>
            <a:br>
              <a:rPr lang="en-US" sz="2800"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1</a:t>
            </a:r>
            <a:r>
              <a:rPr lang="en-US" sz="2400" baseline="30000" dirty="0">
                <a:latin typeface="Calibri" panose="020F0502020204030204" pitchFamily="34" charset="0"/>
                <a:ea typeface="Calibri" panose="020F0502020204030204" pitchFamily="34" charset="0"/>
              </a:rPr>
              <a:t>st</a:t>
            </a:r>
            <a:r>
              <a:rPr lang="en-US" sz="2400" dirty="0">
                <a:latin typeface="Calibri" panose="020F0502020204030204" pitchFamily="34" charset="0"/>
                <a:ea typeface="Calibri" panose="020F0502020204030204" pitchFamily="34" charset="0"/>
              </a:rPr>
              <a:t> </a:t>
            </a:r>
            <a:r>
              <a:rPr lang="en-US" sz="2400" dirty="0" err="1">
                <a:latin typeface="Calibri" panose="020F0502020204030204" pitchFamily="34" charset="0"/>
                <a:ea typeface="Calibri" panose="020F0502020204030204" pitchFamily="34" charset="0"/>
              </a:rPr>
              <a:t>CBay</a:t>
            </a:r>
            <a:br>
              <a:rPr lang="en-US" sz="2400"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 Agreement</a:t>
            </a:r>
            <a:endParaRPr lang="en-US" sz="2800" dirty="0"/>
          </a:p>
        </p:txBody>
      </p:sp>
      <p:cxnSp>
        <p:nvCxnSpPr>
          <p:cNvPr id="16" name="Straight Connector 15">
            <a:extLst>
              <a:ext uri="{FF2B5EF4-FFF2-40B4-BE49-F238E27FC236}">
                <a16:creationId xmlns:a16="http://schemas.microsoft.com/office/drawing/2014/main" id="{0B2696F6-0A42-4776-BCE2-0B5EB3D76BE6}"/>
              </a:ext>
            </a:extLst>
          </p:cNvPr>
          <p:cNvCxnSpPr>
            <a:cxnSpLocks/>
            <a:endCxn id="17" idx="0"/>
          </p:cNvCxnSpPr>
          <p:nvPr/>
        </p:nvCxnSpPr>
        <p:spPr>
          <a:xfrm>
            <a:off x="2492206" y="2247900"/>
            <a:ext cx="0" cy="1813808"/>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6B16AF5E-1163-4122-AA9E-CF3EFD18CB9F}"/>
              </a:ext>
            </a:extLst>
          </p:cNvPr>
          <p:cNvSpPr/>
          <p:nvPr/>
        </p:nvSpPr>
        <p:spPr>
          <a:xfrm>
            <a:off x="1410475" y="4061708"/>
            <a:ext cx="2163461" cy="1261884"/>
          </a:xfrm>
          <a:prstGeom prst="rect">
            <a:avLst/>
          </a:prstGeom>
        </p:spPr>
        <p:txBody>
          <a:bodyPr wrap="square">
            <a:spAutoFit/>
          </a:bodyPr>
          <a:lstStyle/>
          <a:p>
            <a:pPr algn="ctr"/>
            <a:r>
              <a:rPr lang="en-US" sz="2800" dirty="0">
                <a:latin typeface="Calibri" panose="020F0502020204030204" pitchFamily="34" charset="0"/>
                <a:ea typeface="Calibri" panose="020F0502020204030204" pitchFamily="34" charset="0"/>
              </a:rPr>
              <a:t>1987</a:t>
            </a:r>
            <a:br>
              <a:rPr lang="en-US" sz="2800"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2</a:t>
            </a:r>
            <a:r>
              <a:rPr lang="en-US" sz="2400" baseline="30000" dirty="0">
                <a:latin typeface="Calibri" panose="020F0502020204030204" pitchFamily="34" charset="0"/>
                <a:ea typeface="Calibri" panose="020F0502020204030204" pitchFamily="34" charset="0"/>
              </a:rPr>
              <a:t>nd</a:t>
            </a:r>
            <a:r>
              <a:rPr lang="en-US" sz="2400" dirty="0">
                <a:latin typeface="Calibri" panose="020F0502020204030204" pitchFamily="34" charset="0"/>
                <a:ea typeface="Calibri" panose="020F0502020204030204" pitchFamily="34" charset="0"/>
              </a:rPr>
              <a:t> </a:t>
            </a:r>
            <a:r>
              <a:rPr lang="en-US" sz="2400" dirty="0" err="1">
                <a:latin typeface="Calibri" panose="020F0502020204030204" pitchFamily="34" charset="0"/>
                <a:ea typeface="Calibri" panose="020F0502020204030204" pitchFamily="34" charset="0"/>
              </a:rPr>
              <a:t>CBay</a:t>
            </a:r>
            <a:r>
              <a:rPr lang="en-US" sz="2400" dirty="0">
                <a:latin typeface="Calibri" panose="020F0502020204030204" pitchFamily="34" charset="0"/>
                <a:ea typeface="Calibri" panose="020F0502020204030204" pitchFamily="34" charset="0"/>
              </a:rPr>
              <a:t> Agreement</a:t>
            </a:r>
            <a:endParaRPr lang="en-US" sz="2800" dirty="0"/>
          </a:p>
        </p:txBody>
      </p:sp>
      <p:cxnSp>
        <p:nvCxnSpPr>
          <p:cNvPr id="19" name="Straight Connector 18">
            <a:extLst>
              <a:ext uri="{FF2B5EF4-FFF2-40B4-BE49-F238E27FC236}">
                <a16:creationId xmlns:a16="http://schemas.microsoft.com/office/drawing/2014/main" id="{3832590A-53E5-4F00-9DAF-8ADA8FA45D0F}"/>
              </a:ext>
            </a:extLst>
          </p:cNvPr>
          <p:cNvCxnSpPr>
            <a:cxnSpLocks/>
          </p:cNvCxnSpPr>
          <p:nvPr/>
        </p:nvCxnSpPr>
        <p:spPr>
          <a:xfrm>
            <a:off x="5184605" y="2187705"/>
            <a:ext cx="0" cy="39370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9747BF50-4234-4FC3-91DA-B530A1ACFF38}"/>
              </a:ext>
            </a:extLst>
          </p:cNvPr>
          <p:cNvSpPr/>
          <p:nvPr/>
        </p:nvSpPr>
        <p:spPr>
          <a:xfrm>
            <a:off x="3793173" y="2600716"/>
            <a:ext cx="2758132" cy="1261884"/>
          </a:xfrm>
          <a:prstGeom prst="rect">
            <a:avLst/>
          </a:prstGeom>
        </p:spPr>
        <p:txBody>
          <a:bodyPr wrap="square">
            <a:spAutoFit/>
          </a:bodyPr>
          <a:lstStyle/>
          <a:p>
            <a:pPr algn="ctr"/>
            <a:r>
              <a:rPr lang="en-US" sz="2800" dirty="0">
                <a:latin typeface="Calibri" panose="020F0502020204030204" pitchFamily="34" charset="0"/>
                <a:ea typeface="Calibri" panose="020F0502020204030204" pitchFamily="34" charset="0"/>
              </a:rPr>
              <a:t>2000</a:t>
            </a:r>
            <a:br>
              <a:rPr lang="en-US" sz="2800"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3</a:t>
            </a:r>
            <a:r>
              <a:rPr lang="en-US" sz="2400" baseline="30000" dirty="0">
                <a:latin typeface="Calibri" panose="020F0502020204030204" pitchFamily="34" charset="0"/>
                <a:ea typeface="Calibri" panose="020F0502020204030204" pitchFamily="34" charset="0"/>
              </a:rPr>
              <a:t>rd</a:t>
            </a:r>
            <a:r>
              <a:rPr lang="en-US" sz="2400" dirty="0">
                <a:latin typeface="Calibri" panose="020F0502020204030204" pitchFamily="34" charset="0"/>
                <a:ea typeface="Calibri" panose="020F0502020204030204" pitchFamily="34" charset="0"/>
              </a:rPr>
              <a:t> </a:t>
            </a:r>
            <a:r>
              <a:rPr lang="en-US" sz="2400" dirty="0" err="1">
                <a:latin typeface="Calibri" panose="020F0502020204030204" pitchFamily="34" charset="0"/>
                <a:ea typeface="Calibri" panose="020F0502020204030204" pitchFamily="34" charset="0"/>
              </a:rPr>
              <a:t>CBay</a:t>
            </a:r>
            <a:br>
              <a:rPr lang="en-US" sz="2400"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 Agreement</a:t>
            </a:r>
            <a:endParaRPr lang="en-US" sz="2800" dirty="0"/>
          </a:p>
        </p:txBody>
      </p:sp>
      <p:sp>
        <p:nvSpPr>
          <p:cNvPr id="22" name="Rectangle 21">
            <a:extLst>
              <a:ext uri="{FF2B5EF4-FFF2-40B4-BE49-F238E27FC236}">
                <a16:creationId xmlns:a16="http://schemas.microsoft.com/office/drawing/2014/main" id="{1CAD4CC5-6871-432D-9544-FAB34C7A9D02}"/>
              </a:ext>
            </a:extLst>
          </p:cNvPr>
          <p:cNvSpPr/>
          <p:nvPr/>
        </p:nvSpPr>
        <p:spPr>
          <a:xfrm>
            <a:off x="6196994" y="2639834"/>
            <a:ext cx="1789411" cy="1261884"/>
          </a:xfrm>
          <a:prstGeom prst="rect">
            <a:avLst/>
          </a:prstGeom>
        </p:spPr>
        <p:txBody>
          <a:bodyPr wrap="square">
            <a:spAutoFit/>
          </a:bodyPr>
          <a:lstStyle/>
          <a:p>
            <a:pPr algn="ctr"/>
            <a:r>
              <a:rPr lang="en-US" sz="2800" dirty="0">
                <a:latin typeface="Calibri" panose="020F0502020204030204" pitchFamily="34" charset="0"/>
                <a:ea typeface="Calibri" panose="020F0502020204030204" pitchFamily="34" charset="0"/>
              </a:rPr>
              <a:t>2009</a:t>
            </a:r>
            <a:br>
              <a:rPr lang="en-US" sz="2800"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 </a:t>
            </a:r>
            <a:r>
              <a:rPr lang="en-US" sz="2400" dirty="0" err="1">
                <a:latin typeface="Calibri" panose="020F0502020204030204" pitchFamily="34" charset="0"/>
                <a:ea typeface="Calibri" panose="020F0502020204030204" pitchFamily="34" charset="0"/>
              </a:rPr>
              <a:t>CBay</a:t>
            </a:r>
            <a:r>
              <a:rPr lang="en-US" sz="2400" dirty="0">
                <a:latin typeface="Calibri" panose="020F0502020204030204" pitchFamily="34" charset="0"/>
                <a:ea typeface="Calibri" panose="020F0502020204030204" pitchFamily="34" charset="0"/>
              </a:rPr>
              <a:t> </a:t>
            </a:r>
            <a:br>
              <a:rPr lang="en-US" sz="2400"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TMDL</a:t>
            </a:r>
            <a:endParaRPr lang="en-US" sz="2800" dirty="0"/>
          </a:p>
        </p:txBody>
      </p:sp>
      <p:cxnSp>
        <p:nvCxnSpPr>
          <p:cNvPr id="23" name="Straight Connector 22">
            <a:extLst>
              <a:ext uri="{FF2B5EF4-FFF2-40B4-BE49-F238E27FC236}">
                <a16:creationId xmlns:a16="http://schemas.microsoft.com/office/drawing/2014/main" id="{167BC7E7-03B9-45FB-8B37-AB2A62C566EF}"/>
              </a:ext>
            </a:extLst>
          </p:cNvPr>
          <p:cNvCxnSpPr>
            <a:cxnSpLocks/>
          </p:cNvCxnSpPr>
          <p:nvPr/>
        </p:nvCxnSpPr>
        <p:spPr>
          <a:xfrm>
            <a:off x="8537405" y="2187705"/>
            <a:ext cx="0" cy="453895"/>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F56D2F0-D73F-46EC-A4F1-B575FD22E283}"/>
              </a:ext>
            </a:extLst>
          </p:cNvPr>
          <p:cNvCxnSpPr>
            <a:cxnSpLocks/>
          </p:cNvCxnSpPr>
          <p:nvPr/>
        </p:nvCxnSpPr>
        <p:spPr>
          <a:xfrm>
            <a:off x="7099300" y="2247900"/>
            <a:ext cx="0" cy="39370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7786E4DA-120E-44C3-95D4-B582E16EA8C5}"/>
              </a:ext>
            </a:extLst>
          </p:cNvPr>
          <p:cNvSpPr/>
          <p:nvPr/>
        </p:nvSpPr>
        <p:spPr>
          <a:xfrm>
            <a:off x="7695813" y="2635250"/>
            <a:ext cx="1671165" cy="1261884"/>
          </a:xfrm>
          <a:prstGeom prst="rect">
            <a:avLst/>
          </a:prstGeom>
        </p:spPr>
        <p:txBody>
          <a:bodyPr wrap="square">
            <a:spAutoFit/>
          </a:bodyPr>
          <a:lstStyle/>
          <a:p>
            <a:pPr algn="ctr"/>
            <a:r>
              <a:rPr lang="en-US" sz="2800" dirty="0">
                <a:latin typeface="Calibri" panose="020F0502020204030204" pitchFamily="34" charset="0"/>
                <a:ea typeface="Calibri" panose="020F0502020204030204" pitchFamily="34" charset="0"/>
              </a:rPr>
              <a:t>2014</a:t>
            </a:r>
            <a:br>
              <a:rPr lang="en-US" sz="2800"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4</a:t>
            </a:r>
            <a:r>
              <a:rPr lang="en-US" sz="2400" baseline="30000" dirty="0">
                <a:latin typeface="Calibri" panose="020F0502020204030204" pitchFamily="34" charset="0"/>
                <a:ea typeface="Calibri" panose="020F0502020204030204" pitchFamily="34" charset="0"/>
              </a:rPr>
              <a:t>th</a:t>
            </a:r>
            <a:r>
              <a:rPr lang="en-US" sz="2400" dirty="0">
                <a:latin typeface="Calibri" panose="020F0502020204030204" pitchFamily="34" charset="0"/>
                <a:ea typeface="Calibri" panose="020F0502020204030204" pitchFamily="34" charset="0"/>
              </a:rPr>
              <a:t> </a:t>
            </a:r>
            <a:r>
              <a:rPr lang="en-US" sz="2400" dirty="0" err="1">
                <a:latin typeface="Calibri" panose="020F0502020204030204" pitchFamily="34" charset="0"/>
                <a:ea typeface="Calibri" panose="020F0502020204030204" pitchFamily="34" charset="0"/>
              </a:rPr>
              <a:t>CBay</a:t>
            </a:r>
            <a:r>
              <a:rPr lang="en-US" sz="2400" dirty="0">
                <a:latin typeface="Calibri" panose="020F0502020204030204" pitchFamily="34" charset="0"/>
                <a:ea typeface="Calibri" panose="020F0502020204030204" pitchFamily="34" charset="0"/>
              </a:rPr>
              <a:t> Agreement</a:t>
            </a:r>
            <a:endParaRPr lang="en-US" sz="2800" dirty="0"/>
          </a:p>
        </p:txBody>
      </p:sp>
      <p:cxnSp>
        <p:nvCxnSpPr>
          <p:cNvPr id="27" name="Straight Connector 26">
            <a:extLst>
              <a:ext uri="{FF2B5EF4-FFF2-40B4-BE49-F238E27FC236}">
                <a16:creationId xmlns:a16="http://schemas.microsoft.com/office/drawing/2014/main" id="{A9ED920B-7DC5-4BDC-A623-E26ACB55750C}"/>
              </a:ext>
            </a:extLst>
          </p:cNvPr>
          <p:cNvCxnSpPr>
            <a:cxnSpLocks/>
          </p:cNvCxnSpPr>
          <p:nvPr/>
        </p:nvCxnSpPr>
        <p:spPr>
          <a:xfrm>
            <a:off x="10660850" y="2247900"/>
            <a:ext cx="0" cy="108697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B3C366C-744B-42E2-9661-AB4FE28A3144}"/>
              </a:ext>
            </a:extLst>
          </p:cNvPr>
          <p:cNvSpPr/>
          <p:nvPr/>
        </p:nvSpPr>
        <p:spPr>
          <a:xfrm>
            <a:off x="4943821" y="3992384"/>
            <a:ext cx="2163461" cy="1631216"/>
          </a:xfrm>
          <a:prstGeom prst="rect">
            <a:avLst/>
          </a:prstGeom>
        </p:spPr>
        <p:txBody>
          <a:bodyPr wrap="square">
            <a:spAutoFit/>
          </a:bodyPr>
          <a:lstStyle/>
          <a:p>
            <a:pPr algn="ctr"/>
            <a:r>
              <a:rPr lang="en-US" sz="2800" dirty="0">
                <a:latin typeface="Calibri" panose="020F0502020204030204" pitchFamily="34" charset="0"/>
                <a:ea typeface="Calibri" panose="020F0502020204030204" pitchFamily="34" charset="0"/>
              </a:rPr>
              <a:t>2003-4</a:t>
            </a:r>
            <a:br>
              <a:rPr lang="en-US" sz="2800" dirty="0">
                <a:latin typeface="Calibri" panose="020F0502020204030204" pitchFamily="34" charset="0"/>
                <a:ea typeface="Calibri" panose="020F0502020204030204" pitchFamily="34" charset="0"/>
              </a:rPr>
            </a:br>
            <a:r>
              <a:rPr lang="en-US" sz="2400" dirty="0">
                <a:latin typeface="Calibri" panose="020F0502020204030204" pitchFamily="34" charset="0"/>
                <a:ea typeface="Calibri" panose="020F0502020204030204" pitchFamily="34" charset="0"/>
              </a:rPr>
              <a:t>Revision of water quality standards</a:t>
            </a:r>
            <a:endParaRPr lang="en-US" sz="2800" dirty="0"/>
          </a:p>
        </p:txBody>
      </p:sp>
      <p:cxnSp>
        <p:nvCxnSpPr>
          <p:cNvPr id="20" name="Straight Connector 19">
            <a:extLst>
              <a:ext uri="{FF2B5EF4-FFF2-40B4-BE49-F238E27FC236}">
                <a16:creationId xmlns:a16="http://schemas.microsoft.com/office/drawing/2014/main" id="{9B44FBAC-A5FE-4F4E-9C7A-28D6E2EEA96B}"/>
              </a:ext>
            </a:extLst>
          </p:cNvPr>
          <p:cNvCxnSpPr>
            <a:cxnSpLocks/>
            <a:endCxn id="18" idx="0"/>
          </p:cNvCxnSpPr>
          <p:nvPr/>
        </p:nvCxnSpPr>
        <p:spPr>
          <a:xfrm>
            <a:off x="6025552" y="2174484"/>
            <a:ext cx="0" cy="1817900"/>
          </a:xfrm>
          <a:prstGeom prst="line">
            <a:avLst/>
          </a:prstGeom>
          <a:ln w="28575">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8243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5" name="Google Shape;75;g18f5e445d71_16_112"/>
          <p:cNvSpPr/>
          <p:nvPr/>
        </p:nvSpPr>
        <p:spPr>
          <a:xfrm>
            <a:off x="0" y="0"/>
            <a:ext cx="357900" cy="6858000"/>
          </a:xfrm>
          <a:prstGeom prst="rtTriangle">
            <a:avLst/>
          </a:prstGeom>
          <a:solidFill>
            <a:srgbClr val="330099"/>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6" name="Google Shape;76;g18f5e445d71_16_112"/>
          <p:cNvPicPr preferRelativeResize="0"/>
          <p:nvPr/>
        </p:nvPicPr>
        <p:blipFill rotWithShape="1">
          <a:blip r:embed="rId3">
            <a:alphaModFix/>
          </a:blip>
          <a:srcRect l="31788" r="62543"/>
          <a:stretch/>
        </p:blipFill>
        <p:spPr>
          <a:xfrm rot="10800000" flipH="1">
            <a:off x="0" y="0"/>
            <a:ext cx="690900" cy="6858000"/>
          </a:xfrm>
          <a:prstGeom prst="rtTriangle">
            <a:avLst/>
          </a:prstGeom>
          <a:noFill/>
          <a:ln>
            <a:noFill/>
          </a:ln>
        </p:spPr>
      </p:pic>
      <p:sp>
        <p:nvSpPr>
          <p:cNvPr id="6" name="Rectangle 5">
            <a:extLst>
              <a:ext uri="{FF2B5EF4-FFF2-40B4-BE49-F238E27FC236}">
                <a16:creationId xmlns:a16="http://schemas.microsoft.com/office/drawing/2014/main" id="{B8C947AC-8E99-4BEF-9CA9-8DBAA46E55E6}"/>
              </a:ext>
            </a:extLst>
          </p:cNvPr>
          <p:cNvSpPr/>
          <p:nvPr/>
        </p:nvSpPr>
        <p:spPr>
          <a:xfrm>
            <a:off x="4098544" y="333227"/>
            <a:ext cx="4716272" cy="707886"/>
          </a:xfrm>
          <a:prstGeom prst="rect">
            <a:avLst/>
          </a:prstGeom>
        </p:spPr>
        <p:txBody>
          <a:bodyPr wrap="square">
            <a:spAutoFit/>
          </a:bodyPr>
          <a:lstStyle/>
          <a:p>
            <a:r>
              <a:rPr lang="en-US" sz="4000" b="1" dirty="0">
                <a:solidFill>
                  <a:schemeClr val="accent1">
                    <a:lumMod val="50000"/>
                  </a:schemeClr>
                </a:solidFill>
                <a:latin typeface="Calibri" panose="020F0502020204030204" pitchFamily="34" charset="0"/>
                <a:ea typeface="Calibri" panose="020F0502020204030204" pitchFamily="34" charset="0"/>
              </a:rPr>
              <a:t>Objective of CESR</a:t>
            </a:r>
            <a:endParaRPr lang="en-US" sz="3200" b="1" dirty="0">
              <a:solidFill>
                <a:schemeClr val="accent1">
                  <a:lumMod val="50000"/>
                </a:schemeClr>
              </a:solidFill>
              <a:latin typeface="Calibri" panose="020F0502020204030204" pitchFamily="34" charset="0"/>
              <a:ea typeface="Calibri" panose="020F0502020204030204" pitchFamily="34" charset="0"/>
            </a:endParaRPr>
          </a:p>
        </p:txBody>
      </p:sp>
      <p:pic>
        <p:nvPicPr>
          <p:cNvPr id="7" name="Google Shape;234;g23af8054c51_0_0">
            <a:extLst>
              <a:ext uri="{FF2B5EF4-FFF2-40B4-BE49-F238E27FC236}">
                <a16:creationId xmlns:a16="http://schemas.microsoft.com/office/drawing/2014/main" id="{ED2F1838-DD80-4BF6-AD56-1F305D69713D}"/>
              </a:ext>
            </a:extLst>
          </p:cNvPr>
          <p:cNvPicPr preferRelativeResize="0"/>
          <p:nvPr/>
        </p:nvPicPr>
        <p:blipFill>
          <a:blip r:embed="rId4">
            <a:alphaModFix/>
          </a:blip>
          <a:stretch>
            <a:fillRect/>
          </a:stretch>
        </p:blipFill>
        <p:spPr>
          <a:xfrm>
            <a:off x="1015425" y="1308100"/>
            <a:ext cx="9215287" cy="5042474"/>
          </a:xfrm>
          <a:prstGeom prst="rect">
            <a:avLst/>
          </a:prstGeom>
          <a:noFill/>
          <a:ln>
            <a:noFill/>
          </a:ln>
        </p:spPr>
      </p:pic>
      <p:grpSp>
        <p:nvGrpSpPr>
          <p:cNvPr id="14" name="Group 13">
            <a:extLst>
              <a:ext uri="{FF2B5EF4-FFF2-40B4-BE49-F238E27FC236}">
                <a16:creationId xmlns:a16="http://schemas.microsoft.com/office/drawing/2014/main" id="{AFA7ADFA-4A12-47A3-83AA-885481CD38A0}"/>
              </a:ext>
            </a:extLst>
          </p:cNvPr>
          <p:cNvGrpSpPr/>
          <p:nvPr/>
        </p:nvGrpSpPr>
        <p:grpSpPr>
          <a:xfrm>
            <a:off x="1803400" y="1482012"/>
            <a:ext cx="10224650" cy="2670888"/>
            <a:chOff x="1803400" y="1482012"/>
            <a:chExt cx="10224650" cy="2670888"/>
          </a:xfrm>
        </p:grpSpPr>
        <p:cxnSp>
          <p:nvCxnSpPr>
            <p:cNvPr id="3" name="Straight Connector 2">
              <a:extLst>
                <a:ext uri="{FF2B5EF4-FFF2-40B4-BE49-F238E27FC236}">
                  <a16:creationId xmlns:a16="http://schemas.microsoft.com/office/drawing/2014/main" id="{0204D41C-2528-451C-B3D5-6C4E934C4F51}"/>
                </a:ext>
              </a:extLst>
            </p:cNvPr>
            <p:cNvCxnSpPr>
              <a:cxnSpLocks/>
            </p:cNvCxnSpPr>
            <p:nvPr/>
          </p:nvCxnSpPr>
          <p:spPr>
            <a:xfrm>
              <a:off x="1803400" y="1482012"/>
              <a:ext cx="8128000"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F5EF08AC-D546-4026-8DD0-67CFB5AF8D90}"/>
                </a:ext>
              </a:extLst>
            </p:cNvPr>
            <p:cNvGrpSpPr/>
            <p:nvPr/>
          </p:nvGrpSpPr>
          <p:grpSpPr>
            <a:xfrm>
              <a:off x="9957375" y="1494712"/>
              <a:ext cx="2070675" cy="2658188"/>
              <a:chOff x="9957375" y="1494712"/>
              <a:chExt cx="2070675" cy="2658188"/>
            </a:xfrm>
          </p:grpSpPr>
          <p:sp>
            <p:nvSpPr>
              <p:cNvPr id="12" name="Right Brace 11">
                <a:extLst>
                  <a:ext uri="{FF2B5EF4-FFF2-40B4-BE49-F238E27FC236}">
                    <a16:creationId xmlns:a16="http://schemas.microsoft.com/office/drawing/2014/main" id="{D03E01C4-F7DC-4EAF-AE95-BBFFE7BE96F4}"/>
                  </a:ext>
                </a:extLst>
              </p:cNvPr>
              <p:cNvSpPr/>
              <p:nvPr/>
            </p:nvSpPr>
            <p:spPr>
              <a:xfrm>
                <a:off x="9957375" y="1494712"/>
                <a:ext cx="546675" cy="2658188"/>
              </a:xfrm>
              <a:prstGeom prst="rightBrace">
                <a:avLst>
                  <a:gd name="adj1" fmla="val 478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Rectangle 14">
                <a:extLst>
                  <a:ext uri="{FF2B5EF4-FFF2-40B4-BE49-F238E27FC236}">
                    <a16:creationId xmlns:a16="http://schemas.microsoft.com/office/drawing/2014/main" id="{086C0638-EA1F-4ECA-9386-905F9654FD3A}"/>
                  </a:ext>
                </a:extLst>
              </p:cNvPr>
              <p:cNvSpPr/>
              <p:nvPr/>
            </p:nvSpPr>
            <p:spPr>
              <a:xfrm>
                <a:off x="10504050" y="2438111"/>
                <a:ext cx="1524000" cy="707886"/>
              </a:xfrm>
              <a:prstGeom prst="rect">
                <a:avLst/>
              </a:prstGeom>
            </p:spPr>
            <p:txBody>
              <a:bodyPr wrap="square">
                <a:spAutoFit/>
              </a:bodyPr>
              <a:lstStyle/>
              <a:p>
                <a:r>
                  <a:rPr lang="en-US" sz="4000" b="1" dirty="0">
                    <a:solidFill>
                      <a:schemeClr val="tx1"/>
                    </a:solidFill>
                    <a:latin typeface="Calibri" panose="020F0502020204030204" pitchFamily="34" charset="0"/>
                    <a:ea typeface="Calibri" panose="020F0502020204030204" pitchFamily="34" charset="0"/>
                  </a:rPr>
                  <a:t>Why?</a:t>
                </a:r>
                <a:endParaRPr lang="en-US" sz="3200" b="1" dirty="0">
                  <a:solidFill>
                    <a:schemeClr val="tx1"/>
                  </a:solidFill>
                  <a:latin typeface="Calibri" panose="020F0502020204030204" pitchFamily="34" charset="0"/>
                  <a:ea typeface="Calibri" panose="020F0502020204030204" pitchFamily="34" charset="0"/>
                </a:endParaRPr>
              </a:p>
            </p:txBody>
          </p:sp>
        </p:grpSp>
      </p:grpSp>
    </p:spTree>
    <p:extLst>
      <p:ext uri="{BB962C8B-B14F-4D97-AF65-F5344CB8AC3E}">
        <p14:creationId xmlns:p14="http://schemas.microsoft.com/office/powerpoint/2010/main" val="132272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1531</TotalTime>
  <Words>4064</Words>
  <Application>Microsoft Macintosh PowerPoint</Application>
  <PresentationFormat>Widescreen</PresentationFormat>
  <Paragraphs>505</Paragraphs>
  <Slides>61</Slides>
  <Notes>61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61</vt:i4>
      </vt:variant>
    </vt:vector>
  </HeadingPairs>
  <TitlesOfParts>
    <vt:vector size="67" baseType="lpstr">
      <vt:lpstr>Arial</vt:lpstr>
      <vt:lpstr>Calibri</vt:lpstr>
      <vt:lpstr>Comic Sans MS</vt:lpstr>
      <vt:lpstr>Gill Sans</vt:lpstr>
      <vt:lpstr>Google Sans</vt:lpstr>
      <vt:lpstr>Simple Light</vt:lpstr>
      <vt:lpstr>PowerPoint Presentation</vt:lpstr>
      <vt:lpstr>ad·vice noun guidance or recommendations offered with regard to prudent future action.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Gaps &amp; uncertainties present major challenges to achieving water quality goals &amp; improving living resource response.  There are opportunities to improve program effectiveness but will require change in thinking &amp; approach.</vt:lpstr>
      <vt:lpstr>Findings and Implications:  Pollutant Response to Management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FINDING: Existing nonpoint source water quality programs are insufficient to achieve the nonpoint source reductions required by the TMDL</vt:lpstr>
      <vt:lpstr>Implications for Nonpoint Source: </vt:lpstr>
      <vt:lpstr>Findings and Implications:  Water Quality Response </vt:lpstr>
      <vt:lpstr>Water Quality Response</vt:lpstr>
      <vt:lpstr>How Has Nutrient Load Changed Over Time?</vt:lpstr>
      <vt:lpstr>Our Most Basic Model of Bay Water Quality</vt:lpstr>
      <vt:lpstr>Water Quality Response at Bay Scale; TN and TP Responding </vt:lpstr>
      <vt:lpstr>Loads and Nutrient Concentrations</vt:lpstr>
      <vt:lpstr>Water Quality Response at Bay Scale; DO </vt:lpstr>
      <vt:lpstr>PowerPoint Presentation</vt:lpstr>
      <vt:lpstr>Breaking Down WQC Attainment</vt:lpstr>
      <vt:lpstr>PowerPoint Presentation</vt:lpstr>
      <vt:lpstr>Water Quality Response at Local Scales:  Back River</vt:lpstr>
      <vt:lpstr>Some Answers (all have uncertainties):  (a) Climate change: warming, sea level rise, precipitation          (b) Tipping points, feedbacks, and trajectories of response: Features that make Bay changes not always immediately available  </vt:lpstr>
      <vt:lpstr>Climate Change</vt:lpstr>
      <vt:lpstr>Trajectories of Response</vt:lpstr>
      <vt:lpstr>PowerPoint Presentation</vt:lpstr>
      <vt:lpstr>Tipping Points and Feedbacks:  Where Restoration Stalls, or Takes off</vt:lpstr>
      <vt:lpstr>PowerPoint Presentation</vt:lpstr>
      <vt:lpstr>PowerPoint Presentation</vt:lpstr>
      <vt:lpstr>Findings and Implications:  Living Resource Response </vt:lpstr>
      <vt:lpstr>Living Resources Response</vt:lpstr>
      <vt:lpstr>PowerPoint Presentation</vt:lpstr>
      <vt:lpstr>Many Knobs of Living Resource Response</vt:lpstr>
      <vt:lpstr>Many Knobs of Living Resource Response</vt:lpstr>
      <vt:lpstr>PowerPoint Presentation</vt:lpstr>
      <vt:lpstr>Improving Living Resource Response to Water Quality management Efforts</vt:lpstr>
      <vt:lpstr>Achieving our desired outcomes is proving more challenging than we expected. There are opportunities to improve our effectiveness, but they will require a significant change in our thinking and our programs.</vt:lpstr>
      <vt:lpstr>PowerPoint Presentation</vt:lpstr>
      <vt:lpstr>PowerPoint Presentation</vt:lpstr>
      <vt:lpstr>PowerPoint Presentation</vt:lpstr>
      <vt:lpstr>Water Quality Response at Local Scales:  Mattawoman Creek</vt:lpstr>
      <vt:lpstr>Algal Biomass Decreased …with Substantial Lag Time</vt:lpstr>
      <vt:lpstr>Water Clarity Increased …Also with a Lag Time</vt:lpstr>
      <vt:lpstr>SAV Increased …Shorter Lag with Threshold Response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CESR:</dc:title>
  <dc:subject/>
  <dc:creator>dave jasinski</dc:creator>
  <cp:keywords/>
  <dc:description/>
  <cp:lastModifiedBy>Meg Cole</cp:lastModifiedBy>
  <cp:revision>77</cp:revision>
  <dcterms:created xsi:type="dcterms:W3CDTF">2022-11-13T18:35:53Z</dcterms:created>
  <dcterms:modified xsi:type="dcterms:W3CDTF">2023-06-16T21:23:10Z</dcterms:modified>
  <cp:category/>
</cp:coreProperties>
</file>