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2" r:id="rId1"/>
    <p:sldMasterId id="2147483754" r:id="rId2"/>
    <p:sldMasterId id="2147483766" r:id="rId3"/>
    <p:sldMasterId id="2147483778" r:id="rId4"/>
    <p:sldMasterId id="2147483794" r:id="rId5"/>
    <p:sldMasterId id="2147483819" r:id="rId6"/>
    <p:sldMasterId id="2147483831" r:id="rId7"/>
    <p:sldMasterId id="2147483846" r:id="rId8"/>
    <p:sldMasterId id="2147483858" r:id="rId9"/>
  </p:sldMasterIdLst>
  <p:notesMasterIdLst>
    <p:notesMasterId r:id="rId64"/>
  </p:notesMasterIdLst>
  <p:sldIdLst>
    <p:sldId id="256" r:id="rId10"/>
    <p:sldId id="260" r:id="rId11"/>
    <p:sldId id="308" r:id="rId12"/>
    <p:sldId id="1120" r:id="rId13"/>
    <p:sldId id="1118" r:id="rId14"/>
    <p:sldId id="1117" r:id="rId15"/>
    <p:sldId id="2134960109" r:id="rId16"/>
    <p:sldId id="1123" r:id="rId17"/>
    <p:sldId id="262" r:id="rId18"/>
    <p:sldId id="2134960132" r:id="rId19"/>
    <p:sldId id="2134960133" r:id="rId20"/>
    <p:sldId id="2134960138" r:id="rId21"/>
    <p:sldId id="2134960141" r:id="rId22"/>
    <p:sldId id="2134960142" r:id="rId23"/>
    <p:sldId id="285" r:id="rId24"/>
    <p:sldId id="391" r:id="rId25"/>
    <p:sldId id="2134960110" r:id="rId26"/>
    <p:sldId id="2134960136" r:id="rId27"/>
    <p:sldId id="279" r:id="rId28"/>
    <p:sldId id="2134960112" r:id="rId29"/>
    <p:sldId id="1108" r:id="rId30"/>
    <p:sldId id="265" r:id="rId31"/>
    <p:sldId id="2134960113" r:id="rId32"/>
    <p:sldId id="270" r:id="rId33"/>
    <p:sldId id="2134960134" r:id="rId34"/>
    <p:sldId id="268" r:id="rId35"/>
    <p:sldId id="2134960114" r:id="rId36"/>
    <p:sldId id="1068" r:id="rId37"/>
    <p:sldId id="2134960115" r:id="rId38"/>
    <p:sldId id="2134960116" r:id="rId39"/>
    <p:sldId id="2134960135" r:id="rId40"/>
    <p:sldId id="2134960108" r:id="rId41"/>
    <p:sldId id="2134960118" r:id="rId42"/>
    <p:sldId id="272" r:id="rId43"/>
    <p:sldId id="2134960119" r:id="rId44"/>
    <p:sldId id="276" r:id="rId45"/>
    <p:sldId id="2134960149" r:id="rId46"/>
    <p:sldId id="2134960148" r:id="rId47"/>
    <p:sldId id="2134960147" r:id="rId48"/>
    <p:sldId id="2134960146" r:id="rId49"/>
    <p:sldId id="2134960145" r:id="rId50"/>
    <p:sldId id="1095" r:id="rId51"/>
    <p:sldId id="2134960125" r:id="rId52"/>
    <p:sldId id="2134960120" r:id="rId53"/>
    <p:sldId id="2134960130" r:id="rId54"/>
    <p:sldId id="2134960122" r:id="rId55"/>
    <p:sldId id="1140" r:id="rId56"/>
    <p:sldId id="2134960131" r:id="rId57"/>
    <p:sldId id="1144" r:id="rId58"/>
    <p:sldId id="2134960124" r:id="rId59"/>
    <p:sldId id="2134960144" r:id="rId60"/>
    <p:sldId id="2134960143" r:id="rId61"/>
    <p:sldId id="267" r:id="rId62"/>
    <p:sldId id="28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0C4318-4561-9412-DC8C-F461AE11BB52}" name="gshenk@chesapeakebay.net" initials="gs" userId="S::urn:spo:guest#gshenk@chesapeakebay.net::" providerId="AD"/>
  <p188:author id="{F76C2553-E374-98D9-F1A1-B134D4029C3B}" name="Nejadhashemi, Amirpouyan" initials="NA" userId="S::pouyan@msu.edu::0791c357-d6a7-4b6a-8b1a-9b8bade964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FFFFCC"/>
    <a:srgbClr val="00CC99"/>
    <a:srgbClr val="CC9900"/>
    <a:srgbClr val="99CC00"/>
    <a:srgbClr val="FF9933"/>
    <a:srgbClr val="3366CC"/>
    <a:srgbClr val="FFCCCC"/>
    <a:srgbClr val="FFCCFF"/>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3FE957-DF5C-4925-9C9E-0EF6EEF0DFEF}" v="3" dt="2023-06-06T14:05:21.818"/>
    <p1510:client id="{0E78195E-4E0C-EB66-E414-951F52E31A27}" v="38" dt="2023-06-06T02:23:42.996"/>
    <p1510:client id="{9D6AF271-5AD8-4CAC-76DD-FF6ED2E7D5EF}" v="70" dt="2023-06-06T02:10:45.120"/>
    <p1510:client id="{A92DB791-37A5-DD84-8DF0-66D3C0AEC4CA}" v="10" dt="2023-06-08T23:56:45.624"/>
    <p1510:client id="{B1B3465E-042D-DE34-57AF-CBEAB7F5968C}" v="2" dt="2023-06-06T21:56:13.307"/>
    <p1510:client id="{B5DC01B0-E440-FCC7-277A-AA6C052C1488}" v="1" dt="2023-06-07T01:37:50.063"/>
    <p1510:client id="{C1D85425-EB6E-499F-9A89-9E843551760C}" v="80" dt="2023-06-06T01:48:05.179"/>
    <p1510:client id="{D62E21B4-6BD9-53BD-3E90-73EC0ECBDE58}" v="58" dt="2023-06-06T22:30:49.471"/>
    <p1510:client id="{FA3B8FA4-BDA0-C84A-B97C-8622C4037777}" v="1" dt="2023-06-06T02:09:46.8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diagrams/_rels/data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ata3.xml.rels><?xml version="1.0" encoding="UTF-8" standalone="yes"?>
<Relationships xmlns="http://schemas.openxmlformats.org/package/2006/relationships"><Relationship Id="rId2" Type="http://schemas.openxmlformats.org/officeDocument/2006/relationships/image" Target="../media/image65.svg"/><Relationship Id="rId1" Type="http://schemas.openxmlformats.org/officeDocument/2006/relationships/image" Target="../media/image64.png"/></Relationships>
</file>

<file path=ppt/diagrams/_rels/data4.xml.rels><?xml version="1.0" encoding="UTF-8" standalone="yes"?>
<Relationships xmlns="http://schemas.openxmlformats.org/package/2006/relationships"><Relationship Id="rId2" Type="http://schemas.openxmlformats.org/officeDocument/2006/relationships/image" Target="../media/image65.svg"/><Relationship Id="rId1" Type="http://schemas.openxmlformats.org/officeDocument/2006/relationships/image" Target="../media/image6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3.xml.rels><?xml version="1.0" encoding="UTF-8" standalone="yes"?>
<Relationships xmlns="http://schemas.openxmlformats.org/package/2006/relationships"><Relationship Id="rId2" Type="http://schemas.openxmlformats.org/officeDocument/2006/relationships/image" Target="../media/image65.svg"/><Relationship Id="rId1" Type="http://schemas.openxmlformats.org/officeDocument/2006/relationships/image" Target="../media/image64.png"/></Relationships>
</file>

<file path=ppt/diagrams/_rels/drawing4.xml.rels><?xml version="1.0" encoding="UTF-8" standalone="yes"?>
<Relationships xmlns="http://schemas.openxmlformats.org/package/2006/relationships"><Relationship Id="rId2" Type="http://schemas.openxmlformats.org/officeDocument/2006/relationships/image" Target="../media/image65.svg"/><Relationship Id="rId1" Type="http://schemas.openxmlformats.org/officeDocument/2006/relationships/image" Target="../media/image6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437AAC-F9AB-4880-8EA2-476B0FCB96FE}"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8B184C51-09DE-4C00-A932-5FC079EC26FF}">
      <dgm:prSet/>
      <dgm:spPr/>
      <dgm:t>
        <a:bodyPr/>
        <a:lstStyle/>
        <a:p>
          <a:r>
            <a:rPr lang="en-US"/>
            <a:t>Evaluate alternate solutions before picking a single preferred solution</a:t>
          </a:r>
        </a:p>
      </dgm:t>
    </dgm:pt>
    <dgm:pt modelId="{D4A5E7F1-5D86-477C-BB7A-F62C9B9EC95B}" type="parTrans" cxnId="{534E7C6D-A1A8-41A1-9DB9-5B818F18ACFC}">
      <dgm:prSet/>
      <dgm:spPr/>
      <dgm:t>
        <a:bodyPr/>
        <a:lstStyle/>
        <a:p>
          <a:endParaRPr lang="en-US"/>
        </a:p>
      </dgm:t>
    </dgm:pt>
    <dgm:pt modelId="{DC4494C1-F8DC-49BE-AC9F-881C8DF56694}" type="sibTrans" cxnId="{534E7C6D-A1A8-41A1-9DB9-5B818F18ACFC}">
      <dgm:prSet/>
      <dgm:spPr/>
      <dgm:t>
        <a:bodyPr/>
        <a:lstStyle/>
        <a:p>
          <a:endParaRPr lang="en-US"/>
        </a:p>
      </dgm:t>
    </dgm:pt>
    <dgm:pt modelId="{EC09B261-1964-48D3-8028-2ED007CC50E1}">
      <dgm:prSet/>
      <dgm:spPr/>
      <dgm:t>
        <a:bodyPr/>
        <a:lstStyle/>
        <a:p>
          <a:r>
            <a:rPr lang="en-US"/>
            <a:t>Analyze solutions for extracting knowledge for future use</a:t>
          </a:r>
        </a:p>
      </dgm:t>
    </dgm:pt>
    <dgm:pt modelId="{E54177D5-C8DF-4803-A8CC-2893D1EBD127}" type="parTrans" cxnId="{3A8E7508-5FA1-49EA-AAEC-B0978193856A}">
      <dgm:prSet/>
      <dgm:spPr/>
      <dgm:t>
        <a:bodyPr/>
        <a:lstStyle/>
        <a:p>
          <a:endParaRPr lang="en-US"/>
        </a:p>
      </dgm:t>
    </dgm:pt>
    <dgm:pt modelId="{E01884DD-6F67-4B6C-89EC-5621584AC8C1}" type="sibTrans" cxnId="{3A8E7508-5FA1-49EA-AAEC-B0978193856A}">
      <dgm:prSet/>
      <dgm:spPr/>
      <dgm:t>
        <a:bodyPr/>
        <a:lstStyle/>
        <a:p>
          <a:endParaRPr lang="en-US"/>
        </a:p>
      </dgm:t>
    </dgm:pt>
    <dgm:pt modelId="{D088C709-2D7C-41B0-9F2D-1AAE94E17831}" type="pres">
      <dgm:prSet presAssocID="{58437AAC-F9AB-4880-8EA2-476B0FCB96FE}" presName="hierChild1" presStyleCnt="0">
        <dgm:presLayoutVars>
          <dgm:chPref val="1"/>
          <dgm:dir/>
          <dgm:animOne val="branch"/>
          <dgm:animLvl val="lvl"/>
          <dgm:resizeHandles/>
        </dgm:presLayoutVars>
      </dgm:prSet>
      <dgm:spPr/>
    </dgm:pt>
    <dgm:pt modelId="{EDB6377F-E94A-416E-8A71-05F722224B3D}" type="pres">
      <dgm:prSet presAssocID="{8B184C51-09DE-4C00-A932-5FC079EC26FF}" presName="hierRoot1" presStyleCnt="0"/>
      <dgm:spPr/>
    </dgm:pt>
    <dgm:pt modelId="{F0DAD2B5-D375-4DB2-BB72-586BEA04E62D}" type="pres">
      <dgm:prSet presAssocID="{8B184C51-09DE-4C00-A932-5FC079EC26FF}" presName="composite" presStyleCnt="0"/>
      <dgm:spPr/>
    </dgm:pt>
    <dgm:pt modelId="{685E4E76-D0C6-4B78-AD1E-AED7850B6412}" type="pres">
      <dgm:prSet presAssocID="{8B184C51-09DE-4C00-A932-5FC079EC26FF}" presName="background" presStyleLbl="node0" presStyleIdx="0" presStyleCnt="2"/>
      <dgm:spPr/>
    </dgm:pt>
    <dgm:pt modelId="{98187803-E129-40DC-A8E2-6F675B98F7D2}" type="pres">
      <dgm:prSet presAssocID="{8B184C51-09DE-4C00-A932-5FC079EC26FF}" presName="text" presStyleLbl="fgAcc0" presStyleIdx="0" presStyleCnt="2">
        <dgm:presLayoutVars>
          <dgm:chPref val="3"/>
        </dgm:presLayoutVars>
      </dgm:prSet>
      <dgm:spPr/>
    </dgm:pt>
    <dgm:pt modelId="{F6770231-EA1C-42A9-946B-3451E0A48BE0}" type="pres">
      <dgm:prSet presAssocID="{8B184C51-09DE-4C00-A932-5FC079EC26FF}" presName="hierChild2" presStyleCnt="0"/>
      <dgm:spPr/>
    </dgm:pt>
    <dgm:pt modelId="{33E399AE-0D03-41A2-8C9D-43565E352A28}" type="pres">
      <dgm:prSet presAssocID="{EC09B261-1964-48D3-8028-2ED007CC50E1}" presName="hierRoot1" presStyleCnt="0"/>
      <dgm:spPr/>
    </dgm:pt>
    <dgm:pt modelId="{5E357CA6-1C12-4F9B-9F3D-CAC32364AFF0}" type="pres">
      <dgm:prSet presAssocID="{EC09B261-1964-48D3-8028-2ED007CC50E1}" presName="composite" presStyleCnt="0"/>
      <dgm:spPr/>
    </dgm:pt>
    <dgm:pt modelId="{657EA6B0-B11D-4497-B6EA-FFCD6F9BDB3E}" type="pres">
      <dgm:prSet presAssocID="{EC09B261-1964-48D3-8028-2ED007CC50E1}" presName="background" presStyleLbl="node0" presStyleIdx="1" presStyleCnt="2"/>
      <dgm:spPr/>
    </dgm:pt>
    <dgm:pt modelId="{830DF990-AD20-40A4-957A-00789E031D28}" type="pres">
      <dgm:prSet presAssocID="{EC09B261-1964-48D3-8028-2ED007CC50E1}" presName="text" presStyleLbl="fgAcc0" presStyleIdx="1" presStyleCnt="2">
        <dgm:presLayoutVars>
          <dgm:chPref val="3"/>
        </dgm:presLayoutVars>
      </dgm:prSet>
      <dgm:spPr/>
    </dgm:pt>
    <dgm:pt modelId="{435C0D32-1949-462F-90AF-3F59A71EA58F}" type="pres">
      <dgm:prSet presAssocID="{EC09B261-1964-48D3-8028-2ED007CC50E1}" presName="hierChild2" presStyleCnt="0"/>
      <dgm:spPr/>
    </dgm:pt>
  </dgm:ptLst>
  <dgm:cxnLst>
    <dgm:cxn modelId="{3A8E7508-5FA1-49EA-AAEC-B0978193856A}" srcId="{58437AAC-F9AB-4880-8EA2-476B0FCB96FE}" destId="{EC09B261-1964-48D3-8028-2ED007CC50E1}" srcOrd="1" destOrd="0" parTransId="{E54177D5-C8DF-4803-A8CC-2893D1EBD127}" sibTransId="{E01884DD-6F67-4B6C-89EC-5621584AC8C1}"/>
    <dgm:cxn modelId="{B3864E1B-0609-4170-9F7D-10C1B6EFB6D4}" type="presOf" srcId="{8B184C51-09DE-4C00-A932-5FC079EC26FF}" destId="{98187803-E129-40DC-A8E2-6F675B98F7D2}" srcOrd="0" destOrd="0" presId="urn:microsoft.com/office/officeart/2005/8/layout/hierarchy1"/>
    <dgm:cxn modelId="{4471C73F-5485-4E82-B2E3-B8A30DEE9987}" type="presOf" srcId="{58437AAC-F9AB-4880-8EA2-476B0FCB96FE}" destId="{D088C709-2D7C-41B0-9F2D-1AAE94E17831}" srcOrd="0" destOrd="0" presId="urn:microsoft.com/office/officeart/2005/8/layout/hierarchy1"/>
    <dgm:cxn modelId="{534E7C6D-A1A8-41A1-9DB9-5B818F18ACFC}" srcId="{58437AAC-F9AB-4880-8EA2-476B0FCB96FE}" destId="{8B184C51-09DE-4C00-A932-5FC079EC26FF}" srcOrd="0" destOrd="0" parTransId="{D4A5E7F1-5D86-477C-BB7A-F62C9B9EC95B}" sibTransId="{DC4494C1-F8DC-49BE-AC9F-881C8DF56694}"/>
    <dgm:cxn modelId="{7DE1C6AE-0F60-4BC6-AC6F-E3B19616AD84}" type="presOf" srcId="{EC09B261-1964-48D3-8028-2ED007CC50E1}" destId="{830DF990-AD20-40A4-957A-00789E031D28}" srcOrd="0" destOrd="0" presId="urn:microsoft.com/office/officeart/2005/8/layout/hierarchy1"/>
    <dgm:cxn modelId="{F2BB1379-B25F-4456-A2A4-8AC3F7B16CFD}" type="presParOf" srcId="{D088C709-2D7C-41B0-9F2D-1AAE94E17831}" destId="{EDB6377F-E94A-416E-8A71-05F722224B3D}" srcOrd="0" destOrd="0" presId="urn:microsoft.com/office/officeart/2005/8/layout/hierarchy1"/>
    <dgm:cxn modelId="{1CBDB66E-9877-48A8-BE02-41478719D824}" type="presParOf" srcId="{EDB6377F-E94A-416E-8A71-05F722224B3D}" destId="{F0DAD2B5-D375-4DB2-BB72-586BEA04E62D}" srcOrd="0" destOrd="0" presId="urn:microsoft.com/office/officeart/2005/8/layout/hierarchy1"/>
    <dgm:cxn modelId="{38340E49-AD25-4A00-A93D-81ABF7CD61D6}" type="presParOf" srcId="{F0DAD2B5-D375-4DB2-BB72-586BEA04E62D}" destId="{685E4E76-D0C6-4B78-AD1E-AED7850B6412}" srcOrd="0" destOrd="0" presId="urn:microsoft.com/office/officeart/2005/8/layout/hierarchy1"/>
    <dgm:cxn modelId="{2EB8828F-1246-4CAB-BD69-1F629129B57E}" type="presParOf" srcId="{F0DAD2B5-D375-4DB2-BB72-586BEA04E62D}" destId="{98187803-E129-40DC-A8E2-6F675B98F7D2}" srcOrd="1" destOrd="0" presId="urn:microsoft.com/office/officeart/2005/8/layout/hierarchy1"/>
    <dgm:cxn modelId="{714406CB-8BB8-4A64-A51C-F881CA499D5B}" type="presParOf" srcId="{EDB6377F-E94A-416E-8A71-05F722224B3D}" destId="{F6770231-EA1C-42A9-946B-3451E0A48BE0}" srcOrd="1" destOrd="0" presId="urn:microsoft.com/office/officeart/2005/8/layout/hierarchy1"/>
    <dgm:cxn modelId="{AFF807F3-51C6-486D-97DA-23F04C1AC27C}" type="presParOf" srcId="{D088C709-2D7C-41B0-9F2D-1AAE94E17831}" destId="{33E399AE-0D03-41A2-8C9D-43565E352A28}" srcOrd="1" destOrd="0" presId="urn:microsoft.com/office/officeart/2005/8/layout/hierarchy1"/>
    <dgm:cxn modelId="{C2B4645C-F6D9-4CD7-8BA9-D505D55CDB9F}" type="presParOf" srcId="{33E399AE-0D03-41A2-8C9D-43565E352A28}" destId="{5E357CA6-1C12-4F9B-9F3D-CAC32364AFF0}" srcOrd="0" destOrd="0" presId="urn:microsoft.com/office/officeart/2005/8/layout/hierarchy1"/>
    <dgm:cxn modelId="{4248C52C-6230-4854-8F82-0F20F065F194}" type="presParOf" srcId="{5E357CA6-1C12-4F9B-9F3D-CAC32364AFF0}" destId="{657EA6B0-B11D-4497-B6EA-FFCD6F9BDB3E}" srcOrd="0" destOrd="0" presId="urn:microsoft.com/office/officeart/2005/8/layout/hierarchy1"/>
    <dgm:cxn modelId="{BA8FC9C3-E2CD-4E06-8F2E-8CF94A1105AD}" type="presParOf" srcId="{5E357CA6-1C12-4F9B-9F3D-CAC32364AFF0}" destId="{830DF990-AD20-40A4-957A-00789E031D28}" srcOrd="1" destOrd="0" presId="urn:microsoft.com/office/officeart/2005/8/layout/hierarchy1"/>
    <dgm:cxn modelId="{C32708D8-F338-440C-8A3C-BABAC005B5E3}" type="presParOf" srcId="{33E399AE-0D03-41A2-8C9D-43565E352A28}" destId="{435C0D32-1949-462F-90AF-3F59A71EA58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67AA1E-EAE9-4E49-97BA-19874B5199B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630C226-37E2-4CE1-91FF-BA2C65D1E6A2}">
      <dgm:prSet/>
      <dgm:spPr>
        <a:solidFill>
          <a:schemeClr val="accent2"/>
        </a:solidFill>
        <a:ln>
          <a:noFill/>
        </a:ln>
      </dgm:spPr>
      <dgm:t>
        <a:bodyPr spcFirstLastPara="1" wrap="square" lIns="121900" tIns="60933" rIns="121900" bIns="60933" anchor="ctr" anchorCtr="0"/>
        <a:lstStyle/>
        <a:p>
          <a:pPr>
            <a:lnSpc>
              <a:spcPct val="100000"/>
            </a:lnSpc>
          </a:pPr>
          <a:r>
            <a:rPr lang="en-US" b="1" dirty="0">
              <a:solidFill>
                <a:srgbClr val="FFFF00"/>
              </a:solidFill>
            </a:rPr>
            <a:t>BMP Selection ranking methodology based on Land use:</a:t>
          </a:r>
          <a:endParaRPr lang="en-US" dirty="0">
            <a:solidFill>
              <a:srgbClr val="FFFF00"/>
            </a:solidFill>
          </a:endParaRPr>
        </a:p>
      </dgm:t>
    </dgm:pt>
    <dgm:pt modelId="{F27353F5-05EA-450A-9938-E0A802DB8A77}" type="parTrans" cxnId="{9128855F-6158-42AA-9CE6-07E086681097}">
      <dgm:prSet/>
      <dgm:spPr/>
      <dgm:t>
        <a:bodyPr/>
        <a:lstStyle/>
        <a:p>
          <a:endParaRPr lang="en-US"/>
        </a:p>
      </dgm:t>
    </dgm:pt>
    <dgm:pt modelId="{883ED38F-D92E-48D6-8F77-EB637AB14F7A}" type="sibTrans" cxnId="{9128855F-6158-42AA-9CE6-07E086681097}">
      <dgm:prSet/>
      <dgm:spPr/>
      <dgm:t>
        <a:bodyPr/>
        <a:lstStyle/>
        <a:p>
          <a:endParaRPr lang="en-US"/>
        </a:p>
      </dgm:t>
    </dgm:pt>
    <dgm:pt modelId="{0FD4A42B-6BBA-422C-978A-245D2BDE204F}">
      <dgm:prSet/>
      <dgm:spPr/>
      <dgm:t>
        <a:bodyPr/>
        <a:lstStyle/>
        <a:p>
          <a:pPr>
            <a:lnSpc>
              <a:spcPct val="100000"/>
            </a:lnSpc>
          </a:pPr>
          <a:r>
            <a:rPr lang="en-US" dirty="0"/>
            <a:t>In </a:t>
          </a:r>
          <a:r>
            <a:rPr lang="en-US" b="1" dirty="0"/>
            <a:t>West Virginia</a:t>
          </a:r>
          <a:r>
            <a:rPr lang="en-US" dirty="0"/>
            <a:t>, we identified the top two counties with the highest areas of urban and agricultural land uses.</a:t>
          </a:r>
        </a:p>
      </dgm:t>
    </dgm:pt>
    <dgm:pt modelId="{70BE5AB1-5632-4557-A24D-C20C37D1A78B}" type="parTrans" cxnId="{3DFD3D38-9E8F-4BAA-9760-113D676A60F1}">
      <dgm:prSet/>
      <dgm:spPr/>
      <dgm:t>
        <a:bodyPr/>
        <a:lstStyle/>
        <a:p>
          <a:endParaRPr lang="en-US"/>
        </a:p>
      </dgm:t>
    </dgm:pt>
    <dgm:pt modelId="{A9A14B99-75CF-4339-A85D-ABF34900D2AA}" type="sibTrans" cxnId="{3DFD3D38-9E8F-4BAA-9760-113D676A60F1}">
      <dgm:prSet/>
      <dgm:spPr/>
      <dgm:t>
        <a:bodyPr/>
        <a:lstStyle/>
        <a:p>
          <a:endParaRPr lang="en-US"/>
        </a:p>
      </dgm:t>
    </dgm:pt>
    <dgm:pt modelId="{5641EA80-6B42-429C-8FA0-75F342297112}">
      <dgm:prSet/>
      <dgm:spPr/>
      <dgm:t>
        <a:bodyPr/>
        <a:lstStyle/>
        <a:p>
          <a:pPr>
            <a:lnSpc>
              <a:spcPct val="100000"/>
            </a:lnSpc>
          </a:pPr>
          <a:r>
            <a:rPr lang="en-US" dirty="0"/>
            <a:t>(</a:t>
          </a:r>
          <a:r>
            <a:rPr lang="en-US" dirty="0">
              <a:highlight>
                <a:srgbClr val="FFFF00"/>
              </a:highlight>
              <a:latin typeface="Elephant"/>
            </a:rPr>
            <a:t>Berkeley</a:t>
          </a:r>
          <a:r>
            <a:rPr lang="en-US" dirty="0">
              <a:highlight>
                <a:srgbClr val="FFFF00"/>
              </a:highlight>
            </a:rPr>
            <a:t> and Mineral</a:t>
          </a:r>
          <a:r>
            <a:rPr lang="en-US" dirty="0"/>
            <a:t>): Urban dominated</a:t>
          </a:r>
        </a:p>
      </dgm:t>
    </dgm:pt>
    <dgm:pt modelId="{66254C43-1F89-4032-B69C-6EB45BFAEC82}" type="parTrans" cxnId="{DA0E01D1-509D-4929-B44B-E3A074D62BAE}">
      <dgm:prSet/>
      <dgm:spPr/>
      <dgm:t>
        <a:bodyPr/>
        <a:lstStyle/>
        <a:p>
          <a:endParaRPr lang="en-US"/>
        </a:p>
      </dgm:t>
    </dgm:pt>
    <dgm:pt modelId="{035BF1E2-A8E5-491F-B017-2B8EEE6A8C7D}" type="sibTrans" cxnId="{DA0E01D1-509D-4929-B44B-E3A074D62BAE}">
      <dgm:prSet/>
      <dgm:spPr/>
      <dgm:t>
        <a:bodyPr/>
        <a:lstStyle/>
        <a:p>
          <a:endParaRPr lang="en-US"/>
        </a:p>
      </dgm:t>
    </dgm:pt>
    <dgm:pt modelId="{DAA323C6-5FA2-4277-AFF2-BCD68B866F83}">
      <dgm:prSet/>
      <dgm:spPr/>
      <dgm:t>
        <a:bodyPr/>
        <a:lstStyle/>
        <a:p>
          <a:pPr rtl="0">
            <a:lnSpc>
              <a:spcPct val="100000"/>
            </a:lnSpc>
          </a:pPr>
          <a:r>
            <a:rPr lang="en-US" dirty="0"/>
            <a:t>(</a:t>
          </a:r>
          <a:r>
            <a:rPr lang="en-US" dirty="0">
              <a:highlight>
                <a:srgbClr val="00FF00"/>
              </a:highlight>
            </a:rPr>
            <a:t>Jefferson and Hardy</a:t>
          </a:r>
          <a:r>
            <a:rPr lang="en-US" dirty="0"/>
            <a:t>): Agricultural dominated</a:t>
          </a:r>
          <a:r>
            <a:rPr lang="en-US" dirty="0">
              <a:latin typeface="Elephant"/>
            </a:rPr>
            <a:t> </a:t>
          </a:r>
          <a:endParaRPr lang="en-US" dirty="0"/>
        </a:p>
      </dgm:t>
    </dgm:pt>
    <dgm:pt modelId="{627B4B62-4651-4AFC-903C-88957D39CA8F}" type="parTrans" cxnId="{6B7F184D-1D86-4E07-AD5B-6760DB5E21E0}">
      <dgm:prSet/>
      <dgm:spPr/>
      <dgm:t>
        <a:bodyPr/>
        <a:lstStyle/>
        <a:p>
          <a:endParaRPr lang="en-US"/>
        </a:p>
      </dgm:t>
    </dgm:pt>
    <dgm:pt modelId="{26C2CBF1-D057-4D29-BDE3-D4C26D94C1DE}" type="sibTrans" cxnId="{6B7F184D-1D86-4E07-AD5B-6760DB5E21E0}">
      <dgm:prSet/>
      <dgm:spPr/>
      <dgm:t>
        <a:bodyPr/>
        <a:lstStyle/>
        <a:p>
          <a:endParaRPr lang="en-US"/>
        </a:p>
      </dgm:t>
    </dgm:pt>
    <dgm:pt modelId="{FECF1565-CA04-41BB-8332-8A543DCF87BC}" type="pres">
      <dgm:prSet presAssocID="{E767AA1E-EAE9-4E49-97BA-19874B5199B9}" presName="root" presStyleCnt="0">
        <dgm:presLayoutVars>
          <dgm:dir/>
          <dgm:resizeHandles val="exact"/>
        </dgm:presLayoutVars>
      </dgm:prSet>
      <dgm:spPr/>
    </dgm:pt>
    <dgm:pt modelId="{3A3FE4DE-77F3-40A5-96A1-B5F79672FB24}" type="pres">
      <dgm:prSet presAssocID="{A630C226-37E2-4CE1-91FF-BA2C65D1E6A2}" presName="compNode" presStyleCnt="0"/>
      <dgm:spPr/>
    </dgm:pt>
    <dgm:pt modelId="{10BA60EE-CC81-41F8-8EA8-8C35C943D815}" type="pres">
      <dgm:prSet presAssocID="{A630C226-37E2-4CE1-91FF-BA2C65D1E6A2}" presName="bgRect" presStyleLbl="bgShp" presStyleIdx="0" presStyleCnt="4"/>
      <dgm:spPr/>
    </dgm:pt>
    <dgm:pt modelId="{E80F6009-0980-4E4D-8F32-B97DCF22E2B1}" type="pres">
      <dgm:prSet presAssocID="{A630C226-37E2-4CE1-91FF-BA2C65D1E6A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ipboard"/>
        </a:ext>
      </dgm:extLst>
    </dgm:pt>
    <dgm:pt modelId="{1961498F-82C4-4D82-AB5E-F3F983B5AADB}" type="pres">
      <dgm:prSet presAssocID="{A630C226-37E2-4CE1-91FF-BA2C65D1E6A2}" presName="spaceRect" presStyleCnt="0"/>
      <dgm:spPr/>
    </dgm:pt>
    <dgm:pt modelId="{D047B644-3FA2-479B-954A-6729FDAE3A70}" type="pres">
      <dgm:prSet presAssocID="{A630C226-37E2-4CE1-91FF-BA2C65D1E6A2}" presName="parTx" presStyleLbl="revTx" presStyleIdx="0" presStyleCnt="4">
        <dgm:presLayoutVars>
          <dgm:chMax val="0"/>
          <dgm:chPref val="0"/>
        </dgm:presLayoutVars>
      </dgm:prSet>
      <dgm:spPr>
        <a:xfrm>
          <a:off x="1030778" y="1760"/>
          <a:ext cx="4407160" cy="892449"/>
        </a:xfrm>
        <a:prstGeom prst="rect">
          <a:avLst/>
        </a:prstGeom>
      </dgm:spPr>
    </dgm:pt>
    <dgm:pt modelId="{11C77325-C002-477F-AB1D-EB145DE2A85D}" type="pres">
      <dgm:prSet presAssocID="{883ED38F-D92E-48D6-8F77-EB637AB14F7A}" presName="sibTrans" presStyleCnt="0"/>
      <dgm:spPr/>
    </dgm:pt>
    <dgm:pt modelId="{6F0D2D9B-FFCE-4D49-9FB4-99BA4A227890}" type="pres">
      <dgm:prSet presAssocID="{0FD4A42B-6BBA-422C-978A-245D2BDE204F}" presName="compNode" presStyleCnt="0"/>
      <dgm:spPr/>
    </dgm:pt>
    <dgm:pt modelId="{D2832630-2FC6-421B-B068-E4E27643D716}" type="pres">
      <dgm:prSet presAssocID="{0FD4A42B-6BBA-422C-978A-245D2BDE204F}" presName="bgRect" presStyleLbl="bgShp" presStyleIdx="1" presStyleCnt="4"/>
      <dgm:spPr/>
    </dgm:pt>
    <dgm:pt modelId="{6815FC26-97B8-42A2-BDE3-25155581C03E}" type="pres">
      <dgm:prSet presAssocID="{0FD4A42B-6BBA-422C-978A-245D2BDE204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arm scene"/>
        </a:ext>
      </dgm:extLst>
    </dgm:pt>
    <dgm:pt modelId="{51920535-8E9F-4ADC-8018-1FD5146F8526}" type="pres">
      <dgm:prSet presAssocID="{0FD4A42B-6BBA-422C-978A-245D2BDE204F}" presName="spaceRect" presStyleCnt="0"/>
      <dgm:spPr/>
    </dgm:pt>
    <dgm:pt modelId="{5FCE2F77-3532-4E03-9DB7-71C30C5E1933}" type="pres">
      <dgm:prSet presAssocID="{0FD4A42B-6BBA-422C-978A-245D2BDE204F}" presName="parTx" presStyleLbl="revTx" presStyleIdx="1" presStyleCnt="4">
        <dgm:presLayoutVars>
          <dgm:chMax val="0"/>
          <dgm:chPref val="0"/>
        </dgm:presLayoutVars>
      </dgm:prSet>
      <dgm:spPr/>
    </dgm:pt>
    <dgm:pt modelId="{049A54DF-2F7D-496A-9A4D-661465EEDC0A}" type="pres">
      <dgm:prSet presAssocID="{A9A14B99-75CF-4339-A85D-ABF34900D2AA}" presName="sibTrans" presStyleCnt="0"/>
      <dgm:spPr/>
    </dgm:pt>
    <dgm:pt modelId="{8C4876E1-DB3A-4135-99A9-A3790A0634DF}" type="pres">
      <dgm:prSet presAssocID="{5641EA80-6B42-429C-8FA0-75F342297112}" presName="compNode" presStyleCnt="0"/>
      <dgm:spPr/>
    </dgm:pt>
    <dgm:pt modelId="{3C663073-69D8-4064-9F10-D85E96C2E386}" type="pres">
      <dgm:prSet presAssocID="{5641EA80-6B42-429C-8FA0-75F342297112}" presName="bgRect" presStyleLbl="bgShp" presStyleIdx="2" presStyleCnt="4"/>
      <dgm:spPr/>
    </dgm:pt>
    <dgm:pt modelId="{6BDE45FC-143B-4140-B1C5-9D80C210C197}" type="pres">
      <dgm:prSet presAssocID="{5641EA80-6B42-429C-8FA0-75F34229711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actory"/>
        </a:ext>
      </dgm:extLst>
    </dgm:pt>
    <dgm:pt modelId="{C3482162-22B4-4519-B1E1-E0D9A051978A}" type="pres">
      <dgm:prSet presAssocID="{5641EA80-6B42-429C-8FA0-75F342297112}" presName="spaceRect" presStyleCnt="0"/>
      <dgm:spPr/>
    </dgm:pt>
    <dgm:pt modelId="{1F9220DD-7B01-4354-8E8A-5F2EB6DE735A}" type="pres">
      <dgm:prSet presAssocID="{5641EA80-6B42-429C-8FA0-75F342297112}" presName="parTx" presStyleLbl="revTx" presStyleIdx="2" presStyleCnt="4">
        <dgm:presLayoutVars>
          <dgm:chMax val="0"/>
          <dgm:chPref val="0"/>
        </dgm:presLayoutVars>
      </dgm:prSet>
      <dgm:spPr/>
    </dgm:pt>
    <dgm:pt modelId="{FCEA09B5-1917-4805-9ED0-5A16CBFB7F96}" type="pres">
      <dgm:prSet presAssocID="{035BF1E2-A8E5-491F-B017-2B8EEE6A8C7D}" presName="sibTrans" presStyleCnt="0"/>
      <dgm:spPr/>
    </dgm:pt>
    <dgm:pt modelId="{1836ED88-4FF1-4F80-8882-31662529D019}" type="pres">
      <dgm:prSet presAssocID="{DAA323C6-5FA2-4277-AFF2-BCD68B866F83}" presName="compNode" presStyleCnt="0"/>
      <dgm:spPr/>
    </dgm:pt>
    <dgm:pt modelId="{E9FAECE2-71E9-46B4-8DFB-E79A4F8CC6C3}" type="pres">
      <dgm:prSet presAssocID="{DAA323C6-5FA2-4277-AFF2-BCD68B866F83}" presName="bgRect" presStyleLbl="bgShp" presStyleIdx="3" presStyleCnt="4"/>
      <dgm:spPr/>
    </dgm:pt>
    <dgm:pt modelId="{D9710604-7BE9-41AD-BA00-C835C66751F0}" type="pres">
      <dgm:prSet presAssocID="{DAA323C6-5FA2-4277-AFF2-BCD68B866F8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ractor"/>
        </a:ext>
      </dgm:extLst>
    </dgm:pt>
    <dgm:pt modelId="{BD4D1953-E816-4FBF-8543-3914FF607F64}" type="pres">
      <dgm:prSet presAssocID="{DAA323C6-5FA2-4277-AFF2-BCD68B866F83}" presName="spaceRect" presStyleCnt="0"/>
      <dgm:spPr/>
    </dgm:pt>
    <dgm:pt modelId="{57D173AD-8534-46EA-A138-F84785CC4258}" type="pres">
      <dgm:prSet presAssocID="{DAA323C6-5FA2-4277-AFF2-BCD68B866F83}" presName="parTx" presStyleLbl="revTx" presStyleIdx="3" presStyleCnt="4">
        <dgm:presLayoutVars>
          <dgm:chMax val="0"/>
          <dgm:chPref val="0"/>
        </dgm:presLayoutVars>
      </dgm:prSet>
      <dgm:spPr/>
    </dgm:pt>
  </dgm:ptLst>
  <dgm:cxnLst>
    <dgm:cxn modelId="{3DFD3D38-9E8F-4BAA-9760-113D676A60F1}" srcId="{E767AA1E-EAE9-4E49-97BA-19874B5199B9}" destId="{0FD4A42B-6BBA-422C-978A-245D2BDE204F}" srcOrd="1" destOrd="0" parTransId="{70BE5AB1-5632-4557-A24D-C20C37D1A78B}" sibTransId="{A9A14B99-75CF-4339-A85D-ABF34900D2AA}"/>
    <dgm:cxn modelId="{9128855F-6158-42AA-9CE6-07E086681097}" srcId="{E767AA1E-EAE9-4E49-97BA-19874B5199B9}" destId="{A630C226-37E2-4CE1-91FF-BA2C65D1E6A2}" srcOrd="0" destOrd="0" parTransId="{F27353F5-05EA-450A-9938-E0A802DB8A77}" sibTransId="{883ED38F-D92E-48D6-8F77-EB637AB14F7A}"/>
    <dgm:cxn modelId="{6B7F184D-1D86-4E07-AD5B-6760DB5E21E0}" srcId="{E767AA1E-EAE9-4E49-97BA-19874B5199B9}" destId="{DAA323C6-5FA2-4277-AFF2-BCD68B866F83}" srcOrd="3" destOrd="0" parTransId="{627B4B62-4651-4AFC-903C-88957D39CA8F}" sibTransId="{26C2CBF1-D057-4D29-BDE3-D4C26D94C1DE}"/>
    <dgm:cxn modelId="{8E66667D-5B13-4BA5-8353-CADE304875D2}" type="presOf" srcId="{E767AA1E-EAE9-4E49-97BA-19874B5199B9}" destId="{FECF1565-CA04-41BB-8332-8A543DCF87BC}" srcOrd="0" destOrd="0" presId="urn:microsoft.com/office/officeart/2018/2/layout/IconVerticalSolidList"/>
    <dgm:cxn modelId="{4590598E-DCEE-4D8F-9DEC-78923F89E914}" type="presOf" srcId="{0FD4A42B-6BBA-422C-978A-245D2BDE204F}" destId="{5FCE2F77-3532-4E03-9DB7-71C30C5E1933}" srcOrd="0" destOrd="0" presId="urn:microsoft.com/office/officeart/2018/2/layout/IconVerticalSolidList"/>
    <dgm:cxn modelId="{3A50C08F-5C81-4826-A35A-96064723B8FE}" type="presOf" srcId="{5641EA80-6B42-429C-8FA0-75F342297112}" destId="{1F9220DD-7B01-4354-8E8A-5F2EB6DE735A}" srcOrd="0" destOrd="0" presId="urn:microsoft.com/office/officeart/2018/2/layout/IconVerticalSolidList"/>
    <dgm:cxn modelId="{A88D25BF-D30E-4FF0-ABB9-E22E66021EBD}" type="presOf" srcId="{A630C226-37E2-4CE1-91FF-BA2C65D1E6A2}" destId="{D047B644-3FA2-479B-954A-6729FDAE3A70}" srcOrd="0" destOrd="0" presId="urn:microsoft.com/office/officeart/2018/2/layout/IconVerticalSolidList"/>
    <dgm:cxn modelId="{DA0E01D1-509D-4929-B44B-E3A074D62BAE}" srcId="{E767AA1E-EAE9-4E49-97BA-19874B5199B9}" destId="{5641EA80-6B42-429C-8FA0-75F342297112}" srcOrd="2" destOrd="0" parTransId="{66254C43-1F89-4032-B69C-6EB45BFAEC82}" sibTransId="{035BF1E2-A8E5-491F-B017-2B8EEE6A8C7D}"/>
    <dgm:cxn modelId="{F1653ADD-6094-495B-9AE7-831698E3F727}" type="presOf" srcId="{DAA323C6-5FA2-4277-AFF2-BCD68B866F83}" destId="{57D173AD-8534-46EA-A138-F84785CC4258}" srcOrd="0" destOrd="0" presId="urn:microsoft.com/office/officeart/2018/2/layout/IconVerticalSolidList"/>
    <dgm:cxn modelId="{B7849F87-92B3-41AE-9058-DF7006003CBF}" type="presParOf" srcId="{FECF1565-CA04-41BB-8332-8A543DCF87BC}" destId="{3A3FE4DE-77F3-40A5-96A1-B5F79672FB24}" srcOrd="0" destOrd="0" presId="urn:microsoft.com/office/officeart/2018/2/layout/IconVerticalSolidList"/>
    <dgm:cxn modelId="{97C19738-3E4D-4462-B371-84C662E45ECC}" type="presParOf" srcId="{3A3FE4DE-77F3-40A5-96A1-B5F79672FB24}" destId="{10BA60EE-CC81-41F8-8EA8-8C35C943D815}" srcOrd="0" destOrd="0" presId="urn:microsoft.com/office/officeart/2018/2/layout/IconVerticalSolidList"/>
    <dgm:cxn modelId="{73438152-9E5F-48C5-8903-4B22303B1896}" type="presParOf" srcId="{3A3FE4DE-77F3-40A5-96A1-B5F79672FB24}" destId="{E80F6009-0980-4E4D-8F32-B97DCF22E2B1}" srcOrd="1" destOrd="0" presId="urn:microsoft.com/office/officeart/2018/2/layout/IconVerticalSolidList"/>
    <dgm:cxn modelId="{15167A33-F345-4714-B5D3-AF5966F110E2}" type="presParOf" srcId="{3A3FE4DE-77F3-40A5-96A1-B5F79672FB24}" destId="{1961498F-82C4-4D82-AB5E-F3F983B5AADB}" srcOrd="2" destOrd="0" presId="urn:microsoft.com/office/officeart/2018/2/layout/IconVerticalSolidList"/>
    <dgm:cxn modelId="{7667EB6B-2349-46C9-94DD-DEFBFA85BDE1}" type="presParOf" srcId="{3A3FE4DE-77F3-40A5-96A1-B5F79672FB24}" destId="{D047B644-3FA2-479B-954A-6729FDAE3A70}" srcOrd="3" destOrd="0" presId="urn:microsoft.com/office/officeart/2018/2/layout/IconVerticalSolidList"/>
    <dgm:cxn modelId="{D06EABD2-9FEC-40B8-B766-6D32443129B6}" type="presParOf" srcId="{FECF1565-CA04-41BB-8332-8A543DCF87BC}" destId="{11C77325-C002-477F-AB1D-EB145DE2A85D}" srcOrd="1" destOrd="0" presId="urn:microsoft.com/office/officeart/2018/2/layout/IconVerticalSolidList"/>
    <dgm:cxn modelId="{7A7FC165-B94A-44FA-AF7D-274A5471B014}" type="presParOf" srcId="{FECF1565-CA04-41BB-8332-8A543DCF87BC}" destId="{6F0D2D9B-FFCE-4D49-9FB4-99BA4A227890}" srcOrd="2" destOrd="0" presId="urn:microsoft.com/office/officeart/2018/2/layout/IconVerticalSolidList"/>
    <dgm:cxn modelId="{D28EEDE4-F825-4842-A7DA-255665BFB9B5}" type="presParOf" srcId="{6F0D2D9B-FFCE-4D49-9FB4-99BA4A227890}" destId="{D2832630-2FC6-421B-B068-E4E27643D716}" srcOrd="0" destOrd="0" presId="urn:microsoft.com/office/officeart/2018/2/layout/IconVerticalSolidList"/>
    <dgm:cxn modelId="{3C1DDE0C-3622-452E-A57F-4DE145DC87C1}" type="presParOf" srcId="{6F0D2D9B-FFCE-4D49-9FB4-99BA4A227890}" destId="{6815FC26-97B8-42A2-BDE3-25155581C03E}" srcOrd="1" destOrd="0" presId="urn:microsoft.com/office/officeart/2018/2/layout/IconVerticalSolidList"/>
    <dgm:cxn modelId="{CF662C57-1905-46E9-A604-E3B7E6B75142}" type="presParOf" srcId="{6F0D2D9B-FFCE-4D49-9FB4-99BA4A227890}" destId="{51920535-8E9F-4ADC-8018-1FD5146F8526}" srcOrd="2" destOrd="0" presId="urn:microsoft.com/office/officeart/2018/2/layout/IconVerticalSolidList"/>
    <dgm:cxn modelId="{7E3B44E9-707E-4F33-980A-D657B8125706}" type="presParOf" srcId="{6F0D2D9B-FFCE-4D49-9FB4-99BA4A227890}" destId="{5FCE2F77-3532-4E03-9DB7-71C30C5E1933}" srcOrd="3" destOrd="0" presId="urn:microsoft.com/office/officeart/2018/2/layout/IconVerticalSolidList"/>
    <dgm:cxn modelId="{89FEC396-F4C1-4AFC-A170-B1327B85EAFD}" type="presParOf" srcId="{FECF1565-CA04-41BB-8332-8A543DCF87BC}" destId="{049A54DF-2F7D-496A-9A4D-661465EEDC0A}" srcOrd="3" destOrd="0" presId="urn:microsoft.com/office/officeart/2018/2/layout/IconVerticalSolidList"/>
    <dgm:cxn modelId="{53CBFF23-49E4-4229-A089-F77853A548E7}" type="presParOf" srcId="{FECF1565-CA04-41BB-8332-8A543DCF87BC}" destId="{8C4876E1-DB3A-4135-99A9-A3790A0634DF}" srcOrd="4" destOrd="0" presId="urn:microsoft.com/office/officeart/2018/2/layout/IconVerticalSolidList"/>
    <dgm:cxn modelId="{0211D358-7126-45BC-BD62-E8C2C7DB2F54}" type="presParOf" srcId="{8C4876E1-DB3A-4135-99A9-A3790A0634DF}" destId="{3C663073-69D8-4064-9F10-D85E96C2E386}" srcOrd="0" destOrd="0" presId="urn:microsoft.com/office/officeart/2018/2/layout/IconVerticalSolidList"/>
    <dgm:cxn modelId="{F13082C7-8F3C-4F98-B31F-C194BD34E116}" type="presParOf" srcId="{8C4876E1-DB3A-4135-99A9-A3790A0634DF}" destId="{6BDE45FC-143B-4140-B1C5-9D80C210C197}" srcOrd="1" destOrd="0" presId="urn:microsoft.com/office/officeart/2018/2/layout/IconVerticalSolidList"/>
    <dgm:cxn modelId="{CBB16E4F-5297-407E-A49F-02AE9933045C}" type="presParOf" srcId="{8C4876E1-DB3A-4135-99A9-A3790A0634DF}" destId="{C3482162-22B4-4519-B1E1-E0D9A051978A}" srcOrd="2" destOrd="0" presId="urn:microsoft.com/office/officeart/2018/2/layout/IconVerticalSolidList"/>
    <dgm:cxn modelId="{BB0F354D-4950-465B-9145-A34F80C9FE71}" type="presParOf" srcId="{8C4876E1-DB3A-4135-99A9-A3790A0634DF}" destId="{1F9220DD-7B01-4354-8E8A-5F2EB6DE735A}" srcOrd="3" destOrd="0" presId="urn:microsoft.com/office/officeart/2018/2/layout/IconVerticalSolidList"/>
    <dgm:cxn modelId="{9FA93FE6-3482-4680-8D9B-880A66E7EF63}" type="presParOf" srcId="{FECF1565-CA04-41BB-8332-8A543DCF87BC}" destId="{FCEA09B5-1917-4805-9ED0-5A16CBFB7F96}" srcOrd="5" destOrd="0" presId="urn:microsoft.com/office/officeart/2018/2/layout/IconVerticalSolidList"/>
    <dgm:cxn modelId="{CD785A79-85A8-4F52-9958-8440B2F88646}" type="presParOf" srcId="{FECF1565-CA04-41BB-8332-8A543DCF87BC}" destId="{1836ED88-4FF1-4F80-8882-31662529D019}" srcOrd="6" destOrd="0" presId="urn:microsoft.com/office/officeart/2018/2/layout/IconVerticalSolidList"/>
    <dgm:cxn modelId="{614E8614-A017-4FD5-8A87-460E61EA4A40}" type="presParOf" srcId="{1836ED88-4FF1-4F80-8882-31662529D019}" destId="{E9FAECE2-71E9-46B4-8DFB-E79A4F8CC6C3}" srcOrd="0" destOrd="0" presId="urn:microsoft.com/office/officeart/2018/2/layout/IconVerticalSolidList"/>
    <dgm:cxn modelId="{19691A4F-ED35-4A5E-89BF-4A7404BD8A28}" type="presParOf" srcId="{1836ED88-4FF1-4F80-8882-31662529D019}" destId="{D9710604-7BE9-41AD-BA00-C835C66751F0}" srcOrd="1" destOrd="0" presId="urn:microsoft.com/office/officeart/2018/2/layout/IconVerticalSolidList"/>
    <dgm:cxn modelId="{2AA8DDAE-2BCF-47AD-B43F-0931DF6BF62C}" type="presParOf" srcId="{1836ED88-4FF1-4F80-8882-31662529D019}" destId="{BD4D1953-E816-4FBF-8543-3914FF607F64}" srcOrd="2" destOrd="0" presId="urn:microsoft.com/office/officeart/2018/2/layout/IconVerticalSolidList"/>
    <dgm:cxn modelId="{03BDA6AD-C2B3-44D3-AF70-D24A9BEA4B99}" type="presParOf" srcId="{1836ED88-4FF1-4F80-8882-31662529D019}" destId="{57D173AD-8534-46EA-A138-F84785CC425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8E2E51-C6CA-4584-B2DB-26A970CCD29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6EBA450-7635-4E2B-8C05-C76C6DD002E1}">
      <dgm:prSet custT="1"/>
      <dgm:spPr/>
      <dgm:t>
        <a:bodyPr/>
        <a:lstStyle/>
        <a:p>
          <a:pPr>
            <a:lnSpc>
              <a:spcPct val="100000"/>
            </a:lnSpc>
          </a:pPr>
          <a:r>
            <a:rPr lang="en-US" sz="1400" b="1"/>
            <a:t>All three-ranking methodologies:</a:t>
          </a:r>
          <a:endParaRPr lang="en-US" sz="1400"/>
        </a:p>
      </dgm:t>
    </dgm:pt>
    <dgm:pt modelId="{73370179-88AA-4239-9275-585068E7B903}" type="parTrans" cxnId="{B9D579E8-6776-4D84-902F-1E60E56829FA}">
      <dgm:prSet/>
      <dgm:spPr/>
      <dgm:t>
        <a:bodyPr/>
        <a:lstStyle/>
        <a:p>
          <a:endParaRPr lang="en-US"/>
        </a:p>
      </dgm:t>
    </dgm:pt>
    <dgm:pt modelId="{D561A12B-16F5-443C-A822-3624F17B7C87}" type="sibTrans" cxnId="{B9D579E8-6776-4D84-902F-1E60E56829FA}">
      <dgm:prSet/>
      <dgm:spPr/>
      <dgm:t>
        <a:bodyPr/>
        <a:lstStyle/>
        <a:p>
          <a:endParaRPr lang="en-US"/>
        </a:p>
      </dgm:t>
    </dgm:pt>
    <dgm:pt modelId="{A227828D-2B17-4AC1-ACB7-941777FB4C10}" type="pres">
      <dgm:prSet presAssocID="{BD8E2E51-C6CA-4584-B2DB-26A970CCD29C}" presName="root" presStyleCnt="0">
        <dgm:presLayoutVars>
          <dgm:dir/>
          <dgm:resizeHandles val="exact"/>
        </dgm:presLayoutVars>
      </dgm:prSet>
      <dgm:spPr/>
    </dgm:pt>
    <dgm:pt modelId="{3EC632FA-1296-4256-AFB7-3DE1A7BDE6E4}" type="pres">
      <dgm:prSet presAssocID="{56EBA450-7635-4E2B-8C05-C76C6DD002E1}" presName="compNode" presStyleCnt="0"/>
      <dgm:spPr/>
    </dgm:pt>
    <dgm:pt modelId="{0415B20D-4512-4A23-9DCA-A513F7285D26}" type="pres">
      <dgm:prSet presAssocID="{56EBA450-7635-4E2B-8C05-C76C6DD002E1}" presName="bgRect" presStyleLbl="bgShp" presStyleIdx="0" presStyleCnt="1" custLinFactNeighborY="-32144"/>
      <dgm:spPr/>
    </dgm:pt>
    <dgm:pt modelId="{E2E302E5-44E5-4626-B2C2-CEC6C0B35E06}" type="pres">
      <dgm:prSet presAssocID="{56EBA450-7635-4E2B-8C05-C76C6DD002E1}" presName="iconRect" presStyleLbl="node1" presStyleIdx="0" presStyleCnt="1" custLinFactNeighborY="-5844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ie chart"/>
        </a:ext>
      </dgm:extLst>
    </dgm:pt>
    <dgm:pt modelId="{E441D697-7B19-43A2-9D0F-EAEE6B2D8962}" type="pres">
      <dgm:prSet presAssocID="{56EBA450-7635-4E2B-8C05-C76C6DD002E1}" presName="spaceRect" presStyleCnt="0"/>
      <dgm:spPr/>
    </dgm:pt>
    <dgm:pt modelId="{D5D4E143-164D-4264-8BA1-98C884CD62E1}" type="pres">
      <dgm:prSet presAssocID="{56EBA450-7635-4E2B-8C05-C76C6DD002E1}" presName="parTx" presStyleLbl="revTx" presStyleIdx="0" presStyleCnt="1" custLinFactNeighborY="-32144">
        <dgm:presLayoutVars>
          <dgm:chMax val="0"/>
          <dgm:chPref val="0"/>
        </dgm:presLayoutVars>
      </dgm:prSet>
      <dgm:spPr/>
    </dgm:pt>
  </dgm:ptLst>
  <dgm:cxnLst>
    <dgm:cxn modelId="{6B4E2280-293A-49BB-B829-150A177B6923}" type="presOf" srcId="{56EBA450-7635-4E2B-8C05-C76C6DD002E1}" destId="{D5D4E143-164D-4264-8BA1-98C884CD62E1}" srcOrd="0" destOrd="0" presId="urn:microsoft.com/office/officeart/2018/2/layout/IconVerticalSolidList"/>
    <dgm:cxn modelId="{9C62F989-2D91-4335-9EEF-90A281E22DA2}" type="presOf" srcId="{BD8E2E51-C6CA-4584-B2DB-26A970CCD29C}" destId="{A227828D-2B17-4AC1-ACB7-941777FB4C10}" srcOrd="0" destOrd="0" presId="urn:microsoft.com/office/officeart/2018/2/layout/IconVerticalSolidList"/>
    <dgm:cxn modelId="{B9D579E8-6776-4D84-902F-1E60E56829FA}" srcId="{BD8E2E51-C6CA-4584-B2DB-26A970CCD29C}" destId="{56EBA450-7635-4E2B-8C05-C76C6DD002E1}" srcOrd="0" destOrd="0" parTransId="{73370179-88AA-4239-9275-585068E7B903}" sibTransId="{D561A12B-16F5-443C-A822-3624F17B7C87}"/>
    <dgm:cxn modelId="{7AC6972D-7F54-48CE-8287-02ADD710AE36}" type="presParOf" srcId="{A227828D-2B17-4AC1-ACB7-941777FB4C10}" destId="{3EC632FA-1296-4256-AFB7-3DE1A7BDE6E4}" srcOrd="0" destOrd="0" presId="urn:microsoft.com/office/officeart/2018/2/layout/IconVerticalSolidList"/>
    <dgm:cxn modelId="{BF6E9F9B-A83D-421C-A044-26E0D3A7B5EB}" type="presParOf" srcId="{3EC632FA-1296-4256-AFB7-3DE1A7BDE6E4}" destId="{0415B20D-4512-4A23-9DCA-A513F7285D26}" srcOrd="0" destOrd="0" presId="urn:microsoft.com/office/officeart/2018/2/layout/IconVerticalSolidList"/>
    <dgm:cxn modelId="{1CAF31FA-5236-4E61-A1E9-C88D0B09BFB7}" type="presParOf" srcId="{3EC632FA-1296-4256-AFB7-3DE1A7BDE6E4}" destId="{E2E302E5-44E5-4626-B2C2-CEC6C0B35E06}" srcOrd="1" destOrd="0" presId="urn:microsoft.com/office/officeart/2018/2/layout/IconVerticalSolidList"/>
    <dgm:cxn modelId="{EDDDDE64-C233-4D66-B270-4837EFD58185}" type="presParOf" srcId="{3EC632FA-1296-4256-AFB7-3DE1A7BDE6E4}" destId="{E441D697-7B19-43A2-9D0F-EAEE6B2D8962}" srcOrd="2" destOrd="0" presId="urn:microsoft.com/office/officeart/2018/2/layout/IconVerticalSolidList"/>
    <dgm:cxn modelId="{8A7573E5-2109-4EE1-A0A1-DDC93722198F}" type="presParOf" srcId="{3EC632FA-1296-4256-AFB7-3DE1A7BDE6E4}" destId="{D5D4E143-164D-4264-8BA1-98C884CD62E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8E2E51-C6CA-4584-B2DB-26A970CCD29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6EBA450-7635-4E2B-8C05-C76C6DD002E1}">
      <dgm:prSet/>
      <dgm:spPr/>
      <dgm:t>
        <a:bodyPr/>
        <a:lstStyle/>
        <a:p>
          <a:pPr>
            <a:lnSpc>
              <a:spcPct val="100000"/>
            </a:lnSpc>
          </a:pPr>
          <a:r>
            <a:rPr lang="en-US" b="1"/>
            <a:t>Obtaining the total ranking of each BMP by adding the associated ranking to induvial BMPs. </a:t>
          </a:r>
        </a:p>
        <a:p>
          <a:pPr>
            <a:lnSpc>
              <a:spcPct val="100000"/>
            </a:lnSpc>
          </a:pPr>
          <a:endParaRPr lang="en-US"/>
        </a:p>
      </dgm:t>
    </dgm:pt>
    <dgm:pt modelId="{73370179-88AA-4239-9275-585068E7B903}" type="parTrans" cxnId="{B9D579E8-6776-4D84-902F-1E60E56829FA}">
      <dgm:prSet/>
      <dgm:spPr/>
      <dgm:t>
        <a:bodyPr/>
        <a:lstStyle/>
        <a:p>
          <a:endParaRPr lang="en-US"/>
        </a:p>
      </dgm:t>
    </dgm:pt>
    <dgm:pt modelId="{D561A12B-16F5-443C-A822-3624F17B7C87}" type="sibTrans" cxnId="{B9D579E8-6776-4D84-902F-1E60E56829FA}">
      <dgm:prSet/>
      <dgm:spPr/>
      <dgm:t>
        <a:bodyPr/>
        <a:lstStyle/>
        <a:p>
          <a:endParaRPr lang="en-US"/>
        </a:p>
      </dgm:t>
    </dgm:pt>
    <dgm:pt modelId="{A227828D-2B17-4AC1-ACB7-941777FB4C10}" type="pres">
      <dgm:prSet presAssocID="{BD8E2E51-C6CA-4584-B2DB-26A970CCD29C}" presName="root" presStyleCnt="0">
        <dgm:presLayoutVars>
          <dgm:dir/>
          <dgm:resizeHandles val="exact"/>
        </dgm:presLayoutVars>
      </dgm:prSet>
      <dgm:spPr/>
    </dgm:pt>
    <dgm:pt modelId="{3EC632FA-1296-4256-AFB7-3DE1A7BDE6E4}" type="pres">
      <dgm:prSet presAssocID="{56EBA450-7635-4E2B-8C05-C76C6DD002E1}" presName="compNode" presStyleCnt="0"/>
      <dgm:spPr/>
    </dgm:pt>
    <dgm:pt modelId="{0415B20D-4512-4A23-9DCA-A513F7285D26}" type="pres">
      <dgm:prSet presAssocID="{56EBA450-7635-4E2B-8C05-C76C6DD002E1}" presName="bgRect" presStyleLbl="bgShp" presStyleIdx="0" presStyleCnt="1"/>
      <dgm:spPr/>
    </dgm:pt>
    <dgm:pt modelId="{E2E302E5-44E5-4626-B2C2-CEC6C0B35E06}" type="pres">
      <dgm:prSet presAssocID="{56EBA450-7635-4E2B-8C05-C76C6DD002E1}"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ie chart"/>
        </a:ext>
      </dgm:extLst>
    </dgm:pt>
    <dgm:pt modelId="{E441D697-7B19-43A2-9D0F-EAEE6B2D8962}" type="pres">
      <dgm:prSet presAssocID="{56EBA450-7635-4E2B-8C05-C76C6DD002E1}" presName="spaceRect" presStyleCnt="0"/>
      <dgm:spPr/>
    </dgm:pt>
    <dgm:pt modelId="{D5D4E143-164D-4264-8BA1-98C884CD62E1}" type="pres">
      <dgm:prSet presAssocID="{56EBA450-7635-4E2B-8C05-C76C6DD002E1}" presName="parTx" presStyleLbl="revTx" presStyleIdx="0" presStyleCnt="1">
        <dgm:presLayoutVars>
          <dgm:chMax val="0"/>
          <dgm:chPref val="0"/>
        </dgm:presLayoutVars>
      </dgm:prSet>
      <dgm:spPr/>
    </dgm:pt>
  </dgm:ptLst>
  <dgm:cxnLst>
    <dgm:cxn modelId="{6B4E2280-293A-49BB-B829-150A177B6923}" type="presOf" srcId="{56EBA450-7635-4E2B-8C05-C76C6DD002E1}" destId="{D5D4E143-164D-4264-8BA1-98C884CD62E1}" srcOrd="0" destOrd="0" presId="urn:microsoft.com/office/officeart/2018/2/layout/IconVerticalSolidList"/>
    <dgm:cxn modelId="{9C62F989-2D91-4335-9EEF-90A281E22DA2}" type="presOf" srcId="{BD8E2E51-C6CA-4584-B2DB-26A970CCD29C}" destId="{A227828D-2B17-4AC1-ACB7-941777FB4C10}" srcOrd="0" destOrd="0" presId="urn:microsoft.com/office/officeart/2018/2/layout/IconVerticalSolidList"/>
    <dgm:cxn modelId="{B9D579E8-6776-4D84-902F-1E60E56829FA}" srcId="{BD8E2E51-C6CA-4584-B2DB-26A970CCD29C}" destId="{56EBA450-7635-4E2B-8C05-C76C6DD002E1}" srcOrd="0" destOrd="0" parTransId="{73370179-88AA-4239-9275-585068E7B903}" sibTransId="{D561A12B-16F5-443C-A822-3624F17B7C87}"/>
    <dgm:cxn modelId="{7AC6972D-7F54-48CE-8287-02ADD710AE36}" type="presParOf" srcId="{A227828D-2B17-4AC1-ACB7-941777FB4C10}" destId="{3EC632FA-1296-4256-AFB7-3DE1A7BDE6E4}" srcOrd="0" destOrd="0" presId="urn:microsoft.com/office/officeart/2018/2/layout/IconVerticalSolidList"/>
    <dgm:cxn modelId="{BF6E9F9B-A83D-421C-A044-26E0D3A7B5EB}" type="presParOf" srcId="{3EC632FA-1296-4256-AFB7-3DE1A7BDE6E4}" destId="{0415B20D-4512-4A23-9DCA-A513F7285D26}" srcOrd="0" destOrd="0" presId="urn:microsoft.com/office/officeart/2018/2/layout/IconVerticalSolidList"/>
    <dgm:cxn modelId="{1CAF31FA-5236-4E61-A1E9-C88D0B09BFB7}" type="presParOf" srcId="{3EC632FA-1296-4256-AFB7-3DE1A7BDE6E4}" destId="{E2E302E5-44E5-4626-B2C2-CEC6C0B35E06}" srcOrd="1" destOrd="0" presId="urn:microsoft.com/office/officeart/2018/2/layout/IconVerticalSolidList"/>
    <dgm:cxn modelId="{EDDDDE64-C233-4D66-B270-4837EFD58185}" type="presParOf" srcId="{3EC632FA-1296-4256-AFB7-3DE1A7BDE6E4}" destId="{E441D697-7B19-43A2-9D0F-EAEE6B2D8962}" srcOrd="2" destOrd="0" presId="urn:microsoft.com/office/officeart/2018/2/layout/IconVerticalSolidList"/>
    <dgm:cxn modelId="{8A7573E5-2109-4EE1-A0A1-DDC93722198F}" type="presParOf" srcId="{3EC632FA-1296-4256-AFB7-3DE1A7BDE6E4}" destId="{D5D4E143-164D-4264-8BA1-98C884CD62E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E4E76-D0C6-4B78-AD1E-AED7850B6412}">
      <dsp:nvSpPr>
        <dsp:cNvPr id="0" name=""/>
        <dsp:cNvSpPr/>
      </dsp:nvSpPr>
      <dsp:spPr>
        <a:xfrm>
          <a:off x="590" y="1410649"/>
          <a:ext cx="2071964" cy="13156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187803-E129-40DC-A8E2-6F675B98F7D2}">
      <dsp:nvSpPr>
        <dsp:cNvPr id="0" name=""/>
        <dsp:cNvSpPr/>
      </dsp:nvSpPr>
      <dsp:spPr>
        <a:xfrm>
          <a:off x="230808" y="1629357"/>
          <a:ext cx="2071964" cy="13156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Evaluate alternate solutions before picking a single preferred solution</a:t>
          </a:r>
        </a:p>
      </dsp:txBody>
      <dsp:txXfrm>
        <a:off x="269343" y="1667892"/>
        <a:ext cx="1994894" cy="1238627"/>
      </dsp:txXfrm>
    </dsp:sp>
    <dsp:sp modelId="{657EA6B0-B11D-4497-B6EA-FFCD6F9BDB3E}">
      <dsp:nvSpPr>
        <dsp:cNvPr id="0" name=""/>
        <dsp:cNvSpPr/>
      </dsp:nvSpPr>
      <dsp:spPr>
        <a:xfrm>
          <a:off x="2532991" y="1410649"/>
          <a:ext cx="2071964" cy="13156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0DF990-AD20-40A4-957A-00789E031D28}">
      <dsp:nvSpPr>
        <dsp:cNvPr id="0" name=""/>
        <dsp:cNvSpPr/>
      </dsp:nvSpPr>
      <dsp:spPr>
        <a:xfrm>
          <a:off x="2763209" y="1629357"/>
          <a:ext cx="2071964" cy="13156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Analyze solutions for extracting knowledge for future use</a:t>
          </a:r>
        </a:p>
      </dsp:txBody>
      <dsp:txXfrm>
        <a:off x="2801744" y="1667892"/>
        <a:ext cx="1994894" cy="1238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A60EE-CC81-41F8-8EA8-8C35C943D815}">
      <dsp:nvSpPr>
        <dsp:cNvPr id="0" name=""/>
        <dsp:cNvSpPr/>
      </dsp:nvSpPr>
      <dsp:spPr>
        <a:xfrm>
          <a:off x="0" y="1760"/>
          <a:ext cx="5437939" cy="892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0F6009-0980-4E4D-8F32-B97DCF22E2B1}">
      <dsp:nvSpPr>
        <dsp:cNvPr id="0" name=""/>
        <dsp:cNvSpPr/>
      </dsp:nvSpPr>
      <dsp:spPr>
        <a:xfrm>
          <a:off x="269965" y="202561"/>
          <a:ext cx="490847" cy="4908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47B644-3FA2-479B-954A-6729FDAE3A70}">
      <dsp:nvSpPr>
        <dsp:cNvPr id="0" name=""/>
        <dsp:cNvSpPr/>
      </dsp:nvSpPr>
      <dsp:spPr>
        <a:xfrm>
          <a:off x="1030778" y="1760"/>
          <a:ext cx="4407160" cy="892449"/>
        </a:xfrm>
        <a:prstGeom prst="rect">
          <a:avLst/>
        </a:prstGeom>
        <a:solidFill>
          <a:schemeClr val="accent2"/>
        </a:solidFill>
        <a:ln>
          <a:noFill/>
        </a:ln>
        <a:effectLst/>
      </dsp:spPr>
      <dsp:style>
        <a:lnRef idx="0">
          <a:scrgbClr r="0" g="0" b="0"/>
        </a:lnRef>
        <a:fillRef idx="0">
          <a:scrgbClr r="0" g="0" b="0"/>
        </a:fillRef>
        <a:effectRef idx="0">
          <a:scrgbClr r="0" g="0" b="0"/>
        </a:effectRef>
        <a:fontRef idx="minor"/>
      </dsp:style>
      <dsp:txBody>
        <a:bodyPr spcFirstLastPara="0" vert="horz" wrap="square" lIns="121900" tIns="60933" rIns="121900" bIns="60933" numCol="1" spcCol="1270" anchor="ctr" anchorCtr="0">
          <a:noAutofit/>
        </a:bodyPr>
        <a:lstStyle/>
        <a:p>
          <a:pPr marL="0" lvl="0" indent="0" algn="l" defTabSz="666750">
            <a:lnSpc>
              <a:spcPct val="100000"/>
            </a:lnSpc>
            <a:spcBef>
              <a:spcPct val="0"/>
            </a:spcBef>
            <a:spcAft>
              <a:spcPct val="35000"/>
            </a:spcAft>
            <a:buNone/>
          </a:pPr>
          <a:r>
            <a:rPr lang="en-US" sz="1500" b="1" kern="1200" dirty="0">
              <a:solidFill>
                <a:srgbClr val="FFFF00"/>
              </a:solidFill>
            </a:rPr>
            <a:t>BMP Selection ranking methodology based on Land use:</a:t>
          </a:r>
          <a:endParaRPr lang="en-US" sz="1500" kern="1200" dirty="0">
            <a:solidFill>
              <a:srgbClr val="FFFF00"/>
            </a:solidFill>
          </a:endParaRPr>
        </a:p>
      </dsp:txBody>
      <dsp:txXfrm>
        <a:off x="1030778" y="1760"/>
        <a:ext cx="4407160" cy="892449"/>
      </dsp:txXfrm>
    </dsp:sp>
    <dsp:sp modelId="{D2832630-2FC6-421B-B068-E4E27643D716}">
      <dsp:nvSpPr>
        <dsp:cNvPr id="0" name=""/>
        <dsp:cNvSpPr/>
      </dsp:nvSpPr>
      <dsp:spPr>
        <a:xfrm>
          <a:off x="0" y="1117322"/>
          <a:ext cx="5437939" cy="892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15FC26-97B8-42A2-BDE3-25155581C03E}">
      <dsp:nvSpPr>
        <dsp:cNvPr id="0" name=""/>
        <dsp:cNvSpPr/>
      </dsp:nvSpPr>
      <dsp:spPr>
        <a:xfrm>
          <a:off x="269965" y="1318123"/>
          <a:ext cx="490847" cy="4908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CE2F77-3532-4E03-9DB7-71C30C5E1933}">
      <dsp:nvSpPr>
        <dsp:cNvPr id="0" name=""/>
        <dsp:cNvSpPr/>
      </dsp:nvSpPr>
      <dsp:spPr>
        <a:xfrm>
          <a:off x="1030778" y="1117322"/>
          <a:ext cx="4407160" cy="892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451" tIns="94451" rIns="94451" bIns="94451" numCol="1" spcCol="1270" anchor="ctr" anchorCtr="0">
          <a:noAutofit/>
        </a:bodyPr>
        <a:lstStyle/>
        <a:p>
          <a:pPr marL="0" lvl="0" indent="0" algn="l" defTabSz="666750">
            <a:lnSpc>
              <a:spcPct val="100000"/>
            </a:lnSpc>
            <a:spcBef>
              <a:spcPct val="0"/>
            </a:spcBef>
            <a:spcAft>
              <a:spcPct val="35000"/>
            </a:spcAft>
            <a:buNone/>
          </a:pPr>
          <a:r>
            <a:rPr lang="en-US" sz="1500" kern="1200" dirty="0"/>
            <a:t>In </a:t>
          </a:r>
          <a:r>
            <a:rPr lang="en-US" sz="1500" b="1" kern="1200" dirty="0"/>
            <a:t>West Virginia</a:t>
          </a:r>
          <a:r>
            <a:rPr lang="en-US" sz="1500" kern="1200" dirty="0"/>
            <a:t>, we identified the top two counties with the highest areas of urban and agricultural land uses.</a:t>
          </a:r>
        </a:p>
      </dsp:txBody>
      <dsp:txXfrm>
        <a:off x="1030778" y="1117322"/>
        <a:ext cx="4407160" cy="892449"/>
      </dsp:txXfrm>
    </dsp:sp>
    <dsp:sp modelId="{3C663073-69D8-4064-9F10-D85E96C2E386}">
      <dsp:nvSpPr>
        <dsp:cNvPr id="0" name=""/>
        <dsp:cNvSpPr/>
      </dsp:nvSpPr>
      <dsp:spPr>
        <a:xfrm>
          <a:off x="0" y="2232883"/>
          <a:ext cx="5437939" cy="892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DE45FC-143B-4140-B1C5-9D80C210C197}">
      <dsp:nvSpPr>
        <dsp:cNvPr id="0" name=""/>
        <dsp:cNvSpPr/>
      </dsp:nvSpPr>
      <dsp:spPr>
        <a:xfrm>
          <a:off x="269965" y="2433684"/>
          <a:ext cx="490847" cy="4908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9220DD-7B01-4354-8E8A-5F2EB6DE735A}">
      <dsp:nvSpPr>
        <dsp:cNvPr id="0" name=""/>
        <dsp:cNvSpPr/>
      </dsp:nvSpPr>
      <dsp:spPr>
        <a:xfrm>
          <a:off x="1030778" y="2232883"/>
          <a:ext cx="4407160" cy="892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451" tIns="94451" rIns="94451" bIns="94451" numCol="1" spcCol="1270" anchor="ctr" anchorCtr="0">
          <a:noAutofit/>
        </a:bodyPr>
        <a:lstStyle/>
        <a:p>
          <a:pPr marL="0" lvl="0" indent="0" algn="l" defTabSz="666750">
            <a:lnSpc>
              <a:spcPct val="100000"/>
            </a:lnSpc>
            <a:spcBef>
              <a:spcPct val="0"/>
            </a:spcBef>
            <a:spcAft>
              <a:spcPct val="35000"/>
            </a:spcAft>
            <a:buNone/>
          </a:pPr>
          <a:r>
            <a:rPr lang="en-US" sz="1500" kern="1200" dirty="0"/>
            <a:t>(</a:t>
          </a:r>
          <a:r>
            <a:rPr lang="en-US" sz="1500" kern="1200" dirty="0">
              <a:highlight>
                <a:srgbClr val="FFFF00"/>
              </a:highlight>
              <a:latin typeface="Elephant"/>
            </a:rPr>
            <a:t>Berkeley</a:t>
          </a:r>
          <a:r>
            <a:rPr lang="en-US" sz="1500" kern="1200" dirty="0">
              <a:highlight>
                <a:srgbClr val="FFFF00"/>
              </a:highlight>
            </a:rPr>
            <a:t> and Mineral</a:t>
          </a:r>
          <a:r>
            <a:rPr lang="en-US" sz="1500" kern="1200" dirty="0"/>
            <a:t>): Urban dominated</a:t>
          </a:r>
        </a:p>
      </dsp:txBody>
      <dsp:txXfrm>
        <a:off x="1030778" y="2232883"/>
        <a:ext cx="4407160" cy="892449"/>
      </dsp:txXfrm>
    </dsp:sp>
    <dsp:sp modelId="{E9FAECE2-71E9-46B4-8DFB-E79A4F8CC6C3}">
      <dsp:nvSpPr>
        <dsp:cNvPr id="0" name=""/>
        <dsp:cNvSpPr/>
      </dsp:nvSpPr>
      <dsp:spPr>
        <a:xfrm>
          <a:off x="0" y="3348445"/>
          <a:ext cx="5437939" cy="892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710604-7BE9-41AD-BA00-C835C66751F0}">
      <dsp:nvSpPr>
        <dsp:cNvPr id="0" name=""/>
        <dsp:cNvSpPr/>
      </dsp:nvSpPr>
      <dsp:spPr>
        <a:xfrm>
          <a:off x="269965" y="3549246"/>
          <a:ext cx="490847" cy="4908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D173AD-8534-46EA-A138-F84785CC4258}">
      <dsp:nvSpPr>
        <dsp:cNvPr id="0" name=""/>
        <dsp:cNvSpPr/>
      </dsp:nvSpPr>
      <dsp:spPr>
        <a:xfrm>
          <a:off x="1030778" y="3348445"/>
          <a:ext cx="4407160" cy="892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451" tIns="94451" rIns="94451" bIns="94451" numCol="1" spcCol="1270" anchor="ctr" anchorCtr="0">
          <a:noAutofit/>
        </a:bodyPr>
        <a:lstStyle/>
        <a:p>
          <a:pPr marL="0" lvl="0" indent="0" algn="l" defTabSz="666750" rtl="0">
            <a:lnSpc>
              <a:spcPct val="100000"/>
            </a:lnSpc>
            <a:spcBef>
              <a:spcPct val="0"/>
            </a:spcBef>
            <a:spcAft>
              <a:spcPct val="35000"/>
            </a:spcAft>
            <a:buNone/>
          </a:pPr>
          <a:r>
            <a:rPr lang="en-US" sz="1500" kern="1200" dirty="0"/>
            <a:t>(</a:t>
          </a:r>
          <a:r>
            <a:rPr lang="en-US" sz="1500" kern="1200" dirty="0">
              <a:highlight>
                <a:srgbClr val="00FF00"/>
              </a:highlight>
            </a:rPr>
            <a:t>Jefferson and Hardy</a:t>
          </a:r>
          <a:r>
            <a:rPr lang="en-US" sz="1500" kern="1200" dirty="0"/>
            <a:t>): Agricultural dominated</a:t>
          </a:r>
          <a:r>
            <a:rPr lang="en-US" sz="1500" kern="1200" dirty="0">
              <a:latin typeface="Elephant"/>
            </a:rPr>
            <a:t> </a:t>
          </a:r>
          <a:endParaRPr lang="en-US" sz="1500" kern="1200" dirty="0"/>
        </a:p>
      </dsp:txBody>
      <dsp:txXfrm>
        <a:off x="1030778" y="3348445"/>
        <a:ext cx="4407160" cy="8924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15B20D-4512-4A23-9DCA-A513F7285D26}">
      <dsp:nvSpPr>
        <dsp:cNvPr id="0" name=""/>
        <dsp:cNvSpPr/>
      </dsp:nvSpPr>
      <dsp:spPr>
        <a:xfrm>
          <a:off x="0" y="931708"/>
          <a:ext cx="4552329" cy="11023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E302E5-44E5-4626-B2C2-CEC6C0B35E06}">
      <dsp:nvSpPr>
        <dsp:cNvPr id="0" name=""/>
        <dsp:cNvSpPr/>
      </dsp:nvSpPr>
      <dsp:spPr>
        <a:xfrm>
          <a:off x="333451" y="1179728"/>
          <a:ext cx="606275" cy="6062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D4E143-164D-4264-8BA1-98C884CD62E1}">
      <dsp:nvSpPr>
        <dsp:cNvPr id="0" name=""/>
        <dsp:cNvSpPr/>
      </dsp:nvSpPr>
      <dsp:spPr>
        <a:xfrm>
          <a:off x="1273177" y="931708"/>
          <a:ext cx="3279151" cy="1102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662" tIns="116662" rIns="116662" bIns="116662" numCol="1" spcCol="1270" anchor="ctr" anchorCtr="0">
          <a:noAutofit/>
        </a:bodyPr>
        <a:lstStyle/>
        <a:p>
          <a:pPr marL="0" lvl="0" indent="0" algn="l" defTabSz="622300">
            <a:lnSpc>
              <a:spcPct val="100000"/>
            </a:lnSpc>
            <a:spcBef>
              <a:spcPct val="0"/>
            </a:spcBef>
            <a:spcAft>
              <a:spcPct val="35000"/>
            </a:spcAft>
            <a:buNone/>
          </a:pPr>
          <a:r>
            <a:rPr lang="en-US" sz="1400" b="1" kern="1200"/>
            <a:t>All three-ranking methodologies:</a:t>
          </a:r>
          <a:endParaRPr lang="en-US" sz="1400" kern="1200"/>
        </a:p>
      </dsp:txBody>
      <dsp:txXfrm>
        <a:off x="1273177" y="931708"/>
        <a:ext cx="3279151" cy="11023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15B20D-4512-4A23-9DCA-A513F7285D26}">
      <dsp:nvSpPr>
        <dsp:cNvPr id="0" name=""/>
        <dsp:cNvSpPr/>
      </dsp:nvSpPr>
      <dsp:spPr>
        <a:xfrm>
          <a:off x="0" y="913860"/>
          <a:ext cx="4563979" cy="9481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E302E5-44E5-4626-B2C2-CEC6C0B35E06}">
      <dsp:nvSpPr>
        <dsp:cNvPr id="0" name=""/>
        <dsp:cNvSpPr/>
      </dsp:nvSpPr>
      <dsp:spPr>
        <a:xfrm>
          <a:off x="286810" y="1127190"/>
          <a:ext cx="521473" cy="5214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D4E143-164D-4264-8BA1-98C884CD62E1}">
      <dsp:nvSpPr>
        <dsp:cNvPr id="0" name=""/>
        <dsp:cNvSpPr/>
      </dsp:nvSpPr>
      <dsp:spPr>
        <a:xfrm>
          <a:off x="1095093" y="913860"/>
          <a:ext cx="3337319" cy="1185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430" tIns="125430" rIns="125430" bIns="125430" numCol="1" spcCol="1270" anchor="ctr" anchorCtr="0">
          <a:noAutofit/>
        </a:bodyPr>
        <a:lstStyle/>
        <a:p>
          <a:pPr marL="0" lvl="0" indent="0" algn="l" defTabSz="622300">
            <a:lnSpc>
              <a:spcPct val="100000"/>
            </a:lnSpc>
            <a:spcBef>
              <a:spcPct val="0"/>
            </a:spcBef>
            <a:spcAft>
              <a:spcPct val="35000"/>
            </a:spcAft>
            <a:buNone/>
          </a:pPr>
          <a:r>
            <a:rPr lang="en-US" sz="1400" b="1" kern="1200"/>
            <a:t>Obtaining the total ranking of each BMP by adding the associated ranking to induvial BMPs. </a:t>
          </a:r>
        </a:p>
        <a:p>
          <a:pPr marL="0" lvl="0" indent="0" algn="l" defTabSz="622300">
            <a:lnSpc>
              <a:spcPct val="100000"/>
            </a:lnSpc>
            <a:spcBef>
              <a:spcPct val="0"/>
            </a:spcBef>
            <a:spcAft>
              <a:spcPct val="35000"/>
            </a:spcAft>
            <a:buNone/>
          </a:pPr>
          <a:endParaRPr lang="en-US" sz="1400" kern="1200"/>
        </a:p>
      </dsp:txBody>
      <dsp:txXfrm>
        <a:off x="1095093" y="913860"/>
        <a:ext cx="3337319" cy="118516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2F12A-9867-AC4C-AFB6-9975E43C2A65}" type="datetimeFigureOut">
              <a:rPr lang="en-US" smtClean="0"/>
              <a:t>6/8/2023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C7A91A-733C-2646-B0D4-87098F2235ED}" type="slidenum">
              <a:rPr lang="en-US" smtClean="0"/>
              <a:t>‹#›</a:t>
            </a:fld>
            <a:endParaRPr lang="en-US"/>
          </a:p>
        </p:txBody>
      </p:sp>
    </p:spTree>
    <p:extLst>
      <p:ext uri="{BB962C8B-B14F-4D97-AF65-F5344CB8AC3E}">
        <p14:creationId xmlns:p14="http://schemas.microsoft.com/office/powerpoint/2010/main" val="1990880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C7A91A-733C-2646-B0D4-87098F2235ED}" type="slidenum">
              <a:rPr lang="en-US" smtClean="0"/>
              <a:t>1</a:t>
            </a:fld>
            <a:endParaRPr lang="en-US"/>
          </a:p>
        </p:txBody>
      </p:sp>
    </p:spTree>
    <p:extLst>
      <p:ext uri="{BB962C8B-B14F-4D97-AF65-F5344CB8AC3E}">
        <p14:creationId xmlns:p14="http://schemas.microsoft.com/office/powerpoint/2010/main" val="3769017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8fc1bd382e_0_1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8fc1bd382e_0_1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708831D0-8B0C-3747-8A53-E6FA7C2B54B7}" type="slidenum">
              <a:rPr lang="en-US" smtClean="0"/>
              <a:t>16</a:t>
            </a:fld>
            <a:endParaRPr lang="en-US"/>
          </a:p>
        </p:txBody>
      </p:sp>
    </p:spTree>
    <p:extLst>
      <p:ext uri="{BB962C8B-B14F-4D97-AF65-F5344CB8AC3E}">
        <p14:creationId xmlns:p14="http://schemas.microsoft.com/office/powerpoint/2010/main" val="196854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8fc1bd382e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8fc1bd382e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fc83ba41cf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fc83ba41cf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9016165c4b_2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9016165c4b_2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9016165c4b_2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9016165c4b_2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9016165c4b_2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9016165c4b_2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8fc1bd382e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8fc1bd382e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fc83ba41cf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fc83ba41cf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fc83ba41cf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fc83ba41cf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7437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C7A91A-733C-2646-B0D4-87098F2235ED}" type="slidenum">
              <a:rPr lang="en-US" smtClean="0"/>
              <a:t>6</a:t>
            </a:fld>
            <a:endParaRPr lang="en-US"/>
          </a:p>
        </p:txBody>
      </p:sp>
    </p:spTree>
    <p:extLst>
      <p:ext uri="{BB962C8B-B14F-4D97-AF65-F5344CB8AC3E}">
        <p14:creationId xmlns:p14="http://schemas.microsoft.com/office/powerpoint/2010/main" val="3140915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fc83ba41cf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fc83ba41cf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585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F8F83-2A2C-4DAF-8610-66AEFB6A84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978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F8F83-2A2C-4DAF-8610-66AEFB6A84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978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8fc48699c5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8fc48699c5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Our study area is West Virginia. Based on the total land use area in West Virginia, we identified the top two countries with the highest areas of urban and agricultural land uses for </a:t>
            </a:r>
            <a:r>
              <a:rPr lang="en-US" sz="1200" err="1"/>
              <a:t>innovization</a:t>
            </a:r>
            <a:r>
              <a:rPr lang="en-US" sz="120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Study area: WV</a:t>
            </a:r>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Meeting with EPA Modeling Team</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MSU Team</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7A91A-733C-2646-B0D4-87098F223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045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8fc48699c5_1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8fc48699c5_1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pPr>
            <a:r>
              <a:rPr lang="en-US"/>
              <a:t>Item 1) We propose three ranking strategies from the Pareto front: </a:t>
            </a:r>
          </a:p>
          <a:p>
            <a:endParaRPr lang="en-US"/>
          </a:p>
          <a:p>
            <a:r>
              <a:rPr lang="en-US" b="1"/>
              <a:t>Strategy 1) </a:t>
            </a:r>
            <a:r>
              <a:rPr lang="en-US"/>
              <a:t>rank the top BMPs based on the implementation acreages; </a:t>
            </a:r>
          </a:p>
          <a:p>
            <a:r>
              <a:rPr lang="en-US" b="1"/>
              <a:t>Strategy 2) </a:t>
            </a:r>
            <a:r>
              <a:rPr lang="en-US"/>
              <a:t>rank the top BMPs based on the percentage of maximum allowable acreages for specific BMPs;(every BMP does not apply to a certain place, this metric tells us what proportion of this allowable </a:t>
            </a:r>
            <a:r>
              <a:rPr lang="en-US" err="1"/>
              <a:t>isused</a:t>
            </a:r>
            <a:r>
              <a:rPr lang="en-US"/>
              <a:t> by our solutions.</a:t>
            </a:r>
          </a:p>
          <a:p>
            <a:r>
              <a:rPr lang="en-US" b="1"/>
              <a:t>Strategy 3) </a:t>
            </a:r>
            <a:r>
              <a:rPr lang="en-US"/>
              <a:t>rank the top BMPs based on the amount of nitrogen reduction per dollar spent.</a:t>
            </a:r>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Meeting with EPA Modeling Team</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MSU Team</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7A91A-733C-2646-B0D4-87098F223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870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pPr>
            <a:r>
              <a:rPr lang="en-US"/>
              <a:t>Item 1) We propose three ranking strategies from the Pareto front: </a:t>
            </a:r>
          </a:p>
          <a:p>
            <a:endParaRPr lang="en-US"/>
          </a:p>
          <a:p>
            <a:r>
              <a:rPr lang="en-US" b="1"/>
              <a:t>Strategy 1) </a:t>
            </a:r>
            <a:r>
              <a:rPr lang="en-US"/>
              <a:t>rank the top BMPs based on the implementation acreages; </a:t>
            </a:r>
          </a:p>
          <a:p>
            <a:r>
              <a:rPr lang="en-US" b="1"/>
              <a:t>Strategy 2) </a:t>
            </a:r>
            <a:r>
              <a:rPr lang="en-US"/>
              <a:t>rank the top BMPs based on the percentage of maximum allowable acreages for specific BMPs;(every BMP does not apply to a certain place, this metric tells us what proportion of this allowable </a:t>
            </a:r>
            <a:r>
              <a:rPr lang="en-US" err="1"/>
              <a:t>isused</a:t>
            </a:r>
            <a:r>
              <a:rPr lang="en-US"/>
              <a:t> by our solutions.</a:t>
            </a:r>
          </a:p>
          <a:p>
            <a:r>
              <a:rPr lang="en-US" b="1"/>
              <a:t>Strategy 3) </a:t>
            </a:r>
            <a:r>
              <a:rPr lang="en-US"/>
              <a:t>rank the top BMPs based on the amount of nitrogen reduction per dollar spent.</a:t>
            </a:r>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Meeting with EPA Modeling Team</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MSU Team</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7A91A-733C-2646-B0D4-87098F223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57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pPr>
            <a:r>
              <a:rPr lang="en-US" dirty="0"/>
              <a:t>Item 1) We propose three ranking strategies from the Pareto front: </a:t>
            </a:r>
          </a:p>
          <a:p>
            <a:endParaRPr lang="en-US" dirty="0"/>
          </a:p>
          <a:p>
            <a:r>
              <a:rPr lang="en-US" b="1" dirty="0"/>
              <a:t>Strategy 1) </a:t>
            </a:r>
            <a:r>
              <a:rPr lang="en-US" dirty="0"/>
              <a:t>rank the top BMPs based on the implementation acreages; </a:t>
            </a:r>
          </a:p>
          <a:p>
            <a:r>
              <a:rPr lang="en-US" b="1" dirty="0"/>
              <a:t>Strategy 2) </a:t>
            </a:r>
            <a:r>
              <a:rPr lang="en-US" dirty="0"/>
              <a:t>rank the top BMPs based on the percentage of maximum allowable acreages for specific BMPs;(every BMP does not apply to a certain place, this metric tells us what proportion of this allowable </a:t>
            </a:r>
            <a:r>
              <a:rPr lang="en-US" dirty="0" err="1"/>
              <a:t>isused</a:t>
            </a:r>
            <a:r>
              <a:rPr lang="en-US" dirty="0"/>
              <a:t> by our solutions.</a:t>
            </a:r>
          </a:p>
          <a:p>
            <a:r>
              <a:rPr lang="en-US" b="1" dirty="0"/>
              <a:t>Strategy 3) </a:t>
            </a:r>
            <a:r>
              <a:rPr lang="en-US" dirty="0"/>
              <a:t>rank the top BMPs based on the amount of nitrogen reduction per dollar spent.</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Meeting with EPA Modeling Team</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MSU Team</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7A91A-733C-2646-B0D4-87098F223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671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pPr>
            <a:r>
              <a:rPr lang="en-US"/>
              <a:t>Item 1) We propose three ranking strategies from the Pareto front: </a:t>
            </a:r>
          </a:p>
          <a:p>
            <a:endParaRPr lang="en-US"/>
          </a:p>
          <a:p>
            <a:r>
              <a:rPr lang="en-US" b="1"/>
              <a:t>Strategy 1) </a:t>
            </a:r>
            <a:r>
              <a:rPr lang="en-US"/>
              <a:t>rank the top BMPs based on the implementation acreages; </a:t>
            </a:r>
          </a:p>
          <a:p>
            <a:r>
              <a:rPr lang="en-US" b="1"/>
              <a:t>Strategy 2) </a:t>
            </a:r>
            <a:r>
              <a:rPr lang="en-US"/>
              <a:t>rank the top BMPs based on the percentage of maximum allowable acreages for specific BMPs;(every BMP does not apply to a certain place, this metric tells us what proportion of this allowable </a:t>
            </a:r>
            <a:r>
              <a:rPr lang="en-US" err="1"/>
              <a:t>isused</a:t>
            </a:r>
            <a:r>
              <a:rPr lang="en-US"/>
              <a:t> by our solutions.</a:t>
            </a:r>
          </a:p>
          <a:p>
            <a:r>
              <a:rPr lang="en-US" b="1"/>
              <a:t>Strategy 3) </a:t>
            </a:r>
            <a:r>
              <a:rPr lang="en-US"/>
              <a:t>rank the top BMPs based on the amount of nitrogen reduction per dollar spent.</a:t>
            </a:r>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Meeting with EPA Modeling Team</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MSU Team</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7A91A-733C-2646-B0D4-87098F223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970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8d2e632455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8d2e632455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pPr>
            <a:r>
              <a:rPr lang="en-US"/>
              <a:t>Item 1) We propose three ranking strategies from the Pareto front: </a:t>
            </a:r>
          </a:p>
          <a:p>
            <a:endParaRPr lang="en-US"/>
          </a:p>
          <a:p>
            <a:r>
              <a:rPr lang="en-US" b="1"/>
              <a:t>Strategy 1) </a:t>
            </a:r>
            <a:r>
              <a:rPr lang="en-US"/>
              <a:t>rank the top BMPs based on the implementation acreages; </a:t>
            </a:r>
          </a:p>
          <a:p>
            <a:r>
              <a:rPr lang="en-US" b="1"/>
              <a:t>Strategy 2) </a:t>
            </a:r>
            <a:r>
              <a:rPr lang="en-US"/>
              <a:t>rank the top BMPs based on the percentage of maximum allowable acreages for specific BMPs;(every BMP does not apply to a certain place, this metric tells us what proportion of this allowable </a:t>
            </a:r>
            <a:r>
              <a:rPr lang="en-US" err="1"/>
              <a:t>isused</a:t>
            </a:r>
            <a:r>
              <a:rPr lang="en-US"/>
              <a:t> by our solutions.</a:t>
            </a:r>
          </a:p>
          <a:p>
            <a:r>
              <a:rPr lang="en-US" b="1"/>
              <a:t>Strategy 3) </a:t>
            </a:r>
            <a:r>
              <a:rPr lang="en-US"/>
              <a:t>rank the top BMPs based on the amount of nitrogen reduction per dollar spent.</a:t>
            </a:r>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Meeting with EPA Modeling Team</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MSU Team</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7A91A-733C-2646-B0D4-87098F223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863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Meeting with EPA Modeling Team</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MSU Team</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7A91A-733C-2646-B0D4-87098F223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108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accent4">
                    <a:lumMod val="75000"/>
                  </a:schemeClr>
                </a:solidFill>
                <a:ea typeface="+mn-lt"/>
                <a:cs typeface="+mn-lt"/>
              </a:rPr>
              <a:t>Item 3) Recommend an innovative approach to reduce the optimization time through a new BMP ranking strategy. Each ranking mythology has advantages and </a:t>
            </a:r>
            <a:r>
              <a:rPr lang="en-US" sz="1200" b="1" err="1">
                <a:solidFill>
                  <a:schemeClr val="accent4">
                    <a:lumMod val="75000"/>
                  </a:schemeClr>
                </a:solidFill>
                <a:ea typeface="+mn-lt"/>
                <a:cs typeface="+mn-lt"/>
              </a:rPr>
              <a:t>disadvantages.we</a:t>
            </a:r>
            <a:r>
              <a:rPr lang="en-US" sz="1200" b="1">
                <a:solidFill>
                  <a:schemeClr val="accent4">
                    <a:lumMod val="75000"/>
                  </a:schemeClr>
                </a:solidFill>
                <a:ea typeface="+mn-lt"/>
                <a:cs typeface="+mn-lt"/>
              </a:rPr>
              <a:t> come up with an approach to </a:t>
            </a:r>
            <a:r>
              <a:rPr lang="en-US" sz="1200" b="1" err="1">
                <a:solidFill>
                  <a:schemeClr val="accent4">
                    <a:lumMod val="75000"/>
                  </a:schemeClr>
                </a:solidFill>
                <a:ea typeface="+mn-lt"/>
                <a:cs typeface="+mn-lt"/>
              </a:rPr>
              <a:t>to</a:t>
            </a:r>
            <a:r>
              <a:rPr lang="en-US" sz="1200" b="1">
                <a:solidFill>
                  <a:schemeClr val="accent4">
                    <a:lumMod val="75000"/>
                  </a:schemeClr>
                </a:solidFill>
                <a:ea typeface="+mn-lt"/>
                <a:cs typeface="+mn-lt"/>
              </a:rPr>
              <a:t> use a weighted average to come up with a common approach that get benefits of all three </a:t>
            </a:r>
            <a:r>
              <a:rPr lang="en-US" sz="1200" b="1" err="1">
                <a:solidFill>
                  <a:schemeClr val="accent4">
                    <a:lumMod val="75000"/>
                  </a:schemeClr>
                </a:solidFill>
                <a:ea typeface="+mn-lt"/>
                <a:cs typeface="+mn-lt"/>
              </a:rPr>
              <a:t>rankings.results</a:t>
            </a:r>
            <a:r>
              <a:rPr lang="en-US" sz="1200" b="1">
                <a:solidFill>
                  <a:schemeClr val="accent4">
                    <a:lumMod val="75000"/>
                  </a:schemeClr>
                </a:solidFill>
                <a:ea typeface="+mn-lt"/>
                <a:cs typeface="+mn-lt"/>
              </a:rPr>
              <a:t> are presented here.</a:t>
            </a:r>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Meeting with EPA Modeling Team</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MSU Team</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7A91A-733C-2646-B0D4-87098F223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312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8fc1bd382e_0_1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8fc1bd382e_0_1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F8F83-2A2C-4DAF-8610-66AEFB6A84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296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Comment: </a:t>
            </a:r>
            <a:r>
              <a:rPr kumimoji="0" lang="en-US" sz="1200" b="0" i="0" u="none" strike="noStrike" kern="1200" cap="none" spc="0" normalizeH="0" baseline="0" noProof="0">
                <a:ln>
                  <a:noFill/>
                </a:ln>
                <a:solidFill>
                  <a:srgbClr val="FF0000"/>
                </a:solidFill>
                <a:effectLst/>
                <a:uLnTx/>
                <a:uFillTx/>
                <a:latin typeface="Century Gothic"/>
                <a:ea typeface="+mn-ea"/>
                <a:cs typeface="+mn-cs"/>
              </a:rPr>
              <a:t>Gregorio please replace this figure with the all combined counties</a:t>
            </a:r>
          </a:p>
          <a:p>
            <a:r>
              <a:rPr lang="en-US"/>
              <a:t>GT: I have the plot.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rPr>
              <a:t>Comment2: Gregorio: Please add a new figure for Berkely here. I modified the one from your </a:t>
            </a:r>
            <a:r>
              <a:rPr lang="en-US" err="1">
                <a:solidFill>
                  <a:srgbClr val="FFFFFF"/>
                </a:solidFill>
              </a:rPr>
              <a:t>papr</a:t>
            </a:r>
            <a:r>
              <a:rPr lang="en-US">
                <a:solidFill>
                  <a:srgbClr val="FFFFFF"/>
                </a:solidFill>
              </a:rPr>
              <a:t> that which include other methods (e.g., preferred)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rPr>
              <a:t>GT: I understood that you want a figure comparing the result of only one strategy vs the Control one. Here I have the accumulated PF, using Strategy 2 (which was the selected one for </a:t>
            </a:r>
            <a:r>
              <a:rPr lang="en-US" err="1">
                <a:solidFill>
                  <a:srgbClr val="FFFFFF"/>
                </a:solidFill>
              </a:rPr>
              <a:t>Hoda’s</a:t>
            </a:r>
            <a:r>
              <a:rPr lang="en-US">
                <a:solidFill>
                  <a:srgbClr val="FFFFFF"/>
                </a:solidFill>
              </a:rPr>
              <a:t> paper).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rPr>
              <a:t>GT: I also added the next slide (which is hidden) with the attainment surface. </a:t>
            </a:r>
          </a:p>
          <a:p>
            <a:endParaRPr lang="en-US"/>
          </a:p>
        </p:txBody>
      </p:sp>
      <p:sp>
        <p:nvSpPr>
          <p:cNvPr id="4" name="Slide Number Placeholder 3"/>
          <p:cNvSpPr>
            <a:spLocks noGrp="1"/>
          </p:cNvSpPr>
          <p:nvPr>
            <p:ph type="sldNum" sz="quarter" idx="5"/>
          </p:nvPr>
        </p:nvSpPr>
        <p:spPr/>
        <p:txBody>
          <a:bodyPr/>
          <a:lstStyle/>
          <a:p>
            <a:fld id="{B6C7A91A-733C-2646-B0D4-87098F2235ED}" type="slidenum">
              <a:rPr lang="en-US" smtClean="0"/>
              <a:t>46</a:t>
            </a:fld>
            <a:endParaRPr lang="en-US"/>
          </a:p>
        </p:txBody>
      </p:sp>
    </p:spTree>
    <p:extLst>
      <p:ext uri="{BB962C8B-B14F-4D97-AF65-F5344CB8AC3E}">
        <p14:creationId xmlns:p14="http://schemas.microsoft.com/office/powerpoint/2010/main" val="3518719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Comment: </a:t>
            </a:r>
            <a:r>
              <a:rPr kumimoji="0" lang="en-US" sz="1200" b="0" i="0" u="none" strike="noStrike" kern="1200" cap="none" spc="0" normalizeH="0" baseline="0" noProof="0">
                <a:ln>
                  <a:noFill/>
                </a:ln>
                <a:solidFill>
                  <a:srgbClr val="FF0000"/>
                </a:solidFill>
                <a:effectLst/>
                <a:uLnTx/>
                <a:uFillTx/>
                <a:latin typeface="Century Gothic"/>
                <a:ea typeface="+mn-ea"/>
                <a:cs typeface="+mn-cs"/>
              </a:rPr>
              <a:t>Gregorio please replace this figure with the all combined counties</a:t>
            </a:r>
          </a:p>
          <a:p>
            <a:r>
              <a:rPr lang="en-US"/>
              <a:t>GT: I have the plot.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rPr>
              <a:t>Comment2: Gregorio: Please add a new figure for Berkely here. I modified the one from your </a:t>
            </a:r>
            <a:r>
              <a:rPr lang="en-US" err="1">
                <a:solidFill>
                  <a:srgbClr val="FFFFFF"/>
                </a:solidFill>
              </a:rPr>
              <a:t>papr</a:t>
            </a:r>
            <a:r>
              <a:rPr lang="en-US">
                <a:solidFill>
                  <a:srgbClr val="FFFFFF"/>
                </a:solidFill>
              </a:rPr>
              <a:t> that which include other methods (e.g., preferred)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rPr>
              <a:t>GT: I understood that you want a figure comparing the result of only one strategy vs the Control one. Here I have the accumulated PF, using Strategy 2 (which was the selected one for </a:t>
            </a:r>
            <a:r>
              <a:rPr lang="en-US" err="1">
                <a:solidFill>
                  <a:srgbClr val="FFFFFF"/>
                </a:solidFill>
              </a:rPr>
              <a:t>Hoda’s</a:t>
            </a:r>
            <a:r>
              <a:rPr lang="en-US">
                <a:solidFill>
                  <a:srgbClr val="FFFFFF"/>
                </a:solidFill>
              </a:rPr>
              <a:t> paper).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rPr>
              <a:t>GT: I also added the next slide (which is hidden) with the attainment surface. </a:t>
            </a:r>
          </a:p>
          <a:p>
            <a:endParaRPr lang="en-US"/>
          </a:p>
        </p:txBody>
      </p:sp>
      <p:sp>
        <p:nvSpPr>
          <p:cNvPr id="4" name="Slide Number Placeholder 3"/>
          <p:cNvSpPr>
            <a:spLocks noGrp="1"/>
          </p:cNvSpPr>
          <p:nvPr>
            <p:ph type="sldNum" sz="quarter" idx="5"/>
          </p:nvPr>
        </p:nvSpPr>
        <p:spPr/>
        <p:txBody>
          <a:bodyPr/>
          <a:lstStyle/>
          <a:p>
            <a:fld id="{B6C7A91A-733C-2646-B0D4-87098F2235ED}" type="slidenum">
              <a:rPr lang="en-US" smtClean="0"/>
              <a:t>47</a:t>
            </a:fld>
            <a:endParaRPr lang="en-US"/>
          </a:p>
        </p:txBody>
      </p:sp>
    </p:spTree>
    <p:extLst>
      <p:ext uri="{BB962C8B-B14F-4D97-AF65-F5344CB8AC3E}">
        <p14:creationId xmlns:p14="http://schemas.microsoft.com/office/powerpoint/2010/main" val="609481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a typeface="+mn-lt"/>
                <a:cs typeface="+mn-lt"/>
              </a:rPr>
              <a:t>we recommend the selection of </a:t>
            </a:r>
            <a:r>
              <a:rPr lang="en-US" sz="1200" b="1">
                <a:ea typeface="+mn-lt"/>
                <a:cs typeface="+mn-lt"/>
              </a:rPr>
              <a:t>the top seven BMPs from the overall column </a:t>
            </a:r>
            <a:r>
              <a:rPr lang="en-US" sz="1200">
                <a:ea typeface="+mn-lt"/>
                <a:cs typeface="+mn-lt"/>
              </a:rPr>
              <a:t>for optimization.</a:t>
            </a:r>
          </a:p>
          <a:p>
            <a:r>
              <a:rPr lang="en-US" sz="1200">
                <a:ea typeface="+mn-lt"/>
                <a:cs typeface="+mn-lt"/>
              </a:rPr>
              <a:t>This group of BMPs can be used in developing the initial population for the optimization process in other counties within the state of West Virginia. </a:t>
            </a:r>
          </a:p>
          <a:p>
            <a:r>
              <a:rPr lang="en-US" sz="1200" b="1">
                <a:ea typeface="+mn-lt"/>
                <a:cs typeface="+mn-lt"/>
              </a:rPr>
              <a:t>Hypothesis: </a:t>
            </a:r>
            <a:r>
              <a:rPr lang="en-US" sz="1200">
                <a:ea typeface="+mn-lt"/>
                <a:cs typeface="+mn-lt"/>
              </a:rPr>
              <a:t>this approach could significantly reduce the </a:t>
            </a:r>
            <a:r>
              <a:rPr lang="en-US" sz="1200" b="1">
                <a:ea typeface="+mn-lt"/>
                <a:cs typeface="+mn-lt"/>
              </a:rPr>
              <a:t>optimization processing time </a:t>
            </a:r>
            <a:r>
              <a:rPr lang="en-US" sz="1200">
                <a:ea typeface="+mn-lt"/>
                <a:cs typeface="+mn-lt"/>
              </a:rPr>
              <a:t>while producing more cost-effective BMP implementation plans.    </a:t>
            </a:r>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Meeting with EPA Modeling Team</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MSU Team</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7A91A-733C-2646-B0D4-87098F223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536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Comment: </a:t>
            </a:r>
            <a:r>
              <a:rPr kumimoji="0" lang="en-US" sz="1200" b="0" i="0" u="none" strike="noStrike" kern="1200" cap="none" spc="0" normalizeH="0" baseline="0" noProof="0">
                <a:ln>
                  <a:noFill/>
                </a:ln>
                <a:solidFill>
                  <a:srgbClr val="FF0000"/>
                </a:solidFill>
                <a:effectLst/>
                <a:uLnTx/>
                <a:uFillTx/>
                <a:latin typeface="Century Gothic"/>
                <a:ea typeface="+mn-ea"/>
                <a:cs typeface="+mn-cs"/>
              </a:rPr>
              <a:t>Gregorio please replace this figure with the all combined counties</a:t>
            </a:r>
          </a:p>
          <a:p>
            <a:r>
              <a:rPr lang="en-US"/>
              <a:t>GT: I have the plot.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rPr>
              <a:t>Comment2: Gregorio: Please add a new figure for Berkely here. I modified the one from your </a:t>
            </a:r>
            <a:r>
              <a:rPr lang="en-US" err="1">
                <a:solidFill>
                  <a:srgbClr val="FFFFFF"/>
                </a:solidFill>
              </a:rPr>
              <a:t>papr</a:t>
            </a:r>
            <a:r>
              <a:rPr lang="en-US">
                <a:solidFill>
                  <a:srgbClr val="FFFFFF"/>
                </a:solidFill>
              </a:rPr>
              <a:t> that which include other methods (e.g., preferred)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rPr>
              <a:t>GT: I understood that you want a figure comparing the result of only one strategy vs the Control one. Here I have the accumulated PF, using Strategy 2 (which was the selected one for </a:t>
            </a:r>
            <a:r>
              <a:rPr lang="en-US" err="1">
                <a:solidFill>
                  <a:srgbClr val="FFFFFF"/>
                </a:solidFill>
              </a:rPr>
              <a:t>Hoda’s</a:t>
            </a:r>
            <a:r>
              <a:rPr lang="en-US">
                <a:solidFill>
                  <a:srgbClr val="FFFFFF"/>
                </a:solidFill>
              </a:rPr>
              <a:t> paper).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rPr>
              <a:t>GT: I also added the next slide (which is hidden) with the attainment surface.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7A91A-733C-2646-B0D4-87098F223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9068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8c83a34528_5_2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8c83a34528_5_2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8c83a34528_5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8c83a34528_5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90606a6308_6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90606a6308_6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Pouyan</a:t>
            </a:r>
            <a:r>
              <a:rPr lang="en-US"/>
              <a:t> asked to change the tasks names.</a:t>
            </a:r>
          </a:p>
          <a:p>
            <a:endParaRPr lang="en-US"/>
          </a:p>
          <a:p>
            <a:r>
              <a:rPr lang="en-US"/>
              <a:t>GT: Tasks names updated.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7A91A-733C-2646-B0D4-87098F223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222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Pouyan</a:t>
            </a:r>
            <a:r>
              <a:rPr lang="en-US"/>
              <a:t> asked to change the tasks names.</a:t>
            </a:r>
          </a:p>
          <a:p>
            <a:endParaRPr lang="en-US"/>
          </a:p>
          <a:p>
            <a:r>
              <a:rPr lang="en-US"/>
              <a:t>GT: Tasks names updated.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7A91A-733C-2646-B0D4-87098F223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478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Pouyan</a:t>
            </a:r>
            <a:r>
              <a:rPr lang="en-US"/>
              <a:t> asked to change the tasks names.</a:t>
            </a:r>
          </a:p>
          <a:p>
            <a:endParaRPr lang="en-US"/>
          </a:p>
          <a:p>
            <a:r>
              <a:rPr lang="en-US"/>
              <a:t>GT: Tasks names updated.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7A91A-733C-2646-B0D4-87098F223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557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Pouyan</a:t>
            </a:r>
            <a:r>
              <a:rPr lang="en-US"/>
              <a:t> asked to change the tasks names.</a:t>
            </a:r>
          </a:p>
          <a:p>
            <a:endParaRPr lang="en-US"/>
          </a:p>
          <a:p>
            <a:r>
              <a:rPr lang="en-US"/>
              <a:t>GT: Tasks names updated.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7A91A-733C-2646-B0D4-87098F223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64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Pouyan</a:t>
            </a:r>
            <a:r>
              <a:rPr lang="en-US"/>
              <a:t> asked to change the tasks names.</a:t>
            </a:r>
          </a:p>
          <a:p>
            <a:endParaRPr lang="en-US"/>
          </a:p>
          <a:p>
            <a:r>
              <a:rPr lang="en-US"/>
              <a:t>GT: Tasks names updated.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7A91A-733C-2646-B0D4-87098F223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960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6/8/2023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14847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6/8/2023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90134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09600" y="3429000"/>
            <a:ext cx="5486400" cy="19032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933">
                <a:solidFill>
                  <a:schemeClr val="dk1"/>
                </a:solidFill>
              </a:defRPr>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09600" y="5480233"/>
            <a:ext cx="5486400" cy="540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700"/>
              <a:buNone/>
              <a:defRPr sz="2267">
                <a:solidFill>
                  <a:schemeClr val="dk1"/>
                </a:solidFill>
              </a:defRPr>
            </a:lvl1pPr>
            <a:lvl2pPr lvl="1">
              <a:lnSpc>
                <a:spcPct val="100000"/>
              </a:lnSpc>
              <a:spcBef>
                <a:spcPts val="0"/>
              </a:spcBef>
              <a:spcAft>
                <a:spcPts val="0"/>
              </a:spcAft>
              <a:buSzPts val="1700"/>
              <a:buNone/>
              <a:defRPr sz="2267"/>
            </a:lvl2pPr>
            <a:lvl3pPr lvl="2">
              <a:lnSpc>
                <a:spcPct val="100000"/>
              </a:lnSpc>
              <a:spcBef>
                <a:spcPts val="0"/>
              </a:spcBef>
              <a:spcAft>
                <a:spcPts val="0"/>
              </a:spcAft>
              <a:buSzPts val="1700"/>
              <a:buNone/>
              <a:defRPr sz="2267"/>
            </a:lvl3pPr>
            <a:lvl4pPr lvl="3">
              <a:lnSpc>
                <a:spcPct val="100000"/>
              </a:lnSpc>
              <a:spcBef>
                <a:spcPts val="0"/>
              </a:spcBef>
              <a:spcAft>
                <a:spcPts val="0"/>
              </a:spcAft>
              <a:buSzPts val="1700"/>
              <a:buNone/>
              <a:defRPr sz="2267"/>
            </a:lvl4pPr>
            <a:lvl5pPr lvl="4">
              <a:lnSpc>
                <a:spcPct val="100000"/>
              </a:lnSpc>
              <a:spcBef>
                <a:spcPts val="0"/>
              </a:spcBef>
              <a:spcAft>
                <a:spcPts val="0"/>
              </a:spcAft>
              <a:buSzPts val="1700"/>
              <a:buNone/>
              <a:defRPr sz="2267"/>
            </a:lvl5pPr>
            <a:lvl6pPr lvl="5">
              <a:lnSpc>
                <a:spcPct val="100000"/>
              </a:lnSpc>
              <a:spcBef>
                <a:spcPts val="0"/>
              </a:spcBef>
              <a:spcAft>
                <a:spcPts val="0"/>
              </a:spcAft>
              <a:buSzPts val="1700"/>
              <a:buNone/>
              <a:defRPr sz="2267"/>
            </a:lvl6pPr>
            <a:lvl7pPr lvl="6">
              <a:lnSpc>
                <a:spcPct val="100000"/>
              </a:lnSpc>
              <a:spcBef>
                <a:spcPts val="0"/>
              </a:spcBef>
              <a:spcAft>
                <a:spcPts val="0"/>
              </a:spcAft>
              <a:buSzPts val="1700"/>
              <a:buNone/>
              <a:defRPr sz="2267"/>
            </a:lvl7pPr>
            <a:lvl8pPr lvl="7">
              <a:lnSpc>
                <a:spcPct val="100000"/>
              </a:lnSpc>
              <a:spcBef>
                <a:spcPts val="0"/>
              </a:spcBef>
              <a:spcAft>
                <a:spcPts val="0"/>
              </a:spcAft>
              <a:buSzPts val="1700"/>
              <a:buNone/>
              <a:defRPr sz="2267"/>
            </a:lvl8pPr>
            <a:lvl9pPr lvl="8">
              <a:lnSpc>
                <a:spcPct val="100000"/>
              </a:lnSpc>
              <a:spcBef>
                <a:spcPts val="0"/>
              </a:spcBef>
              <a:spcAft>
                <a:spcPts val="0"/>
              </a:spcAft>
              <a:buSzPts val="1700"/>
              <a:buNone/>
              <a:defRPr sz="2267"/>
            </a:lvl9pPr>
          </a:lstStyle>
          <a:p>
            <a:endParaRPr/>
          </a:p>
        </p:txBody>
      </p:sp>
    </p:spTree>
    <p:extLst>
      <p:ext uri="{BB962C8B-B14F-4D97-AF65-F5344CB8AC3E}">
        <p14:creationId xmlns:p14="http://schemas.microsoft.com/office/powerpoint/2010/main" val="1546397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52506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609600" y="547633"/>
            <a:ext cx="109728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sz="3333"/>
            </a:lvl1pPr>
            <a:lvl2pPr lvl="1">
              <a:spcBef>
                <a:spcPts val="0"/>
              </a:spcBef>
              <a:spcAft>
                <a:spcPts val="0"/>
              </a:spcAft>
              <a:buSzPts val="2500"/>
              <a:buNone/>
              <a:defRPr sz="3333"/>
            </a:lvl2pPr>
            <a:lvl3pPr lvl="2">
              <a:spcBef>
                <a:spcPts val="0"/>
              </a:spcBef>
              <a:spcAft>
                <a:spcPts val="0"/>
              </a:spcAft>
              <a:buSzPts val="2500"/>
              <a:buNone/>
              <a:defRPr sz="3333"/>
            </a:lvl3pPr>
            <a:lvl4pPr lvl="3">
              <a:spcBef>
                <a:spcPts val="0"/>
              </a:spcBef>
              <a:spcAft>
                <a:spcPts val="0"/>
              </a:spcAft>
              <a:buSzPts val="2500"/>
              <a:buNone/>
              <a:defRPr sz="3333"/>
            </a:lvl4pPr>
            <a:lvl5pPr lvl="4">
              <a:spcBef>
                <a:spcPts val="0"/>
              </a:spcBef>
              <a:spcAft>
                <a:spcPts val="0"/>
              </a:spcAft>
              <a:buSzPts val="2500"/>
              <a:buNone/>
              <a:defRPr sz="3333"/>
            </a:lvl5pPr>
            <a:lvl6pPr lvl="5">
              <a:spcBef>
                <a:spcPts val="0"/>
              </a:spcBef>
              <a:spcAft>
                <a:spcPts val="0"/>
              </a:spcAft>
              <a:buSzPts val="2500"/>
              <a:buNone/>
              <a:defRPr sz="3333"/>
            </a:lvl6pPr>
            <a:lvl7pPr lvl="6">
              <a:spcBef>
                <a:spcPts val="0"/>
              </a:spcBef>
              <a:spcAft>
                <a:spcPts val="0"/>
              </a:spcAft>
              <a:buSzPts val="2500"/>
              <a:buNone/>
              <a:defRPr sz="3333"/>
            </a:lvl7pPr>
            <a:lvl8pPr lvl="7">
              <a:spcBef>
                <a:spcPts val="0"/>
              </a:spcBef>
              <a:spcAft>
                <a:spcPts val="0"/>
              </a:spcAft>
              <a:buSzPts val="2500"/>
              <a:buNone/>
              <a:defRPr sz="3333"/>
            </a:lvl8pPr>
            <a:lvl9pPr lvl="8">
              <a:spcBef>
                <a:spcPts val="0"/>
              </a:spcBef>
              <a:spcAft>
                <a:spcPts val="0"/>
              </a:spcAft>
              <a:buSzPts val="2500"/>
              <a:buNone/>
              <a:defRPr sz="3333"/>
            </a:lvl9pPr>
          </a:lstStyle>
          <a:p>
            <a:endParaRPr/>
          </a:p>
        </p:txBody>
      </p:sp>
      <p:sp>
        <p:nvSpPr>
          <p:cNvPr id="16" name="Google Shape;16;p4"/>
          <p:cNvSpPr txBox="1">
            <a:spLocks noGrp="1"/>
          </p:cNvSpPr>
          <p:nvPr>
            <p:ph type="body" idx="1"/>
          </p:nvPr>
        </p:nvSpPr>
        <p:spPr>
          <a:xfrm>
            <a:off x="609600" y="1368733"/>
            <a:ext cx="10972800" cy="49416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2133"/>
              </a:spcBef>
              <a:spcAft>
                <a:spcPts val="0"/>
              </a:spcAft>
              <a:buSzPts val="1200"/>
              <a:buChar char="○"/>
              <a:defRPr/>
            </a:lvl2pPr>
            <a:lvl3pPr marL="1828754" lvl="2" indent="-406390">
              <a:spcBef>
                <a:spcPts val="2133"/>
              </a:spcBef>
              <a:spcAft>
                <a:spcPts val="0"/>
              </a:spcAft>
              <a:buSzPts val="1200"/>
              <a:buChar char="■"/>
              <a:defRPr/>
            </a:lvl3pPr>
            <a:lvl4pPr marL="2438339" lvl="3" indent="-406390">
              <a:spcBef>
                <a:spcPts val="2133"/>
              </a:spcBef>
              <a:spcAft>
                <a:spcPts val="0"/>
              </a:spcAft>
              <a:buSzPts val="1200"/>
              <a:buChar char="●"/>
              <a:defRPr/>
            </a:lvl4pPr>
            <a:lvl5pPr marL="3047924" lvl="4" indent="-406390">
              <a:spcBef>
                <a:spcPts val="2133"/>
              </a:spcBef>
              <a:spcAft>
                <a:spcPts val="0"/>
              </a:spcAft>
              <a:buSzPts val="1200"/>
              <a:buChar char="○"/>
              <a:defRPr/>
            </a:lvl5pPr>
            <a:lvl6pPr marL="3657509" lvl="5" indent="-406390">
              <a:spcBef>
                <a:spcPts val="2133"/>
              </a:spcBef>
              <a:spcAft>
                <a:spcPts val="0"/>
              </a:spcAft>
              <a:buSzPts val="1200"/>
              <a:buChar char="■"/>
              <a:defRPr/>
            </a:lvl6pPr>
            <a:lvl7pPr marL="4267093" lvl="6" indent="-406390">
              <a:spcBef>
                <a:spcPts val="2133"/>
              </a:spcBef>
              <a:spcAft>
                <a:spcPts val="0"/>
              </a:spcAft>
              <a:buSzPts val="1200"/>
              <a:buChar char="●"/>
              <a:defRPr/>
            </a:lvl7pPr>
            <a:lvl8pPr marL="4876678" lvl="7" indent="-406390">
              <a:spcBef>
                <a:spcPts val="2133"/>
              </a:spcBef>
              <a:spcAft>
                <a:spcPts val="0"/>
              </a:spcAft>
              <a:buSzPts val="1200"/>
              <a:buChar char="○"/>
              <a:defRPr/>
            </a:lvl8pPr>
            <a:lvl9pPr marL="5486263" lvl="8" indent="-406390">
              <a:spcBef>
                <a:spcPts val="2133"/>
              </a:spcBef>
              <a:spcAft>
                <a:spcPts val="2133"/>
              </a:spcAft>
              <a:buSzPts val="1200"/>
              <a:buChar char="■"/>
              <a:defRPr/>
            </a:lvl9pPr>
          </a:lstStyle>
          <a:p>
            <a:endParaRPr/>
          </a:p>
        </p:txBody>
      </p:sp>
      <p:sp>
        <p:nvSpPr>
          <p:cNvPr id="17" name="Google Shape;17;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623642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609600" y="547633"/>
            <a:ext cx="109728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sz="3333"/>
            </a:lvl1pPr>
            <a:lvl2pPr lvl="1">
              <a:spcBef>
                <a:spcPts val="0"/>
              </a:spcBef>
              <a:spcAft>
                <a:spcPts val="0"/>
              </a:spcAft>
              <a:buSzPts val="2500"/>
              <a:buNone/>
              <a:defRPr sz="3333"/>
            </a:lvl2pPr>
            <a:lvl3pPr lvl="2">
              <a:spcBef>
                <a:spcPts val="0"/>
              </a:spcBef>
              <a:spcAft>
                <a:spcPts val="0"/>
              </a:spcAft>
              <a:buSzPts val="2500"/>
              <a:buNone/>
              <a:defRPr sz="3333"/>
            </a:lvl3pPr>
            <a:lvl4pPr lvl="3">
              <a:spcBef>
                <a:spcPts val="0"/>
              </a:spcBef>
              <a:spcAft>
                <a:spcPts val="0"/>
              </a:spcAft>
              <a:buSzPts val="2500"/>
              <a:buNone/>
              <a:defRPr sz="3333"/>
            </a:lvl4pPr>
            <a:lvl5pPr lvl="4">
              <a:spcBef>
                <a:spcPts val="0"/>
              </a:spcBef>
              <a:spcAft>
                <a:spcPts val="0"/>
              </a:spcAft>
              <a:buSzPts val="2500"/>
              <a:buNone/>
              <a:defRPr sz="3333"/>
            </a:lvl5pPr>
            <a:lvl6pPr lvl="5">
              <a:spcBef>
                <a:spcPts val="0"/>
              </a:spcBef>
              <a:spcAft>
                <a:spcPts val="0"/>
              </a:spcAft>
              <a:buSzPts val="2500"/>
              <a:buNone/>
              <a:defRPr sz="3333"/>
            </a:lvl6pPr>
            <a:lvl7pPr lvl="6">
              <a:spcBef>
                <a:spcPts val="0"/>
              </a:spcBef>
              <a:spcAft>
                <a:spcPts val="0"/>
              </a:spcAft>
              <a:buSzPts val="2500"/>
              <a:buNone/>
              <a:defRPr sz="3333"/>
            </a:lvl7pPr>
            <a:lvl8pPr lvl="7">
              <a:spcBef>
                <a:spcPts val="0"/>
              </a:spcBef>
              <a:spcAft>
                <a:spcPts val="0"/>
              </a:spcAft>
              <a:buSzPts val="2500"/>
              <a:buNone/>
              <a:defRPr sz="3333"/>
            </a:lvl8pPr>
            <a:lvl9pPr lvl="8">
              <a:spcBef>
                <a:spcPts val="0"/>
              </a:spcBef>
              <a:spcAft>
                <a:spcPts val="0"/>
              </a:spcAft>
              <a:buSzPts val="2500"/>
              <a:buNone/>
              <a:defRPr sz="3333"/>
            </a:lvl9pPr>
          </a:lstStyle>
          <a:p>
            <a:endParaRPr/>
          </a:p>
        </p:txBody>
      </p:sp>
      <p:sp>
        <p:nvSpPr>
          <p:cNvPr id="20" name="Google Shape;20;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1" name="Google Shape;21;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2" name="Google Shape;22;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34502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609600" y="547633"/>
            <a:ext cx="109728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sz="3333"/>
            </a:lvl1pPr>
            <a:lvl2pPr lvl="1">
              <a:spcBef>
                <a:spcPts val="0"/>
              </a:spcBef>
              <a:spcAft>
                <a:spcPts val="0"/>
              </a:spcAft>
              <a:buSzPts val="2500"/>
              <a:buNone/>
              <a:defRPr sz="3333"/>
            </a:lvl2pPr>
            <a:lvl3pPr lvl="2">
              <a:spcBef>
                <a:spcPts val="0"/>
              </a:spcBef>
              <a:spcAft>
                <a:spcPts val="0"/>
              </a:spcAft>
              <a:buSzPts val="2500"/>
              <a:buNone/>
              <a:defRPr sz="3333"/>
            </a:lvl3pPr>
            <a:lvl4pPr lvl="3">
              <a:spcBef>
                <a:spcPts val="0"/>
              </a:spcBef>
              <a:spcAft>
                <a:spcPts val="0"/>
              </a:spcAft>
              <a:buSzPts val="2500"/>
              <a:buNone/>
              <a:defRPr sz="3333"/>
            </a:lvl4pPr>
            <a:lvl5pPr lvl="4">
              <a:spcBef>
                <a:spcPts val="0"/>
              </a:spcBef>
              <a:spcAft>
                <a:spcPts val="0"/>
              </a:spcAft>
              <a:buSzPts val="2500"/>
              <a:buNone/>
              <a:defRPr sz="3333"/>
            </a:lvl5pPr>
            <a:lvl6pPr lvl="5">
              <a:spcBef>
                <a:spcPts val="0"/>
              </a:spcBef>
              <a:spcAft>
                <a:spcPts val="0"/>
              </a:spcAft>
              <a:buSzPts val="2500"/>
              <a:buNone/>
              <a:defRPr sz="3333"/>
            </a:lvl6pPr>
            <a:lvl7pPr lvl="6">
              <a:spcBef>
                <a:spcPts val="0"/>
              </a:spcBef>
              <a:spcAft>
                <a:spcPts val="0"/>
              </a:spcAft>
              <a:buSzPts val="2500"/>
              <a:buNone/>
              <a:defRPr sz="3333"/>
            </a:lvl7pPr>
            <a:lvl8pPr lvl="7">
              <a:spcBef>
                <a:spcPts val="0"/>
              </a:spcBef>
              <a:spcAft>
                <a:spcPts val="0"/>
              </a:spcAft>
              <a:buSzPts val="2500"/>
              <a:buNone/>
              <a:defRPr sz="3333"/>
            </a:lvl8pPr>
            <a:lvl9pPr lvl="8">
              <a:spcBef>
                <a:spcPts val="0"/>
              </a:spcBef>
              <a:spcAft>
                <a:spcPts val="0"/>
              </a:spcAft>
              <a:buSzPts val="2500"/>
              <a:buNone/>
              <a:defRPr sz="3333"/>
            </a:lvl9pPr>
          </a:lstStyle>
          <a:p>
            <a:endParaRPr/>
          </a:p>
        </p:txBody>
      </p:sp>
    </p:spTree>
    <p:extLst>
      <p:ext uri="{BB962C8B-B14F-4D97-AF65-F5344CB8AC3E}">
        <p14:creationId xmlns:p14="http://schemas.microsoft.com/office/powerpoint/2010/main" val="17858900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7" name="Google Shape;27;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8" name="Google Shape;28;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604339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1" name="Google Shape;31;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145831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5" name="Google Shape;35;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6" name="Google Shape;3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Char char="●"/>
              <a:defRPr/>
            </a:lvl1pPr>
            <a:lvl2pPr marL="1219170" lvl="1" indent="-406390">
              <a:spcBef>
                <a:spcPts val="2133"/>
              </a:spcBef>
              <a:spcAft>
                <a:spcPts val="0"/>
              </a:spcAft>
              <a:buSzPts val="1200"/>
              <a:buChar char="○"/>
              <a:defRPr/>
            </a:lvl2pPr>
            <a:lvl3pPr marL="1828754" lvl="2" indent="-406390">
              <a:spcBef>
                <a:spcPts val="2133"/>
              </a:spcBef>
              <a:spcAft>
                <a:spcPts val="0"/>
              </a:spcAft>
              <a:buSzPts val="1200"/>
              <a:buChar char="■"/>
              <a:defRPr/>
            </a:lvl3pPr>
            <a:lvl4pPr marL="2438339" lvl="3" indent="-406390">
              <a:spcBef>
                <a:spcPts val="2133"/>
              </a:spcBef>
              <a:spcAft>
                <a:spcPts val="0"/>
              </a:spcAft>
              <a:buSzPts val="1200"/>
              <a:buChar char="●"/>
              <a:defRPr/>
            </a:lvl4pPr>
            <a:lvl5pPr marL="3047924" lvl="4" indent="-406390">
              <a:spcBef>
                <a:spcPts val="2133"/>
              </a:spcBef>
              <a:spcAft>
                <a:spcPts val="0"/>
              </a:spcAft>
              <a:buSzPts val="1200"/>
              <a:buChar char="○"/>
              <a:defRPr/>
            </a:lvl5pPr>
            <a:lvl6pPr marL="3657509" lvl="5" indent="-406390">
              <a:spcBef>
                <a:spcPts val="2133"/>
              </a:spcBef>
              <a:spcAft>
                <a:spcPts val="0"/>
              </a:spcAft>
              <a:buSzPts val="1200"/>
              <a:buChar char="■"/>
              <a:defRPr/>
            </a:lvl6pPr>
            <a:lvl7pPr marL="4267093" lvl="6" indent="-406390">
              <a:spcBef>
                <a:spcPts val="2133"/>
              </a:spcBef>
              <a:spcAft>
                <a:spcPts val="0"/>
              </a:spcAft>
              <a:buSzPts val="1200"/>
              <a:buChar char="●"/>
              <a:defRPr/>
            </a:lvl7pPr>
            <a:lvl8pPr marL="4876678" lvl="7" indent="-406390">
              <a:spcBef>
                <a:spcPts val="2133"/>
              </a:spcBef>
              <a:spcAft>
                <a:spcPts val="0"/>
              </a:spcAft>
              <a:buSzPts val="1200"/>
              <a:buChar char="○"/>
              <a:defRPr/>
            </a:lvl8pPr>
            <a:lvl9pPr marL="5486263" lvl="8" indent="-406390">
              <a:spcBef>
                <a:spcPts val="2133"/>
              </a:spcBef>
              <a:spcAft>
                <a:spcPts val="2133"/>
              </a:spcAft>
              <a:buSzPts val="1200"/>
              <a:buChar char="■"/>
              <a:defRPr/>
            </a:lvl9pPr>
          </a:lstStyle>
          <a:p>
            <a:endParaRPr/>
          </a:p>
        </p:txBody>
      </p:sp>
      <p:sp>
        <p:nvSpPr>
          <p:cNvPr id="37" name="Google Shape;37;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90124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200"/>
              <a:buNone/>
              <a:defRPr/>
            </a:lvl1pPr>
          </a:lstStyle>
          <a:p>
            <a:endParaRPr/>
          </a:p>
        </p:txBody>
      </p:sp>
      <p:sp>
        <p:nvSpPr>
          <p:cNvPr id="40" name="Google Shape;40;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37777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3" name="Google Shape;43;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06390" algn="ctr">
              <a:spcBef>
                <a:spcPts val="0"/>
              </a:spcBef>
              <a:spcAft>
                <a:spcPts val="0"/>
              </a:spcAft>
              <a:buSzPts val="1200"/>
              <a:buChar char="●"/>
              <a:defRPr/>
            </a:lvl1pPr>
            <a:lvl2pPr marL="1219170" lvl="1" indent="-406390" algn="ctr">
              <a:spcBef>
                <a:spcPts val="2133"/>
              </a:spcBef>
              <a:spcAft>
                <a:spcPts val="0"/>
              </a:spcAft>
              <a:buSzPts val="1200"/>
              <a:buChar char="○"/>
              <a:defRPr/>
            </a:lvl2pPr>
            <a:lvl3pPr marL="1828754" lvl="2" indent="-406390" algn="ctr">
              <a:spcBef>
                <a:spcPts val="2133"/>
              </a:spcBef>
              <a:spcAft>
                <a:spcPts val="0"/>
              </a:spcAft>
              <a:buSzPts val="1200"/>
              <a:buChar char="■"/>
              <a:defRPr/>
            </a:lvl3pPr>
            <a:lvl4pPr marL="2438339" lvl="3" indent="-406390" algn="ctr">
              <a:spcBef>
                <a:spcPts val="2133"/>
              </a:spcBef>
              <a:spcAft>
                <a:spcPts val="0"/>
              </a:spcAft>
              <a:buSzPts val="1200"/>
              <a:buChar char="●"/>
              <a:defRPr/>
            </a:lvl4pPr>
            <a:lvl5pPr marL="3047924" lvl="4" indent="-406390" algn="ctr">
              <a:spcBef>
                <a:spcPts val="2133"/>
              </a:spcBef>
              <a:spcAft>
                <a:spcPts val="0"/>
              </a:spcAft>
              <a:buSzPts val="1200"/>
              <a:buChar char="○"/>
              <a:defRPr/>
            </a:lvl5pPr>
            <a:lvl6pPr marL="3657509" lvl="5" indent="-406390" algn="ctr">
              <a:spcBef>
                <a:spcPts val="2133"/>
              </a:spcBef>
              <a:spcAft>
                <a:spcPts val="0"/>
              </a:spcAft>
              <a:buSzPts val="1200"/>
              <a:buChar char="■"/>
              <a:defRPr/>
            </a:lvl6pPr>
            <a:lvl7pPr marL="4267093" lvl="6" indent="-406390" algn="ctr">
              <a:spcBef>
                <a:spcPts val="2133"/>
              </a:spcBef>
              <a:spcAft>
                <a:spcPts val="0"/>
              </a:spcAft>
              <a:buSzPts val="1200"/>
              <a:buChar char="●"/>
              <a:defRPr/>
            </a:lvl7pPr>
            <a:lvl8pPr marL="4876678" lvl="7" indent="-406390" algn="ctr">
              <a:spcBef>
                <a:spcPts val="2133"/>
              </a:spcBef>
              <a:spcAft>
                <a:spcPts val="0"/>
              </a:spcAft>
              <a:buSzPts val="1200"/>
              <a:buChar char="○"/>
              <a:defRPr/>
            </a:lvl8pPr>
            <a:lvl9pPr marL="5486263" lvl="8" indent="-406390" algn="ctr">
              <a:spcBef>
                <a:spcPts val="2133"/>
              </a:spcBef>
              <a:spcAft>
                <a:spcPts val="2133"/>
              </a:spcAft>
              <a:buSzPts val="1200"/>
              <a:buChar char="■"/>
              <a:defRPr/>
            </a:lvl9pPr>
          </a:lstStyle>
          <a:p>
            <a:endParaRPr/>
          </a:p>
        </p:txBody>
      </p:sp>
      <p:sp>
        <p:nvSpPr>
          <p:cNvPr id="44" name="Google Shape;44;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9554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6/8/2023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32871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863568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437606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6/8/2023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68975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6/8/2023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00033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755651" y="1752600"/>
            <a:ext cx="5232400" cy="4267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1251" y="1752600"/>
            <a:ext cx="5232400" cy="2057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1251" y="3962400"/>
            <a:ext cx="5232400" cy="2057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ftr" sz="quarter" idx="10"/>
          </p:nvPr>
        </p:nvSpPr>
        <p:spPr>
          <a:ln/>
        </p:spPr>
        <p:txBody>
          <a:bodyPr/>
          <a:lstStyle>
            <a:lvl1pPr>
              <a:defRPr/>
            </a:lvl1pPr>
          </a:lstStyle>
          <a:p>
            <a:pPr>
              <a:defRPr/>
            </a:pPr>
            <a:r>
              <a:rPr lang="en-US"/>
              <a:t>IEEE DLP Lecture (RMIT, Melbourne)</a:t>
            </a:r>
          </a:p>
        </p:txBody>
      </p:sp>
      <p:sp>
        <p:nvSpPr>
          <p:cNvPr id="7" name="Rectangle 7"/>
          <p:cNvSpPr>
            <a:spLocks noGrp="1" noChangeArrowheads="1"/>
          </p:cNvSpPr>
          <p:nvPr>
            <p:ph type="sldNum" sz="quarter" idx="11"/>
          </p:nvPr>
        </p:nvSpPr>
        <p:spPr>
          <a:ln/>
        </p:spPr>
        <p:txBody>
          <a:bodyPr/>
          <a:lstStyle>
            <a:lvl1pPr>
              <a:defRPr/>
            </a:lvl1pPr>
          </a:lstStyle>
          <a:p>
            <a:pPr>
              <a:defRPr/>
            </a:pPr>
            <a:fld id="{B472D259-3BD8-054F-AB67-BAEAD6527CBA}" type="slidenum">
              <a:rPr lang="en-US"/>
              <a:pPr>
                <a:defRPr/>
              </a:pPr>
              <a:t>‹#›</a:t>
            </a:fld>
            <a:endParaRPr lang="en-US"/>
          </a:p>
        </p:txBody>
      </p:sp>
    </p:spTree>
    <p:extLst>
      <p:ext uri="{BB962C8B-B14F-4D97-AF65-F5344CB8AC3E}">
        <p14:creationId xmlns:p14="http://schemas.microsoft.com/office/powerpoint/2010/main" val="738313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2CB1A-E221-40CB-8DEA-430474E794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037B32-ABA3-4471-ADAC-F8D7DBBA07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9DB418-ED84-4B0C-83F8-8E82728B8C39}"/>
              </a:ext>
            </a:extLst>
          </p:cNvPr>
          <p:cNvSpPr>
            <a:spLocks noGrp="1"/>
          </p:cNvSpPr>
          <p:nvPr>
            <p:ph type="dt" sz="half" idx="10"/>
          </p:nvPr>
        </p:nvSpPr>
        <p:spPr/>
        <p:txBody>
          <a:bodyPr/>
          <a:lstStyle/>
          <a:p>
            <a:fld id="{201A4764-A4F9-4CB4-933C-36DF32623F3D}" type="datetimeFigureOut">
              <a:rPr lang="en-US" smtClean="0"/>
              <a:t>6/8/2023</a:t>
            </a:fld>
            <a:endParaRPr lang="en-US"/>
          </a:p>
        </p:txBody>
      </p:sp>
      <p:sp>
        <p:nvSpPr>
          <p:cNvPr id="5" name="Footer Placeholder 4">
            <a:extLst>
              <a:ext uri="{FF2B5EF4-FFF2-40B4-BE49-F238E27FC236}">
                <a16:creationId xmlns:a16="http://schemas.microsoft.com/office/drawing/2014/main" id="{F64D82F7-83A0-4C20-9FB1-E1F20432C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2E7489-0A78-4143-B39A-5A2DD24DFE48}"/>
              </a:ext>
            </a:extLst>
          </p:cNvPr>
          <p:cNvSpPr>
            <a:spLocks noGrp="1"/>
          </p:cNvSpPr>
          <p:nvPr>
            <p:ph type="sldNum" sz="quarter" idx="12"/>
          </p:nvPr>
        </p:nvSpPr>
        <p:spPr/>
        <p:txBody>
          <a:bodyPr/>
          <a:lstStyle/>
          <a:p>
            <a:fld id="{568A2E64-9261-454F-A90A-115E77D4618E}" type="slidenum">
              <a:rPr lang="en-US" smtClean="0"/>
              <a:t>‹#›</a:t>
            </a:fld>
            <a:endParaRPr lang="en-US"/>
          </a:p>
        </p:txBody>
      </p:sp>
    </p:spTree>
    <p:extLst>
      <p:ext uri="{BB962C8B-B14F-4D97-AF65-F5344CB8AC3E}">
        <p14:creationId xmlns:p14="http://schemas.microsoft.com/office/powerpoint/2010/main" val="3063815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39F9B-6900-421B-8B9D-BCAC8A53F3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569D2F-CE25-448C-8358-43304787F3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0CCD3-A270-42BE-AE25-0733682D1532}"/>
              </a:ext>
            </a:extLst>
          </p:cNvPr>
          <p:cNvSpPr>
            <a:spLocks noGrp="1"/>
          </p:cNvSpPr>
          <p:nvPr>
            <p:ph type="dt" sz="half" idx="10"/>
          </p:nvPr>
        </p:nvSpPr>
        <p:spPr/>
        <p:txBody>
          <a:bodyPr/>
          <a:lstStyle/>
          <a:p>
            <a:fld id="{201A4764-A4F9-4CB4-933C-36DF32623F3D}" type="datetimeFigureOut">
              <a:rPr lang="en-US" smtClean="0"/>
              <a:t>6/8/2023</a:t>
            </a:fld>
            <a:endParaRPr lang="en-US"/>
          </a:p>
        </p:txBody>
      </p:sp>
      <p:sp>
        <p:nvSpPr>
          <p:cNvPr id="5" name="Footer Placeholder 4">
            <a:extLst>
              <a:ext uri="{FF2B5EF4-FFF2-40B4-BE49-F238E27FC236}">
                <a16:creationId xmlns:a16="http://schemas.microsoft.com/office/drawing/2014/main" id="{6A336645-49E4-406B-94C3-078D6E864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C79A0-B7A6-4F49-8A8F-99B12F44D765}"/>
              </a:ext>
            </a:extLst>
          </p:cNvPr>
          <p:cNvSpPr>
            <a:spLocks noGrp="1"/>
          </p:cNvSpPr>
          <p:nvPr>
            <p:ph type="sldNum" sz="quarter" idx="12"/>
          </p:nvPr>
        </p:nvSpPr>
        <p:spPr/>
        <p:txBody>
          <a:bodyPr/>
          <a:lstStyle/>
          <a:p>
            <a:fld id="{568A2E64-9261-454F-A90A-115E77D4618E}" type="slidenum">
              <a:rPr lang="en-US" smtClean="0"/>
              <a:t>‹#›</a:t>
            </a:fld>
            <a:endParaRPr lang="en-US"/>
          </a:p>
        </p:txBody>
      </p:sp>
    </p:spTree>
    <p:extLst>
      <p:ext uri="{BB962C8B-B14F-4D97-AF65-F5344CB8AC3E}">
        <p14:creationId xmlns:p14="http://schemas.microsoft.com/office/powerpoint/2010/main" val="3223512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85AB2-FD0A-4106-B900-6FACF91DF5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702D2C-BA3F-44C8-8C77-EC63A6E1BE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341A0-14A2-4370-A23A-56608FF460E5}"/>
              </a:ext>
            </a:extLst>
          </p:cNvPr>
          <p:cNvSpPr>
            <a:spLocks noGrp="1"/>
          </p:cNvSpPr>
          <p:nvPr>
            <p:ph type="dt" sz="half" idx="10"/>
          </p:nvPr>
        </p:nvSpPr>
        <p:spPr/>
        <p:txBody>
          <a:bodyPr/>
          <a:lstStyle/>
          <a:p>
            <a:fld id="{201A4764-A4F9-4CB4-933C-36DF32623F3D}" type="datetimeFigureOut">
              <a:rPr lang="en-US" smtClean="0"/>
              <a:t>6/8/2023</a:t>
            </a:fld>
            <a:endParaRPr lang="en-US"/>
          </a:p>
        </p:txBody>
      </p:sp>
      <p:sp>
        <p:nvSpPr>
          <p:cNvPr id="5" name="Footer Placeholder 4">
            <a:extLst>
              <a:ext uri="{FF2B5EF4-FFF2-40B4-BE49-F238E27FC236}">
                <a16:creationId xmlns:a16="http://schemas.microsoft.com/office/drawing/2014/main" id="{2E710889-26E3-4AF5-9C9B-1F61F812D6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A4457D-49F7-439B-817C-F457CE24103E}"/>
              </a:ext>
            </a:extLst>
          </p:cNvPr>
          <p:cNvSpPr>
            <a:spLocks noGrp="1"/>
          </p:cNvSpPr>
          <p:nvPr>
            <p:ph type="sldNum" sz="quarter" idx="12"/>
          </p:nvPr>
        </p:nvSpPr>
        <p:spPr/>
        <p:txBody>
          <a:bodyPr/>
          <a:lstStyle/>
          <a:p>
            <a:fld id="{568A2E64-9261-454F-A90A-115E77D4618E}" type="slidenum">
              <a:rPr lang="en-US" smtClean="0"/>
              <a:t>‹#›</a:t>
            </a:fld>
            <a:endParaRPr lang="en-US"/>
          </a:p>
        </p:txBody>
      </p:sp>
    </p:spTree>
    <p:extLst>
      <p:ext uri="{BB962C8B-B14F-4D97-AF65-F5344CB8AC3E}">
        <p14:creationId xmlns:p14="http://schemas.microsoft.com/office/powerpoint/2010/main" val="830997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7248A-4229-4886-8466-1A9DD997A4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655E4D-79A7-46D6-A7CA-AEE18EFEB4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397FC0-9569-43BB-94F1-04A18BCA59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3B704-BA9A-4856-BA61-3600E19B2787}"/>
              </a:ext>
            </a:extLst>
          </p:cNvPr>
          <p:cNvSpPr>
            <a:spLocks noGrp="1"/>
          </p:cNvSpPr>
          <p:nvPr>
            <p:ph type="dt" sz="half" idx="10"/>
          </p:nvPr>
        </p:nvSpPr>
        <p:spPr/>
        <p:txBody>
          <a:bodyPr/>
          <a:lstStyle/>
          <a:p>
            <a:fld id="{201A4764-A4F9-4CB4-933C-36DF32623F3D}" type="datetimeFigureOut">
              <a:rPr lang="en-US" smtClean="0"/>
              <a:t>6/8/2023</a:t>
            </a:fld>
            <a:endParaRPr lang="en-US"/>
          </a:p>
        </p:txBody>
      </p:sp>
      <p:sp>
        <p:nvSpPr>
          <p:cNvPr id="6" name="Footer Placeholder 5">
            <a:extLst>
              <a:ext uri="{FF2B5EF4-FFF2-40B4-BE49-F238E27FC236}">
                <a16:creationId xmlns:a16="http://schemas.microsoft.com/office/drawing/2014/main" id="{A407013C-D06C-45F6-B40F-2C4803DA24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8E203-2820-472C-AB8D-906B3EB9FC1A}"/>
              </a:ext>
            </a:extLst>
          </p:cNvPr>
          <p:cNvSpPr>
            <a:spLocks noGrp="1"/>
          </p:cNvSpPr>
          <p:nvPr>
            <p:ph type="sldNum" sz="quarter" idx="12"/>
          </p:nvPr>
        </p:nvSpPr>
        <p:spPr/>
        <p:txBody>
          <a:bodyPr/>
          <a:lstStyle/>
          <a:p>
            <a:fld id="{568A2E64-9261-454F-A90A-115E77D4618E}" type="slidenum">
              <a:rPr lang="en-US" smtClean="0"/>
              <a:t>‹#›</a:t>
            </a:fld>
            <a:endParaRPr lang="en-US"/>
          </a:p>
        </p:txBody>
      </p:sp>
    </p:spTree>
    <p:extLst>
      <p:ext uri="{BB962C8B-B14F-4D97-AF65-F5344CB8AC3E}">
        <p14:creationId xmlns:p14="http://schemas.microsoft.com/office/powerpoint/2010/main" val="861872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2873-6B18-42A8-A022-548CA2BA9A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165BD4-AD9E-4050-AFD5-FACB998345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530EB7-F408-4A1A-8F6F-78BD9E709D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4C0EC6-ED32-40DC-AF9D-433EA0C329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2A5FAE-B945-43CB-BEFC-6431D5CF17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DDFDAF-0AEA-44C3-9CCC-1A4A3DD587BD}"/>
              </a:ext>
            </a:extLst>
          </p:cNvPr>
          <p:cNvSpPr>
            <a:spLocks noGrp="1"/>
          </p:cNvSpPr>
          <p:nvPr>
            <p:ph type="dt" sz="half" idx="10"/>
          </p:nvPr>
        </p:nvSpPr>
        <p:spPr/>
        <p:txBody>
          <a:bodyPr/>
          <a:lstStyle/>
          <a:p>
            <a:fld id="{201A4764-A4F9-4CB4-933C-36DF32623F3D}" type="datetimeFigureOut">
              <a:rPr lang="en-US" smtClean="0"/>
              <a:t>6/8/2023</a:t>
            </a:fld>
            <a:endParaRPr lang="en-US"/>
          </a:p>
        </p:txBody>
      </p:sp>
      <p:sp>
        <p:nvSpPr>
          <p:cNvPr id="8" name="Footer Placeholder 7">
            <a:extLst>
              <a:ext uri="{FF2B5EF4-FFF2-40B4-BE49-F238E27FC236}">
                <a16:creationId xmlns:a16="http://schemas.microsoft.com/office/drawing/2014/main" id="{EE100744-D00F-438C-B43B-9372511D4F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BAB252-1FFF-4115-9B67-22322AD4E133}"/>
              </a:ext>
            </a:extLst>
          </p:cNvPr>
          <p:cNvSpPr>
            <a:spLocks noGrp="1"/>
          </p:cNvSpPr>
          <p:nvPr>
            <p:ph type="sldNum" sz="quarter" idx="12"/>
          </p:nvPr>
        </p:nvSpPr>
        <p:spPr/>
        <p:txBody>
          <a:bodyPr/>
          <a:lstStyle/>
          <a:p>
            <a:fld id="{568A2E64-9261-454F-A90A-115E77D4618E}" type="slidenum">
              <a:rPr lang="en-US" smtClean="0"/>
              <a:t>‹#›</a:t>
            </a:fld>
            <a:endParaRPr lang="en-US"/>
          </a:p>
        </p:txBody>
      </p:sp>
    </p:spTree>
    <p:extLst>
      <p:ext uri="{BB962C8B-B14F-4D97-AF65-F5344CB8AC3E}">
        <p14:creationId xmlns:p14="http://schemas.microsoft.com/office/powerpoint/2010/main" val="30378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6/8/2023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163889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69FD-EF72-4FD3-B956-ADE714C3E5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404AC5-074F-4D0A-BCBD-15B444267948}"/>
              </a:ext>
            </a:extLst>
          </p:cNvPr>
          <p:cNvSpPr>
            <a:spLocks noGrp="1"/>
          </p:cNvSpPr>
          <p:nvPr>
            <p:ph type="dt" sz="half" idx="10"/>
          </p:nvPr>
        </p:nvSpPr>
        <p:spPr/>
        <p:txBody>
          <a:bodyPr/>
          <a:lstStyle/>
          <a:p>
            <a:fld id="{201A4764-A4F9-4CB4-933C-36DF32623F3D}" type="datetimeFigureOut">
              <a:rPr lang="en-US" smtClean="0"/>
              <a:t>6/8/2023</a:t>
            </a:fld>
            <a:endParaRPr lang="en-US"/>
          </a:p>
        </p:txBody>
      </p:sp>
      <p:sp>
        <p:nvSpPr>
          <p:cNvPr id="4" name="Footer Placeholder 3">
            <a:extLst>
              <a:ext uri="{FF2B5EF4-FFF2-40B4-BE49-F238E27FC236}">
                <a16:creationId xmlns:a16="http://schemas.microsoft.com/office/drawing/2014/main" id="{18EC8B58-A162-4A1F-9E1F-7BF539B38B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D3BF-85E8-434B-AF3E-F8F8F551A3DE}"/>
              </a:ext>
            </a:extLst>
          </p:cNvPr>
          <p:cNvSpPr>
            <a:spLocks noGrp="1"/>
          </p:cNvSpPr>
          <p:nvPr>
            <p:ph type="sldNum" sz="quarter" idx="12"/>
          </p:nvPr>
        </p:nvSpPr>
        <p:spPr/>
        <p:txBody>
          <a:bodyPr/>
          <a:lstStyle/>
          <a:p>
            <a:fld id="{568A2E64-9261-454F-A90A-115E77D4618E}" type="slidenum">
              <a:rPr lang="en-US" smtClean="0"/>
              <a:t>‹#›</a:t>
            </a:fld>
            <a:endParaRPr lang="en-US"/>
          </a:p>
        </p:txBody>
      </p:sp>
    </p:spTree>
    <p:extLst>
      <p:ext uri="{BB962C8B-B14F-4D97-AF65-F5344CB8AC3E}">
        <p14:creationId xmlns:p14="http://schemas.microsoft.com/office/powerpoint/2010/main" val="1818620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801697-0C48-4789-807C-EE9BA8B0842A}"/>
              </a:ext>
            </a:extLst>
          </p:cNvPr>
          <p:cNvSpPr>
            <a:spLocks noGrp="1"/>
          </p:cNvSpPr>
          <p:nvPr>
            <p:ph type="dt" sz="half" idx="10"/>
          </p:nvPr>
        </p:nvSpPr>
        <p:spPr/>
        <p:txBody>
          <a:bodyPr/>
          <a:lstStyle/>
          <a:p>
            <a:fld id="{201A4764-A4F9-4CB4-933C-36DF32623F3D}" type="datetimeFigureOut">
              <a:rPr lang="en-US" smtClean="0"/>
              <a:t>6/8/2023</a:t>
            </a:fld>
            <a:endParaRPr lang="en-US"/>
          </a:p>
        </p:txBody>
      </p:sp>
      <p:sp>
        <p:nvSpPr>
          <p:cNvPr id="3" name="Footer Placeholder 2">
            <a:extLst>
              <a:ext uri="{FF2B5EF4-FFF2-40B4-BE49-F238E27FC236}">
                <a16:creationId xmlns:a16="http://schemas.microsoft.com/office/drawing/2014/main" id="{49D56F9E-8144-46EF-A17D-07039CCEC6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C9823C-2888-43A3-AC7D-CCBB3FD02B58}"/>
              </a:ext>
            </a:extLst>
          </p:cNvPr>
          <p:cNvSpPr>
            <a:spLocks noGrp="1"/>
          </p:cNvSpPr>
          <p:nvPr>
            <p:ph type="sldNum" sz="quarter" idx="12"/>
          </p:nvPr>
        </p:nvSpPr>
        <p:spPr/>
        <p:txBody>
          <a:bodyPr/>
          <a:lstStyle/>
          <a:p>
            <a:fld id="{568A2E64-9261-454F-A90A-115E77D4618E}" type="slidenum">
              <a:rPr lang="en-US" smtClean="0"/>
              <a:t>‹#›</a:t>
            </a:fld>
            <a:endParaRPr lang="en-US"/>
          </a:p>
        </p:txBody>
      </p:sp>
    </p:spTree>
    <p:extLst>
      <p:ext uri="{BB962C8B-B14F-4D97-AF65-F5344CB8AC3E}">
        <p14:creationId xmlns:p14="http://schemas.microsoft.com/office/powerpoint/2010/main" val="2843816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05094-36DF-49E2-88A1-DEA133D548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6ECEEE-9219-43E4-8C36-3AE67EF03B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F182B9-954B-4F60-980F-528595245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B977C2-B764-46CB-B295-A9E0DA42A88A}"/>
              </a:ext>
            </a:extLst>
          </p:cNvPr>
          <p:cNvSpPr>
            <a:spLocks noGrp="1"/>
          </p:cNvSpPr>
          <p:nvPr>
            <p:ph type="dt" sz="half" idx="10"/>
          </p:nvPr>
        </p:nvSpPr>
        <p:spPr/>
        <p:txBody>
          <a:bodyPr/>
          <a:lstStyle/>
          <a:p>
            <a:fld id="{201A4764-A4F9-4CB4-933C-36DF32623F3D}" type="datetimeFigureOut">
              <a:rPr lang="en-US" smtClean="0"/>
              <a:t>6/8/2023</a:t>
            </a:fld>
            <a:endParaRPr lang="en-US"/>
          </a:p>
        </p:txBody>
      </p:sp>
      <p:sp>
        <p:nvSpPr>
          <p:cNvPr id="6" name="Footer Placeholder 5">
            <a:extLst>
              <a:ext uri="{FF2B5EF4-FFF2-40B4-BE49-F238E27FC236}">
                <a16:creationId xmlns:a16="http://schemas.microsoft.com/office/drawing/2014/main" id="{46F8ADE4-72EF-4B3A-B320-164215B3B4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F6DDE-0A5A-461F-9917-0E86B3C89CB3}"/>
              </a:ext>
            </a:extLst>
          </p:cNvPr>
          <p:cNvSpPr>
            <a:spLocks noGrp="1"/>
          </p:cNvSpPr>
          <p:nvPr>
            <p:ph type="sldNum" sz="quarter" idx="12"/>
          </p:nvPr>
        </p:nvSpPr>
        <p:spPr/>
        <p:txBody>
          <a:bodyPr/>
          <a:lstStyle/>
          <a:p>
            <a:fld id="{568A2E64-9261-454F-A90A-115E77D4618E}" type="slidenum">
              <a:rPr lang="en-US" smtClean="0"/>
              <a:t>‹#›</a:t>
            </a:fld>
            <a:endParaRPr lang="en-US"/>
          </a:p>
        </p:txBody>
      </p:sp>
    </p:spTree>
    <p:extLst>
      <p:ext uri="{BB962C8B-B14F-4D97-AF65-F5344CB8AC3E}">
        <p14:creationId xmlns:p14="http://schemas.microsoft.com/office/powerpoint/2010/main" val="2378409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05E8E-C930-486B-AC17-1B31354BDC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84FCF6-60E4-4A21-AA53-CFB04E8FFA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55C13C-7C35-41C0-82B5-31AD553BEA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CD941F-59B7-410B-BB73-81C1A02F4237}"/>
              </a:ext>
            </a:extLst>
          </p:cNvPr>
          <p:cNvSpPr>
            <a:spLocks noGrp="1"/>
          </p:cNvSpPr>
          <p:nvPr>
            <p:ph type="dt" sz="half" idx="10"/>
          </p:nvPr>
        </p:nvSpPr>
        <p:spPr/>
        <p:txBody>
          <a:bodyPr/>
          <a:lstStyle/>
          <a:p>
            <a:fld id="{201A4764-A4F9-4CB4-933C-36DF32623F3D}" type="datetimeFigureOut">
              <a:rPr lang="en-US" smtClean="0"/>
              <a:t>6/8/2023</a:t>
            </a:fld>
            <a:endParaRPr lang="en-US"/>
          </a:p>
        </p:txBody>
      </p:sp>
      <p:sp>
        <p:nvSpPr>
          <p:cNvPr id="6" name="Footer Placeholder 5">
            <a:extLst>
              <a:ext uri="{FF2B5EF4-FFF2-40B4-BE49-F238E27FC236}">
                <a16:creationId xmlns:a16="http://schemas.microsoft.com/office/drawing/2014/main" id="{BE6BA291-BBA9-47B5-A0E4-3167C0788E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CF830B-2769-4E0C-8212-8AD5CF782DE5}"/>
              </a:ext>
            </a:extLst>
          </p:cNvPr>
          <p:cNvSpPr>
            <a:spLocks noGrp="1"/>
          </p:cNvSpPr>
          <p:nvPr>
            <p:ph type="sldNum" sz="quarter" idx="12"/>
          </p:nvPr>
        </p:nvSpPr>
        <p:spPr/>
        <p:txBody>
          <a:bodyPr/>
          <a:lstStyle/>
          <a:p>
            <a:fld id="{568A2E64-9261-454F-A90A-115E77D4618E}" type="slidenum">
              <a:rPr lang="en-US" smtClean="0"/>
              <a:t>‹#›</a:t>
            </a:fld>
            <a:endParaRPr lang="en-US"/>
          </a:p>
        </p:txBody>
      </p:sp>
    </p:spTree>
    <p:extLst>
      <p:ext uri="{BB962C8B-B14F-4D97-AF65-F5344CB8AC3E}">
        <p14:creationId xmlns:p14="http://schemas.microsoft.com/office/powerpoint/2010/main" val="4267745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9C9D7-4127-4311-9242-E653E6ED2D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43D331-8620-4A57-8335-B048363C12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407B3-8BBF-4628-BD43-F0C05B26F706}"/>
              </a:ext>
            </a:extLst>
          </p:cNvPr>
          <p:cNvSpPr>
            <a:spLocks noGrp="1"/>
          </p:cNvSpPr>
          <p:nvPr>
            <p:ph type="dt" sz="half" idx="10"/>
          </p:nvPr>
        </p:nvSpPr>
        <p:spPr/>
        <p:txBody>
          <a:bodyPr/>
          <a:lstStyle/>
          <a:p>
            <a:fld id="{201A4764-A4F9-4CB4-933C-36DF32623F3D}" type="datetimeFigureOut">
              <a:rPr lang="en-US" smtClean="0"/>
              <a:t>6/8/2023</a:t>
            </a:fld>
            <a:endParaRPr lang="en-US"/>
          </a:p>
        </p:txBody>
      </p:sp>
      <p:sp>
        <p:nvSpPr>
          <p:cNvPr id="5" name="Footer Placeholder 4">
            <a:extLst>
              <a:ext uri="{FF2B5EF4-FFF2-40B4-BE49-F238E27FC236}">
                <a16:creationId xmlns:a16="http://schemas.microsoft.com/office/drawing/2014/main" id="{1B6A2016-2295-42FE-B59E-6D88967A7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C8C1C-9995-4C5B-90F5-BA9A3B3AFB0A}"/>
              </a:ext>
            </a:extLst>
          </p:cNvPr>
          <p:cNvSpPr>
            <a:spLocks noGrp="1"/>
          </p:cNvSpPr>
          <p:nvPr>
            <p:ph type="sldNum" sz="quarter" idx="12"/>
          </p:nvPr>
        </p:nvSpPr>
        <p:spPr/>
        <p:txBody>
          <a:bodyPr/>
          <a:lstStyle/>
          <a:p>
            <a:fld id="{568A2E64-9261-454F-A90A-115E77D4618E}" type="slidenum">
              <a:rPr lang="en-US" smtClean="0"/>
              <a:t>‹#›</a:t>
            </a:fld>
            <a:endParaRPr lang="en-US"/>
          </a:p>
        </p:txBody>
      </p:sp>
    </p:spTree>
    <p:extLst>
      <p:ext uri="{BB962C8B-B14F-4D97-AF65-F5344CB8AC3E}">
        <p14:creationId xmlns:p14="http://schemas.microsoft.com/office/powerpoint/2010/main" val="2258477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325A28-6CEB-4505-ACF1-382DFE0183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731708-71B7-4D20-8071-2568E22BA6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9CB05-31F9-45B0-97F6-B67D04B2D274}"/>
              </a:ext>
            </a:extLst>
          </p:cNvPr>
          <p:cNvSpPr>
            <a:spLocks noGrp="1"/>
          </p:cNvSpPr>
          <p:nvPr>
            <p:ph type="dt" sz="half" idx="10"/>
          </p:nvPr>
        </p:nvSpPr>
        <p:spPr/>
        <p:txBody>
          <a:bodyPr/>
          <a:lstStyle/>
          <a:p>
            <a:fld id="{201A4764-A4F9-4CB4-933C-36DF32623F3D}" type="datetimeFigureOut">
              <a:rPr lang="en-US" smtClean="0"/>
              <a:t>6/8/2023</a:t>
            </a:fld>
            <a:endParaRPr lang="en-US"/>
          </a:p>
        </p:txBody>
      </p:sp>
      <p:sp>
        <p:nvSpPr>
          <p:cNvPr id="5" name="Footer Placeholder 4">
            <a:extLst>
              <a:ext uri="{FF2B5EF4-FFF2-40B4-BE49-F238E27FC236}">
                <a16:creationId xmlns:a16="http://schemas.microsoft.com/office/drawing/2014/main" id="{83C486B4-DD54-46BB-B070-B6C0FBC603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0FEC66-CF0A-4808-868C-66324F5D2A43}"/>
              </a:ext>
            </a:extLst>
          </p:cNvPr>
          <p:cNvSpPr>
            <a:spLocks noGrp="1"/>
          </p:cNvSpPr>
          <p:nvPr>
            <p:ph type="sldNum" sz="quarter" idx="12"/>
          </p:nvPr>
        </p:nvSpPr>
        <p:spPr/>
        <p:txBody>
          <a:bodyPr/>
          <a:lstStyle/>
          <a:p>
            <a:fld id="{568A2E64-9261-454F-A90A-115E77D4618E}" type="slidenum">
              <a:rPr lang="en-US" smtClean="0"/>
              <a:t>‹#›</a:t>
            </a:fld>
            <a:endParaRPr lang="en-US"/>
          </a:p>
        </p:txBody>
      </p:sp>
    </p:spTree>
    <p:extLst>
      <p:ext uri="{BB962C8B-B14F-4D97-AF65-F5344CB8AC3E}">
        <p14:creationId xmlns:p14="http://schemas.microsoft.com/office/powerpoint/2010/main" val="3031797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
              <a:srgbClr val="06171C"/>
            </a:gs>
            <a:gs pos="100000">
              <a:srgbClr val="134251"/>
            </a:gs>
            <a:gs pos="65000">
              <a:srgbClr val="134251"/>
            </a:gs>
          </a:gsLst>
          <a:lin ang="13500000" scaled="0"/>
        </a:gradFill>
        <a:effectLst/>
      </p:bgPr>
    </p:bg>
    <p:spTree>
      <p:nvGrpSpPr>
        <p:cNvPr id="1" name=""/>
        <p:cNvGrpSpPr/>
        <p:nvPr/>
      </p:nvGrpSpPr>
      <p:grpSpPr>
        <a:xfrm>
          <a:off x="0" y="0"/>
          <a:ext cx="0" cy="0"/>
          <a:chOff x="0" y="0"/>
          <a:chExt cx="0" cy="0"/>
        </a:xfrm>
      </p:grpSpPr>
      <p:pic>
        <p:nvPicPr>
          <p:cNvPr id="9" name="Picture 8" descr="Large ocean wav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0"/>
            <a:ext cx="6553319" cy="6857942"/>
          </a:xfrm>
          <a:prstGeom prst="rect">
            <a:avLst/>
          </a:prstGeom>
        </p:spPr>
      </p:pic>
      <p:sp>
        <p:nvSpPr>
          <p:cNvPr id="8" name="Rectangle 7"/>
          <p:cNvSpPr/>
          <p:nvPr/>
        </p:nvSpPr>
        <p:spPr>
          <a:xfrm>
            <a:off x="6095999" y="0"/>
            <a:ext cx="457320" cy="6858000"/>
          </a:xfrm>
          <a:prstGeom prst="rect">
            <a:avLst/>
          </a:prstGeom>
          <a:solidFill>
            <a:srgbClr val="13425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ctrTitle"/>
          </p:nvPr>
        </p:nvSpPr>
        <p:spPr>
          <a:xfrm>
            <a:off x="7010639" y="1600200"/>
            <a:ext cx="4573192" cy="3733800"/>
          </a:xfrm>
        </p:spPr>
        <p:txBody>
          <a:bodyPr anchor="b">
            <a:normAutofit/>
          </a:bodyPr>
          <a:lstStyle>
            <a:lvl1pPr>
              <a:lnSpc>
                <a:spcPct val="80000"/>
              </a:lnSpc>
              <a:defRPr sz="54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7010639" y="5562600"/>
            <a:ext cx="4573190" cy="835025"/>
          </a:xfrm>
        </p:spPr>
        <p:txBody>
          <a:bodyPr>
            <a:normAutofit/>
          </a:bodyPr>
          <a:lstStyle>
            <a:lvl1pPr marL="0" indent="0" algn="l">
              <a:spcBef>
                <a:spcPts val="0"/>
              </a:spcBef>
              <a:buNone/>
              <a:defRPr sz="20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295130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Footer Placeholder 4"/>
          <p:cNvSpPr>
            <a:spLocks noGrp="1"/>
          </p:cNvSpPr>
          <p:nvPr>
            <p:ph type="ftr" sz="quarter" idx="11"/>
          </p:nvPr>
        </p:nvSpPr>
        <p:spPr>
          <a:xfrm>
            <a:off x="1980127" y="6400800"/>
            <a:ext cx="5956385" cy="276228"/>
          </a:xfrm>
        </p:spPr>
        <p:txBody>
          <a:bodyPr/>
          <a:lstStyle/>
          <a:p>
            <a:r>
              <a:rPr lang="en-US"/>
              <a:t>Add a footer</a:t>
            </a:r>
            <a:endParaRPr/>
          </a:p>
        </p:txBody>
      </p:sp>
      <p:sp>
        <p:nvSpPr>
          <p:cNvPr id="5" name="Date Placeholder 3"/>
          <p:cNvSpPr>
            <a:spLocks noGrp="1"/>
          </p:cNvSpPr>
          <p:nvPr>
            <p:ph type="dt" sz="half" idx="10"/>
          </p:nvPr>
        </p:nvSpPr>
        <p:spPr>
          <a:xfrm>
            <a:off x="8230155" y="6400800"/>
            <a:ext cx="1549062" cy="276228"/>
          </a:xfrm>
        </p:spPr>
        <p:txBody>
          <a:bodyPr/>
          <a:lstStyle/>
          <a:p>
            <a:fld id="{A43FAFC5-F11C-4205-99FD-FC66DAA2AE2D}" type="datetime1">
              <a:rPr lang="en-US" smtClean="0"/>
              <a:t>6/8/2023</a:t>
            </a:fld>
            <a:endParaRPr/>
          </a:p>
        </p:txBody>
      </p:sp>
      <p:sp>
        <p:nvSpPr>
          <p:cNvPr id="6" name="Slide Number Placeholder 5"/>
          <p:cNvSpPr>
            <a:spLocks noGrp="1"/>
          </p:cNvSpPr>
          <p:nvPr>
            <p:ph type="sldNum" sz="quarter" idx="12"/>
          </p:nvPr>
        </p:nvSpPr>
        <p:spPr>
          <a:xfrm>
            <a:off x="10059431" y="6400800"/>
            <a:ext cx="1067080" cy="276228"/>
          </a:xfrm>
        </p:spPr>
        <p:txBody>
          <a:bodyPr/>
          <a:lstStyle/>
          <a:p>
            <a:fld id="{2A013F82-EE5E-44EE-A61D-E31C6657F26F}" type="slidenum">
              <a:rPr/>
              <a:t>‹#›</a:t>
            </a:fld>
            <a:endParaRPr/>
          </a:p>
        </p:txBody>
      </p:sp>
    </p:spTree>
    <p:extLst>
      <p:ext uri="{BB962C8B-B14F-4D97-AF65-F5344CB8AC3E}">
        <p14:creationId xmlns:p14="http://schemas.microsoft.com/office/powerpoint/2010/main" val="121841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10000">
              <a:srgbClr val="06171C"/>
            </a:gs>
            <a:gs pos="100000">
              <a:srgbClr val="134251"/>
            </a:gs>
            <a:gs pos="65000">
              <a:srgbClr val="13425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7447" y="1616075"/>
            <a:ext cx="7317103" cy="2727325"/>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2437449" y="4495801"/>
            <a:ext cx="7317103" cy="1673225"/>
          </a:xfrm>
        </p:spPr>
        <p:txBody>
          <a:bodyPr anchor="t">
            <a:normAutofit/>
          </a:bodyPr>
          <a:lstStyle>
            <a:lvl1pPr marL="0" indent="0">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A43FAFC5-F11C-4205-99FD-FC66DAA2AE2D}" type="datetime1">
              <a:rPr lang="en-US" smtClean="0"/>
              <a:t>6/8/2023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72800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980129" y="1828800"/>
            <a:ext cx="4420750" cy="4419600"/>
          </a:xfrm>
        </p:spPr>
        <p:txBody>
          <a:bodyPr>
            <a:normAutofit/>
          </a:bodyPr>
          <a:lstStyle>
            <a:lvl1pPr>
              <a:defRPr sz="2400"/>
            </a:lvl1pPr>
            <a:lvl2pPr>
              <a:defRPr sz="2000"/>
            </a:lvl2pPr>
            <a:lvl3pPr>
              <a:defRPr sz="1800"/>
            </a:lvl3pPr>
            <a:lvl4pPr>
              <a:defRPr sz="1600"/>
            </a:lvl4pPr>
            <a:lvl5pPr>
              <a:defRPr sz="1600"/>
            </a:lvl5pPr>
            <a:lvl6pPr marL="2057400">
              <a:defRPr sz="1600"/>
            </a:lvl6pPr>
            <a:lvl7pPr marL="2057400">
              <a:defRPr sz="1600"/>
            </a:lvl7pPr>
            <a:lvl8pPr marL="2057400">
              <a:defRPr sz="1600"/>
            </a:lvl8pPr>
            <a:lvl9pPr marL="205740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705761" y="1828800"/>
            <a:ext cx="4420751" cy="4419600"/>
          </a:xfrm>
        </p:spPr>
        <p:txBody>
          <a:bodyPr>
            <a:normAutofit/>
          </a:bodyPr>
          <a:lstStyle>
            <a:lvl1pPr>
              <a:defRPr sz="2400"/>
            </a:lvl1pPr>
            <a:lvl2pPr>
              <a:defRPr sz="2000"/>
            </a:lvl2pPr>
            <a:lvl3pPr>
              <a:defRPr sz="1800"/>
            </a:lvl3pPr>
            <a:lvl4pPr>
              <a:defRPr sz="1600"/>
            </a:lvl4pPr>
            <a:lvl5pPr>
              <a:defRPr sz="1600"/>
            </a:lvl5pPr>
            <a:lvl6pPr marL="2057400">
              <a:defRPr sz="1600"/>
            </a:lvl6pPr>
            <a:lvl7pPr marL="2057400">
              <a:defRPr sz="1600"/>
            </a:lvl7pPr>
            <a:lvl8pPr marL="2057400">
              <a:defRPr sz="1600"/>
            </a:lvl8pPr>
            <a:lvl9pPr marL="205740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EFD82905-3DC5-49B9-B8B8-9D80D3609DB5}" type="datetime1">
              <a:rPr lang="en-US" smtClean="0"/>
              <a:t>6/8/2023</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50858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6/8/2023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16417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978537" y="1828800"/>
            <a:ext cx="4417702"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78537" y="2743200"/>
            <a:ext cx="4417702" cy="3505200"/>
          </a:xfrm>
        </p:spPr>
        <p:txBody>
          <a:bodyPr>
            <a:normAutofit/>
          </a:bodyPr>
          <a:lstStyle>
            <a:lvl1pPr>
              <a:defRPr sz="2000"/>
            </a:lvl1pPr>
            <a:lvl2pPr>
              <a:defRPr sz="1800"/>
            </a:lvl2pPr>
            <a:lvl3pPr>
              <a:defRPr sz="1600"/>
            </a:lvl3pPr>
            <a:lvl4pPr>
              <a:defRPr sz="1400"/>
            </a:lvl4pPr>
            <a:lvl5pPr marL="2057400">
              <a:defRPr sz="1400"/>
            </a:lvl5pPr>
            <a:lvl6pPr marL="2057400">
              <a:defRPr sz="1400"/>
            </a:lvl6pPr>
            <a:lvl7pPr marL="2057400">
              <a:defRPr sz="1400"/>
            </a:lvl7pPr>
            <a:lvl8pPr marL="2057400">
              <a:defRPr sz="1400"/>
            </a:lvl8pPr>
            <a:lvl9pPr marL="2057400">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707219" y="1828800"/>
            <a:ext cx="4417702"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707219" y="2743200"/>
            <a:ext cx="4417702" cy="3505200"/>
          </a:xfrm>
        </p:spPr>
        <p:txBody>
          <a:bodyPr>
            <a:normAutofit/>
          </a:bodyPr>
          <a:lstStyle>
            <a:lvl1pPr>
              <a:defRPr sz="2000"/>
            </a:lvl1pPr>
            <a:lvl2pPr>
              <a:defRPr sz="1800"/>
            </a:lvl2pPr>
            <a:lvl3pPr>
              <a:defRPr sz="1600"/>
            </a:lvl3pPr>
            <a:lvl4pPr>
              <a:defRPr sz="1400"/>
            </a:lvl4pPr>
            <a:lvl5pPr marL="2057400">
              <a:defRPr sz="1400"/>
            </a:lvl5pPr>
            <a:lvl6pPr marL="2057400">
              <a:defRPr sz="1400"/>
            </a:lvl6pPr>
            <a:lvl7pPr marL="2057400">
              <a:defRPr sz="1400"/>
            </a:lvl7pPr>
            <a:lvl8pPr marL="2057400">
              <a:defRPr sz="1400"/>
            </a:lvl8pPr>
            <a:lvl9pPr marL="2057400">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Add a footer</a:t>
            </a:r>
            <a:endParaRPr/>
          </a:p>
        </p:txBody>
      </p:sp>
      <p:sp>
        <p:nvSpPr>
          <p:cNvPr id="7" name="Date Placeholder 6"/>
          <p:cNvSpPr>
            <a:spLocks noGrp="1"/>
          </p:cNvSpPr>
          <p:nvPr>
            <p:ph type="dt" sz="half" idx="10"/>
          </p:nvPr>
        </p:nvSpPr>
        <p:spPr/>
        <p:txBody>
          <a:bodyPr/>
          <a:lstStyle/>
          <a:p>
            <a:fld id="{59825298-A6F6-4AF2-832C-941EFA52AF9B}" type="datetime1">
              <a:rPr lang="en-US" smtClean="0"/>
              <a:t>6/8/2023</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35169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Add a footer</a:t>
            </a:r>
            <a:endParaRPr/>
          </a:p>
        </p:txBody>
      </p:sp>
      <p:sp>
        <p:nvSpPr>
          <p:cNvPr id="3" name="Date Placeholder 2"/>
          <p:cNvSpPr>
            <a:spLocks noGrp="1"/>
          </p:cNvSpPr>
          <p:nvPr>
            <p:ph type="dt" sz="half" idx="10"/>
          </p:nvPr>
        </p:nvSpPr>
        <p:spPr/>
        <p:txBody>
          <a:bodyPr/>
          <a:lstStyle/>
          <a:p>
            <a:fld id="{91EE3D8C-3438-4368-AD19-D5CB0C52B1DD}" type="datetime1">
              <a:rPr lang="en-US" smtClean="0"/>
              <a:t>6/8/2023</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3452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descr="Large ocean wave (semitransparent)" title="Ocean Wa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7"/>
            <a:ext cx="12191999" cy="6857887"/>
          </a:xfrm>
          <a:prstGeom prst="rect">
            <a:avLst/>
          </a:prstGeom>
        </p:spPr>
      </p:pic>
      <p:sp>
        <p:nvSpPr>
          <p:cNvPr id="3" name="Footer Placeholder 2"/>
          <p:cNvSpPr>
            <a:spLocks noGrp="1"/>
          </p:cNvSpPr>
          <p:nvPr>
            <p:ph type="ftr" sz="quarter" idx="11"/>
          </p:nvPr>
        </p:nvSpPr>
        <p:spPr/>
        <p:txBody>
          <a:bodyPr/>
          <a:lstStyle/>
          <a:p>
            <a:r>
              <a:rPr lang="en-US"/>
              <a:t>Add a footer</a:t>
            </a:r>
            <a:endParaRPr/>
          </a:p>
        </p:txBody>
      </p:sp>
      <p:sp>
        <p:nvSpPr>
          <p:cNvPr id="2" name="Date Placeholder 1"/>
          <p:cNvSpPr>
            <a:spLocks noGrp="1"/>
          </p:cNvSpPr>
          <p:nvPr>
            <p:ph type="dt" sz="half" idx="10"/>
          </p:nvPr>
        </p:nvSpPr>
        <p:spPr/>
        <p:txBody>
          <a:bodyPr/>
          <a:lstStyle/>
          <a:p>
            <a:fld id="{5A41D785-D6D8-40F1-B2DD-0E2019A27A22}" type="datetime1">
              <a:rPr lang="en-US" smtClean="0"/>
              <a:t>6/8/2023</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91059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0129" y="588964"/>
            <a:ext cx="3658553" cy="2840037"/>
          </a:xfrm>
        </p:spPr>
        <p:txBody>
          <a:bodyPr anchor="b">
            <a:noAutofit/>
          </a:bodyPr>
          <a:lstStyle>
            <a:lvl1pPr algn="l">
              <a:lnSpc>
                <a:spcPct val="80000"/>
              </a:lnSpc>
              <a:defRPr sz="3600" b="0">
                <a:solidFill>
                  <a:schemeClr val="tx1"/>
                </a:solidFill>
              </a:defRPr>
            </a:lvl1pPr>
          </a:lstStyle>
          <a:p>
            <a:r>
              <a:rPr lang="en-US"/>
              <a:t>Click to edit Master title style</a:t>
            </a:r>
            <a:endParaRPr/>
          </a:p>
        </p:txBody>
      </p:sp>
      <p:sp>
        <p:nvSpPr>
          <p:cNvPr id="3" name="Content Placeholder 2"/>
          <p:cNvSpPr>
            <a:spLocks noGrp="1"/>
          </p:cNvSpPr>
          <p:nvPr>
            <p:ph idx="1"/>
          </p:nvPr>
        </p:nvSpPr>
        <p:spPr>
          <a:xfrm>
            <a:off x="6096002" y="588964"/>
            <a:ext cx="5487829" cy="558006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980129" y="3581400"/>
            <a:ext cx="3658553" cy="2587625"/>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C05A9A06-02F9-41CB-8208-185A65D60B96}" type="datetime1">
              <a:rPr lang="en-US" smtClean="0"/>
              <a:t>6/8/2023</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40575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0129" y="588963"/>
            <a:ext cx="3658553" cy="2840038"/>
          </a:xfrm>
        </p:spPr>
        <p:txBody>
          <a:bodyPr anchor="b">
            <a:normAutofit/>
          </a:bodyPr>
          <a:lstStyle>
            <a:lvl1pPr algn="l">
              <a:lnSpc>
                <a:spcPct val="80000"/>
              </a:lnSpc>
              <a:defRPr sz="3600" b="0" i="0" baseline="0">
                <a:solidFill>
                  <a:schemeClr val="tx1"/>
                </a:solidFill>
              </a:defRPr>
            </a:lvl1pPr>
          </a:lstStyle>
          <a:p>
            <a:r>
              <a:rPr lang="en-US"/>
              <a:t>Click to edit Master title style</a:t>
            </a:r>
            <a:endParaRPr/>
          </a:p>
        </p:txBody>
      </p:sp>
      <p:sp>
        <p:nvSpPr>
          <p:cNvPr id="8" name="Rectangle 7"/>
          <p:cNvSpPr/>
          <p:nvPr/>
        </p:nvSpPr>
        <p:spPr>
          <a:xfrm>
            <a:off x="6096049" y="588963"/>
            <a:ext cx="5487781" cy="5580062"/>
          </a:xfrm>
          <a:prstGeom prst="rect">
            <a:avLst/>
          </a:prstGeom>
          <a:solidFill>
            <a:srgbClr val="1B5D7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3" name="Picture Placeholder 2" descr="An empty placeholder to add an image. Click on the placeholder and select the image that you wish to add"/>
          <p:cNvSpPr>
            <a:spLocks noGrp="1"/>
          </p:cNvSpPr>
          <p:nvPr>
            <p:ph type="pic" idx="1"/>
          </p:nvPr>
        </p:nvSpPr>
        <p:spPr>
          <a:xfrm>
            <a:off x="6309137" y="805658"/>
            <a:ext cx="5061604" cy="5146672"/>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980129" y="3581400"/>
            <a:ext cx="3658553" cy="2587625"/>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3E2E051B-B340-4A72-AC7D-8FDFBF03EE12}" type="datetime1">
              <a:rPr lang="en-US" smtClean="0"/>
              <a:t>6/8/2023</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351199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A713B6B-E340-4FC0-A085-B71A4639D1AA}" type="datetime1">
              <a:rPr lang="en-US" smtClean="0"/>
              <a:t>6/8/2023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14755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794" y="609600"/>
            <a:ext cx="1981717"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809" y="609600"/>
            <a:ext cx="7393324"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FDCB42DF-42F7-4DF8-92F8-78154BDE12B4}" type="datetime1">
              <a:rPr lang="en-US" smtClean="0"/>
              <a:t>6/8/2023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2836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AB1DF9-8A1D-4EC1-9AC7-74F6559C3AFF}"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37952115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AB1DF9-8A1D-4EC1-9AC7-74F6559C3AFF}"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3590665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AB1DF9-8A1D-4EC1-9AC7-74F6559C3AFF}"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385358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6/8/2023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15919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AB1DF9-8A1D-4EC1-9AC7-74F6559C3AFF}"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3941549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AB1DF9-8A1D-4EC1-9AC7-74F6559C3AFF}" type="datetimeFigureOut">
              <a:rPr lang="en-US" smtClean="0"/>
              <a:t>6/8/2023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7011392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AB1DF9-8A1D-4EC1-9AC7-74F6559C3AFF}" type="datetimeFigureOut">
              <a:rPr lang="en-US" smtClean="0"/>
              <a:t>6/8/2023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847827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AB1DF9-8A1D-4EC1-9AC7-74F6559C3AFF}" type="datetimeFigureOut">
              <a:rPr lang="en-US" smtClean="0"/>
              <a:t>6/8/2023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4009661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AB1DF9-8A1D-4EC1-9AC7-74F6559C3AFF}"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35697534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AB1DF9-8A1D-4EC1-9AC7-74F6559C3AFF}"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756119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AB1DF9-8A1D-4EC1-9AC7-74F6559C3AFF}"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30579073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AB1DF9-8A1D-4EC1-9AC7-74F6559C3AFF}"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7642558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9437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1C8048-BE82-4C2C-9965-24CA00CF533D}"/>
              </a:ext>
            </a:extLst>
          </p:cNvPr>
          <p:cNvSpPr>
            <a:spLocks noGrp="1"/>
          </p:cNvSpPr>
          <p:nvPr>
            <p:ph type="dt" sz="half" idx="10"/>
          </p:nvPr>
        </p:nvSpPr>
        <p:spPr/>
        <p:txBody>
          <a:bodyPr/>
          <a:lstStyle/>
          <a:p>
            <a:fld id="{86B94161-4CC9-4D99-A68C-18E337D0985C}" type="datetimeFigureOut">
              <a:rPr lang="en-IN" smtClean="0"/>
              <a:t>08-06-2023</a:t>
            </a:fld>
            <a:endParaRPr lang="en-IN"/>
          </a:p>
        </p:txBody>
      </p:sp>
      <p:sp>
        <p:nvSpPr>
          <p:cNvPr id="3" name="Footer Placeholder 2">
            <a:extLst>
              <a:ext uri="{FF2B5EF4-FFF2-40B4-BE49-F238E27FC236}">
                <a16:creationId xmlns:a16="http://schemas.microsoft.com/office/drawing/2014/main" id="{7D80942F-5CEA-4A51-9CA8-6F0348486528}"/>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D587CAC6-1BA1-4D58-A114-634E5F39335B}"/>
              </a:ext>
            </a:extLst>
          </p:cNvPr>
          <p:cNvSpPr>
            <a:spLocks noGrp="1"/>
          </p:cNvSpPr>
          <p:nvPr>
            <p:ph type="sldNum" sz="quarter" idx="12"/>
          </p:nvPr>
        </p:nvSpPr>
        <p:spPr/>
        <p:txBody>
          <a:bodyPr/>
          <a:lstStyle/>
          <a:p>
            <a:fld id="{7294ED3F-74A9-427C-BCB9-3D46FCAEBEF4}" type="slidenum">
              <a:rPr lang="en-IN" smtClean="0"/>
              <a:t>‹#›</a:t>
            </a:fld>
            <a:endParaRPr lang="en-IN"/>
          </a:p>
        </p:txBody>
      </p:sp>
      <p:sp>
        <p:nvSpPr>
          <p:cNvPr id="5" name="Picture Placeholder 7">
            <a:extLst>
              <a:ext uri="{FF2B5EF4-FFF2-40B4-BE49-F238E27FC236}">
                <a16:creationId xmlns:a16="http://schemas.microsoft.com/office/drawing/2014/main" id="{BC5E7992-A095-4C2F-A977-20B774A8253C}"/>
              </a:ext>
            </a:extLst>
          </p:cNvPr>
          <p:cNvSpPr>
            <a:spLocks noGrp="1"/>
          </p:cNvSpPr>
          <p:nvPr>
            <p:ph type="pic" sz="quarter" idx="13"/>
          </p:nvPr>
        </p:nvSpPr>
        <p:spPr>
          <a:xfrm>
            <a:off x="1714501" y="1166208"/>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6" name="Picture Placeholder 7">
            <a:extLst>
              <a:ext uri="{FF2B5EF4-FFF2-40B4-BE49-F238E27FC236}">
                <a16:creationId xmlns:a16="http://schemas.microsoft.com/office/drawing/2014/main" id="{4686D2D6-AAFE-4A16-A136-377D4EFBA4D4}"/>
              </a:ext>
            </a:extLst>
          </p:cNvPr>
          <p:cNvSpPr>
            <a:spLocks noGrp="1"/>
          </p:cNvSpPr>
          <p:nvPr>
            <p:ph type="pic" sz="quarter" idx="14"/>
          </p:nvPr>
        </p:nvSpPr>
        <p:spPr>
          <a:xfrm>
            <a:off x="4026777" y="1166208"/>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7" name="Picture Placeholder 7">
            <a:extLst>
              <a:ext uri="{FF2B5EF4-FFF2-40B4-BE49-F238E27FC236}">
                <a16:creationId xmlns:a16="http://schemas.microsoft.com/office/drawing/2014/main" id="{A913614C-F532-409E-B90F-4AC16C6B613A}"/>
              </a:ext>
            </a:extLst>
          </p:cNvPr>
          <p:cNvSpPr>
            <a:spLocks noGrp="1"/>
          </p:cNvSpPr>
          <p:nvPr>
            <p:ph type="pic" sz="quarter" idx="15"/>
          </p:nvPr>
        </p:nvSpPr>
        <p:spPr>
          <a:xfrm>
            <a:off x="6339053" y="1166208"/>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8" name="Picture Placeholder 7">
            <a:extLst>
              <a:ext uri="{FF2B5EF4-FFF2-40B4-BE49-F238E27FC236}">
                <a16:creationId xmlns:a16="http://schemas.microsoft.com/office/drawing/2014/main" id="{C61C4338-BCA0-4DA3-924C-2C72D8AAD93B}"/>
              </a:ext>
            </a:extLst>
          </p:cNvPr>
          <p:cNvSpPr>
            <a:spLocks noGrp="1"/>
          </p:cNvSpPr>
          <p:nvPr>
            <p:ph type="pic" sz="quarter" idx="16"/>
          </p:nvPr>
        </p:nvSpPr>
        <p:spPr>
          <a:xfrm>
            <a:off x="8651329" y="1166208"/>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9" name="Picture Placeholder 7">
            <a:extLst>
              <a:ext uri="{FF2B5EF4-FFF2-40B4-BE49-F238E27FC236}">
                <a16:creationId xmlns:a16="http://schemas.microsoft.com/office/drawing/2014/main" id="{C317A450-8532-4E89-81CC-554807CFAD3F}"/>
              </a:ext>
            </a:extLst>
          </p:cNvPr>
          <p:cNvSpPr>
            <a:spLocks noGrp="1"/>
          </p:cNvSpPr>
          <p:nvPr>
            <p:ph type="pic" sz="quarter" idx="17"/>
          </p:nvPr>
        </p:nvSpPr>
        <p:spPr>
          <a:xfrm>
            <a:off x="1714501" y="3909409"/>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0" name="Picture Placeholder 7">
            <a:extLst>
              <a:ext uri="{FF2B5EF4-FFF2-40B4-BE49-F238E27FC236}">
                <a16:creationId xmlns:a16="http://schemas.microsoft.com/office/drawing/2014/main" id="{C29C2D93-4B51-4E77-9B73-78F46D4D056C}"/>
              </a:ext>
            </a:extLst>
          </p:cNvPr>
          <p:cNvSpPr>
            <a:spLocks noGrp="1"/>
          </p:cNvSpPr>
          <p:nvPr>
            <p:ph type="pic" sz="quarter" idx="18"/>
          </p:nvPr>
        </p:nvSpPr>
        <p:spPr>
          <a:xfrm>
            <a:off x="4026777" y="3909409"/>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1" name="Picture Placeholder 7">
            <a:extLst>
              <a:ext uri="{FF2B5EF4-FFF2-40B4-BE49-F238E27FC236}">
                <a16:creationId xmlns:a16="http://schemas.microsoft.com/office/drawing/2014/main" id="{24EFCF49-D335-4B45-8E28-9EFC02A4AAF7}"/>
              </a:ext>
            </a:extLst>
          </p:cNvPr>
          <p:cNvSpPr>
            <a:spLocks noGrp="1"/>
          </p:cNvSpPr>
          <p:nvPr>
            <p:ph type="pic" sz="quarter" idx="19"/>
          </p:nvPr>
        </p:nvSpPr>
        <p:spPr>
          <a:xfrm>
            <a:off x="6339053" y="3909409"/>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2" name="Picture Placeholder 7">
            <a:extLst>
              <a:ext uri="{FF2B5EF4-FFF2-40B4-BE49-F238E27FC236}">
                <a16:creationId xmlns:a16="http://schemas.microsoft.com/office/drawing/2014/main" id="{CFC0EF6C-A2C1-406B-958E-38B5EF02155F}"/>
              </a:ext>
            </a:extLst>
          </p:cNvPr>
          <p:cNvSpPr>
            <a:spLocks noGrp="1"/>
          </p:cNvSpPr>
          <p:nvPr>
            <p:ph type="pic" sz="quarter" idx="20"/>
          </p:nvPr>
        </p:nvSpPr>
        <p:spPr>
          <a:xfrm>
            <a:off x="8651329" y="3909409"/>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982002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6/8/2023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048546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1E7002B-52CE-4E25-8BC9-D572C81B5E8C}"/>
              </a:ext>
            </a:extLst>
          </p:cNvPr>
          <p:cNvSpPr/>
          <p:nvPr userDrawn="1"/>
        </p:nvSpPr>
        <p:spPr>
          <a:xfrm>
            <a:off x="-1814" y="0"/>
            <a:ext cx="6083300" cy="6858000"/>
          </a:xfrm>
          <a:custGeom>
            <a:avLst/>
            <a:gdLst>
              <a:gd name="connsiteX0" fmla="*/ 4508703 w 6997700"/>
              <a:gd name="connsiteY0" fmla="*/ 0 h 6858000"/>
              <a:gd name="connsiteX1" fmla="*/ 3733800 w 6997700"/>
              <a:gd name="connsiteY1" fmla="*/ 0 h 6858000"/>
              <a:gd name="connsiteX2" fmla="*/ 901700 w 6997700"/>
              <a:gd name="connsiteY2" fmla="*/ 0 h 6858000"/>
              <a:gd name="connsiteX3" fmla="*/ 0 w 6997700"/>
              <a:gd name="connsiteY3" fmla="*/ 0 h 6858000"/>
              <a:gd name="connsiteX4" fmla="*/ 0 w 6997700"/>
              <a:gd name="connsiteY4" fmla="*/ 6858000 h 6858000"/>
              <a:gd name="connsiteX5" fmla="*/ 901700 w 6997700"/>
              <a:gd name="connsiteY5" fmla="*/ 6858000 h 6858000"/>
              <a:gd name="connsiteX6" fmla="*/ 3733800 w 6997700"/>
              <a:gd name="connsiteY6" fmla="*/ 6858000 h 6858000"/>
              <a:gd name="connsiteX7" fmla="*/ 4508703 w 6997700"/>
              <a:gd name="connsiteY7" fmla="*/ 6858000 h 6858000"/>
              <a:gd name="connsiteX8" fmla="*/ 6997700 w 6997700"/>
              <a:gd name="connsiteY8"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700" h="6858000">
                <a:moveTo>
                  <a:pt x="4508703" y="0"/>
                </a:moveTo>
                <a:lnTo>
                  <a:pt x="3733800" y="0"/>
                </a:lnTo>
                <a:lnTo>
                  <a:pt x="901700" y="0"/>
                </a:lnTo>
                <a:lnTo>
                  <a:pt x="0" y="0"/>
                </a:lnTo>
                <a:lnTo>
                  <a:pt x="0" y="6858000"/>
                </a:lnTo>
                <a:lnTo>
                  <a:pt x="901700" y="6858000"/>
                </a:lnTo>
                <a:lnTo>
                  <a:pt x="3733800" y="6858000"/>
                </a:lnTo>
                <a:lnTo>
                  <a:pt x="4508703" y="6858000"/>
                </a:lnTo>
                <a:lnTo>
                  <a:pt x="6997700" y="342900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Tree>
    <p:extLst>
      <p:ext uri="{BB962C8B-B14F-4D97-AF65-F5344CB8AC3E}">
        <p14:creationId xmlns:p14="http://schemas.microsoft.com/office/powerpoint/2010/main" val="29596722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812233" y="2015267"/>
            <a:ext cx="5283600" cy="2192800"/>
          </a:xfrm>
          <a:prstGeom prst="rect">
            <a:avLst/>
          </a:prstGeom>
        </p:spPr>
        <p:txBody>
          <a:bodyPr spcFirstLastPara="1" wrap="square" lIns="91425" tIns="91425" rIns="91425" bIns="91425" anchor="ctr" anchorCtr="0">
            <a:noAutofit/>
          </a:bodyPr>
          <a:lstStyle>
            <a:lvl1pPr lvl="0">
              <a:spcBef>
                <a:spcPts val="0"/>
              </a:spcBef>
              <a:spcAft>
                <a:spcPts val="0"/>
              </a:spcAft>
              <a:buClr>
                <a:srgbClr val="191919"/>
              </a:buClr>
              <a:buSzPts val="5200"/>
              <a:buNone/>
              <a:defRPr sz="61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812233" y="4208333"/>
            <a:ext cx="5283600" cy="634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363185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960000" y="3085400"/>
            <a:ext cx="67568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960000" y="1963000"/>
            <a:ext cx="1219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960000" y="4207800"/>
            <a:ext cx="6756800" cy="6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42476203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AutoNum type="arabicPeriod"/>
              <a:defRPr sz="1667">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5778046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 name="Google Shape;20;p5"/>
          <p:cNvSpPr txBox="1">
            <a:spLocks noGrp="1"/>
          </p:cNvSpPr>
          <p:nvPr>
            <p:ph type="title" idx="2"/>
          </p:nvPr>
        </p:nvSpPr>
        <p:spPr>
          <a:xfrm>
            <a:off x="2049900" y="2816263"/>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333" b="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 name="Google Shape;21;p5"/>
          <p:cNvSpPr txBox="1">
            <a:spLocks noGrp="1"/>
          </p:cNvSpPr>
          <p:nvPr>
            <p:ph type="title" idx="3"/>
          </p:nvPr>
        </p:nvSpPr>
        <p:spPr>
          <a:xfrm>
            <a:off x="6485296" y="2816263"/>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333" b="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6485300" y="3561467"/>
            <a:ext cx="3656800" cy="17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 name="Google Shape;23;p5"/>
          <p:cNvSpPr txBox="1">
            <a:spLocks noGrp="1"/>
          </p:cNvSpPr>
          <p:nvPr>
            <p:ph type="subTitle" idx="4"/>
          </p:nvPr>
        </p:nvSpPr>
        <p:spPr>
          <a:xfrm>
            <a:off x="2049900" y="3561467"/>
            <a:ext cx="3656800" cy="17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044388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593367"/>
            <a:ext cx="10272000" cy="57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26768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body" idx="1"/>
          </p:nvPr>
        </p:nvSpPr>
        <p:spPr>
          <a:xfrm>
            <a:off x="960000" y="2457667"/>
            <a:ext cx="4826800" cy="3488800"/>
          </a:xfrm>
          <a:prstGeom prst="rect">
            <a:avLst/>
          </a:prstGeom>
        </p:spPr>
        <p:txBody>
          <a:bodyPr spcFirstLastPara="1" wrap="square" lIns="91425" tIns="91425" rIns="91425" bIns="91425" anchor="ctr" anchorCtr="0">
            <a:noAutofit/>
          </a:bodyPr>
          <a:lstStyle>
            <a:lvl1pPr marL="609585" lvl="0" indent="-389457" rtl="0">
              <a:lnSpc>
                <a:spcPct val="100000"/>
              </a:lnSpc>
              <a:spcBef>
                <a:spcPts val="0"/>
              </a:spcBef>
              <a:spcAft>
                <a:spcPts val="0"/>
              </a:spcAft>
              <a:buSzPts val="1000"/>
              <a:buAutoNum type="arabicPeriod"/>
              <a:defRPr>
                <a:solidFill>
                  <a:srgbClr val="434343"/>
                </a:solidFill>
              </a:defRPr>
            </a:lvl1pPr>
            <a:lvl2pPr marL="1219170" lvl="1" indent="-440256" rtl="0">
              <a:lnSpc>
                <a:spcPct val="115000"/>
              </a:lnSpc>
              <a:spcBef>
                <a:spcPts val="0"/>
              </a:spcBef>
              <a:spcAft>
                <a:spcPts val="0"/>
              </a:spcAft>
              <a:buSzPts val="1600"/>
              <a:buAutoNum type="alphaLcPeriod"/>
              <a:defRPr>
                <a:solidFill>
                  <a:srgbClr val="434343"/>
                </a:solidFill>
              </a:defRPr>
            </a:lvl2pPr>
            <a:lvl3pPr marL="1828754" lvl="2" indent="-440256" rtl="0">
              <a:lnSpc>
                <a:spcPct val="115000"/>
              </a:lnSpc>
              <a:spcBef>
                <a:spcPts val="2133"/>
              </a:spcBef>
              <a:spcAft>
                <a:spcPts val="0"/>
              </a:spcAft>
              <a:buSzPts val="1600"/>
              <a:buAutoNum type="romanLcPeriod"/>
              <a:defRPr>
                <a:solidFill>
                  <a:srgbClr val="434343"/>
                </a:solidFill>
              </a:defRPr>
            </a:lvl3pPr>
            <a:lvl4pPr marL="2438339" lvl="3" indent="-440256" rtl="0">
              <a:lnSpc>
                <a:spcPct val="115000"/>
              </a:lnSpc>
              <a:spcBef>
                <a:spcPts val="2133"/>
              </a:spcBef>
              <a:spcAft>
                <a:spcPts val="0"/>
              </a:spcAft>
              <a:buSzPts val="1600"/>
              <a:buAutoNum type="arabicPeriod"/>
              <a:defRPr>
                <a:solidFill>
                  <a:srgbClr val="434343"/>
                </a:solidFill>
              </a:defRPr>
            </a:lvl4pPr>
            <a:lvl5pPr marL="3047924" lvl="4" indent="-440256" rtl="0">
              <a:lnSpc>
                <a:spcPct val="115000"/>
              </a:lnSpc>
              <a:spcBef>
                <a:spcPts val="2133"/>
              </a:spcBef>
              <a:spcAft>
                <a:spcPts val="0"/>
              </a:spcAft>
              <a:buSzPts val="1600"/>
              <a:buAutoNum type="alphaLcPeriod"/>
              <a:defRPr>
                <a:solidFill>
                  <a:srgbClr val="434343"/>
                </a:solidFill>
              </a:defRPr>
            </a:lvl5pPr>
            <a:lvl6pPr marL="3657509" lvl="5" indent="-440256" rtl="0">
              <a:lnSpc>
                <a:spcPct val="115000"/>
              </a:lnSpc>
              <a:spcBef>
                <a:spcPts val="2133"/>
              </a:spcBef>
              <a:spcAft>
                <a:spcPts val="0"/>
              </a:spcAft>
              <a:buSzPts val="1600"/>
              <a:buAutoNum type="romanLcPeriod"/>
              <a:defRPr>
                <a:solidFill>
                  <a:srgbClr val="434343"/>
                </a:solidFill>
              </a:defRPr>
            </a:lvl6pPr>
            <a:lvl7pPr marL="4267093" lvl="6" indent="-440256" rtl="0">
              <a:lnSpc>
                <a:spcPct val="115000"/>
              </a:lnSpc>
              <a:spcBef>
                <a:spcPts val="2133"/>
              </a:spcBef>
              <a:spcAft>
                <a:spcPts val="0"/>
              </a:spcAft>
              <a:buSzPts val="1600"/>
              <a:buAutoNum type="arabicPeriod"/>
              <a:defRPr>
                <a:solidFill>
                  <a:srgbClr val="434343"/>
                </a:solidFill>
              </a:defRPr>
            </a:lvl7pPr>
            <a:lvl8pPr marL="4876678" lvl="7" indent="-440256" rtl="0">
              <a:lnSpc>
                <a:spcPct val="115000"/>
              </a:lnSpc>
              <a:spcBef>
                <a:spcPts val="2133"/>
              </a:spcBef>
              <a:spcAft>
                <a:spcPts val="0"/>
              </a:spcAft>
              <a:buSzPts val="1600"/>
              <a:buAutoNum type="alphaLcPeriod"/>
              <a:defRPr>
                <a:solidFill>
                  <a:srgbClr val="434343"/>
                </a:solidFill>
              </a:defRPr>
            </a:lvl8pPr>
            <a:lvl9pPr marL="5486263" lvl="8" indent="-440256" rtl="0">
              <a:lnSpc>
                <a:spcPct val="115000"/>
              </a:lnSpc>
              <a:spcBef>
                <a:spcPts val="2133"/>
              </a:spcBef>
              <a:spcAft>
                <a:spcPts val="2133"/>
              </a:spcAft>
              <a:buSzPts val="1600"/>
              <a:buAutoNum type="romanLcPeriod"/>
              <a:defRPr>
                <a:solidFill>
                  <a:srgbClr val="434343"/>
                </a:solidFill>
              </a:defRPr>
            </a:lvl9pPr>
          </a:lstStyle>
          <a:p>
            <a:endParaRPr/>
          </a:p>
        </p:txBody>
      </p:sp>
      <p:sp>
        <p:nvSpPr>
          <p:cNvPr id="28" name="Google Shape;28;p7"/>
          <p:cNvSpPr txBox="1">
            <a:spLocks noGrp="1"/>
          </p:cNvSpPr>
          <p:nvPr>
            <p:ph type="title"/>
          </p:nvPr>
        </p:nvSpPr>
        <p:spPr>
          <a:xfrm>
            <a:off x="960000" y="1354333"/>
            <a:ext cx="5726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842853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41504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2784400" y="1746600"/>
            <a:ext cx="662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9"/>
          <p:cNvSpPr txBox="1">
            <a:spLocks noGrp="1"/>
          </p:cNvSpPr>
          <p:nvPr>
            <p:ph type="subTitle" idx="1"/>
          </p:nvPr>
        </p:nvSpPr>
        <p:spPr>
          <a:xfrm>
            <a:off x="2784400" y="2869000"/>
            <a:ext cx="66232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16535201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960000" y="51494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110007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6/8/2023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3933810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8" name="Google Shape;38;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2563106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1771753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960000" y="23237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42" name="Google Shape;42;p13"/>
          <p:cNvSpPr txBox="1">
            <a:spLocks noGrp="1"/>
          </p:cNvSpPr>
          <p:nvPr>
            <p:ph type="title" idx="2" hasCustomPrompt="1"/>
          </p:nvPr>
        </p:nvSpPr>
        <p:spPr>
          <a:xfrm>
            <a:off x="960000" y="15328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 name="Google Shape;43;p13"/>
          <p:cNvSpPr txBox="1">
            <a:spLocks noGrp="1"/>
          </p:cNvSpPr>
          <p:nvPr>
            <p:ph type="subTitle" idx="1"/>
          </p:nvPr>
        </p:nvSpPr>
        <p:spPr>
          <a:xfrm>
            <a:off x="960000" y="3027300"/>
            <a:ext cx="3115200" cy="7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44" name="Google Shape;44;p13"/>
          <p:cNvSpPr txBox="1">
            <a:spLocks noGrp="1"/>
          </p:cNvSpPr>
          <p:nvPr>
            <p:ph type="title" idx="3"/>
          </p:nvPr>
        </p:nvSpPr>
        <p:spPr>
          <a:xfrm>
            <a:off x="4538400" y="23237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45" name="Google Shape;45;p13"/>
          <p:cNvSpPr txBox="1">
            <a:spLocks noGrp="1"/>
          </p:cNvSpPr>
          <p:nvPr>
            <p:ph type="title" idx="4" hasCustomPrompt="1"/>
          </p:nvPr>
        </p:nvSpPr>
        <p:spPr>
          <a:xfrm>
            <a:off x="4538400" y="15328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6" name="Google Shape;46;p13"/>
          <p:cNvSpPr txBox="1">
            <a:spLocks noGrp="1"/>
          </p:cNvSpPr>
          <p:nvPr>
            <p:ph type="subTitle" idx="5"/>
          </p:nvPr>
        </p:nvSpPr>
        <p:spPr>
          <a:xfrm>
            <a:off x="4538400" y="3027300"/>
            <a:ext cx="3115200" cy="7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47" name="Google Shape;47;p13"/>
          <p:cNvSpPr txBox="1">
            <a:spLocks noGrp="1"/>
          </p:cNvSpPr>
          <p:nvPr>
            <p:ph type="title" idx="6"/>
          </p:nvPr>
        </p:nvSpPr>
        <p:spPr>
          <a:xfrm>
            <a:off x="8116800" y="23237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48" name="Google Shape;48;p13"/>
          <p:cNvSpPr txBox="1">
            <a:spLocks noGrp="1"/>
          </p:cNvSpPr>
          <p:nvPr>
            <p:ph type="title" idx="7" hasCustomPrompt="1"/>
          </p:nvPr>
        </p:nvSpPr>
        <p:spPr>
          <a:xfrm>
            <a:off x="8116800" y="15328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 name="Google Shape;49;p13"/>
          <p:cNvSpPr txBox="1">
            <a:spLocks noGrp="1"/>
          </p:cNvSpPr>
          <p:nvPr>
            <p:ph type="subTitle" idx="8"/>
          </p:nvPr>
        </p:nvSpPr>
        <p:spPr>
          <a:xfrm>
            <a:off x="8116800" y="3027300"/>
            <a:ext cx="3115200" cy="7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50" name="Google Shape;50;p13"/>
          <p:cNvSpPr txBox="1">
            <a:spLocks noGrp="1"/>
          </p:cNvSpPr>
          <p:nvPr>
            <p:ph type="title" idx="9"/>
          </p:nvPr>
        </p:nvSpPr>
        <p:spPr>
          <a:xfrm>
            <a:off x="960000" y="47095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51" name="Google Shape;51;p13"/>
          <p:cNvSpPr txBox="1">
            <a:spLocks noGrp="1"/>
          </p:cNvSpPr>
          <p:nvPr>
            <p:ph type="title" idx="13" hasCustomPrompt="1"/>
          </p:nvPr>
        </p:nvSpPr>
        <p:spPr>
          <a:xfrm>
            <a:off x="960000" y="39186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r>
              <a:t>xx%</a:t>
            </a:r>
          </a:p>
        </p:txBody>
      </p:sp>
      <p:sp>
        <p:nvSpPr>
          <p:cNvPr id="52" name="Google Shape;52;p13"/>
          <p:cNvSpPr txBox="1">
            <a:spLocks noGrp="1"/>
          </p:cNvSpPr>
          <p:nvPr>
            <p:ph type="subTitle" idx="14"/>
          </p:nvPr>
        </p:nvSpPr>
        <p:spPr>
          <a:xfrm>
            <a:off x="960000" y="5413200"/>
            <a:ext cx="3115200" cy="7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53" name="Google Shape;53;p13"/>
          <p:cNvSpPr txBox="1">
            <a:spLocks noGrp="1"/>
          </p:cNvSpPr>
          <p:nvPr>
            <p:ph type="title" idx="15"/>
          </p:nvPr>
        </p:nvSpPr>
        <p:spPr>
          <a:xfrm>
            <a:off x="4538400" y="47095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54" name="Google Shape;54;p13"/>
          <p:cNvSpPr txBox="1">
            <a:spLocks noGrp="1"/>
          </p:cNvSpPr>
          <p:nvPr>
            <p:ph type="title" idx="16" hasCustomPrompt="1"/>
          </p:nvPr>
        </p:nvSpPr>
        <p:spPr>
          <a:xfrm>
            <a:off x="4538400" y="39186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r>
              <a:t>xx%</a:t>
            </a:r>
          </a:p>
        </p:txBody>
      </p:sp>
      <p:sp>
        <p:nvSpPr>
          <p:cNvPr id="55" name="Google Shape;55;p13"/>
          <p:cNvSpPr txBox="1">
            <a:spLocks noGrp="1"/>
          </p:cNvSpPr>
          <p:nvPr>
            <p:ph type="subTitle" idx="17"/>
          </p:nvPr>
        </p:nvSpPr>
        <p:spPr>
          <a:xfrm>
            <a:off x="4538400" y="5413200"/>
            <a:ext cx="3115200" cy="7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56" name="Google Shape;56;p13"/>
          <p:cNvSpPr txBox="1">
            <a:spLocks noGrp="1"/>
          </p:cNvSpPr>
          <p:nvPr>
            <p:ph type="title" idx="18"/>
          </p:nvPr>
        </p:nvSpPr>
        <p:spPr>
          <a:xfrm>
            <a:off x="8116800" y="47095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57" name="Google Shape;57;p13"/>
          <p:cNvSpPr txBox="1">
            <a:spLocks noGrp="1"/>
          </p:cNvSpPr>
          <p:nvPr>
            <p:ph type="title" idx="19" hasCustomPrompt="1"/>
          </p:nvPr>
        </p:nvSpPr>
        <p:spPr>
          <a:xfrm>
            <a:off x="8116800" y="39186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r>
              <a:t>xx%</a:t>
            </a:r>
          </a:p>
        </p:txBody>
      </p:sp>
      <p:sp>
        <p:nvSpPr>
          <p:cNvPr id="58" name="Google Shape;58;p13"/>
          <p:cNvSpPr txBox="1">
            <a:spLocks noGrp="1"/>
          </p:cNvSpPr>
          <p:nvPr>
            <p:ph type="subTitle" idx="20"/>
          </p:nvPr>
        </p:nvSpPr>
        <p:spPr>
          <a:xfrm>
            <a:off x="8116800" y="5413200"/>
            <a:ext cx="3115200" cy="7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59" name="Google Shape;59;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775875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082400" y="1585467"/>
            <a:ext cx="602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2" name="Google Shape;62;p14"/>
          <p:cNvSpPr txBox="1">
            <a:spLocks noGrp="1"/>
          </p:cNvSpPr>
          <p:nvPr>
            <p:ph type="subTitle" idx="1"/>
          </p:nvPr>
        </p:nvSpPr>
        <p:spPr>
          <a:xfrm>
            <a:off x="2878067" y="4204667"/>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29136115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4743200" y="3986303"/>
            <a:ext cx="5813600" cy="85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65" name="Google Shape;65;p15"/>
          <p:cNvSpPr txBox="1">
            <a:spLocks noGrp="1"/>
          </p:cNvSpPr>
          <p:nvPr>
            <p:ph type="subTitle" idx="1"/>
          </p:nvPr>
        </p:nvSpPr>
        <p:spPr>
          <a:xfrm>
            <a:off x="1635200" y="2015084"/>
            <a:ext cx="8921600" cy="197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spTree>
    <p:extLst>
      <p:ext uri="{BB962C8B-B14F-4D97-AF65-F5344CB8AC3E}">
        <p14:creationId xmlns:p14="http://schemas.microsoft.com/office/powerpoint/2010/main" val="24775034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960000" y="39148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 name="Google Shape;68;p16"/>
          <p:cNvSpPr txBox="1">
            <a:spLocks noGrp="1"/>
          </p:cNvSpPr>
          <p:nvPr>
            <p:ph type="subTitle" idx="1"/>
          </p:nvPr>
        </p:nvSpPr>
        <p:spPr>
          <a:xfrm>
            <a:off x="960000" y="4678400"/>
            <a:ext cx="5726400" cy="133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2133"/>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33118196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960000" y="593367"/>
            <a:ext cx="5726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 name="Google Shape;71;p17"/>
          <p:cNvSpPr txBox="1">
            <a:spLocks noGrp="1"/>
          </p:cNvSpPr>
          <p:nvPr>
            <p:ph type="subTitle" idx="1"/>
          </p:nvPr>
        </p:nvSpPr>
        <p:spPr>
          <a:xfrm>
            <a:off x="960000" y="2953400"/>
            <a:ext cx="4480800" cy="173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27996255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2"/>
        <p:cNvGrpSpPr/>
        <p:nvPr/>
      </p:nvGrpSpPr>
      <p:grpSpPr>
        <a:xfrm>
          <a:off x="0" y="0"/>
          <a:ext cx="0" cy="0"/>
          <a:chOff x="0" y="0"/>
          <a:chExt cx="0" cy="0"/>
        </a:xfrm>
      </p:grpSpPr>
      <p:sp>
        <p:nvSpPr>
          <p:cNvPr id="73" name="Google Shape;73;p18"/>
          <p:cNvSpPr txBox="1">
            <a:spLocks noGrp="1"/>
          </p:cNvSpPr>
          <p:nvPr>
            <p:ph type="body" idx="1"/>
          </p:nvPr>
        </p:nvSpPr>
        <p:spPr>
          <a:xfrm>
            <a:off x="1369467" y="2044600"/>
            <a:ext cx="4563200" cy="4131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67">
                <a:solidFill>
                  <a:srgbClr val="434343"/>
                </a:solidFill>
              </a:defRPr>
            </a:lvl1pPr>
            <a:lvl2pPr marL="1219170" lvl="1"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
        <p:nvSpPr>
          <p:cNvPr id="74" name="Google Shape;74;p18"/>
          <p:cNvSpPr txBox="1">
            <a:spLocks noGrp="1"/>
          </p:cNvSpPr>
          <p:nvPr>
            <p:ph type="body" idx="2"/>
          </p:nvPr>
        </p:nvSpPr>
        <p:spPr>
          <a:xfrm>
            <a:off x="6259333" y="2044600"/>
            <a:ext cx="4563200" cy="4131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3333">
                <a:solidFill>
                  <a:schemeClr val="dk1"/>
                </a:solidFill>
                <a:latin typeface="Bebas Neue"/>
                <a:ea typeface="Bebas Neue"/>
                <a:cs typeface="Bebas Neue"/>
                <a:sym typeface="Bebas Neue"/>
              </a:defRPr>
            </a:lvl1pPr>
            <a:lvl2pPr marL="1219170" lvl="1"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
        <p:nvSpPr>
          <p:cNvPr id="75" name="Google Shape;75;p18"/>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412273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8" name="Google Shape;78;p19"/>
          <p:cNvSpPr txBox="1">
            <a:spLocks noGrp="1"/>
          </p:cNvSpPr>
          <p:nvPr>
            <p:ph type="title" idx="2"/>
          </p:nvPr>
        </p:nvSpPr>
        <p:spPr>
          <a:xfrm>
            <a:off x="1250267" y="28756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9" name="Google Shape;79;p19"/>
          <p:cNvSpPr txBox="1">
            <a:spLocks noGrp="1"/>
          </p:cNvSpPr>
          <p:nvPr>
            <p:ph type="subTitle" idx="1"/>
          </p:nvPr>
        </p:nvSpPr>
        <p:spPr>
          <a:xfrm>
            <a:off x="1250267" y="3579233"/>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80" name="Google Shape;80;p19"/>
          <p:cNvSpPr txBox="1">
            <a:spLocks noGrp="1"/>
          </p:cNvSpPr>
          <p:nvPr>
            <p:ph type="title" idx="3"/>
          </p:nvPr>
        </p:nvSpPr>
        <p:spPr>
          <a:xfrm>
            <a:off x="4645892" y="28756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1" name="Google Shape;81;p19"/>
          <p:cNvSpPr txBox="1">
            <a:spLocks noGrp="1"/>
          </p:cNvSpPr>
          <p:nvPr>
            <p:ph type="subTitle" idx="4"/>
          </p:nvPr>
        </p:nvSpPr>
        <p:spPr>
          <a:xfrm>
            <a:off x="4645895" y="3579233"/>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82" name="Google Shape;82;p19"/>
          <p:cNvSpPr txBox="1">
            <a:spLocks noGrp="1"/>
          </p:cNvSpPr>
          <p:nvPr>
            <p:ph type="title" idx="5"/>
          </p:nvPr>
        </p:nvSpPr>
        <p:spPr>
          <a:xfrm>
            <a:off x="8041528" y="28756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 name="Google Shape;83;p19"/>
          <p:cNvSpPr txBox="1">
            <a:spLocks noGrp="1"/>
          </p:cNvSpPr>
          <p:nvPr>
            <p:ph type="subTitle" idx="6"/>
          </p:nvPr>
        </p:nvSpPr>
        <p:spPr>
          <a:xfrm>
            <a:off x="8041532" y="3579233"/>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16648828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4"/>
        <p:cNvGrpSpPr/>
        <p:nvPr/>
      </p:nvGrpSpPr>
      <p:grpSpPr>
        <a:xfrm>
          <a:off x="0" y="0"/>
          <a:ext cx="0" cy="0"/>
          <a:chOff x="0" y="0"/>
          <a:chExt cx="0" cy="0"/>
        </a:xfrm>
      </p:grpSpPr>
      <p:sp>
        <p:nvSpPr>
          <p:cNvPr id="85" name="Google Shape;85;p20"/>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 name="Google Shape;86;p20"/>
          <p:cNvSpPr txBox="1">
            <a:spLocks noGrp="1"/>
          </p:cNvSpPr>
          <p:nvPr>
            <p:ph type="title" idx="2"/>
          </p:nvPr>
        </p:nvSpPr>
        <p:spPr>
          <a:xfrm>
            <a:off x="3233133" y="2157667"/>
            <a:ext cx="2637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7" name="Google Shape;87;p20"/>
          <p:cNvSpPr txBox="1">
            <a:spLocks noGrp="1"/>
          </p:cNvSpPr>
          <p:nvPr>
            <p:ph type="subTitle" idx="1"/>
          </p:nvPr>
        </p:nvSpPr>
        <p:spPr>
          <a:xfrm>
            <a:off x="3233133" y="2939700"/>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88" name="Google Shape;88;p20"/>
          <p:cNvSpPr txBox="1">
            <a:spLocks noGrp="1"/>
          </p:cNvSpPr>
          <p:nvPr>
            <p:ph type="title" idx="3"/>
          </p:nvPr>
        </p:nvSpPr>
        <p:spPr>
          <a:xfrm>
            <a:off x="6321277" y="2157667"/>
            <a:ext cx="2637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9" name="Google Shape;89;p20"/>
          <p:cNvSpPr txBox="1">
            <a:spLocks noGrp="1"/>
          </p:cNvSpPr>
          <p:nvPr>
            <p:ph type="subTitle" idx="4"/>
          </p:nvPr>
        </p:nvSpPr>
        <p:spPr>
          <a:xfrm>
            <a:off x="6321272" y="2939700"/>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90" name="Google Shape;90;p20"/>
          <p:cNvSpPr txBox="1">
            <a:spLocks noGrp="1"/>
          </p:cNvSpPr>
          <p:nvPr>
            <p:ph type="title" idx="5"/>
          </p:nvPr>
        </p:nvSpPr>
        <p:spPr>
          <a:xfrm>
            <a:off x="3233133" y="4068867"/>
            <a:ext cx="2637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 name="Google Shape;91;p20"/>
          <p:cNvSpPr txBox="1">
            <a:spLocks noGrp="1"/>
          </p:cNvSpPr>
          <p:nvPr>
            <p:ph type="subTitle" idx="6"/>
          </p:nvPr>
        </p:nvSpPr>
        <p:spPr>
          <a:xfrm>
            <a:off x="3233133" y="4850900"/>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92" name="Google Shape;92;p20"/>
          <p:cNvSpPr txBox="1">
            <a:spLocks noGrp="1"/>
          </p:cNvSpPr>
          <p:nvPr>
            <p:ph type="title" idx="7"/>
          </p:nvPr>
        </p:nvSpPr>
        <p:spPr>
          <a:xfrm>
            <a:off x="6321277" y="4068867"/>
            <a:ext cx="2637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 name="Google Shape;93;p20"/>
          <p:cNvSpPr txBox="1">
            <a:spLocks noGrp="1"/>
          </p:cNvSpPr>
          <p:nvPr>
            <p:ph type="subTitle" idx="8"/>
          </p:nvPr>
        </p:nvSpPr>
        <p:spPr>
          <a:xfrm>
            <a:off x="6321272" y="4850900"/>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252454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6/8/2023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956572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 name="Google Shape;96;p21"/>
          <p:cNvSpPr txBox="1">
            <a:spLocks noGrp="1"/>
          </p:cNvSpPr>
          <p:nvPr>
            <p:ph type="title" idx="2"/>
          </p:nvPr>
        </p:nvSpPr>
        <p:spPr>
          <a:xfrm>
            <a:off x="1468233" y="22438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 name="Google Shape;97;p21"/>
          <p:cNvSpPr txBox="1">
            <a:spLocks noGrp="1"/>
          </p:cNvSpPr>
          <p:nvPr>
            <p:ph type="subTitle" idx="1"/>
          </p:nvPr>
        </p:nvSpPr>
        <p:spPr>
          <a:xfrm>
            <a:off x="1468233" y="2947400"/>
            <a:ext cx="26480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98" name="Google Shape;98;p21"/>
          <p:cNvSpPr txBox="1">
            <a:spLocks noGrp="1"/>
          </p:cNvSpPr>
          <p:nvPr>
            <p:ph type="title" idx="3"/>
          </p:nvPr>
        </p:nvSpPr>
        <p:spPr>
          <a:xfrm>
            <a:off x="4771931" y="22438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9" name="Google Shape;99;p21"/>
          <p:cNvSpPr txBox="1">
            <a:spLocks noGrp="1"/>
          </p:cNvSpPr>
          <p:nvPr>
            <p:ph type="subTitle" idx="4"/>
          </p:nvPr>
        </p:nvSpPr>
        <p:spPr>
          <a:xfrm>
            <a:off x="4772000" y="2947400"/>
            <a:ext cx="26480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100" name="Google Shape;100;p21"/>
          <p:cNvSpPr txBox="1">
            <a:spLocks noGrp="1"/>
          </p:cNvSpPr>
          <p:nvPr>
            <p:ph type="title" idx="5"/>
          </p:nvPr>
        </p:nvSpPr>
        <p:spPr>
          <a:xfrm>
            <a:off x="1468233" y="41550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1" name="Google Shape;101;p21"/>
          <p:cNvSpPr txBox="1">
            <a:spLocks noGrp="1"/>
          </p:cNvSpPr>
          <p:nvPr>
            <p:ph type="subTitle" idx="6"/>
          </p:nvPr>
        </p:nvSpPr>
        <p:spPr>
          <a:xfrm>
            <a:off x="1468233" y="4858600"/>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102" name="Google Shape;102;p21"/>
          <p:cNvSpPr txBox="1">
            <a:spLocks noGrp="1"/>
          </p:cNvSpPr>
          <p:nvPr>
            <p:ph type="title" idx="7"/>
          </p:nvPr>
        </p:nvSpPr>
        <p:spPr>
          <a:xfrm>
            <a:off x="4771931" y="41550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3" name="Google Shape;103;p21"/>
          <p:cNvSpPr txBox="1">
            <a:spLocks noGrp="1"/>
          </p:cNvSpPr>
          <p:nvPr>
            <p:ph type="subTitle" idx="8"/>
          </p:nvPr>
        </p:nvSpPr>
        <p:spPr>
          <a:xfrm>
            <a:off x="4771931" y="4858600"/>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104" name="Google Shape;104;p21"/>
          <p:cNvSpPr txBox="1">
            <a:spLocks noGrp="1"/>
          </p:cNvSpPr>
          <p:nvPr>
            <p:ph type="title" idx="9"/>
          </p:nvPr>
        </p:nvSpPr>
        <p:spPr>
          <a:xfrm>
            <a:off x="8075636" y="22438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5" name="Google Shape;105;p21"/>
          <p:cNvSpPr txBox="1">
            <a:spLocks noGrp="1"/>
          </p:cNvSpPr>
          <p:nvPr>
            <p:ph type="subTitle" idx="13"/>
          </p:nvPr>
        </p:nvSpPr>
        <p:spPr>
          <a:xfrm>
            <a:off x="8075633" y="2947400"/>
            <a:ext cx="26480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106" name="Google Shape;106;p21"/>
          <p:cNvSpPr txBox="1">
            <a:spLocks noGrp="1"/>
          </p:cNvSpPr>
          <p:nvPr>
            <p:ph type="title" idx="14"/>
          </p:nvPr>
        </p:nvSpPr>
        <p:spPr>
          <a:xfrm>
            <a:off x="8075636" y="41550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7" name="Google Shape;107;p21"/>
          <p:cNvSpPr txBox="1">
            <a:spLocks noGrp="1"/>
          </p:cNvSpPr>
          <p:nvPr>
            <p:ph type="subTitle" idx="15"/>
          </p:nvPr>
        </p:nvSpPr>
        <p:spPr>
          <a:xfrm>
            <a:off x="8075636" y="4858600"/>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3131249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8"/>
        <p:cNvGrpSpPr/>
        <p:nvPr/>
      </p:nvGrpSpPr>
      <p:grpSpPr>
        <a:xfrm>
          <a:off x="0" y="0"/>
          <a:ext cx="0" cy="0"/>
          <a:chOff x="0" y="0"/>
          <a:chExt cx="0" cy="0"/>
        </a:xfrm>
      </p:grpSpPr>
      <p:sp>
        <p:nvSpPr>
          <p:cNvPr id="109" name="Google Shape;109;p22"/>
          <p:cNvSpPr txBox="1">
            <a:spLocks noGrp="1"/>
          </p:cNvSpPr>
          <p:nvPr>
            <p:ph type="title" hasCustomPrompt="1"/>
          </p:nvPr>
        </p:nvSpPr>
        <p:spPr>
          <a:xfrm>
            <a:off x="950800" y="3098667"/>
            <a:ext cx="3010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0" name="Google Shape;110;p22"/>
          <p:cNvSpPr txBox="1">
            <a:spLocks noGrp="1"/>
          </p:cNvSpPr>
          <p:nvPr>
            <p:ph type="subTitle" idx="1"/>
          </p:nvPr>
        </p:nvSpPr>
        <p:spPr>
          <a:xfrm>
            <a:off x="950800" y="4123869"/>
            <a:ext cx="3010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solidFill>
                  <a:srgbClr val="242424"/>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111" name="Google Shape;111;p22"/>
          <p:cNvSpPr txBox="1">
            <a:spLocks noGrp="1"/>
          </p:cNvSpPr>
          <p:nvPr>
            <p:ph type="title" idx="2" hasCustomPrompt="1"/>
          </p:nvPr>
        </p:nvSpPr>
        <p:spPr>
          <a:xfrm>
            <a:off x="4590600" y="3098653"/>
            <a:ext cx="3010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2" name="Google Shape;112;p22"/>
          <p:cNvSpPr txBox="1">
            <a:spLocks noGrp="1"/>
          </p:cNvSpPr>
          <p:nvPr>
            <p:ph type="subTitle" idx="3"/>
          </p:nvPr>
        </p:nvSpPr>
        <p:spPr>
          <a:xfrm>
            <a:off x="4590600" y="4123835"/>
            <a:ext cx="3010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solidFill>
                  <a:srgbClr val="242424"/>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113" name="Google Shape;113;p22"/>
          <p:cNvSpPr txBox="1">
            <a:spLocks noGrp="1"/>
          </p:cNvSpPr>
          <p:nvPr>
            <p:ph type="title" idx="4" hasCustomPrompt="1"/>
          </p:nvPr>
        </p:nvSpPr>
        <p:spPr>
          <a:xfrm>
            <a:off x="8230400" y="3098661"/>
            <a:ext cx="3010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4" name="Google Shape;114;p22"/>
          <p:cNvSpPr txBox="1">
            <a:spLocks noGrp="1"/>
          </p:cNvSpPr>
          <p:nvPr>
            <p:ph type="subTitle" idx="5"/>
          </p:nvPr>
        </p:nvSpPr>
        <p:spPr>
          <a:xfrm>
            <a:off x="8230400" y="4123831"/>
            <a:ext cx="3010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solidFill>
                  <a:srgbClr val="242424"/>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18562247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960000" y="719216"/>
            <a:ext cx="5726400" cy="1164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6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 name="Google Shape;117;p23"/>
          <p:cNvSpPr txBox="1">
            <a:spLocks noGrp="1"/>
          </p:cNvSpPr>
          <p:nvPr>
            <p:ph type="subTitle" idx="1"/>
          </p:nvPr>
        </p:nvSpPr>
        <p:spPr>
          <a:xfrm>
            <a:off x="960000" y="2823167"/>
            <a:ext cx="4579600" cy="8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118" name="Google Shape;118;p23"/>
          <p:cNvSpPr txBox="1">
            <a:spLocks noGrp="1"/>
          </p:cNvSpPr>
          <p:nvPr>
            <p:ph type="subTitle" idx="2"/>
          </p:nvPr>
        </p:nvSpPr>
        <p:spPr>
          <a:xfrm>
            <a:off x="960000" y="2277933"/>
            <a:ext cx="4579600" cy="54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3056089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1965163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
        <p:cNvGrpSpPr/>
        <p:nvPr/>
      </p:nvGrpSpPr>
      <p:grpSpPr>
        <a:xfrm>
          <a:off x="0" y="0"/>
          <a:ext cx="0" cy="0"/>
          <a:chOff x="0" y="0"/>
          <a:chExt cx="0" cy="0"/>
        </a:xfrm>
      </p:grpSpPr>
    </p:spTree>
    <p:extLst>
      <p:ext uri="{BB962C8B-B14F-4D97-AF65-F5344CB8AC3E}">
        <p14:creationId xmlns:p14="http://schemas.microsoft.com/office/powerpoint/2010/main" val="31793818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6/8/2023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3549926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788400" y="2421200"/>
            <a:ext cx="4615200" cy="201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667">
                <a:solidFill>
                  <a:schemeClr val="dk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352767" y="4616967"/>
            <a:ext cx="5486400" cy="43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867">
                <a:solidFill>
                  <a:schemeClr val="accent6"/>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52594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59725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947033" y="1536633"/>
            <a:ext cx="10298000" cy="46060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7" name="Google Shape;17;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078786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1" name="Google Shape;21;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2" name="Google Shape;22;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92738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6/8/2023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068519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140200" y="546100"/>
            <a:ext cx="3911600" cy="5968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7624799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7" name="Google Shape;27;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8" name="Google Shape;28;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659243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1" name="Google Shape;31;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97295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5" name="Google Shape;35;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6" name="Google Shape;3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7" name="Google Shape;37;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63342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292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3" name="Google Shape;43;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4" name="Google Shape;44;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560305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69217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AB1DF9-8A1D-4EC1-9AC7-74F6559C3AFF}"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10356123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AB1DF9-8A1D-4EC1-9AC7-74F6559C3AFF}"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4114238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AB1DF9-8A1D-4EC1-9AC7-74F6559C3AFF}"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2262413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6/8/2023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603846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AB1DF9-8A1D-4EC1-9AC7-74F6559C3AFF}"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9957068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AB1DF9-8A1D-4EC1-9AC7-74F6559C3AFF}" type="datetimeFigureOut">
              <a:rPr lang="en-US" smtClean="0"/>
              <a:t>6/8/2023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32158842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AB1DF9-8A1D-4EC1-9AC7-74F6559C3AFF}" type="datetimeFigureOut">
              <a:rPr lang="en-US" smtClean="0"/>
              <a:t>6/8/2023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10670120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AB1DF9-8A1D-4EC1-9AC7-74F6559C3AFF}" type="datetimeFigureOut">
              <a:rPr lang="en-US" smtClean="0"/>
              <a:t>6/8/2023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31531539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AB1DF9-8A1D-4EC1-9AC7-74F6559C3AFF}"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22561227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AB1DF9-8A1D-4EC1-9AC7-74F6559C3AFF}"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41523385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AB1DF9-8A1D-4EC1-9AC7-74F6559C3AFF}"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16412091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AB1DF9-8A1D-4EC1-9AC7-74F6559C3AFF}"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F4465E-BACA-43C7-B338-D5DE9FFA8FBF}" type="slidenum">
              <a:rPr lang="en-US" smtClean="0"/>
              <a:t>‹#›</a:t>
            </a:fld>
            <a:endParaRPr lang="en-US"/>
          </a:p>
        </p:txBody>
      </p:sp>
    </p:spTree>
    <p:extLst>
      <p:ext uri="{BB962C8B-B14F-4D97-AF65-F5344CB8AC3E}">
        <p14:creationId xmlns:p14="http://schemas.microsoft.com/office/powerpoint/2010/main" val="36749129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7076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bg1">
            <a:alpha val="7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720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theme" Target="../theme/theme5.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8.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6/8/2023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2266675461"/>
      </p:ext>
    </p:extLst>
  </p:cSld>
  <p:clrMap bg1="lt1" tx1="dk1" bg2="lt2" tx2="dk2" accent1="accent1" accent2="accent2" accent3="accent3" accent4="accent4" accent5="accent5" accent6="accent6" hlink="hlink" folHlink="folHlink"/>
  <p:sldLayoutIdLst>
    <p:sldLayoutId id="2147483748" r:id="rId1"/>
    <p:sldLayoutId id="2147483662" r:id="rId2"/>
    <p:sldLayoutId id="2147483749" r:id="rId3"/>
    <p:sldLayoutId id="2147483750" r:id="rId4"/>
    <p:sldLayoutId id="2147483751" r:id="rId5"/>
    <p:sldLayoutId id="2147483740" r:id="rId6"/>
    <p:sldLayoutId id="2147483741" r:id="rId7"/>
    <p:sldLayoutId id="2147483747" r:id="rId8"/>
    <p:sldLayoutId id="2147483742" r:id="rId9"/>
    <p:sldLayoutId id="2147483743" r:id="rId10"/>
    <p:sldLayoutId id="2147483744" r:id="rId11"/>
    <p:sldLayoutId id="2147483745" r:id="rId12"/>
    <p:sldLayoutId id="2147483746" r:id="rId13"/>
    <p:sldLayoutId id="2147483753" r:id="rId14"/>
  </p:sldLayoutIdLst>
  <p:txStyles>
    <p:titleStyle>
      <a:lvl1pPr algn="l" defTabSz="914400" rtl="0" eaLnBrk="1" latinLnBrk="0" hangingPunct="1">
        <a:lnSpc>
          <a:spcPct val="90000"/>
        </a:lnSpc>
        <a:spcBef>
          <a:spcPct val="0"/>
        </a:spcBef>
        <a:buNone/>
        <a:defRPr sz="44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EEF0A2-DDAA-4A9D-9D89-1928E46D9F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AD6114-F4EE-4E35-8960-ADBD9CC76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234B1-9D75-48D7-8387-40E25D6B3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1A4764-A4F9-4CB4-933C-36DF32623F3D}" type="datetimeFigureOut">
              <a:rPr lang="en-US" smtClean="0"/>
              <a:t>6/8/2023</a:t>
            </a:fld>
            <a:endParaRPr lang="en-US"/>
          </a:p>
        </p:txBody>
      </p:sp>
      <p:sp>
        <p:nvSpPr>
          <p:cNvPr id="5" name="Footer Placeholder 4">
            <a:extLst>
              <a:ext uri="{FF2B5EF4-FFF2-40B4-BE49-F238E27FC236}">
                <a16:creationId xmlns:a16="http://schemas.microsoft.com/office/drawing/2014/main" id="{5D71BE79-CD99-4C2A-9437-47E3FA6414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9CBEEC-9E41-40C6-9410-99584323A4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8A2E64-9261-454F-A90A-115E77D4618E}" type="slidenum">
              <a:rPr lang="en-US" smtClean="0"/>
              <a:t>‹#›</a:t>
            </a:fld>
            <a:endParaRPr lang="en-US"/>
          </a:p>
        </p:txBody>
      </p:sp>
    </p:spTree>
    <p:extLst>
      <p:ext uri="{BB962C8B-B14F-4D97-AF65-F5344CB8AC3E}">
        <p14:creationId xmlns:p14="http://schemas.microsoft.com/office/powerpoint/2010/main" val="224753558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06171C"/>
            </a:gs>
            <a:gs pos="100000">
              <a:srgbClr val="134251"/>
            </a:gs>
            <a:gs pos="65000">
              <a:srgbClr val="134251"/>
            </a:gs>
          </a:gsLst>
          <a:lin ang="8100000" scaled="1"/>
          <a:tileRect/>
        </a:gradFill>
        <a:effectLst/>
      </p:bgPr>
    </p:bg>
    <p:spTree>
      <p:nvGrpSpPr>
        <p:cNvPr id="1" name=""/>
        <p:cNvGrpSpPr/>
        <p:nvPr/>
      </p:nvGrpSpPr>
      <p:grpSpPr>
        <a:xfrm>
          <a:off x="0" y="0"/>
          <a:ext cx="0" cy="0"/>
          <a:chOff x="0" y="0"/>
          <a:chExt cx="0" cy="0"/>
        </a:xfrm>
      </p:grpSpPr>
      <p:pic>
        <p:nvPicPr>
          <p:cNvPr id="7" name="Picture 6" descr="Large ocean wave (semitransparent)" title="Ocean Wav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57"/>
            <a:ext cx="12191999" cy="6857887"/>
          </a:xfrm>
          <a:prstGeom prst="rect">
            <a:avLst/>
          </a:prstGeom>
        </p:spPr>
      </p:pic>
      <p:pic>
        <p:nvPicPr>
          <p:cNvPr id="10" name="Picture 9" descr="Large ocean wave"/>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1" y="0"/>
            <a:ext cx="1235080" cy="6857942"/>
          </a:xfrm>
          <a:prstGeom prst="rect">
            <a:avLst/>
          </a:prstGeom>
        </p:spPr>
      </p:pic>
      <p:sp>
        <p:nvSpPr>
          <p:cNvPr id="9" name="Rectangle 8"/>
          <p:cNvSpPr/>
          <p:nvPr/>
        </p:nvSpPr>
        <p:spPr>
          <a:xfrm>
            <a:off x="1006418" y="0"/>
            <a:ext cx="228661" cy="6858000"/>
          </a:xfrm>
          <a:prstGeom prst="rect">
            <a:avLst/>
          </a:prstGeom>
          <a:solidFill>
            <a:srgbClr val="13425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Placeholder 1"/>
          <p:cNvSpPr>
            <a:spLocks noGrp="1"/>
          </p:cNvSpPr>
          <p:nvPr>
            <p:ph type="title"/>
          </p:nvPr>
        </p:nvSpPr>
        <p:spPr>
          <a:xfrm>
            <a:off x="1980128" y="381000"/>
            <a:ext cx="9146383"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980128" y="1828800"/>
            <a:ext cx="9146383" cy="4419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980127" y="6400800"/>
            <a:ext cx="5956385" cy="276228"/>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a:t>Add a footer</a:t>
            </a:r>
          </a:p>
        </p:txBody>
      </p:sp>
      <p:sp>
        <p:nvSpPr>
          <p:cNvPr id="4" name="Date Placeholder 3"/>
          <p:cNvSpPr>
            <a:spLocks noGrp="1"/>
          </p:cNvSpPr>
          <p:nvPr>
            <p:ph type="dt" sz="half" idx="2"/>
          </p:nvPr>
        </p:nvSpPr>
        <p:spPr>
          <a:xfrm>
            <a:off x="8230155" y="6400800"/>
            <a:ext cx="1549062"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6B85D658-8C58-46F3-AA54-0ED74F8B4CDC}" type="datetime1">
              <a:rPr lang="en-US" smtClean="0"/>
              <a:pPr/>
              <a:t>6/8/2023</a:t>
            </a:fld>
            <a:endParaRPr lang="en-US"/>
          </a:p>
        </p:txBody>
      </p:sp>
      <p:sp>
        <p:nvSpPr>
          <p:cNvPr id="6" name="Slide Number Placeholder 5"/>
          <p:cNvSpPr>
            <a:spLocks noGrp="1"/>
          </p:cNvSpPr>
          <p:nvPr>
            <p:ph type="sldNum" sz="quarter" idx="4"/>
          </p:nvPr>
        </p:nvSpPr>
        <p:spPr>
          <a:xfrm>
            <a:off x="10059431" y="6400800"/>
            <a:ext cx="1067080"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3370872029"/>
      </p:ext>
    </p:extLst>
  </p:cSld>
  <p:clrMap bg1="dk1" tx1="lt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B1DF9-8A1D-4EC1-9AC7-74F6559C3AFF}" type="datetimeFigureOut">
              <a:rPr lang="en-US" smtClean="0"/>
              <a:t>6/8/2023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F4465E-BACA-43C7-B338-D5DE9FFA8FBF}" type="slidenum">
              <a:rPr lang="en-US" smtClean="0"/>
              <a:t>‹#›</a:t>
            </a:fld>
            <a:endParaRPr lang="en-US"/>
          </a:p>
        </p:txBody>
      </p:sp>
    </p:spTree>
    <p:extLst>
      <p:ext uri="{BB962C8B-B14F-4D97-AF65-F5344CB8AC3E}">
        <p14:creationId xmlns:p14="http://schemas.microsoft.com/office/powerpoint/2010/main" val="363811552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Fira Sans Extra Condensed"/>
              <a:buNone/>
              <a:defRPr sz="3500" b="1">
                <a:solidFill>
                  <a:schemeClr val="dk1"/>
                </a:solidFill>
                <a:latin typeface="Fira Sans Extra Condensed"/>
                <a:ea typeface="Fira Sans Extra Condensed"/>
                <a:cs typeface="Fira Sans Extra Condensed"/>
                <a:sym typeface="Fira Sans Extra Condense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ctr" anchorCtr="0">
            <a:noAutofit/>
          </a:bodyPr>
          <a:lstStyle>
            <a:lvl1pPr marL="457200" lvl="0" indent="-330200">
              <a:lnSpc>
                <a:spcPct val="115000"/>
              </a:lnSpc>
              <a:spcBef>
                <a:spcPts val="0"/>
              </a:spcBef>
              <a:spcAft>
                <a:spcPts val="0"/>
              </a:spcAft>
              <a:buClr>
                <a:schemeClr val="dk2"/>
              </a:buClr>
              <a:buSzPts val="1600"/>
              <a:buFont typeface="Roboto"/>
              <a:buChar char="●"/>
              <a:defRPr sz="1600">
                <a:solidFill>
                  <a:schemeClr val="dk2"/>
                </a:solidFill>
                <a:latin typeface="Roboto"/>
                <a:ea typeface="Roboto"/>
                <a:cs typeface="Roboto"/>
                <a:sym typeface="Roboto"/>
              </a:defRPr>
            </a:lvl1pPr>
            <a:lvl2pPr marL="914400" lvl="1" indent="-330200">
              <a:lnSpc>
                <a:spcPct val="115000"/>
              </a:lnSpc>
              <a:spcBef>
                <a:spcPts val="1600"/>
              </a:spcBef>
              <a:spcAft>
                <a:spcPts val="0"/>
              </a:spcAft>
              <a:buClr>
                <a:schemeClr val="dk2"/>
              </a:buClr>
              <a:buSzPts val="1600"/>
              <a:buFont typeface="Roboto"/>
              <a:buChar char="○"/>
              <a:defRPr sz="1600">
                <a:solidFill>
                  <a:schemeClr val="dk2"/>
                </a:solidFill>
                <a:latin typeface="Roboto"/>
                <a:ea typeface="Roboto"/>
                <a:cs typeface="Roboto"/>
                <a:sym typeface="Roboto"/>
              </a:defRPr>
            </a:lvl2pPr>
            <a:lvl3pPr marL="1371600" lvl="2" indent="-330200">
              <a:lnSpc>
                <a:spcPct val="115000"/>
              </a:lnSpc>
              <a:spcBef>
                <a:spcPts val="1600"/>
              </a:spcBef>
              <a:spcAft>
                <a:spcPts val="0"/>
              </a:spcAft>
              <a:buClr>
                <a:schemeClr val="dk2"/>
              </a:buClr>
              <a:buSzPts val="1600"/>
              <a:buFont typeface="Roboto"/>
              <a:buChar char="■"/>
              <a:defRPr sz="1600">
                <a:solidFill>
                  <a:schemeClr val="dk2"/>
                </a:solidFill>
                <a:latin typeface="Roboto"/>
                <a:ea typeface="Roboto"/>
                <a:cs typeface="Roboto"/>
                <a:sym typeface="Roboto"/>
              </a:defRPr>
            </a:lvl3pPr>
            <a:lvl4pPr marL="1828800" lvl="3" indent="-330200">
              <a:lnSpc>
                <a:spcPct val="115000"/>
              </a:lnSpc>
              <a:spcBef>
                <a:spcPts val="1600"/>
              </a:spcBef>
              <a:spcAft>
                <a:spcPts val="0"/>
              </a:spcAft>
              <a:buClr>
                <a:schemeClr val="dk2"/>
              </a:buClr>
              <a:buSzPts val="1600"/>
              <a:buFont typeface="Roboto"/>
              <a:buChar char="●"/>
              <a:defRPr sz="1600">
                <a:solidFill>
                  <a:schemeClr val="dk2"/>
                </a:solidFill>
                <a:latin typeface="Roboto"/>
                <a:ea typeface="Roboto"/>
                <a:cs typeface="Roboto"/>
                <a:sym typeface="Roboto"/>
              </a:defRPr>
            </a:lvl4pPr>
            <a:lvl5pPr marL="2286000" lvl="4" indent="-330200">
              <a:lnSpc>
                <a:spcPct val="115000"/>
              </a:lnSpc>
              <a:spcBef>
                <a:spcPts val="1600"/>
              </a:spcBef>
              <a:spcAft>
                <a:spcPts val="0"/>
              </a:spcAft>
              <a:buClr>
                <a:schemeClr val="dk2"/>
              </a:buClr>
              <a:buSzPts val="1600"/>
              <a:buFont typeface="Roboto"/>
              <a:buChar char="○"/>
              <a:defRPr sz="1600">
                <a:solidFill>
                  <a:schemeClr val="dk2"/>
                </a:solidFill>
                <a:latin typeface="Roboto"/>
                <a:ea typeface="Roboto"/>
                <a:cs typeface="Roboto"/>
                <a:sym typeface="Roboto"/>
              </a:defRPr>
            </a:lvl5pPr>
            <a:lvl6pPr marL="2743200" lvl="5" indent="-330200">
              <a:lnSpc>
                <a:spcPct val="115000"/>
              </a:lnSpc>
              <a:spcBef>
                <a:spcPts val="1600"/>
              </a:spcBef>
              <a:spcAft>
                <a:spcPts val="0"/>
              </a:spcAft>
              <a:buClr>
                <a:schemeClr val="dk2"/>
              </a:buClr>
              <a:buSzPts val="1600"/>
              <a:buFont typeface="Roboto"/>
              <a:buChar char="■"/>
              <a:defRPr sz="1600">
                <a:solidFill>
                  <a:schemeClr val="dk2"/>
                </a:solidFill>
                <a:latin typeface="Roboto"/>
                <a:ea typeface="Roboto"/>
                <a:cs typeface="Roboto"/>
                <a:sym typeface="Roboto"/>
              </a:defRPr>
            </a:lvl6pPr>
            <a:lvl7pPr marL="3200400" lvl="6" indent="-330200">
              <a:lnSpc>
                <a:spcPct val="115000"/>
              </a:lnSpc>
              <a:spcBef>
                <a:spcPts val="1600"/>
              </a:spcBef>
              <a:spcAft>
                <a:spcPts val="0"/>
              </a:spcAft>
              <a:buClr>
                <a:schemeClr val="dk2"/>
              </a:buClr>
              <a:buSzPts val="1600"/>
              <a:buFont typeface="Roboto"/>
              <a:buChar char="●"/>
              <a:defRPr sz="1600">
                <a:solidFill>
                  <a:schemeClr val="dk2"/>
                </a:solidFill>
                <a:latin typeface="Roboto"/>
                <a:ea typeface="Roboto"/>
                <a:cs typeface="Roboto"/>
                <a:sym typeface="Roboto"/>
              </a:defRPr>
            </a:lvl7pPr>
            <a:lvl8pPr marL="3657600" lvl="7" indent="-330200">
              <a:lnSpc>
                <a:spcPct val="115000"/>
              </a:lnSpc>
              <a:spcBef>
                <a:spcPts val="1600"/>
              </a:spcBef>
              <a:spcAft>
                <a:spcPts val="0"/>
              </a:spcAft>
              <a:buClr>
                <a:schemeClr val="dk2"/>
              </a:buClr>
              <a:buSzPts val="1600"/>
              <a:buFont typeface="Roboto"/>
              <a:buChar char="○"/>
              <a:defRPr sz="1600">
                <a:solidFill>
                  <a:schemeClr val="dk2"/>
                </a:solidFill>
                <a:latin typeface="Roboto"/>
                <a:ea typeface="Roboto"/>
                <a:cs typeface="Roboto"/>
                <a:sym typeface="Roboto"/>
              </a:defRPr>
            </a:lvl8pPr>
            <a:lvl9pPr marL="4114800" lvl="8" indent="-330200">
              <a:lnSpc>
                <a:spcPct val="115000"/>
              </a:lnSpc>
              <a:spcBef>
                <a:spcPts val="1600"/>
              </a:spcBef>
              <a:spcAft>
                <a:spcPts val="1600"/>
              </a:spcAft>
              <a:buClr>
                <a:schemeClr val="dk2"/>
              </a:buClr>
              <a:buSzPts val="1600"/>
              <a:buFont typeface="Roboto"/>
              <a:buChar char="■"/>
              <a:defRPr sz="1600">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42533060"/>
      </p:ext>
    </p:extLst>
  </p:cSld>
  <p:clrMap bg1="lt1" tx1="dk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45"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59">
          <p15:clr>
            <a:srgbClr val="EA4335"/>
          </p15:clr>
        </p15:guide>
        <p15:guide id="2" pos="288">
          <p15:clr>
            <a:srgbClr val="EA4335"/>
          </p15:clr>
        </p15:guide>
        <p15:guide id="3" pos="5472">
          <p15:clr>
            <a:srgbClr val="EA4335"/>
          </p15:clr>
        </p15:guide>
        <p15:guide id="4" orient="horz" pos="2981">
          <p15:clr>
            <a:srgbClr val="EA4335"/>
          </p15:clr>
        </p15:guide>
        <p15:guide id="5" pos="2880">
          <p15:clr>
            <a:srgbClr val="EA4335"/>
          </p15:clr>
        </p15:guide>
        <p15:guide id="6" orient="horz" pos="162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7033" y="715533"/>
            <a:ext cx="10298000" cy="641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1pPr>
            <a:lvl2pPr lvl="1">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947033" y="1536633"/>
            <a:ext cx="10298000" cy="4606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222944186"/>
      </p:ext>
    </p:extLst>
  </p:cSld>
  <p:clrMap bg1="lt1" tx1="dk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orient="horz" pos="258">
          <p15:clr>
            <a:srgbClr val="EA4335"/>
          </p15:clr>
        </p15:guide>
        <p15:guide id="3" pos="5472">
          <p15:clr>
            <a:srgbClr val="EA4335"/>
          </p15:clr>
        </p15:guide>
        <p15:guide id="4" orient="horz" pos="2982">
          <p15:clr>
            <a:srgbClr val="EA4335"/>
          </p15:clr>
        </p15:guide>
        <p15:guide id="5" pos="2880">
          <p15:clr>
            <a:srgbClr val="EA4335"/>
          </p15:clr>
        </p15:guide>
        <p15:guide id="6" orient="horz" pos="1620">
          <p15:clr>
            <a:srgbClr val="EA4335"/>
          </p15:clr>
        </p15:guide>
        <p15:guide id="7" pos="4176">
          <p15:clr>
            <a:srgbClr val="EA4335"/>
          </p15:clr>
        </p15:guide>
        <p15:guide id="8" pos="1584">
          <p15:clr>
            <a:srgbClr val="EA4335"/>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B1DF9-8A1D-4EC1-9AC7-74F6559C3AFF}" type="datetimeFigureOut">
              <a:rPr lang="en-US" smtClean="0"/>
              <a:t>6/8/2023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F4465E-BACA-43C7-B338-D5DE9FFA8FBF}" type="slidenum">
              <a:rPr lang="en-US" smtClean="0"/>
              <a:t>‹#›</a:t>
            </a:fld>
            <a:endParaRPr lang="en-US"/>
          </a:p>
        </p:txBody>
      </p:sp>
    </p:spTree>
    <p:extLst>
      <p:ext uri="{BB962C8B-B14F-4D97-AF65-F5344CB8AC3E}">
        <p14:creationId xmlns:p14="http://schemas.microsoft.com/office/powerpoint/2010/main" val="1732518683"/>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547633"/>
            <a:ext cx="10972800" cy="641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1pPr>
            <a:lvl2pPr lvl="1">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2pPr>
            <a:lvl3pPr lvl="2">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3pPr>
            <a:lvl4pPr lvl="3">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4pPr>
            <a:lvl5pPr lvl="4">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5pPr>
            <a:lvl6pPr lvl="5">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6pPr>
            <a:lvl7pPr lvl="6">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7pPr>
            <a:lvl8pPr lvl="7">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8pPr>
            <a:lvl9pPr lvl="8">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609600" y="1368733"/>
            <a:ext cx="10972800" cy="49416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Font typeface="Roboto"/>
              <a:buChar char="●"/>
              <a:defRPr sz="1200">
                <a:latin typeface="Roboto"/>
                <a:ea typeface="Roboto"/>
                <a:cs typeface="Roboto"/>
                <a:sym typeface="Roboto"/>
              </a:defRPr>
            </a:lvl1pPr>
            <a:lvl2pPr marL="914400" lvl="1" indent="-304800">
              <a:lnSpc>
                <a:spcPct val="115000"/>
              </a:lnSpc>
              <a:spcBef>
                <a:spcPts val="1600"/>
              </a:spcBef>
              <a:spcAft>
                <a:spcPts val="0"/>
              </a:spcAft>
              <a:buSzPts val="1200"/>
              <a:buFont typeface="Roboto"/>
              <a:buChar char="○"/>
              <a:defRPr sz="1200">
                <a:latin typeface="Roboto"/>
                <a:ea typeface="Roboto"/>
                <a:cs typeface="Roboto"/>
                <a:sym typeface="Roboto"/>
              </a:defRPr>
            </a:lvl2pPr>
            <a:lvl3pPr marL="1371600" lvl="2" indent="-304800">
              <a:lnSpc>
                <a:spcPct val="115000"/>
              </a:lnSpc>
              <a:spcBef>
                <a:spcPts val="1600"/>
              </a:spcBef>
              <a:spcAft>
                <a:spcPts val="0"/>
              </a:spcAft>
              <a:buSzPts val="1200"/>
              <a:buFont typeface="Roboto"/>
              <a:buChar char="■"/>
              <a:defRPr sz="1200">
                <a:latin typeface="Roboto"/>
                <a:ea typeface="Roboto"/>
                <a:cs typeface="Roboto"/>
                <a:sym typeface="Roboto"/>
              </a:defRPr>
            </a:lvl3pPr>
            <a:lvl4pPr marL="1828800" lvl="3" indent="-304800">
              <a:lnSpc>
                <a:spcPct val="115000"/>
              </a:lnSpc>
              <a:spcBef>
                <a:spcPts val="1600"/>
              </a:spcBef>
              <a:spcAft>
                <a:spcPts val="0"/>
              </a:spcAft>
              <a:buSzPts val="1200"/>
              <a:buFont typeface="Roboto"/>
              <a:buChar char="●"/>
              <a:defRPr sz="1200">
                <a:latin typeface="Roboto"/>
                <a:ea typeface="Roboto"/>
                <a:cs typeface="Roboto"/>
                <a:sym typeface="Roboto"/>
              </a:defRPr>
            </a:lvl4pPr>
            <a:lvl5pPr marL="2286000" lvl="4" indent="-304800">
              <a:lnSpc>
                <a:spcPct val="115000"/>
              </a:lnSpc>
              <a:spcBef>
                <a:spcPts val="1600"/>
              </a:spcBef>
              <a:spcAft>
                <a:spcPts val="0"/>
              </a:spcAft>
              <a:buSzPts val="1200"/>
              <a:buFont typeface="Roboto"/>
              <a:buChar char="○"/>
              <a:defRPr sz="1200">
                <a:latin typeface="Roboto"/>
                <a:ea typeface="Roboto"/>
                <a:cs typeface="Roboto"/>
                <a:sym typeface="Roboto"/>
              </a:defRPr>
            </a:lvl5pPr>
            <a:lvl6pPr marL="2743200" lvl="5" indent="-304800">
              <a:lnSpc>
                <a:spcPct val="115000"/>
              </a:lnSpc>
              <a:spcBef>
                <a:spcPts val="1600"/>
              </a:spcBef>
              <a:spcAft>
                <a:spcPts val="0"/>
              </a:spcAft>
              <a:buSzPts val="1200"/>
              <a:buFont typeface="Roboto"/>
              <a:buChar char="■"/>
              <a:defRPr sz="1200">
                <a:latin typeface="Roboto"/>
                <a:ea typeface="Roboto"/>
                <a:cs typeface="Roboto"/>
                <a:sym typeface="Roboto"/>
              </a:defRPr>
            </a:lvl6pPr>
            <a:lvl7pPr marL="3200400" lvl="6" indent="-304800">
              <a:lnSpc>
                <a:spcPct val="115000"/>
              </a:lnSpc>
              <a:spcBef>
                <a:spcPts val="1600"/>
              </a:spcBef>
              <a:spcAft>
                <a:spcPts val="0"/>
              </a:spcAft>
              <a:buSzPts val="1200"/>
              <a:buFont typeface="Roboto"/>
              <a:buChar char="●"/>
              <a:defRPr sz="1200">
                <a:latin typeface="Roboto"/>
                <a:ea typeface="Roboto"/>
                <a:cs typeface="Roboto"/>
                <a:sym typeface="Roboto"/>
              </a:defRPr>
            </a:lvl7pPr>
            <a:lvl8pPr marL="3657600" lvl="7" indent="-304800">
              <a:lnSpc>
                <a:spcPct val="115000"/>
              </a:lnSpc>
              <a:spcBef>
                <a:spcPts val="1600"/>
              </a:spcBef>
              <a:spcAft>
                <a:spcPts val="0"/>
              </a:spcAft>
              <a:buSzPts val="1200"/>
              <a:buFont typeface="Roboto"/>
              <a:buChar char="○"/>
              <a:defRPr sz="1200">
                <a:latin typeface="Roboto"/>
                <a:ea typeface="Roboto"/>
                <a:cs typeface="Roboto"/>
                <a:sym typeface="Roboto"/>
              </a:defRPr>
            </a:lvl8pPr>
            <a:lvl9pPr marL="4114800" lvl="8" indent="-304800">
              <a:lnSpc>
                <a:spcPct val="115000"/>
              </a:lnSpc>
              <a:spcBef>
                <a:spcPts val="1600"/>
              </a:spcBef>
              <a:spcAft>
                <a:spcPts val="1600"/>
              </a:spcAft>
              <a:buSzPts val="1200"/>
              <a:buFont typeface="Roboto"/>
              <a:buChar char="■"/>
              <a:defRPr sz="1200">
                <a:latin typeface="Roboto"/>
                <a:ea typeface="Roboto"/>
                <a:cs typeface="Roboto"/>
                <a:sym typeface="Roboto"/>
              </a:defRPr>
            </a:lvl9pPr>
          </a:lstStyle>
          <a:p>
            <a:endParaRPr/>
          </a:p>
        </p:txBody>
      </p:sp>
    </p:spTree>
    <p:extLst>
      <p:ext uri="{BB962C8B-B14F-4D97-AF65-F5344CB8AC3E}">
        <p14:creationId xmlns:p14="http://schemas.microsoft.com/office/powerpoint/2010/main" val="4025133767"/>
      </p:ext>
    </p:extLst>
  </p:cSld>
  <p:clrMap bg1="lt1" tx1="dk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288">
          <p15:clr>
            <a:srgbClr val="EA4335"/>
          </p15:clr>
        </p15:guide>
        <p15:guide id="4" pos="5472">
          <p15:clr>
            <a:srgbClr val="EA4335"/>
          </p15:clr>
        </p15:guide>
        <p15:guide id="5" orient="horz" pos="259">
          <p15:clr>
            <a:srgbClr val="EA4335"/>
          </p15:clr>
        </p15:guide>
        <p15:guide id="6" orient="horz" pos="2981">
          <p15:clr>
            <a:srgbClr val="EA4335"/>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47"/>
        <p:cNvGrpSpPr/>
        <p:nvPr/>
      </p:nvGrpSpPr>
      <p:grpSpPr>
        <a:xfrm>
          <a:off x="0" y="0"/>
          <a:ext cx="0" cy="0"/>
          <a:chOff x="0" y="0"/>
          <a:chExt cx="0" cy="0"/>
        </a:xfrm>
      </p:grpSpPr>
      <p:sp>
        <p:nvSpPr>
          <p:cNvPr id="48" name="Google Shape;48;p13"/>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49" name="Google Shape;49;p13"/>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1736378855"/>
      </p:ext>
    </p:extLst>
  </p:cSld>
  <p:clrMap bg1="lt1" tx1="dk1" bg2="dk2" tx2="lt2" accent1="accent1" accent2="accent2" accent3="accent3" accent4="accent4" accent5="accent5" accent6="accent6" hlink="hlink" folHlink="folHlink"/>
  <p:sldLayoutIdLst>
    <p:sldLayoutId id="21474838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5.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80.xml"/><Relationship Id="rId5" Type="http://schemas.openxmlformats.org/officeDocument/2006/relationships/image" Target="../media/image35.gif"/><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80.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55.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3.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5.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55.xml"/><Relationship Id="rId6" Type="http://schemas.openxmlformats.org/officeDocument/2006/relationships/image" Target="../media/image46.png"/><Relationship Id="rId5" Type="http://schemas.openxmlformats.org/officeDocument/2006/relationships/oleObject" Target="../embeddings/oleObject3.bin"/><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80.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7.gif"/><Relationship Id="rId7" Type="http://schemas.openxmlformats.org/officeDocument/2006/relationships/diagramColors" Target="../diagrams/colors4.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0.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99.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5.xml"/><Relationship Id="rId1" Type="http://schemas.openxmlformats.org/officeDocument/2006/relationships/video" Target="https://player.vimeo.com/video/806884211?h=1a4b577d97&amp;app_id=122963"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4.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11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1B70F9-EAE2-6C45-9363-784A4C5F2006}"/>
              </a:ext>
            </a:extLst>
          </p:cNvPr>
          <p:cNvSpPr>
            <a:spLocks noGrp="1"/>
          </p:cNvSpPr>
          <p:nvPr>
            <p:ph type="ctrTitle"/>
          </p:nvPr>
        </p:nvSpPr>
        <p:spPr>
          <a:xfrm>
            <a:off x="434744" y="710547"/>
            <a:ext cx="5962785" cy="4567137"/>
          </a:xfrm>
        </p:spPr>
        <p:txBody>
          <a:bodyPr>
            <a:normAutofit/>
          </a:bodyPr>
          <a:lstStyle/>
          <a:p>
            <a:r>
              <a:rPr lang="en-US">
                <a:effectLst>
                  <a:outerShdw blurRad="38100" dist="38100" dir="2700000" algn="tl">
                    <a:srgbClr val="000000">
                      <a:alpha val="43137"/>
                    </a:srgbClr>
                  </a:outerShdw>
                </a:effectLst>
                <a:latin typeface="Andalus"/>
                <a:cs typeface="Andalus"/>
              </a:rPr>
              <a:t>CAST Optimization: </a:t>
            </a:r>
            <a:r>
              <a:rPr lang="en-US" dirty="0">
                <a:effectLst>
                  <a:outerShdw blurRad="38100" dist="38100" dir="2700000" algn="tl">
                    <a:srgbClr val="000000">
                      <a:alpha val="43137"/>
                    </a:srgbClr>
                  </a:outerShdw>
                </a:effectLst>
                <a:latin typeface="Andalus"/>
                <a:cs typeface="Andalus"/>
              </a:rPr>
              <a:t>Intermediate Status </a:t>
            </a:r>
            <a:br>
              <a:rPr lang="en-US" dirty="0">
                <a:latin typeface="Andalus" panose="02020603050405020304" pitchFamily="18" charset="-78"/>
                <a:cs typeface="Andalus" panose="02020603050405020304" pitchFamily="18" charset="-78"/>
              </a:rPr>
            </a:br>
            <a:br>
              <a:rPr lang="en-US" dirty="0">
                <a:latin typeface="Andalus" panose="02020603050405020304" pitchFamily="18" charset="-78"/>
                <a:cs typeface="Andalus" panose="02020603050405020304" pitchFamily="18" charset="-78"/>
              </a:rPr>
            </a:br>
            <a:r>
              <a:rPr lang="en-US" sz="3600" err="1">
                <a:latin typeface="Andalus"/>
                <a:cs typeface="Andalus"/>
              </a:rPr>
              <a:t>Kalyanmoy</a:t>
            </a:r>
            <a:r>
              <a:rPr lang="en-US" sz="3600">
                <a:latin typeface="Andalus"/>
                <a:cs typeface="Andalus"/>
              </a:rPr>
              <a:t> Deb, Pouyan </a:t>
            </a:r>
            <a:r>
              <a:rPr lang="en-US" sz="3600" err="1">
                <a:latin typeface="Andalus"/>
                <a:cs typeface="Andalus"/>
              </a:rPr>
              <a:t>Nejadhashemi</a:t>
            </a:r>
            <a:r>
              <a:rPr lang="en-US" sz="3600" dirty="0">
                <a:latin typeface="Andalus"/>
                <a:cs typeface="Andalus"/>
              </a:rPr>
              <a:t>, Gregorio Toscano, and Hoda Razavi</a:t>
            </a:r>
          </a:p>
        </p:txBody>
      </p:sp>
      <p:sp>
        <p:nvSpPr>
          <p:cNvPr id="3" name="Subtitle 2">
            <a:extLst>
              <a:ext uri="{FF2B5EF4-FFF2-40B4-BE49-F238E27FC236}">
                <a16:creationId xmlns:a16="http://schemas.microsoft.com/office/drawing/2014/main" id="{ED9BFF56-881B-E24E-A1A5-6FC5797DA17E}"/>
              </a:ext>
            </a:extLst>
          </p:cNvPr>
          <p:cNvSpPr>
            <a:spLocks noGrp="1"/>
          </p:cNvSpPr>
          <p:nvPr>
            <p:ph type="subTitle" idx="1"/>
          </p:nvPr>
        </p:nvSpPr>
        <p:spPr>
          <a:xfrm>
            <a:off x="434744" y="5759706"/>
            <a:ext cx="4620584" cy="775494"/>
          </a:xfrm>
        </p:spPr>
        <p:txBody>
          <a:bodyPr>
            <a:normAutofit/>
          </a:bodyPr>
          <a:lstStyle/>
          <a:p>
            <a:r>
              <a:rPr lang="en-US">
                <a:solidFill>
                  <a:schemeClr val="accent1">
                    <a:lumMod val="75000"/>
                  </a:schemeClr>
                </a:solidFill>
                <a:effectLst>
                  <a:outerShdw blurRad="38100" dist="38100" dir="2700000" algn="tl">
                    <a:srgbClr val="000000">
                      <a:alpha val="43137"/>
                    </a:srgbClr>
                  </a:outerShdw>
                </a:effectLst>
              </a:rPr>
              <a:t>Michigan State University</a:t>
            </a:r>
          </a:p>
        </p:txBody>
      </p:sp>
      <p:sp>
        <p:nvSpPr>
          <p:cNvPr id="5" name="TextBox 4">
            <a:extLst>
              <a:ext uri="{FF2B5EF4-FFF2-40B4-BE49-F238E27FC236}">
                <a16:creationId xmlns:a16="http://schemas.microsoft.com/office/drawing/2014/main" id="{5EAC06BB-C0C9-C485-A8E1-8C00572F20D7}"/>
              </a:ext>
            </a:extLst>
          </p:cNvPr>
          <p:cNvSpPr txBox="1"/>
          <p:nvPr/>
        </p:nvSpPr>
        <p:spPr>
          <a:xfrm>
            <a:off x="434744" y="411480"/>
            <a:ext cx="3387466" cy="646331"/>
          </a:xfrm>
          <a:prstGeom prst="rect">
            <a:avLst/>
          </a:prstGeom>
          <a:noFill/>
        </p:spPr>
        <p:txBody>
          <a:bodyPr wrap="none" rtlCol="0">
            <a:spAutoFit/>
          </a:bodyPr>
          <a:lstStyle/>
          <a:p>
            <a:r>
              <a:rPr lang="en-US"/>
              <a:t>Meeting with STAC Members</a:t>
            </a:r>
          </a:p>
          <a:p>
            <a:r>
              <a:rPr lang="en-US"/>
              <a:t>June 13, 2023</a:t>
            </a:r>
          </a:p>
        </p:txBody>
      </p:sp>
      <p:pic>
        <p:nvPicPr>
          <p:cNvPr id="7" name="Picture 6">
            <a:extLst>
              <a:ext uri="{FF2B5EF4-FFF2-40B4-BE49-F238E27FC236}">
                <a16:creationId xmlns:a16="http://schemas.microsoft.com/office/drawing/2014/main" id="{40450C99-6C4E-B0A0-8319-546FD4196E82}"/>
              </a:ext>
            </a:extLst>
          </p:cNvPr>
          <p:cNvPicPr>
            <a:picLocks noChangeAspect="1"/>
          </p:cNvPicPr>
          <p:nvPr/>
        </p:nvPicPr>
        <p:blipFill rotWithShape="1">
          <a:blip r:embed="rId3"/>
          <a:srcRect l="24082" r="16753"/>
          <a:stretch/>
        </p:blipFill>
        <p:spPr>
          <a:xfrm>
            <a:off x="6096000" y="0"/>
            <a:ext cx="6086225" cy="6858000"/>
          </a:xfrm>
          <a:prstGeom prst="rect">
            <a:avLst/>
          </a:prstGeom>
        </p:spPr>
      </p:pic>
    </p:spTree>
    <p:extLst>
      <p:ext uri="{BB962C8B-B14F-4D97-AF65-F5344CB8AC3E}">
        <p14:creationId xmlns:p14="http://schemas.microsoft.com/office/powerpoint/2010/main" val="225977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6A3F-C1B5-BBEA-C10C-DA291D70042F}"/>
              </a:ext>
            </a:extLst>
          </p:cNvPr>
          <p:cNvSpPr>
            <a:spLocks noGrp="1"/>
          </p:cNvSpPr>
          <p:nvPr>
            <p:ph type="title"/>
          </p:nvPr>
        </p:nvSpPr>
        <p:spPr>
          <a:xfrm>
            <a:off x="518160" y="151765"/>
            <a:ext cx="10515600" cy="1325563"/>
          </a:xfrm>
        </p:spPr>
        <p:txBody>
          <a:bodyPr/>
          <a:lstStyle/>
          <a:p>
            <a:r>
              <a:rPr lang="en-US"/>
              <a:t>Timeline of the Project</a:t>
            </a:r>
          </a:p>
        </p:txBody>
      </p:sp>
      <p:sp>
        <p:nvSpPr>
          <p:cNvPr id="3" name="Content Placeholder 2">
            <a:extLst>
              <a:ext uri="{FF2B5EF4-FFF2-40B4-BE49-F238E27FC236}">
                <a16:creationId xmlns:a16="http://schemas.microsoft.com/office/drawing/2014/main" id="{7594F70A-7CC8-5F17-0911-7158E11F2019}"/>
              </a:ext>
            </a:extLst>
          </p:cNvPr>
          <p:cNvSpPr>
            <a:spLocks noGrp="1"/>
          </p:cNvSpPr>
          <p:nvPr>
            <p:ph sz="half" idx="1"/>
          </p:nvPr>
        </p:nvSpPr>
        <p:spPr/>
        <p:txBody>
          <a:bodyPr/>
          <a:lstStyle/>
          <a:p>
            <a:r>
              <a:rPr lang="en-US"/>
              <a:t>Show our plan here</a:t>
            </a:r>
          </a:p>
        </p:txBody>
      </p:sp>
      <p:pic>
        <p:nvPicPr>
          <p:cNvPr id="4" name="Content Placeholder 5">
            <a:extLst>
              <a:ext uri="{FF2B5EF4-FFF2-40B4-BE49-F238E27FC236}">
                <a16:creationId xmlns:a16="http://schemas.microsoft.com/office/drawing/2014/main" id="{21F923A1-DC34-8759-817D-9CD57CC5D493}"/>
              </a:ext>
            </a:extLst>
          </p:cNvPr>
          <p:cNvPicPr/>
          <p:nvPr/>
        </p:nvPicPr>
        <p:blipFill rotWithShape="1">
          <a:blip r:embed="rId3"/>
          <a:srcRect l="5907" t="8703" r="7239" b="20650"/>
          <a:stretch/>
        </p:blipFill>
        <p:spPr>
          <a:xfrm>
            <a:off x="687592" y="1085364"/>
            <a:ext cx="10515599" cy="5580529"/>
          </a:xfrm>
          <a:prstGeom prst="rect">
            <a:avLst/>
          </a:prstGeom>
          <a:ln w="0">
            <a:noFill/>
          </a:ln>
        </p:spPr>
      </p:pic>
      <p:sp>
        <p:nvSpPr>
          <p:cNvPr id="5" name="Rectangle 4">
            <a:extLst>
              <a:ext uri="{FF2B5EF4-FFF2-40B4-BE49-F238E27FC236}">
                <a16:creationId xmlns:a16="http://schemas.microsoft.com/office/drawing/2014/main" id="{9DF49659-778A-BE1B-70E2-4AB4F93174C1}"/>
              </a:ext>
            </a:extLst>
          </p:cNvPr>
          <p:cNvSpPr/>
          <p:nvPr/>
        </p:nvSpPr>
        <p:spPr>
          <a:xfrm>
            <a:off x="7664825" y="1477328"/>
            <a:ext cx="278342" cy="5188565"/>
          </a:xfrm>
          <a:prstGeom prst="rect">
            <a:avLst/>
          </a:prstGeom>
          <a:solidFill>
            <a:srgbClr val="92D050">
              <a:alpha val="2984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EE81944A-51FD-E0AB-121D-A7E7ABAB7FFB}"/>
              </a:ext>
            </a:extLst>
          </p:cNvPr>
          <p:cNvSpPr txBox="1"/>
          <p:nvPr/>
        </p:nvSpPr>
        <p:spPr>
          <a:xfrm>
            <a:off x="7033702" y="6588463"/>
            <a:ext cx="15728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Gothic"/>
                <a:ea typeface="+mn-ea"/>
                <a:cs typeface="+mn-cs"/>
              </a:rPr>
              <a:t>We are here</a:t>
            </a:r>
          </a:p>
        </p:txBody>
      </p:sp>
    </p:spTree>
    <p:extLst>
      <p:ext uri="{BB962C8B-B14F-4D97-AF65-F5344CB8AC3E}">
        <p14:creationId xmlns:p14="http://schemas.microsoft.com/office/powerpoint/2010/main" val="1197238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6A3F-C1B5-BBEA-C10C-DA291D70042F}"/>
              </a:ext>
            </a:extLst>
          </p:cNvPr>
          <p:cNvSpPr>
            <a:spLocks noGrp="1"/>
          </p:cNvSpPr>
          <p:nvPr>
            <p:ph type="title"/>
          </p:nvPr>
        </p:nvSpPr>
        <p:spPr>
          <a:xfrm>
            <a:off x="518160" y="151765"/>
            <a:ext cx="10515600" cy="1325563"/>
          </a:xfrm>
        </p:spPr>
        <p:txBody>
          <a:bodyPr/>
          <a:lstStyle/>
          <a:p>
            <a:r>
              <a:rPr lang="en-US"/>
              <a:t>Timeline of the Project</a:t>
            </a:r>
          </a:p>
        </p:txBody>
      </p:sp>
      <p:sp>
        <p:nvSpPr>
          <p:cNvPr id="3" name="Content Placeholder 2">
            <a:extLst>
              <a:ext uri="{FF2B5EF4-FFF2-40B4-BE49-F238E27FC236}">
                <a16:creationId xmlns:a16="http://schemas.microsoft.com/office/drawing/2014/main" id="{7594F70A-7CC8-5F17-0911-7158E11F2019}"/>
              </a:ext>
            </a:extLst>
          </p:cNvPr>
          <p:cNvSpPr>
            <a:spLocks noGrp="1"/>
          </p:cNvSpPr>
          <p:nvPr>
            <p:ph sz="half" idx="1"/>
          </p:nvPr>
        </p:nvSpPr>
        <p:spPr/>
        <p:txBody>
          <a:bodyPr/>
          <a:lstStyle/>
          <a:p>
            <a:r>
              <a:rPr lang="en-US"/>
              <a:t>Show our plan here</a:t>
            </a:r>
          </a:p>
        </p:txBody>
      </p:sp>
      <p:pic>
        <p:nvPicPr>
          <p:cNvPr id="4" name="Content Placeholder 5">
            <a:extLst>
              <a:ext uri="{FF2B5EF4-FFF2-40B4-BE49-F238E27FC236}">
                <a16:creationId xmlns:a16="http://schemas.microsoft.com/office/drawing/2014/main" id="{21F923A1-DC34-8759-817D-9CD57CC5D493}"/>
              </a:ext>
            </a:extLst>
          </p:cNvPr>
          <p:cNvPicPr/>
          <p:nvPr/>
        </p:nvPicPr>
        <p:blipFill rotWithShape="1">
          <a:blip r:embed="rId3"/>
          <a:srcRect l="5907" t="8703" r="7239" b="20650"/>
          <a:stretch/>
        </p:blipFill>
        <p:spPr>
          <a:xfrm>
            <a:off x="687592" y="1085364"/>
            <a:ext cx="10515599" cy="5580529"/>
          </a:xfrm>
          <a:prstGeom prst="rect">
            <a:avLst/>
          </a:prstGeom>
          <a:ln w="0">
            <a:noFill/>
          </a:ln>
        </p:spPr>
      </p:pic>
      <p:sp>
        <p:nvSpPr>
          <p:cNvPr id="5" name="Rectangle 4">
            <a:extLst>
              <a:ext uri="{FF2B5EF4-FFF2-40B4-BE49-F238E27FC236}">
                <a16:creationId xmlns:a16="http://schemas.microsoft.com/office/drawing/2014/main" id="{9DF49659-778A-BE1B-70E2-4AB4F93174C1}"/>
              </a:ext>
            </a:extLst>
          </p:cNvPr>
          <p:cNvSpPr/>
          <p:nvPr/>
        </p:nvSpPr>
        <p:spPr>
          <a:xfrm>
            <a:off x="7664825" y="1477328"/>
            <a:ext cx="278342" cy="5188565"/>
          </a:xfrm>
          <a:prstGeom prst="rect">
            <a:avLst/>
          </a:prstGeom>
          <a:solidFill>
            <a:srgbClr val="92D050">
              <a:alpha val="2984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EE81944A-51FD-E0AB-121D-A7E7ABAB7FFB}"/>
              </a:ext>
            </a:extLst>
          </p:cNvPr>
          <p:cNvSpPr txBox="1"/>
          <p:nvPr/>
        </p:nvSpPr>
        <p:spPr>
          <a:xfrm>
            <a:off x="7033702" y="6588463"/>
            <a:ext cx="15728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Gothic"/>
                <a:ea typeface="+mn-ea"/>
                <a:cs typeface="+mn-cs"/>
              </a:rPr>
              <a:t>We are here</a:t>
            </a:r>
          </a:p>
        </p:txBody>
      </p:sp>
      <p:pic>
        <p:nvPicPr>
          <p:cNvPr id="26" name="Picture 25">
            <a:extLst>
              <a:ext uri="{FF2B5EF4-FFF2-40B4-BE49-F238E27FC236}">
                <a16:creationId xmlns:a16="http://schemas.microsoft.com/office/drawing/2014/main" id="{A75CA269-207B-0706-EDA5-43FFC594A9F3}"/>
              </a:ext>
            </a:extLst>
          </p:cNvPr>
          <p:cNvPicPr>
            <a:picLocks noChangeAspect="1"/>
          </p:cNvPicPr>
          <p:nvPr/>
        </p:nvPicPr>
        <p:blipFill>
          <a:blip r:embed="rId4"/>
          <a:stretch>
            <a:fillRect/>
          </a:stretch>
        </p:blipFill>
        <p:spPr>
          <a:xfrm>
            <a:off x="1129172" y="1277470"/>
            <a:ext cx="9293575" cy="4787153"/>
          </a:xfrm>
          <a:prstGeom prst="rect">
            <a:avLst/>
          </a:prstGeom>
        </p:spPr>
      </p:pic>
    </p:spTree>
    <p:extLst>
      <p:ext uri="{BB962C8B-B14F-4D97-AF65-F5344CB8AC3E}">
        <p14:creationId xmlns:p14="http://schemas.microsoft.com/office/powerpoint/2010/main" val="813058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6A3F-C1B5-BBEA-C10C-DA291D70042F}"/>
              </a:ext>
            </a:extLst>
          </p:cNvPr>
          <p:cNvSpPr>
            <a:spLocks noGrp="1"/>
          </p:cNvSpPr>
          <p:nvPr>
            <p:ph type="title"/>
          </p:nvPr>
        </p:nvSpPr>
        <p:spPr>
          <a:xfrm>
            <a:off x="518160" y="151765"/>
            <a:ext cx="10515600" cy="1325563"/>
          </a:xfrm>
        </p:spPr>
        <p:txBody>
          <a:bodyPr/>
          <a:lstStyle/>
          <a:p>
            <a:r>
              <a:rPr lang="en-US"/>
              <a:t>Timeline of the Project</a:t>
            </a:r>
          </a:p>
        </p:txBody>
      </p:sp>
      <p:sp>
        <p:nvSpPr>
          <p:cNvPr id="3" name="Content Placeholder 2">
            <a:extLst>
              <a:ext uri="{FF2B5EF4-FFF2-40B4-BE49-F238E27FC236}">
                <a16:creationId xmlns:a16="http://schemas.microsoft.com/office/drawing/2014/main" id="{7594F70A-7CC8-5F17-0911-7158E11F2019}"/>
              </a:ext>
            </a:extLst>
          </p:cNvPr>
          <p:cNvSpPr>
            <a:spLocks noGrp="1"/>
          </p:cNvSpPr>
          <p:nvPr>
            <p:ph sz="half" idx="1"/>
          </p:nvPr>
        </p:nvSpPr>
        <p:spPr/>
        <p:txBody>
          <a:bodyPr/>
          <a:lstStyle/>
          <a:p>
            <a:r>
              <a:rPr lang="en-US"/>
              <a:t>Show our plan here</a:t>
            </a:r>
          </a:p>
        </p:txBody>
      </p:sp>
      <p:pic>
        <p:nvPicPr>
          <p:cNvPr id="4" name="Content Placeholder 5">
            <a:extLst>
              <a:ext uri="{FF2B5EF4-FFF2-40B4-BE49-F238E27FC236}">
                <a16:creationId xmlns:a16="http://schemas.microsoft.com/office/drawing/2014/main" id="{21F923A1-DC34-8759-817D-9CD57CC5D493}"/>
              </a:ext>
            </a:extLst>
          </p:cNvPr>
          <p:cNvPicPr/>
          <p:nvPr/>
        </p:nvPicPr>
        <p:blipFill rotWithShape="1">
          <a:blip r:embed="rId3"/>
          <a:srcRect l="5907" t="8703" r="7239" b="20650"/>
          <a:stretch/>
        </p:blipFill>
        <p:spPr>
          <a:xfrm>
            <a:off x="687592" y="1085364"/>
            <a:ext cx="10515599" cy="5580529"/>
          </a:xfrm>
          <a:prstGeom prst="rect">
            <a:avLst/>
          </a:prstGeom>
          <a:ln w="0">
            <a:noFill/>
          </a:ln>
        </p:spPr>
      </p:pic>
      <p:sp>
        <p:nvSpPr>
          <p:cNvPr id="5" name="Rectangle 4">
            <a:extLst>
              <a:ext uri="{FF2B5EF4-FFF2-40B4-BE49-F238E27FC236}">
                <a16:creationId xmlns:a16="http://schemas.microsoft.com/office/drawing/2014/main" id="{9DF49659-778A-BE1B-70E2-4AB4F93174C1}"/>
              </a:ext>
            </a:extLst>
          </p:cNvPr>
          <p:cNvSpPr/>
          <p:nvPr/>
        </p:nvSpPr>
        <p:spPr>
          <a:xfrm>
            <a:off x="7664825" y="1477328"/>
            <a:ext cx="278342" cy="5188565"/>
          </a:xfrm>
          <a:prstGeom prst="rect">
            <a:avLst/>
          </a:prstGeom>
          <a:solidFill>
            <a:srgbClr val="92D050">
              <a:alpha val="2984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EE81944A-51FD-E0AB-121D-A7E7ABAB7FFB}"/>
              </a:ext>
            </a:extLst>
          </p:cNvPr>
          <p:cNvSpPr txBox="1"/>
          <p:nvPr/>
        </p:nvSpPr>
        <p:spPr>
          <a:xfrm>
            <a:off x="7033702" y="6588463"/>
            <a:ext cx="15728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Gothic"/>
                <a:ea typeface="+mn-ea"/>
                <a:cs typeface="+mn-cs"/>
              </a:rPr>
              <a:t>We are here</a:t>
            </a:r>
          </a:p>
        </p:txBody>
      </p:sp>
      <p:pic>
        <p:nvPicPr>
          <p:cNvPr id="8" name="Picture 7">
            <a:extLst>
              <a:ext uri="{FF2B5EF4-FFF2-40B4-BE49-F238E27FC236}">
                <a16:creationId xmlns:a16="http://schemas.microsoft.com/office/drawing/2014/main" id="{C886C645-18E5-E74B-D324-9AEAECC857F0}"/>
              </a:ext>
            </a:extLst>
          </p:cNvPr>
          <p:cNvPicPr>
            <a:picLocks noChangeAspect="1"/>
          </p:cNvPicPr>
          <p:nvPr/>
        </p:nvPicPr>
        <p:blipFill>
          <a:blip r:embed="rId4"/>
          <a:stretch>
            <a:fillRect/>
          </a:stretch>
        </p:blipFill>
        <p:spPr>
          <a:xfrm>
            <a:off x="1426497" y="1378715"/>
            <a:ext cx="9037787" cy="4654532"/>
          </a:xfrm>
          <a:prstGeom prst="rect">
            <a:avLst/>
          </a:prstGeom>
        </p:spPr>
      </p:pic>
    </p:spTree>
    <p:extLst>
      <p:ext uri="{BB962C8B-B14F-4D97-AF65-F5344CB8AC3E}">
        <p14:creationId xmlns:p14="http://schemas.microsoft.com/office/powerpoint/2010/main" val="1281445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6A3F-C1B5-BBEA-C10C-DA291D70042F}"/>
              </a:ext>
            </a:extLst>
          </p:cNvPr>
          <p:cNvSpPr>
            <a:spLocks noGrp="1"/>
          </p:cNvSpPr>
          <p:nvPr>
            <p:ph type="title"/>
          </p:nvPr>
        </p:nvSpPr>
        <p:spPr>
          <a:xfrm>
            <a:off x="518160" y="151765"/>
            <a:ext cx="10515600" cy="1325563"/>
          </a:xfrm>
        </p:spPr>
        <p:txBody>
          <a:bodyPr/>
          <a:lstStyle/>
          <a:p>
            <a:r>
              <a:rPr lang="en-US"/>
              <a:t>Timeline of the Project</a:t>
            </a:r>
          </a:p>
        </p:txBody>
      </p:sp>
      <p:sp>
        <p:nvSpPr>
          <p:cNvPr id="3" name="Content Placeholder 2">
            <a:extLst>
              <a:ext uri="{FF2B5EF4-FFF2-40B4-BE49-F238E27FC236}">
                <a16:creationId xmlns:a16="http://schemas.microsoft.com/office/drawing/2014/main" id="{7594F70A-7CC8-5F17-0911-7158E11F2019}"/>
              </a:ext>
            </a:extLst>
          </p:cNvPr>
          <p:cNvSpPr>
            <a:spLocks noGrp="1"/>
          </p:cNvSpPr>
          <p:nvPr>
            <p:ph sz="half" idx="1"/>
          </p:nvPr>
        </p:nvSpPr>
        <p:spPr/>
        <p:txBody>
          <a:bodyPr/>
          <a:lstStyle/>
          <a:p>
            <a:r>
              <a:rPr lang="en-US"/>
              <a:t>Show our plan here</a:t>
            </a:r>
          </a:p>
        </p:txBody>
      </p:sp>
      <p:pic>
        <p:nvPicPr>
          <p:cNvPr id="4" name="Content Placeholder 5">
            <a:extLst>
              <a:ext uri="{FF2B5EF4-FFF2-40B4-BE49-F238E27FC236}">
                <a16:creationId xmlns:a16="http://schemas.microsoft.com/office/drawing/2014/main" id="{21F923A1-DC34-8759-817D-9CD57CC5D493}"/>
              </a:ext>
            </a:extLst>
          </p:cNvPr>
          <p:cNvPicPr/>
          <p:nvPr/>
        </p:nvPicPr>
        <p:blipFill rotWithShape="1">
          <a:blip r:embed="rId3"/>
          <a:srcRect l="5907" t="8703" r="7239" b="20650"/>
          <a:stretch/>
        </p:blipFill>
        <p:spPr>
          <a:xfrm>
            <a:off x="687592" y="1085364"/>
            <a:ext cx="10515599" cy="5580529"/>
          </a:xfrm>
          <a:prstGeom prst="rect">
            <a:avLst/>
          </a:prstGeom>
          <a:ln w="0">
            <a:noFill/>
          </a:ln>
        </p:spPr>
      </p:pic>
      <p:sp>
        <p:nvSpPr>
          <p:cNvPr id="5" name="Rectangle 4">
            <a:extLst>
              <a:ext uri="{FF2B5EF4-FFF2-40B4-BE49-F238E27FC236}">
                <a16:creationId xmlns:a16="http://schemas.microsoft.com/office/drawing/2014/main" id="{9DF49659-778A-BE1B-70E2-4AB4F93174C1}"/>
              </a:ext>
            </a:extLst>
          </p:cNvPr>
          <p:cNvSpPr/>
          <p:nvPr/>
        </p:nvSpPr>
        <p:spPr>
          <a:xfrm>
            <a:off x="7664825" y="1477328"/>
            <a:ext cx="278342" cy="5188565"/>
          </a:xfrm>
          <a:prstGeom prst="rect">
            <a:avLst/>
          </a:prstGeom>
          <a:solidFill>
            <a:srgbClr val="92D050">
              <a:alpha val="2984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EE81944A-51FD-E0AB-121D-A7E7ABAB7FFB}"/>
              </a:ext>
            </a:extLst>
          </p:cNvPr>
          <p:cNvSpPr txBox="1"/>
          <p:nvPr/>
        </p:nvSpPr>
        <p:spPr>
          <a:xfrm>
            <a:off x="7033702" y="6588463"/>
            <a:ext cx="15728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Gothic"/>
                <a:ea typeface="+mn-ea"/>
                <a:cs typeface="+mn-cs"/>
              </a:rPr>
              <a:t>We are here</a:t>
            </a:r>
          </a:p>
        </p:txBody>
      </p:sp>
      <p:pic>
        <p:nvPicPr>
          <p:cNvPr id="9" name="Picture 8">
            <a:extLst>
              <a:ext uri="{FF2B5EF4-FFF2-40B4-BE49-F238E27FC236}">
                <a16:creationId xmlns:a16="http://schemas.microsoft.com/office/drawing/2014/main" id="{0A38A31D-16F8-FA8D-09FA-C3D60A3E5DE6}"/>
              </a:ext>
            </a:extLst>
          </p:cNvPr>
          <p:cNvPicPr>
            <a:picLocks noChangeAspect="1"/>
          </p:cNvPicPr>
          <p:nvPr/>
        </p:nvPicPr>
        <p:blipFill>
          <a:blip r:embed="rId4"/>
          <a:stretch>
            <a:fillRect/>
          </a:stretch>
        </p:blipFill>
        <p:spPr>
          <a:xfrm>
            <a:off x="1295913" y="1258548"/>
            <a:ext cx="9145235" cy="4667123"/>
          </a:xfrm>
          <a:prstGeom prst="rect">
            <a:avLst/>
          </a:prstGeom>
        </p:spPr>
      </p:pic>
    </p:spTree>
    <p:extLst>
      <p:ext uri="{BB962C8B-B14F-4D97-AF65-F5344CB8AC3E}">
        <p14:creationId xmlns:p14="http://schemas.microsoft.com/office/powerpoint/2010/main" val="2914825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6A3F-C1B5-BBEA-C10C-DA291D70042F}"/>
              </a:ext>
            </a:extLst>
          </p:cNvPr>
          <p:cNvSpPr>
            <a:spLocks noGrp="1"/>
          </p:cNvSpPr>
          <p:nvPr>
            <p:ph type="title"/>
          </p:nvPr>
        </p:nvSpPr>
        <p:spPr>
          <a:xfrm>
            <a:off x="518160" y="151765"/>
            <a:ext cx="10515600" cy="1325563"/>
          </a:xfrm>
        </p:spPr>
        <p:txBody>
          <a:bodyPr/>
          <a:lstStyle/>
          <a:p>
            <a:r>
              <a:rPr lang="en-US"/>
              <a:t>Timeline of the Project</a:t>
            </a:r>
          </a:p>
        </p:txBody>
      </p:sp>
      <p:sp>
        <p:nvSpPr>
          <p:cNvPr id="3" name="Content Placeholder 2">
            <a:extLst>
              <a:ext uri="{FF2B5EF4-FFF2-40B4-BE49-F238E27FC236}">
                <a16:creationId xmlns:a16="http://schemas.microsoft.com/office/drawing/2014/main" id="{7594F70A-7CC8-5F17-0911-7158E11F2019}"/>
              </a:ext>
            </a:extLst>
          </p:cNvPr>
          <p:cNvSpPr>
            <a:spLocks noGrp="1"/>
          </p:cNvSpPr>
          <p:nvPr>
            <p:ph sz="half" idx="1"/>
          </p:nvPr>
        </p:nvSpPr>
        <p:spPr/>
        <p:txBody>
          <a:bodyPr/>
          <a:lstStyle/>
          <a:p>
            <a:r>
              <a:rPr lang="en-US"/>
              <a:t>Show our plan here</a:t>
            </a:r>
          </a:p>
        </p:txBody>
      </p:sp>
      <p:pic>
        <p:nvPicPr>
          <p:cNvPr id="4" name="Content Placeholder 5">
            <a:extLst>
              <a:ext uri="{FF2B5EF4-FFF2-40B4-BE49-F238E27FC236}">
                <a16:creationId xmlns:a16="http://schemas.microsoft.com/office/drawing/2014/main" id="{21F923A1-DC34-8759-817D-9CD57CC5D493}"/>
              </a:ext>
            </a:extLst>
          </p:cNvPr>
          <p:cNvPicPr/>
          <p:nvPr/>
        </p:nvPicPr>
        <p:blipFill rotWithShape="1">
          <a:blip r:embed="rId3"/>
          <a:srcRect l="5907" t="8703" r="7239" b="20650"/>
          <a:stretch/>
        </p:blipFill>
        <p:spPr>
          <a:xfrm>
            <a:off x="687592" y="1085364"/>
            <a:ext cx="10515599" cy="5580529"/>
          </a:xfrm>
          <a:prstGeom prst="rect">
            <a:avLst/>
          </a:prstGeom>
          <a:ln w="0">
            <a:noFill/>
          </a:ln>
        </p:spPr>
      </p:pic>
      <p:sp>
        <p:nvSpPr>
          <p:cNvPr id="5" name="Rectangle 4">
            <a:extLst>
              <a:ext uri="{FF2B5EF4-FFF2-40B4-BE49-F238E27FC236}">
                <a16:creationId xmlns:a16="http://schemas.microsoft.com/office/drawing/2014/main" id="{9DF49659-778A-BE1B-70E2-4AB4F93174C1}"/>
              </a:ext>
            </a:extLst>
          </p:cNvPr>
          <p:cNvSpPr/>
          <p:nvPr/>
        </p:nvSpPr>
        <p:spPr>
          <a:xfrm>
            <a:off x="7664825" y="1477328"/>
            <a:ext cx="278342" cy="5188565"/>
          </a:xfrm>
          <a:prstGeom prst="rect">
            <a:avLst/>
          </a:prstGeom>
          <a:solidFill>
            <a:srgbClr val="92D050">
              <a:alpha val="2984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EE81944A-51FD-E0AB-121D-A7E7ABAB7FFB}"/>
              </a:ext>
            </a:extLst>
          </p:cNvPr>
          <p:cNvSpPr txBox="1"/>
          <p:nvPr/>
        </p:nvSpPr>
        <p:spPr>
          <a:xfrm>
            <a:off x="7033702" y="6588463"/>
            <a:ext cx="15728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Gothic"/>
                <a:ea typeface="+mn-ea"/>
                <a:cs typeface="+mn-cs"/>
              </a:rPr>
              <a:t>We are here</a:t>
            </a:r>
          </a:p>
        </p:txBody>
      </p:sp>
      <p:pic>
        <p:nvPicPr>
          <p:cNvPr id="8" name="Picture 7">
            <a:extLst>
              <a:ext uri="{FF2B5EF4-FFF2-40B4-BE49-F238E27FC236}">
                <a16:creationId xmlns:a16="http://schemas.microsoft.com/office/drawing/2014/main" id="{C489C5F8-BC26-0563-50E7-A9DCED0A6342}"/>
              </a:ext>
            </a:extLst>
          </p:cNvPr>
          <p:cNvPicPr>
            <a:picLocks noChangeAspect="1"/>
          </p:cNvPicPr>
          <p:nvPr/>
        </p:nvPicPr>
        <p:blipFill>
          <a:blip r:embed="rId4"/>
          <a:stretch>
            <a:fillRect/>
          </a:stretch>
        </p:blipFill>
        <p:spPr>
          <a:xfrm>
            <a:off x="1377048" y="1306998"/>
            <a:ext cx="9099039" cy="4694872"/>
          </a:xfrm>
          <a:prstGeom prst="rect">
            <a:avLst/>
          </a:prstGeom>
        </p:spPr>
      </p:pic>
    </p:spTree>
    <p:extLst>
      <p:ext uri="{BB962C8B-B14F-4D97-AF65-F5344CB8AC3E}">
        <p14:creationId xmlns:p14="http://schemas.microsoft.com/office/powerpoint/2010/main" val="330289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1247"/>
        <p:cNvGrpSpPr/>
        <p:nvPr/>
      </p:nvGrpSpPr>
      <p:grpSpPr>
        <a:xfrm>
          <a:off x="0" y="0"/>
          <a:ext cx="0" cy="0"/>
          <a:chOff x="0" y="0"/>
          <a:chExt cx="0" cy="0"/>
        </a:xfrm>
      </p:grpSpPr>
      <p:sp>
        <p:nvSpPr>
          <p:cNvPr id="1248" name="Google Shape;1248;p44"/>
          <p:cNvSpPr txBox="1">
            <a:spLocks noGrp="1"/>
          </p:cNvSpPr>
          <p:nvPr>
            <p:ph type="title"/>
          </p:nvPr>
        </p:nvSpPr>
        <p:spPr>
          <a:xfrm>
            <a:off x="1026458" y="290442"/>
            <a:ext cx="10645589" cy="596800"/>
          </a:xfrm>
          <a:prstGeom prst="rect">
            <a:avLst/>
          </a:prstGeom>
        </p:spPr>
        <p:txBody>
          <a:bodyPr spcFirstLastPara="1" vert="horz" wrap="square" lIns="121900" tIns="121900" rIns="121900" bIns="121900" rtlCol="0" anchor="ctr" anchorCtr="0">
            <a:noAutofit/>
          </a:bodyPr>
          <a:lstStyle/>
          <a:p>
            <a:pPr algn="l">
              <a:spcBef>
                <a:spcPts val="0"/>
              </a:spcBef>
            </a:pPr>
            <a:r>
              <a:rPr lang="en-US"/>
              <a:t>Related Optimization Research at MSU</a:t>
            </a:r>
            <a:endParaRPr/>
          </a:p>
        </p:txBody>
      </p:sp>
      <p:grpSp>
        <p:nvGrpSpPr>
          <p:cNvPr id="1249" name="Google Shape;1249;p44"/>
          <p:cNvGrpSpPr/>
          <p:nvPr/>
        </p:nvGrpSpPr>
        <p:grpSpPr>
          <a:xfrm>
            <a:off x="603494" y="1016534"/>
            <a:ext cx="10669623" cy="2015702"/>
            <a:chOff x="976654" y="1263820"/>
            <a:chExt cx="3584069" cy="1552559"/>
          </a:xfrm>
        </p:grpSpPr>
        <p:sp>
          <p:nvSpPr>
            <p:cNvPr id="1250" name="Google Shape;1250;p44"/>
            <p:cNvSpPr/>
            <p:nvPr/>
          </p:nvSpPr>
          <p:spPr>
            <a:xfrm>
              <a:off x="1488585" y="1582406"/>
              <a:ext cx="3072138" cy="1233973"/>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BCB621"/>
            </a:solidFill>
            <a:ln>
              <a:noFill/>
            </a:ln>
          </p:spPr>
          <p:txBody>
            <a:bodyPr spcFirstLastPara="1" wrap="square" lIns="121900" tIns="121900" rIns="121900" bIns="121900" anchor="ctr" anchorCtr="0">
              <a:noAutofit/>
            </a:bodyPr>
            <a:lstStyle/>
            <a:p>
              <a:endParaRPr sz="2400"/>
            </a:p>
          </p:txBody>
        </p:sp>
        <p:sp>
          <p:nvSpPr>
            <p:cNvPr id="1251" name="Google Shape;1251;p44"/>
            <p:cNvSpPr/>
            <p:nvPr/>
          </p:nvSpPr>
          <p:spPr>
            <a:xfrm>
              <a:off x="1437740" y="1276807"/>
              <a:ext cx="3072138" cy="1464617"/>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52" name="Google Shape;1252;p44"/>
            <p:cNvSpPr/>
            <p:nvPr/>
          </p:nvSpPr>
          <p:spPr>
            <a:xfrm>
              <a:off x="976654" y="1263820"/>
              <a:ext cx="909562" cy="909934"/>
            </a:xfrm>
            <a:custGeom>
              <a:avLst/>
              <a:gdLst/>
              <a:ahLst/>
              <a:cxnLst/>
              <a:rect l="l" t="t" r="r" b="b"/>
              <a:pathLst>
                <a:path w="31814" h="31827" extrusionOk="0">
                  <a:moveTo>
                    <a:pt x="15907" y="1"/>
                  </a:moveTo>
                  <a:cubicBezTo>
                    <a:pt x="14776"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76"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chemeClr val="accent1"/>
            </a:solid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1253" name="Google Shape;1253;p44"/>
            <p:cNvSpPr txBox="1"/>
            <p:nvPr/>
          </p:nvSpPr>
          <p:spPr>
            <a:xfrm>
              <a:off x="1923271" y="2086071"/>
              <a:ext cx="2436636" cy="520500"/>
            </a:xfrm>
            <a:prstGeom prst="rect">
              <a:avLst/>
            </a:prstGeom>
            <a:noFill/>
            <a:ln>
              <a:noFill/>
            </a:ln>
          </p:spPr>
          <p:txBody>
            <a:bodyPr spcFirstLastPara="1" wrap="square" lIns="121900" tIns="121900" rIns="121900" bIns="121900" anchor="ctr" anchorCtr="0">
              <a:noAutofit/>
            </a:bodyPr>
            <a:lstStyle/>
            <a:p>
              <a:r>
                <a:rPr lang="en-US" sz="2000">
                  <a:solidFill>
                    <a:schemeClr val="dk1"/>
                  </a:solidFill>
                  <a:latin typeface="Roboto"/>
                  <a:ea typeface="Roboto"/>
                  <a:cs typeface="Roboto"/>
                  <a:sym typeface="Roboto"/>
                </a:rPr>
                <a:t>A case study on a billion-variable resource allocation problem</a:t>
              </a:r>
            </a:p>
          </p:txBody>
        </p:sp>
        <p:sp>
          <p:nvSpPr>
            <p:cNvPr id="1254" name="Google Shape;1254;p44"/>
            <p:cNvSpPr txBox="1"/>
            <p:nvPr/>
          </p:nvSpPr>
          <p:spPr>
            <a:xfrm>
              <a:off x="1923271" y="1717760"/>
              <a:ext cx="2497836" cy="429900"/>
            </a:xfrm>
            <a:prstGeom prst="rect">
              <a:avLst/>
            </a:prstGeom>
            <a:noFill/>
            <a:ln>
              <a:noFill/>
            </a:ln>
          </p:spPr>
          <p:txBody>
            <a:bodyPr spcFirstLastPara="1" wrap="square" lIns="121900" tIns="121900" rIns="121900" bIns="121900" anchor="ctr" anchorCtr="0">
              <a:noAutofit/>
            </a:bodyPr>
            <a:lstStyle/>
            <a:p>
              <a:r>
                <a:rPr lang="en-US" sz="2400" b="1">
                  <a:solidFill>
                    <a:schemeClr val="accent1">
                      <a:lumMod val="75000"/>
                    </a:schemeClr>
                  </a:solidFill>
                </a:rPr>
                <a:t>Point and population-based optimization and their combined use</a:t>
              </a:r>
            </a:p>
            <a:p>
              <a:endParaRPr>
                <a:solidFill>
                  <a:schemeClr val="dk1"/>
                </a:solidFill>
                <a:latin typeface="Fira Sans Extra Condensed Medium"/>
                <a:ea typeface="Fira Sans Extra Condensed Medium"/>
                <a:cs typeface="Times New Roman" panose="02020603050405020304" pitchFamily="18" charset="0"/>
                <a:sym typeface="Fira Sans Extra Condensed Medium"/>
              </a:endParaRPr>
            </a:p>
          </p:txBody>
        </p:sp>
      </p:grpSp>
      <p:grpSp>
        <p:nvGrpSpPr>
          <p:cNvPr id="1261" name="Google Shape;1261;p44"/>
          <p:cNvGrpSpPr/>
          <p:nvPr/>
        </p:nvGrpSpPr>
        <p:grpSpPr>
          <a:xfrm>
            <a:off x="692060" y="3081073"/>
            <a:ext cx="10807880" cy="3700727"/>
            <a:chOff x="979854" y="2488430"/>
            <a:chExt cx="3580869" cy="1843440"/>
          </a:xfrm>
        </p:grpSpPr>
        <p:sp>
          <p:nvSpPr>
            <p:cNvPr id="1262" name="Google Shape;1262;p44"/>
            <p:cNvSpPr/>
            <p:nvPr/>
          </p:nvSpPr>
          <p:spPr>
            <a:xfrm>
              <a:off x="1488585" y="3097554"/>
              <a:ext cx="3072138" cy="1234316"/>
            </a:xfrm>
            <a:custGeom>
              <a:avLst/>
              <a:gdLst/>
              <a:ahLst/>
              <a:cxnLst/>
              <a:rect l="l" t="t" r="r" b="b"/>
              <a:pathLst>
                <a:path w="107455" h="43173" extrusionOk="0">
                  <a:moveTo>
                    <a:pt x="0" y="1"/>
                  </a:moveTo>
                  <a:lnTo>
                    <a:pt x="0" y="40779"/>
                  </a:lnTo>
                  <a:lnTo>
                    <a:pt x="105073" y="40779"/>
                  </a:lnTo>
                  <a:cubicBezTo>
                    <a:pt x="106395" y="40779"/>
                    <a:pt x="107454" y="41851"/>
                    <a:pt x="107454" y="43173"/>
                  </a:cubicBezTo>
                  <a:lnTo>
                    <a:pt x="107454" y="3656"/>
                  </a:lnTo>
                  <a:cubicBezTo>
                    <a:pt x="107454" y="1632"/>
                    <a:pt x="105823" y="1"/>
                    <a:pt x="103811" y="1"/>
                  </a:cubicBezTo>
                  <a:close/>
                </a:path>
              </a:pathLst>
            </a:custGeom>
            <a:solidFill>
              <a:srgbClr val="0A958E"/>
            </a:solidFill>
            <a:ln>
              <a:noFill/>
            </a:ln>
          </p:spPr>
          <p:txBody>
            <a:bodyPr spcFirstLastPara="1" wrap="square" lIns="121900" tIns="121900" rIns="121900" bIns="121900" anchor="ctr" anchorCtr="0">
              <a:noAutofit/>
            </a:bodyPr>
            <a:lstStyle/>
            <a:p>
              <a:endParaRPr sz="2400"/>
            </a:p>
          </p:txBody>
        </p:sp>
        <p:sp>
          <p:nvSpPr>
            <p:cNvPr id="1263" name="Google Shape;1263;p44"/>
            <p:cNvSpPr/>
            <p:nvPr/>
          </p:nvSpPr>
          <p:spPr>
            <a:xfrm>
              <a:off x="1425217" y="2488430"/>
              <a:ext cx="3072138" cy="1767240"/>
            </a:xfrm>
            <a:custGeom>
              <a:avLst/>
              <a:gdLst/>
              <a:ahLst/>
              <a:cxnLst/>
              <a:rect l="l" t="t" r="r" b="b"/>
              <a:pathLst>
                <a:path w="107455" h="43173" extrusionOk="0">
                  <a:moveTo>
                    <a:pt x="0" y="1"/>
                  </a:moveTo>
                  <a:lnTo>
                    <a:pt x="0" y="40779"/>
                  </a:lnTo>
                  <a:lnTo>
                    <a:pt x="105073" y="40779"/>
                  </a:lnTo>
                  <a:cubicBezTo>
                    <a:pt x="106395" y="40779"/>
                    <a:pt x="107454" y="41851"/>
                    <a:pt x="107454" y="43173"/>
                  </a:cubicBezTo>
                  <a:lnTo>
                    <a:pt x="107454" y="3656"/>
                  </a:lnTo>
                  <a:cubicBezTo>
                    <a:pt x="107454" y="1632"/>
                    <a:pt x="105823" y="1"/>
                    <a:pt x="103811"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64" name="Google Shape;1264;p44"/>
            <p:cNvSpPr/>
            <p:nvPr/>
          </p:nvSpPr>
          <p:spPr>
            <a:xfrm>
              <a:off x="979854" y="2488431"/>
              <a:ext cx="909562" cy="705236"/>
            </a:xfrm>
            <a:custGeom>
              <a:avLst/>
              <a:gdLst/>
              <a:ahLst/>
              <a:cxnLst/>
              <a:rect l="l" t="t" r="r" b="b"/>
              <a:pathLst>
                <a:path w="31814" h="31814" extrusionOk="0">
                  <a:moveTo>
                    <a:pt x="15907" y="0"/>
                  </a:moveTo>
                  <a:cubicBezTo>
                    <a:pt x="14776" y="0"/>
                    <a:pt x="13693" y="441"/>
                    <a:pt x="12895" y="1250"/>
                  </a:cubicBezTo>
                  <a:lnTo>
                    <a:pt x="1251" y="12895"/>
                  </a:lnTo>
                  <a:cubicBezTo>
                    <a:pt x="441" y="13692"/>
                    <a:pt x="1" y="14764"/>
                    <a:pt x="1" y="15907"/>
                  </a:cubicBezTo>
                  <a:cubicBezTo>
                    <a:pt x="1" y="17050"/>
                    <a:pt x="441" y="18122"/>
                    <a:pt x="1251" y="18931"/>
                  </a:cubicBezTo>
                  <a:lnTo>
                    <a:pt x="12895" y="30564"/>
                  </a:lnTo>
                  <a:cubicBezTo>
                    <a:pt x="13693" y="31373"/>
                    <a:pt x="14776" y="31814"/>
                    <a:pt x="15907" y="31814"/>
                  </a:cubicBezTo>
                  <a:cubicBezTo>
                    <a:pt x="17050" y="31814"/>
                    <a:pt x="18122" y="31373"/>
                    <a:pt x="18932" y="30564"/>
                  </a:cubicBezTo>
                  <a:lnTo>
                    <a:pt x="30564" y="18931"/>
                  </a:lnTo>
                  <a:cubicBezTo>
                    <a:pt x="31374" y="18122"/>
                    <a:pt x="31814" y="17050"/>
                    <a:pt x="31814" y="15907"/>
                  </a:cubicBezTo>
                  <a:cubicBezTo>
                    <a:pt x="31814" y="14764"/>
                    <a:pt x="31374" y="13692"/>
                    <a:pt x="30564" y="12895"/>
                  </a:cubicBezTo>
                  <a:lnTo>
                    <a:pt x="18932" y="1250"/>
                  </a:lnTo>
                  <a:cubicBezTo>
                    <a:pt x="18122" y="441"/>
                    <a:pt x="17050" y="0"/>
                    <a:pt x="15907" y="0"/>
                  </a:cubicBezTo>
                  <a:close/>
                </a:path>
              </a:pathLst>
            </a:custGeom>
            <a:solidFill>
              <a:schemeClr val="accent3"/>
            </a:solid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1265" name="Google Shape;1265;p44"/>
            <p:cNvSpPr txBox="1"/>
            <p:nvPr/>
          </p:nvSpPr>
          <p:spPr>
            <a:xfrm>
              <a:off x="1778764" y="2964541"/>
              <a:ext cx="2614157" cy="1044336"/>
            </a:xfrm>
            <a:prstGeom prst="rect">
              <a:avLst/>
            </a:prstGeom>
            <a:noFill/>
            <a:ln>
              <a:noFill/>
            </a:ln>
          </p:spPr>
          <p:txBody>
            <a:bodyPr spcFirstLastPara="1" wrap="square" lIns="121900" tIns="121900" rIns="121900" bIns="121900" anchor="ctr" anchorCtr="0">
              <a:noAutofit/>
            </a:bodyPr>
            <a:lstStyle/>
            <a:p>
              <a:pPr marL="800100" lvl="1" indent="-342900">
                <a:buFont typeface="Arial" panose="020B0604020202020204" pitchFamily="34" charset="0"/>
                <a:buChar char="•"/>
              </a:pPr>
              <a:r>
                <a:rPr lang="en-US" sz="2000" b="1"/>
                <a:t>Evolutionary multi-objective optimization (EMO) </a:t>
              </a:r>
              <a:r>
                <a:rPr lang="en-US" sz="2000"/>
                <a:t>algorithms to find multiple Pareto solutions</a:t>
              </a:r>
            </a:p>
            <a:p>
              <a:pPr marL="800100" lvl="1" indent="-342900">
                <a:buFont typeface="Arial" panose="020B0604020202020204" pitchFamily="34" charset="0"/>
                <a:buChar char="•"/>
              </a:pPr>
              <a:r>
                <a:rPr lang="en-US" sz="2000"/>
                <a:t>"</a:t>
              </a:r>
              <a:r>
                <a:rPr lang="en-US" sz="2000" b="1" err="1"/>
                <a:t>Innovization</a:t>
              </a:r>
              <a:r>
                <a:rPr lang="en-US" sz="2000"/>
                <a:t>": Knowledge extraction from learning from Pareto  solutions</a:t>
              </a:r>
            </a:p>
            <a:p>
              <a:pPr marL="800100" lvl="1" indent="-342900">
                <a:buFont typeface="Arial" panose="020B0604020202020204" pitchFamily="34" charset="0"/>
                <a:buChar char="•"/>
              </a:pPr>
              <a:r>
                <a:rPr lang="en-US" sz="2000" b="1"/>
                <a:t>Multi-criterion decision-making (MCDM) </a:t>
              </a:r>
              <a:r>
                <a:rPr lang="en-US" sz="2000"/>
                <a:t>to choose a preferred Pareto solution</a:t>
              </a:r>
            </a:p>
          </p:txBody>
        </p:sp>
        <p:sp>
          <p:nvSpPr>
            <p:cNvPr id="1266" name="Google Shape;1266;p44"/>
            <p:cNvSpPr txBox="1"/>
            <p:nvPr/>
          </p:nvSpPr>
          <p:spPr>
            <a:xfrm>
              <a:off x="1914882" y="2577147"/>
              <a:ext cx="2614157" cy="429900"/>
            </a:xfrm>
            <a:prstGeom prst="rect">
              <a:avLst/>
            </a:prstGeom>
            <a:noFill/>
            <a:ln>
              <a:noFill/>
            </a:ln>
          </p:spPr>
          <p:txBody>
            <a:bodyPr spcFirstLastPara="1" wrap="square" lIns="121900" tIns="121900" rIns="121900" bIns="121900" anchor="ctr" anchorCtr="0">
              <a:noAutofit/>
            </a:bodyPr>
            <a:lstStyle/>
            <a:p>
              <a:r>
                <a:rPr lang="en-US" sz="2400" b="1">
                  <a:solidFill>
                    <a:schemeClr val="accent3">
                      <a:lumMod val="75000"/>
                    </a:schemeClr>
                  </a:solidFill>
                </a:rPr>
                <a:t>Multi-objective optimization (MO) and decision-making</a:t>
              </a:r>
            </a:p>
            <a:p>
              <a:endParaRPr sz="1600">
                <a:solidFill>
                  <a:schemeClr val="dk1"/>
                </a:solidFill>
                <a:latin typeface="Fira Sans Extra Condensed Medium"/>
                <a:ea typeface="Fira Sans Extra Condensed Medium"/>
                <a:cs typeface="Times New Roman" panose="02020603050405020304" pitchFamily="18" charset="0"/>
                <a:sym typeface="Fira Sans Extra Condensed 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49"/>
                                        </p:tgtEl>
                                        <p:attrNameLst>
                                          <p:attrName>style.visibility</p:attrName>
                                        </p:attrNameLst>
                                      </p:cBhvr>
                                      <p:to>
                                        <p:strVal val="visible"/>
                                      </p:to>
                                    </p:set>
                                    <p:anim calcmode="lin" valueType="num">
                                      <p:cBhvr additive="base">
                                        <p:cTn id="7" dur="500" fill="hold"/>
                                        <p:tgtEl>
                                          <p:spTgt spid="1249"/>
                                        </p:tgtEl>
                                        <p:attrNameLst>
                                          <p:attrName>ppt_x</p:attrName>
                                        </p:attrNameLst>
                                      </p:cBhvr>
                                      <p:tavLst>
                                        <p:tav tm="0">
                                          <p:val>
                                            <p:strVal val="#ppt_x"/>
                                          </p:val>
                                        </p:tav>
                                        <p:tav tm="100000">
                                          <p:val>
                                            <p:strVal val="#ppt_x"/>
                                          </p:val>
                                        </p:tav>
                                      </p:tavLst>
                                    </p:anim>
                                    <p:anim calcmode="lin" valueType="num">
                                      <p:cBhvr additive="base">
                                        <p:cTn id="8" dur="500" fill="hold"/>
                                        <p:tgtEl>
                                          <p:spTgt spid="12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61"/>
                                        </p:tgtEl>
                                        <p:attrNameLst>
                                          <p:attrName>style.visibility</p:attrName>
                                        </p:attrNameLst>
                                      </p:cBhvr>
                                      <p:to>
                                        <p:strVal val="visible"/>
                                      </p:to>
                                    </p:set>
                                    <p:anim calcmode="lin" valueType="num">
                                      <p:cBhvr additive="base">
                                        <p:cTn id="13" dur="500" fill="hold"/>
                                        <p:tgtEl>
                                          <p:spTgt spid="1261"/>
                                        </p:tgtEl>
                                        <p:attrNameLst>
                                          <p:attrName>ppt_x</p:attrName>
                                        </p:attrNameLst>
                                      </p:cBhvr>
                                      <p:tavLst>
                                        <p:tav tm="0">
                                          <p:val>
                                            <p:strVal val="#ppt_x"/>
                                          </p:val>
                                        </p:tav>
                                        <p:tav tm="100000">
                                          <p:val>
                                            <p:strVal val="#ppt_x"/>
                                          </p:val>
                                        </p:tav>
                                      </p:tavLst>
                                    </p:anim>
                                    <p:anim calcmode="lin" valueType="num">
                                      <p:cBhvr additive="base">
                                        <p:cTn id="14" dur="500" fill="hold"/>
                                        <p:tgtEl>
                                          <p:spTgt spid="12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7281" name="Picture 3" descr="Screen Shot 2014-10-20 at 9.22.2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8614" y="1689101"/>
            <a:ext cx="3971925" cy="247967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0546" name="Rectangle 2"/>
          <p:cNvSpPr>
            <a:spLocks noGrp="1" noChangeArrowheads="1"/>
          </p:cNvSpPr>
          <p:nvPr>
            <p:ph type="title"/>
          </p:nvPr>
        </p:nvSpPr>
        <p:spPr>
          <a:xfrm>
            <a:off x="352165" y="206368"/>
            <a:ext cx="9526316" cy="1227138"/>
          </a:xfrm>
        </p:spPr>
        <p:txBody>
          <a:bodyPr>
            <a:normAutofit fontScale="90000"/>
          </a:bodyPr>
          <a:lstStyle/>
          <a:p>
            <a:pPr>
              <a:defRPr/>
            </a:pPr>
            <a:r>
              <a:rPr lang="en-US" sz="4000"/>
              <a:t>Point and Population Based</a:t>
            </a:r>
          </a:p>
          <a:p>
            <a:pPr>
              <a:defRPr/>
            </a:pPr>
            <a:r>
              <a:rPr lang="en-US" sz="4000"/>
              <a:t>Optimization Methods: Adv and </a:t>
            </a:r>
            <a:r>
              <a:rPr lang="en-US" sz="4000" err="1"/>
              <a:t>Disadv</a:t>
            </a:r>
            <a:r>
              <a:rPr lang="en-US" sz="4000"/>
              <a:t> </a:t>
            </a:r>
          </a:p>
        </p:txBody>
      </p:sp>
      <p:pic>
        <p:nvPicPr>
          <p:cNvPr id="97283" name="Picture 4" descr="Bees_hivebeetleMED"/>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934325" y="1644651"/>
            <a:ext cx="2611438" cy="2138363"/>
          </a:xfrm>
          <a:noFill/>
        </p:spPr>
      </p:pic>
      <p:pic>
        <p:nvPicPr>
          <p:cNvPr id="97284" name="Picture 5" descr="bamboo"/>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670676" y="1651000"/>
            <a:ext cx="1228725" cy="2446338"/>
          </a:xfrm>
          <a:noFill/>
        </p:spPr>
      </p:pic>
      <p:pic>
        <p:nvPicPr>
          <p:cNvPr id="97287" name="Picture 4" descr="Screen Shot 2014-10-20 at 9.23.17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59363" y="4168776"/>
            <a:ext cx="3365500" cy="197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88" name="Picture 6" descr="Pinguin1_4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6713" y="3798888"/>
            <a:ext cx="2608262" cy="150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89" name="Picture 1" descr="Screen Shot 2014-10-20 at 9.19.58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84325" y="4157664"/>
            <a:ext cx="3448050" cy="200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90" name="Picture 7" descr="SkuaDeck_4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1525" y="5316539"/>
            <a:ext cx="2203450" cy="145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91" name="Picture 6" descr="Screen Shot 2014-05-18 at 5.22.18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62463" y="2343150"/>
            <a:ext cx="2170112" cy="179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4938649" y="2052351"/>
            <a:ext cx="1532792" cy="584775"/>
          </a:xfrm>
          <a:prstGeom prst="rect">
            <a:avLst/>
          </a:prstGeom>
          <a:noFill/>
        </p:spPr>
        <p:txBody>
          <a:bodyPr wrap="none">
            <a:spAutoFit/>
          </a:bodyPr>
          <a:lstStyle/>
          <a:p>
            <a:pPr algn="r">
              <a:defRPr/>
            </a:pPr>
            <a:r>
              <a:rPr lang="en-US" sz="1600"/>
              <a:t>Linear</a:t>
            </a:r>
          </a:p>
          <a:p>
            <a:pPr algn="r">
              <a:defRPr/>
            </a:pPr>
            <a:r>
              <a:rPr lang="en-US" sz="1600"/>
              <a:t>Programming</a:t>
            </a:r>
          </a:p>
        </p:txBody>
      </p:sp>
      <p:sp>
        <p:nvSpPr>
          <p:cNvPr id="7" name="TextBox 6"/>
          <p:cNvSpPr txBox="1"/>
          <p:nvPr/>
        </p:nvSpPr>
        <p:spPr>
          <a:xfrm>
            <a:off x="1549400" y="1638300"/>
            <a:ext cx="2928938" cy="368300"/>
          </a:xfrm>
          <a:prstGeom prst="rect">
            <a:avLst/>
          </a:prstGeom>
          <a:noFill/>
        </p:spPr>
        <p:txBody>
          <a:bodyPr wrap="none">
            <a:spAutoFit/>
          </a:bodyPr>
          <a:lstStyle/>
          <a:p>
            <a:pPr>
              <a:defRPr/>
            </a:pPr>
            <a:r>
              <a:rPr lang="en-US"/>
              <a:t>Nonlinear Programming</a:t>
            </a:r>
          </a:p>
        </p:txBody>
      </p:sp>
      <p:cxnSp>
        <p:nvCxnSpPr>
          <p:cNvPr id="97294" name="Straight Connector 10"/>
          <p:cNvCxnSpPr>
            <a:cxnSpLocks noChangeShapeType="1"/>
          </p:cNvCxnSpPr>
          <p:nvPr/>
        </p:nvCxnSpPr>
        <p:spPr bwMode="auto">
          <a:xfrm>
            <a:off x="5049838" y="4160838"/>
            <a:ext cx="914400" cy="9144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cxnSp>
      <p:cxnSp>
        <p:nvCxnSpPr>
          <p:cNvPr id="97295" name="Straight Connector 12"/>
          <p:cNvCxnSpPr>
            <a:cxnSpLocks noChangeShapeType="1"/>
          </p:cNvCxnSpPr>
          <p:nvPr/>
        </p:nvCxnSpPr>
        <p:spPr bwMode="auto">
          <a:xfrm flipH="1" flipV="1">
            <a:off x="5049839" y="4106863"/>
            <a:ext cx="14287" cy="2081212"/>
          </a:xfrm>
          <a:prstGeom prst="line">
            <a:avLst/>
          </a:prstGeom>
          <a:noFill/>
          <a:ln w="38100">
            <a:solidFill>
              <a:schemeClr val="accent2"/>
            </a:solidFill>
            <a:round/>
            <a:headEnd/>
            <a:tailEnd/>
          </a:ln>
          <a:extLst>
            <a:ext uri="{909E8E84-426E-40dd-AFC4-6F175D3DCCD1}">
              <a14:hiddenFill xmlns:a14="http://schemas.microsoft.com/office/drawing/2010/main" xmlns="">
                <a:noFill/>
              </a14:hiddenFill>
            </a:ext>
          </a:extLst>
        </p:spPr>
      </p:cxnSp>
      <p:cxnSp>
        <p:nvCxnSpPr>
          <p:cNvPr id="97296" name="Straight Connector 26"/>
          <p:cNvCxnSpPr>
            <a:cxnSpLocks noChangeShapeType="1"/>
          </p:cNvCxnSpPr>
          <p:nvPr/>
        </p:nvCxnSpPr>
        <p:spPr bwMode="auto">
          <a:xfrm flipH="1" flipV="1">
            <a:off x="6645276" y="1350284"/>
            <a:ext cx="1" cy="2783566"/>
          </a:xfrm>
          <a:prstGeom prst="line">
            <a:avLst/>
          </a:prstGeom>
          <a:noFill/>
          <a:ln w="38100">
            <a:solidFill>
              <a:schemeClr val="accent2"/>
            </a:solidFill>
            <a:round/>
            <a:headEnd/>
            <a:tailEnd/>
          </a:ln>
          <a:extLst>
            <a:ext uri="{909E8E84-426E-40dd-AFC4-6F175D3DCCD1}">
              <a14:hiddenFill xmlns:a14="http://schemas.microsoft.com/office/drawing/2010/main" xmlns="">
                <a:noFill/>
              </a14:hiddenFill>
            </a:ext>
          </a:extLst>
        </p:spPr>
      </p:cxnSp>
      <p:cxnSp>
        <p:nvCxnSpPr>
          <p:cNvPr id="97297" name="Straight Connector 28"/>
          <p:cNvCxnSpPr>
            <a:cxnSpLocks noChangeShapeType="1"/>
          </p:cNvCxnSpPr>
          <p:nvPr/>
        </p:nvCxnSpPr>
        <p:spPr bwMode="auto">
          <a:xfrm flipH="1">
            <a:off x="5064125" y="4121150"/>
            <a:ext cx="1581150" cy="0"/>
          </a:xfrm>
          <a:prstGeom prst="line">
            <a:avLst/>
          </a:prstGeom>
          <a:noFill/>
          <a:ln w="38100">
            <a:solidFill>
              <a:schemeClr val="accent2"/>
            </a:solidFill>
            <a:round/>
            <a:headEnd/>
            <a:tailEnd/>
          </a:ln>
          <a:extLst>
            <a:ext uri="{909E8E84-426E-40dd-AFC4-6F175D3DCCD1}">
              <a14:hiddenFill xmlns:a14="http://schemas.microsoft.com/office/drawing/2010/main" xmlns="">
                <a:noFill/>
              </a14:hiddenFill>
            </a:ext>
          </a:extLst>
        </p:spPr>
      </p:cxnSp>
      <p:sp>
        <p:nvSpPr>
          <p:cNvPr id="22" name="TextBox 21"/>
          <p:cNvSpPr txBox="1"/>
          <p:nvPr/>
        </p:nvSpPr>
        <p:spPr>
          <a:xfrm>
            <a:off x="1524001" y="4094163"/>
            <a:ext cx="2346325" cy="368300"/>
          </a:xfrm>
          <a:prstGeom prst="rect">
            <a:avLst/>
          </a:prstGeom>
          <a:noFill/>
        </p:spPr>
        <p:txBody>
          <a:bodyPr wrap="none">
            <a:spAutoFit/>
          </a:bodyPr>
          <a:lstStyle/>
          <a:p>
            <a:pPr>
              <a:defRPr/>
            </a:pPr>
            <a:r>
              <a:rPr lang="en-US"/>
              <a:t>Math. optimization</a:t>
            </a:r>
          </a:p>
        </p:txBody>
      </p:sp>
      <p:sp>
        <p:nvSpPr>
          <p:cNvPr id="23" name="TextBox 22"/>
          <p:cNvSpPr txBox="1"/>
          <p:nvPr/>
        </p:nvSpPr>
        <p:spPr>
          <a:xfrm>
            <a:off x="4979989" y="4079875"/>
            <a:ext cx="2972289" cy="369332"/>
          </a:xfrm>
          <a:prstGeom prst="rect">
            <a:avLst/>
          </a:prstGeom>
          <a:noFill/>
        </p:spPr>
        <p:txBody>
          <a:bodyPr wrap="none">
            <a:spAutoFit/>
          </a:bodyPr>
          <a:lstStyle/>
          <a:p>
            <a:pPr>
              <a:defRPr/>
            </a:pPr>
            <a:r>
              <a:rPr lang="en-US"/>
              <a:t>Evolutionary optimization</a:t>
            </a:r>
          </a:p>
        </p:txBody>
      </p:sp>
      <p:sp>
        <p:nvSpPr>
          <p:cNvPr id="2" name="TextBox 1"/>
          <p:cNvSpPr txBox="1"/>
          <p:nvPr/>
        </p:nvSpPr>
        <p:spPr>
          <a:xfrm>
            <a:off x="3329455" y="1350284"/>
            <a:ext cx="1649811" cy="400110"/>
          </a:xfrm>
          <a:prstGeom prst="rect">
            <a:avLst/>
          </a:prstGeom>
          <a:noFill/>
        </p:spPr>
        <p:txBody>
          <a:bodyPr wrap="none" rtlCol="0">
            <a:spAutoFit/>
          </a:bodyPr>
          <a:lstStyle/>
          <a:p>
            <a:r>
              <a:rPr lang="en-US" sz="2000">
                <a:solidFill>
                  <a:srgbClr val="FF0000"/>
                </a:solidFill>
              </a:rPr>
              <a:t>Point-Based</a:t>
            </a:r>
          </a:p>
        </p:txBody>
      </p:sp>
      <p:sp>
        <p:nvSpPr>
          <p:cNvPr id="21" name="TextBox 20"/>
          <p:cNvSpPr txBox="1"/>
          <p:nvPr/>
        </p:nvSpPr>
        <p:spPr>
          <a:xfrm>
            <a:off x="7504113" y="1288990"/>
            <a:ext cx="2374368" cy="400110"/>
          </a:xfrm>
          <a:prstGeom prst="rect">
            <a:avLst/>
          </a:prstGeom>
          <a:noFill/>
        </p:spPr>
        <p:txBody>
          <a:bodyPr wrap="none" rtlCol="0">
            <a:spAutoFit/>
          </a:bodyPr>
          <a:lstStyle/>
          <a:p>
            <a:r>
              <a:rPr lang="en-US" sz="2000">
                <a:solidFill>
                  <a:srgbClr val="FF0000"/>
                </a:solidFill>
              </a:rPr>
              <a:t>Population-Based</a:t>
            </a:r>
          </a:p>
        </p:txBody>
      </p:sp>
      <p:sp>
        <p:nvSpPr>
          <p:cNvPr id="4" name="Process 3"/>
          <p:cNvSpPr/>
          <p:nvPr/>
        </p:nvSpPr>
        <p:spPr>
          <a:xfrm>
            <a:off x="6632576" y="1350284"/>
            <a:ext cx="4035425" cy="5507716"/>
          </a:xfrm>
          <a:prstGeom prst="flowChartProcess">
            <a:avLst/>
          </a:prstGeom>
          <a:solidFill>
            <a:schemeClr val="accent3">
              <a:lumMod val="60000"/>
              <a:lumOff val="40000"/>
              <a:alpha val="2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rocess 4"/>
          <p:cNvSpPr/>
          <p:nvPr/>
        </p:nvSpPr>
        <p:spPr>
          <a:xfrm>
            <a:off x="5045334" y="4077935"/>
            <a:ext cx="1582737" cy="2724150"/>
          </a:xfrm>
          <a:prstGeom prst="flowChartProcess">
            <a:avLst/>
          </a:prstGeom>
          <a:solidFill>
            <a:schemeClr val="accent3">
              <a:lumMod val="60000"/>
              <a:lumOff val="40000"/>
              <a:alpha val="2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166897" y="6018045"/>
            <a:ext cx="2894538" cy="400110"/>
          </a:xfrm>
          <a:prstGeom prst="rect">
            <a:avLst/>
          </a:prstGeom>
          <a:solidFill>
            <a:schemeClr val="accent3">
              <a:lumMod val="40000"/>
              <a:lumOff val="60000"/>
            </a:schemeClr>
          </a:solidFill>
        </p:spPr>
        <p:txBody>
          <a:bodyPr wrap="square" lIns="91440" tIns="45720" rIns="91440" bIns="45720" rtlCol="0" anchor="t">
            <a:spAutoFit/>
          </a:bodyPr>
          <a:lstStyle/>
          <a:p>
            <a:r>
              <a:rPr lang="en-US" sz="2000"/>
              <a:t>Other Metaheuristics </a:t>
            </a:r>
          </a:p>
        </p:txBody>
      </p:sp>
      <p:pic>
        <p:nvPicPr>
          <p:cNvPr id="8" name="Picture 7" descr="Screen Shot 2016-03-01 at 2.50.04 a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56615" y="5325121"/>
            <a:ext cx="2338361" cy="1519935"/>
          </a:xfrm>
          <a:prstGeom prst="rect">
            <a:avLst/>
          </a:prstGeom>
        </p:spPr>
      </p:pic>
      <p:sp>
        <p:nvSpPr>
          <p:cNvPr id="9" name="TextBox 8">
            <a:extLst>
              <a:ext uri="{FF2B5EF4-FFF2-40B4-BE49-F238E27FC236}">
                <a16:creationId xmlns:a16="http://schemas.microsoft.com/office/drawing/2014/main" id="{C6409EEA-9623-FA46-AA6A-3109046FF75D}"/>
              </a:ext>
            </a:extLst>
          </p:cNvPr>
          <p:cNvSpPr txBox="1"/>
          <p:nvPr/>
        </p:nvSpPr>
        <p:spPr>
          <a:xfrm>
            <a:off x="352165" y="6079600"/>
            <a:ext cx="4546437" cy="6463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a:t>Search for a point which minimizes an</a:t>
            </a:r>
          </a:p>
          <a:p>
            <a:r>
              <a:rPr lang="en-US"/>
              <a:t>objective function satisfying constraints</a:t>
            </a:r>
          </a:p>
        </p:txBody>
      </p:sp>
      <p:sp>
        <p:nvSpPr>
          <p:cNvPr id="10" name="TextBox 9">
            <a:extLst>
              <a:ext uri="{FF2B5EF4-FFF2-40B4-BE49-F238E27FC236}">
                <a16:creationId xmlns:a16="http://schemas.microsoft.com/office/drawing/2014/main" id="{66D9DC0F-172C-FC42-93A7-107F38C51750}"/>
              </a:ext>
            </a:extLst>
          </p:cNvPr>
          <p:cNvSpPr txBox="1"/>
          <p:nvPr/>
        </p:nvSpPr>
        <p:spPr>
          <a:xfrm>
            <a:off x="357352" y="5728138"/>
            <a:ext cx="1899879"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a:t>Single-obj Opt.:</a:t>
            </a:r>
          </a:p>
        </p:txBody>
      </p:sp>
      <p:sp>
        <p:nvSpPr>
          <p:cNvPr id="11" name="TextBox 10">
            <a:extLst>
              <a:ext uri="{FF2B5EF4-FFF2-40B4-BE49-F238E27FC236}">
                <a16:creationId xmlns:a16="http://schemas.microsoft.com/office/drawing/2014/main" id="{EFA123BF-CFAE-694F-860A-7677A4ECC9FE}"/>
              </a:ext>
            </a:extLst>
          </p:cNvPr>
          <p:cNvSpPr txBox="1"/>
          <p:nvPr/>
        </p:nvSpPr>
        <p:spPr>
          <a:xfrm>
            <a:off x="285752" y="1617504"/>
            <a:ext cx="1510313" cy="3416320"/>
          </a:xfrm>
          <a:prstGeom prst="rect">
            <a:avLst/>
          </a:prstGeom>
          <a:noFill/>
        </p:spPr>
        <p:txBody>
          <a:bodyPr wrap="square" lIns="91440" tIns="45720" rIns="91440" bIns="45720" rtlCol="0" anchor="t">
            <a:spAutoFit/>
          </a:bodyPr>
          <a:lstStyle/>
          <a:p>
            <a:r>
              <a:rPr lang="en-US"/>
              <a:t>Best for </a:t>
            </a:r>
          </a:p>
          <a:p>
            <a:r>
              <a:rPr lang="en-US"/>
              <a:t>simplistic problems, difficult to modify for different problem classes</a:t>
            </a:r>
          </a:p>
          <a:p>
            <a:pPr marL="285750" indent="-285750">
              <a:buFont typeface="Arial"/>
              <a:buChar char="•"/>
            </a:pPr>
            <a:endParaRPr lang="en-US"/>
          </a:p>
          <a:p>
            <a:r>
              <a:rPr lang="en-US" b="1"/>
              <a:t>Ideal for local search</a:t>
            </a:r>
          </a:p>
        </p:txBody>
      </p:sp>
      <p:sp>
        <p:nvSpPr>
          <p:cNvPr id="28" name="TextBox 27">
            <a:extLst>
              <a:ext uri="{FF2B5EF4-FFF2-40B4-BE49-F238E27FC236}">
                <a16:creationId xmlns:a16="http://schemas.microsoft.com/office/drawing/2014/main" id="{3EBB95CF-F064-AD44-BF04-E06FCFC4AD4B}"/>
              </a:ext>
            </a:extLst>
          </p:cNvPr>
          <p:cNvSpPr txBox="1"/>
          <p:nvPr/>
        </p:nvSpPr>
        <p:spPr>
          <a:xfrm>
            <a:off x="10687428" y="1665995"/>
            <a:ext cx="1633883" cy="3139321"/>
          </a:xfrm>
          <a:prstGeom prst="rect">
            <a:avLst/>
          </a:prstGeom>
          <a:noFill/>
        </p:spPr>
        <p:txBody>
          <a:bodyPr wrap="square" lIns="91440" tIns="45720" rIns="91440" bIns="45720" rtlCol="0" anchor="t">
            <a:spAutoFit/>
          </a:bodyPr>
          <a:lstStyle/>
          <a:p>
            <a:r>
              <a:rPr lang="en-US">
                <a:solidFill>
                  <a:srgbClr val="FF0000"/>
                </a:solidFill>
              </a:rPr>
              <a:t>Best for </a:t>
            </a:r>
          </a:p>
          <a:p>
            <a:r>
              <a:rPr lang="en-US">
                <a:solidFill>
                  <a:srgbClr val="FF0000"/>
                </a:solidFill>
              </a:rPr>
              <a:t>complex problems, flexible to suit a problem class</a:t>
            </a:r>
          </a:p>
          <a:p>
            <a:endParaRPr lang="en-US">
              <a:solidFill>
                <a:srgbClr val="FF0000"/>
              </a:solidFill>
            </a:endParaRPr>
          </a:p>
          <a:p>
            <a:r>
              <a:rPr lang="en-US" b="1">
                <a:solidFill>
                  <a:srgbClr val="FF0000"/>
                </a:solidFill>
              </a:rPr>
              <a:t>Ideal for global search</a:t>
            </a:r>
          </a:p>
        </p:txBody>
      </p:sp>
    </p:spTree>
    <p:extLst>
      <p:ext uri="{BB962C8B-B14F-4D97-AF65-F5344CB8AC3E}">
        <p14:creationId xmlns:p14="http://schemas.microsoft.com/office/powerpoint/2010/main" val="569511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5B14E6-B4BA-4AA0-9A31-C3D26125CC0A}"/>
              </a:ext>
            </a:extLst>
          </p:cNvPr>
          <p:cNvSpPr/>
          <p:nvPr/>
        </p:nvSpPr>
        <p:spPr>
          <a:xfrm rot="21189620">
            <a:off x="132041" y="3554233"/>
            <a:ext cx="5889893" cy="3490898"/>
          </a:xfrm>
          <a:custGeom>
            <a:avLst/>
            <a:gdLst>
              <a:gd name="connsiteX0" fmla="*/ 0 w 1604985"/>
              <a:gd name="connsiteY0" fmla="*/ 0 h 3034748"/>
              <a:gd name="connsiteX1" fmla="*/ 1604985 w 1604985"/>
              <a:gd name="connsiteY1" fmla="*/ 0 h 3034748"/>
              <a:gd name="connsiteX2" fmla="*/ 1604985 w 1604985"/>
              <a:gd name="connsiteY2" fmla="*/ 3034748 h 3034748"/>
              <a:gd name="connsiteX3" fmla="*/ 0 w 1604985"/>
              <a:gd name="connsiteY3" fmla="*/ 3034748 h 3034748"/>
              <a:gd name="connsiteX4" fmla="*/ 0 w 1604985"/>
              <a:gd name="connsiteY4" fmla="*/ 0 h 3034748"/>
              <a:gd name="connsiteX0" fmla="*/ 313697 w 1918682"/>
              <a:gd name="connsiteY0" fmla="*/ 0 h 3034748"/>
              <a:gd name="connsiteX1" fmla="*/ 1918682 w 1918682"/>
              <a:gd name="connsiteY1" fmla="*/ 0 h 3034748"/>
              <a:gd name="connsiteX2" fmla="*/ 1918682 w 1918682"/>
              <a:gd name="connsiteY2" fmla="*/ 3034748 h 3034748"/>
              <a:gd name="connsiteX3" fmla="*/ 0 w 1918682"/>
              <a:gd name="connsiteY3" fmla="*/ 2756873 h 3034748"/>
              <a:gd name="connsiteX4" fmla="*/ 313697 w 1918682"/>
              <a:gd name="connsiteY4" fmla="*/ 0 h 3034748"/>
              <a:gd name="connsiteX0" fmla="*/ 313697 w 2039212"/>
              <a:gd name="connsiteY0" fmla="*/ 0 h 3142635"/>
              <a:gd name="connsiteX1" fmla="*/ 1918682 w 2039212"/>
              <a:gd name="connsiteY1" fmla="*/ 0 h 3142635"/>
              <a:gd name="connsiteX2" fmla="*/ 2039212 w 2039212"/>
              <a:gd name="connsiteY2" fmla="*/ 3142635 h 3142635"/>
              <a:gd name="connsiteX3" fmla="*/ 0 w 2039212"/>
              <a:gd name="connsiteY3" fmla="*/ 2756873 h 3142635"/>
              <a:gd name="connsiteX4" fmla="*/ 313697 w 2039212"/>
              <a:gd name="connsiteY4" fmla="*/ 0 h 3142635"/>
              <a:gd name="connsiteX0" fmla="*/ 326323 w 2051838"/>
              <a:gd name="connsiteY0" fmla="*/ 0 h 3142635"/>
              <a:gd name="connsiteX1" fmla="*/ 1931308 w 2051838"/>
              <a:gd name="connsiteY1" fmla="*/ 0 h 3142635"/>
              <a:gd name="connsiteX2" fmla="*/ 2051838 w 2051838"/>
              <a:gd name="connsiteY2" fmla="*/ 3142635 h 3142635"/>
              <a:gd name="connsiteX3" fmla="*/ 0 w 2051838"/>
              <a:gd name="connsiteY3" fmla="*/ 2862137 h 3142635"/>
              <a:gd name="connsiteX4" fmla="*/ 326323 w 2051838"/>
              <a:gd name="connsiteY4" fmla="*/ 0 h 3142635"/>
              <a:gd name="connsiteX0" fmla="*/ 326323 w 2051838"/>
              <a:gd name="connsiteY0" fmla="*/ 450524 h 3593159"/>
              <a:gd name="connsiteX1" fmla="*/ 1958652 w 2051838"/>
              <a:gd name="connsiteY1" fmla="*/ 0 h 3593159"/>
              <a:gd name="connsiteX2" fmla="*/ 2051838 w 2051838"/>
              <a:gd name="connsiteY2" fmla="*/ 3593159 h 3593159"/>
              <a:gd name="connsiteX3" fmla="*/ 0 w 2051838"/>
              <a:gd name="connsiteY3" fmla="*/ 3312661 h 3593159"/>
              <a:gd name="connsiteX4" fmla="*/ 326323 w 2051838"/>
              <a:gd name="connsiteY4" fmla="*/ 450524 h 3593159"/>
              <a:gd name="connsiteX0" fmla="*/ 326323 w 2067585"/>
              <a:gd name="connsiteY0" fmla="*/ 691053 h 3833688"/>
              <a:gd name="connsiteX1" fmla="*/ 2067585 w 2067585"/>
              <a:gd name="connsiteY1" fmla="*/ 0 h 3833688"/>
              <a:gd name="connsiteX2" fmla="*/ 2051838 w 2067585"/>
              <a:gd name="connsiteY2" fmla="*/ 3833688 h 3833688"/>
              <a:gd name="connsiteX3" fmla="*/ 0 w 2067585"/>
              <a:gd name="connsiteY3" fmla="*/ 3553190 h 3833688"/>
              <a:gd name="connsiteX4" fmla="*/ 326323 w 2067585"/>
              <a:gd name="connsiteY4" fmla="*/ 691053 h 3833688"/>
              <a:gd name="connsiteX0" fmla="*/ 319991 w 2061253"/>
              <a:gd name="connsiteY0" fmla="*/ 691053 h 3833688"/>
              <a:gd name="connsiteX1" fmla="*/ 2061253 w 2061253"/>
              <a:gd name="connsiteY1" fmla="*/ 0 h 3833688"/>
              <a:gd name="connsiteX2" fmla="*/ 2045506 w 2061253"/>
              <a:gd name="connsiteY2" fmla="*/ 3833688 h 3833688"/>
              <a:gd name="connsiteX3" fmla="*/ 0 w 2061253"/>
              <a:gd name="connsiteY3" fmla="*/ 3378529 h 3833688"/>
              <a:gd name="connsiteX4" fmla="*/ 319991 w 2061253"/>
              <a:gd name="connsiteY4" fmla="*/ 691053 h 3833688"/>
              <a:gd name="connsiteX0" fmla="*/ 319991 w 2137740"/>
              <a:gd name="connsiteY0" fmla="*/ 691053 h 3917842"/>
              <a:gd name="connsiteX1" fmla="*/ 2061253 w 2137740"/>
              <a:gd name="connsiteY1" fmla="*/ 0 h 3917842"/>
              <a:gd name="connsiteX2" fmla="*/ 2137740 w 2137740"/>
              <a:gd name="connsiteY2" fmla="*/ 3917842 h 3917842"/>
              <a:gd name="connsiteX3" fmla="*/ 0 w 2137740"/>
              <a:gd name="connsiteY3" fmla="*/ 3378529 h 3917842"/>
              <a:gd name="connsiteX4" fmla="*/ 319991 w 2137740"/>
              <a:gd name="connsiteY4" fmla="*/ 691053 h 3917842"/>
              <a:gd name="connsiteX0" fmla="*/ 319991 w 2098547"/>
              <a:gd name="connsiteY0" fmla="*/ 691053 h 4000851"/>
              <a:gd name="connsiteX1" fmla="*/ 2061253 w 2098547"/>
              <a:gd name="connsiteY1" fmla="*/ 0 h 4000851"/>
              <a:gd name="connsiteX2" fmla="*/ 2098547 w 2098547"/>
              <a:gd name="connsiteY2" fmla="*/ 4000851 h 4000851"/>
              <a:gd name="connsiteX3" fmla="*/ 0 w 2098547"/>
              <a:gd name="connsiteY3" fmla="*/ 3378529 h 4000851"/>
              <a:gd name="connsiteX4" fmla="*/ 319991 w 2098547"/>
              <a:gd name="connsiteY4" fmla="*/ 691053 h 4000851"/>
              <a:gd name="connsiteX0" fmla="*/ 319991 w 2100427"/>
              <a:gd name="connsiteY0" fmla="*/ 1139522 h 4449320"/>
              <a:gd name="connsiteX1" fmla="*/ 2100427 w 2100427"/>
              <a:gd name="connsiteY1" fmla="*/ 0 h 4449320"/>
              <a:gd name="connsiteX2" fmla="*/ 2098547 w 2100427"/>
              <a:gd name="connsiteY2" fmla="*/ 4449320 h 4449320"/>
              <a:gd name="connsiteX3" fmla="*/ 0 w 2100427"/>
              <a:gd name="connsiteY3" fmla="*/ 3826998 h 4449320"/>
              <a:gd name="connsiteX4" fmla="*/ 319991 w 2100427"/>
              <a:gd name="connsiteY4" fmla="*/ 1139522 h 4449320"/>
              <a:gd name="connsiteX0" fmla="*/ 319991 w 2211090"/>
              <a:gd name="connsiteY0" fmla="*/ 1330905 h 4640703"/>
              <a:gd name="connsiteX1" fmla="*/ 2211090 w 2211090"/>
              <a:gd name="connsiteY1" fmla="*/ 0 h 4640703"/>
              <a:gd name="connsiteX2" fmla="*/ 2098547 w 2211090"/>
              <a:gd name="connsiteY2" fmla="*/ 4640703 h 4640703"/>
              <a:gd name="connsiteX3" fmla="*/ 0 w 2211090"/>
              <a:gd name="connsiteY3" fmla="*/ 4018381 h 4640703"/>
              <a:gd name="connsiteX4" fmla="*/ 319991 w 2211090"/>
              <a:gd name="connsiteY4" fmla="*/ 1330905 h 4640703"/>
              <a:gd name="connsiteX0" fmla="*/ 319991 w 2098613"/>
              <a:gd name="connsiteY0" fmla="*/ 1344733 h 4654531"/>
              <a:gd name="connsiteX1" fmla="*/ 2095802 w 2098613"/>
              <a:gd name="connsiteY1" fmla="*/ 0 h 4654531"/>
              <a:gd name="connsiteX2" fmla="*/ 2098547 w 2098613"/>
              <a:gd name="connsiteY2" fmla="*/ 4654531 h 4654531"/>
              <a:gd name="connsiteX3" fmla="*/ 0 w 2098613"/>
              <a:gd name="connsiteY3" fmla="*/ 4032209 h 4654531"/>
              <a:gd name="connsiteX4" fmla="*/ 319991 w 2098613"/>
              <a:gd name="connsiteY4" fmla="*/ 1344733 h 4654531"/>
              <a:gd name="connsiteX0" fmla="*/ 343664 w 2122286"/>
              <a:gd name="connsiteY0" fmla="*/ 1344733 h 4654531"/>
              <a:gd name="connsiteX1" fmla="*/ 2119475 w 2122286"/>
              <a:gd name="connsiteY1" fmla="*/ 0 h 4654531"/>
              <a:gd name="connsiteX2" fmla="*/ 2122220 w 2122286"/>
              <a:gd name="connsiteY2" fmla="*/ 4654531 h 4654531"/>
              <a:gd name="connsiteX3" fmla="*/ 0 w 2122286"/>
              <a:gd name="connsiteY3" fmla="*/ 4229577 h 4654531"/>
              <a:gd name="connsiteX4" fmla="*/ 343664 w 2122286"/>
              <a:gd name="connsiteY4" fmla="*/ 1344733 h 4654531"/>
              <a:gd name="connsiteX0" fmla="*/ 353133 w 2131755"/>
              <a:gd name="connsiteY0" fmla="*/ 1344733 h 4654531"/>
              <a:gd name="connsiteX1" fmla="*/ 2128944 w 2131755"/>
              <a:gd name="connsiteY1" fmla="*/ 0 h 4654531"/>
              <a:gd name="connsiteX2" fmla="*/ 2131689 w 2131755"/>
              <a:gd name="connsiteY2" fmla="*/ 4654531 h 4654531"/>
              <a:gd name="connsiteX3" fmla="*/ 0 w 2131755"/>
              <a:gd name="connsiteY3" fmla="*/ 4308524 h 4654531"/>
              <a:gd name="connsiteX4" fmla="*/ 353133 w 2131755"/>
              <a:gd name="connsiteY4" fmla="*/ 1344733 h 4654531"/>
              <a:gd name="connsiteX0" fmla="*/ 469444 w 2248066"/>
              <a:gd name="connsiteY0" fmla="*/ 1344733 h 4654531"/>
              <a:gd name="connsiteX1" fmla="*/ 2245255 w 2248066"/>
              <a:gd name="connsiteY1" fmla="*/ 0 h 4654531"/>
              <a:gd name="connsiteX2" fmla="*/ 2248000 w 2248066"/>
              <a:gd name="connsiteY2" fmla="*/ 4654531 h 4654531"/>
              <a:gd name="connsiteX3" fmla="*/ 0 w 2248066"/>
              <a:gd name="connsiteY3" fmla="*/ 4388003 h 4654531"/>
              <a:gd name="connsiteX4" fmla="*/ 469444 w 2248066"/>
              <a:gd name="connsiteY4" fmla="*/ 1344733 h 465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066" h="4654531">
                <a:moveTo>
                  <a:pt x="469444" y="1344733"/>
                </a:moveTo>
                <a:lnTo>
                  <a:pt x="2245255" y="0"/>
                </a:lnTo>
                <a:cubicBezTo>
                  <a:pt x="2244628" y="1483107"/>
                  <a:pt x="2248627" y="3171424"/>
                  <a:pt x="2248000" y="4654531"/>
                </a:cubicBezTo>
                <a:lnTo>
                  <a:pt x="0" y="4388003"/>
                </a:lnTo>
                <a:lnTo>
                  <a:pt x="469444" y="1344733"/>
                </a:lnTo>
                <a:close/>
              </a:path>
            </a:pathLst>
          </a:custGeom>
          <a:solidFill>
            <a:schemeClr val="tx1">
              <a:lumMod val="50000"/>
              <a:lumOff val="50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D344C2E1-4EBE-6E50-5845-DFD77DA3DBE0}"/>
              </a:ext>
            </a:extLst>
          </p:cNvPr>
          <p:cNvGrpSpPr/>
          <p:nvPr/>
        </p:nvGrpSpPr>
        <p:grpSpPr>
          <a:xfrm>
            <a:off x="214066" y="1331876"/>
            <a:ext cx="6067738" cy="5297525"/>
            <a:chOff x="643586" y="1293039"/>
            <a:chExt cx="5994779" cy="5376703"/>
          </a:xfrm>
        </p:grpSpPr>
        <p:grpSp>
          <p:nvGrpSpPr>
            <p:cNvPr id="63" name="Group 62">
              <a:extLst>
                <a:ext uri="{FF2B5EF4-FFF2-40B4-BE49-F238E27FC236}">
                  <a16:creationId xmlns:a16="http://schemas.microsoft.com/office/drawing/2014/main" id="{86B0512B-B2DD-4821-9475-2234DA6014FF}"/>
                </a:ext>
              </a:extLst>
            </p:cNvPr>
            <p:cNvGrpSpPr/>
            <p:nvPr/>
          </p:nvGrpSpPr>
          <p:grpSpPr>
            <a:xfrm>
              <a:off x="1682418" y="1293039"/>
              <a:ext cx="3772482" cy="539545"/>
              <a:chOff x="1885508" y="1224638"/>
              <a:chExt cx="4593629" cy="1171514"/>
            </a:xfrm>
          </p:grpSpPr>
          <p:grpSp>
            <p:nvGrpSpPr>
              <p:cNvPr id="24" name="Group 23">
                <a:extLst>
                  <a:ext uri="{FF2B5EF4-FFF2-40B4-BE49-F238E27FC236}">
                    <a16:creationId xmlns:a16="http://schemas.microsoft.com/office/drawing/2014/main" id="{5CC32BF6-63A7-4553-9639-C9FC369F5C4F}"/>
                  </a:ext>
                </a:extLst>
              </p:cNvPr>
              <p:cNvGrpSpPr/>
              <p:nvPr/>
            </p:nvGrpSpPr>
            <p:grpSpPr>
              <a:xfrm>
                <a:off x="1885508" y="1224638"/>
                <a:ext cx="1049548" cy="1171514"/>
                <a:chOff x="6255026" y="1369209"/>
                <a:chExt cx="1498324" cy="1672441"/>
              </a:xfrm>
            </p:grpSpPr>
            <p:sp>
              <p:nvSpPr>
                <p:cNvPr id="17" name="Freeform: Shape 16">
                  <a:extLst>
                    <a:ext uri="{FF2B5EF4-FFF2-40B4-BE49-F238E27FC236}">
                      <a16:creationId xmlns:a16="http://schemas.microsoft.com/office/drawing/2014/main" id="{845B8196-D74A-4A4E-862B-25B2F62D8B1F}"/>
                    </a:ext>
                  </a:extLst>
                </p:cNvPr>
                <p:cNvSpPr/>
                <p:nvPr/>
              </p:nvSpPr>
              <p:spPr>
                <a:xfrm>
                  <a:off x="6255026" y="2294596"/>
                  <a:ext cx="1498324" cy="747054"/>
                </a:xfrm>
                <a:custGeom>
                  <a:avLst/>
                  <a:gdLst>
                    <a:gd name="connsiteX0" fmla="*/ 48312 w 1498324"/>
                    <a:gd name="connsiteY0" fmla="*/ 0 h 747054"/>
                    <a:gd name="connsiteX1" fmla="*/ 1450012 w 1498324"/>
                    <a:gd name="connsiteY1" fmla="*/ 0 h 747054"/>
                    <a:gd name="connsiteX2" fmla="*/ 1498324 w 1498324"/>
                    <a:gd name="connsiteY2" fmla="*/ 48312 h 747054"/>
                    <a:gd name="connsiteX3" fmla="*/ 1498324 w 1498324"/>
                    <a:gd name="connsiteY3" fmla="*/ 698742 h 747054"/>
                    <a:gd name="connsiteX4" fmla="*/ 1450012 w 1498324"/>
                    <a:gd name="connsiteY4" fmla="*/ 747054 h 747054"/>
                    <a:gd name="connsiteX5" fmla="*/ 1151716 w 1498324"/>
                    <a:gd name="connsiteY5" fmla="*/ 747054 h 747054"/>
                    <a:gd name="connsiteX6" fmla="*/ 1155562 w 1498324"/>
                    <a:gd name="connsiteY6" fmla="*/ 728004 h 747054"/>
                    <a:gd name="connsiteX7" fmla="*/ 1009512 w 1498324"/>
                    <a:gd name="connsiteY7" fmla="*/ 581954 h 747054"/>
                    <a:gd name="connsiteX8" fmla="*/ 863462 w 1498324"/>
                    <a:gd name="connsiteY8" fmla="*/ 728004 h 747054"/>
                    <a:gd name="connsiteX9" fmla="*/ 867308 w 1498324"/>
                    <a:gd name="connsiteY9" fmla="*/ 747054 h 747054"/>
                    <a:gd name="connsiteX10" fmla="*/ 631016 w 1498324"/>
                    <a:gd name="connsiteY10" fmla="*/ 747054 h 747054"/>
                    <a:gd name="connsiteX11" fmla="*/ 634862 w 1498324"/>
                    <a:gd name="connsiteY11" fmla="*/ 728004 h 747054"/>
                    <a:gd name="connsiteX12" fmla="*/ 488812 w 1498324"/>
                    <a:gd name="connsiteY12" fmla="*/ 581954 h 747054"/>
                    <a:gd name="connsiteX13" fmla="*/ 342762 w 1498324"/>
                    <a:gd name="connsiteY13" fmla="*/ 728004 h 747054"/>
                    <a:gd name="connsiteX14" fmla="*/ 346608 w 1498324"/>
                    <a:gd name="connsiteY14" fmla="*/ 747054 h 747054"/>
                    <a:gd name="connsiteX15" fmla="*/ 48312 w 1498324"/>
                    <a:gd name="connsiteY15" fmla="*/ 747054 h 747054"/>
                    <a:gd name="connsiteX16" fmla="*/ 0 w 1498324"/>
                    <a:gd name="connsiteY16" fmla="*/ 698742 h 747054"/>
                    <a:gd name="connsiteX17" fmla="*/ 0 w 1498324"/>
                    <a:gd name="connsiteY17" fmla="*/ 48312 h 747054"/>
                    <a:gd name="connsiteX18" fmla="*/ 48312 w 1498324"/>
                    <a:gd name="connsiteY18" fmla="*/ 0 h 74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8324" h="747054">
                      <a:moveTo>
                        <a:pt x="48312" y="0"/>
                      </a:moveTo>
                      <a:lnTo>
                        <a:pt x="1450012" y="0"/>
                      </a:lnTo>
                      <a:cubicBezTo>
                        <a:pt x="1476694" y="0"/>
                        <a:pt x="1498324" y="21630"/>
                        <a:pt x="1498324" y="48312"/>
                      </a:cubicBezTo>
                      <a:lnTo>
                        <a:pt x="1498324" y="698742"/>
                      </a:lnTo>
                      <a:cubicBezTo>
                        <a:pt x="1498324" y="725424"/>
                        <a:pt x="1476694" y="747054"/>
                        <a:pt x="1450012" y="747054"/>
                      </a:cubicBezTo>
                      <a:lnTo>
                        <a:pt x="1151716" y="747054"/>
                      </a:lnTo>
                      <a:lnTo>
                        <a:pt x="1155562" y="728004"/>
                      </a:lnTo>
                      <a:cubicBezTo>
                        <a:pt x="1155562" y="647343"/>
                        <a:pt x="1090173" y="581954"/>
                        <a:pt x="1009512" y="581954"/>
                      </a:cubicBezTo>
                      <a:cubicBezTo>
                        <a:pt x="928851" y="581954"/>
                        <a:pt x="863462" y="647343"/>
                        <a:pt x="863462" y="728004"/>
                      </a:cubicBezTo>
                      <a:lnTo>
                        <a:pt x="867308" y="747054"/>
                      </a:lnTo>
                      <a:lnTo>
                        <a:pt x="631016" y="747054"/>
                      </a:lnTo>
                      <a:lnTo>
                        <a:pt x="634862" y="728004"/>
                      </a:lnTo>
                      <a:cubicBezTo>
                        <a:pt x="634862" y="647343"/>
                        <a:pt x="569473" y="581954"/>
                        <a:pt x="488812" y="581954"/>
                      </a:cubicBezTo>
                      <a:cubicBezTo>
                        <a:pt x="408151" y="581954"/>
                        <a:pt x="342762" y="647343"/>
                        <a:pt x="342762" y="728004"/>
                      </a:cubicBezTo>
                      <a:lnTo>
                        <a:pt x="346608" y="747054"/>
                      </a:lnTo>
                      <a:lnTo>
                        <a:pt x="48312" y="747054"/>
                      </a:lnTo>
                      <a:cubicBezTo>
                        <a:pt x="21630" y="747054"/>
                        <a:pt x="0" y="725424"/>
                        <a:pt x="0" y="698742"/>
                      </a:cubicBezTo>
                      <a:lnTo>
                        <a:pt x="0" y="48312"/>
                      </a:lnTo>
                      <a:cubicBezTo>
                        <a:pt x="0" y="21630"/>
                        <a:pt x="21630" y="0"/>
                        <a:pt x="48312" y="0"/>
                      </a:cubicBezTo>
                      <a:close/>
                    </a:path>
                  </a:pathLst>
                </a:custGeom>
                <a:gradFill flip="none" rotWithShape="1">
                  <a:gsLst>
                    <a:gs pos="99000">
                      <a:schemeClr val="tx1">
                        <a:lumMod val="65000"/>
                        <a:lumOff val="35000"/>
                      </a:schemeClr>
                    </a:gs>
                    <a:gs pos="0">
                      <a:schemeClr val="tx1"/>
                    </a:gs>
                    <a:gs pos="84000">
                      <a:schemeClr val="tx1">
                        <a:lumMod val="65000"/>
                        <a:lumOff val="35000"/>
                      </a:schemeClr>
                    </a:gs>
                    <a:gs pos="78000">
                      <a:schemeClr val="tx1">
                        <a:lumMod val="65000"/>
                        <a:lumOff val="3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EB9C248-7185-4683-8C57-614D0C873AC3}"/>
                    </a:ext>
                  </a:extLst>
                </p:cNvPr>
                <p:cNvSpPr/>
                <p:nvPr/>
              </p:nvSpPr>
              <p:spPr>
                <a:xfrm rot="505479">
                  <a:off x="6792776" y="1864830"/>
                  <a:ext cx="61913" cy="1014374"/>
                </a:xfrm>
                <a:prstGeom prst="rect">
                  <a:avLst/>
                </a:prstGeom>
                <a:gradFill flip="none" rotWithShape="1">
                  <a:gsLst>
                    <a:gs pos="50000">
                      <a:schemeClr val="tx1">
                        <a:lumMod val="50000"/>
                        <a:lumOff val="50000"/>
                      </a:schemeClr>
                    </a:gs>
                    <a:gs pos="100000">
                      <a:schemeClr val="tx1">
                        <a:lumMod val="65000"/>
                        <a:lumOff val="35000"/>
                      </a:schemeClr>
                    </a:gs>
                    <a:gs pos="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29653-DF3D-4602-94D9-8F4FD1FC1B20}"/>
                    </a:ext>
                  </a:extLst>
                </p:cNvPr>
                <p:cNvSpPr/>
                <p:nvPr/>
              </p:nvSpPr>
              <p:spPr>
                <a:xfrm rot="21154067" flipH="1">
                  <a:off x="7177314" y="1864760"/>
                  <a:ext cx="61913" cy="1014374"/>
                </a:xfrm>
                <a:prstGeom prst="rect">
                  <a:avLst/>
                </a:prstGeom>
                <a:gradFill flip="none" rotWithShape="1">
                  <a:gsLst>
                    <a:gs pos="50000">
                      <a:schemeClr val="tx1">
                        <a:lumMod val="50000"/>
                        <a:lumOff val="50000"/>
                      </a:schemeClr>
                    </a:gs>
                    <a:gs pos="100000">
                      <a:schemeClr val="tx1">
                        <a:lumMod val="65000"/>
                        <a:lumOff val="35000"/>
                      </a:schemeClr>
                    </a:gs>
                    <a:gs pos="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8EDAA6D8-9166-4EFC-8F7F-A782DB1A6AE8}"/>
                    </a:ext>
                  </a:extLst>
                </p:cNvPr>
                <p:cNvSpPr/>
                <p:nvPr/>
              </p:nvSpPr>
              <p:spPr>
                <a:xfrm>
                  <a:off x="6624066" y="1369209"/>
                  <a:ext cx="860129" cy="519121"/>
                </a:xfrm>
                <a:custGeom>
                  <a:avLst/>
                  <a:gdLst>
                    <a:gd name="connsiteX0" fmla="*/ 214313 w 740569"/>
                    <a:gd name="connsiteY0" fmla="*/ 273844 h 309563"/>
                    <a:gd name="connsiteX1" fmla="*/ 0 w 740569"/>
                    <a:gd name="connsiteY1" fmla="*/ 280988 h 309563"/>
                    <a:gd name="connsiteX2" fmla="*/ 11906 w 740569"/>
                    <a:gd name="connsiteY2" fmla="*/ 28575 h 309563"/>
                    <a:gd name="connsiteX3" fmla="*/ 714375 w 740569"/>
                    <a:gd name="connsiteY3" fmla="*/ 0 h 309563"/>
                    <a:gd name="connsiteX4" fmla="*/ 740569 w 740569"/>
                    <a:gd name="connsiteY4" fmla="*/ 309563 h 309563"/>
                    <a:gd name="connsiteX5" fmla="*/ 485775 w 740569"/>
                    <a:gd name="connsiteY5" fmla="*/ 283369 h 309563"/>
                    <a:gd name="connsiteX0" fmla="*/ 214313 w 740569"/>
                    <a:gd name="connsiteY0" fmla="*/ 273844 h 309563"/>
                    <a:gd name="connsiteX1" fmla="*/ 0 w 740569"/>
                    <a:gd name="connsiteY1" fmla="*/ 280988 h 309563"/>
                    <a:gd name="connsiteX2" fmla="*/ 14287 w 740569"/>
                    <a:gd name="connsiteY2" fmla="*/ 16669 h 309563"/>
                    <a:gd name="connsiteX3" fmla="*/ 714375 w 740569"/>
                    <a:gd name="connsiteY3" fmla="*/ 0 h 309563"/>
                    <a:gd name="connsiteX4" fmla="*/ 740569 w 740569"/>
                    <a:gd name="connsiteY4" fmla="*/ 309563 h 309563"/>
                    <a:gd name="connsiteX5" fmla="*/ 485775 w 740569"/>
                    <a:gd name="connsiteY5" fmla="*/ 283369 h 309563"/>
                    <a:gd name="connsiteX0" fmla="*/ 214313 w 740569"/>
                    <a:gd name="connsiteY0" fmla="*/ 365490 h 401209"/>
                    <a:gd name="connsiteX1" fmla="*/ 0 w 740569"/>
                    <a:gd name="connsiteY1" fmla="*/ 372634 h 401209"/>
                    <a:gd name="connsiteX2" fmla="*/ 14287 w 740569"/>
                    <a:gd name="connsiteY2" fmla="*/ 108315 h 401209"/>
                    <a:gd name="connsiteX3" fmla="*/ 714375 w 740569"/>
                    <a:gd name="connsiteY3" fmla="*/ 91646 h 401209"/>
                    <a:gd name="connsiteX4" fmla="*/ 740569 w 740569"/>
                    <a:gd name="connsiteY4" fmla="*/ 401209 h 401209"/>
                    <a:gd name="connsiteX5" fmla="*/ 485775 w 740569"/>
                    <a:gd name="connsiteY5" fmla="*/ 375015 h 401209"/>
                    <a:gd name="connsiteX0" fmla="*/ 214313 w 740569"/>
                    <a:gd name="connsiteY0" fmla="*/ 434302 h 470021"/>
                    <a:gd name="connsiteX1" fmla="*/ 0 w 740569"/>
                    <a:gd name="connsiteY1" fmla="*/ 441446 h 470021"/>
                    <a:gd name="connsiteX2" fmla="*/ 14287 w 740569"/>
                    <a:gd name="connsiteY2" fmla="*/ 177127 h 470021"/>
                    <a:gd name="connsiteX3" fmla="*/ 714375 w 740569"/>
                    <a:gd name="connsiteY3" fmla="*/ 160458 h 470021"/>
                    <a:gd name="connsiteX4" fmla="*/ 740569 w 740569"/>
                    <a:gd name="connsiteY4" fmla="*/ 470021 h 470021"/>
                    <a:gd name="connsiteX5" fmla="*/ 485775 w 740569"/>
                    <a:gd name="connsiteY5" fmla="*/ 443827 h 470021"/>
                    <a:gd name="connsiteX0" fmla="*/ 214313 w 740569"/>
                    <a:gd name="connsiteY0" fmla="*/ 458446 h 494165"/>
                    <a:gd name="connsiteX1" fmla="*/ 0 w 740569"/>
                    <a:gd name="connsiteY1" fmla="*/ 465590 h 494165"/>
                    <a:gd name="connsiteX2" fmla="*/ 14287 w 740569"/>
                    <a:gd name="connsiteY2" fmla="*/ 201271 h 494165"/>
                    <a:gd name="connsiteX3" fmla="*/ 714375 w 740569"/>
                    <a:gd name="connsiteY3" fmla="*/ 184602 h 494165"/>
                    <a:gd name="connsiteX4" fmla="*/ 740569 w 740569"/>
                    <a:gd name="connsiteY4" fmla="*/ 494165 h 494165"/>
                    <a:gd name="connsiteX5" fmla="*/ 485775 w 740569"/>
                    <a:gd name="connsiteY5" fmla="*/ 467971 h 494165"/>
                    <a:gd name="connsiteX0" fmla="*/ 214313 w 740569"/>
                    <a:gd name="connsiteY0" fmla="*/ 484286 h 520005"/>
                    <a:gd name="connsiteX1" fmla="*/ 0 w 740569"/>
                    <a:gd name="connsiteY1" fmla="*/ 491430 h 520005"/>
                    <a:gd name="connsiteX2" fmla="*/ 14287 w 740569"/>
                    <a:gd name="connsiteY2" fmla="*/ 227111 h 520005"/>
                    <a:gd name="connsiteX3" fmla="*/ 714375 w 740569"/>
                    <a:gd name="connsiteY3" fmla="*/ 210442 h 520005"/>
                    <a:gd name="connsiteX4" fmla="*/ 740569 w 740569"/>
                    <a:gd name="connsiteY4" fmla="*/ 520005 h 520005"/>
                    <a:gd name="connsiteX5" fmla="*/ 485775 w 740569"/>
                    <a:gd name="connsiteY5" fmla="*/ 493811 h 520005"/>
                    <a:gd name="connsiteX0" fmla="*/ 214313 w 794383"/>
                    <a:gd name="connsiteY0" fmla="*/ 484286 h 520005"/>
                    <a:gd name="connsiteX1" fmla="*/ 0 w 794383"/>
                    <a:gd name="connsiteY1" fmla="*/ 491430 h 520005"/>
                    <a:gd name="connsiteX2" fmla="*/ 14287 w 794383"/>
                    <a:gd name="connsiteY2" fmla="*/ 227111 h 520005"/>
                    <a:gd name="connsiteX3" fmla="*/ 714375 w 794383"/>
                    <a:gd name="connsiteY3" fmla="*/ 210442 h 520005"/>
                    <a:gd name="connsiteX4" fmla="*/ 740569 w 794383"/>
                    <a:gd name="connsiteY4" fmla="*/ 520005 h 520005"/>
                    <a:gd name="connsiteX5" fmla="*/ 485775 w 794383"/>
                    <a:gd name="connsiteY5" fmla="*/ 493811 h 520005"/>
                    <a:gd name="connsiteX0" fmla="*/ 214313 w 839150"/>
                    <a:gd name="connsiteY0" fmla="*/ 484286 h 520005"/>
                    <a:gd name="connsiteX1" fmla="*/ 0 w 839150"/>
                    <a:gd name="connsiteY1" fmla="*/ 491430 h 520005"/>
                    <a:gd name="connsiteX2" fmla="*/ 14287 w 839150"/>
                    <a:gd name="connsiteY2" fmla="*/ 227111 h 520005"/>
                    <a:gd name="connsiteX3" fmla="*/ 714375 w 839150"/>
                    <a:gd name="connsiteY3" fmla="*/ 210442 h 520005"/>
                    <a:gd name="connsiteX4" fmla="*/ 740569 w 839150"/>
                    <a:gd name="connsiteY4" fmla="*/ 520005 h 520005"/>
                    <a:gd name="connsiteX5" fmla="*/ 485775 w 839150"/>
                    <a:gd name="connsiteY5" fmla="*/ 493811 h 520005"/>
                    <a:gd name="connsiteX0" fmla="*/ 266297 w 891134"/>
                    <a:gd name="connsiteY0" fmla="*/ 484286 h 520005"/>
                    <a:gd name="connsiteX1" fmla="*/ 51984 w 891134"/>
                    <a:gd name="connsiteY1" fmla="*/ 491430 h 520005"/>
                    <a:gd name="connsiteX2" fmla="*/ 66271 w 891134"/>
                    <a:gd name="connsiteY2" fmla="*/ 227111 h 520005"/>
                    <a:gd name="connsiteX3" fmla="*/ 766359 w 891134"/>
                    <a:gd name="connsiteY3" fmla="*/ 210442 h 520005"/>
                    <a:gd name="connsiteX4" fmla="*/ 792553 w 891134"/>
                    <a:gd name="connsiteY4" fmla="*/ 520005 h 520005"/>
                    <a:gd name="connsiteX5" fmla="*/ 537759 w 891134"/>
                    <a:gd name="connsiteY5" fmla="*/ 493811 h 520005"/>
                    <a:gd name="connsiteX0" fmla="*/ 296608 w 921445"/>
                    <a:gd name="connsiteY0" fmla="*/ 484286 h 520005"/>
                    <a:gd name="connsiteX1" fmla="*/ 82295 w 921445"/>
                    <a:gd name="connsiteY1" fmla="*/ 491430 h 520005"/>
                    <a:gd name="connsiteX2" fmla="*/ 96582 w 921445"/>
                    <a:gd name="connsiteY2" fmla="*/ 227111 h 520005"/>
                    <a:gd name="connsiteX3" fmla="*/ 796670 w 921445"/>
                    <a:gd name="connsiteY3" fmla="*/ 210442 h 520005"/>
                    <a:gd name="connsiteX4" fmla="*/ 822864 w 921445"/>
                    <a:gd name="connsiteY4" fmla="*/ 520005 h 520005"/>
                    <a:gd name="connsiteX5" fmla="*/ 568070 w 921445"/>
                    <a:gd name="connsiteY5" fmla="*/ 493811 h 520005"/>
                    <a:gd name="connsiteX0" fmla="*/ 276796 w 901633"/>
                    <a:gd name="connsiteY0" fmla="*/ 485479 h 521198"/>
                    <a:gd name="connsiteX1" fmla="*/ 62483 w 901633"/>
                    <a:gd name="connsiteY1" fmla="*/ 492623 h 521198"/>
                    <a:gd name="connsiteX2" fmla="*/ 119632 w 901633"/>
                    <a:gd name="connsiteY2" fmla="*/ 225922 h 521198"/>
                    <a:gd name="connsiteX3" fmla="*/ 776858 w 901633"/>
                    <a:gd name="connsiteY3" fmla="*/ 211635 h 521198"/>
                    <a:gd name="connsiteX4" fmla="*/ 803052 w 901633"/>
                    <a:gd name="connsiteY4" fmla="*/ 521198 h 521198"/>
                    <a:gd name="connsiteX5" fmla="*/ 548258 w 901633"/>
                    <a:gd name="connsiteY5" fmla="*/ 495004 h 521198"/>
                    <a:gd name="connsiteX0" fmla="*/ 276796 w 883233"/>
                    <a:gd name="connsiteY0" fmla="*/ 487863 h 523582"/>
                    <a:gd name="connsiteX1" fmla="*/ 62483 w 883233"/>
                    <a:gd name="connsiteY1" fmla="*/ 495007 h 523582"/>
                    <a:gd name="connsiteX2" fmla="*/ 119632 w 883233"/>
                    <a:gd name="connsiteY2" fmla="*/ 228306 h 523582"/>
                    <a:gd name="connsiteX3" fmla="*/ 733996 w 883233"/>
                    <a:gd name="connsiteY3" fmla="*/ 209256 h 523582"/>
                    <a:gd name="connsiteX4" fmla="*/ 803052 w 883233"/>
                    <a:gd name="connsiteY4" fmla="*/ 523582 h 523582"/>
                    <a:gd name="connsiteX5" fmla="*/ 548258 w 883233"/>
                    <a:gd name="connsiteY5" fmla="*/ 497388 h 523582"/>
                    <a:gd name="connsiteX0" fmla="*/ 276796 w 875682"/>
                    <a:gd name="connsiteY0" fmla="*/ 497690 h 533409"/>
                    <a:gd name="connsiteX1" fmla="*/ 62483 w 875682"/>
                    <a:gd name="connsiteY1" fmla="*/ 504834 h 533409"/>
                    <a:gd name="connsiteX2" fmla="*/ 119632 w 875682"/>
                    <a:gd name="connsiteY2" fmla="*/ 238133 h 533409"/>
                    <a:gd name="connsiteX3" fmla="*/ 712565 w 875682"/>
                    <a:gd name="connsiteY3" fmla="*/ 200033 h 533409"/>
                    <a:gd name="connsiteX4" fmla="*/ 803052 w 875682"/>
                    <a:gd name="connsiteY4" fmla="*/ 533409 h 533409"/>
                    <a:gd name="connsiteX5" fmla="*/ 548258 w 875682"/>
                    <a:gd name="connsiteY5" fmla="*/ 507215 h 533409"/>
                    <a:gd name="connsiteX0" fmla="*/ 276796 w 875682"/>
                    <a:gd name="connsiteY0" fmla="*/ 497690 h 519121"/>
                    <a:gd name="connsiteX1" fmla="*/ 62483 w 875682"/>
                    <a:gd name="connsiteY1" fmla="*/ 504834 h 519121"/>
                    <a:gd name="connsiteX2" fmla="*/ 119632 w 875682"/>
                    <a:gd name="connsiteY2" fmla="*/ 238133 h 519121"/>
                    <a:gd name="connsiteX3" fmla="*/ 712565 w 875682"/>
                    <a:gd name="connsiteY3" fmla="*/ 200033 h 519121"/>
                    <a:gd name="connsiteX4" fmla="*/ 803052 w 875682"/>
                    <a:gd name="connsiteY4" fmla="*/ 519121 h 519121"/>
                    <a:gd name="connsiteX5" fmla="*/ 548258 w 875682"/>
                    <a:gd name="connsiteY5" fmla="*/ 507215 h 519121"/>
                    <a:gd name="connsiteX0" fmla="*/ 276796 w 860129"/>
                    <a:gd name="connsiteY0" fmla="*/ 497690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548258 w 860129"/>
                    <a:gd name="connsiteY5" fmla="*/ 507215 h 519121"/>
                    <a:gd name="connsiteX0" fmla="*/ 276796 w 860129"/>
                    <a:gd name="connsiteY0" fmla="*/ 497690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486345 w 860129"/>
                    <a:gd name="connsiteY5" fmla="*/ 509597 h 519121"/>
                    <a:gd name="connsiteX0" fmla="*/ 324421 w 860129"/>
                    <a:gd name="connsiteY0" fmla="*/ 500072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486345 w 860129"/>
                    <a:gd name="connsiteY5" fmla="*/ 509597 h 519121"/>
                    <a:gd name="connsiteX0" fmla="*/ 312515 w 860129"/>
                    <a:gd name="connsiteY0" fmla="*/ 502453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486345 w 860129"/>
                    <a:gd name="connsiteY5" fmla="*/ 509597 h 519121"/>
                    <a:gd name="connsiteX0" fmla="*/ 312515 w 860129"/>
                    <a:gd name="connsiteY0" fmla="*/ 502453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500632 w 860129"/>
                    <a:gd name="connsiteY5" fmla="*/ 507216 h 519121"/>
                    <a:gd name="connsiteX0" fmla="*/ 312515 w 860129"/>
                    <a:gd name="connsiteY0" fmla="*/ 502453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500632 w 860129"/>
                    <a:gd name="connsiteY5" fmla="*/ 507216 h 519121"/>
                    <a:gd name="connsiteX0" fmla="*/ 300608 w 860129"/>
                    <a:gd name="connsiteY0" fmla="*/ 502453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500632 w 860129"/>
                    <a:gd name="connsiteY5" fmla="*/ 507216 h 51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0129" h="519121">
                      <a:moveTo>
                        <a:pt x="300608" y="502453"/>
                      </a:moveTo>
                      <a:lnTo>
                        <a:pt x="62483" y="504834"/>
                      </a:lnTo>
                      <a:cubicBezTo>
                        <a:pt x="-32767" y="416728"/>
                        <a:pt x="-23243" y="323858"/>
                        <a:pt x="119632" y="238133"/>
                      </a:cubicBezTo>
                      <a:cubicBezTo>
                        <a:pt x="343470" y="-69841"/>
                        <a:pt x="479202" y="-75398"/>
                        <a:pt x="712565" y="200033"/>
                      </a:cubicBezTo>
                      <a:cubicBezTo>
                        <a:pt x="880840" y="317508"/>
                        <a:pt x="896714" y="427839"/>
                        <a:pt x="803052" y="519121"/>
                      </a:cubicBezTo>
                      <a:lnTo>
                        <a:pt x="500632" y="507216"/>
                      </a:lnTo>
                    </a:path>
                  </a:pathLst>
                </a:custGeom>
                <a:noFill/>
                <a:ln w="60325">
                  <a:gradFill flip="none" rotWithShape="1">
                    <a:gsLst>
                      <a:gs pos="0">
                        <a:schemeClr val="tx1"/>
                      </a:gs>
                      <a:gs pos="38000">
                        <a:schemeClr val="tx1">
                          <a:lumMod val="65000"/>
                          <a:lumOff val="35000"/>
                        </a:schemeClr>
                      </a:gs>
                      <a:gs pos="83000">
                        <a:schemeClr val="tx1">
                          <a:lumMod val="65000"/>
                          <a:lumOff val="35000"/>
                        </a:schemeClr>
                      </a:gs>
                      <a:gs pos="100000">
                        <a:schemeClr val="tx1">
                          <a:lumMod val="75000"/>
                          <a:lumOff val="25000"/>
                        </a:schemeClr>
                      </a:gs>
                    </a:gsLst>
                    <a:lin ang="10800000" scaled="1"/>
                    <a:tileRect/>
                  </a:gradFill>
                </a:ln>
                <a:scene3d>
                  <a:camera prst="orthographicFront"/>
                  <a:lightRig rig="threePt" dir="t"/>
                </a:scene3d>
                <a:sp3d>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C89F475A-6B62-46F7-80C5-0A2778DBCAF8}"/>
                  </a:ext>
                </a:extLst>
              </p:cNvPr>
              <p:cNvGrpSpPr/>
              <p:nvPr/>
            </p:nvGrpSpPr>
            <p:grpSpPr>
              <a:xfrm>
                <a:off x="5429589" y="1224638"/>
                <a:ext cx="1049548" cy="1171514"/>
                <a:chOff x="6255026" y="1369209"/>
                <a:chExt cx="1498324" cy="1672441"/>
              </a:xfrm>
            </p:grpSpPr>
            <p:sp>
              <p:nvSpPr>
                <p:cNvPr id="37" name="Freeform: Shape 36">
                  <a:extLst>
                    <a:ext uri="{FF2B5EF4-FFF2-40B4-BE49-F238E27FC236}">
                      <a16:creationId xmlns:a16="http://schemas.microsoft.com/office/drawing/2014/main" id="{92F8F596-3E46-41D5-9AEA-EDD8CF26CB24}"/>
                    </a:ext>
                  </a:extLst>
                </p:cNvPr>
                <p:cNvSpPr/>
                <p:nvPr/>
              </p:nvSpPr>
              <p:spPr>
                <a:xfrm>
                  <a:off x="6255026" y="2294596"/>
                  <a:ext cx="1498324" cy="747054"/>
                </a:xfrm>
                <a:custGeom>
                  <a:avLst/>
                  <a:gdLst>
                    <a:gd name="connsiteX0" fmla="*/ 48312 w 1498324"/>
                    <a:gd name="connsiteY0" fmla="*/ 0 h 747054"/>
                    <a:gd name="connsiteX1" fmla="*/ 1450012 w 1498324"/>
                    <a:gd name="connsiteY1" fmla="*/ 0 h 747054"/>
                    <a:gd name="connsiteX2" fmla="*/ 1498324 w 1498324"/>
                    <a:gd name="connsiteY2" fmla="*/ 48312 h 747054"/>
                    <a:gd name="connsiteX3" fmla="*/ 1498324 w 1498324"/>
                    <a:gd name="connsiteY3" fmla="*/ 698742 h 747054"/>
                    <a:gd name="connsiteX4" fmla="*/ 1450012 w 1498324"/>
                    <a:gd name="connsiteY4" fmla="*/ 747054 h 747054"/>
                    <a:gd name="connsiteX5" fmla="*/ 1151716 w 1498324"/>
                    <a:gd name="connsiteY5" fmla="*/ 747054 h 747054"/>
                    <a:gd name="connsiteX6" fmla="*/ 1155562 w 1498324"/>
                    <a:gd name="connsiteY6" fmla="*/ 728004 h 747054"/>
                    <a:gd name="connsiteX7" fmla="*/ 1009512 w 1498324"/>
                    <a:gd name="connsiteY7" fmla="*/ 581954 h 747054"/>
                    <a:gd name="connsiteX8" fmla="*/ 863462 w 1498324"/>
                    <a:gd name="connsiteY8" fmla="*/ 728004 h 747054"/>
                    <a:gd name="connsiteX9" fmla="*/ 867308 w 1498324"/>
                    <a:gd name="connsiteY9" fmla="*/ 747054 h 747054"/>
                    <a:gd name="connsiteX10" fmla="*/ 631016 w 1498324"/>
                    <a:gd name="connsiteY10" fmla="*/ 747054 h 747054"/>
                    <a:gd name="connsiteX11" fmla="*/ 634862 w 1498324"/>
                    <a:gd name="connsiteY11" fmla="*/ 728004 h 747054"/>
                    <a:gd name="connsiteX12" fmla="*/ 488812 w 1498324"/>
                    <a:gd name="connsiteY12" fmla="*/ 581954 h 747054"/>
                    <a:gd name="connsiteX13" fmla="*/ 342762 w 1498324"/>
                    <a:gd name="connsiteY13" fmla="*/ 728004 h 747054"/>
                    <a:gd name="connsiteX14" fmla="*/ 346608 w 1498324"/>
                    <a:gd name="connsiteY14" fmla="*/ 747054 h 747054"/>
                    <a:gd name="connsiteX15" fmla="*/ 48312 w 1498324"/>
                    <a:gd name="connsiteY15" fmla="*/ 747054 h 747054"/>
                    <a:gd name="connsiteX16" fmla="*/ 0 w 1498324"/>
                    <a:gd name="connsiteY16" fmla="*/ 698742 h 747054"/>
                    <a:gd name="connsiteX17" fmla="*/ 0 w 1498324"/>
                    <a:gd name="connsiteY17" fmla="*/ 48312 h 747054"/>
                    <a:gd name="connsiteX18" fmla="*/ 48312 w 1498324"/>
                    <a:gd name="connsiteY18" fmla="*/ 0 h 74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8324" h="747054">
                      <a:moveTo>
                        <a:pt x="48312" y="0"/>
                      </a:moveTo>
                      <a:lnTo>
                        <a:pt x="1450012" y="0"/>
                      </a:lnTo>
                      <a:cubicBezTo>
                        <a:pt x="1476694" y="0"/>
                        <a:pt x="1498324" y="21630"/>
                        <a:pt x="1498324" y="48312"/>
                      </a:cubicBezTo>
                      <a:lnTo>
                        <a:pt x="1498324" y="698742"/>
                      </a:lnTo>
                      <a:cubicBezTo>
                        <a:pt x="1498324" y="725424"/>
                        <a:pt x="1476694" y="747054"/>
                        <a:pt x="1450012" y="747054"/>
                      </a:cubicBezTo>
                      <a:lnTo>
                        <a:pt x="1151716" y="747054"/>
                      </a:lnTo>
                      <a:lnTo>
                        <a:pt x="1155562" y="728004"/>
                      </a:lnTo>
                      <a:cubicBezTo>
                        <a:pt x="1155562" y="647343"/>
                        <a:pt x="1090173" y="581954"/>
                        <a:pt x="1009512" y="581954"/>
                      </a:cubicBezTo>
                      <a:cubicBezTo>
                        <a:pt x="928851" y="581954"/>
                        <a:pt x="863462" y="647343"/>
                        <a:pt x="863462" y="728004"/>
                      </a:cubicBezTo>
                      <a:lnTo>
                        <a:pt x="867308" y="747054"/>
                      </a:lnTo>
                      <a:lnTo>
                        <a:pt x="631016" y="747054"/>
                      </a:lnTo>
                      <a:lnTo>
                        <a:pt x="634862" y="728004"/>
                      </a:lnTo>
                      <a:cubicBezTo>
                        <a:pt x="634862" y="647343"/>
                        <a:pt x="569473" y="581954"/>
                        <a:pt x="488812" y="581954"/>
                      </a:cubicBezTo>
                      <a:cubicBezTo>
                        <a:pt x="408151" y="581954"/>
                        <a:pt x="342762" y="647343"/>
                        <a:pt x="342762" y="728004"/>
                      </a:cubicBezTo>
                      <a:lnTo>
                        <a:pt x="346608" y="747054"/>
                      </a:lnTo>
                      <a:lnTo>
                        <a:pt x="48312" y="747054"/>
                      </a:lnTo>
                      <a:cubicBezTo>
                        <a:pt x="21630" y="747054"/>
                        <a:pt x="0" y="725424"/>
                        <a:pt x="0" y="698742"/>
                      </a:cubicBezTo>
                      <a:lnTo>
                        <a:pt x="0" y="48312"/>
                      </a:lnTo>
                      <a:cubicBezTo>
                        <a:pt x="0" y="21630"/>
                        <a:pt x="21630" y="0"/>
                        <a:pt x="48312" y="0"/>
                      </a:cubicBezTo>
                      <a:close/>
                    </a:path>
                  </a:pathLst>
                </a:custGeom>
                <a:gradFill flip="none" rotWithShape="1">
                  <a:gsLst>
                    <a:gs pos="99000">
                      <a:schemeClr val="tx1">
                        <a:lumMod val="65000"/>
                        <a:lumOff val="35000"/>
                      </a:schemeClr>
                    </a:gs>
                    <a:gs pos="0">
                      <a:schemeClr val="tx1"/>
                    </a:gs>
                    <a:gs pos="84000">
                      <a:schemeClr val="tx1">
                        <a:lumMod val="65000"/>
                        <a:lumOff val="35000"/>
                      </a:schemeClr>
                    </a:gs>
                    <a:gs pos="78000">
                      <a:schemeClr val="tx1">
                        <a:lumMod val="65000"/>
                        <a:lumOff val="3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77DE3109-2051-4DF0-B50E-8AA95B9B9C67}"/>
                    </a:ext>
                  </a:extLst>
                </p:cNvPr>
                <p:cNvSpPr/>
                <p:nvPr/>
              </p:nvSpPr>
              <p:spPr>
                <a:xfrm rot="505479">
                  <a:off x="6792776" y="1864830"/>
                  <a:ext cx="61913" cy="1014374"/>
                </a:xfrm>
                <a:prstGeom prst="rect">
                  <a:avLst/>
                </a:prstGeom>
                <a:gradFill flip="none" rotWithShape="1">
                  <a:gsLst>
                    <a:gs pos="50000">
                      <a:schemeClr val="tx1">
                        <a:lumMod val="50000"/>
                        <a:lumOff val="50000"/>
                      </a:schemeClr>
                    </a:gs>
                    <a:gs pos="100000">
                      <a:schemeClr val="tx1">
                        <a:lumMod val="65000"/>
                        <a:lumOff val="35000"/>
                      </a:schemeClr>
                    </a:gs>
                    <a:gs pos="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96EB8B0F-565B-46E5-AF90-F61582553175}"/>
                    </a:ext>
                  </a:extLst>
                </p:cNvPr>
                <p:cNvSpPr/>
                <p:nvPr/>
              </p:nvSpPr>
              <p:spPr>
                <a:xfrm rot="21154067" flipH="1">
                  <a:off x="7177314" y="1864760"/>
                  <a:ext cx="61913" cy="1014374"/>
                </a:xfrm>
                <a:prstGeom prst="rect">
                  <a:avLst/>
                </a:prstGeom>
                <a:gradFill flip="none" rotWithShape="1">
                  <a:gsLst>
                    <a:gs pos="50000">
                      <a:schemeClr val="tx1">
                        <a:lumMod val="50000"/>
                        <a:lumOff val="50000"/>
                      </a:schemeClr>
                    </a:gs>
                    <a:gs pos="100000">
                      <a:schemeClr val="tx1">
                        <a:lumMod val="65000"/>
                        <a:lumOff val="35000"/>
                      </a:schemeClr>
                    </a:gs>
                    <a:gs pos="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3FC817C-F355-4490-874A-44C5772D8397}"/>
                    </a:ext>
                  </a:extLst>
                </p:cNvPr>
                <p:cNvSpPr/>
                <p:nvPr/>
              </p:nvSpPr>
              <p:spPr>
                <a:xfrm>
                  <a:off x="6624066" y="1369209"/>
                  <a:ext cx="860129" cy="519121"/>
                </a:xfrm>
                <a:custGeom>
                  <a:avLst/>
                  <a:gdLst>
                    <a:gd name="connsiteX0" fmla="*/ 214313 w 740569"/>
                    <a:gd name="connsiteY0" fmla="*/ 273844 h 309563"/>
                    <a:gd name="connsiteX1" fmla="*/ 0 w 740569"/>
                    <a:gd name="connsiteY1" fmla="*/ 280988 h 309563"/>
                    <a:gd name="connsiteX2" fmla="*/ 11906 w 740569"/>
                    <a:gd name="connsiteY2" fmla="*/ 28575 h 309563"/>
                    <a:gd name="connsiteX3" fmla="*/ 714375 w 740569"/>
                    <a:gd name="connsiteY3" fmla="*/ 0 h 309563"/>
                    <a:gd name="connsiteX4" fmla="*/ 740569 w 740569"/>
                    <a:gd name="connsiteY4" fmla="*/ 309563 h 309563"/>
                    <a:gd name="connsiteX5" fmla="*/ 485775 w 740569"/>
                    <a:gd name="connsiteY5" fmla="*/ 283369 h 309563"/>
                    <a:gd name="connsiteX0" fmla="*/ 214313 w 740569"/>
                    <a:gd name="connsiteY0" fmla="*/ 273844 h 309563"/>
                    <a:gd name="connsiteX1" fmla="*/ 0 w 740569"/>
                    <a:gd name="connsiteY1" fmla="*/ 280988 h 309563"/>
                    <a:gd name="connsiteX2" fmla="*/ 14287 w 740569"/>
                    <a:gd name="connsiteY2" fmla="*/ 16669 h 309563"/>
                    <a:gd name="connsiteX3" fmla="*/ 714375 w 740569"/>
                    <a:gd name="connsiteY3" fmla="*/ 0 h 309563"/>
                    <a:gd name="connsiteX4" fmla="*/ 740569 w 740569"/>
                    <a:gd name="connsiteY4" fmla="*/ 309563 h 309563"/>
                    <a:gd name="connsiteX5" fmla="*/ 485775 w 740569"/>
                    <a:gd name="connsiteY5" fmla="*/ 283369 h 309563"/>
                    <a:gd name="connsiteX0" fmla="*/ 214313 w 740569"/>
                    <a:gd name="connsiteY0" fmla="*/ 365490 h 401209"/>
                    <a:gd name="connsiteX1" fmla="*/ 0 w 740569"/>
                    <a:gd name="connsiteY1" fmla="*/ 372634 h 401209"/>
                    <a:gd name="connsiteX2" fmla="*/ 14287 w 740569"/>
                    <a:gd name="connsiteY2" fmla="*/ 108315 h 401209"/>
                    <a:gd name="connsiteX3" fmla="*/ 714375 w 740569"/>
                    <a:gd name="connsiteY3" fmla="*/ 91646 h 401209"/>
                    <a:gd name="connsiteX4" fmla="*/ 740569 w 740569"/>
                    <a:gd name="connsiteY4" fmla="*/ 401209 h 401209"/>
                    <a:gd name="connsiteX5" fmla="*/ 485775 w 740569"/>
                    <a:gd name="connsiteY5" fmla="*/ 375015 h 401209"/>
                    <a:gd name="connsiteX0" fmla="*/ 214313 w 740569"/>
                    <a:gd name="connsiteY0" fmla="*/ 434302 h 470021"/>
                    <a:gd name="connsiteX1" fmla="*/ 0 w 740569"/>
                    <a:gd name="connsiteY1" fmla="*/ 441446 h 470021"/>
                    <a:gd name="connsiteX2" fmla="*/ 14287 w 740569"/>
                    <a:gd name="connsiteY2" fmla="*/ 177127 h 470021"/>
                    <a:gd name="connsiteX3" fmla="*/ 714375 w 740569"/>
                    <a:gd name="connsiteY3" fmla="*/ 160458 h 470021"/>
                    <a:gd name="connsiteX4" fmla="*/ 740569 w 740569"/>
                    <a:gd name="connsiteY4" fmla="*/ 470021 h 470021"/>
                    <a:gd name="connsiteX5" fmla="*/ 485775 w 740569"/>
                    <a:gd name="connsiteY5" fmla="*/ 443827 h 470021"/>
                    <a:gd name="connsiteX0" fmla="*/ 214313 w 740569"/>
                    <a:gd name="connsiteY0" fmla="*/ 458446 h 494165"/>
                    <a:gd name="connsiteX1" fmla="*/ 0 w 740569"/>
                    <a:gd name="connsiteY1" fmla="*/ 465590 h 494165"/>
                    <a:gd name="connsiteX2" fmla="*/ 14287 w 740569"/>
                    <a:gd name="connsiteY2" fmla="*/ 201271 h 494165"/>
                    <a:gd name="connsiteX3" fmla="*/ 714375 w 740569"/>
                    <a:gd name="connsiteY3" fmla="*/ 184602 h 494165"/>
                    <a:gd name="connsiteX4" fmla="*/ 740569 w 740569"/>
                    <a:gd name="connsiteY4" fmla="*/ 494165 h 494165"/>
                    <a:gd name="connsiteX5" fmla="*/ 485775 w 740569"/>
                    <a:gd name="connsiteY5" fmla="*/ 467971 h 494165"/>
                    <a:gd name="connsiteX0" fmla="*/ 214313 w 740569"/>
                    <a:gd name="connsiteY0" fmla="*/ 484286 h 520005"/>
                    <a:gd name="connsiteX1" fmla="*/ 0 w 740569"/>
                    <a:gd name="connsiteY1" fmla="*/ 491430 h 520005"/>
                    <a:gd name="connsiteX2" fmla="*/ 14287 w 740569"/>
                    <a:gd name="connsiteY2" fmla="*/ 227111 h 520005"/>
                    <a:gd name="connsiteX3" fmla="*/ 714375 w 740569"/>
                    <a:gd name="connsiteY3" fmla="*/ 210442 h 520005"/>
                    <a:gd name="connsiteX4" fmla="*/ 740569 w 740569"/>
                    <a:gd name="connsiteY4" fmla="*/ 520005 h 520005"/>
                    <a:gd name="connsiteX5" fmla="*/ 485775 w 740569"/>
                    <a:gd name="connsiteY5" fmla="*/ 493811 h 520005"/>
                    <a:gd name="connsiteX0" fmla="*/ 214313 w 794383"/>
                    <a:gd name="connsiteY0" fmla="*/ 484286 h 520005"/>
                    <a:gd name="connsiteX1" fmla="*/ 0 w 794383"/>
                    <a:gd name="connsiteY1" fmla="*/ 491430 h 520005"/>
                    <a:gd name="connsiteX2" fmla="*/ 14287 w 794383"/>
                    <a:gd name="connsiteY2" fmla="*/ 227111 h 520005"/>
                    <a:gd name="connsiteX3" fmla="*/ 714375 w 794383"/>
                    <a:gd name="connsiteY3" fmla="*/ 210442 h 520005"/>
                    <a:gd name="connsiteX4" fmla="*/ 740569 w 794383"/>
                    <a:gd name="connsiteY4" fmla="*/ 520005 h 520005"/>
                    <a:gd name="connsiteX5" fmla="*/ 485775 w 794383"/>
                    <a:gd name="connsiteY5" fmla="*/ 493811 h 520005"/>
                    <a:gd name="connsiteX0" fmla="*/ 214313 w 839150"/>
                    <a:gd name="connsiteY0" fmla="*/ 484286 h 520005"/>
                    <a:gd name="connsiteX1" fmla="*/ 0 w 839150"/>
                    <a:gd name="connsiteY1" fmla="*/ 491430 h 520005"/>
                    <a:gd name="connsiteX2" fmla="*/ 14287 w 839150"/>
                    <a:gd name="connsiteY2" fmla="*/ 227111 h 520005"/>
                    <a:gd name="connsiteX3" fmla="*/ 714375 w 839150"/>
                    <a:gd name="connsiteY3" fmla="*/ 210442 h 520005"/>
                    <a:gd name="connsiteX4" fmla="*/ 740569 w 839150"/>
                    <a:gd name="connsiteY4" fmla="*/ 520005 h 520005"/>
                    <a:gd name="connsiteX5" fmla="*/ 485775 w 839150"/>
                    <a:gd name="connsiteY5" fmla="*/ 493811 h 520005"/>
                    <a:gd name="connsiteX0" fmla="*/ 266297 w 891134"/>
                    <a:gd name="connsiteY0" fmla="*/ 484286 h 520005"/>
                    <a:gd name="connsiteX1" fmla="*/ 51984 w 891134"/>
                    <a:gd name="connsiteY1" fmla="*/ 491430 h 520005"/>
                    <a:gd name="connsiteX2" fmla="*/ 66271 w 891134"/>
                    <a:gd name="connsiteY2" fmla="*/ 227111 h 520005"/>
                    <a:gd name="connsiteX3" fmla="*/ 766359 w 891134"/>
                    <a:gd name="connsiteY3" fmla="*/ 210442 h 520005"/>
                    <a:gd name="connsiteX4" fmla="*/ 792553 w 891134"/>
                    <a:gd name="connsiteY4" fmla="*/ 520005 h 520005"/>
                    <a:gd name="connsiteX5" fmla="*/ 537759 w 891134"/>
                    <a:gd name="connsiteY5" fmla="*/ 493811 h 520005"/>
                    <a:gd name="connsiteX0" fmla="*/ 296608 w 921445"/>
                    <a:gd name="connsiteY0" fmla="*/ 484286 h 520005"/>
                    <a:gd name="connsiteX1" fmla="*/ 82295 w 921445"/>
                    <a:gd name="connsiteY1" fmla="*/ 491430 h 520005"/>
                    <a:gd name="connsiteX2" fmla="*/ 96582 w 921445"/>
                    <a:gd name="connsiteY2" fmla="*/ 227111 h 520005"/>
                    <a:gd name="connsiteX3" fmla="*/ 796670 w 921445"/>
                    <a:gd name="connsiteY3" fmla="*/ 210442 h 520005"/>
                    <a:gd name="connsiteX4" fmla="*/ 822864 w 921445"/>
                    <a:gd name="connsiteY4" fmla="*/ 520005 h 520005"/>
                    <a:gd name="connsiteX5" fmla="*/ 568070 w 921445"/>
                    <a:gd name="connsiteY5" fmla="*/ 493811 h 520005"/>
                    <a:gd name="connsiteX0" fmla="*/ 276796 w 901633"/>
                    <a:gd name="connsiteY0" fmla="*/ 485479 h 521198"/>
                    <a:gd name="connsiteX1" fmla="*/ 62483 w 901633"/>
                    <a:gd name="connsiteY1" fmla="*/ 492623 h 521198"/>
                    <a:gd name="connsiteX2" fmla="*/ 119632 w 901633"/>
                    <a:gd name="connsiteY2" fmla="*/ 225922 h 521198"/>
                    <a:gd name="connsiteX3" fmla="*/ 776858 w 901633"/>
                    <a:gd name="connsiteY3" fmla="*/ 211635 h 521198"/>
                    <a:gd name="connsiteX4" fmla="*/ 803052 w 901633"/>
                    <a:gd name="connsiteY4" fmla="*/ 521198 h 521198"/>
                    <a:gd name="connsiteX5" fmla="*/ 548258 w 901633"/>
                    <a:gd name="connsiteY5" fmla="*/ 495004 h 521198"/>
                    <a:gd name="connsiteX0" fmla="*/ 276796 w 883233"/>
                    <a:gd name="connsiteY0" fmla="*/ 487863 h 523582"/>
                    <a:gd name="connsiteX1" fmla="*/ 62483 w 883233"/>
                    <a:gd name="connsiteY1" fmla="*/ 495007 h 523582"/>
                    <a:gd name="connsiteX2" fmla="*/ 119632 w 883233"/>
                    <a:gd name="connsiteY2" fmla="*/ 228306 h 523582"/>
                    <a:gd name="connsiteX3" fmla="*/ 733996 w 883233"/>
                    <a:gd name="connsiteY3" fmla="*/ 209256 h 523582"/>
                    <a:gd name="connsiteX4" fmla="*/ 803052 w 883233"/>
                    <a:gd name="connsiteY4" fmla="*/ 523582 h 523582"/>
                    <a:gd name="connsiteX5" fmla="*/ 548258 w 883233"/>
                    <a:gd name="connsiteY5" fmla="*/ 497388 h 523582"/>
                    <a:gd name="connsiteX0" fmla="*/ 276796 w 875682"/>
                    <a:gd name="connsiteY0" fmla="*/ 497690 h 533409"/>
                    <a:gd name="connsiteX1" fmla="*/ 62483 w 875682"/>
                    <a:gd name="connsiteY1" fmla="*/ 504834 h 533409"/>
                    <a:gd name="connsiteX2" fmla="*/ 119632 w 875682"/>
                    <a:gd name="connsiteY2" fmla="*/ 238133 h 533409"/>
                    <a:gd name="connsiteX3" fmla="*/ 712565 w 875682"/>
                    <a:gd name="connsiteY3" fmla="*/ 200033 h 533409"/>
                    <a:gd name="connsiteX4" fmla="*/ 803052 w 875682"/>
                    <a:gd name="connsiteY4" fmla="*/ 533409 h 533409"/>
                    <a:gd name="connsiteX5" fmla="*/ 548258 w 875682"/>
                    <a:gd name="connsiteY5" fmla="*/ 507215 h 533409"/>
                    <a:gd name="connsiteX0" fmla="*/ 276796 w 875682"/>
                    <a:gd name="connsiteY0" fmla="*/ 497690 h 519121"/>
                    <a:gd name="connsiteX1" fmla="*/ 62483 w 875682"/>
                    <a:gd name="connsiteY1" fmla="*/ 504834 h 519121"/>
                    <a:gd name="connsiteX2" fmla="*/ 119632 w 875682"/>
                    <a:gd name="connsiteY2" fmla="*/ 238133 h 519121"/>
                    <a:gd name="connsiteX3" fmla="*/ 712565 w 875682"/>
                    <a:gd name="connsiteY3" fmla="*/ 200033 h 519121"/>
                    <a:gd name="connsiteX4" fmla="*/ 803052 w 875682"/>
                    <a:gd name="connsiteY4" fmla="*/ 519121 h 519121"/>
                    <a:gd name="connsiteX5" fmla="*/ 548258 w 875682"/>
                    <a:gd name="connsiteY5" fmla="*/ 507215 h 519121"/>
                    <a:gd name="connsiteX0" fmla="*/ 276796 w 860129"/>
                    <a:gd name="connsiteY0" fmla="*/ 497690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548258 w 860129"/>
                    <a:gd name="connsiteY5" fmla="*/ 507215 h 519121"/>
                    <a:gd name="connsiteX0" fmla="*/ 276796 w 860129"/>
                    <a:gd name="connsiteY0" fmla="*/ 497690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486345 w 860129"/>
                    <a:gd name="connsiteY5" fmla="*/ 509597 h 519121"/>
                    <a:gd name="connsiteX0" fmla="*/ 324421 w 860129"/>
                    <a:gd name="connsiteY0" fmla="*/ 500072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486345 w 860129"/>
                    <a:gd name="connsiteY5" fmla="*/ 509597 h 519121"/>
                    <a:gd name="connsiteX0" fmla="*/ 312515 w 860129"/>
                    <a:gd name="connsiteY0" fmla="*/ 502453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486345 w 860129"/>
                    <a:gd name="connsiteY5" fmla="*/ 509597 h 519121"/>
                    <a:gd name="connsiteX0" fmla="*/ 312515 w 860129"/>
                    <a:gd name="connsiteY0" fmla="*/ 502453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500632 w 860129"/>
                    <a:gd name="connsiteY5" fmla="*/ 507216 h 519121"/>
                    <a:gd name="connsiteX0" fmla="*/ 312515 w 860129"/>
                    <a:gd name="connsiteY0" fmla="*/ 502453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500632 w 860129"/>
                    <a:gd name="connsiteY5" fmla="*/ 507216 h 519121"/>
                    <a:gd name="connsiteX0" fmla="*/ 300608 w 860129"/>
                    <a:gd name="connsiteY0" fmla="*/ 502453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500632 w 860129"/>
                    <a:gd name="connsiteY5" fmla="*/ 507216 h 51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0129" h="519121">
                      <a:moveTo>
                        <a:pt x="300608" y="502453"/>
                      </a:moveTo>
                      <a:lnTo>
                        <a:pt x="62483" y="504834"/>
                      </a:lnTo>
                      <a:cubicBezTo>
                        <a:pt x="-32767" y="416728"/>
                        <a:pt x="-23243" y="323858"/>
                        <a:pt x="119632" y="238133"/>
                      </a:cubicBezTo>
                      <a:cubicBezTo>
                        <a:pt x="343470" y="-69841"/>
                        <a:pt x="479202" y="-75398"/>
                        <a:pt x="712565" y="200033"/>
                      </a:cubicBezTo>
                      <a:cubicBezTo>
                        <a:pt x="880840" y="317508"/>
                        <a:pt x="896714" y="427839"/>
                        <a:pt x="803052" y="519121"/>
                      </a:cubicBezTo>
                      <a:lnTo>
                        <a:pt x="500632" y="507216"/>
                      </a:lnTo>
                    </a:path>
                  </a:pathLst>
                </a:custGeom>
                <a:noFill/>
                <a:ln w="60325">
                  <a:gradFill flip="none" rotWithShape="1">
                    <a:gsLst>
                      <a:gs pos="0">
                        <a:schemeClr val="tx1"/>
                      </a:gs>
                      <a:gs pos="38000">
                        <a:schemeClr val="tx1">
                          <a:lumMod val="65000"/>
                          <a:lumOff val="35000"/>
                        </a:schemeClr>
                      </a:gs>
                      <a:gs pos="83000">
                        <a:schemeClr val="tx1">
                          <a:lumMod val="65000"/>
                          <a:lumOff val="35000"/>
                        </a:schemeClr>
                      </a:gs>
                      <a:gs pos="100000">
                        <a:schemeClr val="tx1">
                          <a:lumMod val="75000"/>
                          <a:lumOff val="25000"/>
                        </a:schemeClr>
                      </a:gs>
                    </a:gsLst>
                    <a:lin ang="10800000" scaled="1"/>
                    <a:tileRect/>
                  </a:gradFill>
                </a:ln>
                <a:scene3d>
                  <a:camera prst="orthographicFront"/>
                  <a:lightRig rig="threePt" dir="t"/>
                </a:scene3d>
                <a:sp3d>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1" name="Group 10">
              <a:extLst>
                <a:ext uri="{FF2B5EF4-FFF2-40B4-BE49-F238E27FC236}">
                  <a16:creationId xmlns:a16="http://schemas.microsoft.com/office/drawing/2014/main" id="{631AE2F6-DEBB-9985-1268-40C33472A006}"/>
                </a:ext>
              </a:extLst>
            </p:cNvPr>
            <p:cNvGrpSpPr/>
            <p:nvPr/>
          </p:nvGrpSpPr>
          <p:grpSpPr>
            <a:xfrm>
              <a:off x="643586" y="1806050"/>
              <a:ext cx="5994779" cy="4863692"/>
              <a:chOff x="2250779" y="2216600"/>
              <a:chExt cx="2113868" cy="3994498"/>
            </a:xfrm>
          </p:grpSpPr>
          <p:sp>
            <p:nvSpPr>
              <p:cNvPr id="4" name="Rectangle 3">
                <a:extLst>
                  <a:ext uri="{FF2B5EF4-FFF2-40B4-BE49-F238E27FC236}">
                    <a16:creationId xmlns:a16="http://schemas.microsoft.com/office/drawing/2014/main" id="{57F7C9C8-9B78-45C5-A2EE-7554FB9408EB}"/>
                  </a:ext>
                </a:extLst>
              </p:cNvPr>
              <p:cNvSpPr/>
              <p:nvPr/>
            </p:nvSpPr>
            <p:spPr>
              <a:xfrm>
                <a:off x="2298780" y="2219680"/>
                <a:ext cx="2065867" cy="37818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24C7905-B868-4998-B73B-44B4C4C69319}"/>
                  </a:ext>
                </a:extLst>
              </p:cNvPr>
              <p:cNvSpPr/>
              <p:nvPr/>
            </p:nvSpPr>
            <p:spPr>
              <a:xfrm>
                <a:off x="2298780" y="2216600"/>
                <a:ext cx="2065867" cy="3138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C582D3D-1D4C-4007-ADB6-F4C671846F13}"/>
                  </a:ext>
                </a:extLst>
              </p:cNvPr>
              <p:cNvSpPr/>
              <p:nvPr/>
            </p:nvSpPr>
            <p:spPr>
              <a:xfrm>
                <a:off x="2298780" y="2606177"/>
                <a:ext cx="2065867" cy="903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01064F4-1C0B-4BDC-BDB6-381E45221105}"/>
                  </a:ext>
                </a:extLst>
              </p:cNvPr>
              <p:cNvSpPr/>
              <p:nvPr/>
            </p:nvSpPr>
            <p:spPr>
              <a:xfrm>
                <a:off x="2298780" y="2715581"/>
                <a:ext cx="2065867" cy="27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99E73E5-2654-4E16-B3B0-76B1725689DA}"/>
                  </a:ext>
                </a:extLst>
              </p:cNvPr>
              <p:cNvSpPr/>
              <p:nvPr/>
            </p:nvSpPr>
            <p:spPr>
              <a:xfrm>
                <a:off x="2298780" y="5724801"/>
                <a:ext cx="2065867" cy="4862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EC7BBFF-28D7-4386-BE05-C603CD318E60}"/>
                  </a:ext>
                </a:extLst>
              </p:cNvPr>
              <p:cNvSpPr txBox="1"/>
              <p:nvPr/>
            </p:nvSpPr>
            <p:spPr>
              <a:xfrm>
                <a:off x="2250779" y="2238392"/>
                <a:ext cx="2089787" cy="3286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1" i="0" u="none" strike="noStrike" kern="1200" cap="none" spc="0" normalizeH="0" baseline="0" noProof="0">
                  <a:ln>
                    <a:noFill/>
                  </a:ln>
                  <a:solidFill>
                    <a:schemeClr val="accent1">
                      <a:lumMod val="75000"/>
                    </a:schemeClr>
                  </a:solidFill>
                  <a:effectLst/>
                  <a:uLnTx/>
                  <a:uFillTx/>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26876D3F-47AC-4741-BF64-30C73E9EAAFA}"/>
                  </a:ext>
                </a:extLst>
              </p:cNvPr>
              <p:cNvSpPr/>
              <p:nvPr/>
            </p:nvSpPr>
            <p:spPr>
              <a:xfrm>
                <a:off x="2340891" y="2837541"/>
                <a:ext cx="1978724" cy="2539861"/>
              </a:xfrm>
              <a:prstGeom prst="rect">
                <a:avLst/>
              </a:prstGeom>
            </p:spPr>
            <p:txBody>
              <a:bodyPr wrap="square">
                <a:spAutoFit/>
              </a:bodyPr>
              <a:lstStyle/>
              <a:p>
                <a:pPr marL="285750" indent="-285750">
                  <a:buFont typeface="Arial"/>
                  <a:buChar char="•"/>
                </a:pPr>
                <a:r>
                  <a:rPr lang="en-US" sz="2400">
                    <a:cs typeface="Times New Roman" panose="02020603050405020304" pitchFamily="18" charset="0"/>
                  </a:rPr>
                  <a:t>Casting scheduling problem requiring </a:t>
                </a:r>
                <a:r>
                  <a:rPr lang="en-US" sz="2400" b="1">
                    <a:cs typeface="Times New Roman" panose="02020603050405020304" pitchFamily="18" charset="0"/>
                  </a:rPr>
                  <a:t>50,000 variables</a:t>
                </a:r>
              </a:p>
              <a:p>
                <a:pPr marL="285750" indent="-285750">
                  <a:buFont typeface="Arial"/>
                  <a:buChar char="•"/>
                </a:pPr>
                <a:r>
                  <a:rPr lang="en-US" sz="2400">
                    <a:cs typeface="Times New Roman" panose="02020603050405020304" pitchFamily="18" charset="0"/>
                  </a:rPr>
                  <a:t>CPLEX software could not solve 2,000-variable version</a:t>
                </a:r>
              </a:p>
              <a:p>
                <a:pPr marL="285750" indent="-285750">
                  <a:buFont typeface="Arial"/>
                  <a:buChar char="•"/>
                </a:pPr>
                <a:r>
                  <a:rPr lang="en-US" sz="2400">
                    <a:cs typeface="Times New Roman" panose="02020603050405020304" pitchFamily="18" charset="0"/>
                  </a:rPr>
                  <a:t>Customized </a:t>
                </a:r>
                <a:r>
                  <a:rPr lang="en-US" sz="2400" err="1">
                    <a:cs typeface="Times New Roman" panose="02020603050405020304" pitchFamily="18" charset="0"/>
                  </a:rPr>
                  <a:t>Evol</a:t>
                </a:r>
                <a:r>
                  <a:rPr lang="en-US" sz="2400">
                    <a:cs typeface="Times New Roman" panose="02020603050405020304" pitchFamily="18" charset="0"/>
                  </a:rPr>
                  <a:t>. Algorithm (population based) solves </a:t>
                </a:r>
                <a:r>
                  <a:rPr lang="en-US" sz="2400" b="1">
                    <a:solidFill>
                      <a:srgbClr val="FF0000"/>
                    </a:solidFill>
                    <a:cs typeface="Times New Roman" panose="02020603050405020304" pitchFamily="18" charset="0"/>
                  </a:rPr>
                  <a:t>Billion-variable</a:t>
                </a:r>
                <a:r>
                  <a:rPr lang="en-US" sz="2400">
                    <a:cs typeface="Times New Roman" panose="02020603050405020304" pitchFamily="18" charset="0"/>
                  </a:rPr>
                  <a:t> version</a:t>
                </a:r>
              </a:p>
              <a:p>
                <a:pPr marL="742950" lvl="1" indent="-285750">
                  <a:buFont typeface="Arial"/>
                  <a:buChar char="•"/>
                </a:pPr>
                <a:r>
                  <a:rPr lang="en-US" sz="2400">
                    <a:cs typeface="Times New Roman" panose="02020603050405020304" pitchFamily="18" charset="0"/>
                  </a:rPr>
                  <a:t>Polynomial time performance</a:t>
                </a:r>
              </a:p>
            </p:txBody>
          </p:sp>
        </p:grpSp>
      </p:grpSp>
      <p:cxnSp>
        <p:nvCxnSpPr>
          <p:cNvPr id="65" name="Straight Connector 64">
            <a:extLst>
              <a:ext uri="{FF2B5EF4-FFF2-40B4-BE49-F238E27FC236}">
                <a16:creationId xmlns:a16="http://schemas.microsoft.com/office/drawing/2014/main" id="{F6B6EB80-796E-4AA0-9337-6D2B49349800}"/>
              </a:ext>
            </a:extLst>
          </p:cNvPr>
          <p:cNvCxnSpPr>
            <a:cxnSpLocks/>
          </p:cNvCxnSpPr>
          <p:nvPr/>
        </p:nvCxnSpPr>
        <p:spPr>
          <a:xfrm>
            <a:off x="2830350" y="1347637"/>
            <a:ext cx="5217708" cy="0"/>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728CAC8-2686-9057-8B66-A864C121C1CE}"/>
              </a:ext>
            </a:extLst>
          </p:cNvPr>
          <p:cNvSpPr txBox="1">
            <a:spLocks/>
          </p:cNvSpPr>
          <p:nvPr/>
        </p:nvSpPr>
        <p:spPr>
          <a:xfrm>
            <a:off x="291285" y="37837"/>
            <a:ext cx="11698533"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i="0" kern="1200">
                <a:solidFill>
                  <a:schemeClr val="tx1"/>
                </a:solidFill>
                <a:latin typeface="+mj-lt"/>
                <a:ea typeface="+mj-ea"/>
                <a:cs typeface="+mj-cs"/>
              </a:defRPr>
            </a:lvl1pPr>
          </a:lstStyle>
          <a:p>
            <a:r>
              <a:rPr lang="en-US" sz="3600"/>
              <a:t>Population-based</a:t>
            </a:r>
            <a:r>
              <a:rPr lang="en-US" sz="4000">
                <a:latin typeface="Times New Roman" panose="02020603050405020304" pitchFamily="18" charset="0"/>
                <a:ea typeface="Verdana"/>
                <a:cs typeface="Times New Roman" panose="02020603050405020304" pitchFamily="18" charset="0"/>
              </a:rPr>
              <a:t> </a:t>
            </a:r>
            <a:r>
              <a:rPr lang="en-US" sz="3600"/>
              <a:t>Optimization</a:t>
            </a:r>
            <a:r>
              <a:rPr lang="en-US" sz="4000">
                <a:latin typeface="Times New Roman" panose="02020603050405020304" pitchFamily="18" charset="0"/>
                <a:ea typeface="Verdana"/>
                <a:cs typeface="Times New Roman" panose="02020603050405020304" pitchFamily="18" charset="0"/>
              </a:rPr>
              <a:t>:</a:t>
            </a:r>
            <a:br>
              <a:rPr lang="en-US" sz="4400">
                <a:latin typeface="Times New Roman" panose="02020603050405020304" pitchFamily="18" charset="0"/>
                <a:ea typeface="Verdana"/>
                <a:cs typeface="Times New Roman" panose="02020603050405020304" pitchFamily="18" charset="0"/>
              </a:rPr>
            </a:br>
            <a:r>
              <a:rPr lang="en-US" sz="2400">
                <a:latin typeface="Times New Roman" panose="02020603050405020304" pitchFamily="18" charset="0"/>
                <a:ea typeface="Verdana"/>
                <a:cs typeface="Times New Roman" panose="02020603050405020304" pitchFamily="18" charset="0"/>
              </a:rPr>
              <a:t>A Case Study on Resource Allocation Problem</a:t>
            </a:r>
          </a:p>
        </p:txBody>
      </p:sp>
      <p:pic>
        <p:nvPicPr>
          <p:cNvPr id="3" name="Picture 2">
            <a:extLst>
              <a:ext uri="{FF2B5EF4-FFF2-40B4-BE49-F238E27FC236}">
                <a16:creationId xmlns:a16="http://schemas.microsoft.com/office/drawing/2014/main" id="{958D1AA4-9F90-D834-F754-871CAFB4AEAA}"/>
              </a:ext>
            </a:extLst>
          </p:cNvPr>
          <p:cNvPicPr>
            <a:picLocks noChangeAspect="1"/>
          </p:cNvPicPr>
          <p:nvPr/>
        </p:nvPicPr>
        <p:blipFill>
          <a:blip r:embed="rId2"/>
          <a:stretch>
            <a:fillRect/>
          </a:stretch>
        </p:blipFill>
        <p:spPr>
          <a:xfrm>
            <a:off x="6419588" y="1837332"/>
            <a:ext cx="5750049" cy="4360402"/>
          </a:xfrm>
          <a:prstGeom prst="rect">
            <a:avLst/>
          </a:prstGeom>
          <a:ln>
            <a:noFill/>
          </a:ln>
          <a:effectLst>
            <a:outerShdw blurRad="292100" dist="139700" dir="2700000" algn="tl" rotWithShape="0">
              <a:srgbClr val="333333">
                <a:alpha val="65000"/>
              </a:srgbClr>
            </a:outerShdw>
          </a:effectLst>
        </p:spPr>
      </p:pic>
      <p:pic>
        <p:nvPicPr>
          <p:cNvPr id="12" name="Picture 11" descr="Screen Shot 2016-03-30 at 8.13.51 pm.png">
            <a:extLst>
              <a:ext uri="{FF2B5EF4-FFF2-40B4-BE49-F238E27FC236}">
                <a16:creationId xmlns:a16="http://schemas.microsoft.com/office/drawing/2014/main" id="{EC29A6C8-DF1A-BF73-92DD-E6779E88D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6396" y="451225"/>
            <a:ext cx="2199660" cy="1561297"/>
          </a:xfrm>
          <a:prstGeom prst="rect">
            <a:avLst/>
          </a:prstGeom>
          <a:ln>
            <a:noFill/>
          </a:ln>
          <a:effectLst>
            <a:softEdge rad="112500"/>
          </a:effectLst>
        </p:spPr>
      </p:pic>
      <p:sp>
        <p:nvSpPr>
          <p:cNvPr id="18" name="TextBox 17">
            <a:extLst>
              <a:ext uri="{FF2B5EF4-FFF2-40B4-BE49-F238E27FC236}">
                <a16:creationId xmlns:a16="http://schemas.microsoft.com/office/drawing/2014/main" id="{A90D1028-41DF-9EA4-E1F2-977AF67131CD}"/>
              </a:ext>
            </a:extLst>
          </p:cNvPr>
          <p:cNvSpPr txBox="1"/>
          <p:nvPr/>
        </p:nvSpPr>
        <p:spPr>
          <a:xfrm>
            <a:off x="1184040" y="6241932"/>
            <a:ext cx="9055684" cy="523220"/>
          </a:xfrm>
          <a:prstGeom prst="rect">
            <a:avLst/>
          </a:prstGeom>
          <a:solidFill>
            <a:srgbClr val="FFFF99"/>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400" b="1">
                <a:solidFill>
                  <a:schemeClr val="accent4">
                    <a:lumMod val="50000"/>
                  </a:schemeClr>
                </a:solidFill>
              </a:rPr>
              <a:t>Deb, K. and </a:t>
            </a:r>
            <a:r>
              <a:rPr lang="en-US" sz="1400" b="1" err="1">
                <a:solidFill>
                  <a:schemeClr val="accent4">
                    <a:lumMod val="50000"/>
                  </a:schemeClr>
                </a:solidFill>
              </a:rPr>
              <a:t>Myburgh</a:t>
            </a:r>
            <a:r>
              <a:rPr lang="en-US" sz="1400" b="1">
                <a:solidFill>
                  <a:schemeClr val="accent4">
                    <a:lumMod val="50000"/>
                  </a:schemeClr>
                </a:solidFill>
              </a:rPr>
              <a:t>, C. (2017). A Population-Based Fast Algorithm for a Billion-Dimensional Resource </a:t>
            </a:r>
          </a:p>
          <a:p>
            <a:r>
              <a:rPr lang="en-US" sz="1400" b="1">
                <a:solidFill>
                  <a:schemeClr val="accent4">
                    <a:lumMod val="50000"/>
                  </a:schemeClr>
                </a:solidFill>
              </a:rPr>
              <a:t>Allocation Problem with Integer Variables. </a:t>
            </a:r>
            <a:r>
              <a:rPr lang="en-US" sz="1400" b="1" i="1">
                <a:solidFill>
                  <a:schemeClr val="accent4">
                    <a:lumMod val="50000"/>
                  </a:schemeClr>
                </a:solidFill>
              </a:rPr>
              <a:t>European Journal of Operational Research, 261</a:t>
            </a:r>
            <a:r>
              <a:rPr lang="en-US" sz="1400" b="1">
                <a:solidFill>
                  <a:schemeClr val="accent4">
                    <a:lumMod val="50000"/>
                  </a:schemeClr>
                </a:solidFill>
              </a:rPr>
              <a:t>(2), 460–474.</a:t>
            </a:r>
          </a:p>
        </p:txBody>
      </p:sp>
    </p:spTree>
    <p:extLst>
      <p:ext uri="{BB962C8B-B14F-4D97-AF65-F5344CB8AC3E}">
        <p14:creationId xmlns:p14="http://schemas.microsoft.com/office/powerpoint/2010/main" val="81708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72A05A8-9B7B-7D98-219C-EFC3C9E3A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519" y="352035"/>
            <a:ext cx="7105508" cy="61539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DF7A1DA6-7FDF-B18C-9E79-C7B85C4A6587}"/>
              </a:ext>
            </a:extLst>
          </p:cNvPr>
          <p:cNvSpPr/>
          <p:nvPr/>
        </p:nvSpPr>
        <p:spPr>
          <a:xfrm>
            <a:off x="3134518" y="732773"/>
            <a:ext cx="7105509" cy="223589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1749706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38"/>
          <p:cNvSpPr txBox="1">
            <a:spLocks noGrp="1"/>
          </p:cNvSpPr>
          <p:nvPr>
            <p:ph type="title"/>
          </p:nvPr>
        </p:nvSpPr>
        <p:spPr>
          <a:xfrm>
            <a:off x="654423" y="546100"/>
            <a:ext cx="10887635" cy="596800"/>
          </a:xfrm>
          <a:prstGeom prst="rect">
            <a:avLst/>
          </a:prstGeom>
        </p:spPr>
        <p:txBody>
          <a:bodyPr spcFirstLastPara="1" vert="horz" wrap="square" lIns="121900" tIns="121900" rIns="121900" bIns="121900" rtlCol="0" anchor="ctr" anchorCtr="0">
            <a:noAutofit/>
          </a:bodyPr>
          <a:lstStyle/>
          <a:p>
            <a:pPr algn="l">
              <a:spcBef>
                <a:spcPts val="0"/>
              </a:spcBef>
            </a:pPr>
            <a:r>
              <a:rPr lang="en-US"/>
              <a:t>Chesapeake Bay Watershed Optimization Problem</a:t>
            </a:r>
            <a:endParaRPr/>
          </a:p>
        </p:txBody>
      </p:sp>
      <p:grpSp>
        <p:nvGrpSpPr>
          <p:cNvPr id="2" name="Group 1">
            <a:extLst>
              <a:ext uri="{FF2B5EF4-FFF2-40B4-BE49-F238E27FC236}">
                <a16:creationId xmlns:a16="http://schemas.microsoft.com/office/drawing/2014/main" id="{DD3E5F42-6E62-7523-B300-78CDB3381B3B}"/>
              </a:ext>
            </a:extLst>
          </p:cNvPr>
          <p:cNvGrpSpPr/>
          <p:nvPr/>
        </p:nvGrpSpPr>
        <p:grpSpPr>
          <a:xfrm>
            <a:off x="355214" y="1539229"/>
            <a:ext cx="5635287" cy="3968750"/>
            <a:chOff x="1867798" y="1404167"/>
            <a:chExt cx="6294197" cy="4907715"/>
          </a:xfrm>
        </p:grpSpPr>
        <p:grpSp>
          <p:nvGrpSpPr>
            <p:cNvPr id="997" name="Google Shape;997;p38"/>
            <p:cNvGrpSpPr/>
            <p:nvPr/>
          </p:nvGrpSpPr>
          <p:grpSpPr>
            <a:xfrm>
              <a:off x="1867798" y="1404167"/>
              <a:ext cx="6294197" cy="1448062"/>
              <a:chOff x="1400848" y="1053125"/>
              <a:chExt cx="4720648" cy="1086047"/>
            </a:xfrm>
          </p:grpSpPr>
          <p:sp>
            <p:nvSpPr>
              <p:cNvPr id="999" name="Google Shape;999;p38"/>
              <p:cNvSpPr/>
              <p:nvPr/>
            </p:nvSpPr>
            <p:spPr>
              <a:xfrm>
                <a:off x="2403661" y="1055945"/>
                <a:ext cx="3717835" cy="862500"/>
              </a:xfrm>
              <a:prstGeom prst="rect">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1000" name="Google Shape;1000;p38"/>
              <p:cNvSpPr/>
              <p:nvPr/>
            </p:nvSpPr>
            <p:spPr>
              <a:xfrm>
                <a:off x="1400848" y="1053125"/>
                <a:ext cx="326250" cy="1086047"/>
              </a:xfrm>
              <a:custGeom>
                <a:avLst/>
                <a:gdLst/>
                <a:ahLst/>
                <a:cxnLst/>
                <a:rect l="l" t="t" r="r" b="b"/>
                <a:pathLst>
                  <a:path w="337" h="893" extrusionOk="0">
                    <a:moveTo>
                      <a:pt x="0" y="369"/>
                    </a:moveTo>
                    <a:lnTo>
                      <a:pt x="0" y="893"/>
                    </a:lnTo>
                    <a:lnTo>
                      <a:pt x="337" y="710"/>
                    </a:lnTo>
                    <a:lnTo>
                      <a:pt x="337" y="0"/>
                    </a:lnTo>
                    <a:lnTo>
                      <a:pt x="0" y="369"/>
                    </a:lnTo>
                    <a:close/>
                  </a:path>
                </a:pathLst>
              </a:custGeom>
              <a:solidFill>
                <a:srgbClr val="BCB621"/>
              </a:solidFill>
              <a:ln>
                <a:noFill/>
              </a:ln>
            </p:spPr>
            <p:txBody>
              <a:bodyPr spcFirstLastPara="1" wrap="square" lIns="121900" tIns="60933" rIns="121900" bIns="60933" anchor="t" anchorCtr="0">
                <a:noAutofit/>
              </a:bodyPr>
              <a:lstStyle/>
              <a:p>
                <a:pPr>
                  <a:buClr>
                    <a:srgbClr val="282F39"/>
                  </a:buClr>
                  <a:buSzPts val="1800"/>
                </a:pPr>
                <a:endParaRPr sz="2400">
                  <a:solidFill>
                    <a:srgbClr val="282F39"/>
                  </a:solidFill>
                  <a:latin typeface="Calibri"/>
                  <a:ea typeface="Calibri"/>
                  <a:cs typeface="Calibri"/>
                  <a:sym typeface="Calibri"/>
                </a:endParaRPr>
              </a:p>
            </p:txBody>
          </p:sp>
          <p:sp>
            <p:nvSpPr>
              <p:cNvPr id="1001" name="Google Shape;1001;p38"/>
              <p:cNvSpPr txBox="1"/>
              <p:nvPr/>
            </p:nvSpPr>
            <p:spPr>
              <a:xfrm>
                <a:off x="2442886" y="1223871"/>
                <a:ext cx="3494537" cy="546000"/>
              </a:xfrm>
              <a:prstGeom prst="rect">
                <a:avLst/>
              </a:prstGeom>
              <a:noFill/>
              <a:ln>
                <a:noFill/>
              </a:ln>
            </p:spPr>
            <p:txBody>
              <a:bodyPr spcFirstLastPara="1" wrap="square" lIns="121900" tIns="60933" rIns="121900" bIns="60933" anchor="ctr" anchorCtr="0">
                <a:noAutofit/>
              </a:bodyPr>
              <a:lstStyle/>
              <a:p>
                <a:r>
                  <a:rPr lang="en-US" sz="2000" b="1"/>
                  <a:t>Allocate a specific BMP to</a:t>
                </a:r>
              </a:p>
              <a:p>
                <a:pPr marL="742950" lvl="1" indent="-285750">
                  <a:buFont typeface="Arial" panose="020B0604020202020204" pitchFamily="34" charset="0"/>
                  <a:buChar char="•"/>
                </a:pPr>
                <a:r>
                  <a:rPr lang="en-US" sz="1400"/>
                  <a:t>Land River Segment (LRS)</a:t>
                </a:r>
              </a:p>
              <a:p>
                <a:pPr marL="742950" lvl="1" indent="-285750">
                  <a:buFont typeface="Arial" panose="020B0604020202020204" pitchFamily="34" charset="0"/>
                  <a:buChar char="•"/>
                </a:pPr>
                <a:r>
                  <a:rPr lang="en-US" sz="1400"/>
                  <a:t>Agency</a:t>
                </a:r>
              </a:p>
              <a:p>
                <a:pPr marL="742950" lvl="1" indent="-285750">
                  <a:buFont typeface="Arial" panose="020B0604020202020204" pitchFamily="34" charset="0"/>
                  <a:buChar char="•"/>
                </a:pPr>
                <a:r>
                  <a:rPr lang="en-US" sz="1400"/>
                  <a:t>Load source</a:t>
                </a:r>
              </a:p>
            </p:txBody>
          </p:sp>
          <p:sp>
            <p:nvSpPr>
              <p:cNvPr id="1002" name="Google Shape;1002;p38"/>
              <p:cNvSpPr/>
              <p:nvPr/>
            </p:nvSpPr>
            <p:spPr>
              <a:xfrm>
                <a:off x="1803302" y="1056095"/>
                <a:ext cx="563380" cy="862200"/>
              </a:xfrm>
              <a:prstGeom prst="rect">
                <a:avLst/>
              </a:prstGeom>
              <a:solidFill>
                <a:schemeClr val="accent1"/>
              </a:solidFill>
              <a:ln>
                <a:noFill/>
              </a:ln>
            </p:spPr>
            <p:txBody>
              <a:bodyPr spcFirstLastPara="1" wrap="square" lIns="121900" tIns="121900" rIns="121900" bIns="121900" anchor="ctr" anchorCtr="0">
                <a:noAutofit/>
              </a:bodyPr>
              <a:lstStyle/>
              <a:p>
                <a:endParaRPr sz="2400"/>
              </a:p>
            </p:txBody>
          </p:sp>
        </p:grpSp>
        <p:grpSp>
          <p:nvGrpSpPr>
            <p:cNvPr id="1006" name="Google Shape;1006;p38"/>
            <p:cNvGrpSpPr/>
            <p:nvPr/>
          </p:nvGrpSpPr>
          <p:grpSpPr>
            <a:xfrm>
              <a:off x="1867798" y="2654271"/>
              <a:ext cx="6294197" cy="1152507"/>
              <a:chOff x="1400848" y="1990703"/>
              <a:chExt cx="4720648" cy="864380"/>
            </a:xfrm>
          </p:grpSpPr>
          <p:sp>
            <p:nvSpPr>
              <p:cNvPr id="1008" name="Google Shape;1008;p38"/>
              <p:cNvSpPr/>
              <p:nvPr/>
            </p:nvSpPr>
            <p:spPr>
              <a:xfrm>
                <a:off x="2403661" y="1990703"/>
                <a:ext cx="3717835" cy="862500"/>
              </a:xfrm>
              <a:prstGeom prst="rect">
                <a:avLst/>
              </a:prstGeom>
              <a:solidFill>
                <a:schemeClr val="accent2"/>
              </a:solidFill>
              <a:ln>
                <a:noFill/>
              </a:ln>
            </p:spPr>
            <p:txBody>
              <a:bodyPr spcFirstLastPara="1" wrap="square" lIns="121900" tIns="121900" rIns="121900" bIns="121900" anchor="ctr" anchorCtr="0">
                <a:noAutofit/>
              </a:bodyPr>
              <a:lstStyle/>
              <a:p>
                <a:endParaRPr sz="2400"/>
              </a:p>
            </p:txBody>
          </p:sp>
          <p:sp>
            <p:nvSpPr>
              <p:cNvPr id="1009" name="Google Shape;1009;p38"/>
              <p:cNvSpPr/>
              <p:nvPr/>
            </p:nvSpPr>
            <p:spPr>
              <a:xfrm>
                <a:off x="1400848" y="1992813"/>
                <a:ext cx="326250" cy="862270"/>
              </a:xfrm>
              <a:custGeom>
                <a:avLst/>
                <a:gdLst/>
                <a:ahLst/>
                <a:cxnLst/>
                <a:rect l="l" t="t" r="r" b="b"/>
                <a:pathLst>
                  <a:path w="337" h="709" extrusionOk="0">
                    <a:moveTo>
                      <a:pt x="0" y="183"/>
                    </a:moveTo>
                    <a:lnTo>
                      <a:pt x="0" y="708"/>
                    </a:lnTo>
                    <a:lnTo>
                      <a:pt x="337" y="709"/>
                    </a:lnTo>
                    <a:lnTo>
                      <a:pt x="337" y="0"/>
                    </a:lnTo>
                    <a:lnTo>
                      <a:pt x="0" y="183"/>
                    </a:lnTo>
                    <a:close/>
                  </a:path>
                </a:pathLst>
              </a:custGeom>
              <a:solidFill>
                <a:srgbClr val="76B215"/>
              </a:solidFill>
              <a:ln>
                <a:noFill/>
              </a:ln>
            </p:spPr>
            <p:txBody>
              <a:bodyPr spcFirstLastPara="1" wrap="square" lIns="121900" tIns="60933" rIns="121900" bIns="60933" anchor="t" anchorCtr="0">
                <a:noAutofit/>
              </a:bodyPr>
              <a:lstStyle/>
              <a:p>
                <a:pPr>
                  <a:buClr>
                    <a:srgbClr val="282F39"/>
                  </a:buClr>
                  <a:buSzPts val="1800"/>
                </a:pPr>
                <a:endParaRPr sz="2400">
                  <a:solidFill>
                    <a:srgbClr val="282F39"/>
                  </a:solidFill>
                  <a:latin typeface="Calibri"/>
                  <a:ea typeface="Calibri"/>
                  <a:cs typeface="Calibri"/>
                  <a:sym typeface="Calibri"/>
                </a:endParaRPr>
              </a:p>
            </p:txBody>
          </p:sp>
          <p:sp>
            <p:nvSpPr>
              <p:cNvPr id="1010" name="Google Shape;1010;p38"/>
              <p:cNvSpPr/>
              <p:nvPr/>
            </p:nvSpPr>
            <p:spPr>
              <a:xfrm>
                <a:off x="1803302" y="1990853"/>
                <a:ext cx="563380" cy="862200"/>
              </a:xfrm>
              <a:prstGeom prst="rect">
                <a:avLst/>
              </a:prstGeom>
              <a:solidFill>
                <a:schemeClr val="accent2"/>
              </a:solidFill>
              <a:ln>
                <a:noFill/>
              </a:ln>
            </p:spPr>
            <p:txBody>
              <a:bodyPr spcFirstLastPara="1" wrap="square" lIns="121900" tIns="121900" rIns="121900" bIns="121900" anchor="ctr" anchorCtr="0">
                <a:noAutofit/>
              </a:bodyPr>
              <a:lstStyle/>
              <a:p>
                <a:endParaRPr sz="2400"/>
              </a:p>
            </p:txBody>
          </p:sp>
          <p:sp>
            <p:nvSpPr>
              <p:cNvPr id="1011" name="Google Shape;1011;p38"/>
              <p:cNvSpPr txBox="1"/>
              <p:nvPr/>
            </p:nvSpPr>
            <p:spPr>
              <a:xfrm>
                <a:off x="2366682" y="2162119"/>
                <a:ext cx="3457559" cy="546000"/>
              </a:xfrm>
              <a:prstGeom prst="rect">
                <a:avLst/>
              </a:prstGeom>
              <a:noFill/>
              <a:ln>
                <a:noFill/>
              </a:ln>
            </p:spPr>
            <p:txBody>
              <a:bodyPr spcFirstLastPara="1" wrap="square" lIns="121900" tIns="60933" rIns="121900" bIns="60933" anchor="ctr" anchorCtr="0">
                <a:noAutofit/>
              </a:bodyPr>
              <a:lstStyle/>
              <a:p>
                <a:r>
                  <a:rPr lang="en-US" sz="2000" b="1"/>
                  <a:t>Minimize {Cost, Loadings}</a:t>
                </a:r>
              </a:p>
            </p:txBody>
          </p:sp>
        </p:grpSp>
        <p:grpSp>
          <p:nvGrpSpPr>
            <p:cNvPr id="1017" name="Google Shape;1017;p38"/>
            <p:cNvGrpSpPr/>
            <p:nvPr/>
          </p:nvGrpSpPr>
          <p:grpSpPr>
            <a:xfrm>
              <a:off x="1867798" y="3905069"/>
              <a:ext cx="6294196" cy="1151381"/>
              <a:chOff x="1400848" y="2928802"/>
              <a:chExt cx="4720648" cy="863536"/>
            </a:xfrm>
            <a:solidFill>
              <a:srgbClr val="00CC99"/>
            </a:solidFill>
          </p:grpSpPr>
          <p:sp>
            <p:nvSpPr>
              <p:cNvPr id="1019" name="Google Shape;1019;p38"/>
              <p:cNvSpPr/>
              <p:nvPr/>
            </p:nvSpPr>
            <p:spPr>
              <a:xfrm>
                <a:off x="2403661" y="2928802"/>
                <a:ext cx="3717835" cy="862500"/>
              </a:xfrm>
              <a:prstGeom prst="rect">
                <a:avLst/>
              </a:prstGeom>
              <a:grpFill/>
              <a:ln>
                <a:noFill/>
              </a:ln>
            </p:spPr>
            <p:txBody>
              <a:bodyPr spcFirstLastPara="1" wrap="square" lIns="121900" tIns="121900" rIns="121900" bIns="121900" anchor="ctr" anchorCtr="0">
                <a:noAutofit/>
              </a:bodyPr>
              <a:lstStyle/>
              <a:p>
                <a:endParaRPr sz="2400"/>
              </a:p>
            </p:txBody>
          </p:sp>
          <p:sp>
            <p:nvSpPr>
              <p:cNvPr id="1020" name="Google Shape;1020;p38"/>
              <p:cNvSpPr/>
              <p:nvPr/>
            </p:nvSpPr>
            <p:spPr>
              <a:xfrm>
                <a:off x="1400848" y="2930068"/>
                <a:ext cx="326250" cy="862270"/>
              </a:xfrm>
              <a:custGeom>
                <a:avLst/>
                <a:gdLst/>
                <a:ahLst/>
                <a:cxnLst/>
                <a:rect l="l" t="t" r="r" b="b"/>
                <a:pathLst>
                  <a:path w="337" h="709" extrusionOk="0">
                    <a:moveTo>
                      <a:pt x="0" y="526"/>
                    </a:moveTo>
                    <a:lnTo>
                      <a:pt x="0" y="1"/>
                    </a:lnTo>
                    <a:lnTo>
                      <a:pt x="337" y="0"/>
                    </a:lnTo>
                    <a:lnTo>
                      <a:pt x="337" y="709"/>
                    </a:lnTo>
                    <a:lnTo>
                      <a:pt x="0" y="526"/>
                    </a:lnTo>
                    <a:close/>
                  </a:path>
                </a:pathLst>
              </a:custGeom>
              <a:grpFill/>
              <a:ln>
                <a:noFill/>
              </a:ln>
            </p:spPr>
            <p:txBody>
              <a:bodyPr spcFirstLastPara="1" wrap="square" lIns="121900" tIns="60933" rIns="121900" bIns="60933" anchor="t" anchorCtr="0">
                <a:noAutofit/>
              </a:bodyPr>
              <a:lstStyle/>
              <a:p>
                <a:pPr>
                  <a:buClr>
                    <a:srgbClr val="282F39"/>
                  </a:buClr>
                  <a:buSzPts val="1800"/>
                </a:pPr>
                <a:endParaRPr sz="2400">
                  <a:solidFill>
                    <a:srgbClr val="282F39"/>
                  </a:solidFill>
                  <a:latin typeface="Calibri"/>
                  <a:ea typeface="Calibri"/>
                  <a:cs typeface="Calibri"/>
                  <a:sym typeface="Calibri"/>
                </a:endParaRPr>
              </a:p>
            </p:txBody>
          </p:sp>
          <p:sp>
            <p:nvSpPr>
              <p:cNvPr id="1021" name="Google Shape;1021;p38"/>
              <p:cNvSpPr/>
              <p:nvPr/>
            </p:nvSpPr>
            <p:spPr>
              <a:xfrm>
                <a:off x="1803302" y="2928952"/>
                <a:ext cx="563380" cy="862200"/>
              </a:xfrm>
              <a:prstGeom prst="rect">
                <a:avLst/>
              </a:prstGeom>
              <a:grpFill/>
              <a:ln>
                <a:noFill/>
              </a:ln>
            </p:spPr>
            <p:txBody>
              <a:bodyPr spcFirstLastPara="1" wrap="square" lIns="121900" tIns="121900" rIns="121900" bIns="121900" anchor="ctr" anchorCtr="0">
                <a:noAutofit/>
              </a:bodyPr>
              <a:lstStyle/>
              <a:p>
                <a:endParaRPr sz="2400"/>
              </a:p>
            </p:txBody>
          </p:sp>
          <p:sp>
            <p:nvSpPr>
              <p:cNvPr id="1022" name="Google Shape;1022;p38"/>
              <p:cNvSpPr txBox="1"/>
              <p:nvPr/>
            </p:nvSpPr>
            <p:spPr>
              <a:xfrm>
                <a:off x="2403661" y="3088203"/>
                <a:ext cx="3494537" cy="546000"/>
              </a:xfrm>
              <a:prstGeom prst="rect">
                <a:avLst/>
              </a:prstGeom>
              <a:grpFill/>
              <a:ln>
                <a:noFill/>
              </a:ln>
            </p:spPr>
            <p:txBody>
              <a:bodyPr spcFirstLastPara="1" wrap="square" lIns="121900" tIns="60933" rIns="121900" bIns="60933" anchor="ctr" anchorCtr="0">
                <a:noAutofit/>
              </a:bodyPr>
              <a:lstStyle/>
              <a:p>
                <a:r>
                  <a:rPr lang="en-US" sz="2000"/>
                  <a:t>Large number of variables will require </a:t>
                </a:r>
                <a:r>
                  <a:rPr lang="en-US" sz="2000" b="1"/>
                  <a:t>large computational time</a:t>
                </a:r>
              </a:p>
            </p:txBody>
          </p:sp>
        </p:grpSp>
        <p:grpSp>
          <p:nvGrpSpPr>
            <p:cNvPr id="1030" name="Google Shape;1030;p38"/>
            <p:cNvGrpSpPr/>
            <p:nvPr/>
          </p:nvGrpSpPr>
          <p:grpSpPr>
            <a:xfrm>
              <a:off x="1867798" y="4861303"/>
              <a:ext cx="6294197" cy="1450579"/>
              <a:chOff x="1400848" y="3645978"/>
              <a:chExt cx="4720648" cy="1087935"/>
            </a:xfrm>
          </p:grpSpPr>
          <p:sp>
            <p:nvSpPr>
              <p:cNvPr id="1032" name="Google Shape;1032;p38"/>
              <p:cNvSpPr/>
              <p:nvPr/>
            </p:nvSpPr>
            <p:spPr>
              <a:xfrm>
                <a:off x="2403661" y="3871413"/>
                <a:ext cx="3717835" cy="862500"/>
              </a:xfrm>
              <a:prstGeom prst="rect">
                <a:avLst/>
              </a:prstGeom>
              <a:solidFill>
                <a:srgbClr val="0099CC"/>
              </a:solidFill>
              <a:ln>
                <a:noFill/>
              </a:ln>
            </p:spPr>
            <p:txBody>
              <a:bodyPr spcFirstLastPara="1" wrap="square" lIns="121900" tIns="60933" rIns="121900" bIns="60933" anchor="t" anchorCtr="0">
                <a:noAutofit/>
              </a:bodyPr>
              <a:lstStyle/>
              <a:p>
                <a:pPr>
                  <a:buClr>
                    <a:srgbClr val="282F39"/>
                  </a:buClr>
                  <a:buSzPts val="1800"/>
                </a:pPr>
                <a:endParaRPr sz="2400">
                  <a:solidFill>
                    <a:srgbClr val="282F39"/>
                  </a:solidFill>
                  <a:latin typeface="Calibri"/>
                  <a:cs typeface="Calibri"/>
                </a:endParaRPr>
              </a:p>
            </p:txBody>
          </p:sp>
          <p:sp>
            <p:nvSpPr>
              <p:cNvPr id="1033" name="Google Shape;1033;p38"/>
              <p:cNvSpPr/>
              <p:nvPr/>
            </p:nvSpPr>
            <p:spPr>
              <a:xfrm>
                <a:off x="1400848" y="3645978"/>
                <a:ext cx="326250" cy="1086047"/>
              </a:xfrm>
              <a:custGeom>
                <a:avLst/>
                <a:gdLst/>
                <a:ahLst/>
                <a:cxnLst/>
                <a:rect l="l" t="t" r="r" b="b"/>
                <a:pathLst>
                  <a:path w="337" h="893" extrusionOk="0">
                    <a:moveTo>
                      <a:pt x="0" y="524"/>
                    </a:moveTo>
                    <a:lnTo>
                      <a:pt x="0" y="0"/>
                    </a:lnTo>
                    <a:lnTo>
                      <a:pt x="337" y="183"/>
                    </a:lnTo>
                    <a:lnTo>
                      <a:pt x="337" y="893"/>
                    </a:lnTo>
                    <a:lnTo>
                      <a:pt x="0" y="524"/>
                    </a:lnTo>
                    <a:close/>
                  </a:path>
                </a:pathLst>
              </a:custGeom>
              <a:solidFill>
                <a:srgbClr val="0099CC"/>
              </a:solidFill>
              <a:ln>
                <a:noFill/>
              </a:ln>
            </p:spPr>
            <p:txBody>
              <a:bodyPr spcFirstLastPara="1" wrap="square" lIns="121900" tIns="60933" rIns="121900" bIns="60933" anchor="t" anchorCtr="0">
                <a:noAutofit/>
              </a:bodyPr>
              <a:lstStyle/>
              <a:p>
                <a:pPr>
                  <a:buClr>
                    <a:srgbClr val="282F39"/>
                  </a:buClr>
                  <a:buSzPts val="1800"/>
                </a:pPr>
                <a:endParaRPr sz="2400">
                  <a:solidFill>
                    <a:srgbClr val="282F39"/>
                  </a:solidFill>
                  <a:latin typeface="Calibri"/>
                  <a:ea typeface="Calibri"/>
                  <a:cs typeface="Calibri"/>
                  <a:sym typeface="Calibri"/>
                </a:endParaRPr>
              </a:p>
            </p:txBody>
          </p:sp>
          <p:sp>
            <p:nvSpPr>
              <p:cNvPr id="1034" name="Google Shape;1034;p38"/>
              <p:cNvSpPr/>
              <p:nvPr/>
            </p:nvSpPr>
            <p:spPr>
              <a:xfrm>
                <a:off x="1803302" y="3869428"/>
                <a:ext cx="563380" cy="862200"/>
              </a:xfrm>
              <a:prstGeom prst="rect">
                <a:avLst/>
              </a:prstGeom>
              <a:solidFill>
                <a:srgbClr val="0099CC"/>
              </a:solidFill>
              <a:ln>
                <a:noFill/>
              </a:ln>
            </p:spPr>
            <p:txBody>
              <a:bodyPr spcFirstLastPara="1" wrap="square" lIns="121900" tIns="60933" rIns="121900" bIns="60933" anchor="t" anchorCtr="0">
                <a:noAutofit/>
              </a:bodyPr>
              <a:lstStyle/>
              <a:p>
                <a:pPr>
                  <a:buClr>
                    <a:srgbClr val="282F39"/>
                  </a:buClr>
                  <a:buSzPts val="1800"/>
                </a:pPr>
                <a:endParaRPr sz="2400">
                  <a:solidFill>
                    <a:srgbClr val="282F39"/>
                  </a:solidFill>
                  <a:latin typeface="Calibri"/>
                  <a:cs typeface="Calibri"/>
                </a:endParaRPr>
              </a:p>
            </p:txBody>
          </p:sp>
          <p:sp>
            <p:nvSpPr>
              <p:cNvPr id="1035" name="Google Shape;1035;p38"/>
              <p:cNvSpPr txBox="1"/>
              <p:nvPr/>
            </p:nvSpPr>
            <p:spPr>
              <a:xfrm>
                <a:off x="2366682" y="4015686"/>
                <a:ext cx="3405562" cy="546000"/>
              </a:xfrm>
              <a:prstGeom prst="rect">
                <a:avLst/>
              </a:prstGeom>
              <a:noFill/>
              <a:ln>
                <a:noFill/>
              </a:ln>
            </p:spPr>
            <p:txBody>
              <a:bodyPr spcFirstLastPara="1" wrap="square" lIns="121900" tIns="60933" rIns="121900" bIns="60933" anchor="ctr" anchorCtr="0">
                <a:noAutofit/>
              </a:bodyPr>
              <a:lstStyle/>
              <a:p>
                <a:r>
                  <a:rPr lang="en-US" sz="2000" b="1"/>
                  <a:t>Surrogate model:</a:t>
                </a:r>
              </a:p>
            </p:txBody>
          </p:sp>
        </p:grpSp>
      </p:grpSp>
      <p:pic>
        <p:nvPicPr>
          <p:cNvPr id="7" name="Picture 6">
            <a:extLst>
              <a:ext uri="{FF2B5EF4-FFF2-40B4-BE49-F238E27FC236}">
                <a16:creationId xmlns:a16="http://schemas.microsoft.com/office/drawing/2014/main" id="{D4DE7960-5411-2FE9-2350-62DD949D21C5}"/>
              </a:ext>
            </a:extLst>
          </p:cNvPr>
          <p:cNvPicPr>
            <a:picLocks noChangeAspect="1"/>
          </p:cNvPicPr>
          <p:nvPr/>
        </p:nvPicPr>
        <p:blipFill>
          <a:blip r:embed="rId3"/>
          <a:stretch>
            <a:fillRect/>
          </a:stretch>
        </p:blipFill>
        <p:spPr>
          <a:xfrm>
            <a:off x="6816254" y="889344"/>
            <a:ext cx="5145470" cy="3529890"/>
          </a:xfrm>
          <a:prstGeom prst="rect">
            <a:avLst/>
          </a:prstGeom>
        </p:spPr>
      </p:pic>
      <p:pic>
        <p:nvPicPr>
          <p:cNvPr id="9" name="Picture 8" descr="Text, letter&#10;&#10;Description automatically generated">
            <a:extLst>
              <a:ext uri="{FF2B5EF4-FFF2-40B4-BE49-F238E27FC236}">
                <a16:creationId xmlns:a16="http://schemas.microsoft.com/office/drawing/2014/main" id="{6D400EB4-A82D-902E-857A-9953BC1AA250}"/>
              </a:ext>
            </a:extLst>
          </p:cNvPr>
          <p:cNvPicPr>
            <a:picLocks noChangeAspect="1"/>
          </p:cNvPicPr>
          <p:nvPr/>
        </p:nvPicPr>
        <p:blipFill>
          <a:blip r:embed="rId4"/>
          <a:stretch>
            <a:fillRect/>
          </a:stretch>
        </p:blipFill>
        <p:spPr>
          <a:xfrm>
            <a:off x="6022549" y="4515580"/>
            <a:ext cx="6129956" cy="2057630"/>
          </a:xfrm>
          <a:prstGeom prst="rect">
            <a:avLst/>
          </a:prstGeom>
        </p:spPr>
      </p:pic>
      <p:sp>
        <p:nvSpPr>
          <p:cNvPr id="10" name="TextBox 9">
            <a:extLst>
              <a:ext uri="{FF2B5EF4-FFF2-40B4-BE49-F238E27FC236}">
                <a16:creationId xmlns:a16="http://schemas.microsoft.com/office/drawing/2014/main" id="{6FDE8D5A-FDB3-0CDA-A468-3F9080B43F02}"/>
              </a:ext>
            </a:extLst>
          </p:cNvPr>
          <p:cNvSpPr txBox="1"/>
          <p:nvPr/>
        </p:nvSpPr>
        <p:spPr>
          <a:xfrm>
            <a:off x="5316071" y="4949439"/>
            <a:ext cx="6423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t>
            </a:r>
            <a:r>
              <a:rPr lang="en-US">
                <a:highlight>
                  <a:srgbClr val="FFFF99"/>
                </a:highlight>
              </a:rPr>
              <a:t>N</a:t>
            </a:r>
            <a:r>
              <a:rPr lang="en-US" sz="1600">
                <a:highlight>
                  <a:srgbClr val="FFFF99"/>
                </a:highlight>
              </a:rPr>
              <a:t>2</a:t>
            </a:r>
            <a:r>
              <a:rPr lang="en-US" sz="1600"/>
              <a:t>)</a:t>
            </a:r>
          </a:p>
        </p:txBody>
      </p:sp>
      <p:sp>
        <p:nvSpPr>
          <p:cNvPr id="11" name="TextBox 10">
            <a:extLst>
              <a:ext uri="{FF2B5EF4-FFF2-40B4-BE49-F238E27FC236}">
                <a16:creationId xmlns:a16="http://schemas.microsoft.com/office/drawing/2014/main" id="{F65C1B1D-85CA-92B7-8633-AA4D6DCEF5E4}"/>
              </a:ext>
            </a:extLst>
          </p:cNvPr>
          <p:cNvSpPr txBox="1"/>
          <p:nvPr/>
        </p:nvSpPr>
        <p:spPr>
          <a:xfrm>
            <a:off x="4005186" y="4515580"/>
            <a:ext cx="195326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FFFF00"/>
                </a:solidFill>
              </a:rPr>
              <a:t>s: LRS</a:t>
            </a:r>
          </a:p>
          <a:p>
            <a:r>
              <a:rPr lang="en-US" sz="1400" b="1">
                <a:solidFill>
                  <a:srgbClr val="FFFF00"/>
                </a:solidFill>
              </a:rPr>
              <a:t>h: Agency</a:t>
            </a:r>
          </a:p>
          <a:p>
            <a:r>
              <a:rPr lang="en-US" sz="1400" b="1">
                <a:solidFill>
                  <a:srgbClr val="FFFF00"/>
                </a:solidFill>
              </a:rPr>
              <a:t>u: Load source</a:t>
            </a:r>
          </a:p>
          <a:p>
            <a:r>
              <a:rPr lang="en-US" sz="1400" b="1">
                <a:solidFill>
                  <a:srgbClr val="FFFF00"/>
                </a:solidFill>
              </a:rPr>
              <a:t>b: BMP</a:t>
            </a:r>
          </a:p>
          <a:p>
            <a:endParaRPr lang="en-US" sz="1600">
              <a:solidFill>
                <a:srgbClr val="FF0000"/>
              </a:solidFill>
            </a:endParaRPr>
          </a:p>
        </p:txBody>
      </p:sp>
      <p:pic>
        <p:nvPicPr>
          <p:cNvPr id="4" name="Picture 3">
            <a:extLst>
              <a:ext uri="{FF2B5EF4-FFF2-40B4-BE49-F238E27FC236}">
                <a16:creationId xmlns:a16="http://schemas.microsoft.com/office/drawing/2014/main" id="{662EC790-B505-85CB-77B4-46B611F0DD0B}"/>
              </a:ext>
            </a:extLst>
          </p:cNvPr>
          <p:cNvPicPr>
            <a:picLocks noChangeAspect="1"/>
          </p:cNvPicPr>
          <p:nvPr/>
        </p:nvPicPr>
        <p:blipFill>
          <a:blip r:embed="rId5"/>
          <a:stretch>
            <a:fillRect/>
          </a:stretch>
        </p:blipFill>
        <p:spPr>
          <a:xfrm>
            <a:off x="5425711" y="4974028"/>
            <a:ext cx="419882"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70" name="TextBox 669">
            <a:extLst>
              <a:ext uri="{FF2B5EF4-FFF2-40B4-BE49-F238E27FC236}">
                <a16:creationId xmlns:a16="http://schemas.microsoft.com/office/drawing/2014/main" id="{AD504495-40DA-4E64-B89A-3076B3EE6E86}"/>
              </a:ext>
            </a:extLst>
          </p:cNvPr>
          <p:cNvSpPr txBox="1"/>
          <p:nvPr/>
        </p:nvSpPr>
        <p:spPr>
          <a:xfrm>
            <a:off x="0" y="108035"/>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Cambria" panose="02040503050406030204" pitchFamily="18" charset="0"/>
                <a:cs typeface="+mn-cs"/>
              </a:rPr>
              <a:t>Agenda</a:t>
            </a:r>
            <a:endParaRPr kumimoji="0" lang="en-US" sz="3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Cambria" panose="02040503050406030204" pitchFamily="18" charset="0"/>
              <a:cs typeface="+mn-cs"/>
            </a:endParaRPr>
          </a:p>
        </p:txBody>
      </p:sp>
      <p:grpSp>
        <p:nvGrpSpPr>
          <p:cNvPr id="99" name="Group 98">
            <a:extLst>
              <a:ext uri="{FF2B5EF4-FFF2-40B4-BE49-F238E27FC236}">
                <a16:creationId xmlns:a16="http://schemas.microsoft.com/office/drawing/2014/main" id="{F5461D4E-8E8F-4002-8EF6-A0FE34AFF1EE}"/>
              </a:ext>
            </a:extLst>
          </p:cNvPr>
          <p:cNvGrpSpPr/>
          <p:nvPr/>
        </p:nvGrpSpPr>
        <p:grpSpPr>
          <a:xfrm>
            <a:off x="0" y="0"/>
            <a:ext cx="243479" cy="831992"/>
            <a:chOff x="0" y="-3951"/>
            <a:chExt cx="243479" cy="831992"/>
          </a:xfrm>
          <a:solidFill>
            <a:schemeClr val="tx1">
              <a:lumMod val="75000"/>
              <a:lumOff val="25000"/>
            </a:schemeClr>
          </a:solidFill>
        </p:grpSpPr>
        <p:sp>
          <p:nvSpPr>
            <p:cNvPr id="100" name="Rectangle 99">
              <a:extLst>
                <a:ext uri="{FF2B5EF4-FFF2-40B4-BE49-F238E27FC236}">
                  <a16:creationId xmlns:a16="http://schemas.microsoft.com/office/drawing/2014/main" id="{496D47B5-03A0-43AF-87B4-FE684BF7C98A}"/>
                </a:ext>
              </a:extLst>
            </p:cNvPr>
            <p:cNvSpPr/>
            <p:nvPr/>
          </p:nvSpPr>
          <p:spPr>
            <a:xfrm>
              <a:off x="0" y="-3951"/>
              <a:ext cx="101600" cy="8319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F1568D5C-E209-4FC6-9000-55D2E0197B21}"/>
                </a:ext>
              </a:extLst>
            </p:cNvPr>
            <p:cNvSpPr/>
            <p:nvPr/>
          </p:nvSpPr>
          <p:spPr>
            <a:xfrm rot="5400000">
              <a:off x="22707" y="309836"/>
              <a:ext cx="237126" cy="20441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87" name="Group 486">
            <a:extLst>
              <a:ext uri="{FF2B5EF4-FFF2-40B4-BE49-F238E27FC236}">
                <a16:creationId xmlns:a16="http://schemas.microsoft.com/office/drawing/2014/main" id="{A8CE56E5-0699-4315-A312-E08492059F13}"/>
              </a:ext>
            </a:extLst>
          </p:cNvPr>
          <p:cNvGrpSpPr/>
          <p:nvPr/>
        </p:nvGrpSpPr>
        <p:grpSpPr>
          <a:xfrm>
            <a:off x="243479" y="1028485"/>
            <a:ext cx="6722097" cy="3848596"/>
            <a:chOff x="1362450" y="929873"/>
            <a:chExt cx="9467100" cy="3848596"/>
          </a:xfrm>
        </p:grpSpPr>
        <p:grpSp>
          <p:nvGrpSpPr>
            <p:cNvPr id="488" name="Group 487">
              <a:extLst>
                <a:ext uri="{FF2B5EF4-FFF2-40B4-BE49-F238E27FC236}">
                  <a16:creationId xmlns:a16="http://schemas.microsoft.com/office/drawing/2014/main" id="{7BE08968-783A-4595-BC06-D4CBAB97A325}"/>
                </a:ext>
              </a:extLst>
            </p:cNvPr>
            <p:cNvGrpSpPr/>
            <p:nvPr/>
          </p:nvGrpSpPr>
          <p:grpSpPr>
            <a:xfrm>
              <a:off x="1362450" y="929873"/>
              <a:ext cx="9467100" cy="964504"/>
              <a:chOff x="1250206" y="1252603"/>
              <a:chExt cx="9467100" cy="964504"/>
            </a:xfrm>
          </p:grpSpPr>
          <p:grpSp>
            <p:nvGrpSpPr>
              <p:cNvPr id="513" name="Group 512">
                <a:extLst>
                  <a:ext uri="{FF2B5EF4-FFF2-40B4-BE49-F238E27FC236}">
                    <a16:creationId xmlns:a16="http://schemas.microsoft.com/office/drawing/2014/main" id="{0BAE6638-9643-45E8-BD36-2452192FA251}"/>
                  </a:ext>
                </a:extLst>
              </p:cNvPr>
              <p:cNvGrpSpPr/>
              <p:nvPr/>
            </p:nvGrpSpPr>
            <p:grpSpPr>
              <a:xfrm>
                <a:off x="1250206" y="1252603"/>
                <a:ext cx="9467100" cy="964504"/>
                <a:chOff x="1250206" y="1252603"/>
                <a:chExt cx="9467100" cy="964504"/>
              </a:xfrm>
            </p:grpSpPr>
            <p:sp>
              <p:nvSpPr>
                <p:cNvPr id="517" name="Rectangle 516">
                  <a:extLst>
                    <a:ext uri="{FF2B5EF4-FFF2-40B4-BE49-F238E27FC236}">
                      <a16:creationId xmlns:a16="http://schemas.microsoft.com/office/drawing/2014/main" id="{D69099FA-D3C5-4F90-8F15-353F94D8FAF9}"/>
                    </a:ext>
                  </a:extLst>
                </p:cNvPr>
                <p:cNvSpPr/>
                <p:nvPr/>
              </p:nvSpPr>
              <p:spPr>
                <a:xfrm>
                  <a:off x="1250206" y="1252603"/>
                  <a:ext cx="9467100" cy="964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8" name="Rectangle 517">
                  <a:extLst>
                    <a:ext uri="{FF2B5EF4-FFF2-40B4-BE49-F238E27FC236}">
                      <a16:creationId xmlns:a16="http://schemas.microsoft.com/office/drawing/2014/main" id="{EFCC43AE-B1B9-4FE9-B204-63D21EC9382E}"/>
                    </a:ext>
                  </a:extLst>
                </p:cNvPr>
                <p:cNvSpPr/>
                <p:nvPr/>
              </p:nvSpPr>
              <p:spPr>
                <a:xfrm>
                  <a:off x="1250207" y="1252603"/>
                  <a:ext cx="3066300" cy="964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9" name="Hexagon 518">
                  <a:extLst>
                    <a:ext uri="{FF2B5EF4-FFF2-40B4-BE49-F238E27FC236}">
                      <a16:creationId xmlns:a16="http://schemas.microsoft.com/office/drawing/2014/main" id="{25E61CD6-C33B-48FC-BCDF-F102850653F6}"/>
                    </a:ext>
                  </a:extLst>
                </p:cNvPr>
                <p:cNvSpPr/>
                <p:nvPr/>
              </p:nvSpPr>
              <p:spPr>
                <a:xfrm>
                  <a:off x="3852584" y="1334921"/>
                  <a:ext cx="927847" cy="799868"/>
                </a:xfrm>
                <a:prstGeom prst="hexagon">
                  <a:avLst/>
                </a:prstGeom>
                <a:solidFill>
                  <a:schemeClr val="accent2"/>
                </a:solidFill>
                <a:ln>
                  <a:noFill/>
                </a:ln>
                <a:effectLst>
                  <a:innerShdw blurRad="635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4" name="TextBox 513">
                <a:extLst>
                  <a:ext uri="{FF2B5EF4-FFF2-40B4-BE49-F238E27FC236}">
                    <a16:creationId xmlns:a16="http://schemas.microsoft.com/office/drawing/2014/main" id="{DC7E82FF-8376-491D-B3DC-A32E25050E4E}"/>
                  </a:ext>
                </a:extLst>
              </p:cNvPr>
              <p:cNvSpPr txBox="1"/>
              <p:nvPr/>
            </p:nvSpPr>
            <p:spPr>
              <a:xfrm>
                <a:off x="5097803" y="1442468"/>
                <a:ext cx="52429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Georgia Pro Light" panose="02040302050405020303" pitchFamily="18" charset="0"/>
                    <a:ea typeface="+mn-ea"/>
                    <a:cs typeface="+mn-cs"/>
                  </a:rPr>
                  <a:t>Introduction to Michigan State University (MSU) Team</a:t>
                </a:r>
              </a:p>
            </p:txBody>
          </p:sp>
          <p:sp>
            <p:nvSpPr>
              <p:cNvPr id="516" name="TextBox 515">
                <a:extLst>
                  <a:ext uri="{FF2B5EF4-FFF2-40B4-BE49-F238E27FC236}">
                    <a16:creationId xmlns:a16="http://schemas.microsoft.com/office/drawing/2014/main" id="{6CDD7AFC-3096-4433-A6D4-0FF335C9FC4B}"/>
                  </a:ext>
                </a:extLst>
              </p:cNvPr>
              <p:cNvSpPr txBox="1"/>
              <p:nvPr/>
            </p:nvSpPr>
            <p:spPr>
              <a:xfrm>
                <a:off x="3907124" y="1504022"/>
                <a:ext cx="8187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eorgia Pro Cond" panose="02040506050405020303" pitchFamily="18" charset="0"/>
                    <a:ea typeface="+mn-ea"/>
                    <a:cs typeface="+mn-cs"/>
                  </a:rPr>
                  <a:t>1</a:t>
                </a:r>
              </a:p>
            </p:txBody>
          </p:sp>
        </p:grpSp>
        <p:grpSp>
          <p:nvGrpSpPr>
            <p:cNvPr id="489" name="Group 488">
              <a:extLst>
                <a:ext uri="{FF2B5EF4-FFF2-40B4-BE49-F238E27FC236}">
                  <a16:creationId xmlns:a16="http://schemas.microsoft.com/office/drawing/2014/main" id="{294D5A5D-7179-4895-89C2-93D34F353A69}"/>
                </a:ext>
              </a:extLst>
            </p:cNvPr>
            <p:cNvGrpSpPr/>
            <p:nvPr/>
          </p:nvGrpSpPr>
          <p:grpSpPr>
            <a:xfrm>
              <a:off x="1362450" y="2371919"/>
              <a:ext cx="9467100" cy="964504"/>
              <a:chOff x="1250206" y="1252603"/>
              <a:chExt cx="9467100" cy="964504"/>
            </a:xfrm>
          </p:grpSpPr>
          <p:grpSp>
            <p:nvGrpSpPr>
              <p:cNvPr id="506" name="Group 505">
                <a:extLst>
                  <a:ext uri="{FF2B5EF4-FFF2-40B4-BE49-F238E27FC236}">
                    <a16:creationId xmlns:a16="http://schemas.microsoft.com/office/drawing/2014/main" id="{9F94CF51-0F2C-4442-9683-A2CFD7A829A1}"/>
                  </a:ext>
                </a:extLst>
              </p:cNvPr>
              <p:cNvGrpSpPr/>
              <p:nvPr/>
            </p:nvGrpSpPr>
            <p:grpSpPr>
              <a:xfrm>
                <a:off x="1250206" y="1252603"/>
                <a:ext cx="9467100" cy="964504"/>
                <a:chOff x="1250206" y="1252603"/>
                <a:chExt cx="9467100" cy="964504"/>
              </a:xfrm>
            </p:grpSpPr>
            <p:sp>
              <p:nvSpPr>
                <p:cNvPr id="510" name="Rectangle 509">
                  <a:extLst>
                    <a:ext uri="{FF2B5EF4-FFF2-40B4-BE49-F238E27FC236}">
                      <a16:creationId xmlns:a16="http://schemas.microsoft.com/office/drawing/2014/main" id="{B37BDC15-5E8A-4EB8-A241-86FF99A47654}"/>
                    </a:ext>
                  </a:extLst>
                </p:cNvPr>
                <p:cNvSpPr/>
                <p:nvPr/>
              </p:nvSpPr>
              <p:spPr>
                <a:xfrm>
                  <a:off x="1250206" y="1252603"/>
                  <a:ext cx="9467100" cy="964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1" name="Rectangle 510">
                  <a:extLst>
                    <a:ext uri="{FF2B5EF4-FFF2-40B4-BE49-F238E27FC236}">
                      <a16:creationId xmlns:a16="http://schemas.microsoft.com/office/drawing/2014/main" id="{DEE46C3A-F63F-484D-8BFB-7DF96E15962B}"/>
                    </a:ext>
                  </a:extLst>
                </p:cNvPr>
                <p:cNvSpPr/>
                <p:nvPr/>
              </p:nvSpPr>
              <p:spPr>
                <a:xfrm>
                  <a:off x="1250207" y="1252603"/>
                  <a:ext cx="3066300" cy="9645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 name="Hexagon 511">
                  <a:extLst>
                    <a:ext uri="{FF2B5EF4-FFF2-40B4-BE49-F238E27FC236}">
                      <a16:creationId xmlns:a16="http://schemas.microsoft.com/office/drawing/2014/main" id="{9D803300-4528-4E1B-A9CC-5ED951F6F82F}"/>
                    </a:ext>
                  </a:extLst>
                </p:cNvPr>
                <p:cNvSpPr/>
                <p:nvPr/>
              </p:nvSpPr>
              <p:spPr>
                <a:xfrm>
                  <a:off x="3852584" y="1334921"/>
                  <a:ext cx="927847" cy="799868"/>
                </a:xfrm>
                <a:prstGeom prst="hexagon">
                  <a:avLst/>
                </a:prstGeom>
                <a:solidFill>
                  <a:schemeClr val="accent1"/>
                </a:solidFill>
                <a:ln>
                  <a:noFill/>
                </a:ln>
                <a:effectLst>
                  <a:innerShdw blurRad="635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7" name="TextBox 506">
                <a:extLst>
                  <a:ext uri="{FF2B5EF4-FFF2-40B4-BE49-F238E27FC236}">
                    <a16:creationId xmlns:a16="http://schemas.microsoft.com/office/drawing/2014/main" id="{F7F8F4DC-FC70-432A-8A03-8C07756B883C}"/>
                  </a:ext>
                </a:extLst>
              </p:cNvPr>
              <p:cNvSpPr txBox="1"/>
              <p:nvPr/>
            </p:nvSpPr>
            <p:spPr>
              <a:xfrm>
                <a:off x="5097803" y="1442468"/>
                <a:ext cx="52429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Georgia Pro Light" panose="02040302050405020303" pitchFamily="18" charset="0"/>
                    <a:ea typeface="+mn-ea"/>
                    <a:cs typeface="+mn-cs"/>
                  </a:rPr>
                  <a:t>STAC Workshop Report, 2016: Goals and Applications</a:t>
                </a:r>
              </a:p>
            </p:txBody>
          </p:sp>
          <p:sp>
            <p:nvSpPr>
              <p:cNvPr id="509" name="TextBox 508">
                <a:extLst>
                  <a:ext uri="{FF2B5EF4-FFF2-40B4-BE49-F238E27FC236}">
                    <a16:creationId xmlns:a16="http://schemas.microsoft.com/office/drawing/2014/main" id="{0C64A7E6-B649-4421-B460-1A470FAE85F5}"/>
                  </a:ext>
                </a:extLst>
              </p:cNvPr>
              <p:cNvSpPr txBox="1"/>
              <p:nvPr/>
            </p:nvSpPr>
            <p:spPr>
              <a:xfrm>
                <a:off x="3907124" y="1504022"/>
                <a:ext cx="8187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eorgia Pro Cond" panose="02040506050405020303" pitchFamily="18" charset="0"/>
                    <a:ea typeface="+mn-ea"/>
                    <a:cs typeface="+mn-cs"/>
                  </a:rPr>
                  <a:t>2</a:t>
                </a:r>
              </a:p>
            </p:txBody>
          </p:sp>
        </p:grpSp>
        <p:grpSp>
          <p:nvGrpSpPr>
            <p:cNvPr id="490" name="Group 489">
              <a:extLst>
                <a:ext uri="{FF2B5EF4-FFF2-40B4-BE49-F238E27FC236}">
                  <a16:creationId xmlns:a16="http://schemas.microsoft.com/office/drawing/2014/main" id="{EB0F5E53-E96A-495F-AF7B-6402A4E496C8}"/>
                </a:ext>
              </a:extLst>
            </p:cNvPr>
            <p:cNvGrpSpPr/>
            <p:nvPr/>
          </p:nvGrpSpPr>
          <p:grpSpPr>
            <a:xfrm>
              <a:off x="1362450" y="3813965"/>
              <a:ext cx="9467100" cy="964504"/>
              <a:chOff x="1250206" y="1252603"/>
              <a:chExt cx="9467100" cy="964504"/>
            </a:xfrm>
          </p:grpSpPr>
          <p:grpSp>
            <p:nvGrpSpPr>
              <p:cNvPr id="499" name="Group 498">
                <a:extLst>
                  <a:ext uri="{FF2B5EF4-FFF2-40B4-BE49-F238E27FC236}">
                    <a16:creationId xmlns:a16="http://schemas.microsoft.com/office/drawing/2014/main" id="{EAA4ECE5-0087-4CD5-9832-C00E7FC94A37}"/>
                  </a:ext>
                </a:extLst>
              </p:cNvPr>
              <p:cNvGrpSpPr/>
              <p:nvPr/>
            </p:nvGrpSpPr>
            <p:grpSpPr>
              <a:xfrm>
                <a:off x="1250206" y="1252603"/>
                <a:ext cx="9467100" cy="964504"/>
                <a:chOff x="1250206" y="1252603"/>
                <a:chExt cx="9467100" cy="964504"/>
              </a:xfrm>
            </p:grpSpPr>
            <p:sp>
              <p:nvSpPr>
                <p:cNvPr id="503" name="Rectangle 502">
                  <a:extLst>
                    <a:ext uri="{FF2B5EF4-FFF2-40B4-BE49-F238E27FC236}">
                      <a16:creationId xmlns:a16="http://schemas.microsoft.com/office/drawing/2014/main" id="{CFAA9687-189B-4F35-B0DF-1F3C53EAE1BF}"/>
                    </a:ext>
                  </a:extLst>
                </p:cNvPr>
                <p:cNvSpPr/>
                <p:nvPr/>
              </p:nvSpPr>
              <p:spPr>
                <a:xfrm>
                  <a:off x="1250206" y="1252603"/>
                  <a:ext cx="9467100" cy="964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4" name="Rectangle 503">
                  <a:extLst>
                    <a:ext uri="{FF2B5EF4-FFF2-40B4-BE49-F238E27FC236}">
                      <a16:creationId xmlns:a16="http://schemas.microsoft.com/office/drawing/2014/main" id="{B27B9AB8-1FEC-4D5F-90E8-58345FBC0690}"/>
                    </a:ext>
                  </a:extLst>
                </p:cNvPr>
                <p:cNvSpPr/>
                <p:nvPr/>
              </p:nvSpPr>
              <p:spPr>
                <a:xfrm>
                  <a:off x="1250207" y="1252603"/>
                  <a:ext cx="3066300" cy="964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5" name="Hexagon 504">
                  <a:extLst>
                    <a:ext uri="{FF2B5EF4-FFF2-40B4-BE49-F238E27FC236}">
                      <a16:creationId xmlns:a16="http://schemas.microsoft.com/office/drawing/2014/main" id="{D4983F43-F81B-41B2-9FB6-36DAEFC19B3B}"/>
                    </a:ext>
                  </a:extLst>
                </p:cNvPr>
                <p:cNvSpPr/>
                <p:nvPr/>
              </p:nvSpPr>
              <p:spPr>
                <a:xfrm>
                  <a:off x="3852584" y="1334921"/>
                  <a:ext cx="927847" cy="799868"/>
                </a:xfrm>
                <a:prstGeom prst="hexagon">
                  <a:avLst/>
                </a:prstGeom>
                <a:solidFill>
                  <a:schemeClr val="accent2"/>
                </a:solidFill>
                <a:ln>
                  <a:noFill/>
                </a:ln>
                <a:effectLst>
                  <a:innerShdw blurRad="635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0" name="TextBox 499">
                <a:extLst>
                  <a:ext uri="{FF2B5EF4-FFF2-40B4-BE49-F238E27FC236}">
                    <a16:creationId xmlns:a16="http://schemas.microsoft.com/office/drawing/2014/main" id="{135B85D9-8966-470F-84AD-8AF956E029A6}"/>
                  </a:ext>
                </a:extLst>
              </p:cNvPr>
              <p:cNvSpPr txBox="1"/>
              <p:nvPr/>
            </p:nvSpPr>
            <p:spPr>
              <a:xfrm>
                <a:off x="5097803" y="1442468"/>
                <a:ext cx="52429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Georgia Pro Light" panose="02040302050405020303" pitchFamily="18" charset="0"/>
                    <a:ea typeface="+mn-ea"/>
                    <a:cs typeface="+mn-cs"/>
                  </a:rPr>
                  <a:t>Objectives and Main Tasks of the Project</a:t>
                </a:r>
              </a:p>
            </p:txBody>
          </p:sp>
          <p:sp>
            <p:nvSpPr>
              <p:cNvPr id="502" name="TextBox 501">
                <a:extLst>
                  <a:ext uri="{FF2B5EF4-FFF2-40B4-BE49-F238E27FC236}">
                    <a16:creationId xmlns:a16="http://schemas.microsoft.com/office/drawing/2014/main" id="{91BF827A-1A75-479D-9717-F7BA69D1F305}"/>
                  </a:ext>
                </a:extLst>
              </p:cNvPr>
              <p:cNvSpPr txBox="1"/>
              <p:nvPr/>
            </p:nvSpPr>
            <p:spPr>
              <a:xfrm>
                <a:off x="3907124" y="1504022"/>
                <a:ext cx="8187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eorgia Pro Cond" panose="02040506050405020303" pitchFamily="18" charset="0"/>
                    <a:ea typeface="+mn-ea"/>
                    <a:cs typeface="+mn-cs"/>
                  </a:rPr>
                  <a:t>3</a:t>
                </a:r>
              </a:p>
            </p:txBody>
          </p:sp>
        </p:grpSp>
      </p:grpSp>
      <p:grpSp>
        <p:nvGrpSpPr>
          <p:cNvPr id="2" name="Group 1">
            <a:extLst>
              <a:ext uri="{FF2B5EF4-FFF2-40B4-BE49-F238E27FC236}">
                <a16:creationId xmlns:a16="http://schemas.microsoft.com/office/drawing/2014/main" id="{1171FFF2-BBB1-ABA6-2EE2-6503CFAF8C9D}"/>
              </a:ext>
            </a:extLst>
          </p:cNvPr>
          <p:cNvGrpSpPr/>
          <p:nvPr/>
        </p:nvGrpSpPr>
        <p:grpSpPr>
          <a:xfrm>
            <a:off x="6656294" y="1028485"/>
            <a:ext cx="5334000" cy="4854556"/>
            <a:chOff x="1362450" y="929873"/>
            <a:chExt cx="9467100" cy="4854556"/>
          </a:xfrm>
        </p:grpSpPr>
        <p:grpSp>
          <p:nvGrpSpPr>
            <p:cNvPr id="3" name="Group 2">
              <a:extLst>
                <a:ext uri="{FF2B5EF4-FFF2-40B4-BE49-F238E27FC236}">
                  <a16:creationId xmlns:a16="http://schemas.microsoft.com/office/drawing/2014/main" id="{B554F970-97E9-565C-CA93-844E0549F005}"/>
                </a:ext>
              </a:extLst>
            </p:cNvPr>
            <p:cNvGrpSpPr/>
            <p:nvPr/>
          </p:nvGrpSpPr>
          <p:grpSpPr>
            <a:xfrm>
              <a:off x="1362450" y="929873"/>
              <a:ext cx="9467100" cy="964504"/>
              <a:chOff x="1250206" y="1252603"/>
              <a:chExt cx="9467100" cy="964504"/>
            </a:xfrm>
          </p:grpSpPr>
          <p:grpSp>
            <p:nvGrpSpPr>
              <p:cNvPr id="28" name="Group 27">
                <a:extLst>
                  <a:ext uri="{FF2B5EF4-FFF2-40B4-BE49-F238E27FC236}">
                    <a16:creationId xmlns:a16="http://schemas.microsoft.com/office/drawing/2014/main" id="{90B8E95A-4148-884F-500D-E2F95D827327}"/>
                  </a:ext>
                </a:extLst>
              </p:cNvPr>
              <p:cNvGrpSpPr/>
              <p:nvPr/>
            </p:nvGrpSpPr>
            <p:grpSpPr>
              <a:xfrm>
                <a:off x="1250206" y="1252603"/>
                <a:ext cx="9467100" cy="964504"/>
                <a:chOff x="1250206" y="1252603"/>
                <a:chExt cx="9467100" cy="964504"/>
              </a:xfrm>
            </p:grpSpPr>
            <p:sp>
              <p:nvSpPr>
                <p:cNvPr id="32" name="Rectangle 31">
                  <a:extLst>
                    <a:ext uri="{FF2B5EF4-FFF2-40B4-BE49-F238E27FC236}">
                      <a16:creationId xmlns:a16="http://schemas.microsoft.com/office/drawing/2014/main" id="{ABE30815-1475-BC61-53B5-6B8F62FB25B1}"/>
                    </a:ext>
                  </a:extLst>
                </p:cNvPr>
                <p:cNvSpPr/>
                <p:nvPr/>
              </p:nvSpPr>
              <p:spPr>
                <a:xfrm>
                  <a:off x="1250206" y="1252603"/>
                  <a:ext cx="9467100" cy="964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B992ACF5-4902-5A93-03CC-61B8070C0B92}"/>
                    </a:ext>
                  </a:extLst>
                </p:cNvPr>
                <p:cNvSpPr/>
                <p:nvPr/>
              </p:nvSpPr>
              <p:spPr>
                <a:xfrm>
                  <a:off x="1250207" y="1252603"/>
                  <a:ext cx="3066300" cy="964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exagon 33">
                  <a:extLst>
                    <a:ext uri="{FF2B5EF4-FFF2-40B4-BE49-F238E27FC236}">
                      <a16:creationId xmlns:a16="http://schemas.microsoft.com/office/drawing/2014/main" id="{B9DFFC82-E225-5BB0-40D4-E2DABDA6E9E6}"/>
                    </a:ext>
                  </a:extLst>
                </p:cNvPr>
                <p:cNvSpPr/>
                <p:nvPr/>
              </p:nvSpPr>
              <p:spPr>
                <a:xfrm>
                  <a:off x="3493671" y="1334921"/>
                  <a:ext cx="1286761" cy="799868"/>
                </a:xfrm>
                <a:prstGeom prst="hexagon">
                  <a:avLst/>
                </a:prstGeom>
                <a:solidFill>
                  <a:schemeClr val="accent2"/>
                </a:solidFill>
                <a:ln>
                  <a:noFill/>
                </a:ln>
                <a:effectLst>
                  <a:innerShdw blurRad="635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A8D3DEBA-30D1-8860-4E0F-4C7B661A2FF7}"/>
                  </a:ext>
                </a:extLst>
              </p:cNvPr>
              <p:cNvSpPr txBox="1"/>
              <p:nvPr/>
            </p:nvSpPr>
            <p:spPr>
              <a:xfrm>
                <a:off x="5097803" y="1442468"/>
                <a:ext cx="52429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Georgia Pro Light" panose="02040302050405020303" pitchFamily="18" charset="0"/>
                    <a:ea typeface="+mn-ea"/>
                    <a:cs typeface="+mn-cs"/>
                  </a:rPr>
                  <a:t>Current Status of the Project</a:t>
                </a:r>
              </a:p>
            </p:txBody>
          </p:sp>
          <p:sp>
            <p:nvSpPr>
              <p:cNvPr id="31" name="TextBox 30">
                <a:extLst>
                  <a:ext uri="{FF2B5EF4-FFF2-40B4-BE49-F238E27FC236}">
                    <a16:creationId xmlns:a16="http://schemas.microsoft.com/office/drawing/2014/main" id="{0257B2BC-747A-0376-447D-FC0440BB07DD}"/>
                  </a:ext>
                </a:extLst>
              </p:cNvPr>
              <p:cNvSpPr txBox="1"/>
              <p:nvPr/>
            </p:nvSpPr>
            <p:spPr>
              <a:xfrm>
                <a:off x="3573227" y="1504022"/>
                <a:ext cx="115266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effectLst>
                      <a:outerShdw blurRad="38100" dist="38100" dir="2700000" algn="tl">
                        <a:srgbClr val="000000">
                          <a:alpha val="43137"/>
                        </a:srgbClr>
                      </a:outerShdw>
                    </a:effectLst>
                    <a:latin typeface="Georgia Pro Cond"/>
                  </a:rPr>
                  <a:t>4</a:t>
                </a:r>
                <a:endPar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Georgia Pro Cond" panose="02040506050405020303" pitchFamily="18" charset="0"/>
                  <a:ea typeface="+mn-ea"/>
                  <a:cs typeface="+mn-cs"/>
                </a:endParaRPr>
              </a:p>
            </p:txBody>
          </p:sp>
        </p:grpSp>
        <p:grpSp>
          <p:nvGrpSpPr>
            <p:cNvPr id="4" name="Group 3">
              <a:extLst>
                <a:ext uri="{FF2B5EF4-FFF2-40B4-BE49-F238E27FC236}">
                  <a16:creationId xmlns:a16="http://schemas.microsoft.com/office/drawing/2014/main" id="{5D8D4202-1026-D266-D574-2082AEC03EB3}"/>
                </a:ext>
              </a:extLst>
            </p:cNvPr>
            <p:cNvGrpSpPr/>
            <p:nvPr/>
          </p:nvGrpSpPr>
          <p:grpSpPr>
            <a:xfrm>
              <a:off x="1362450" y="2371919"/>
              <a:ext cx="9467100" cy="964504"/>
              <a:chOff x="1250206" y="1252603"/>
              <a:chExt cx="9467100" cy="964504"/>
            </a:xfrm>
          </p:grpSpPr>
          <p:grpSp>
            <p:nvGrpSpPr>
              <p:cNvPr id="21" name="Group 20">
                <a:extLst>
                  <a:ext uri="{FF2B5EF4-FFF2-40B4-BE49-F238E27FC236}">
                    <a16:creationId xmlns:a16="http://schemas.microsoft.com/office/drawing/2014/main" id="{7AAE56E2-14E7-4E9F-5852-22E55C98B126}"/>
                  </a:ext>
                </a:extLst>
              </p:cNvPr>
              <p:cNvGrpSpPr/>
              <p:nvPr/>
            </p:nvGrpSpPr>
            <p:grpSpPr>
              <a:xfrm>
                <a:off x="1250206" y="1252603"/>
                <a:ext cx="9467100" cy="964504"/>
                <a:chOff x="1250206" y="1252603"/>
                <a:chExt cx="9467100" cy="964504"/>
              </a:xfrm>
            </p:grpSpPr>
            <p:sp>
              <p:nvSpPr>
                <p:cNvPr id="25" name="Rectangle 24">
                  <a:extLst>
                    <a:ext uri="{FF2B5EF4-FFF2-40B4-BE49-F238E27FC236}">
                      <a16:creationId xmlns:a16="http://schemas.microsoft.com/office/drawing/2014/main" id="{2BF3E66C-371C-5EC8-1406-FCC924D89F6C}"/>
                    </a:ext>
                  </a:extLst>
                </p:cNvPr>
                <p:cNvSpPr/>
                <p:nvPr/>
              </p:nvSpPr>
              <p:spPr>
                <a:xfrm>
                  <a:off x="1250206" y="1252603"/>
                  <a:ext cx="9467100" cy="964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A53E386-0305-6DE9-51D1-4D933B3007C9}"/>
                    </a:ext>
                  </a:extLst>
                </p:cNvPr>
                <p:cNvSpPr/>
                <p:nvPr/>
              </p:nvSpPr>
              <p:spPr>
                <a:xfrm>
                  <a:off x="1250207" y="1252603"/>
                  <a:ext cx="3066300" cy="9645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E5A3703B-12C8-7AEB-8521-04A5464EAA8C}"/>
                    </a:ext>
                  </a:extLst>
                </p:cNvPr>
                <p:cNvSpPr/>
                <p:nvPr/>
              </p:nvSpPr>
              <p:spPr>
                <a:xfrm>
                  <a:off x="3573227" y="1334921"/>
                  <a:ext cx="1207204" cy="799868"/>
                </a:xfrm>
                <a:prstGeom prst="hexagon">
                  <a:avLst/>
                </a:prstGeom>
                <a:solidFill>
                  <a:schemeClr val="accent1"/>
                </a:solidFill>
                <a:ln>
                  <a:noFill/>
                </a:ln>
                <a:effectLst>
                  <a:innerShdw blurRad="635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53D384C8-D6F6-D2E5-A5C2-1E84AE8377D2}"/>
                  </a:ext>
                </a:extLst>
              </p:cNvPr>
              <p:cNvSpPr txBox="1"/>
              <p:nvPr/>
            </p:nvSpPr>
            <p:spPr>
              <a:xfrm>
                <a:off x="5097803" y="1442468"/>
                <a:ext cx="52429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Georgia Pro Light" panose="02040302050405020303" pitchFamily="18" charset="0"/>
                    <a:ea typeface="+mn-ea"/>
                    <a:cs typeface="+mn-cs"/>
                  </a:rPr>
                  <a:t>Short Demo (video)</a:t>
                </a:r>
              </a:p>
            </p:txBody>
          </p:sp>
          <p:sp>
            <p:nvSpPr>
              <p:cNvPr id="24" name="TextBox 23">
                <a:extLst>
                  <a:ext uri="{FF2B5EF4-FFF2-40B4-BE49-F238E27FC236}">
                    <a16:creationId xmlns:a16="http://schemas.microsoft.com/office/drawing/2014/main" id="{CFD3578B-9A9F-E324-EFE7-4BD3AB7922BB}"/>
                  </a:ext>
                </a:extLst>
              </p:cNvPr>
              <p:cNvSpPr txBox="1"/>
              <p:nvPr/>
            </p:nvSpPr>
            <p:spPr>
              <a:xfrm>
                <a:off x="3700517" y="1504022"/>
                <a:ext cx="102537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effectLst>
                      <a:outerShdw blurRad="38100" dist="38100" dir="2700000" algn="tl">
                        <a:srgbClr val="000000">
                          <a:alpha val="43137"/>
                        </a:srgbClr>
                      </a:outerShdw>
                    </a:effectLst>
                    <a:latin typeface="Georgia Pro Cond"/>
                  </a:rPr>
                  <a:t>5</a:t>
                </a:r>
                <a:endPar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Georgia Pro Cond" panose="02040506050405020303" pitchFamily="18" charset="0"/>
                  <a:ea typeface="+mn-ea"/>
                  <a:cs typeface="+mn-cs"/>
                </a:endParaRPr>
              </a:p>
            </p:txBody>
          </p:sp>
        </p:grpSp>
        <p:grpSp>
          <p:nvGrpSpPr>
            <p:cNvPr id="5" name="Group 4">
              <a:extLst>
                <a:ext uri="{FF2B5EF4-FFF2-40B4-BE49-F238E27FC236}">
                  <a16:creationId xmlns:a16="http://schemas.microsoft.com/office/drawing/2014/main" id="{344A03FE-DDF0-52A9-091A-BBA1EB23D6F5}"/>
                </a:ext>
              </a:extLst>
            </p:cNvPr>
            <p:cNvGrpSpPr/>
            <p:nvPr/>
          </p:nvGrpSpPr>
          <p:grpSpPr>
            <a:xfrm>
              <a:off x="1362450" y="3813965"/>
              <a:ext cx="9467100" cy="964504"/>
              <a:chOff x="1250206" y="1252603"/>
              <a:chExt cx="9467100" cy="964504"/>
            </a:xfrm>
          </p:grpSpPr>
          <p:grpSp>
            <p:nvGrpSpPr>
              <p:cNvPr id="14" name="Group 13">
                <a:extLst>
                  <a:ext uri="{FF2B5EF4-FFF2-40B4-BE49-F238E27FC236}">
                    <a16:creationId xmlns:a16="http://schemas.microsoft.com/office/drawing/2014/main" id="{9567B4C1-57C5-F0D2-9870-A0FB7E153FA9}"/>
                  </a:ext>
                </a:extLst>
              </p:cNvPr>
              <p:cNvGrpSpPr/>
              <p:nvPr/>
            </p:nvGrpSpPr>
            <p:grpSpPr>
              <a:xfrm>
                <a:off x="1250206" y="1252603"/>
                <a:ext cx="9467100" cy="964504"/>
                <a:chOff x="1250206" y="1252603"/>
                <a:chExt cx="9467100" cy="964504"/>
              </a:xfrm>
            </p:grpSpPr>
            <p:sp>
              <p:nvSpPr>
                <p:cNvPr id="18" name="Rectangle 17">
                  <a:extLst>
                    <a:ext uri="{FF2B5EF4-FFF2-40B4-BE49-F238E27FC236}">
                      <a16:creationId xmlns:a16="http://schemas.microsoft.com/office/drawing/2014/main" id="{414571B8-E9FE-EF97-4AB9-C0D2081F7E5B}"/>
                    </a:ext>
                  </a:extLst>
                </p:cNvPr>
                <p:cNvSpPr/>
                <p:nvPr/>
              </p:nvSpPr>
              <p:spPr>
                <a:xfrm>
                  <a:off x="1250206" y="1252603"/>
                  <a:ext cx="9467100" cy="964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D933AC8-90D6-DFD6-0F27-179B8AA5D433}"/>
                    </a:ext>
                  </a:extLst>
                </p:cNvPr>
                <p:cNvSpPr/>
                <p:nvPr/>
              </p:nvSpPr>
              <p:spPr>
                <a:xfrm>
                  <a:off x="1250207" y="1252603"/>
                  <a:ext cx="3066300" cy="964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 19">
                  <a:extLst>
                    <a:ext uri="{FF2B5EF4-FFF2-40B4-BE49-F238E27FC236}">
                      <a16:creationId xmlns:a16="http://schemas.microsoft.com/office/drawing/2014/main" id="{6AB907C3-BEB6-ACE7-A8EF-E86AB786355F}"/>
                    </a:ext>
                  </a:extLst>
                </p:cNvPr>
                <p:cNvSpPr/>
                <p:nvPr/>
              </p:nvSpPr>
              <p:spPr>
                <a:xfrm>
                  <a:off x="3493671" y="1334921"/>
                  <a:ext cx="1286761" cy="799868"/>
                </a:xfrm>
                <a:prstGeom prst="hexagon">
                  <a:avLst/>
                </a:prstGeom>
                <a:solidFill>
                  <a:schemeClr val="accent2"/>
                </a:solidFill>
                <a:ln>
                  <a:noFill/>
                </a:ln>
                <a:effectLst>
                  <a:innerShdw blurRad="635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08CA51A5-057E-F710-40D1-836EB09C7496}"/>
                  </a:ext>
                </a:extLst>
              </p:cNvPr>
              <p:cNvSpPr txBox="1"/>
              <p:nvPr/>
            </p:nvSpPr>
            <p:spPr>
              <a:xfrm>
                <a:off x="5097803" y="1442468"/>
                <a:ext cx="52429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Georgia Pro Light" panose="02040302050405020303" pitchFamily="18" charset="0"/>
                    <a:ea typeface="+mn-ea"/>
                    <a:cs typeface="+mn-cs"/>
                  </a:rPr>
                  <a:t>Future Plan</a:t>
                </a:r>
              </a:p>
            </p:txBody>
          </p:sp>
          <p:sp>
            <p:nvSpPr>
              <p:cNvPr id="17" name="TextBox 16">
                <a:extLst>
                  <a:ext uri="{FF2B5EF4-FFF2-40B4-BE49-F238E27FC236}">
                    <a16:creationId xmlns:a16="http://schemas.microsoft.com/office/drawing/2014/main" id="{D6E4AE66-4F39-5C81-AFEC-25737BEE5CE1}"/>
                  </a:ext>
                </a:extLst>
              </p:cNvPr>
              <p:cNvSpPr txBox="1"/>
              <p:nvPr/>
            </p:nvSpPr>
            <p:spPr>
              <a:xfrm>
                <a:off x="3378085" y="1504022"/>
                <a:ext cx="1347807"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effectLst>
                      <a:outerShdw blurRad="38100" dist="38100" dir="2700000" algn="tl">
                        <a:srgbClr val="000000">
                          <a:alpha val="43137"/>
                        </a:srgbClr>
                      </a:outerShdw>
                    </a:effectLst>
                    <a:latin typeface="Georgia Pro Cond"/>
                  </a:rPr>
                  <a:t>6</a:t>
                </a:r>
                <a:endPar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Georgia Pro Cond" panose="02040506050405020303" pitchFamily="18" charset="0"/>
                  <a:ea typeface="+mn-ea"/>
                  <a:cs typeface="+mn-cs"/>
                </a:endParaRPr>
              </a:p>
            </p:txBody>
          </p:sp>
        </p:grpSp>
        <p:sp>
          <p:nvSpPr>
            <p:cNvPr id="8" name="TextBox 7">
              <a:extLst>
                <a:ext uri="{FF2B5EF4-FFF2-40B4-BE49-F238E27FC236}">
                  <a16:creationId xmlns:a16="http://schemas.microsoft.com/office/drawing/2014/main" id="{69AC3F06-45F7-58C1-5C11-281BECD84181}"/>
                </a:ext>
              </a:extLst>
            </p:cNvPr>
            <p:cNvSpPr txBox="1"/>
            <p:nvPr/>
          </p:nvSpPr>
          <p:spPr>
            <a:xfrm>
              <a:off x="5210047" y="5445875"/>
              <a:ext cx="52429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Georgia Pro Light" panose="02040302050405020303" pitchFamily="18" charset="0"/>
                <a:ea typeface="+mn-ea"/>
                <a:cs typeface="+mn-cs"/>
              </a:endParaRPr>
            </a:p>
          </p:txBody>
        </p:sp>
      </p:grpSp>
    </p:spTree>
    <p:extLst>
      <p:ext uri="{BB962C8B-B14F-4D97-AF65-F5344CB8AC3E}">
        <p14:creationId xmlns:p14="http://schemas.microsoft.com/office/powerpoint/2010/main" val="118968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7"/>
                                        </p:tgtEl>
                                        <p:attrNameLst>
                                          <p:attrName>style.visibility</p:attrName>
                                        </p:attrNameLst>
                                      </p:cBhvr>
                                      <p:to>
                                        <p:strVal val="visible"/>
                                      </p:to>
                                    </p:set>
                                    <p:anim calcmode="lin" valueType="num">
                                      <p:cBhvr additive="base">
                                        <p:cTn id="7" dur="500" fill="hold"/>
                                        <p:tgtEl>
                                          <p:spTgt spid="487"/>
                                        </p:tgtEl>
                                        <p:attrNameLst>
                                          <p:attrName>ppt_x</p:attrName>
                                        </p:attrNameLst>
                                      </p:cBhvr>
                                      <p:tavLst>
                                        <p:tav tm="0">
                                          <p:val>
                                            <p:strVal val="#ppt_x"/>
                                          </p:val>
                                        </p:tav>
                                        <p:tav tm="100000">
                                          <p:val>
                                            <p:strVal val="#ppt_x"/>
                                          </p:val>
                                        </p:tav>
                                      </p:tavLst>
                                    </p:anim>
                                    <p:anim calcmode="lin" valueType="num">
                                      <p:cBhvr additive="base">
                                        <p:cTn id="8" dur="500" fill="hold"/>
                                        <p:tgtEl>
                                          <p:spTgt spid="48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2"/>
          <p:cNvSpPr txBox="1">
            <a:spLocks noGrp="1"/>
          </p:cNvSpPr>
          <p:nvPr>
            <p:ph type="title"/>
          </p:nvPr>
        </p:nvSpPr>
        <p:spPr>
          <a:xfrm>
            <a:off x="354106" y="556691"/>
            <a:ext cx="10877894" cy="578000"/>
          </a:xfrm>
          <a:prstGeom prst="rect">
            <a:avLst/>
          </a:prstGeom>
        </p:spPr>
        <p:txBody>
          <a:bodyPr spcFirstLastPara="1" wrap="square" lIns="121900" tIns="121900" rIns="121900" bIns="121900" anchor="ctr" anchorCtr="0">
            <a:noAutofit/>
          </a:bodyPr>
          <a:lstStyle/>
          <a:p>
            <a:r>
              <a:rPr kumimoji="0" lang="en-US" sz="4000" b="0" i="0" u="none" strike="noStrike" kern="1200" cap="none" spc="0" normalizeH="0" baseline="0" noProof="0">
                <a:ln>
                  <a:noFill/>
                </a:ln>
                <a:solidFill>
                  <a:srgbClr val="000000"/>
                </a:solidFill>
                <a:effectLst/>
                <a:uLnTx/>
                <a:uFillTx/>
                <a:latin typeface="Elephant"/>
                <a:ea typeface="+mj-ea"/>
                <a:cs typeface="+mj-cs"/>
              </a:rPr>
              <a:t>Converting Multiple Objectives Into One</a:t>
            </a:r>
            <a:br>
              <a:rPr kumimoji="0" lang="en-US" sz="4000" b="0" i="0" u="none" strike="noStrike" kern="1200" cap="none" spc="0" normalizeH="0" baseline="0" noProof="0">
                <a:ln>
                  <a:noFill/>
                </a:ln>
                <a:solidFill>
                  <a:srgbClr val="000000"/>
                </a:solidFill>
                <a:effectLst/>
                <a:uLnTx/>
                <a:uFillTx/>
                <a:latin typeface="Elephant"/>
                <a:ea typeface="+mj-ea"/>
                <a:cs typeface="+mj-cs"/>
              </a:rPr>
            </a:br>
            <a:endParaRPr/>
          </a:p>
        </p:txBody>
      </p:sp>
      <p:sp>
        <p:nvSpPr>
          <p:cNvPr id="253" name="Google Shape;253;p32"/>
          <p:cNvSpPr/>
          <p:nvPr/>
        </p:nvSpPr>
        <p:spPr>
          <a:xfrm>
            <a:off x="400050" y="1244600"/>
            <a:ext cx="9944413" cy="5064885"/>
          </a:xfrm>
          <a:prstGeom prst="roundRect">
            <a:avLst>
              <a:gd name="adj" fmla="val 0"/>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FA114AB-C0F9-2589-20AD-1CFB029CCC0F}"/>
                  </a:ext>
                </a:extLst>
              </p:cNvPr>
              <p:cNvSpPr txBox="1"/>
              <p:nvPr/>
            </p:nvSpPr>
            <p:spPr>
              <a:xfrm>
                <a:off x="679450" y="1380749"/>
                <a:ext cx="6096000" cy="224676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srgbClr val="000000"/>
                    </a:solidFill>
                    <a:effectLst/>
                    <a:uLnTx/>
                    <a:uFillTx/>
                    <a:latin typeface="Century Gothic" panose="020B0502020202020204" pitchFamily="34" charset="0"/>
                    <a:cs typeface="Times New Roman" panose="02020603050405020304" pitchFamily="18" charset="0"/>
                  </a:rPr>
                  <a:t>Convert second objective into a constraint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none" strike="noStrike" kern="1200" cap="none" spc="0" normalizeH="0" baseline="0" noProof="0">
                    <a:ln>
                      <a:noFill/>
                    </a:ln>
                    <a:solidFill>
                      <a:srgbClr val="000000"/>
                    </a:solidFill>
                    <a:effectLst/>
                    <a:uLnTx/>
                    <a:uFillTx/>
                    <a:latin typeface="Century Gothic" panose="020B0502020202020204" pitchFamily="34" charset="0"/>
                    <a:cs typeface="Times New Roman" panose="02020603050405020304" pitchFamily="18" charset="0"/>
                  </a:rPr>
                  <a:t>Epsilon-Constraint method</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srgbClr val="000000"/>
                    </a:solidFill>
                    <a:effectLst/>
                    <a:uLnTx/>
                    <a:uFillTx/>
                    <a:latin typeface="Century Gothic" panose="020B0502020202020204" pitchFamily="34" charset="0"/>
                    <a:cs typeface="Times New Roman" panose="02020603050405020304" pitchFamily="18" charset="0"/>
                  </a:rPr>
                  <a:t>Vary </a:t>
                </a:r>
                <a14:m>
                  <m:oMath xmlns:m="http://schemas.openxmlformats.org/officeDocument/2006/math">
                    <m:sSub>
                      <m:sSubPr>
                        <m:ctrlP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rPr>
                        </m:ctrlPr>
                      </m:sSubPr>
                      <m:e>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rPr>
                          <m:t>𝜖</m:t>
                        </m:r>
                      </m:e>
                      <m:sub>
                        <m:r>
                          <a:rPr kumimoji="0" lang="en-US" sz="2800" b="0" i="1" u="none" strike="noStrike" kern="1200" cap="none" spc="0" normalizeH="0" baseline="0" noProof="0" dirty="0" smtClean="0">
                            <a:ln>
                              <a:noFill/>
                            </a:ln>
                            <a:solidFill>
                              <a:srgbClr val="000000"/>
                            </a:solidFill>
                            <a:effectLst/>
                            <a:uLnTx/>
                            <a:uFillTx/>
                            <a:latin typeface="Cambria Math" panose="02040503050406030204" pitchFamily="18" charset="0"/>
                          </a:rPr>
                          <m:t>𝑘</m:t>
                        </m:r>
                      </m:sub>
                    </m:sSub>
                  </m:oMath>
                </a14:m>
                <a:r>
                  <a:rPr kumimoji="0" lang="en-US" sz="2800" b="0" i="0" u="none" strike="noStrike" kern="1200" cap="none" spc="0" normalizeH="0" baseline="0" noProof="0">
                    <a:ln>
                      <a:noFill/>
                    </a:ln>
                    <a:solidFill>
                      <a:srgbClr val="000000"/>
                    </a:solidFill>
                    <a:effectLst/>
                    <a:uLnTx/>
                    <a:uFillTx/>
                    <a:latin typeface="Century Gothic" panose="020B0502020202020204" pitchFamily="34" charset="0"/>
                    <a:cs typeface="Times New Roman" panose="02020603050405020304" pitchFamily="18" charset="0"/>
                  </a:rPr>
                  <a:t> to generate a set of trade-off solutions </a:t>
                </a:r>
              </a:p>
            </p:txBody>
          </p:sp>
        </mc:Choice>
        <mc:Fallback xmlns="">
          <p:sp>
            <p:nvSpPr>
              <p:cNvPr id="3" name="TextBox 2">
                <a:extLst>
                  <a:ext uri="{FF2B5EF4-FFF2-40B4-BE49-F238E27FC236}">
                    <a16:creationId xmlns:a16="http://schemas.microsoft.com/office/drawing/2014/main" id="{DFA114AB-C0F9-2589-20AD-1CFB029CCC0F}"/>
                  </a:ext>
                </a:extLst>
              </p:cNvPr>
              <p:cNvSpPr txBox="1">
                <a:spLocks noRot="1" noChangeAspect="1" noMove="1" noResize="1" noEditPoints="1" noAdjustHandles="1" noChangeArrowheads="1" noChangeShapeType="1" noTextEdit="1"/>
              </p:cNvSpPr>
              <p:nvPr/>
            </p:nvSpPr>
            <p:spPr>
              <a:xfrm>
                <a:off x="679450" y="1380749"/>
                <a:ext cx="6096000" cy="2246769"/>
              </a:xfrm>
              <a:prstGeom prst="rect">
                <a:avLst/>
              </a:prstGeom>
              <a:blipFill>
                <a:blip r:embed="rId3"/>
                <a:stretch>
                  <a:fillRect l="-1800" t="-2717" b="-6793"/>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84AF45E5-1521-C8A0-79D0-FEE4579C840D}"/>
              </a:ext>
            </a:extLst>
          </p:cNvPr>
          <p:cNvGrpSpPr/>
          <p:nvPr/>
        </p:nvGrpSpPr>
        <p:grpSpPr>
          <a:xfrm>
            <a:off x="679450" y="4184923"/>
            <a:ext cx="4995490" cy="1773261"/>
            <a:chOff x="5529103" y="4485851"/>
            <a:chExt cx="6181730" cy="1773261"/>
          </a:xfrm>
        </p:grpSpPr>
        <p:grpSp>
          <p:nvGrpSpPr>
            <p:cNvPr id="5" name="Google Shape;1103;p40">
              <a:extLst>
                <a:ext uri="{FF2B5EF4-FFF2-40B4-BE49-F238E27FC236}">
                  <a16:creationId xmlns:a16="http://schemas.microsoft.com/office/drawing/2014/main" id="{02E575B1-2BD6-4E08-208E-62FC21777C84}"/>
                </a:ext>
              </a:extLst>
            </p:cNvPr>
            <p:cNvGrpSpPr/>
            <p:nvPr/>
          </p:nvGrpSpPr>
          <p:grpSpPr>
            <a:xfrm>
              <a:off x="5529103" y="4485851"/>
              <a:ext cx="6181730" cy="1773261"/>
              <a:chOff x="1064607" y="3281025"/>
              <a:chExt cx="3465844" cy="1202700"/>
            </a:xfrm>
          </p:grpSpPr>
          <p:sp>
            <p:nvSpPr>
              <p:cNvPr id="12" name="Google Shape;1105;p40">
                <a:extLst>
                  <a:ext uri="{FF2B5EF4-FFF2-40B4-BE49-F238E27FC236}">
                    <a16:creationId xmlns:a16="http://schemas.microsoft.com/office/drawing/2014/main" id="{0E1F2964-AE38-AD90-9316-74116F23033A}"/>
                  </a:ext>
                </a:extLst>
              </p:cNvPr>
              <p:cNvSpPr/>
              <p:nvPr/>
            </p:nvSpPr>
            <p:spPr>
              <a:xfrm>
                <a:off x="1144257" y="3281025"/>
                <a:ext cx="3386194" cy="1202700"/>
              </a:xfrm>
              <a:prstGeom prst="roundRect">
                <a:avLst>
                  <a:gd name="adj" fmla="val 16667"/>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1" wrap="square" lIns="487667" tIns="121900" rIns="487667" bIns="1219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Tx/>
                  <a:buNone/>
                  <a:tabLst/>
                  <a:defRPr/>
                </a:pPr>
                <a:endParaRPr kumimoji="0" sz="2400" b="0" i="0" u="none" strike="noStrike" kern="0" cap="none" spc="0" normalizeH="0" baseline="0" noProof="0">
                  <a:ln>
                    <a:noFill/>
                  </a:ln>
                  <a:solidFill>
                    <a:srgbClr val="000000"/>
                  </a:solidFill>
                  <a:effectLst/>
                  <a:uLnTx/>
                  <a:uFillTx/>
                  <a:latin typeface="Century Gothic"/>
                </a:endParaRPr>
              </a:p>
            </p:txBody>
          </p:sp>
          <p:grpSp>
            <p:nvGrpSpPr>
              <p:cNvPr id="8" name="Google Shape;1109;p40">
                <a:extLst>
                  <a:ext uri="{FF2B5EF4-FFF2-40B4-BE49-F238E27FC236}">
                    <a16:creationId xmlns:a16="http://schemas.microsoft.com/office/drawing/2014/main" id="{AB45C623-0EB7-288E-1320-251E96916392}"/>
                  </a:ext>
                </a:extLst>
              </p:cNvPr>
              <p:cNvGrpSpPr/>
              <p:nvPr/>
            </p:nvGrpSpPr>
            <p:grpSpPr>
              <a:xfrm>
                <a:off x="1064607" y="3962518"/>
                <a:ext cx="411486" cy="127521"/>
                <a:chOff x="5421475" y="1998300"/>
                <a:chExt cx="278050" cy="86950"/>
              </a:xfrm>
            </p:grpSpPr>
            <p:sp>
              <p:nvSpPr>
                <p:cNvPr id="9" name="Google Shape;1113;p40">
                  <a:extLst>
                    <a:ext uri="{FF2B5EF4-FFF2-40B4-BE49-F238E27FC236}">
                      <a16:creationId xmlns:a16="http://schemas.microsoft.com/office/drawing/2014/main" id="{8CAFEF6A-BF10-E88D-2D0D-ECEB2A6FEE7D}"/>
                    </a:ext>
                  </a:extLst>
                </p:cNvPr>
                <p:cNvSpPr/>
                <p:nvPr/>
              </p:nvSpPr>
              <p:spPr>
                <a:xfrm>
                  <a:off x="5664050" y="2067900"/>
                  <a:ext cx="35475" cy="17350"/>
                </a:xfrm>
                <a:custGeom>
                  <a:avLst/>
                  <a:gdLst/>
                  <a:ahLst/>
                  <a:cxnLst/>
                  <a:rect l="l" t="t" r="r" b="b"/>
                  <a:pathLst>
                    <a:path w="1419" h="694" extrusionOk="0">
                      <a:moveTo>
                        <a:pt x="347" y="0"/>
                      </a:moveTo>
                      <a:cubicBezTo>
                        <a:pt x="158" y="0"/>
                        <a:pt x="1" y="158"/>
                        <a:pt x="1" y="347"/>
                      </a:cubicBezTo>
                      <a:cubicBezTo>
                        <a:pt x="1" y="536"/>
                        <a:pt x="158" y="694"/>
                        <a:pt x="347" y="694"/>
                      </a:cubicBezTo>
                      <a:lnTo>
                        <a:pt x="1040" y="694"/>
                      </a:lnTo>
                      <a:cubicBezTo>
                        <a:pt x="1261" y="694"/>
                        <a:pt x="1418" y="536"/>
                        <a:pt x="1418" y="347"/>
                      </a:cubicBezTo>
                      <a:cubicBezTo>
                        <a:pt x="1418" y="158"/>
                        <a:pt x="1261" y="0"/>
                        <a:pt x="1040" y="0"/>
                      </a:cubicBez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Century Gothic"/>
                  </a:endParaRPr>
                </a:p>
              </p:txBody>
            </p:sp>
            <p:sp>
              <p:nvSpPr>
                <p:cNvPr id="10" name="Google Shape;1114;p40">
                  <a:extLst>
                    <a:ext uri="{FF2B5EF4-FFF2-40B4-BE49-F238E27FC236}">
                      <a16:creationId xmlns:a16="http://schemas.microsoft.com/office/drawing/2014/main" id="{D1878743-3465-CC91-EA14-27F37DAE87DD}"/>
                    </a:ext>
                  </a:extLst>
                </p:cNvPr>
                <p:cNvSpPr/>
                <p:nvPr/>
              </p:nvSpPr>
              <p:spPr>
                <a:xfrm>
                  <a:off x="5421475" y="2067900"/>
                  <a:ext cx="35450" cy="17350"/>
                </a:xfrm>
                <a:custGeom>
                  <a:avLst/>
                  <a:gdLst/>
                  <a:ahLst/>
                  <a:cxnLst/>
                  <a:rect l="l" t="t" r="r" b="b"/>
                  <a:pathLst>
                    <a:path w="1418" h="694" extrusionOk="0">
                      <a:moveTo>
                        <a:pt x="378" y="0"/>
                      </a:moveTo>
                      <a:cubicBezTo>
                        <a:pt x="158" y="0"/>
                        <a:pt x="0" y="158"/>
                        <a:pt x="0" y="347"/>
                      </a:cubicBezTo>
                      <a:cubicBezTo>
                        <a:pt x="0" y="536"/>
                        <a:pt x="158" y="694"/>
                        <a:pt x="378" y="694"/>
                      </a:cubicBezTo>
                      <a:lnTo>
                        <a:pt x="1071" y="694"/>
                      </a:lnTo>
                      <a:cubicBezTo>
                        <a:pt x="1260" y="694"/>
                        <a:pt x="1418" y="536"/>
                        <a:pt x="1418" y="347"/>
                      </a:cubicBezTo>
                      <a:cubicBezTo>
                        <a:pt x="1418" y="158"/>
                        <a:pt x="1260" y="0"/>
                        <a:pt x="1071" y="0"/>
                      </a:cubicBez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Century Gothic"/>
                  </a:endParaRPr>
                </a:p>
              </p:txBody>
            </p:sp>
            <p:sp>
              <p:nvSpPr>
                <p:cNvPr id="11" name="Google Shape;1117;p40">
                  <a:extLst>
                    <a:ext uri="{FF2B5EF4-FFF2-40B4-BE49-F238E27FC236}">
                      <a16:creationId xmlns:a16="http://schemas.microsoft.com/office/drawing/2014/main" id="{8FD85BD2-C430-0DD2-6CF0-1E407ED7F292}"/>
                    </a:ext>
                  </a:extLst>
                </p:cNvPr>
                <p:cNvSpPr/>
                <p:nvPr/>
              </p:nvSpPr>
              <p:spPr>
                <a:xfrm>
                  <a:off x="5645150" y="1998300"/>
                  <a:ext cx="37825" cy="26900"/>
                </a:xfrm>
                <a:custGeom>
                  <a:avLst/>
                  <a:gdLst/>
                  <a:ahLst/>
                  <a:cxnLst/>
                  <a:rect l="l" t="t" r="r" b="b"/>
                  <a:pathLst>
                    <a:path w="1513" h="1076" extrusionOk="0">
                      <a:moveTo>
                        <a:pt x="1098" y="0"/>
                      </a:moveTo>
                      <a:cubicBezTo>
                        <a:pt x="1046" y="0"/>
                        <a:pt x="994" y="14"/>
                        <a:pt x="946" y="44"/>
                      </a:cubicBezTo>
                      <a:lnTo>
                        <a:pt x="253" y="422"/>
                      </a:lnTo>
                      <a:cubicBezTo>
                        <a:pt x="95" y="485"/>
                        <a:pt x="1" y="674"/>
                        <a:pt x="95" y="894"/>
                      </a:cubicBezTo>
                      <a:cubicBezTo>
                        <a:pt x="142" y="1011"/>
                        <a:pt x="258" y="1076"/>
                        <a:pt x="405" y="1076"/>
                      </a:cubicBezTo>
                      <a:cubicBezTo>
                        <a:pt x="456" y="1076"/>
                        <a:pt x="511" y="1068"/>
                        <a:pt x="568" y="1052"/>
                      </a:cubicBezTo>
                      <a:lnTo>
                        <a:pt x="1261" y="674"/>
                      </a:lnTo>
                      <a:cubicBezTo>
                        <a:pt x="1418" y="611"/>
                        <a:pt x="1513" y="422"/>
                        <a:pt x="1418" y="201"/>
                      </a:cubicBezTo>
                      <a:cubicBezTo>
                        <a:pt x="1331" y="71"/>
                        <a:pt x="1214" y="0"/>
                        <a:pt x="1098" y="0"/>
                      </a:cubicBez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Century Gothic"/>
                  </a:endParaRPr>
                </a:p>
              </p:txBody>
            </p:sp>
          </p:grpSp>
        </p:grpSp>
        <p:pic>
          <p:nvPicPr>
            <p:cNvPr id="6" name="Picture 5">
              <a:extLst>
                <a:ext uri="{FF2B5EF4-FFF2-40B4-BE49-F238E27FC236}">
                  <a16:creationId xmlns:a16="http://schemas.microsoft.com/office/drawing/2014/main" id="{FE29B2B8-218D-2A3D-469B-D4EEDAAF899A}"/>
                </a:ext>
              </a:extLst>
            </p:cNvPr>
            <p:cNvPicPr>
              <a:picLocks noChangeAspect="1"/>
            </p:cNvPicPr>
            <p:nvPr/>
          </p:nvPicPr>
          <p:blipFill rotWithShape="1">
            <a:blip r:embed="rId4"/>
            <a:srcRect r="20451"/>
            <a:stretch/>
          </p:blipFill>
          <p:spPr>
            <a:xfrm>
              <a:off x="5876273" y="4680525"/>
              <a:ext cx="5834560" cy="138391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pic>
      </p:grpSp>
      <p:pic>
        <p:nvPicPr>
          <p:cNvPr id="2" name="Picture 1" descr="A picture containing text, diagram, line, plot&#10;&#10;Description automatically generated">
            <a:extLst>
              <a:ext uri="{FF2B5EF4-FFF2-40B4-BE49-F238E27FC236}">
                <a16:creationId xmlns:a16="http://schemas.microsoft.com/office/drawing/2014/main" id="{C46DBE8A-B1CB-AA94-7AA3-C7BC44FADDF0}"/>
              </a:ext>
            </a:extLst>
          </p:cNvPr>
          <p:cNvPicPr>
            <a:picLocks noChangeAspect="1"/>
          </p:cNvPicPr>
          <p:nvPr/>
        </p:nvPicPr>
        <p:blipFill>
          <a:blip r:embed="rId5"/>
          <a:stretch>
            <a:fillRect/>
          </a:stretch>
        </p:blipFill>
        <p:spPr>
          <a:xfrm>
            <a:off x="6517062" y="1903278"/>
            <a:ext cx="4993896" cy="3123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72A05A8-9B7B-7D98-219C-EFC3C9E3A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519" y="352035"/>
            <a:ext cx="7105508" cy="61539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DF7A1DA6-7FDF-B18C-9E79-C7B85C4A6587}"/>
              </a:ext>
            </a:extLst>
          </p:cNvPr>
          <p:cNvSpPr/>
          <p:nvPr/>
        </p:nvSpPr>
        <p:spPr>
          <a:xfrm>
            <a:off x="3134518" y="2956142"/>
            <a:ext cx="7105509" cy="161585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509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4"/>
          <p:cNvSpPr txBox="1">
            <a:spLocks noGrp="1"/>
          </p:cNvSpPr>
          <p:nvPr>
            <p:ph type="title"/>
          </p:nvPr>
        </p:nvSpPr>
        <p:spPr>
          <a:xfrm>
            <a:off x="2566880" y="376335"/>
            <a:ext cx="6526320" cy="596800"/>
          </a:xfrm>
          <a:prstGeom prst="rect">
            <a:avLst/>
          </a:prstGeom>
        </p:spPr>
        <p:txBody>
          <a:bodyPr spcFirstLastPara="1" wrap="square" lIns="121900" tIns="121900" rIns="121900" bIns="121900" anchor="ctr" anchorCtr="0">
            <a:noAutofit/>
          </a:bodyPr>
          <a:lstStyle/>
          <a:p>
            <a:r>
              <a:rPr kumimoji="0" lang="en-US" sz="4000" b="0" i="0" u="none" strike="noStrike" kern="1200" cap="none" spc="0" normalizeH="0" baseline="0" noProof="0">
                <a:ln>
                  <a:noFill/>
                </a:ln>
                <a:solidFill>
                  <a:schemeClr val="tx1"/>
                </a:solidFill>
                <a:effectLst/>
                <a:uLnTx/>
                <a:uFillTx/>
                <a:latin typeface="Elephant"/>
                <a:ea typeface="+mj-ea"/>
                <a:cs typeface="+mj-cs"/>
              </a:rPr>
              <a:t>Surrogate Model Error</a:t>
            </a:r>
            <a:endParaRPr sz="3200">
              <a:solidFill>
                <a:schemeClr val="tx1"/>
              </a:solidFill>
            </a:endParaRPr>
          </a:p>
        </p:txBody>
      </p:sp>
      <p:grpSp>
        <p:nvGrpSpPr>
          <p:cNvPr id="451" name="Google Shape;451;p24"/>
          <p:cNvGrpSpPr/>
          <p:nvPr/>
        </p:nvGrpSpPr>
        <p:grpSpPr>
          <a:xfrm>
            <a:off x="396930" y="1869765"/>
            <a:ext cx="7134171" cy="4044088"/>
            <a:chOff x="2948894" y="1120800"/>
            <a:chExt cx="1741307" cy="2901900"/>
          </a:xfrm>
        </p:grpSpPr>
        <p:sp>
          <p:nvSpPr>
            <p:cNvPr id="452" name="Google Shape;452;p24"/>
            <p:cNvSpPr/>
            <p:nvPr/>
          </p:nvSpPr>
          <p:spPr>
            <a:xfrm>
              <a:off x="2948894" y="1120800"/>
              <a:ext cx="1589400" cy="920700"/>
            </a:xfrm>
            <a:prstGeom prst="rect">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453;p24"/>
            <p:cNvSpPr txBox="1"/>
            <p:nvPr/>
          </p:nvSpPr>
          <p:spPr>
            <a:xfrm>
              <a:off x="2983754" y="1479374"/>
              <a:ext cx="1706447" cy="354600"/>
            </a:xfrm>
            <a:prstGeom prst="rect">
              <a:avLst/>
            </a:prstGeom>
            <a:noFill/>
            <a:ln>
              <a:noFill/>
            </a:ln>
          </p:spPr>
          <p:txBody>
            <a:bodyPr spcFirstLastPara="1" wrap="square" lIns="121900" tIns="121900" rIns="121900" bIns="121900" anchor="ctr" anchorCtr="0">
              <a:no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600" b="1" i="0" u="none" strike="noStrike" kern="1200" cap="none" spc="0" normalizeH="0" baseline="0" noProof="0">
                  <a:ln>
                    <a:noFill/>
                  </a:ln>
                  <a:solidFill>
                    <a:srgbClr val="000000"/>
                  </a:solidFill>
                  <a:effectLst/>
                  <a:uLnTx/>
                  <a:uFillTx/>
                  <a:latin typeface="Century Gothic"/>
                  <a:ea typeface="+mn-ea"/>
                  <a:cs typeface="+mn-cs"/>
                </a:rPr>
                <a:t>10,000 BMP scenarios </a:t>
              </a:r>
              <a:r>
                <a:rPr kumimoji="0" lang="en-US" sz="2600" b="0" i="0" u="none" strike="noStrike" kern="1200" cap="none" spc="0" normalizeH="0" baseline="0" noProof="0">
                  <a:ln>
                    <a:noFill/>
                  </a:ln>
                  <a:solidFill>
                    <a:srgbClr val="000000"/>
                  </a:solidFill>
                  <a:effectLst/>
                  <a:uLnTx/>
                  <a:uFillTx/>
                  <a:latin typeface="Century Gothic"/>
                  <a:ea typeface="+mn-ea"/>
                  <a:cs typeface="+mn-cs"/>
                </a:rPr>
                <a:t>are evaluated using </a:t>
              </a:r>
              <a:r>
                <a:rPr kumimoji="0" lang="en-US" sz="2600" b="1" i="0" u="none" strike="noStrike" kern="1200" cap="none" spc="0" normalizeH="0" baseline="0" noProof="0">
                  <a:ln>
                    <a:noFill/>
                  </a:ln>
                  <a:solidFill>
                    <a:srgbClr val="000000"/>
                  </a:solidFill>
                  <a:effectLst/>
                  <a:uLnTx/>
                  <a:uFillTx/>
                  <a:latin typeface="Century Gothic"/>
                  <a:ea typeface="+mn-ea"/>
                  <a:cs typeface="+mn-cs"/>
                </a:rPr>
                <a:t>surrogate model and CAST </a:t>
              </a:r>
              <a:r>
                <a:rPr kumimoji="0" lang="en-US" sz="2600" b="0" i="0" u="none" strike="noStrike" kern="1200" cap="none" spc="0" normalizeH="0" baseline="0" noProof="0">
                  <a:ln>
                    <a:noFill/>
                  </a:ln>
                  <a:solidFill>
                    <a:srgbClr val="000000"/>
                  </a:solidFill>
                  <a:effectLst/>
                  <a:uLnTx/>
                  <a:uFillTx/>
                  <a:latin typeface="Century Gothic"/>
                  <a:ea typeface="+mn-ea"/>
                  <a:cs typeface="+mn-cs"/>
                </a:rPr>
                <a:t>on West Virginia counties</a:t>
              </a:r>
            </a:p>
            <a:p>
              <a:pPr algn="ctr" defTabSz="1219170">
                <a:buClr>
                  <a:srgbClr val="000000"/>
                </a:buClr>
              </a:pPr>
              <a:endParaRPr sz="2600" kern="0">
                <a:solidFill>
                  <a:srgbClr val="FFFFFF"/>
                </a:solidFill>
                <a:latin typeface="Fira Sans Extra Condensed Medium"/>
                <a:ea typeface="Fira Sans Extra Condensed Medium"/>
                <a:cs typeface="Fira Sans Extra Condensed Medium"/>
                <a:sym typeface="Fira Sans Extra Condensed Medium"/>
              </a:endParaRPr>
            </a:p>
          </p:txBody>
        </p:sp>
        <p:sp>
          <p:nvSpPr>
            <p:cNvPr id="454" name="Google Shape;454;p24"/>
            <p:cNvSpPr/>
            <p:nvPr/>
          </p:nvSpPr>
          <p:spPr>
            <a:xfrm>
              <a:off x="2948894" y="2111400"/>
              <a:ext cx="1589400" cy="920700"/>
            </a:xfrm>
            <a:prstGeom prst="rect">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455;p24"/>
            <p:cNvSpPr/>
            <p:nvPr/>
          </p:nvSpPr>
          <p:spPr>
            <a:xfrm rot="10800000" flipH="1">
              <a:off x="2948894" y="3102000"/>
              <a:ext cx="1589400" cy="920700"/>
            </a:xfrm>
            <a:prstGeom prst="rect">
              <a:avLst/>
            </a:prstGeom>
            <a:solidFill>
              <a:srgbClr val="76B2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456;p24"/>
            <p:cNvSpPr txBox="1"/>
            <p:nvPr/>
          </p:nvSpPr>
          <p:spPr>
            <a:xfrm>
              <a:off x="2973373" y="3385049"/>
              <a:ext cx="1540442" cy="354600"/>
            </a:xfrm>
            <a:prstGeom prst="rect">
              <a:avLst/>
            </a:prstGeom>
            <a:noFill/>
            <a:ln>
              <a:noFill/>
            </a:ln>
          </p:spPr>
          <p:txBody>
            <a:bodyPr spcFirstLastPara="1" wrap="square" lIns="121900" tIns="121900" rIns="121900" bIns="121900" anchor="ctr" anchorCtr="0">
              <a:no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600" b="1" i="0" u="none" strike="noStrike" kern="1200" cap="none" spc="0" normalizeH="0" baseline="0" noProof="0">
                  <a:ln>
                    <a:noFill/>
                  </a:ln>
                  <a:solidFill>
                    <a:srgbClr val="000000"/>
                  </a:solidFill>
                  <a:effectLst/>
                  <a:uLnTx/>
                  <a:uFillTx/>
                  <a:latin typeface="Century Gothic"/>
                  <a:ea typeface="+mn-ea"/>
                  <a:cs typeface="+mn-cs"/>
                </a:rPr>
                <a:t>Supports the use of surrogate model based optimization, if needed</a:t>
              </a:r>
            </a:p>
            <a:p>
              <a:pPr algn="ctr" defTabSz="1219170">
                <a:buClr>
                  <a:srgbClr val="000000"/>
                </a:buClr>
              </a:pPr>
              <a:endParaRPr sz="2600" kern="0">
                <a:solidFill>
                  <a:srgbClr val="FFFFFF"/>
                </a:solidFill>
                <a:latin typeface="Fira Sans Extra Condensed Medium"/>
                <a:ea typeface="Fira Sans Extra Condensed Medium"/>
                <a:cs typeface="Fira Sans Extra Condensed Medium"/>
                <a:sym typeface="Fira Sans Extra Condensed Medium"/>
              </a:endParaRPr>
            </a:p>
          </p:txBody>
        </p:sp>
        <p:sp>
          <p:nvSpPr>
            <p:cNvPr id="457" name="Google Shape;457;p24"/>
            <p:cNvSpPr txBox="1"/>
            <p:nvPr/>
          </p:nvSpPr>
          <p:spPr>
            <a:xfrm>
              <a:off x="2949044" y="2311650"/>
              <a:ext cx="1589100" cy="520200"/>
            </a:xfrm>
            <a:prstGeom prst="rect">
              <a:avLst/>
            </a:prstGeom>
            <a:noFill/>
            <a:ln>
              <a:noFill/>
            </a:ln>
          </p:spPr>
          <p:txBody>
            <a:bodyPr spcFirstLastPara="1" wrap="square" lIns="121900" tIns="121900" rIns="121900" bIns="121900" anchor="ctr" anchorCtr="0">
              <a:no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00000"/>
                  </a:solidFill>
                  <a:effectLst/>
                  <a:uLnTx/>
                  <a:uFillTx/>
                  <a:latin typeface="Century Gothic"/>
                  <a:ea typeface="+mn-ea"/>
                  <a:cs typeface="+mn-cs"/>
                </a:rPr>
                <a:t>Observed </a:t>
              </a:r>
              <a:r>
                <a:rPr kumimoji="0" lang="en-US" sz="2600" b="1" i="0" u="none" strike="noStrike" kern="1200" cap="none" spc="0" normalizeH="0" baseline="0" noProof="0">
                  <a:ln>
                    <a:noFill/>
                  </a:ln>
                  <a:solidFill>
                    <a:srgbClr val="000000"/>
                  </a:solidFill>
                  <a:effectLst/>
                  <a:uLnTx/>
                  <a:uFillTx/>
                  <a:latin typeface="Century Gothic"/>
                  <a:ea typeface="+mn-ea"/>
                  <a:cs typeface="+mn-cs"/>
                </a:rPr>
                <a:t>small error </a:t>
              </a:r>
              <a:r>
                <a:rPr kumimoji="0" lang="en-US" sz="2600" b="0" i="0" u="none" strike="noStrike" kern="1200" cap="none" spc="0" normalizeH="0" baseline="0" noProof="0">
                  <a:ln>
                    <a:noFill/>
                  </a:ln>
                  <a:solidFill>
                    <a:srgbClr val="000000"/>
                  </a:solidFill>
                  <a:effectLst/>
                  <a:uLnTx/>
                  <a:uFillTx/>
                  <a:latin typeface="Century Gothic"/>
                  <a:ea typeface="+mn-ea"/>
                  <a:cs typeface="+mn-cs"/>
                </a:rPr>
                <a:t>in Nitrogen loading value</a:t>
              </a:r>
            </a:p>
          </p:txBody>
        </p:sp>
      </p:grpSp>
      <p:grpSp>
        <p:nvGrpSpPr>
          <p:cNvPr id="5" name="Group 4">
            <a:extLst>
              <a:ext uri="{FF2B5EF4-FFF2-40B4-BE49-F238E27FC236}">
                <a16:creationId xmlns:a16="http://schemas.microsoft.com/office/drawing/2014/main" id="{6B06D3E1-D321-1036-3019-28A55091165A}"/>
              </a:ext>
            </a:extLst>
          </p:cNvPr>
          <p:cNvGrpSpPr/>
          <p:nvPr/>
        </p:nvGrpSpPr>
        <p:grpSpPr>
          <a:xfrm>
            <a:off x="7167846" y="1483145"/>
            <a:ext cx="5024154" cy="4366696"/>
            <a:chOff x="7167846" y="1483145"/>
            <a:chExt cx="5024154" cy="4366696"/>
          </a:xfrm>
        </p:grpSpPr>
        <p:pic>
          <p:nvPicPr>
            <p:cNvPr id="2" name="Picture 1">
              <a:extLst>
                <a:ext uri="{FF2B5EF4-FFF2-40B4-BE49-F238E27FC236}">
                  <a16:creationId xmlns:a16="http://schemas.microsoft.com/office/drawing/2014/main" id="{22FBE996-6909-DEAB-C796-6BB83B9655D5}"/>
                </a:ext>
              </a:extLst>
            </p:cNvPr>
            <p:cNvPicPr>
              <a:picLocks noChangeAspect="1"/>
            </p:cNvPicPr>
            <p:nvPr/>
          </p:nvPicPr>
          <p:blipFill rotWithShape="1">
            <a:blip r:embed="rId3"/>
            <a:srcRect t="11392"/>
            <a:stretch/>
          </p:blipFill>
          <p:spPr>
            <a:xfrm>
              <a:off x="7167846" y="1869765"/>
              <a:ext cx="4857645" cy="3980076"/>
            </a:xfrm>
            <a:prstGeom prst="rect">
              <a:avLst/>
            </a:prstGeom>
          </p:spPr>
        </p:pic>
        <p:sp>
          <p:nvSpPr>
            <p:cNvPr id="4" name="TextBox 3">
              <a:extLst>
                <a:ext uri="{FF2B5EF4-FFF2-40B4-BE49-F238E27FC236}">
                  <a16:creationId xmlns:a16="http://schemas.microsoft.com/office/drawing/2014/main" id="{F0363B70-3BEA-A365-A9D9-F53C51E4742F}"/>
                </a:ext>
              </a:extLst>
            </p:cNvPr>
            <p:cNvSpPr txBox="1"/>
            <p:nvPr/>
          </p:nvSpPr>
          <p:spPr>
            <a:xfrm>
              <a:off x="7324193" y="1483145"/>
              <a:ext cx="4867807" cy="338554"/>
            </a:xfrm>
            <a:prstGeom prst="rect">
              <a:avLst/>
            </a:prstGeom>
            <a:noFill/>
          </p:spPr>
          <p:txBody>
            <a:bodyPr wrap="none" rtlCol="0">
              <a:spAutoFit/>
            </a:bodyPr>
            <a:lstStyle/>
            <a:p>
              <a:r>
                <a:rPr lang="en-US" sz="1600"/>
                <a:t>Surrogate Model Percent Error Compared To CAST</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4"/>
          <p:cNvSpPr txBox="1">
            <a:spLocks noGrp="1"/>
          </p:cNvSpPr>
          <p:nvPr>
            <p:ph type="title"/>
          </p:nvPr>
        </p:nvSpPr>
        <p:spPr>
          <a:xfrm>
            <a:off x="-914" y="253876"/>
            <a:ext cx="9477756" cy="596800"/>
          </a:xfrm>
          <a:prstGeom prst="rect">
            <a:avLst/>
          </a:prstGeom>
        </p:spPr>
        <p:txBody>
          <a:bodyPr spcFirstLastPara="1" wrap="square" lIns="121900" tIns="121900" rIns="121900" bIns="121900" anchor="ctr" anchorCtr="0">
            <a:noAutofit/>
          </a:bodyPr>
          <a:lstStyle/>
          <a:p>
            <a:r>
              <a:rPr lang="en-US" sz="3600" kern="1200">
                <a:solidFill>
                  <a:schemeClr val="tx1"/>
                </a:solidFill>
                <a:latin typeface="Elephant"/>
                <a:ea typeface="+mj-ea"/>
                <a:cs typeface="+mj-cs"/>
              </a:rPr>
              <a:t>Multi-Objective</a:t>
            </a:r>
            <a:r>
              <a:rPr lang="en-US">
                <a:solidFill>
                  <a:schemeClr val="tx1"/>
                </a:solidFill>
              </a:rPr>
              <a:t> </a:t>
            </a:r>
            <a:r>
              <a:rPr lang="en-US" sz="3600" kern="1200">
                <a:solidFill>
                  <a:schemeClr val="tx1"/>
                </a:solidFill>
                <a:latin typeface="Elephant"/>
                <a:ea typeface="+mj-ea"/>
                <a:cs typeface="+mj-cs"/>
              </a:rPr>
              <a:t>Optimization</a:t>
            </a:r>
            <a:endParaRPr sz="3600" kern="1200">
              <a:solidFill>
                <a:schemeClr val="tx1"/>
              </a:solidFill>
              <a:latin typeface="Elephant"/>
              <a:ea typeface="+mj-ea"/>
              <a:cs typeface="+mj-cs"/>
            </a:endParaRPr>
          </a:p>
        </p:txBody>
      </p:sp>
      <p:grpSp>
        <p:nvGrpSpPr>
          <p:cNvPr id="458" name="Google Shape;458;p24"/>
          <p:cNvGrpSpPr/>
          <p:nvPr/>
        </p:nvGrpSpPr>
        <p:grpSpPr>
          <a:xfrm>
            <a:off x="552449" y="1119980"/>
            <a:ext cx="6446894" cy="5261767"/>
            <a:chOff x="4605656" y="1120800"/>
            <a:chExt cx="1621726" cy="2901899"/>
          </a:xfrm>
        </p:grpSpPr>
        <p:sp>
          <p:nvSpPr>
            <p:cNvPr id="459" name="Google Shape;459;p24"/>
            <p:cNvSpPr/>
            <p:nvPr/>
          </p:nvSpPr>
          <p:spPr>
            <a:xfrm>
              <a:off x="4605656" y="1120800"/>
              <a:ext cx="1589400" cy="1489432"/>
            </a:xfrm>
            <a:prstGeom prst="rect">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460;p24"/>
            <p:cNvSpPr txBox="1"/>
            <p:nvPr/>
          </p:nvSpPr>
          <p:spPr>
            <a:xfrm>
              <a:off x="4659966" y="1753746"/>
              <a:ext cx="1567416" cy="354600"/>
            </a:xfrm>
            <a:prstGeom prst="rect">
              <a:avLst/>
            </a:prstGeom>
            <a:noFill/>
            <a:ln>
              <a:noFill/>
            </a:ln>
          </p:spPr>
          <p:txBody>
            <a:bodyPr spcFirstLastPara="1" wrap="square" lIns="121900" tIns="121900" rIns="121900" bIns="121900" anchor="ctr" anchorCtr="0">
              <a:noAutofit/>
            </a:bodyPr>
            <a:lstStyle/>
            <a:p>
              <a:pPr marR="0" lvl="0" algn="l" defTabSz="914400" rtl="0" eaLnBrk="1" fontAlgn="auto" latinLnBrk="0" hangingPunct="1">
                <a:lnSpc>
                  <a:spcPct val="100000"/>
                </a:lnSpc>
                <a:spcBef>
                  <a:spcPts val="1000"/>
                </a:spcBef>
                <a:spcAft>
                  <a:spcPts val="0"/>
                </a:spcAft>
                <a:buClrTx/>
                <a:buSzTx/>
                <a:tabLst/>
                <a:defRPr/>
              </a:pPr>
              <a:r>
                <a:rPr kumimoji="0" lang="en-US" sz="2400" b="1" i="0" u="none" strike="noStrike" kern="1200" cap="none" spc="0" normalizeH="0" baseline="0" noProof="0">
                  <a:ln>
                    <a:noFill/>
                  </a:ln>
                  <a:solidFill>
                    <a:srgbClr val="000000"/>
                  </a:solidFill>
                  <a:effectLst/>
                  <a:uLnTx/>
                  <a:uFillTx/>
                  <a:latin typeface="Century Gothic"/>
                  <a:ea typeface="+mn-ea"/>
                  <a:cs typeface="+mn-cs"/>
                </a:rPr>
                <a:t>Results in a set of Pareto-optimal solutions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entury Gothic"/>
                  <a:ea typeface="+mn-ea"/>
                  <a:cs typeface="+mn-cs"/>
                </a:rPr>
                <a:t>Step 1: </a:t>
              </a:r>
              <a:r>
                <a:rPr kumimoji="0" lang="en-US" sz="2400" b="0" i="0" u="none" strike="noStrike" kern="1200" cap="none" spc="0" normalizeH="0" baseline="0" noProof="0">
                  <a:ln>
                    <a:noFill/>
                  </a:ln>
                  <a:solidFill>
                    <a:srgbClr val="000000"/>
                  </a:solidFill>
                  <a:effectLst/>
                  <a:uLnTx/>
                  <a:uFillTx/>
                  <a:latin typeface="Century Gothic"/>
                  <a:ea typeface="+mn-ea"/>
                  <a:cs typeface="+mn-cs"/>
                </a:rPr>
                <a:t>Find multiple trade-off solutions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entury Gothic"/>
                  <a:ea typeface="+mn-ea"/>
                  <a:cs typeface="+mn-cs"/>
                </a:rPr>
                <a:t>Step 2: </a:t>
              </a:r>
              <a:r>
                <a:rPr kumimoji="0" lang="en-US" sz="2400" b="0" i="0" u="none" strike="noStrike" kern="1200" cap="none" spc="0" normalizeH="0" baseline="0" noProof="0">
                  <a:ln>
                    <a:noFill/>
                  </a:ln>
                  <a:solidFill>
                    <a:srgbClr val="000000"/>
                  </a:solidFill>
                  <a:effectLst/>
                  <a:uLnTx/>
                  <a:uFillTx/>
                  <a:latin typeface="Century Gothic"/>
                  <a:ea typeface="+mn-ea"/>
                  <a:cs typeface="+mn-cs"/>
                </a:rPr>
                <a:t>Choose a preferred solution</a:t>
              </a:r>
            </a:p>
            <a:p>
              <a:pPr algn="ctr" defTabSz="1219170">
                <a:buClr>
                  <a:srgbClr val="000000"/>
                </a:buClr>
              </a:pPr>
              <a:endParaRPr sz="2400" kern="0">
                <a:solidFill>
                  <a:srgbClr val="FFFFFF"/>
                </a:solidFill>
                <a:latin typeface="Fira Sans Extra Condensed Medium"/>
                <a:ea typeface="Fira Sans Extra Condensed Medium"/>
                <a:cs typeface="Fira Sans Extra Condensed Medium"/>
                <a:sym typeface="Fira Sans Extra Condensed Medium"/>
              </a:endParaRPr>
            </a:p>
          </p:txBody>
        </p:sp>
        <p:sp>
          <p:nvSpPr>
            <p:cNvPr id="461" name="Google Shape;461;p24"/>
            <p:cNvSpPr/>
            <p:nvPr/>
          </p:nvSpPr>
          <p:spPr>
            <a:xfrm>
              <a:off x="4605656" y="2680133"/>
              <a:ext cx="1589400" cy="69487"/>
            </a:xfrm>
            <a:prstGeom prst="rect">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24"/>
            <p:cNvSpPr/>
            <p:nvPr/>
          </p:nvSpPr>
          <p:spPr>
            <a:xfrm rot="10800000" flipH="1">
              <a:off x="4605656" y="2775761"/>
              <a:ext cx="1589400" cy="1246938"/>
            </a:xfrm>
            <a:prstGeom prst="rect">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463;p24"/>
            <p:cNvSpPr txBox="1"/>
            <p:nvPr/>
          </p:nvSpPr>
          <p:spPr>
            <a:xfrm>
              <a:off x="4621630" y="3221930"/>
              <a:ext cx="1523874" cy="354600"/>
            </a:xfrm>
            <a:prstGeom prst="rect">
              <a:avLst/>
            </a:prstGeom>
            <a:noFill/>
            <a:ln>
              <a:noFill/>
            </a:ln>
          </p:spPr>
          <p:txBody>
            <a:bodyPr spcFirstLastPara="1" wrap="square" lIns="121900" tIns="121900" rIns="121900" bIns="121900" anchor="ctr" anchorCtr="0">
              <a:no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err="1">
                  <a:ln>
                    <a:noFill/>
                  </a:ln>
                  <a:solidFill>
                    <a:srgbClr val="000000"/>
                  </a:solidFill>
                  <a:effectLst/>
                  <a:uLnTx/>
                  <a:uFillTx/>
                  <a:latin typeface="Century Gothic"/>
                  <a:ea typeface="+mn-ea"/>
                  <a:cs typeface="+mn-cs"/>
                </a:rPr>
                <a:t>Evol</a:t>
              </a:r>
              <a:r>
                <a:rPr kumimoji="0" lang="en-US" sz="2400" b="1" i="0" u="none" strike="noStrike" kern="1200" cap="none" spc="0" normalizeH="0" baseline="0" noProof="0">
                  <a:ln>
                    <a:noFill/>
                  </a:ln>
                  <a:solidFill>
                    <a:srgbClr val="000000"/>
                  </a:solidFill>
                  <a:effectLst/>
                  <a:uLnTx/>
                  <a:uFillTx/>
                  <a:latin typeface="Century Gothic"/>
                  <a:ea typeface="+mn-ea"/>
                  <a:cs typeface="+mn-cs"/>
                </a:rPr>
                <a:t>. Multi-objective optimization (EMO)</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entury Gothic"/>
                  <a:ea typeface="+mn-ea"/>
                  <a:cs typeface="+mn-cs"/>
                </a:rPr>
                <a:t>NSGA-III can handle 2-15 objectives with constraints</a:t>
              </a:r>
            </a:p>
            <a:p>
              <a:pPr algn="ctr" defTabSz="1219170">
                <a:buClr>
                  <a:srgbClr val="000000"/>
                </a:buClr>
              </a:pPr>
              <a:endParaRPr lang="en-US" sz="2400" kern="0">
                <a:solidFill>
                  <a:srgbClr val="FFFFFF"/>
                </a:solidFill>
                <a:latin typeface="Fira Sans Extra Condensed Medium"/>
                <a:ea typeface="Fira Sans Extra Condensed Medium"/>
                <a:cs typeface="Fira Sans Extra Condensed Medium"/>
                <a:sym typeface="Fira Sans Extra Condensed Medium"/>
              </a:endParaRPr>
            </a:p>
          </p:txBody>
        </p:sp>
      </p:grpSp>
      <p:graphicFrame>
        <p:nvGraphicFramePr>
          <p:cNvPr id="2" name="Object 4">
            <a:extLst>
              <a:ext uri="{FF2B5EF4-FFF2-40B4-BE49-F238E27FC236}">
                <a16:creationId xmlns:a16="http://schemas.microsoft.com/office/drawing/2014/main" id="{63303339-70A1-3AC4-C463-50A324FF2ADD}"/>
              </a:ext>
            </a:extLst>
          </p:cNvPr>
          <p:cNvGraphicFramePr>
            <a:graphicFrameLocks noChangeAspect="1"/>
          </p:cNvGraphicFramePr>
          <p:nvPr>
            <p:extLst>
              <p:ext uri="{D42A27DB-BD31-4B8C-83A1-F6EECF244321}">
                <p14:modId xmlns:p14="http://schemas.microsoft.com/office/powerpoint/2010/main" val="549130673"/>
              </p:ext>
            </p:extLst>
          </p:nvPr>
        </p:nvGraphicFramePr>
        <p:xfrm>
          <a:off x="7055461" y="135085"/>
          <a:ext cx="5132647" cy="3490829"/>
        </p:xfrm>
        <a:graphic>
          <a:graphicData uri="http://schemas.openxmlformats.org/presentationml/2006/ole">
            <mc:AlternateContent xmlns:mc="http://schemas.openxmlformats.org/markup-compatibility/2006">
              <mc:Choice xmlns:v="urn:schemas-microsoft-com:vml" Requires="v">
                <p:oleObj name="Bitmap Image" r:id="rId3" imgW="5994400" imgH="4076700" progId="Paint.Picture">
                  <p:embed/>
                </p:oleObj>
              </mc:Choice>
              <mc:Fallback>
                <p:oleObj name="Bitmap Image" r:id="rId3" imgW="5994400" imgH="4076700" progId="Paint.Picture">
                  <p:embed/>
                  <p:pic>
                    <p:nvPicPr>
                      <p:cNvPr id="2" name="Object 4">
                        <a:extLst>
                          <a:ext uri="{FF2B5EF4-FFF2-40B4-BE49-F238E27FC236}">
                            <a16:creationId xmlns:a16="http://schemas.microsoft.com/office/drawing/2014/main" id="{63303339-70A1-3AC4-C463-50A324FF2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5461" y="135085"/>
                        <a:ext cx="5132647" cy="3490829"/>
                      </a:xfrm>
                      <a:prstGeom prst="rect">
                        <a:avLst/>
                      </a:prstGeom>
                      <a:noFill/>
                      <a:ln>
                        <a:noFill/>
                      </a:ln>
                      <a:effectLst/>
                    </p:spPr>
                  </p:pic>
                </p:oleObj>
              </mc:Fallback>
            </mc:AlternateContent>
          </a:graphicData>
        </a:graphic>
      </p:graphicFrame>
      <p:pic>
        <p:nvPicPr>
          <p:cNvPr id="4" name="Picture 4">
            <a:extLst>
              <a:ext uri="{FF2B5EF4-FFF2-40B4-BE49-F238E27FC236}">
                <a16:creationId xmlns:a16="http://schemas.microsoft.com/office/drawing/2014/main" id="{DF0485DA-C609-9632-E6E6-A784BA7CA965}"/>
              </a:ext>
            </a:extLst>
          </p:cNvPr>
          <p:cNvPicPr>
            <a:picLocks noChangeAspect="1"/>
          </p:cNvPicPr>
          <p:nvPr/>
        </p:nvPicPr>
        <p:blipFill>
          <a:blip r:embed="rId5"/>
          <a:stretch>
            <a:fillRect/>
          </a:stretch>
        </p:blipFill>
        <p:spPr>
          <a:xfrm>
            <a:off x="7722704" y="3749111"/>
            <a:ext cx="3588026" cy="306210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29"/>
          <p:cNvSpPr txBox="1">
            <a:spLocks noGrp="1"/>
          </p:cNvSpPr>
          <p:nvPr>
            <p:ph type="title"/>
          </p:nvPr>
        </p:nvSpPr>
        <p:spPr>
          <a:xfrm>
            <a:off x="457200" y="546100"/>
            <a:ext cx="7594600" cy="596800"/>
          </a:xfrm>
          <a:prstGeom prst="rect">
            <a:avLst/>
          </a:prstGeom>
        </p:spPr>
        <p:txBody>
          <a:bodyPr spcFirstLastPara="1" wrap="square" lIns="121900" tIns="121900" rIns="121900" bIns="121900" anchor="ctr" anchorCtr="0">
            <a:noAutofit/>
          </a:bodyPr>
          <a:lstStyle/>
          <a:p>
            <a:r>
              <a:rPr kumimoji="0" lang="en-US" sz="3600" b="0" i="0" u="none" strike="noStrike" kern="1200" cap="none" spc="0" normalizeH="0" baseline="0" noProof="0">
                <a:ln>
                  <a:noFill/>
                </a:ln>
                <a:solidFill>
                  <a:schemeClr val="tx1"/>
                </a:solidFill>
                <a:effectLst/>
                <a:uLnTx/>
                <a:uFillTx/>
                <a:latin typeface="Elephant"/>
                <a:ea typeface="+mj-ea"/>
                <a:cs typeface="+mj-cs"/>
              </a:rPr>
              <a:t>Customized NSGA-III for CBW Problem</a:t>
            </a:r>
            <a:endParaRPr>
              <a:solidFill>
                <a:schemeClr val="tx1"/>
              </a:solidFill>
            </a:endParaRPr>
          </a:p>
        </p:txBody>
      </p:sp>
      <p:grpSp>
        <p:nvGrpSpPr>
          <p:cNvPr id="643" name="Google Shape;643;p29"/>
          <p:cNvGrpSpPr/>
          <p:nvPr/>
        </p:nvGrpSpPr>
        <p:grpSpPr>
          <a:xfrm>
            <a:off x="431699" y="2046573"/>
            <a:ext cx="5568987" cy="4282917"/>
            <a:chOff x="2124891" y="1782383"/>
            <a:chExt cx="1570110" cy="2771421"/>
          </a:xfrm>
        </p:grpSpPr>
        <p:sp>
          <p:nvSpPr>
            <p:cNvPr id="644" name="Google Shape;644;p29"/>
            <p:cNvSpPr/>
            <p:nvPr/>
          </p:nvSpPr>
          <p:spPr>
            <a:xfrm>
              <a:off x="2124900" y="1782383"/>
              <a:ext cx="1543773" cy="2672597"/>
            </a:xfrm>
            <a:custGeom>
              <a:avLst/>
              <a:gdLst/>
              <a:ahLst/>
              <a:cxnLst/>
              <a:rect l="l" t="t" r="r" b="b"/>
              <a:pathLst>
                <a:path w="3679" h="3653" extrusionOk="0">
                  <a:moveTo>
                    <a:pt x="0" y="0"/>
                  </a:moveTo>
                  <a:lnTo>
                    <a:pt x="3678" y="0"/>
                  </a:lnTo>
                  <a:lnTo>
                    <a:pt x="3678" y="3652"/>
                  </a:lnTo>
                  <a:lnTo>
                    <a:pt x="0" y="3652"/>
                  </a:lnTo>
                  <a:lnTo>
                    <a:pt x="0" y="0"/>
                  </a:lnTo>
                </a:path>
              </a:pathLst>
            </a:custGeom>
            <a:solidFill>
              <a:srgbClr val="EBEBEB"/>
            </a:solidFill>
            <a:ln>
              <a:noFill/>
            </a:ln>
          </p:spPr>
          <p:txBody>
            <a:bodyPr spcFirstLastPara="1" wrap="square" lIns="121900" tIns="60933" rIns="121900" bIns="60933" anchor="ctr" anchorCtr="0">
              <a:noAutofit/>
            </a:bodyPr>
            <a:lstStyle/>
            <a:p>
              <a:pPr defTabSz="1219170">
                <a:buClr>
                  <a:srgbClr val="000000"/>
                </a:buClr>
              </a:pPr>
              <a:endParaRPr sz="4800" kern="0">
                <a:solidFill>
                  <a:srgbClr val="999999"/>
                </a:solidFill>
                <a:latin typeface="Calibri"/>
                <a:ea typeface="Calibri"/>
                <a:cs typeface="Calibri"/>
                <a:sym typeface="Calibri"/>
              </a:endParaRPr>
            </a:p>
          </p:txBody>
        </p:sp>
        <p:sp>
          <p:nvSpPr>
            <p:cNvPr id="645" name="Google Shape;645;p29"/>
            <p:cNvSpPr/>
            <p:nvPr/>
          </p:nvSpPr>
          <p:spPr>
            <a:xfrm>
              <a:off x="2124891" y="3521828"/>
              <a:ext cx="1543782" cy="1031976"/>
            </a:xfrm>
            <a:custGeom>
              <a:avLst/>
              <a:gdLst/>
              <a:ahLst/>
              <a:cxnLst/>
              <a:rect l="l" t="t" r="r" b="b"/>
              <a:pathLst>
                <a:path w="3679" h="2246" extrusionOk="0">
                  <a:moveTo>
                    <a:pt x="0" y="2245"/>
                  </a:moveTo>
                  <a:lnTo>
                    <a:pt x="0" y="0"/>
                  </a:lnTo>
                  <a:lnTo>
                    <a:pt x="3678" y="0"/>
                  </a:lnTo>
                  <a:lnTo>
                    <a:pt x="3678" y="2245"/>
                  </a:lnTo>
                  <a:lnTo>
                    <a:pt x="0" y="2245"/>
                  </a:lnTo>
                </a:path>
              </a:pathLst>
            </a:custGeom>
            <a:solidFill>
              <a:schemeClr val="accent2"/>
            </a:solidFill>
            <a:ln>
              <a:noFill/>
            </a:ln>
          </p:spPr>
          <p:txBody>
            <a:bodyPr spcFirstLastPara="1" wrap="square" lIns="121900" tIns="60933" rIns="121900" bIns="60933" anchor="ctr" anchorCtr="0">
              <a:noAutofit/>
            </a:bodyPr>
            <a:lstStyle/>
            <a:p>
              <a:pPr defTabSz="1219170">
                <a:buClr>
                  <a:srgbClr val="000000"/>
                </a:buClr>
              </a:pPr>
              <a:endParaRPr sz="4800" kern="0">
                <a:solidFill>
                  <a:srgbClr val="999999"/>
                </a:solidFill>
                <a:latin typeface="Calibri"/>
                <a:ea typeface="Calibri"/>
                <a:cs typeface="Calibri"/>
                <a:sym typeface="Calibri"/>
              </a:endParaRPr>
            </a:p>
          </p:txBody>
        </p:sp>
        <p:sp>
          <p:nvSpPr>
            <p:cNvPr id="648" name="Google Shape;648;p29"/>
            <p:cNvSpPr txBox="1"/>
            <p:nvPr/>
          </p:nvSpPr>
          <p:spPr>
            <a:xfrm flipH="1">
              <a:off x="2151201" y="2643351"/>
              <a:ext cx="1543800" cy="245400"/>
            </a:xfrm>
            <a:prstGeom prst="rect">
              <a:avLst/>
            </a:prstGeom>
            <a:noFill/>
            <a:ln>
              <a:noFill/>
            </a:ln>
          </p:spPr>
          <p:txBody>
            <a:bodyPr spcFirstLastPara="1" wrap="square" lIns="121900" tIns="60933" rIns="121900" bIns="60933" anchor="ctr" anchorCtr="0">
              <a:noAutofit/>
            </a:bodyPr>
            <a:lstStyle/>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000000"/>
                  </a:solidFill>
                  <a:effectLst/>
                  <a:uLnTx/>
                  <a:uFillTx/>
                  <a:latin typeface="Century Gothic"/>
                  <a:ea typeface="+mn-ea"/>
                  <a:cs typeface="+mn-cs"/>
                </a:rPr>
                <a:t>NSGA-III initialized with </a:t>
              </a:r>
              <a:r>
                <a:rPr kumimoji="0" lang="en-US" sz="2400" b="1" i="0" u="none" strike="noStrike" kern="1200" cap="none" spc="0" normalizeH="0" baseline="0" noProof="0">
                  <a:ln>
                    <a:noFill/>
                  </a:ln>
                  <a:solidFill>
                    <a:srgbClr val="000000"/>
                  </a:solidFill>
                  <a:effectLst/>
                  <a:uLnTx/>
                  <a:uFillTx/>
                  <a:latin typeface="Century Gothic"/>
                  <a:ea typeface="+mn-ea"/>
                  <a:cs typeface="+mn-cs"/>
                </a:rPr>
                <a:t>Eps-Constraint solutions</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000000"/>
                  </a:solidFill>
                  <a:effectLst/>
                  <a:uLnTx/>
                  <a:uFillTx/>
                  <a:latin typeface="Century Gothic"/>
                  <a:ea typeface="+mn-ea"/>
                  <a:cs typeface="+mn-cs"/>
                </a:rPr>
                <a:t>Repair operator to fix constraint violation</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000000"/>
                  </a:solidFill>
                  <a:effectLst/>
                  <a:uLnTx/>
                  <a:uFillTx/>
                  <a:latin typeface="Century Gothic"/>
                  <a:ea typeface="+mn-ea"/>
                  <a:cs typeface="+mn-cs"/>
                </a:rPr>
                <a:t>Optimize surrogate model</a:t>
              </a:r>
            </a:p>
            <a:p>
              <a:pPr algn="ctr" defTabSz="1219170">
                <a:buClr>
                  <a:srgbClr val="000000"/>
                </a:buClr>
                <a:buSzPts val="1100"/>
              </a:pPr>
              <a:endParaRPr sz="2400" kern="0">
                <a:solidFill>
                  <a:srgbClr val="000000"/>
                </a:solidFill>
                <a:latin typeface="Fira Sans Extra Condensed Medium"/>
                <a:ea typeface="Fira Sans Extra Condensed Medium"/>
                <a:cs typeface="Fira Sans Extra Condensed Medium"/>
                <a:sym typeface="Fira Sans Extra Condensed Medium"/>
              </a:endParaRPr>
            </a:p>
          </p:txBody>
        </p:sp>
      </p:grpSp>
      <p:grpSp>
        <p:nvGrpSpPr>
          <p:cNvPr id="3" name="Group 2">
            <a:extLst>
              <a:ext uri="{FF2B5EF4-FFF2-40B4-BE49-F238E27FC236}">
                <a16:creationId xmlns:a16="http://schemas.microsoft.com/office/drawing/2014/main" id="{1035729F-CF72-217E-2D5A-E0483533D989}"/>
              </a:ext>
            </a:extLst>
          </p:cNvPr>
          <p:cNvGrpSpPr/>
          <p:nvPr/>
        </p:nvGrpSpPr>
        <p:grpSpPr>
          <a:xfrm>
            <a:off x="6368745" y="941457"/>
            <a:ext cx="5035855" cy="4267200"/>
            <a:chOff x="5638800" y="1888420"/>
            <a:chExt cx="6142087" cy="4726950"/>
          </a:xfrm>
        </p:grpSpPr>
        <p:pic>
          <p:nvPicPr>
            <p:cNvPr id="4" name="Picture 3" descr="Chart&#10;&#10;Description automatically generated">
              <a:extLst>
                <a:ext uri="{FF2B5EF4-FFF2-40B4-BE49-F238E27FC236}">
                  <a16:creationId xmlns:a16="http://schemas.microsoft.com/office/drawing/2014/main" id="{E0BA5681-90A8-A908-6577-7A757FA2F66E}"/>
                </a:ext>
              </a:extLst>
            </p:cNvPr>
            <p:cNvPicPr>
              <a:picLocks noChangeAspect="1"/>
            </p:cNvPicPr>
            <p:nvPr/>
          </p:nvPicPr>
          <p:blipFill>
            <a:blip r:embed="rId3"/>
            <a:stretch>
              <a:fillRect/>
            </a:stretch>
          </p:blipFill>
          <p:spPr>
            <a:xfrm>
              <a:off x="5638800" y="1888420"/>
              <a:ext cx="6142087" cy="4726950"/>
            </a:xfrm>
            <a:prstGeom prst="rect">
              <a:avLst/>
            </a:prstGeom>
          </p:spPr>
        </p:pic>
        <p:sp>
          <p:nvSpPr>
            <p:cNvPr id="5" name="TextBox 4">
              <a:extLst>
                <a:ext uri="{FF2B5EF4-FFF2-40B4-BE49-F238E27FC236}">
                  <a16:creationId xmlns:a16="http://schemas.microsoft.com/office/drawing/2014/main" id="{D3757CEE-499C-AE05-D0CD-A3235F325BB4}"/>
                </a:ext>
              </a:extLst>
            </p:cNvPr>
            <p:cNvSpPr txBox="1"/>
            <p:nvPr/>
          </p:nvSpPr>
          <p:spPr>
            <a:xfrm>
              <a:off x="7965229" y="1892180"/>
              <a:ext cx="2010487" cy="369332"/>
            </a:xfrm>
            <a:prstGeom prst="rect">
              <a:avLst/>
            </a:prstGeom>
            <a:noFill/>
          </p:spPr>
          <p:txBody>
            <a:bodyPr wrap="none" rtlCol="0">
              <a:spAutoFit/>
            </a:bodyPr>
            <a:lstStyle/>
            <a:p>
              <a:r>
                <a:rPr lang="en-US">
                  <a:solidFill>
                    <a:srgbClr val="000000"/>
                  </a:solidFill>
                  <a:latin typeface="Century Gothic"/>
                </a:rPr>
                <a:t>Berkeley County</a:t>
              </a:r>
            </a:p>
          </p:txBody>
        </p:sp>
      </p:grpSp>
      <p:sp>
        <p:nvSpPr>
          <p:cNvPr id="8" name="TextBox 7">
            <a:extLst>
              <a:ext uri="{FF2B5EF4-FFF2-40B4-BE49-F238E27FC236}">
                <a16:creationId xmlns:a16="http://schemas.microsoft.com/office/drawing/2014/main" id="{F389BEC7-AE2B-3AAB-38A4-620CFD0CAC41}"/>
              </a:ext>
            </a:extLst>
          </p:cNvPr>
          <p:cNvSpPr txBox="1"/>
          <p:nvPr/>
        </p:nvSpPr>
        <p:spPr>
          <a:xfrm>
            <a:off x="6826248" y="5377674"/>
            <a:ext cx="5303068" cy="1169551"/>
          </a:xfrm>
          <a:prstGeom prst="rect">
            <a:avLst/>
          </a:prstGeom>
          <a:noFill/>
        </p:spPr>
        <p:txBody>
          <a:bodyPr wrap="square" rtlCol="0">
            <a:spAutoFit/>
          </a:bodyPr>
          <a:lstStyle/>
          <a:p>
            <a:r>
              <a:rPr lang="en-US" sz="1400">
                <a:solidFill>
                  <a:srgbClr val="0070C0"/>
                </a:solidFill>
              </a:rPr>
              <a:t>Toscano, G., Hernandez-Suarez, J. S., Blank, J., Nejadhashemi, P., Deb, K. and Linker, L. (2022). Large-scale Multi-objective Optimization for Water Quality in Chesapeake Bay Watershed. Proceedings of 2022 Congress on Evolutionary Computation (CEC-2022), IEEE Press. (pp. 1–8). </a:t>
            </a:r>
            <a:r>
              <a:rPr lang="en-US" sz="1400">
                <a:solidFill>
                  <a:srgbClr val="FF0000"/>
                </a:solidFill>
              </a:rPr>
              <a:t>BEST PAPER AWARD</a:t>
            </a:r>
          </a:p>
        </p:txBody>
      </p:sp>
      <p:grpSp>
        <p:nvGrpSpPr>
          <p:cNvPr id="6" name="Google Shape;555;p27">
            <a:extLst>
              <a:ext uri="{FF2B5EF4-FFF2-40B4-BE49-F238E27FC236}">
                <a16:creationId xmlns:a16="http://schemas.microsoft.com/office/drawing/2014/main" id="{056F2FA9-9B88-4A59-4860-D4CC8FCD4340}"/>
              </a:ext>
            </a:extLst>
          </p:cNvPr>
          <p:cNvGrpSpPr/>
          <p:nvPr/>
        </p:nvGrpSpPr>
        <p:grpSpPr>
          <a:xfrm>
            <a:off x="887380" y="5224422"/>
            <a:ext cx="5397318" cy="1428506"/>
            <a:chOff x="1028701" y="1379350"/>
            <a:chExt cx="4605201" cy="1262700"/>
          </a:xfrm>
        </p:grpSpPr>
        <p:sp>
          <p:nvSpPr>
            <p:cNvPr id="9" name="Google Shape;556;p27">
              <a:extLst>
                <a:ext uri="{FF2B5EF4-FFF2-40B4-BE49-F238E27FC236}">
                  <a16:creationId xmlns:a16="http://schemas.microsoft.com/office/drawing/2014/main" id="{3529F899-BC17-C18D-7813-0718D310A6AA}"/>
                </a:ext>
              </a:extLst>
            </p:cNvPr>
            <p:cNvSpPr/>
            <p:nvPr/>
          </p:nvSpPr>
          <p:spPr>
            <a:xfrm>
              <a:off x="1502375" y="1379350"/>
              <a:ext cx="4131527" cy="1262700"/>
            </a:xfrm>
            <a:prstGeom prst="roundRect">
              <a:avLst>
                <a:gd name="adj" fmla="val 16667"/>
              </a:avLst>
            </a:prstGeom>
            <a:solidFill>
              <a:srgbClr val="00B050"/>
            </a:solidFill>
            <a:ln w="28575" cap="flat" cmpd="sng">
              <a:solidFill>
                <a:srgbClr val="D1CC6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 name="Google Shape;557;p27">
              <a:extLst>
                <a:ext uri="{FF2B5EF4-FFF2-40B4-BE49-F238E27FC236}">
                  <a16:creationId xmlns:a16="http://schemas.microsoft.com/office/drawing/2014/main" id="{C53734FC-56E1-9723-DF0F-FED6ED351A92}"/>
                </a:ext>
              </a:extLst>
            </p:cNvPr>
            <p:cNvSpPr txBox="1"/>
            <p:nvPr/>
          </p:nvSpPr>
          <p:spPr>
            <a:xfrm>
              <a:off x="2346259" y="1801612"/>
              <a:ext cx="3243866" cy="765000"/>
            </a:xfrm>
            <a:prstGeom prst="rect">
              <a:avLst/>
            </a:prstGeom>
            <a:noFill/>
            <a:ln>
              <a:noFill/>
            </a:ln>
          </p:spPr>
          <p:txBody>
            <a:bodyPr spcFirstLastPara="1" wrap="square" lIns="121900" tIns="121900" rIns="121900" bIns="121900" anchor="ctr" anchorCtr="0">
              <a:no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a:ln>
                    <a:noFill/>
                  </a:ln>
                  <a:solidFill>
                    <a:srgbClr val="FFFF00"/>
                  </a:solidFill>
                  <a:effectLst/>
                  <a:uLnTx/>
                  <a:uFillTx/>
                  <a:latin typeface="Century Gothic"/>
                  <a:ea typeface="+mn-ea"/>
                  <a:cs typeface="+mn-cs"/>
                </a:rPr>
                <a:t>At least 3 injected solutions make NSGA-III efficient</a:t>
              </a:r>
            </a:p>
          </p:txBody>
        </p:sp>
        <p:sp>
          <p:nvSpPr>
            <p:cNvPr id="11" name="Google Shape;558;p27">
              <a:extLst>
                <a:ext uri="{FF2B5EF4-FFF2-40B4-BE49-F238E27FC236}">
                  <a16:creationId xmlns:a16="http://schemas.microsoft.com/office/drawing/2014/main" id="{FB0AEBA3-A1A3-F8C8-FFB9-079505FEB828}"/>
                </a:ext>
              </a:extLst>
            </p:cNvPr>
            <p:cNvSpPr txBox="1"/>
            <p:nvPr/>
          </p:nvSpPr>
          <p:spPr>
            <a:xfrm>
              <a:off x="2302482" y="1564936"/>
              <a:ext cx="3005414" cy="429600"/>
            </a:xfrm>
            <a:prstGeom prst="rect">
              <a:avLst/>
            </a:pr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a:ln>
                    <a:noFill/>
                  </a:ln>
                  <a:solidFill>
                    <a:srgbClr val="FFFF00"/>
                  </a:solidFill>
                  <a:effectLst/>
                  <a:uLnTx/>
                  <a:uFillTx/>
                  <a:latin typeface="Fira Sans Extra Condensed Medium"/>
                  <a:ea typeface="Fira Sans Extra Condensed Medium"/>
                  <a:cs typeface="Fira Sans Extra Condensed Medium"/>
                  <a:sym typeface="Fira Sans Extra Condensed Medium"/>
                </a:rPr>
                <a:t>Major finding:</a:t>
              </a:r>
            </a:p>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FFFF00"/>
                </a:solidFill>
                <a:effectLst/>
                <a:uLnTx/>
                <a:uFillTx/>
                <a:latin typeface="Fira Sans Extra Condensed Medium"/>
                <a:ea typeface="Fira Sans Extra Condensed Medium"/>
                <a:cs typeface="Fira Sans Extra Condensed Medium"/>
                <a:sym typeface="Fira Sans Extra Condensed Medium"/>
              </a:endParaRPr>
            </a:p>
          </p:txBody>
        </p:sp>
        <p:grpSp>
          <p:nvGrpSpPr>
            <p:cNvPr id="12" name="Google Shape;559;p27">
              <a:extLst>
                <a:ext uri="{FF2B5EF4-FFF2-40B4-BE49-F238E27FC236}">
                  <a16:creationId xmlns:a16="http://schemas.microsoft.com/office/drawing/2014/main" id="{39E6591B-6B25-ADD0-78B6-EF8EDAE3B13E}"/>
                </a:ext>
              </a:extLst>
            </p:cNvPr>
            <p:cNvGrpSpPr/>
            <p:nvPr/>
          </p:nvGrpSpPr>
          <p:grpSpPr>
            <a:xfrm rot="10800000" flipH="1">
              <a:off x="1028701" y="1379350"/>
              <a:ext cx="1266751" cy="1003025"/>
              <a:chOff x="938863" y="1509175"/>
              <a:chExt cx="1198100" cy="1003025"/>
            </a:xfrm>
          </p:grpSpPr>
          <p:sp>
            <p:nvSpPr>
              <p:cNvPr id="13" name="Google Shape;560;p27">
                <a:extLst>
                  <a:ext uri="{FF2B5EF4-FFF2-40B4-BE49-F238E27FC236}">
                    <a16:creationId xmlns:a16="http://schemas.microsoft.com/office/drawing/2014/main" id="{293F6721-0D2E-86C5-9C82-2F9A2192E450}"/>
                  </a:ext>
                </a:extLst>
              </p:cNvPr>
              <p:cNvSpPr/>
              <p:nvPr/>
            </p:nvSpPr>
            <p:spPr>
              <a:xfrm>
                <a:off x="938863" y="2099025"/>
                <a:ext cx="451275" cy="413175"/>
              </a:xfrm>
              <a:custGeom>
                <a:avLst/>
                <a:gdLst/>
                <a:ahLst/>
                <a:cxnLst/>
                <a:rect l="l" t="t" r="r" b="b"/>
                <a:pathLst>
                  <a:path w="18051" h="16527" extrusionOk="0">
                    <a:moveTo>
                      <a:pt x="11216" y="1"/>
                    </a:moveTo>
                    <a:cubicBezTo>
                      <a:pt x="5025" y="1"/>
                      <a:pt x="1" y="5025"/>
                      <a:pt x="1" y="11216"/>
                    </a:cubicBezTo>
                    <a:lnTo>
                      <a:pt x="1" y="16526"/>
                    </a:lnTo>
                    <a:lnTo>
                      <a:pt x="8919" y="16526"/>
                    </a:lnTo>
                    <a:cubicBezTo>
                      <a:pt x="13955" y="16526"/>
                      <a:pt x="18051" y="12443"/>
                      <a:pt x="18051" y="7394"/>
                    </a:cubicBezTo>
                    <a:lnTo>
                      <a:pt x="18051" y="1"/>
                    </a:lnTo>
                    <a:close/>
                  </a:path>
                </a:pathLst>
              </a:custGeom>
              <a:solidFill>
                <a:srgbClr val="BCB62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 name="Google Shape;561;p27">
                <a:extLst>
                  <a:ext uri="{FF2B5EF4-FFF2-40B4-BE49-F238E27FC236}">
                    <a16:creationId xmlns:a16="http://schemas.microsoft.com/office/drawing/2014/main" id="{EE13814F-FDFD-61CA-82DE-23FD9EA9ADD7}"/>
                  </a:ext>
                </a:extLst>
              </p:cNvPr>
              <p:cNvSpPr/>
              <p:nvPr/>
            </p:nvSpPr>
            <p:spPr>
              <a:xfrm>
                <a:off x="938863" y="1509175"/>
                <a:ext cx="1198100" cy="873350"/>
              </a:xfrm>
              <a:custGeom>
                <a:avLst/>
                <a:gdLst/>
                <a:ahLst/>
                <a:cxnLst/>
                <a:rect l="l" t="t" r="r" b="b"/>
                <a:pathLst>
                  <a:path w="47924" h="34934" extrusionOk="0">
                    <a:moveTo>
                      <a:pt x="28957" y="0"/>
                    </a:moveTo>
                    <a:lnTo>
                      <a:pt x="28957" y="5680"/>
                    </a:lnTo>
                    <a:lnTo>
                      <a:pt x="11216" y="5680"/>
                    </a:lnTo>
                    <a:cubicBezTo>
                      <a:pt x="5025" y="5680"/>
                      <a:pt x="1" y="10704"/>
                      <a:pt x="1" y="16895"/>
                    </a:cubicBezTo>
                    <a:lnTo>
                      <a:pt x="1" y="34933"/>
                    </a:lnTo>
                    <a:cubicBezTo>
                      <a:pt x="1" y="28742"/>
                      <a:pt x="5025" y="23718"/>
                      <a:pt x="11216" y="23718"/>
                    </a:cubicBezTo>
                    <a:lnTo>
                      <a:pt x="28957" y="23718"/>
                    </a:lnTo>
                    <a:lnTo>
                      <a:pt x="28957" y="29861"/>
                    </a:lnTo>
                    <a:lnTo>
                      <a:pt x="47888" y="14978"/>
                    </a:lnTo>
                    <a:cubicBezTo>
                      <a:pt x="47923" y="14955"/>
                      <a:pt x="47923" y="14907"/>
                      <a:pt x="47888" y="14883"/>
                    </a:cubicBezTo>
                    <a:lnTo>
                      <a:pt x="28957" y="0"/>
                    </a:lnTo>
                    <a:close/>
                  </a:path>
                </a:pathLst>
              </a:custGeom>
              <a:solidFill>
                <a:srgbClr val="D1CC6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72A05A8-9B7B-7D98-219C-EFC3C9E3A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519" y="352035"/>
            <a:ext cx="7105508" cy="61539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D1B58B0-6FBB-7483-240D-A7715AC93804}"/>
              </a:ext>
            </a:extLst>
          </p:cNvPr>
          <p:cNvSpPr/>
          <p:nvPr/>
        </p:nvSpPr>
        <p:spPr>
          <a:xfrm>
            <a:off x="3134519" y="4553211"/>
            <a:ext cx="7061667" cy="9645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874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27"/>
          <p:cNvSpPr txBox="1">
            <a:spLocks noGrp="1"/>
          </p:cNvSpPr>
          <p:nvPr>
            <p:ph type="title"/>
          </p:nvPr>
        </p:nvSpPr>
        <p:spPr>
          <a:xfrm>
            <a:off x="571500" y="546100"/>
            <a:ext cx="7480300" cy="596800"/>
          </a:xfrm>
          <a:prstGeom prst="rect">
            <a:avLst/>
          </a:prstGeom>
        </p:spPr>
        <p:txBody>
          <a:bodyPr spcFirstLastPara="1" wrap="square" lIns="121900" tIns="121900" rIns="121900" bIns="121900" anchor="ctr" anchorCtr="0">
            <a:noAutofit/>
          </a:bodyPr>
          <a:lstStyle/>
          <a:p>
            <a:r>
              <a:rPr kumimoji="0" lang="en-US" sz="3600" b="0" i="0" u="none" strike="noStrike" kern="1200" cap="none" spc="0" normalizeH="0" baseline="0" noProof="0">
                <a:ln>
                  <a:noFill/>
                </a:ln>
                <a:solidFill>
                  <a:schemeClr val="tx1"/>
                </a:solidFill>
                <a:effectLst/>
                <a:uLnTx/>
                <a:uFillTx/>
                <a:latin typeface="Elephant"/>
                <a:ea typeface="+mj-ea"/>
                <a:cs typeface="+mj-cs"/>
              </a:rPr>
              <a:t>API-based Linking of CAST </a:t>
            </a:r>
            <a:br>
              <a:rPr kumimoji="0" lang="en-US" sz="3600" b="0" i="0" u="none" strike="noStrike" kern="1200" cap="none" spc="0" normalizeH="0" baseline="0" noProof="0">
                <a:ln>
                  <a:noFill/>
                </a:ln>
                <a:solidFill>
                  <a:schemeClr val="tx1"/>
                </a:solidFill>
                <a:effectLst/>
                <a:uLnTx/>
                <a:uFillTx/>
                <a:latin typeface="Elephant"/>
                <a:ea typeface="+mj-ea"/>
                <a:cs typeface="+mj-cs"/>
              </a:rPr>
            </a:br>
            <a:r>
              <a:rPr kumimoji="0" lang="en-US" sz="3600" b="0" i="0" u="none" strike="noStrike" kern="1200" cap="none" spc="0" normalizeH="0" baseline="0" noProof="0">
                <a:ln>
                  <a:noFill/>
                </a:ln>
                <a:solidFill>
                  <a:schemeClr val="tx1"/>
                </a:solidFill>
                <a:effectLst/>
                <a:uLnTx/>
                <a:uFillTx/>
                <a:latin typeface="Elephant"/>
                <a:ea typeface="+mj-ea"/>
                <a:cs typeface="+mj-cs"/>
              </a:rPr>
              <a:t>with NSGA-III</a:t>
            </a:r>
            <a:endParaRPr>
              <a:solidFill>
                <a:schemeClr val="tx1"/>
              </a:solidFill>
            </a:endParaRPr>
          </a:p>
        </p:txBody>
      </p:sp>
      <p:grpSp>
        <p:nvGrpSpPr>
          <p:cNvPr id="555" name="Google Shape;555;p27"/>
          <p:cNvGrpSpPr/>
          <p:nvPr/>
        </p:nvGrpSpPr>
        <p:grpSpPr>
          <a:xfrm>
            <a:off x="362132" y="2037299"/>
            <a:ext cx="7099118" cy="2788701"/>
            <a:chOff x="1028701" y="1379350"/>
            <a:chExt cx="4605201" cy="1262700"/>
          </a:xfrm>
        </p:grpSpPr>
        <p:sp>
          <p:nvSpPr>
            <p:cNvPr id="556" name="Google Shape;556;p27"/>
            <p:cNvSpPr/>
            <p:nvPr/>
          </p:nvSpPr>
          <p:spPr>
            <a:xfrm>
              <a:off x="1502375" y="1379350"/>
              <a:ext cx="4131527" cy="1262700"/>
            </a:xfrm>
            <a:prstGeom prst="roundRect">
              <a:avLst>
                <a:gd name="adj" fmla="val 16667"/>
              </a:avLst>
            </a:prstGeom>
            <a:solidFill>
              <a:schemeClr val="lt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27"/>
            <p:cNvSpPr txBox="1"/>
            <p:nvPr/>
          </p:nvSpPr>
          <p:spPr>
            <a:xfrm>
              <a:off x="2346259" y="1801612"/>
              <a:ext cx="3243866" cy="765000"/>
            </a:xfrm>
            <a:prstGeom prst="rect">
              <a:avLst/>
            </a:prstGeom>
            <a:noFill/>
            <a:ln>
              <a:noFill/>
            </a:ln>
          </p:spPr>
          <p:txBody>
            <a:bodyPr spcFirstLastPara="1" wrap="square" lIns="121900" tIns="121900" rIns="121900" bIns="121900" anchor="ctr" anchorCtr="0">
              <a:noAutofit/>
            </a:bodyPr>
            <a:lstStyle/>
            <a:p>
              <a:pPr marL="342900" indent="-342900" defTabSz="1219170">
                <a:buClr>
                  <a:srgbClr val="000000"/>
                </a:buClr>
                <a:buFont typeface="Arial" panose="020B0604020202020204" pitchFamily="34" charset="0"/>
                <a:buChar char="•"/>
              </a:pPr>
              <a:r>
                <a:rPr lang="en-US" sz="2000" kern="0">
                  <a:solidFill>
                    <a:srgbClr val="000000"/>
                  </a:solidFill>
                  <a:latin typeface="Roboto"/>
                  <a:ea typeface="Roboto"/>
                  <a:cs typeface="Roboto"/>
                  <a:sym typeface="Roboto"/>
                </a:rPr>
                <a:t>Allows </a:t>
              </a:r>
              <a:r>
                <a:rPr lang="en-US" sz="2000" u="sng" kern="0">
                  <a:solidFill>
                    <a:srgbClr val="000000"/>
                  </a:solidFill>
                  <a:latin typeface="Roboto"/>
                  <a:ea typeface="Roboto"/>
                  <a:cs typeface="Roboto"/>
                  <a:sym typeface="Roboto"/>
                </a:rPr>
                <a:t>multiple users </a:t>
              </a:r>
              <a:r>
                <a:rPr lang="en-US" sz="2000" kern="0">
                  <a:solidFill>
                    <a:srgbClr val="000000"/>
                  </a:solidFill>
                  <a:latin typeface="Roboto"/>
                  <a:ea typeface="Roboto"/>
                  <a:cs typeface="Roboto"/>
                  <a:sym typeface="Roboto"/>
                </a:rPr>
                <a:t>with different programming environments to interact</a:t>
              </a:r>
            </a:p>
            <a:p>
              <a:pPr marL="342900" indent="-342900" defTabSz="1219170">
                <a:buClr>
                  <a:srgbClr val="000000"/>
                </a:buClr>
                <a:buFont typeface="Arial" panose="020B0604020202020204" pitchFamily="34" charset="0"/>
                <a:buChar char="•"/>
              </a:pPr>
              <a:endParaRPr lang="en-US" sz="2000" kern="0">
                <a:solidFill>
                  <a:srgbClr val="000000"/>
                </a:solidFill>
                <a:latin typeface="Roboto"/>
                <a:ea typeface="Roboto"/>
                <a:cs typeface="Roboto"/>
                <a:sym typeface="Roboto"/>
              </a:endParaRPr>
            </a:p>
            <a:p>
              <a:pPr marL="342900" indent="-342900" defTabSz="1219170">
                <a:buClr>
                  <a:srgbClr val="000000"/>
                </a:buClr>
                <a:buFont typeface="Arial" panose="020B0604020202020204" pitchFamily="34" charset="0"/>
                <a:buChar char="•"/>
              </a:pPr>
              <a:r>
                <a:rPr lang="en-US" sz="2000" kern="0">
                  <a:solidFill>
                    <a:srgbClr val="000000"/>
                  </a:solidFill>
                  <a:latin typeface="Roboto"/>
                  <a:ea typeface="Roboto"/>
                  <a:cs typeface="Roboto"/>
                  <a:sym typeface="Roboto"/>
                </a:rPr>
                <a:t>Makes application modular</a:t>
              </a:r>
            </a:p>
            <a:p>
              <a:pPr defTabSz="1219170">
                <a:buClr>
                  <a:srgbClr val="000000"/>
                </a:buClr>
              </a:pPr>
              <a:endParaRPr lang="en-US" sz="2000" kern="0">
                <a:solidFill>
                  <a:srgbClr val="000000"/>
                </a:solidFill>
                <a:latin typeface="Roboto"/>
                <a:ea typeface="Roboto"/>
                <a:cs typeface="Roboto"/>
                <a:sym typeface="Roboto"/>
              </a:endParaRPr>
            </a:p>
          </p:txBody>
        </p:sp>
        <p:sp>
          <p:nvSpPr>
            <p:cNvPr id="558" name="Google Shape;558;p27"/>
            <p:cNvSpPr txBox="1"/>
            <p:nvPr/>
          </p:nvSpPr>
          <p:spPr>
            <a:xfrm>
              <a:off x="2414175" y="1454763"/>
              <a:ext cx="3005414" cy="4296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US" sz="2667" kern="0">
                  <a:solidFill>
                    <a:schemeClr val="accent1">
                      <a:lumMod val="50000"/>
                    </a:schemeClr>
                  </a:solidFill>
                  <a:latin typeface="Fira Sans Extra Condensed Medium"/>
                  <a:ea typeface="Fira Sans Extra Condensed Medium"/>
                  <a:cs typeface="Fira Sans Extra Condensed Medium"/>
                  <a:sym typeface="Fira Sans Extra Condensed Medium"/>
                </a:rPr>
                <a:t>Automatic Programming Interface (API)</a:t>
              </a:r>
            </a:p>
            <a:p>
              <a:pPr defTabSz="1219170">
                <a:buClr>
                  <a:srgbClr val="000000"/>
                </a:buClr>
              </a:pPr>
              <a:endParaRPr lang="en-US" sz="2667" kern="0">
                <a:solidFill>
                  <a:srgbClr val="BCB621"/>
                </a:solidFill>
                <a:latin typeface="Fira Sans Extra Condensed Medium"/>
                <a:ea typeface="Fira Sans Extra Condensed Medium"/>
                <a:cs typeface="Fira Sans Extra Condensed Medium"/>
                <a:sym typeface="Fira Sans Extra Condensed Medium"/>
              </a:endParaRPr>
            </a:p>
          </p:txBody>
        </p:sp>
        <p:grpSp>
          <p:nvGrpSpPr>
            <p:cNvPr id="559" name="Google Shape;559;p27"/>
            <p:cNvGrpSpPr/>
            <p:nvPr/>
          </p:nvGrpSpPr>
          <p:grpSpPr>
            <a:xfrm rot="10800000" flipH="1">
              <a:off x="1028701" y="1379350"/>
              <a:ext cx="1266751" cy="1003025"/>
              <a:chOff x="938863" y="1509175"/>
              <a:chExt cx="1198100" cy="1003025"/>
            </a:xfrm>
          </p:grpSpPr>
          <p:sp>
            <p:nvSpPr>
              <p:cNvPr id="560" name="Google Shape;560;p27"/>
              <p:cNvSpPr/>
              <p:nvPr/>
            </p:nvSpPr>
            <p:spPr>
              <a:xfrm>
                <a:off x="938863" y="2099025"/>
                <a:ext cx="451275" cy="413175"/>
              </a:xfrm>
              <a:custGeom>
                <a:avLst/>
                <a:gdLst/>
                <a:ahLst/>
                <a:cxnLst/>
                <a:rect l="l" t="t" r="r" b="b"/>
                <a:pathLst>
                  <a:path w="18051" h="16527" extrusionOk="0">
                    <a:moveTo>
                      <a:pt x="11216" y="1"/>
                    </a:moveTo>
                    <a:cubicBezTo>
                      <a:pt x="5025" y="1"/>
                      <a:pt x="1" y="5025"/>
                      <a:pt x="1" y="11216"/>
                    </a:cubicBezTo>
                    <a:lnTo>
                      <a:pt x="1" y="16526"/>
                    </a:lnTo>
                    <a:lnTo>
                      <a:pt x="8919" y="16526"/>
                    </a:lnTo>
                    <a:cubicBezTo>
                      <a:pt x="13955" y="16526"/>
                      <a:pt x="18051" y="12443"/>
                      <a:pt x="18051" y="7394"/>
                    </a:cubicBezTo>
                    <a:lnTo>
                      <a:pt x="18051" y="1"/>
                    </a:lnTo>
                    <a:close/>
                  </a:path>
                </a:pathLst>
              </a:custGeom>
              <a:solidFill>
                <a:srgbClr val="BCB6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Google Shape;561;p27"/>
              <p:cNvSpPr/>
              <p:nvPr/>
            </p:nvSpPr>
            <p:spPr>
              <a:xfrm>
                <a:off x="938863" y="1509175"/>
                <a:ext cx="1198100" cy="873350"/>
              </a:xfrm>
              <a:custGeom>
                <a:avLst/>
                <a:gdLst/>
                <a:ahLst/>
                <a:cxnLst/>
                <a:rect l="l" t="t" r="r" b="b"/>
                <a:pathLst>
                  <a:path w="47924" h="34934" extrusionOk="0">
                    <a:moveTo>
                      <a:pt x="28957" y="0"/>
                    </a:moveTo>
                    <a:lnTo>
                      <a:pt x="28957" y="5680"/>
                    </a:lnTo>
                    <a:lnTo>
                      <a:pt x="11216" y="5680"/>
                    </a:lnTo>
                    <a:cubicBezTo>
                      <a:pt x="5025" y="5680"/>
                      <a:pt x="1" y="10704"/>
                      <a:pt x="1" y="16895"/>
                    </a:cubicBezTo>
                    <a:lnTo>
                      <a:pt x="1" y="34933"/>
                    </a:lnTo>
                    <a:cubicBezTo>
                      <a:pt x="1" y="28742"/>
                      <a:pt x="5025" y="23718"/>
                      <a:pt x="11216" y="23718"/>
                    </a:cubicBezTo>
                    <a:lnTo>
                      <a:pt x="28957" y="23718"/>
                    </a:lnTo>
                    <a:lnTo>
                      <a:pt x="28957" y="29861"/>
                    </a:lnTo>
                    <a:lnTo>
                      <a:pt x="47888" y="14978"/>
                    </a:lnTo>
                    <a:cubicBezTo>
                      <a:pt x="47923" y="14955"/>
                      <a:pt x="47923" y="14907"/>
                      <a:pt x="47888" y="14883"/>
                    </a:cubicBezTo>
                    <a:lnTo>
                      <a:pt x="28957"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3" name="Picture 2" descr="Diagram&#10;&#10;Description automatically generated">
            <a:extLst>
              <a:ext uri="{FF2B5EF4-FFF2-40B4-BE49-F238E27FC236}">
                <a16:creationId xmlns:a16="http://schemas.microsoft.com/office/drawing/2014/main" id="{FB220EEA-B32C-11D8-3FF2-F0AF4088490C}"/>
              </a:ext>
            </a:extLst>
          </p:cNvPr>
          <p:cNvPicPr>
            <a:picLocks noChangeAspect="1"/>
          </p:cNvPicPr>
          <p:nvPr/>
        </p:nvPicPr>
        <p:blipFill>
          <a:blip r:embed="rId3"/>
          <a:stretch>
            <a:fillRect/>
          </a:stretch>
        </p:blipFill>
        <p:spPr>
          <a:xfrm>
            <a:off x="7964542" y="298997"/>
            <a:ext cx="3267138" cy="6541302"/>
          </a:xfrm>
          <a:prstGeom prst="rect">
            <a:avLst/>
          </a:prstGeom>
        </p:spPr>
      </p:pic>
      <p:pic>
        <p:nvPicPr>
          <p:cNvPr id="4" name="Picture 3">
            <a:extLst>
              <a:ext uri="{FF2B5EF4-FFF2-40B4-BE49-F238E27FC236}">
                <a16:creationId xmlns:a16="http://schemas.microsoft.com/office/drawing/2014/main" id="{EC1749BF-4C7F-89DE-AC4C-EA215CD82F72}"/>
              </a:ext>
            </a:extLst>
          </p:cNvPr>
          <p:cNvPicPr>
            <a:picLocks noChangeAspect="1"/>
          </p:cNvPicPr>
          <p:nvPr/>
        </p:nvPicPr>
        <p:blipFill>
          <a:blip r:embed="rId4"/>
          <a:stretch>
            <a:fillRect/>
          </a:stretch>
        </p:blipFill>
        <p:spPr>
          <a:xfrm>
            <a:off x="6467516" y="1703934"/>
            <a:ext cx="993734" cy="99983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2"/>
          <p:cNvSpPr txBox="1">
            <a:spLocks noGrp="1"/>
          </p:cNvSpPr>
          <p:nvPr>
            <p:ph type="title"/>
          </p:nvPr>
        </p:nvSpPr>
        <p:spPr>
          <a:xfrm>
            <a:off x="249604" y="480865"/>
            <a:ext cx="6445250" cy="578000"/>
          </a:xfrm>
          <a:prstGeom prst="rect">
            <a:avLst/>
          </a:prstGeom>
        </p:spPr>
        <p:txBody>
          <a:bodyPr spcFirstLastPara="1" wrap="square" lIns="121900" tIns="121900" rIns="121900" bIns="121900" anchor="ctr" anchorCtr="0">
            <a:noAutofit/>
          </a:bodyPr>
          <a:lstStyle/>
          <a:p>
            <a:r>
              <a:rPr kumimoji="0" lang="en-US" b="0" i="0" u="none" strike="noStrike" kern="1200" cap="none" spc="0" normalizeH="0" baseline="0" noProof="0">
                <a:ln>
                  <a:noFill/>
                </a:ln>
                <a:solidFill>
                  <a:srgbClr val="000000"/>
                </a:solidFill>
                <a:effectLst/>
                <a:uLnTx/>
                <a:uFillTx/>
                <a:latin typeface="Elephant"/>
                <a:ea typeface="+mj-ea"/>
                <a:cs typeface="+mj-cs"/>
              </a:rPr>
              <a:t>NSGA-III Linked with CAST </a:t>
            </a:r>
            <a:endParaRPr/>
          </a:p>
        </p:txBody>
      </p:sp>
      <p:grpSp>
        <p:nvGrpSpPr>
          <p:cNvPr id="252" name="Google Shape;252;p32"/>
          <p:cNvGrpSpPr/>
          <p:nvPr/>
        </p:nvGrpSpPr>
        <p:grpSpPr>
          <a:xfrm>
            <a:off x="211592" y="1350851"/>
            <a:ext cx="6259002" cy="4877863"/>
            <a:chOff x="2721861" y="918171"/>
            <a:chExt cx="1326363" cy="3688644"/>
          </a:xfrm>
        </p:grpSpPr>
        <p:sp>
          <p:nvSpPr>
            <p:cNvPr id="253" name="Google Shape;253;p32"/>
            <p:cNvSpPr/>
            <p:nvPr/>
          </p:nvSpPr>
          <p:spPr>
            <a:xfrm>
              <a:off x="2723119" y="1564215"/>
              <a:ext cx="1306496" cy="3042600"/>
            </a:xfrm>
            <a:prstGeom prst="roundRect">
              <a:avLst>
                <a:gd name="adj" fmla="val 0"/>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32"/>
            <p:cNvSpPr/>
            <p:nvPr/>
          </p:nvSpPr>
          <p:spPr>
            <a:xfrm>
              <a:off x="2721861" y="918171"/>
              <a:ext cx="1326363" cy="453900"/>
            </a:xfrm>
            <a:prstGeom prst="homePlate">
              <a:avLst>
                <a:gd name="adj" fmla="val 50000"/>
              </a:avLst>
            </a:prstGeom>
            <a:solidFill>
              <a:schemeClr val="lt1"/>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6" name="Google Shape;266;p32"/>
          <p:cNvSpPr txBox="1"/>
          <p:nvPr/>
        </p:nvSpPr>
        <p:spPr>
          <a:xfrm>
            <a:off x="135151" y="1448614"/>
            <a:ext cx="6227497" cy="422211"/>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400" b="1" kern="0">
                <a:solidFill>
                  <a:srgbClr val="04AEAE"/>
                </a:solidFill>
                <a:latin typeface="Fira Sans Extra Condensed"/>
                <a:ea typeface="Fira Sans Extra Condensed"/>
                <a:cs typeface="Fira Sans Extra Condensed"/>
                <a:sym typeface="Fira Sans Extra Condensed"/>
              </a:rPr>
              <a:t>NSGA-III calls CAST to evaluate using Restful APIs</a:t>
            </a:r>
          </a:p>
        </p:txBody>
      </p:sp>
      <p:sp>
        <p:nvSpPr>
          <p:cNvPr id="6" name="TextBox 5">
            <a:extLst>
              <a:ext uri="{FF2B5EF4-FFF2-40B4-BE49-F238E27FC236}">
                <a16:creationId xmlns:a16="http://schemas.microsoft.com/office/drawing/2014/main" id="{C1631456-579F-0C15-A7E8-828347A855CF}"/>
              </a:ext>
            </a:extLst>
          </p:cNvPr>
          <p:cNvSpPr txBox="1"/>
          <p:nvPr/>
        </p:nvSpPr>
        <p:spPr>
          <a:xfrm>
            <a:off x="336494" y="2326413"/>
            <a:ext cx="6134100" cy="1700466"/>
          </a:xfrm>
          <a:prstGeom prst="rect">
            <a:avLst/>
          </a:prstGeom>
          <a:noFill/>
        </p:spPr>
        <p:txBody>
          <a:bodyPr wrap="square">
            <a:spAutoFit/>
          </a:bodyPr>
          <a:lstStyle/>
          <a:p>
            <a:pPr marR="0" lvl="0" algn="l" defTabSz="914400" rtl="0" eaLnBrk="1" fontAlgn="auto" latinLnBrk="0" hangingPunct="1">
              <a:lnSpc>
                <a:spcPct val="100000"/>
              </a:lnSpc>
              <a:spcBef>
                <a:spcPts val="1000"/>
              </a:spcBef>
              <a:spcAft>
                <a:spcPts val="0"/>
              </a:spcAft>
              <a:buClrTx/>
              <a:buSzTx/>
              <a:tabLst/>
              <a:defRPr/>
            </a:pPr>
            <a:r>
              <a:rPr kumimoji="0" lang="en-US" sz="2000" b="1" i="0" u="none" strike="noStrike" kern="1200" cap="none" spc="0" normalizeH="0" baseline="0" noProof="0">
                <a:ln>
                  <a:noFill/>
                </a:ln>
                <a:solidFill>
                  <a:srgbClr val="000000"/>
                </a:solidFill>
                <a:effectLst/>
                <a:uLnTx/>
                <a:uFillTx/>
                <a:latin typeface="Century Gothic"/>
                <a:ea typeface="+mn-ea"/>
                <a:cs typeface="+mn-cs"/>
              </a:rPr>
              <a:t>Mixed Heterogeneity:</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solidFill>
                  <a:srgbClr val="000000"/>
                </a:solidFill>
                <a:effectLst/>
                <a:uLnTx/>
                <a:uFillTx/>
                <a:latin typeface="Century Gothic"/>
                <a:ea typeface="+mn-ea"/>
                <a:cs typeface="+mn-cs"/>
              </a:rPr>
              <a:t>50/50: </a:t>
            </a:r>
            <a:r>
              <a:rPr kumimoji="0" lang="en-US" b="0" i="0" u="none" strike="noStrike" kern="1200" cap="none" spc="0" normalizeH="0" baseline="0" noProof="0">
                <a:ln>
                  <a:noFill/>
                </a:ln>
                <a:solidFill>
                  <a:srgbClr val="000000"/>
                </a:solidFill>
                <a:effectLst/>
                <a:uLnTx/>
                <a:uFillTx/>
                <a:latin typeface="Century Gothic"/>
                <a:ea typeface="+mn-ea"/>
                <a:cs typeface="+mn-cs"/>
              </a:rPr>
              <a:t>50% surrogate, 50% CAST</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solidFill>
                  <a:srgbClr val="000000"/>
                </a:solidFill>
                <a:effectLst/>
                <a:uLnTx/>
                <a:uFillTx/>
                <a:latin typeface="Century Gothic"/>
                <a:ea typeface="+mn-ea"/>
                <a:cs typeface="+mn-cs"/>
              </a:rPr>
              <a:t>95/5: </a:t>
            </a:r>
            <a:r>
              <a:rPr kumimoji="0" lang="en-US" b="0" i="0" u="none" strike="noStrike" kern="1200" cap="none" spc="0" normalizeH="0" baseline="0" noProof="0">
                <a:ln>
                  <a:noFill/>
                </a:ln>
                <a:solidFill>
                  <a:srgbClr val="000000"/>
                </a:solidFill>
                <a:effectLst/>
                <a:uLnTx/>
                <a:uFillTx/>
                <a:latin typeface="Century Gothic"/>
                <a:ea typeface="+mn-ea"/>
                <a:cs typeface="+mn-cs"/>
              </a:rPr>
              <a:t>95% surrogate, 5% CAST</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solidFill>
                  <a:srgbClr val="000000"/>
                </a:solidFill>
                <a:effectLst/>
                <a:uLnTx/>
                <a:uFillTx/>
                <a:latin typeface="Century Gothic"/>
                <a:ea typeface="+mn-ea"/>
                <a:cs typeface="+mn-cs"/>
              </a:rPr>
              <a:t>1: </a:t>
            </a:r>
            <a:r>
              <a:rPr kumimoji="0" lang="en-US" b="0" i="0" u="none" strike="noStrike" kern="1200" cap="none" spc="0" normalizeH="0" baseline="0" noProof="0">
                <a:ln>
                  <a:noFill/>
                </a:ln>
                <a:solidFill>
                  <a:srgbClr val="000000"/>
                </a:solidFill>
                <a:effectLst/>
                <a:uLnTx/>
                <a:uFillTx/>
                <a:latin typeface="Century Gothic"/>
                <a:ea typeface="+mn-ea"/>
                <a:cs typeface="+mn-cs"/>
              </a:rPr>
              <a:t>All surrogates, evaluate final solutions by CAST</a:t>
            </a:r>
          </a:p>
        </p:txBody>
      </p:sp>
      <p:pic>
        <p:nvPicPr>
          <p:cNvPr id="9" name="Picture 8">
            <a:extLst>
              <a:ext uri="{FF2B5EF4-FFF2-40B4-BE49-F238E27FC236}">
                <a16:creationId xmlns:a16="http://schemas.microsoft.com/office/drawing/2014/main" id="{981CC3B2-678E-4582-DA1A-209A2FC44111}"/>
              </a:ext>
            </a:extLst>
          </p:cNvPr>
          <p:cNvPicPr>
            <a:picLocks noChangeAspect="1"/>
          </p:cNvPicPr>
          <p:nvPr/>
        </p:nvPicPr>
        <p:blipFill>
          <a:blip r:embed="rId3"/>
          <a:stretch>
            <a:fillRect/>
          </a:stretch>
        </p:blipFill>
        <p:spPr>
          <a:xfrm>
            <a:off x="6585978" y="2641908"/>
            <a:ext cx="5111266" cy="3785707"/>
          </a:xfrm>
          <a:prstGeom prst="rect">
            <a:avLst/>
          </a:prstGeom>
        </p:spPr>
      </p:pic>
      <p:grpSp>
        <p:nvGrpSpPr>
          <p:cNvPr id="14" name="Group 13">
            <a:extLst>
              <a:ext uri="{FF2B5EF4-FFF2-40B4-BE49-F238E27FC236}">
                <a16:creationId xmlns:a16="http://schemas.microsoft.com/office/drawing/2014/main" id="{D6722B1D-328D-F418-D7F1-80D9C84D9588}"/>
              </a:ext>
            </a:extLst>
          </p:cNvPr>
          <p:cNvGrpSpPr/>
          <p:nvPr/>
        </p:nvGrpSpPr>
        <p:grpSpPr>
          <a:xfrm>
            <a:off x="1933778" y="3728028"/>
            <a:ext cx="2946817" cy="1358087"/>
            <a:chOff x="7062045" y="898736"/>
            <a:chExt cx="2946817" cy="1358087"/>
          </a:xfrm>
        </p:grpSpPr>
        <p:pic>
          <p:nvPicPr>
            <p:cNvPr id="10" name="Picture 9" descr="Table&#10;&#10;Description automatically generated">
              <a:extLst>
                <a:ext uri="{FF2B5EF4-FFF2-40B4-BE49-F238E27FC236}">
                  <a16:creationId xmlns:a16="http://schemas.microsoft.com/office/drawing/2014/main" id="{010D8098-E496-FB5B-AAA1-95E412AC6BB1}"/>
                </a:ext>
              </a:extLst>
            </p:cNvPr>
            <p:cNvPicPr>
              <a:picLocks noChangeAspect="1"/>
            </p:cNvPicPr>
            <p:nvPr/>
          </p:nvPicPr>
          <p:blipFill>
            <a:blip r:embed="rId4"/>
            <a:stretch>
              <a:fillRect/>
            </a:stretch>
          </p:blipFill>
          <p:spPr>
            <a:xfrm>
              <a:off x="7372774" y="922802"/>
              <a:ext cx="2636088" cy="1334021"/>
            </a:xfrm>
            <a:prstGeom prst="rect">
              <a:avLst/>
            </a:prstGeom>
          </p:spPr>
        </p:pic>
        <p:sp>
          <p:nvSpPr>
            <p:cNvPr id="11" name="TextBox 10">
              <a:extLst>
                <a:ext uri="{FF2B5EF4-FFF2-40B4-BE49-F238E27FC236}">
                  <a16:creationId xmlns:a16="http://schemas.microsoft.com/office/drawing/2014/main" id="{3F702129-B344-9A78-7A2C-73DCA1D9927F}"/>
                </a:ext>
              </a:extLst>
            </p:cNvPr>
            <p:cNvSpPr txBox="1"/>
            <p:nvPr/>
          </p:nvSpPr>
          <p:spPr>
            <a:xfrm rot="16200000">
              <a:off x="6579701" y="1381080"/>
              <a:ext cx="1334020" cy="369332"/>
            </a:xfrm>
            <a:prstGeom prst="rect">
              <a:avLst/>
            </a:prstGeom>
            <a:noFill/>
          </p:spPr>
          <p:txBody>
            <a:bodyPr wrap="none" rtlCol="0">
              <a:spAutoFit/>
            </a:bodyPr>
            <a:lstStyle/>
            <a:p>
              <a:r>
                <a:rPr lang="en-US">
                  <a:solidFill>
                    <a:srgbClr val="000000"/>
                  </a:solidFill>
                  <a:latin typeface="Century Gothic"/>
                </a:rPr>
                <a:t>Time (min)</a:t>
              </a:r>
            </a:p>
          </p:txBody>
        </p:sp>
      </p:grpSp>
      <p:sp>
        <p:nvSpPr>
          <p:cNvPr id="13" name="TextBox 12">
            <a:extLst>
              <a:ext uri="{FF2B5EF4-FFF2-40B4-BE49-F238E27FC236}">
                <a16:creationId xmlns:a16="http://schemas.microsoft.com/office/drawing/2014/main" id="{D291EC2E-F862-F182-2C58-6862AD07E74A}"/>
              </a:ext>
            </a:extLst>
          </p:cNvPr>
          <p:cNvSpPr txBox="1"/>
          <p:nvPr/>
        </p:nvSpPr>
        <p:spPr>
          <a:xfrm rot="16200000">
            <a:off x="6481859" y="1252430"/>
            <a:ext cx="2000869" cy="338554"/>
          </a:xfrm>
          <a:prstGeom prst="rect">
            <a:avLst/>
          </a:prstGeom>
          <a:noFill/>
        </p:spPr>
        <p:txBody>
          <a:bodyPr wrap="none" rtlCol="0">
            <a:spAutoFit/>
          </a:bodyPr>
          <a:lstStyle/>
          <a:p>
            <a:r>
              <a:rPr lang="en-US" sz="1600">
                <a:solidFill>
                  <a:srgbClr val="000000"/>
                </a:solidFill>
                <a:latin typeface="Century Gothic"/>
              </a:rPr>
              <a:t>Hypervolume (HV)</a:t>
            </a:r>
          </a:p>
        </p:txBody>
      </p:sp>
      <p:grpSp>
        <p:nvGrpSpPr>
          <p:cNvPr id="15" name="Google Shape;555;p27">
            <a:extLst>
              <a:ext uri="{FF2B5EF4-FFF2-40B4-BE49-F238E27FC236}">
                <a16:creationId xmlns:a16="http://schemas.microsoft.com/office/drawing/2014/main" id="{770F9079-8D3F-9142-5CF4-19D44030BEF0}"/>
              </a:ext>
            </a:extLst>
          </p:cNvPr>
          <p:cNvGrpSpPr/>
          <p:nvPr/>
        </p:nvGrpSpPr>
        <p:grpSpPr>
          <a:xfrm>
            <a:off x="698682" y="5159467"/>
            <a:ext cx="5397318" cy="1428506"/>
            <a:chOff x="1028701" y="1379350"/>
            <a:chExt cx="4605201" cy="1262700"/>
          </a:xfrm>
        </p:grpSpPr>
        <p:sp>
          <p:nvSpPr>
            <p:cNvPr id="16" name="Google Shape;556;p27">
              <a:extLst>
                <a:ext uri="{FF2B5EF4-FFF2-40B4-BE49-F238E27FC236}">
                  <a16:creationId xmlns:a16="http://schemas.microsoft.com/office/drawing/2014/main" id="{AB8C7480-7716-4CAA-3709-EC9BB5513C19}"/>
                </a:ext>
              </a:extLst>
            </p:cNvPr>
            <p:cNvSpPr/>
            <p:nvPr/>
          </p:nvSpPr>
          <p:spPr>
            <a:xfrm>
              <a:off x="1502375" y="1379350"/>
              <a:ext cx="4131527" cy="1262700"/>
            </a:xfrm>
            <a:prstGeom prst="roundRect">
              <a:avLst>
                <a:gd name="adj" fmla="val 16667"/>
              </a:avLst>
            </a:prstGeom>
            <a:solidFill>
              <a:srgbClr val="00B050"/>
            </a:solidFill>
            <a:ln w="28575" cap="flat" cmpd="sng">
              <a:solidFill>
                <a:srgbClr val="D1CC6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7" name="Google Shape;557;p27">
              <a:extLst>
                <a:ext uri="{FF2B5EF4-FFF2-40B4-BE49-F238E27FC236}">
                  <a16:creationId xmlns:a16="http://schemas.microsoft.com/office/drawing/2014/main" id="{3E98D18D-F60E-5F0B-7DC3-BE16DE092D5B}"/>
                </a:ext>
              </a:extLst>
            </p:cNvPr>
            <p:cNvSpPr txBox="1"/>
            <p:nvPr/>
          </p:nvSpPr>
          <p:spPr>
            <a:xfrm>
              <a:off x="2346259" y="1801612"/>
              <a:ext cx="3243866" cy="765000"/>
            </a:xfrm>
            <a:prstGeom prst="rect">
              <a:avLst/>
            </a:pr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0000"/>
                  </a:solidFill>
                  <a:effectLst/>
                  <a:uLnTx/>
                  <a:uFillTx/>
                  <a:latin typeface="Roboto"/>
                  <a:ea typeface="Roboto"/>
                  <a:cs typeface="Roboto"/>
                  <a:sym typeface="Roboto"/>
                </a:rPr>
                <a:t>95/5 is almost as good but requires less time</a:t>
              </a:r>
            </a:p>
          </p:txBody>
        </p:sp>
        <p:sp>
          <p:nvSpPr>
            <p:cNvPr id="18" name="Google Shape;558;p27">
              <a:extLst>
                <a:ext uri="{FF2B5EF4-FFF2-40B4-BE49-F238E27FC236}">
                  <a16:creationId xmlns:a16="http://schemas.microsoft.com/office/drawing/2014/main" id="{84C9AC29-0485-39EE-2711-BEFBCBCDB6BB}"/>
                </a:ext>
              </a:extLst>
            </p:cNvPr>
            <p:cNvSpPr txBox="1"/>
            <p:nvPr/>
          </p:nvSpPr>
          <p:spPr>
            <a:xfrm>
              <a:off x="2302482" y="1564936"/>
              <a:ext cx="3005414" cy="429600"/>
            </a:xfrm>
            <a:prstGeom prst="rect">
              <a:avLst/>
            </a:pr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a:ln>
                    <a:noFill/>
                  </a:ln>
                  <a:solidFill>
                    <a:srgbClr val="FFFF00"/>
                  </a:solidFill>
                  <a:effectLst/>
                  <a:uLnTx/>
                  <a:uFillTx/>
                  <a:latin typeface="Fira Sans Extra Condensed Medium"/>
                  <a:ea typeface="Fira Sans Extra Condensed Medium"/>
                  <a:cs typeface="Fira Sans Extra Condensed Medium"/>
                  <a:sym typeface="Fira Sans Extra Condensed Medium"/>
                </a:rPr>
                <a:t>Major finding:</a:t>
              </a:r>
            </a:p>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FFFF00"/>
                </a:solidFill>
                <a:effectLst/>
                <a:uLnTx/>
                <a:uFillTx/>
                <a:latin typeface="Fira Sans Extra Condensed Medium"/>
                <a:ea typeface="Fira Sans Extra Condensed Medium"/>
                <a:cs typeface="Fira Sans Extra Condensed Medium"/>
                <a:sym typeface="Fira Sans Extra Condensed Medium"/>
              </a:endParaRPr>
            </a:p>
          </p:txBody>
        </p:sp>
        <p:grpSp>
          <p:nvGrpSpPr>
            <p:cNvPr id="19" name="Google Shape;559;p27">
              <a:extLst>
                <a:ext uri="{FF2B5EF4-FFF2-40B4-BE49-F238E27FC236}">
                  <a16:creationId xmlns:a16="http://schemas.microsoft.com/office/drawing/2014/main" id="{87273081-9FC4-F303-1162-83716FB67061}"/>
                </a:ext>
              </a:extLst>
            </p:cNvPr>
            <p:cNvGrpSpPr/>
            <p:nvPr/>
          </p:nvGrpSpPr>
          <p:grpSpPr>
            <a:xfrm rot="10800000" flipH="1">
              <a:off x="1028701" y="1379350"/>
              <a:ext cx="1266751" cy="1003025"/>
              <a:chOff x="938863" y="1509175"/>
              <a:chExt cx="1198100" cy="1003025"/>
            </a:xfrm>
          </p:grpSpPr>
          <p:sp>
            <p:nvSpPr>
              <p:cNvPr id="20" name="Google Shape;560;p27">
                <a:extLst>
                  <a:ext uri="{FF2B5EF4-FFF2-40B4-BE49-F238E27FC236}">
                    <a16:creationId xmlns:a16="http://schemas.microsoft.com/office/drawing/2014/main" id="{567A47F5-2232-F656-A6B3-973E4D9D10E1}"/>
                  </a:ext>
                </a:extLst>
              </p:cNvPr>
              <p:cNvSpPr/>
              <p:nvPr/>
            </p:nvSpPr>
            <p:spPr>
              <a:xfrm>
                <a:off x="938863" y="2099025"/>
                <a:ext cx="451275" cy="413175"/>
              </a:xfrm>
              <a:custGeom>
                <a:avLst/>
                <a:gdLst/>
                <a:ahLst/>
                <a:cxnLst/>
                <a:rect l="l" t="t" r="r" b="b"/>
                <a:pathLst>
                  <a:path w="18051" h="16527" extrusionOk="0">
                    <a:moveTo>
                      <a:pt x="11216" y="1"/>
                    </a:moveTo>
                    <a:cubicBezTo>
                      <a:pt x="5025" y="1"/>
                      <a:pt x="1" y="5025"/>
                      <a:pt x="1" y="11216"/>
                    </a:cubicBezTo>
                    <a:lnTo>
                      <a:pt x="1" y="16526"/>
                    </a:lnTo>
                    <a:lnTo>
                      <a:pt x="8919" y="16526"/>
                    </a:lnTo>
                    <a:cubicBezTo>
                      <a:pt x="13955" y="16526"/>
                      <a:pt x="18051" y="12443"/>
                      <a:pt x="18051" y="7394"/>
                    </a:cubicBezTo>
                    <a:lnTo>
                      <a:pt x="18051" y="1"/>
                    </a:lnTo>
                    <a:close/>
                  </a:path>
                </a:pathLst>
              </a:custGeom>
              <a:solidFill>
                <a:srgbClr val="BCB62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1" name="Google Shape;561;p27">
                <a:extLst>
                  <a:ext uri="{FF2B5EF4-FFF2-40B4-BE49-F238E27FC236}">
                    <a16:creationId xmlns:a16="http://schemas.microsoft.com/office/drawing/2014/main" id="{C9CCA441-CF28-7D62-005D-CAAC8077B0C6}"/>
                  </a:ext>
                </a:extLst>
              </p:cNvPr>
              <p:cNvSpPr/>
              <p:nvPr/>
            </p:nvSpPr>
            <p:spPr>
              <a:xfrm>
                <a:off x="938863" y="1509175"/>
                <a:ext cx="1198100" cy="873350"/>
              </a:xfrm>
              <a:custGeom>
                <a:avLst/>
                <a:gdLst/>
                <a:ahLst/>
                <a:cxnLst/>
                <a:rect l="l" t="t" r="r" b="b"/>
                <a:pathLst>
                  <a:path w="47924" h="34934" extrusionOk="0">
                    <a:moveTo>
                      <a:pt x="28957" y="0"/>
                    </a:moveTo>
                    <a:lnTo>
                      <a:pt x="28957" y="5680"/>
                    </a:lnTo>
                    <a:lnTo>
                      <a:pt x="11216" y="5680"/>
                    </a:lnTo>
                    <a:cubicBezTo>
                      <a:pt x="5025" y="5680"/>
                      <a:pt x="1" y="10704"/>
                      <a:pt x="1" y="16895"/>
                    </a:cubicBezTo>
                    <a:lnTo>
                      <a:pt x="1" y="34933"/>
                    </a:lnTo>
                    <a:cubicBezTo>
                      <a:pt x="1" y="28742"/>
                      <a:pt x="5025" y="23718"/>
                      <a:pt x="11216" y="23718"/>
                    </a:cubicBezTo>
                    <a:lnTo>
                      <a:pt x="28957" y="23718"/>
                    </a:lnTo>
                    <a:lnTo>
                      <a:pt x="28957" y="29861"/>
                    </a:lnTo>
                    <a:lnTo>
                      <a:pt x="47888" y="14978"/>
                    </a:lnTo>
                    <a:cubicBezTo>
                      <a:pt x="47923" y="14955"/>
                      <a:pt x="47923" y="14907"/>
                      <a:pt x="47888" y="14883"/>
                    </a:cubicBezTo>
                    <a:lnTo>
                      <a:pt x="28957" y="0"/>
                    </a:lnTo>
                    <a:close/>
                  </a:path>
                </a:pathLst>
              </a:custGeom>
              <a:solidFill>
                <a:srgbClr val="D1CC6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pic>
        <p:nvPicPr>
          <p:cNvPr id="22" name="Picture 21">
            <a:extLst>
              <a:ext uri="{FF2B5EF4-FFF2-40B4-BE49-F238E27FC236}">
                <a16:creationId xmlns:a16="http://schemas.microsoft.com/office/drawing/2014/main" id="{B4DFC703-B98F-A627-ED57-3823B9843141}"/>
              </a:ext>
            </a:extLst>
          </p:cNvPr>
          <p:cNvPicPr>
            <a:picLocks noChangeAspect="1"/>
          </p:cNvPicPr>
          <p:nvPr/>
        </p:nvPicPr>
        <p:blipFill>
          <a:blip r:embed="rId5"/>
          <a:stretch>
            <a:fillRect/>
          </a:stretch>
        </p:blipFill>
        <p:spPr>
          <a:xfrm>
            <a:off x="5263252" y="4609344"/>
            <a:ext cx="989152" cy="1003083"/>
          </a:xfrm>
          <a:prstGeom prst="rect">
            <a:avLst/>
          </a:prstGeom>
        </p:spPr>
      </p:pic>
      <p:pic>
        <p:nvPicPr>
          <p:cNvPr id="2050" name="Picture 2" descr="Hypervolume (hyper) calculation. | Download Scientific Diagram">
            <a:extLst>
              <a:ext uri="{FF2B5EF4-FFF2-40B4-BE49-F238E27FC236}">
                <a16:creationId xmlns:a16="http://schemas.microsoft.com/office/drawing/2014/main" id="{4F97E3C6-B3E1-D804-A1CD-DBADB4AABB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545" y="289649"/>
            <a:ext cx="3505766" cy="23179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A0FCC-5D8F-F3E0-0224-F9AB032B9CAB}"/>
              </a:ext>
            </a:extLst>
          </p:cNvPr>
          <p:cNvSpPr>
            <a:spLocks noGrp="1"/>
          </p:cNvSpPr>
          <p:nvPr>
            <p:ph type="title"/>
          </p:nvPr>
        </p:nvSpPr>
        <p:spPr>
          <a:xfrm>
            <a:off x="553720" y="253365"/>
            <a:ext cx="10515600" cy="1325563"/>
          </a:xfrm>
        </p:spPr>
        <p:txBody>
          <a:bodyPr/>
          <a:lstStyle/>
          <a:p>
            <a:r>
              <a:rPr lang="en-US"/>
              <a:t>Alternate Solutions Using </a:t>
            </a:r>
            <a:br>
              <a:rPr lang="en-US"/>
            </a:br>
            <a:r>
              <a:rPr lang="en-US"/>
              <a:t>Multi-objective Optimization</a:t>
            </a:r>
          </a:p>
        </p:txBody>
      </p:sp>
      <p:graphicFrame>
        <p:nvGraphicFramePr>
          <p:cNvPr id="9" name="Content Placeholder 2">
            <a:extLst>
              <a:ext uri="{FF2B5EF4-FFF2-40B4-BE49-F238E27FC236}">
                <a16:creationId xmlns:a16="http://schemas.microsoft.com/office/drawing/2014/main" id="{0E9ED61C-0B4E-A7FC-D5CD-093ED67F4024}"/>
              </a:ext>
            </a:extLst>
          </p:cNvPr>
          <p:cNvGraphicFramePr>
            <a:graphicFrameLocks noGrp="1"/>
          </p:cNvGraphicFramePr>
          <p:nvPr>
            <p:ph sz="half" idx="1"/>
            <p:extLst>
              <p:ext uri="{D42A27DB-BD31-4B8C-83A1-F6EECF244321}">
                <p14:modId xmlns:p14="http://schemas.microsoft.com/office/powerpoint/2010/main" val="1737931803"/>
              </p:ext>
            </p:extLst>
          </p:nvPr>
        </p:nvGraphicFramePr>
        <p:xfrm>
          <a:off x="326786" y="1454546"/>
          <a:ext cx="4835764" cy="4355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picture containing map&#10;&#10;Description automatically generated">
            <a:extLst>
              <a:ext uri="{FF2B5EF4-FFF2-40B4-BE49-F238E27FC236}">
                <a16:creationId xmlns:a16="http://schemas.microsoft.com/office/drawing/2014/main" id="{2591438E-467C-8C3A-3665-6F166C90D7FC}"/>
              </a:ext>
            </a:extLst>
          </p:cNvPr>
          <p:cNvPicPr>
            <a:picLocks noChangeAspect="1"/>
          </p:cNvPicPr>
          <p:nvPr/>
        </p:nvPicPr>
        <p:blipFill>
          <a:blip r:embed="rId7"/>
          <a:stretch>
            <a:fillRect/>
          </a:stretch>
        </p:blipFill>
        <p:spPr>
          <a:xfrm>
            <a:off x="5162550" y="1690688"/>
            <a:ext cx="7029449" cy="4658405"/>
          </a:xfrm>
          <a:prstGeom prst="rect">
            <a:avLst/>
          </a:prstGeom>
        </p:spPr>
      </p:pic>
    </p:spTree>
    <p:extLst>
      <p:ext uri="{BB962C8B-B14F-4D97-AF65-F5344CB8AC3E}">
        <p14:creationId xmlns:p14="http://schemas.microsoft.com/office/powerpoint/2010/main" val="565880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2"/>
          <p:cNvSpPr txBox="1">
            <a:spLocks noGrp="1"/>
          </p:cNvSpPr>
          <p:nvPr>
            <p:ph type="title"/>
          </p:nvPr>
        </p:nvSpPr>
        <p:spPr>
          <a:xfrm>
            <a:off x="249604" y="480865"/>
            <a:ext cx="6445250" cy="578000"/>
          </a:xfrm>
          <a:prstGeom prst="rect">
            <a:avLst/>
          </a:prstGeom>
        </p:spPr>
        <p:txBody>
          <a:bodyPr spcFirstLastPara="1" wrap="square" lIns="121900" tIns="121900" rIns="121900" bIns="121900" anchor="ctr" anchorCtr="0">
            <a:noAutofit/>
          </a:bodyPr>
          <a:lstStyle/>
          <a:p>
            <a:r>
              <a:rPr kumimoji="0" lang="en-US" sz="3600" b="0" i="0" u="none" strike="noStrike" kern="1200" cap="none" spc="0" normalizeH="0" baseline="0" noProof="0">
                <a:ln>
                  <a:noFill/>
                </a:ln>
                <a:solidFill>
                  <a:srgbClr val="000000"/>
                </a:solidFill>
                <a:effectLst/>
                <a:uLnTx/>
                <a:uFillTx/>
                <a:latin typeface="Elephant"/>
                <a:ea typeface="+mj-ea"/>
                <a:cs typeface="+mj-cs"/>
              </a:rPr>
              <a:t>Multi-County Optimization</a:t>
            </a:r>
            <a:endParaRPr sz="3600"/>
          </a:p>
        </p:txBody>
      </p:sp>
      <p:grpSp>
        <p:nvGrpSpPr>
          <p:cNvPr id="252" name="Google Shape;252;p32"/>
          <p:cNvGrpSpPr/>
          <p:nvPr/>
        </p:nvGrpSpPr>
        <p:grpSpPr>
          <a:xfrm>
            <a:off x="211592" y="1565746"/>
            <a:ext cx="8437108" cy="4662968"/>
            <a:chOff x="2721861" y="1080675"/>
            <a:chExt cx="1353875" cy="3526140"/>
          </a:xfrm>
        </p:grpSpPr>
        <p:sp>
          <p:nvSpPr>
            <p:cNvPr id="253" name="Google Shape;253;p32"/>
            <p:cNvSpPr/>
            <p:nvPr/>
          </p:nvSpPr>
          <p:spPr>
            <a:xfrm>
              <a:off x="2723119" y="1564215"/>
              <a:ext cx="1306496" cy="3042600"/>
            </a:xfrm>
            <a:prstGeom prst="roundRect">
              <a:avLst>
                <a:gd name="adj" fmla="val 0"/>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32"/>
            <p:cNvSpPr/>
            <p:nvPr/>
          </p:nvSpPr>
          <p:spPr>
            <a:xfrm>
              <a:off x="2721861" y="1080675"/>
              <a:ext cx="1353875" cy="453900"/>
            </a:xfrm>
            <a:prstGeom prst="homePlate">
              <a:avLst>
                <a:gd name="adj" fmla="val 50000"/>
              </a:avLst>
            </a:prstGeom>
            <a:solidFill>
              <a:schemeClr val="lt1"/>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6" name="Google Shape;266;p32"/>
          <p:cNvSpPr txBox="1"/>
          <p:nvPr/>
        </p:nvSpPr>
        <p:spPr>
          <a:xfrm>
            <a:off x="155281" y="1700929"/>
            <a:ext cx="6227497" cy="422211"/>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4AEAE"/>
                </a:solidFill>
                <a:effectLst/>
                <a:uLnTx/>
                <a:uFillTx/>
                <a:latin typeface="Fira Sans Extra Condensed"/>
                <a:ea typeface="Fira Sans Extra Condensed"/>
                <a:cs typeface="Fira Sans Extra Condensed"/>
                <a:sym typeface="Fira Sans Extra Condensed"/>
              </a:rPr>
              <a:t>Observation:</a:t>
            </a:r>
          </a:p>
        </p:txBody>
      </p:sp>
      <p:grpSp>
        <p:nvGrpSpPr>
          <p:cNvPr id="15" name="Google Shape;555;p27">
            <a:extLst>
              <a:ext uri="{FF2B5EF4-FFF2-40B4-BE49-F238E27FC236}">
                <a16:creationId xmlns:a16="http://schemas.microsoft.com/office/drawing/2014/main" id="{770F9079-8D3F-9142-5CF4-19D44030BEF0}"/>
              </a:ext>
            </a:extLst>
          </p:cNvPr>
          <p:cNvGrpSpPr/>
          <p:nvPr/>
        </p:nvGrpSpPr>
        <p:grpSpPr>
          <a:xfrm>
            <a:off x="698682" y="4089400"/>
            <a:ext cx="7372168" cy="1678120"/>
            <a:chOff x="1028701" y="1379350"/>
            <a:chExt cx="4605201" cy="1262700"/>
          </a:xfrm>
        </p:grpSpPr>
        <p:sp>
          <p:nvSpPr>
            <p:cNvPr id="16" name="Google Shape;556;p27">
              <a:extLst>
                <a:ext uri="{FF2B5EF4-FFF2-40B4-BE49-F238E27FC236}">
                  <a16:creationId xmlns:a16="http://schemas.microsoft.com/office/drawing/2014/main" id="{AB8C7480-7716-4CAA-3709-EC9BB5513C19}"/>
                </a:ext>
              </a:extLst>
            </p:cNvPr>
            <p:cNvSpPr/>
            <p:nvPr/>
          </p:nvSpPr>
          <p:spPr>
            <a:xfrm>
              <a:off x="1502375" y="1379350"/>
              <a:ext cx="4131527" cy="1262700"/>
            </a:xfrm>
            <a:prstGeom prst="roundRect">
              <a:avLst>
                <a:gd name="adj" fmla="val 16667"/>
              </a:avLst>
            </a:prstGeom>
            <a:solidFill>
              <a:srgbClr val="00B050"/>
            </a:solidFill>
            <a:ln w="28575" cap="flat" cmpd="sng">
              <a:solidFill>
                <a:srgbClr val="D1CC6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557;p27">
              <a:extLst>
                <a:ext uri="{FF2B5EF4-FFF2-40B4-BE49-F238E27FC236}">
                  <a16:creationId xmlns:a16="http://schemas.microsoft.com/office/drawing/2014/main" id="{3E98D18D-F60E-5F0B-7DC3-BE16DE092D5B}"/>
                </a:ext>
              </a:extLst>
            </p:cNvPr>
            <p:cNvSpPr txBox="1"/>
            <p:nvPr/>
          </p:nvSpPr>
          <p:spPr>
            <a:xfrm>
              <a:off x="2346259" y="1801612"/>
              <a:ext cx="3243866" cy="765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00000"/>
                  </a:solidFill>
                  <a:effectLst/>
                  <a:uLnTx/>
                  <a:uFillTx/>
                  <a:latin typeface="Roboto"/>
                  <a:ea typeface="Roboto"/>
                  <a:cs typeface="Roboto"/>
                  <a:sym typeface="Roboto"/>
                </a:rPr>
                <a:t>This provides promise for extending the proposed optimization method to multi-state and to watershed level</a:t>
              </a:r>
            </a:p>
          </p:txBody>
        </p:sp>
        <p:sp>
          <p:nvSpPr>
            <p:cNvPr id="18" name="Google Shape;558;p27">
              <a:extLst>
                <a:ext uri="{FF2B5EF4-FFF2-40B4-BE49-F238E27FC236}">
                  <a16:creationId xmlns:a16="http://schemas.microsoft.com/office/drawing/2014/main" id="{84C9AC29-0485-39EE-2711-BEFBCBCDB6BB}"/>
                </a:ext>
              </a:extLst>
            </p:cNvPr>
            <p:cNvSpPr txBox="1"/>
            <p:nvPr/>
          </p:nvSpPr>
          <p:spPr>
            <a:xfrm>
              <a:off x="2302482" y="1564936"/>
              <a:ext cx="3005414" cy="4296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a:ln>
                    <a:noFill/>
                  </a:ln>
                  <a:solidFill>
                    <a:srgbClr val="FFFF00"/>
                  </a:solidFill>
                  <a:effectLst/>
                  <a:uLnTx/>
                  <a:uFillTx/>
                  <a:latin typeface="Fira Sans Extra Condensed Medium"/>
                  <a:ea typeface="Fira Sans Extra Condensed Medium"/>
                  <a:cs typeface="Fira Sans Extra Condensed Medium"/>
                  <a:sym typeface="Fira Sans Extra Condensed Medium"/>
                </a:rPr>
                <a:t>Major finding:</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FFFF00"/>
                </a:solidFill>
                <a:effectLst/>
                <a:uLnTx/>
                <a:uFillTx/>
                <a:latin typeface="Fira Sans Extra Condensed Medium"/>
                <a:ea typeface="Fira Sans Extra Condensed Medium"/>
                <a:cs typeface="Fira Sans Extra Condensed Medium"/>
                <a:sym typeface="Fira Sans Extra Condensed Medium"/>
              </a:endParaRPr>
            </a:p>
          </p:txBody>
        </p:sp>
        <p:grpSp>
          <p:nvGrpSpPr>
            <p:cNvPr id="19" name="Google Shape;559;p27">
              <a:extLst>
                <a:ext uri="{FF2B5EF4-FFF2-40B4-BE49-F238E27FC236}">
                  <a16:creationId xmlns:a16="http://schemas.microsoft.com/office/drawing/2014/main" id="{87273081-9FC4-F303-1162-83716FB67061}"/>
                </a:ext>
              </a:extLst>
            </p:cNvPr>
            <p:cNvGrpSpPr/>
            <p:nvPr/>
          </p:nvGrpSpPr>
          <p:grpSpPr>
            <a:xfrm rot="10800000" flipH="1">
              <a:off x="1028701" y="1379350"/>
              <a:ext cx="1266751" cy="1003025"/>
              <a:chOff x="938863" y="1509175"/>
              <a:chExt cx="1198100" cy="1003025"/>
            </a:xfrm>
          </p:grpSpPr>
          <p:sp>
            <p:nvSpPr>
              <p:cNvPr id="20" name="Google Shape;560;p27">
                <a:extLst>
                  <a:ext uri="{FF2B5EF4-FFF2-40B4-BE49-F238E27FC236}">
                    <a16:creationId xmlns:a16="http://schemas.microsoft.com/office/drawing/2014/main" id="{567A47F5-2232-F656-A6B3-973E4D9D10E1}"/>
                  </a:ext>
                </a:extLst>
              </p:cNvPr>
              <p:cNvSpPr/>
              <p:nvPr/>
            </p:nvSpPr>
            <p:spPr>
              <a:xfrm>
                <a:off x="938863" y="2099025"/>
                <a:ext cx="451275" cy="413175"/>
              </a:xfrm>
              <a:custGeom>
                <a:avLst/>
                <a:gdLst/>
                <a:ahLst/>
                <a:cxnLst/>
                <a:rect l="l" t="t" r="r" b="b"/>
                <a:pathLst>
                  <a:path w="18051" h="16527" extrusionOk="0">
                    <a:moveTo>
                      <a:pt x="11216" y="1"/>
                    </a:moveTo>
                    <a:cubicBezTo>
                      <a:pt x="5025" y="1"/>
                      <a:pt x="1" y="5025"/>
                      <a:pt x="1" y="11216"/>
                    </a:cubicBezTo>
                    <a:lnTo>
                      <a:pt x="1" y="16526"/>
                    </a:lnTo>
                    <a:lnTo>
                      <a:pt x="8919" y="16526"/>
                    </a:lnTo>
                    <a:cubicBezTo>
                      <a:pt x="13955" y="16526"/>
                      <a:pt x="18051" y="12443"/>
                      <a:pt x="18051" y="7394"/>
                    </a:cubicBezTo>
                    <a:lnTo>
                      <a:pt x="18051" y="1"/>
                    </a:lnTo>
                    <a:close/>
                  </a:path>
                </a:pathLst>
              </a:custGeom>
              <a:solidFill>
                <a:srgbClr val="BCB6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561;p27">
                <a:extLst>
                  <a:ext uri="{FF2B5EF4-FFF2-40B4-BE49-F238E27FC236}">
                    <a16:creationId xmlns:a16="http://schemas.microsoft.com/office/drawing/2014/main" id="{C9CCA441-CF28-7D62-005D-CAAC8077B0C6}"/>
                  </a:ext>
                </a:extLst>
              </p:cNvPr>
              <p:cNvSpPr/>
              <p:nvPr/>
            </p:nvSpPr>
            <p:spPr>
              <a:xfrm>
                <a:off x="938863" y="1509175"/>
                <a:ext cx="1198100" cy="873350"/>
              </a:xfrm>
              <a:custGeom>
                <a:avLst/>
                <a:gdLst/>
                <a:ahLst/>
                <a:cxnLst/>
                <a:rect l="l" t="t" r="r" b="b"/>
                <a:pathLst>
                  <a:path w="47924" h="34934" extrusionOk="0">
                    <a:moveTo>
                      <a:pt x="28957" y="0"/>
                    </a:moveTo>
                    <a:lnTo>
                      <a:pt x="28957" y="5680"/>
                    </a:lnTo>
                    <a:lnTo>
                      <a:pt x="11216" y="5680"/>
                    </a:lnTo>
                    <a:cubicBezTo>
                      <a:pt x="5025" y="5680"/>
                      <a:pt x="1" y="10704"/>
                      <a:pt x="1" y="16895"/>
                    </a:cubicBezTo>
                    <a:lnTo>
                      <a:pt x="1" y="34933"/>
                    </a:lnTo>
                    <a:cubicBezTo>
                      <a:pt x="1" y="28742"/>
                      <a:pt x="5025" y="23718"/>
                      <a:pt x="11216" y="23718"/>
                    </a:cubicBezTo>
                    <a:lnTo>
                      <a:pt x="28957" y="23718"/>
                    </a:lnTo>
                    <a:lnTo>
                      <a:pt x="28957" y="29861"/>
                    </a:lnTo>
                    <a:lnTo>
                      <a:pt x="47888" y="14978"/>
                    </a:lnTo>
                    <a:cubicBezTo>
                      <a:pt x="47923" y="14955"/>
                      <a:pt x="47923" y="14907"/>
                      <a:pt x="47888" y="14883"/>
                    </a:cubicBezTo>
                    <a:lnTo>
                      <a:pt x="28957" y="0"/>
                    </a:lnTo>
                    <a:close/>
                  </a:path>
                </a:pathLst>
              </a:custGeom>
              <a:solidFill>
                <a:srgbClr val="D1CC6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5" name="TextBox 4">
            <a:extLst>
              <a:ext uri="{FF2B5EF4-FFF2-40B4-BE49-F238E27FC236}">
                <a16:creationId xmlns:a16="http://schemas.microsoft.com/office/drawing/2014/main" id="{6244251E-BC10-1C08-8D9E-873399822C7E}"/>
              </a:ext>
            </a:extLst>
          </p:cNvPr>
          <p:cNvSpPr txBox="1"/>
          <p:nvPr/>
        </p:nvSpPr>
        <p:spPr>
          <a:xfrm>
            <a:off x="88900" y="2258323"/>
            <a:ext cx="7899400" cy="1541448"/>
          </a:xfrm>
          <a:prstGeom prst="rect">
            <a:avLst/>
          </a:prstGeom>
          <a:noFill/>
        </p:spPr>
        <p:txBody>
          <a:bodyPr wrap="square">
            <a:spAutoFit/>
          </a:bodyPr>
          <a:lstStyle/>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entury Gothic"/>
                <a:ea typeface="+mn-ea"/>
                <a:cs typeface="+mn-cs"/>
              </a:rPr>
              <a:t>Some combinations of counties make the problem easier to solve compared to  individual counties</a:t>
            </a:r>
          </a:p>
          <a:p>
            <a:pPr marL="1143000" marR="0" lvl="2"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6BB13B">
                    <a:lumMod val="50000"/>
                  </a:srgbClr>
                </a:solidFill>
                <a:effectLst/>
                <a:uLnTx/>
                <a:uFillTx/>
                <a:latin typeface="Century Gothic"/>
                <a:ea typeface="+mn-ea"/>
                <a:cs typeface="+mn-cs"/>
              </a:rPr>
              <a:t>Ex: Group gets optimized faster than Hampshire county</a:t>
            </a:r>
          </a:p>
        </p:txBody>
      </p:sp>
      <p:pic>
        <p:nvPicPr>
          <p:cNvPr id="8" name="Picture 7">
            <a:extLst>
              <a:ext uri="{FF2B5EF4-FFF2-40B4-BE49-F238E27FC236}">
                <a16:creationId xmlns:a16="http://schemas.microsoft.com/office/drawing/2014/main" id="{DBE60AD1-7651-CF9F-BBB9-9AC8586498E4}"/>
              </a:ext>
            </a:extLst>
          </p:cNvPr>
          <p:cNvPicPr>
            <a:picLocks noChangeAspect="1"/>
          </p:cNvPicPr>
          <p:nvPr/>
        </p:nvPicPr>
        <p:blipFill>
          <a:blip r:embed="rId3"/>
          <a:stretch>
            <a:fillRect/>
          </a:stretch>
        </p:blipFill>
        <p:spPr>
          <a:xfrm>
            <a:off x="7165375" y="3502685"/>
            <a:ext cx="989152" cy="1003083"/>
          </a:xfrm>
          <a:prstGeom prst="rect">
            <a:avLst/>
          </a:prstGeom>
        </p:spPr>
      </p:pic>
      <p:grpSp>
        <p:nvGrpSpPr>
          <p:cNvPr id="12" name="Group 11">
            <a:extLst>
              <a:ext uri="{FF2B5EF4-FFF2-40B4-BE49-F238E27FC236}">
                <a16:creationId xmlns:a16="http://schemas.microsoft.com/office/drawing/2014/main" id="{7FD431DB-5A2B-6173-42DB-8DDAD916C61D}"/>
              </a:ext>
            </a:extLst>
          </p:cNvPr>
          <p:cNvGrpSpPr/>
          <p:nvPr/>
        </p:nvGrpSpPr>
        <p:grpSpPr>
          <a:xfrm>
            <a:off x="9384125" y="0"/>
            <a:ext cx="2232498" cy="6858000"/>
            <a:chOff x="9384125" y="0"/>
            <a:chExt cx="2232498" cy="6858000"/>
          </a:xfrm>
        </p:grpSpPr>
        <p:pic>
          <p:nvPicPr>
            <p:cNvPr id="3" name="Picture 2" descr="A picture containing text, diagram, line, screenshot&#10;&#10;Description automatically generated">
              <a:extLst>
                <a:ext uri="{FF2B5EF4-FFF2-40B4-BE49-F238E27FC236}">
                  <a16:creationId xmlns:a16="http://schemas.microsoft.com/office/drawing/2014/main" id="{AE38C22A-8ABF-8823-EFFB-5A1BED6AF4B8}"/>
                </a:ext>
              </a:extLst>
            </p:cNvPr>
            <p:cNvPicPr>
              <a:picLocks noChangeAspect="1"/>
            </p:cNvPicPr>
            <p:nvPr/>
          </p:nvPicPr>
          <p:blipFill>
            <a:blip r:embed="rId4"/>
            <a:stretch>
              <a:fillRect/>
            </a:stretch>
          </p:blipFill>
          <p:spPr>
            <a:xfrm>
              <a:off x="9384125" y="0"/>
              <a:ext cx="2232498" cy="6858000"/>
            </a:xfrm>
            <a:prstGeom prst="rect">
              <a:avLst/>
            </a:prstGeom>
          </p:spPr>
        </p:pic>
        <p:sp>
          <p:nvSpPr>
            <p:cNvPr id="4" name="TextBox 3">
              <a:extLst>
                <a:ext uri="{FF2B5EF4-FFF2-40B4-BE49-F238E27FC236}">
                  <a16:creationId xmlns:a16="http://schemas.microsoft.com/office/drawing/2014/main" id="{2EFD3D1D-F44E-4206-3CD5-A2911518638F}"/>
                </a:ext>
              </a:extLst>
            </p:cNvPr>
            <p:cNvSpPr txBox="1"/>
            <p:nvPr/>
          </p:nvSpPr>
          <p:spPr>
            <a:xfrm rot="19200000">
              <a:off x="9526639" y="5805960"/>
              <a:ext cx="988476" cy="369332"/>
            </a:xfrm>
            <a:prstGeom prst="rect">
              <a:avLst/>
            </a:prstGeom>
            <a:noFill/>
          </p:spPr>
          <p:txBody>
            <a:bodyPr wrap="none" rtlCol="0">
              <a:spAutoFit/>
            </a:bodyPr>
            <a:lstStyle/>
            <a:p>
              <a:r>
                <a:rPr lang="en-US"/>
                <a:t>Berkeley</a:t>
              </a:r>
            </a:p>
          </p:txBody>
        </p:sp>
        <p:sp>
          <p:nvSpPr>
            <p:cNvPr id="6" name="TextBox 5">
              <a:extLst>
                <a:ext uri="{FF2B5EF4-FFF2-40B4-BE49-F238E27FC236}">
                  <a16:creationId xmlns:a16="http://schemas.microsoft.com/office/drawing/2014/main" id="{79AF4C1A-4E46-F1FC-1B27-4AD24A215998}"/>
                </a:ext>
              </a:extLst>
            </p:cNvPr>
            <p:cNvSpPr txBox="1"/>
            <p:nvPr/>
          </p:nvSpPr>
          <p:spPr>
            <a:xfrm rot="19200000">
              <a:off x="10126811" y="5715459"/>
              <a:ext cx="713209" cy="369332"/>
            </a:xfrm>
            <a:prstGeom prst="rect">
              <a:avLst/>
            </a:prstGeom>
            <a:noFill/>
          </p:spPr>
          <p:txBody>
            <a:bodyPr wrap="none" rtlCol="0">
              <a:spAutoFit/>
            </a:bodyPr>
            <a:lstStyle/>
            <a:p>
              <a:r>
                <a:rPr lang="en-US"/>
                <a:t>Grant</a:t>
              </a:r>
            </a:p>
          </p:txBody>
        </p:sp>
        <p:sp>
          <p:nvSpPr>
            <p:cNvPr id="9" name="TextBox 8">
              <a:extLst>
                <a:ext uri="{FF2B5EF4-FFF2-40B4-BE49-F238E27FC236}">
                  <a16:creationId xmlns:a16="http://schemas.microsoft.com/office/drawing/2014/main" id="{244EB080-6604-4065-7A9E-03D31396E89F}"/>
                </a:ext>
              </a:extLst>
            </p:cNvPr>
            <p:cNvSpPr txBox="1"/>
            <p:nvPr/>
          </p:nvSpPr>
          <p:spPr>
            <a:xfrm rot="19200000">
              <a:off x="10085944" y="5853357"/>
              <a:ext cx="1201611" cy="369332"/>
            </a:xfrm>
            <a:prstGeom prst="rect">
              <a:avLst/>
            </a:prstGeom>
            <a:noFill/>
          </p:spPr>
          <p:txBody>
            <a:bodyPr wrap="none" rtlCol="0">
              <a:spAutoFit/>
            </a:bodyPr>
            <a:lstStyle/>
            <a:p>
              <a:r>
                <a:rPr lang="en-US"/>
                <a:t>Hampshire</a:t>
              </a:r>
            </a:p>
          </p:txBody>
        </p:sp>
        <p:sp>
          <p:nvSpPr>
            <p:cNvPr id="10" name="TextBox 9">
              <a:extLst>
                <a:ext uri="{FF2B5EF4-FFF2-40B4-BE49-F238E27FC236}">
                  <a16:creationId xmlns:a16="http://schemas.microsoft.com/office/drawing/2014/main" id="{B54ACCF0-E653-D5A5-071F-6338BEDC9620}"/>
                </a:ext>
              </a:extLst>
            </p:cNvPr>
            <p:cNvSpPr txBox="1"/>
            <p:nvPr/>
          </p:nvSpPr>
          <p:spPr>
            <a:xfrm rot="19200000">
              <a:off x="10835320" y="5728565"/>
              <a:ext cx="772456" cy="369332"/>
            </a:xfrm>
            <a:prstGeom prst="rect">
              <a:avLst/>
            </a:prstGeom>
            <a:noFill/>
          </p:spPr>
          <p:txBody>
            <a:bodyPr wrap="none" rtlCol="0">
              <a:spAutoFit/>
            </a:bodyPr>
            <a:lstStyle/>
            <a:p>
              <a:r>
                <a:rPr lang="en-US"/>
                <a:t>Group</a:t>
              </a:r>
            </a:p>
          </p:txBody>
        </p:sp>
        <p:sp>
          <p:nvSpPr>
            <p:cNvPr id="11" name="TextBox 10">
              <a:extLst>
                <a:ext uri="{FF2B5EF4-FFF2-40B4-BE49-F238E27FC236}">
                  <a16:creationId xmlns:a16="http://schemas.microsoft.com/office/drawing/2014/main" id="{96557607-ADFF-161F-65D5-894459E2B59E}"/>
                </a:ext>
              </a:extLst>
            </p:cNvPr>
            <p:cNvSpPr txBox="1"/>
            <p:nvPr/>
          </p:nvSpPr>
          <p:spPr>
            <a:xfrm>
              <a:off x="9562278" y="6427183"/>
              <a:ext cx="2054345" cy="369332"/>
            </a:xfrm>
            <a:prstGeom prst="rect">
              <a:avLst/>
            </a:prstGeom>
            <a:noFill/>
          </p:spPr>
          <p:txBody>
            <a:bodyPr wrap="none" rtlCol="0">
              <a:spAutoFit/>
            </a:bodyPr>
            <a:lstStyle/>
            <a:p>
              <a:r>
                <a:rPr lang="en-US"/>
                <a:t>Counties and Group</a:t>
              </a:r>
            </a:p>
          </p:txBody>
        </p:sp>
      </p:grpSp>
    </p:spTree>
    <p:extLst>
      <p:ext uri="{BB962C8B-B14F-4D97-AF65-F5344CB8AC3E}">
        <p14:creationId xmlns:p14="http://schemas.microsoft.com/office/powerpoint/2010/main" val="1264300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06387" y="67235"/>
            <a:ext cx="9146383" cy="1219200"/>
          </a:xfrm>
        </p:spPr>
        <p:txBody>
          <a:bodyPr/>
          <a:lstStyle/>
          <a:p>
            <a:r>
              <a:rPr lang="en-US"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Kalyanmoy</a:t>
            </a:r>
            <a:r>
              <a:rPr lang="en-US">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Deb</a:t>
            </a:r>
          </a:p>
        </p:txBody>
      </p:sp>
      <p:sp>
        <p:nvSpPr>
          <p:cNvPr id="14" name="Content Placeholder 13"/>
          <p:cNvSpPr>
            <a:spLocks noGrp="1"/>
          </p:cNvSpPr>
          <p:nvPr>
            <p:ph idx="1"/>
          </p:nvPr>
        </p:nvSpPr>
        <p:spPr>
          <a:xfrm>
            <a:off x="3938916" y="1482684"/>
            <a:ext cx="7468671" cy="4419600"/>
          </a:xfrm>
        </p:spPr>
        <p:txBody>
          <a:bodyPr>
            <a:normAutofit fontScale="92500" lnSpcReduction="20000"/>
          </a:bodyPr>
          <a:lstStyle/>
          <a:p>
            <a:pPr>
              <a:lnSpc>
                <a:spcPct val="90000"/>
              </a:lnSpc>
            </a:pPr>
            <a:r>
              <a:rPr lang="en-US" sz="3600" b="1">
                <a:latin typeface="Times New Roman" panose="02020603050405020304" pitchFamily="18" charset="0"/>
                <a:cs typeface="Times New Roman" panose="02020603050405020304" pitchFamily="18" charset="0"/>
              </a:rPr>
              <a:t>Title: </a:t>
            </a:r>
          </a:p>
          <a:p>
            <a:pPr lvl="1">
              <a:lnSpc>
                <a:spcPct val="90000"/>
              </a:lnSpc>
            </a:pPr>
            <a:r>
              <a:rPr lang="en-US" sz="1800" b="1">
                <a:latin typeface="Times New Roman" panose="02020603050405020304" pitchFamily="18" charset="0"/>
                <a:cs typeface="Times New Roman" panose="02020603050405020304" pitchFamily="18" charset="0"/>
              </a:rPr>
              <a:t>University Distinguished Professor</a:t>
            </a:r>
          </a:p>
          <a:p>
            <a:pPr lvl="1">
              <a:lnSpc>
                <a:spcPct val="90000"/>
              </a:lnSpc>
            </a:pPr>
            <a:r>
              <a:rPr lang="en-US" sz="1800" b="1">
                <a:latin typeface="Times New Roman" panose="02020603050405020304" pitchFamily="18" charset="0"/>
                <a:cs typeface="Times New Roman" panose="02020603050405020304" pitchFamily="18" charset="0"/>
              </a:rPr>
              <a:t>Koenig Endowed Chair Professor</a:t>
            </a:r>
          </a:p>
          <a:p>
            <a:pPr lvl="2">
              <a:lnSpc>
                <a:spcPct val="90000"/>
              </a:lnSpc>
            </a:pPr>
            <a:r>
              <a:rPr lang="en-US" b="1">
                <a:latin typeface="Times New Roman" panose="02020603050405020304" pitchFamily="18" charset="0"/>
                <a:cs typeface="Times New Roman" panose="02020603050405020304" pitchFamily="18" charset="0"/>
              </a:rPr>
              <a:t>Dept of Electrical and Computer Engineering</a:t>
            </a:r>
          </a:p>
          <a:p>
            <a:pPr lvl="2">
              <a:lnSpc>
                <a:spcPct val="90000"/>
              </a:lnSpc>
            </a:pPr>
            <a:r>
              <a:rPr lang="en-US" b="1">
                <a:latin typeface="Times New Roman" panose="02020603050405020304" pitchFamily="18" charset="0"/>
                <a:cs typeface="Times New Roman" panose="02020603050405020304" pitchFamily="18" charset="0"/>
              </a:rPr>
              <a:t>Dept of Computer Science and Engineering</a:t>
            </a:r>
          </a:p>
          <a:p>
            <a:pPr lvl="2">
              <a:lnSpc>
                <a:spcPct val="90000"/>
              </a:lnSpc>
            </a:pPr>
            <a:r>
              <a:rPr lang="en-US" b="1">
                <a:latin typeface="Times New Roman" panose="02020603050405020304" pitchFamily="18" charset="0"/>
                <a:cs typeface="Times New Roman" panose="02020603050405020304" pitchFamily="18" charset="0"/>
              </a:rPr>
              <a:t>Dept of Mechanical Engineering</a:t>
            </a:r>
          </a:p>
          <a:p>
            <a:pPr lvl="2">
              <a:lnSpc>
                <a:spcPct val="90000"/>
              </a:lnSpc>
            </a:pPr>
            <a:endParaRPr lang="en-US" b="1">
              <a:latin typeface="Times New Roman" panose="02020603050405020304" pitchFamily="18" charset="0"/>
              <a:cs typeface="Times New Roman" panose="02020603050405020304" pitchFamily="18" charset="0"/>
            </a:endParaRPr>
          </a:p>
          <a:p>
            <a:pPr>
              <a:lnSpc>
                <a:spcPct val="90000"/>
              </a:lnSpc>
            </a:pPr>
            <a:r>
              <a:rPr lang="en-US" b="1">
                <a:latin typeface="Times New Roman" panose="02020603050405020304" pitchFamily="18" charset="0"/>
                <a:cs typeface="Times New Roman" panose="02020603050405020304" pitchFamily="18" charset="0"/>
              </a:rPr>
              <a:t>Expertise and Achievements:</a:t>
            </a:r>
          </a:p>
          <a:p>
            <a:pPr lvl="1">
              <a:lnSpc>
                <a:spcPct val="90000"/>
              </a:lnSpc>
            </a:pPr>
            <a:r>
              <a:rPr lang="en-US" sz="1800" b="1">
                <a:latin typeface="Times New Roman" panose="02020603050405020304" pitchFamily="18" charset="0"/>
                <a:cs typeface="Times New Roman" panose="02020603050405020304" pitchFamily="18" charset="0"/>
              </a:rPr>
              <a:t>Optimization, Multi-objective optimization, Machine Learning, Modeling</a:t>
            </a:r>
          </a:p>
          <a:p>
            <a:pPr lvl="1">
              <a:lnSpc>
                <a:spcPct val="90000"/>
              </a:lnSpc>
            </a:pPr>
            <a:r>
              <a:rPr lang="en-US" sz="1800" b="1">
                <a:latin typeface="Times New Roman" panose="02020603050405020304" pitchFamily="18" charset="0"/>
                <a:cs typeface="Times New Roman" panose="02020603050405020304" pitchFamily="18" charset="0"/>
              </a:rPr>
              <a:t>36 years of experience in optimization and its applications</a:t>
            </a:r>
          </a:p>
          <a:p>
            <a:pPr lvl="1">
              <a:lnSpc>
                <a:spcPct val="90000"/>
              </a:lnSpc>
            </a:pPr>
            <a:r>
              <a:rPr lang="en-US" sz="1800" b="1">
                <a:latin typeface="Times New Roman" panose="02020603050405020304" pitchFamily="18" charset="0"/>
                <a:cs typeface="Times New Roman" panose="02020603050405020304" pitchFamily="18" charset="0"/>
              </a:rPr>
              <a:t>Author of popular evolutionary optimization methods: NSGA-II, NSGA-III</a:t>
            </a:r>
          </a:p>
          <a:p>
            <a:pPr lvl="1">
              <a:lnSpc>
                <a:spcPct val="90000"/>
              </a:lnSpc>
            </a:pPr>
            <a:r>
              <a:rPr lang="en-US" sz="1800" b="1">
                <a:latin typeface="Times New Roman" panose="02020603050405020304" pitchFamily="18" charset="0"/>
                <a:cs typeface="Times New Roman" panose="02020603050405020304" pitchFamily="18" charset="0"/>
              </a:rPr>
              <a:t>Author of two text-books on optimization, 610 research papers</a:t>
            </a:r>
          </a:p>
          <a:p>
            <a:pPr lvl="1">
              <a:lnSpc>
                <a:spcPct val="90000"/>
              </a:lnSpc>
            </a:pPr>
            <a:r>
              <a:rPr lang="en-US" sz="1800" b="1">
                <a:latin typeface="Times New Roman" panose="02020603050405020304" pitchFamily="18" charset="0"/>
                <a:cs typeface="Times New Roman" panose="02020603050405020304" pitchFamily="18" charset="0"/>
              </a:rPr>
              <a:t>185,000 Google Scholar citations, h-index: 133</a:t>
            </a:r>
          </a:p>
          <a:p>
            <a:pPr lvl="1">
              <a:lnSpc>
                <a:spcPct val="90000"/>
              </a:lnSpc>
            </a:pPr>
            <a:r>
              <a:rPr lang="en-US" sz="1800" b="1">
                <a:latin typeface="Times New Roman" panose="02020603050405020304" pitchFamily="18" charset="0"/>
                <a:cs typeface="Times New Roman" panose="02020603050405020304" pitchFamily="18" charset="0"/>
              </a:rPr>
              <a:t>Director, Computational Opt. and Innovation (COIN) Lab at MSU </a:t>
            </a:r>
          </a:p>
          <a:p>
            <a:pPr marL="914400" lvl="2" indent="0">
              <a:lnSpc>
                <a:spcPct val="90000"/>
              </a:lnSpc>
              <a:buNone/>
            </a:pPr>
            <a:endParaRPr lang="en-US" b="1">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90BC6BE-32DE-A796-41FD-DA2000C9D8F9}"/>
              </a:ext>
            </a:extLst>
          </p:cNvPr>
          <p:cNvPicPr>
            <a:picLocks noChangeAspect="1"/>
          </p:cNvPicPr>
          <p:nvPr/>
        </p:nvPicPr>
        <p:blipFill>
          <a:blip r:embed="rId2"/>
          <a:srcRect l="4059" r="4059"/>
          <a:stretch/>
        </p:blipFill>
        <p:spPr>
          <a:xfrm>
            <a:off x="626218" y="1388255"/>
            <a:ext cx="2866761" cy="40814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43704155"/>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246"/>
        <p:cNvGrpSpPr/>
        <p:nvPr/>
      </p:nvGrpSpPr>
      <p:grpSpPr>
        <a:xfrm>
          <a:off x="0" y="0"/>
          <a:ext cx="0" cy="0"/>
          <a:chOff x="0" y="0"/>
          <a:chExt cx="0" cy="0"/>
        </a:xfrm>
      </p:grpSpPr>
      <p:sp>
        <p:nvSpPr>
          <p:cNvPr id="247" name="Google Shape;247;p32"/>
          <p:cNvSpPr txBox="1">
            <a:spLocks noGrp="1"/>
          </p:cNvSpPr>
          <p:nvPr>
            <p:ph type="title"/>
          </p:nvPr>
        </p:nvSpPr>
        <p:spPr>
          <a:xfrm>
            <a:off x="155281" y="483317"/>
            <a:ext cx="6445250" cy="578000"/>
          </a:xfrm>
          <a:prstGeom prst="rect">
            <a:avLst/>
          </a:prstGeom>
        </p:spPr>
        <p:txBody>
          <a:bodyPr spcFirstLastPara="1" wrap="square" lIns="121900" tIns="121900" rIns="121900" bIns="121900" anchor="ctr" anchorCtr="0">
            <a:noAutofit/>
          </a:bodyPr>
          <a:lstStyle/>
          <a:p>
            <a:r>
              <a:rPr kumimoji="0" lang="en-US" sz="40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rPr>
              <a:t>“Innovization”</a:t>
            </a:r>
            <a:br>
              <a:rPr kumimoji="0" lang="en-US" sz="4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rPr>
            </a:br>
            <a:endParaRPr sz="3600"/>
          </a:p>
        </p:txBody>
      </p:sp>
      <p:grpSp>
        <p:nvGrpSpPr>
          <p:cNvPr id="252" name="Google Shape;252;p32"/>
          <p:cNvGrpSpPr/>
          <p:nvPr/>
        </p:nvGrpSpPr>
        <p:grpSpPr>
          <a:xfrm>
            <a:off x="211592" y="1366121"/>
            <a:ext cx="6345881" cy="4342764"/>
            <a:chOff x="2721861" y="1080675"/>
            <a:chExt cx="1154158" cy="3526140"/>
          </a:xfrm>
        </p:grpSpPr>
        <p:sp>
          <p:nvSpPr>
            <p:cNvPr id="253" name="Google Shape;253;p32"/>
            <p:cNvSpPr/>
            <p:nvPr/>
          </p:nvSpPr>
          <p:spPr>
            <a:xfrm>
              <a:off x="2723119" y="1564215"/>
              <a:ext cx="1122331" cy="3042600"/>
            </a:xfrm>
            <a:prstGeom prst="roundRect">
              <a:avLst>
                <a:gd name="adj" fmla="val 0"/>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32"/>
            <p:cNvSpPr/>
            <p:nvPr/>
          </p:nvSpPr>
          <p:spPr>
            <a:xfrm>
              <a:off x="2721861" y="1080675"/>
              <a:ext cx="1154158" cy="453900"/>
            </a:xfrm>
            <a:prstGeom prst="homePlate">
              <a:avLst>
                <a:gd name="adj" fmla="val 50000"/>
              </a:avLst>
            </a:prstGeom>
            <a:solidFill>
              <a:schemeClr val="lt1"/>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6" name="Google Shape;266;p32"/>
          <p:cNvSpPr txBox="1"/>
          <p:nvPr/>
        </p:nvSpPr>
        <p:spPr>
          <a:xfrm>
            <a:off x="309568" y="1479165"/>
            <a:ext cx="6227497" cy="422211"/>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FF0000"/>
                </a:solidFill>
                <a:effectLst/>
                <a:uLnTx/>
                <a:uFillTx/>
                <a:latin typeface="Fira Sans Extra Condensed"/>
                <a:ea typeface="Fira Sans Extra Condensed"/>
                <a:cs typeface="Fira Sans Extra Condensed"/>
                <a:sym typeface="Fira Sans Extra Condensed"/>
              </a:rPr>
              <a:t>Innov</a:t>
            </a:r>
            <a:r>
              <a:rPr kumimoji="0" lang="en-US" sz="3200" b="1" i="0" u="none" strike="noStrike" kern="0" cap="none" spc="0" normalizeH="0" baseline="0" noProof="0">
                <a:ln>
                  <a:noFill/>
                </a:ln>
                <a:solidFill>
                  <a:srgbClr val="04AEAE"/>
                </a:solidFill>
                <a:effectLst/>
                <a:uLnTx/>
                <a:uFillTx/>
                <a:latin typeface="Fira Sans Extra Condensed"/>
                <a:ea typeface="Fira Sans Extra Condensed"/>
                <a:cs typeface="Fira Sans Extra Condensed"/>
                <a:sym typeface="Fira Sans Extra Condensed"/>
              </a:rPr>
              <a:t>ation through Optim</a:t>
            </a:r>
            <a:r>
              <a:rPr kumimoji="0" lang="en-US" sz="3200" b="1" i="0" u="none" strike="noStrike" kern="0" cap="none" spc="0" normalizeH="0" baseline="0" noProof="0">
                <a:ln>
                  <a:noFill/>
                </a:ln>
                <a:solidFill>
                  <a:srgbClr val="FF0000"/>
                </a:solidFill>
                <a:effectLst/>
                <a:uLnTx/>
                <a:uFillTx/>
                <a:latin typeface="Fira Sans Extra Condensed"/>
                <a:ea typeface="Fira Sans Extra Condensed"/>
                <a:cs typeface="Fira Sans Extra Condensed"/>
                <a:sym typeface="Fira Sans Extra Condensed"/>
              </a:rPr>
              <a:t>ization</a:t>
            </a:r>
          </a:p>
        </p:txBody>
      </p:sp>
      <p:grpSp>
        <p:nvGrpSpPr>
          <p:cNvPr id="15" name="Google Shape;555;p27">
            <a:extLst>
              <a:ext uri="{FF2B5EF4-FFF2-40B4-BE49-F238E27FC236}">
                <a16:creationId xmlns:a16="http://schemas.microsoft.com/office/drawing/2014/main" id="{770F9079-8D3F-9142-5CF4-19D44030BEF0}"/>
              </a:ext>
            </a:extLst>
          </p:cNvPr>
          <p:cNvGrpSpPr/>
          <p:nvPr/>
        </p:nvGrpSpPr>
        <p:grpSpPr>
          <a:xfrm>
            <a:off x="425632" y="2206950"/>
            <a:ext cx="5957146" cy="1444366"/>
            <a:chOff x="1028701" y="1379350"/>
            <a:chExt cx="4605201" cy="1262700"/>
          </a:xfrm>
        </p:grpSpPr>
        <p:sp>
          <p:nvSpPr>
            <p:cNvPr id="16" name="Google Shape;556;p27">
              <a:extLst>
                <a:ext uri="{FF2B5EF4-FFF2-40B4-BE49-F238E27FC236}">
                  <a16:creationId xmlns:a16="http://schemas.microsoft.com/office/drawing/2014/main" id="{AB8C7480-7716-4CAA-3709-EC9BB5513C19}"/>
                </a:ext>
              </a:extLst>
            </p:cNvPr>
            <p:cNvSpPr/>
            <p:nvPr/>
          </p:nvSpPr>
          <p:spPr>
            <a:xfrm>
              <a:off x="1502375" y="1379350"/>
              <a:ext cx="4131527" cy="1262700"/>
            </a:xfrm>
            <a:prstGeom prst="roundRect">
              <a:avLst>
                <a:gd name="adj" fmla="val 16667"/>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557;p27">
              <a:extLst>
                <a:ext uri="{FF2B5EF4-FFF2-40B4-BE49-F238E27FC236}">
                  <a16:creationId xmlns:a16="http://schemas.microsoft.com/office/drawing/2014/main" id="{3E98D18D-F60E-5F0B-7DC3-BE16DE092D5B}"/>
                </a:ext>
              </a:extLst>
            </p:cNvPr>
            <p:cNvSpPr txBox="1"/>
            <p:nvPr/>
          </p:nvSpPr>
          <p:spPr>
            <a:xfrm>
              <a:off x="2302482" y="1668062"/>
              <a:ext cx="3243866" cy="765000"/>
            </a:xfrm>
            <a:prstGeom prst="rect">
              <a:avLst/>
            </a:prstGeom>
            <a:noFill/>
            <a:ln>
              <a:noFill/>
            </a:ln>
          </p:spPr>
          <p:txBody>
            <a:bodyPr spcFirstLastPara="1" wrap="square" lIns="121900" tIns="121900" rIns="121900" bIns="121900" anchor="ctr" anchorCtr="0">
              <a:noAutofit/>
            </a:bodyPr>
            <a:lstStyle/>
            <a:p>
              <a:r>
                <a:rPr lang="en-US" sz="2000"/>
                <a:t>Finding </a:t>
              </a:r>
              <a:r>
                <a:rPr lang="en-US" sz="2000" b="1">
                  <a:solidFill>
                    <a:srgbClr val="C00000"/>
                  </a:solidFill>
                </a:rPr>
                <a:t>patterns</a:t>
              </a:r>
              <a:r>
                <a:rPr lang="en-US" sz="2000"/>
                <a:t> in Pareto-optimal solutions for knowledge discovery using AI/ML methods</a:t>
              </a:r>
            </a:p>
          </p:txBody>
        </p:sp>
        <p:sp>
          <p:nvSpPr>
            <p:cNvPr id="18" name="Google Shape;558;p27">
              <a:extLst>
                <a:ext uri="{FF2B5EF4-FFF2-40B4-BE49-F238E27FC236}">
                  <a16:creationId xmlns:a16="http://schemas.microsoft.com/office/drawing/2014/main" id="{84C9AC29-0485-39EE-2711-BEFBCBCDB6BB}"/>
                </a:ext>
              </a:extLst>
            </p:cNvPr>
            <p:cNvSpPr txBox="1"/>
            <p:nvPr/>
          </p:nvSpPr>
          <p:spPr>
            <a:xfrm>
              <a:off x="2302482" y="1564936"/>
              <a:ext cx="3005414" cy="4296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FFFF00"/>
                </a:solidFill>
                <a:effectLst/>
                <a:uLnTx/>
                <a:uFillTx/>
                <a:latin typeface="Fira Sans Extra Condensed Medium"/>
                <a:ea typeface="Fira Sans Extra Condensed Medium"/>
                <a:cs typeface="Fira Sans Extra Condensed Medium"/>
                <a:sym typeface="Fira Sans Extra Condensed Medium"/>
              </a:endParaRPr>
            </a:p>
          </p:txBody>
        </p:sp>
        <p:grpSp>
          <p:nvGrpSpPr>
            <p:cNvPr id="19" name="Google Shape;559;p27">
              <a:extLst>
                <a:ext uri="{FF2B5EF4-FFF2-40B4-BE49-F238E27FC236}">
                  <a16:creationId xmlns:a16="http://schemas.microsoft.com/office/drawing/2014/main" id="{87273081-9FC4-F303-1162-83716FB67061}"/>
                </a:ext>
              </a:extLst>
            </p:cNvPr>
            <p:cNvGrpSpPr/>
            <p:nvPr/>
          </p:nvGrpSpPr>
          <p:grpSpPr>
            <a:xfrm rot="10800000" flipH="1">
              <a:off x="1028701" y="1379350"/>
              <a:ext cx="1266751" cy="1003025"/>
              <a:chOff x="938863" y="1509175"/>
              <a:chExt cx="1198100" cy="1003025"/>
            </a:xfrm>
          </p:grpSpPr>
          <p:sp>
            <p:nvSpPr>
              <p:cNvPr id="20" name="Google Shape;560;p27">
                <a:extLst>
                  <a:ext uri="{FF2B5EF4-FFF2-40B4-BE49-F238E27FC236}">
                    <a16:creationId xmlns:a16="http://schemas.microsoft.com/office/drawing/2014/main" id="{567A47F5-2232-F656-A6B3-973E4D9D10E1}"/>
                  </a:ext>
                </a:extLst>
              </p:cNvPr>
              <p:cNvSpPr/>
              <p:nvPr/>
            </p:nvSpPr>
            <p:spPr>
              <a:xfrm>
                <a:off x="938863" y="2099025"/>
                <a:ext cx="451275" cy="413175"/>
              </a:xfrm>
              <a:custGeom>
                <a:avLst/>
                <a:gdLst/>
                <a:ahLst/>
                <a:cxnLst/>
                <a:rect l="l" t="t" r="r" b="b"/>
                <a:pathLst>
                  <a:path w="18051" h="16527" extrusionOk="0">
                    <a:moveTo>
                      <a:pt x="11216" y="1"/>
                    </a:moveTo>
                    <a:cubicBezTo>
                      <a:pt x="5025" y="1"/>
                      <a:pt x="1" y="5025"/>
                      <a:pt x="1" y="11216"/>
                    </a:cubicBezTo>
                    <a:lnTo>
                      <a:pt x="1" y="16526"/>
                    </a:lnTo>
                    <a:lnTo>
                      <a:pt x="8919" y="16526"/>
                    </a:lnTo>
                    <a:cubicBezTo>
                      <a:pt x="13955" y="16526"/>
                      <a:pt x="18051" y="12443"/>
                      <a:pt x="18051" y="7394"/>
                    </a:cubicBezTo>
                    <a:lnTo>
                      <a:pt x="18051" y="1"/>
                    </a:lnTo>
                    <a:close/>
                  </a:path>
                </a:pathLst>
              </a:custGeom>
              <a:solidFill>
                <a:srgbClr val="BCB6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561;p27">
                <a:extLst>
                  <a:ext uri="{FF2B5EF4-FFF2-40B4-BE49-F238E27FC236}">
                    <a16:creationId xmlns:a16="http://schemas.microsoft.com/office/drawing/2014/main" id="{C9CCA441-CF28-7D62-005D-CAAC8077B0C6}"/>
                  </a:ext>
                </a:extLst>
              </p:cNvPr>
              <p:cNvSpPr/>
              <p:nvPr/>
            </p:nvSpPr>
            <p:spPr>
              <a:xfrm>
                <a:off x="938863" y="1509175"/>
                <a:ext cx="1198100" cy="873350"/>
              </a:xfrm>
              <a:custGeom>
                <a:avLst/>
                <a:gdLst/>
                <a:ahLst/>
                <a:cxnLst/>
                <a:rect l="l" t="t" r="r" b="b"/>
                <a:pathLst>
                  <a:path w="47924" h="34934" extrusionOk="0">
                    <a:moveTo>
                      <a:pt x="28957" y="0"/>
                    </a:moveTo>
                    <a:lnTo>
                      <a:pt x="28957" y="5680"/>
                    </a:lnTo>
                    <a:lnTo>
                      <a:pt x="11216" y="5680"/>
                    </a:lnTo>
                    <a:cubicBezTo>
                      <a:pt x="5025" y="5680"/>
                      <a:pt x="1" y="10704"/>
                      <a:pt x="1" y="16895"/>
                    </a:cubicBezTo>
                    <a:lnTo>
                      <a:pt x="1" y="34933"/>
                    </a:lnTo>
                    <a:cubicBezTo>
                      <a:pt x="1" y="28742"/>
                      <a:pt x="5025" y="23718"/>
                      <a:pt x="11216" y="23718"/>
                    </a:cubicBezTo>
                    <a:lnTo>
                      <a:pt x="28957" y="23718"/>
                    </a:lnTo>
                    <a:lnTo>
                      <a:pt x="28957" y="29861"/>
                    </a:lnTo>
                    <a:lnTo>
                      <a:pt x="47888" y="14978"/>
                    </a:lnTo>
                    <a:cubicBezTo>
                      <a:pt x="47923" y="14955"/>
                      <a:pt x="47923" y="14907"/>
                      <a:pt x="47888" y="14883"/>
                    </a:cubicBezTo>
                    <a:lnTo>
                      <a:pt x="28957" y="0"/>
                    </a:lnTo>
                    <a:close/>
                  </a:path>
                </a:pathLst>
              </a:custGeom>
              <a:solidFill>
                <a:srgbClr val="D1CC6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5" name="TextBox 4">
            <a:extLst>
              <a:ext uri="{FF2B5EF4-FFF2-40B4-BE49-F238E27FC236}">
                <a16:creationId xmlns:a16="http://schemas.microsoft.com/office/drawing/2014/main" id="{6244251E-BC10-1C08-8D9E-873399822C7E}"/>
              </a:ext>
            </a:extLst>
          </p:cNvPr>
          <p:cNvSpPr txBox="1"/>
          <p:nvPr/>
        </p:nvSpPr>
        <p:spPr>
          <a:xfrm>
            <a:off x="425632" y="3799985"/>
            <a:ext cx="5852587" cy="1328569"/>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entury Gothic"/>
                <a:ea typeface="+mn-ea"/>
                <a:cs typeface="+mn-cs"/>
              </a:rPr>
              <a:t>Optimality conditions must manifest as common patterns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entury Gothic"/>
                <a:ea typeface="+mn-ea"/>
                <a:cs typeface="+mn-cs"/>
              </a:rPr>
              <a:t>Extract patterns and re-optimize</a:t>
            </a:r>
          </a:p>
        </p:txBody>
      </p:sp>
      <p:sp>
        <p:nvSpPr>
          <p:cNvPr id="3" name="TextBox 2">
            <a:extLst>
              <a:ext uri="{FF2B5EF4-FFF2-40B4-BE49-F238E27FC236}">
                <a16:creationId xmlns:a16="http://schemas.microsoft.com/office/drawing/2014/main" id="{D6322445-1DAE-CA0D-C453-8E691075D81D}"/>
              </a:ext>
            </a:extLst>
          </p:cNvPr>
          <p:cNvSpPr txBox="1"/>
          <p:nvPr/>
        </p:nvSpPr>
        <p:spPr>
          <a:xfrm>
            <a:off x="309568" y="5937121"/>
            <a:ext cx="8395639" cy="738664"/>
          </a:xfrm>
          <a:prstGeom prst="rect">
            <a:avLst/>
          </a:prstGeom>
          <a:noFill/>
        </p:spPr>
        <p:txBody>
          <a:bodyPr wrap="square" rtlCol="0">
            <a:spAutoFit/>
          </a:bodyPr>
          <a:lstStyle/>
          <a:p>
            <a:r>
              <a:rPr lang="en-US" sz="1400">
                <a:solidFill>
                  <a:srgbClr val="0070C0"/>
                </a:solidFill>
              </a:rPr>
              <a:t>Deb, K. and Srinivasan, A. (2006). </a:t>
            </a:r>
            <a:r>
              <a:rPr lang="en-US" sz="1400" i="1" err="1">
                <a:solidFill>
                  <a:srgbClr val="0070C0"/>
                </a:solidFill>
              </a:rPr>
              <a:t>Innovization</a:t>
            </a:r>
            <a:r>
              <a:rPr lang="en-US" sz="1400">
                <a:solidFill>
                  <a:srgbClr val="0070C0"/>
                </a:solidFill>
              </a:rPr>
              <a:t>: Innovating design principles through optimization. </a:t>
            </a:r>
            <a:r>
              <a:rPr lang="en-US" sz="1400" i="1">
                <a:solidFill>
                  <a:srgbClr val="0070C0"/>
                </a:solidFill>
              </a:rPr>
              <a:t>Proceedings of the Genetic and Evolutionary Computation Conference (GECCO2006)</a:t>
            </a:r>
            <a:r>
              <a:rPr lang="en-US" sz="1400">
                <a:solidFill>
                  <a:srgbClr val="0070C0"/>
                </a:solidFill>
              </a:rPr>
              <a:t>, New York: The Association of Computing Machinery (ACM), (pp. 1629–1636)</a:t>
            </a:r>
          </a:p>
        </p:txBody>
      </p:sp>
      <p:graphicFrame>
        <p:nvGraphicFramePr>
          <p:cNvPr id="4" name="Object 2">
            <a:extLst>
              <a:ext uri="{FF2B5EF4-FFF2-40B4-BE49-F238E27FC236}">
                <a16:creationId xmlns:a16="http://schemas.microsoft.com/office/drawing/2014/main" id="{59411E4D-AD79-B497-EC6D-8176EB602C5F}"/>
              </a:ext>
            </a:extLst>
          </p:cNvPr>
          <p:cNvGraphicFramePr>
            <a:graphicFrameLocks noChangeAspect="1"/>
          </p:cNvGraphicFramePr>
          <p:nvPr/>
        </p:nvGraphicFramePr>
        <p:xfrm>
          <a:off x="6581478" y="920879"/>
          <a:ext cx="3201175" cy="2662740"/>
        </p:xfrm>
        <a:graphic>
          <a:graphicData uri="http://schemas.openxmlformats.org/presentationml/2006/ole">
            <mc:AlternateContent xmlns:mc="http://schemas.openxmlformats.org/markup-compatibility/2006">
              <mc:Choice xmlns:v="urn:schemas-microsoft-com:vml" Requires="v">
                <p:oleObj name="Bitmap Image" r:id="rId3" imgW="5511800" imgH="4584700" progId="Paint.Picture">
                  <p:embed/>
                </p:oleObj>
              </mc:Choice>
              <mc:Fallback>
                <p:oleObj name="Bitmap Image" r:id="rId3" imgW="5511800" imgH="4584700" progId="Paint.Picture">
                  <p:embed/>
                  <p:pic>
                    <p:nvPicPr>
                      <p:cNvPr id="4" name="Object 2">
                        <a:extLst>
                          <a:ext uri="{FF2B5EF4-FFF2-40B4-BE49-F238E27FC236}">
                            <a16:creationId xmlns:a16="http://schemas.microsoft.com/office/drawing/2014/main" id="{59411E4D-AD79-B497-EC6D-8176EB602C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1478" y="920879"/>
                        <a:ext cx="3201175" cy="2662740"/>
                      </a:xfrm>
                      <a:prstGeom prst="rect">
                        <a:avLst/>
                      </a:prstGeom>
                      <a:noFill/>
                      <a:ln>
                        <a:noFill/>
                      </a:ln>
                      <a:effectLst/>
                    </p:spPr>
                  </p:pic>
                </p:oleObj>
              </mc:Fallback>
            </mc:AlternateContent>
          </a:graphicData>
        </a:graphic>
      </p:graphicFrame>
      <p:graphicFrame>
        <p:nvGraphicFramePr>
          <p:cNvPr id="6" name="Object 3">
            <a:extLst>
              <a:ext uri="{FF2B5EF4-FFF2-40B4-BE49-F238E27FC236}">
                <a16:creationId xmlns:a16="http://schemas.microsoft.com/office/drawing/2014/main" id="{E537E299-8236-07AD-0153-CF687BA265DA}"/>
              </a:ext>
            </a:extLst>
          </p:cNvPr>
          <p:cNvGraphicFramePr>
            <a:graphicFrameLocks noChangeAspect="1"/>
          </p:cNvGraphicFramePr>
          <p:nvPr>
            <p:extLst>
              <p:ext uri="{D42A27DB-BD31-4B8C-83A1-F6EECF244321}">
                <p14:modId xmlns:p14="http://schemas.microsoft.com/office/powerpoint/2010/main" val="1722301557"/>
              </p:ext>
            </p:extLst>
          </p:nvPr>
        </p:nvGraphicFramePr>
        <p:xfrm>
          <a:off x="8247722" y="3623770"/>
          <a:ext cx="3518646" cy="2911205"/>
        </p:xfrm>
        <a:graphic>
          <a:graphicData uri="http://schemas.openxmlformats.org/presentationml/2006/ole">
            <mc:AlternateContent xmlns:mc="http://schemas.openxmlformats.org/markup-compatibility/2006">
              <mc:Choice xmlns:v="urn:schemas-microsoft-com:vml" Requires="v">
                <p:oleObj name="Bitmap Image" r:id="rId5" imgW="5803900" imgH="4800600" progId="Paint.Picture">
                  <p:embed/>
                </p:oleObj>
              </mc:Choice>
              <mc:Fallback>
                <p:oleObj name="Bitmap Image" r:id="rId5" imgW="5803900" imgH="4800600" progId="Paint.Picture">
                  <p:embed/>
                  <p:pic>
                    <p:nvPicPr>
                      <p:cNvPr id="6" name="Object 3">
                        <a:extLst>
                          <a:ext uri="{FF2B5EF4-FFF2-40B4-BE49-F238E27FC236}">
                            <a16:creationId xmlns:a16="http://schemas.microsoft.com/office/drawing/2014/main" id="{E537E299-8236-07AD-0153-CF687BA265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7722" y="3623770"/>
                        <a:ext cx="3518646" cy="2911205"/>
                      </a:xfrm>
                      <a:prstGeom prst="rect">
                        <a:avLst/>
                      </a:prstGeom>
                      <a:noFill/>
                      <a:ln>
                        <a:noFill/>
                      </a:ln>
                      <a:effectLst/>
                    </p:spPr>
                  </p:pic>
                </p:oleObj>
              </mc:Fallback>
            </mc:AlternateContent>
          </a:graphicData>
        </a:graphic>
      </p:graphicFrame>
      <p:sp>
        <p:nvSpPr>
          <p:cNvPr id="9" name="TextBox 8">
            <a:extLst>
              <a:ext uri="{FF2B5EF4-FFF2-40B4-BE49-F238E27FC236}">
                <a16:creationId xmlns:a16="http://schemas.microsoft.com/office/drawing/2014/main" id="{19991FD6-D6D1-59C8-718A-5C3F07766BFE}"/>
              </a:ext>
            </a:extLst>
          </p:cNvPr>
          <p:cNvSpPr txBox="1"/>
          <p:nvPr/>
        </p:nvSpPr>
        <p:spPr>
          <a:xfrm>
            <a:off x="6873695" y="450056"/>
            <a:ext cx="4209807"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t>A Gear-box design with 28 variables</a:t>
            </a:r>
          </a:p>
        </p:txBody>
      </p:sp>
      <p:sp>
        <p:nvSpPr>
          <p:cNvPr id="10" name="TextBox 9">
            <a:extLst>
              <a:ext uri="{FF2B5EF4-FFF2-40B4-BE49-F238E27FC236}">
                <a16:creationId xmlns:a16="http://schemas.microsoft.com/office/drawing/2014/main" id="{BCFB96FD-01C5-C7D7-7DB1-0050686942C6}"/>
              </a:ext>
            </a:extLst>
          </p:cNvPr>
          <p:cNvSpPr txBox="1">
            <a:spLocks noChangeArrowheads="1"/>
          </p:cNvSpPr>
          <p:nvPr/>
        </p:nvSpPr>
        <p:spPr bwMode="auto">
          <a:xfrm>
            <a:off x="9536982" y="1605043"/>
            <a:ext cx="2554437" cy="5847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lvl1pPr eaLnBrk="0" hangingPunct="0">
              <a:defRPr sz="2400">
                <a:solidFill>
                  <a:schemeClr val="accent2"/>
                </a:solidFill>
                <a:latin typeface="Verdana" charset="0"/>
                <a:ea typeface="ＭＳ Ｐゴシック" charset="-128"/>
              </a:defRPr>
            </a:lvl1pPr>
            <a:lvl2pPr marL="742950" indent="-285750" eaLnBrk="0" hangingPunct="0">
              <a:defRPr sz="2400">
                <a:solidFill>
                  <a:schemeClr val="accent2"/>
                </a:solidFill>
                <a:latin typeface="Verdana" charset="0"/>
                <a:ea typeface="ＭＳ Ｐゴシック" charset="-128"/>
              </a:defRPr>
            </a:lvl2pPr>
            <a:lvl3pPr marL="1143000" indent="-228600" eaLnBrk="0" hangingPunct="0">
              <a:defRPr sz="2400">
                <a:solidFill>
                  <a:schemeClr val="accent2"/>
                </a:solidFill>
                <a:latin typeface="Verdana" charset="0"/>
                <a:ea typeface="ＭＳ Ｐゴシック" charset="-128"/>
              </a:defRPr>
            </a:lvl3pPr>
            <a:lvl4pPr marL="1600200" indent="-228600" eaLnBrk="0" hangingPunct="0">
              <a:defRPr sz="2400">
                <a:solidFill>
                  <a:schemeClr val="accent2"/>
                </a:solidFill>
                <a:latin typeface="Verdana" charset="0"/>
                <a:ea typeface="ＭＳ Ｐゴシック" charset="-128"/>
              </a:defRPr>
            </a:lvl4pPr>
            <a:lvl5pPr marL="2057400" indent="-228600" eaLnBrk="0" hangingPunct="0">
              <a:defRPr sz="2400">
                <a:solidFill>
                  <a:schemeClr val="accent2"/>
                </a:solidFill>
                <a:latin typeface="Verdana" charset="0"/>
                <a:ea typeface="ＭＳ Ｐゴシック" charset="-128"/>
              </a:defRPr>
            </a:lvl5pPr>
            <a:lvl6pPr marL="2514600" indent="-228600" algn="ctr" eaLnBrk="0" fontAlgn="base" hangingPunct="0">
              <a:spcBef>
                <a:spcPct val="0"/>
              </a:spcBef>
              <a:spcAft>
                <a:spcPct val="0"/>
              </a:spcAft>
              <a:defRPr sz="2400">
                <a:solidFill>
                  <a:schemeClr val="accent2"/>
                </a:solidFill>
                <a:latin typeface="Verdana" charset="0"/>
                <a:ea typeface="ＭＳ Ｐゴシック" charset="-128"/>
              </a:defRPr>
            </a:lvl6pPr>
            <a:lvl7pPr marL="2971800" indent="-228600" algn="ctr" eaLnBrk="0" fontAlgn="base" hangingPunct="0">
              <a:spcBef>
                <a:spcPct val="0"/>
              </a:spcBef>
              <a:spcAft>
                <a:spcPct val="0"/>
              </a:spcAft>
              <a:defRPr sz="2400">
                <a:solidFill>
                  <a:schemeClr val="accent2"/>
                </a:solidFill>
                <a:latin typeface="Verdana" charset="0"/>
                <a:ea typeface="ＭＳ Ｐゴシック" charset="-128"/>
              </a:defRPr>
            </a:lvl7pPr>
            <a:lvl8pPr marL="3429000" indent="-228600" algn="ctr" eaLnBrk="0" fontAlgn="base" hangingPunct="0">
              <a:spcBef>
                <a:spcPct val="0"/>
              </a:spcBef>
              <a:spcAft>
                <a:spcPct val="0"/>
              </a:spcAft>
              <a:defRPr sz="2400">
                <a:solidFill>
                  <a:schemeClr val="accent2"/>
                </a:solidFill>
                <a:latin typeface="Verdana" charset="0"/>
                <a:ea typeface="ＭＳ Ｐゴシック" charset="-128"/>
              </a:defRPr>
            </a:lvl8pPr>
            <a:lvl9pPr marL="3886200" indent="-228600" algn="ctr" eaLnBrk="0" fontAlgn="base" hangingPunct="0">
              <a:spcBef>
                <a:spcPct val="0"/>
              </a:spcBef>
              <a:spcAft>
                <a:spcPct val="0"/>
              </a:spcAft>
              <a:defRPr sz="2400">
                <a:solidFill>
                  <a:schemeClr val="accent2"/>
                </a:solidFill>
                <a:latin typeface="Verdana" charset="0"/>
                <a:ea typeface="ＭＳ Ｐゴシック" charset="-128"/>
              </a:defRPr>
            </a:lvl9pPr>
          </a:lstStyle>
          <a:p>
            <a:pPr algn="ctr" eaLnBrk="1" hangingPunct="1">
              <a:defRPr/>
            </a:pPr>
            <a:r>
              <a:rPr lang="en-US" altLang="x-none" sz="1600">
                <a:solidFill>
                  <a:srgbClr val="FF0000"/>
                </a:solidFill>
                <a:effectLst>
                  <a:outerShdw blurRad="38100" dist="38100" dir="2700000" algn="tl">
                    <a:srgbClr val="C0C0C0"/>
                  </a:outerShdw>
                </a:effectLst>
                <a:latin typeface="Verdana"/>
                <a:ea typeface="ＭＳ Ｐゴシック"/>
              </a:rPr>
              <a:t>Not much change in 27 variables</a:t>
            </a:r>
            <a:endParaRPr lang="en-US" altLang="x-none" sz="1600">
              <a:solidFill>
                <a:srgbClr val="FF0000"/>
              </a:solidFill>
              <a:effectLst>
                <a:outerShdw blurRad="38100" dist="38100" dir="2700000" algn="tl">
                  <a:srgbClr val="C0C0C0"/>
                </a:outerShdw>
              </a:effectLst>
            </a:endParaRPr>
          </a:p>
        </p:txBody>
      </p:sp>
      <p:sp>
        <p:nvSpPr>
          <p:cNvPr id="12" name="TextBox 11">
            <a:extLst>
              <a:ext uri="{FF2B5EF4-FFF2-40B4-BE49-F238E27FC236}">
                <a16:creationId xmlns:a16="http://schemas.microsoft.com/office/drawing/2014/main" id="{3303E5FC-0141-029F-8AB1-306F3891D2E0}"/>
              </a:ext>
            </a:extLst>
          </p:cNvPr>
          <p:cNvSpPr txBox="1">
            <a:spLocks noChangeArrowheads="1"/>
          </p:cNvSpPr>
          <p:nvPr/>
        </p:nvSpPr>
        <p:spPr bwMode="auto">
          <a:xfrm>
            <a:off x="6096000" y="4417155"/>
            <a:ext cx="2127717" cy="5847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lvl1pPr eaLnBrk="0" hangingPunct="0">
              <a:defRPr sz="2400">
                <a:solidFill>
                  <a:schemeClr val="accent2"/>
                </a:solidFill>
                <a:latin typeface="Verdana" charset="0"/>
                <a:ea typeface="ＭＳ Ｐゴシック" charset="-128"/>
              </a:defRPr>
            </a:lvl1pPr>
            <a:lvl2pPr marL="742950" indent="-285750" eaLnBrk="0" hangingPunct="0">
              <a:defRPr sz="2400">
                <a:solidFill>
                  <a:schemeClr val="accent2"/>
                </a:solidFill>
                <a:latin typeface="Verdana" charset="0"/>
                <a:ea typeface="ＭＳ Ｐゴシック" charset="-128"/>
              </a:defRPr>
            </a:lvl2pPr>
            <a:lvl3pPr marL="1143000" indent="-228600" eaLnBrk="0" hangingPunct="0">
              <a:defRPr sz="2400">
                <a:solidFill>
                  <a:schemeClr val="accent2"/>
                </a:solidFill>
                <a:latin typeface="Verdana" charset="0"/>
                <a:ea typeface="ＭＳ Ｐゴシック" charset="-128"/>
              </a:defRPr>
            </a:lvl3pPr>
            <a:lvl4pPr marL="1600200" indent="-228600" eaLnBrk="0" hangingPunct="0">
              <a:defRPr sz="2400">
                <a:solidFill>
                  <a:schemeClr val="accent2"/>
                </a:solidFill>
                <a:latin typeface="Verdana" charset="0"/>
                <a:ea typeface="ＭＳ Ｐゴシック" charset="-128"/>
              </a:defRPr>
            </a:lvl4pPr>
            <a:lvl5pPr marL="2057400" indent="-228600" eaLnBrk="0" hangingPunct="0">
              <a:defRPr sz="2400">
                <a:solidFill>
                  <a:schemeClr val="accent2"/>
                </a:solidFill>
                <a:latin typeface="Verdana" charset="0"/>
                <a:ea typeface="ＭＳ Ｐゴシック" charset="-128"/>
              </a:defRPr>
            </a:lvl5pPr>
            <a:lvl6pPr marL="2514600" indent="-228600" algn="ctr" eaLnBrk="0" fontAlgn="base" hangingPunct="0">
              <a:spcBef>
                <a:spcPct val="0"/>
              </a:spcBef>
              <a:spcAft>
                <a:spcPct val="0"/>
              </a:spcAft>
              <a:defRPr sz="2400">
                <a:solidFill>
                  <a:schemeClr val="accent2"/>
                </a:solidFill>
                <a:latin typeface="Verdana" charset="0"/>
                <a:ea typeface="ＭＳ Ｐゴシック" charset="-128"/>
              </a:defRPr>
            </a:lvl6pPr>
            <a:lvl7pPr marL="2971800" indent="-228600" algn="ctr" eaLnBrk="0" fontAlgn="base" hangingPunct="0">
              <a:spcBef>
                <a:spcPct val="0"/>
              </a:spcBef>
              <a:spcAft>
                <a:spcPct val="0"/>
              </a:spcAft>
              <a:defRPr sz="2400">
                <a:solidFill>
                  <a:schemeClr val="accent2"/>
                </a:solidFill>
                <a:latin typeface="Verdana" charset="0"/>
                <a:ea typeface="ＭＳ Ｐゴシック" charset="-128"/>
              </a:defRPr>
            </a:lvl7pPr>
            <a:lvl8pPr marL="3429000" indent="-228600" algn="ctr" eaLnBrk="0" fontAlgn="base" hangingPunct="0">
              <a:spcBef>
                <a:spcPct val="0"/>
              </a:spcBef>
              <a:spcAft>
                <a:spcPct val="0"/>
              </a:spcAft>
              <a:defRPr sz="2400">
                <a:solidFill>
                  <a:schemeClr val="accent2"/>
                </a:solidFill>
                <a:latin typeface="Verdana" charset="0"/>
                <a:ea typeface="ＭＳ Ｐゴシック" charset="-128"/>
              </a:defRPr>
            </a:lvl8pPr>
            <a:lvl9pPr marL="3886200" indent="-228600" algn="ctr" eaLnBrk="0" fontAlgn="base" hangingPunct="0">
              <a:spcBef>
                <a:spcPct val="0"/>
              </a:spcBef>
              <a:spcAft>
                <a:spcPct val="0"/>
              </a:spcAft>
              <a:defRPr sz="2400">
                <a:solidFill>
                  <a:schemeClr val="accent2"/>
                </a:solidFill>
                <a:latin typeface="Verdana" charset="0"/>
                <a:ea typeface="ＭＳ Ｐゴシック" charset="-128"/>
              </a:defRPr>
            </a:lvl9pPr>
          </a:lstStyle>
          <a:p>
            <a:pPr algn="ctr" eaLnBrk="1" hangingPunct="1">
              <a:defRPr/>
            </a:pPr>
            <a:r>
              <a:rPr lang="en-US" altLang="x-none" sz="1600">
                <a:solidFill>
                  <a:srgbClr val="FF0000"/>
                </a:solidFill>
                <a:effectLst>
                  <a:outerShdw blurRad="38100" dist="38100" dir="2700000" algn="tl">
                    <a:srgbClr val="C0C0C0"/>
                  </a:outerShdw>
                </a:effectLst>
                <a:latin typeface="Verdana"/>
                <a:ea typeface="ＭＳ Ｐゴシック"/>
              </a:rPr>
              <a:t>Large change in one variable</a:t>
            </a:r>
            <a:endParaRPr lang="en-US" altLang="x-none" sz="1600">
              <a:solidFill>
                <a:srgbClr val="FF0000"/>
              </a:solidFill>
              <a:effectLst>
                <a:outerShdw blurRad="38100" dist="38100" dir="2700000" algn="tl">
                  <a:srgbClr val="C0C0C0"/>
                </a:outerShdw>
              </a:effectLst>
            </a:endParaRPr>
          </a:p>
        </p:txBody>
      </p:sp>
      <p:sp>
        <p:nvSpPr>
          <p:cNvPr id="2" name="TextBox 1">
            <a:extLst>
              <a:ext uri="{FF2B5EF4-FFF2-40B4-BE49-F238E27FC236}">
                <a16:creationId xmlns:a16="http://schemas.microsoft.com/office/drawing/2014/main" id="{C88D3C82-3881-95FF-C8AE-0C419D43C572}"/>
              </a:ext>
            </a:extLst>
          </p:cNvPr>
          <p:cNvSpPr txBox="1"/>
          <p:nvPr/>
        </p:nvSpPr>
        <p:spPr>
          <a:xfrm>
            <a:off x="10187608" y="51683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pic>
        <p:nvPicPr>
          <p:cNvPr id="11" name="Picture 12">
            <a:extLst>
              <a:ext uri="{FF2B5EF4-FFF2-40B4-BE49-F238E27FC236}">
                <a16:creationId xmlns:a16="http://schemas.microsoft.com/office/drawing/2014/main" id="{43A55963-5233-D6A6-699E-27F3DB120DDE}"/>
              </a:ext>
            </a:extLst>
          </p:cNvPr>
          <p:cNvPicPr>
            <a:picLocks noChangeAspect="1"/>
          </p:cNvPicPr>
          <p:nvPr/>
        </p:nvPicPr>
        <p:blipFill>
          <a:blip r:embed="rId7"/>
          <a:stretch>
            <a:fillRect/>
          </a:stretch>
        </p:blipFill>
        <p:spPr>
          <a:xfrm>
            <a:off x="9817790" y="4941404"/>
            <a:ext cx="1733550" cy="685800"/>
          </a:xfrm>
          <a:prstGeom prst="rect">
            <a:avLst/>
          </a:prstGeom>
        </p:spPr>
      </p:pic>
    </p:spTree>
    <p:extLst>
      <p:ext uri="{BB962C8B-B14F-4D97-AF65-F5344CB8AC3E}">
        <p14:creationId xmlns:p14="http://schemas.microsoft.com/office/powerpoint/2010/main" val="136305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72A05A8-9B7B-7D98-219C-EFC3C9E3A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519" y="352035"/>
            <a:ext cx="7105508" cy="61539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3A7CBFB-C562-6B63-9400-FC1AB67CCB41}"/>
              </a:ext>
            </a:extLst>
          </p:cNvPr>
          <p:cNvSpPr/>
          <p:nvPr/>
        </p:nvSpPr>
        <p:spPr>
          <a:xfrm>
            <a:off x="3134519" y="5517715"/>
            <a:ext cx="7105509" cy="98824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310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7D4CC-C542-4CEA-A40E-23296D34FA7D}"/>
              </a:ext>
            </a:extLst>
          </p:cNvPr>
          <p:cNvSpPr>
            <a:spLocks noGrp="1"/>
          </p:cNvSpPr>
          <p:nvPr>
            <p:ph type="title"/>
          </p:nvPr>
        </p:nvSpPr>
        <p:spPr>
          <a:xfrm>
            <a:off x="827931" y="166195"/>
            <a:ext cx="10728738" cy="1333845"/>
          </a:xfrm>
        </p:spPr>
        <p:txBody>
          <a:bodyPr/>
          <a:lstStyle/>
          <a:p>
            <a:r>
              <a:rPr lang="en-US" sz="4000">
                <a:solidFill>
                  <a:srgbClr val="000000"/>
                </a:solidFill>
                <a:latin typeface="Elephant"/>
              </a:rPr>
              <a:t>Knowledge Discovery Using Optimization</a:t>
            </a:r>
            <a:endParaRPr lang="en-US"/>
          </a:p>
        </p:txBody>
      </p:sp>
      <p:grpSp>
        <p:nvGrpSpPr>
          <p:cNvPr id="7" name="Group 6">
            <a:extLst>
              <a:ext uri="{FF2B5EF4-FFF2-40B4-BE49-F238E27FC236}">
                <a16:creationId xmlns:a16="http://schemas.microsoft.com/office/drawing/2014/main" id="{45C3115A-F119-7EF8-DFE4-206F1E81EAB8}"/>
              </a:ext>
            </a:extLst>
          </p:cNvPr>
          <p:cNvGrpSpPr/>
          <p:nvPr/>
        </p:nvGrpSpPr>
        <p:grpSpPr>
          <a:xfrm>
            <a:off x="1693207" y="1602727"/>
            <a:ext cx="2092818" cy="3174776"/>
            <a:chOff x="1253632" y="1977769"/>
            <a:chExt cx="2634586" cy="3690527"/>
          </a:xfrm>
        </p:grpSpPr>
        <p:sp>
          <p:nvSpPr>
            <p:cNvPr id="8" name="Freeform: Shape 7">
              <a:extLst>
                <a:ext uri="{FF2B5EF4-FFF2-40B4-BE49-F238E27FC236}">
                  <a16:creationId xmlns:a16="http://schemas.microsoft.com/office/drawing/2014/main" id="{E85C7030-B119-4277-A77C-5FD39E1D1279}"/>
                </a:ext>
              </a:extLst>
            </p:cNvPr>
            <p:cNvSpPr>
              <a:spLocks/>
            </p:cNvSpPr>
            <p:nvPr/>
          </p:nvSpPr>
          <p:spPr bwMode="auto">
            <a:xfrm>
              <a:off x="1253632" y="3169447"/>
              <a:ext cx="2630115" cy="601558"/>
            </a:xfrm>
            <a:custGeom>
              <a:avLst/>
              <a:gdLst>
                <a:gd name="connsiteX0" fmla="*/ 0 w 2946719"/>
                <a:gd name="connsiteY0" fmla="*/ 0 h 747744"/>
                <a:gd name="connsiteX1" fmla="*/ 2946719 w 2946719"/>
                <a:gd name="connsiteY1" fmla="*/ 0 h 747744"/>
                <a:gd name="connsiteX2" fmla="*/ 2934131 w 2946719"/>
                <a:gd name="connsiteY2" fmla="*/ 187787 h 747744"/>
                <a:gd name="connsiteX3" fmla="*/ 2895692 w 2946719"/>
                <a:gd name="connsiteY3" fmla="*/ 379508 h 747744"/>
                <a:gd name="connsiteX4" fmla="*/ 2895759 w 2946719"/>
                <a:gd name="connsiteY4" fmla="*/ 379508 h 747744"/>
                <a:gd name="connsiteX5" fmla="*/ 2801585 w 2946719"/>
                <a:gd name="connsiteY5" fmla="*/ 630244 h 747744"/>
                <a:gd name="connsiteX6" fmla="*/ 2730731 w 2946719"/>
                <a:gd name="connsiteY6" fmla="*/ 747744 h 747744"/>
                <a:gd name="connsiteX7" fmla="*/ 215988 w 2946719"/>
                <a:gd name="connsiteY7" fmla="*/ 747744 h 747744"/>
                <a:gd name="connsiteX8" fmla="*/ 145134 w 2946719"/>
                <a:gd name="connsiteY8" fmla="*/ 630244 h 747744"/>
                <a:gd name="connsiteX9" fmla="*/ 50959 w 2946719"/>
                <a:gd name="connsiteY9" fmla="*/ 379508 h 747744"/>
                <a:gd name="connsiteX10" fmla="*/ 51026 w 2946719"/>
                <a:gd name="connsiteY10" fmla="*/ 379508 h 747744"/>
                <a:gd name="connsiteX11" fmla="*/ 12588 w 2946719"/>
                <a:gd name="connsiteY11" fmla="*/ 187787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6719" h="747744">
                  <a:moveTo>
                    <a:pt x="0" y="0"/>
                  </a:moveTo>
                  <a:lnTo>
                    <a:pt x="2946719" y="0"/>
                  </a:lnTo>
                  <a:lnTo>
                    <a:pt x="2934131" y="187787"/>
                  </a:lnTo>
                  <a:cubicBezTo>
                    <a:pt x="2925418" y="252786"/>
                    <a:pt x="2912503" y="316864"/>
                    <a:pt x="2895692" y="379508"/>
                  </a:cubicBezTo>
                  <a:lnTo>
                    <a:pt x="2895759" y="379508"/>
                  </a:lnTo>
                  <a:cubicBezTo>
                    <a:pt x="2872080" y="465912"/>
                    <a:pt x="2840559" y="549779"/>
                    <a:pt x="2801585" y="630244"/>
                  </a:cubicBezTo>
                  <a:lnTo>
                    <a:pt x="2730731" y="747744"/>
                  </a:lnTo>
                  <a:lnTo>
                    <a:pt x="215988" y="747744"/>
                  </a:lnTo>
                  <a:lnTo>
                    <a:pt x="145134" y="630244"/>
                  </a:lnTo>
                  <a:cubicBezTo>
                    <a:pt x="106160" y="549779"/>
                    <a:pt x="74639" y="465912"/>
                    <a:pt x="50959" y="379508"/>
                  </a:cubicBezTo>
                  <a:lnTo>
                    <a:pt x="51026" y="379508"/>
                  </a:lnTo>
                  <a:cubicBezTo>
                    <a:pt x="34216" y="316864"/>
                    <a:pt x="21301" y="252786"/>
                    <a:pt x="12588" y="187787"/>
                  </a:cubicBezTo>
                  <a:close/>
                </a:path>
              </a:pathLst>
            </a:custGeom>
            <a:solidFill>
              <a:srgbClr val="FFFF00"/>
            </a:solidFill>
            <a:ln>
              <a:noFill/>
            </a:ln>
            <a:effectLst/>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Shape 8">
              <a:extLst>
                <a:ext uri="{FF2B5EF4-FFF2-40B4-BE49-F238E27FC236}">
                  <a16:creationId xmlns:a16="http://schemas.microsoft.com/office/drawing/2014/main" id="{6F3F3766-DB42-4301-8233-879BFDF43919}"/>
                </a:ext>
              </a:extLst>
            </p:cNvPr>
            <p:cNvSpPr>
              <a:spLocks/>
            </p:cNvSpPr>
            <p:nvPr/>
          </p:nvSpPr>
          <p:spPr bwMode="auto">
            <a:xfrm>
              <a:off x="1253633" y="2567888"/>
              <a:ext cx="2634585" cy="601558"/>
            </a:xfrm>
            <a:custGeom>
              <a:avLst/>
              <a:gdLst>
                <a:gd name="connsiteX0" fmla="*/ 205070 w 2947988"/>
                <a:gd name="connsiteY0" fmla="*/ 0 h 747744"/>
                <a:gd name="connsiteX1" fmla="*/ 2742919 w 2947988"/>
                <a:gd name="connsiteY1" fmla="*/ 0 h 747744"/>
                <a:gd name="connsiteX2" fmla="*/ 2802824 w 2947988"/>
                <a:gd name="connsiteY2" fmla="*/ 101540 h 747744"/>
                <a:gd name="connsiteX3" fmla="*/ 2892555 w 2947988"/>
                <a:gd name="connsiteY3" fmla="*/ 338525 h 747744"/>
                <a:gd name="connsiteX4" fmla="*/ 2929732 w 2947988"/>
                <a:gd name="connsiteY4" fmla="*/ 506540 h 747744"/>
                <a:gd name="connsiteX5" fmla="*/ 2929948 w 2947988"/>
                <a:gd name="connsiteY5" fmla="*/ 506540 h 747744"/>
                <a:gd name="connsiteX6" fmla="*/ 2947988 w 2947988"/>
                <a:gd name="connsiteY6" fmla="*/ 738284 h 747744"/>
                <a:gd name="connsiteX7" fmla="*/ 2947354 w 2947988"/>
                <a:gd name="connsiteY7" fmla="*/ 747744 h 747744"/>
                <a:gd name="connsiteX8" fmla="*/ 634 w 2947988"/>
                <a:gd name="connsiteY8" fmla="*/ 747744 h 747744"/>
                <a:gd name="connsiteX9" fmla="*/ 0 w 2947988"/>
                <a:gd name="connsiteY9" fmla="*/ 738284 h 747744"/>
                <a:gd name="connsiteX10" fmla="*/ 18040 w 2947988"/>
                <a:gd name="connsiteY10" fmla="*/ 506540 h 747744"/>
                <a:gd name="connsiteX11" fmla="*/ 18257 w 2947988"/>
                <a:gd name="connsiteY11" fmla="*/ 506540 h 747744"/>
                <a:gd name="connsiteX12" fmla="*/ 55434 w 2947988"/>
                <a:gd name="connsiteY12" fmla="*/ 338525 h 747744"/>
                <a:gd name="connsiteX13" fmla="*/ 145166 w 2947988"/>
                <a:gd name="connsiteY13" fmla="*/ 101540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7988" h="747744">
                  <a:moveTo>
                    <a:pt x="205070" y="0"/>
                  </a:moveTo>
                  <a:lnTo>
                    <a:pt x="2742919" y="0"/>
                  </a:lnTo>
                  <a:lnTo>
                    <a:pt x="2802824" y="101540"/>
                  </a:lnTo>
                  <a:cubicBezTo>
                    <a:pt x="2839191" y="177191"/>
                    <a:pt x="2869303" y="256388"/>
                    <a:pt x="2892555" y="338525"/>
                  </a:cubicBezTo>
                  <a:lnTo>
                    <a:pt x="2929732" y="506540"/>
                  </a:lnTo>
                  <a:lnTo>
                    <a:pt x="2929948" y="506540"/>
                  </a:lnTo>
                  <a:cubicBezTo>
                    <a:pt x="2941428" y="581877"/>
                    <a:pt x="2947988" y="659671"/>
                    <a:pt x="2947988" y="738284"/>
                  </a:cubicBezTo>
                  <a:lnTo>
                    <a:pt x="2947354" y="747744"/>
                  </a:lnTo>
                  <a:lnTo>
                    <a:pt x="634" y="747744"/>
                  </a:lnTo>
                  <a:lnTo>
                    <a:pt x="0" y="738284"/>
                  </a:lnTo>
                  <a:cubicBezTo>
                    <a:pt x="0" y="659671"/>
                    <a:pt x="6560" y="581877"/>
                    <a:pt x="18040" y="506540"/>
                  </a:cubicBezTo>
                  <a:lnTo>
                    <a:pt x="18257" y="506540"/>
                  </a:lnTo>
                  <a:lnTo>
                    <a:pt x="55434" y="338525"/>
                  </a:lnTo>
                  <a:cubicBezTo>
                    <a:pt x="78686" y="256388"/>
                    <a:pt x="108799" y="177191"/>
                    <a:pt x="145166" y="101540"/>
                  </a:cubicBezTo>
                  <a:close/>
                </a:path>
              </a:pathLst>
            </a:custGeom>
            <a:solidFill>
              <a:srgbClr val="FFFF00"/>
            </a:solidFill>
            <a:ln>
              <a:noFill/>
            </a:ln>
            <a:effectLst/>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Shape 9">
              <a:extLst>
                <a:ext uri="{FF2B5EF4-FFF2-40B4-BE49-F238E27FC236}">
                  <a16:creationId xmlns:a16="http://schemas.microsoft.com/office/drawing/2014/main" id="{38BACE70-081F-492A-A993-4795E8652291}"/>
                </a:ext>
              </a:extLst>
            </p:cNvPr>
            <p:cNvSpPr>
              <a:spLocks/>
            </p:cNvSpPr>
            <p:nvPr/>
          </p:nvSpPr>
          <p:spPr bwMode="auto">
            <a:xfrm>
              <a:off x="1937824" y="4372563"/>
              <a:ext cx="1266938" cy="646255"/>
            </a:xfrm>
            <a:custGeom>
              <a:avLst/>
              <a:gdLst>
                <a:gd name="connsiteX0" fmla="*/ 0 w 1437414"/>
                <a:gd name="connsiteY0" fmla="*/ 0 h 747744"/>
                <a:gd name="connsiteX1" fmla="*/ 1437414 w 1437414"/>
                <a:gd name="connsiteY1" fmla="*/ 0 h 747744"/>
                <a:gd name="connsiteX2" fmla="*/ 1435076 w 1437414"/>
                <a:gd name="connsiteY2" fmla="*/ 4442 h 747744"/>
                <a:gd name="connsiteX3" fmla="*/ 1384741 w 1437414"/>
                <a:gd name="connsiteY3" fmla="*/ 127031 h 747744"/>
                <a:gd name="connsiteX4" fmla="*/ 1383870 w 1437414"/>
                <a:gd name="connsiteY4" fmla="*/ 127031 h 747744"/>
                <a:gd name="connsiteX5" fmla="*/ 1319116 w 1437414"/>
                <a:gd name="connsiteY5" fmla="*/ 430837 h 747744"/>
                <a:gd name="connsiteX6" fmla="*/ 1319116 w 1437414"/>
                <a:gd name="connsiteY6" fmla="*/ 665037 h 747744"/>
                <a:gd name="connsiteX7" fmla="*/ 1236330 w 1437414"/>
                <a:gd name="connsiteY7" fmla="*/ 747744 h 747744"/>
                <a:gd name="connsiteX8" fmla="*/ 201086 w 1437414"/>
                <a:gd name="connsiteY8" fmla="*/ 747744 h 747744"/>
                <a:gd name="connsiteX9" fmla="*/ 118299 w 1437414"/>
                <a:gd name="connsiteY9" fmla="*/ 665037 h 747744"/>
                <a:gd name="connsiteX10" fmla="*/ 118299 w 1437414"/>
                <a:gd name="connsiteY10" fmla="*/ 438207 h 747744"/>
                <a:gd name="connsiteX11" fmla="*/ 118299 w 1437414"/>
                <a:gd name="connsiteY11" fmla="*/ 430837 h 747744"/>
                <a:gd name="connsiteX12" fmla="*/ 53545 w 1437414"/>
                <a:gd name="connsiteY12" fmla="*/ 127031 h 747744"/>
                <a:gd name="connsiteX13" fmla="*/ 52673 w 1437414"/>
                <a:gd name="connsiteY13" fmla="*/ 127031 h 747744"/>
                <a:gd name="connsiteX14" fmla="*/ 2339 w 1437414"/>
                <a:gd name="connsiteY14" fmla="*/ 4442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7414" h="747744">
                  <a:moveTo>
                    <a:pt x="0" y="0"/>
                  </a:moveTo>
                  <a:lnTo>
                    <a:pt x="1437414" y="0"/>
                  </a:lnTo>
                  <a:lnTo>
                    <a:pt x="1435076" y="4442"/>
                  </a:lnTo>
                  <a:cubicBezTo>
                    <a:pt x="1415058" y="47548"/>
                    <a:pt x="1398489" y="88600"/>
                    <a:pt x="1384741" y="127031"/>
                  </a:cubicBezTo>
                  <a:lnTo>
                    <a:pt x="1383870" y="127031"/>
                  </a:lnTo>
                  <a:cubicBezTo>
                    <a:pt x="1328952" y="280981"/>
                    <a:pt x="1320756" y="393168"/>
                    <a:pt x="1319116" y="430837"/>
                  </a:cubicBezTo>
                  <a:lnTo>
                    <a:pt x="1319116" y="665037"/>
                  </a:lnTo>
                  <a:cubicBezTo>
                    <a:pt x="1319116" y="710076"/>
                    <a:pt x="1282231" y="747744"/>
                    <a:pt x="1236330" y="747744"/>
                  </a:cubicBezTo>
                  <a:lnTo>
                    <a:pt x="201086" y="747744"/>
                  </a:lnTo>
                  <a:cubicBezTo>
                    <a:pt x="155184" y="747744"/>
                    <a:pt x="118299" y="710076"/>
                    <a:pt x="118299" y="665037"/>
                  </a:cubicBezTo>
                  <a:lnTo>
                    <a:pt x="118299" y="438207"/>
                  </a:lnTo>
                  <a:lnTo>
                    <a:pt x="118299" y="430837"/>
                  </a:lnTo>
                  <a:cubicBezTo>
                    <a:pt x="116660" y="393987"/>
                    <a:pt x="108463" y="280981"/>
                    <a:pt x="53545" y="127031"/>
                  </a:cubicBezTo>
                  <a:lnTo>
                    <a:pt x="52673" y="127031"/>
                  </a:lnTo>
                  <a:cubicBezTo>
                    <a:pt x="38926" y="88600"/>
                    <a:pt x="22357" y="47548"/>
                    <a:pt x="2339" y="4442"/>
                  </a:cubicBezTo>
                  <a:close/>
                </a:path>
              </a:pathLst>
            </a:custGeom>
            <a:solidFill>
              <a:srgbClr val="FFFF00"/>
            </a:solidFill>
            <a:ln>
              <a:noFill/>
            </a:ln>
            <a:effectLst/>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Shape 10">
              <a:extLst>
                <a:ext uri="{FF2B5EF4-FFF2-40B4-BE49-F238E27FC236}">
                  <a16:creationId xmlns:a16="http://schemas.microsoft.com/office/drawing/2014/main" id="{2B1206E8-49A5-4EC7-9EA6-4F1FA27F65CA}"/>
                </a:ext>
              </a:extLst>
            </p:cNvPr>
            <p:cNvSpPr>
              <a:spLocks/>
            </p:cNvSpPr>
            <p:nvPr/>
          </p:nvSpPr>
          <p:spPr bwMode="auto">
            <a:xfrm>
              <a:off x="1443975" y="3771005"/>
              <a:ext cx="2252462" cy="601558"/>
            </a:xfrm>
            <a:custGeom>
              <a:avLst/>
              <a:gdLst>
                <a:gd name="connsiteX0" fmla="*/ 0 w 2514743"/>
                <a:gd name="connsiteY0" fmla="*/ 0 h 747744"/>
                <a:gd name="connsiteX1" fmla="*/ 2514743 w 2514743"/>
                <a:gd name="connsiteY1" fmla="*/ 0 h 747744"/>
                <a:gd name="connsiteX2" fmla="*/ 2446707 w 2514743"/>
                <a:gd name="connsiteY2" fmla="*/ 112827 h 747744"/>
                <a:gd name="connsiteX3" fmla="*/ 2330425 w 2514743"/>
                <a:gd name="connsiteY3" fmla="*/ 252476 h 747744"/>
                <a:gd name="connsiteX4" fmla="*/ 2331315 w 2514743"/>
                <a:gd name="connsiteY4" fmla="*/ 252476 h 747744"/>
                <a:gd name="connsiteX5" fmla="*/ 2319004 w 2514743"/>
                <a:gd name="connsiteY5" fmla="*/ 265629 h 747744"/>
                <a:gd name="connsiteX6" fmla="*/ 2312438 w 2514743"/>
                <a:gd name="connsiteY6" fmla="*/ 272206 h 747744"/>
                <a:gd name="connsiteX7" fmla="*/ 2273042 w 2514743"/>
                <a:gd name="connsiteY7" fmla="*/ 313309 h 747744"/>
                <a:gd name="connsiteX8" fmla="*/ 2264014 w 2514743"/>
                <a:gd name="connsiteY8" fmla="*/ 323173 h 747744"/>
                <a:gd name="connsiteX9" fmla="*/ 2264014 w 2514743"/>
                <a:gd name="connsiteY9" fmla="*/ 323995 h 747744"/>
                <a:gd name="connsiteX10" fmla="*/ 2044773 w 2514743"/>
                <a:gd name="connsiteY10" fmla="*/ 617266 h 747744"/>
                <a:gd name="connsiteX11" fmla="*/ 1976079 w 2514743"/>
                <a:gd name="connsiteY11" fmla="*/ 747744 h 747744"/>
                <a:gd name="connsiteX12" fmla="*/ 538664 w 2514743"/>
                <a:gd name="connsiteY12" fmla="*/ 747744 h 747744"/>
                <a:gd name="connsiteX13" fmla="*/ 469970 w 2514743"/>
                <a:gd name="connsiteY13" fmla="*/ 617266 h 747744"/>
                <a:gd name="connsiteX14" fmla="*/ 250728 w 2514743"/>
                <a:gd name="connsiteY14" fmla="*/ 323995 h 747744"/>
                <a:gd name="connsiteX15" fmla="*/ 234313 w 2514743"/>
                <a:gd name="connsiteY15" fmla="*/ 305088 h 747744"/>
                <a:gd name="connsiteX16" fmla="*/ 203125 w 2514743"/>
                <a:gd name="connsiteY16" fmla="*/ 273850 h 747744"/>
                <a:gd name="connsiteX17" fmla="*/ 195738 w 2514743"/>
                <a:gd name="connsiteY17" fmla="*/ 265629 h 747744"/>
                <a:gd name="connsiteX18" fmla="*/ 183427 w 2514743"/>
                <a:gd name="connsiteY18" fmla="*/ 252476 h 747744"/>
                <a:gd name="connsiteX19" fmla="*/ 184317 w 2514743"/>
                <a:gd name="connsiteY19" fmla="*/ 252476 h 747744"/>
                <a:gd name="connsiteX20" fmla="*/ 68036 w 2514743"/>
                <a:gd name="connsiteY20" fmla="*/ 112827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4743" h="747744">
                  <a:moveTo>
                    <a:pt x="0" y="0"/>
                  </a:moveTo>
                  <a:lnTo>
                    <a:pt x="2514743" y="0"/>
                  </a:lnTo>
                  <a:lnTo>
                    <a:pt x="2446707" y="112827"/>
                  </a:lnTo>
                  <a:lnTo>
                    <a:pt x="2330425" y="252476"/>
                  </a:lnTo>
                  <a:lnTo>
                    <a:pt x="2331315" y="252476"/>
                  </a:lnTo>
                  <a:cubicBezTo>
                    <a:pt x="2327211" y="256586"/>
                    <a:pt x="2323108" y="260697"/>
                    <a:pt x="2319004" y="265629"/>
                  </a:cubicBezTo>
                  <a:lnTo>
                    <a:pt x="2312438" y="272206"/>
                  </a:lnTo>
                  <a:cubicBezTo>
                    <a:pt x="2299306" y="286181"/>
                    <a:pt x="2286174" y="299334"/>
                    <a:pt x="2273042" y="313309"/>
                  </a:cubicBezTo>
                  <a:lnTo>
                    <a:pt x="2264014" y="323173"/>
                  </a:lnTo>
                  <a:lnTo>
                    <a:pt x="2264014" y="323995"/>
                  </a:lnTo>
                  <a:cubicBezTo>
                    <a:pt x="2171270" y="424698"/>
                    <a:pt x="2099866" y="523962"/>
                    <a:pt x="2044773" y="617266"/>
                  </a:cubicBezTo>
                  <a:lnTo>
                    <a:pt x="1976079" y="747744"/>
                  </a:lnTo>
                  <a:lnTo>
                    <a:pt x="538664" y="747744"/>
                  </a:lnTo>
                  <a:lnTo>
                    <a:pt x="469970" y="617266"/>
                  </a:lnTo>
                  <a:cubicBezTo>
                    <a:pt x="414878" y="523962"/>
                    <a:pt x="343473" y="424698"/>
                    <a:pt x="250728" y="323995"/>
                  </a:cubicBezTo>
                  <a:lnTo>
                    <a:pt x="234313" y="305088"/>
                  </a:lnTo>
                  <a:cubicBezTo>
                    <a:pt x="224464" y="295223"/>
                    <a:pt x="213795" y="284536"/>
                    <a:pt x="203125" y="273850"/>
                  </a:cubicBezTo>
                  <a:lnTo>
                    <a:pt x="195738" y="265629"/>
                  </a:lnTo>
                  <a:cubicBezTo>
                    <a:pt x="191635" y="260697"/>
                    <a:pt x="187531" y="256586"/>
                    <a:pt x="183427" y="252476"/>
                  </a:cubicBezTo>
                  <a:lnTo>
                    <a:pt x="184317" y="252476"/>
                  </a:lnTo>
                  <a:lnTo>
                    <a:pt x="68036" y="112827"/>
                  </a:lnTo>
                  <a:close/>
                </a:path>
              </a:pathLst>
            </a:custGeom>
            <a:solidFill>
              <a:srgbClr val="FFFF00"/>
            </a:solidFill>
            <a:ln>
              <a:noFill/>
            </a:ln>
            <a:effectLst/>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6">
              <a:extLst>
                <a:ext uri="{FF2B5EF4-FFF2-40B4-BE49-F238E27FC236}">
                  <a16:creationId xmlns:a16="http://schemas.microsoft.com/office/drawing/2014/main" id="{19284EC0-796D-4D28-892E-82A0CD30A13D}"/>
                </a:ext>
              </a:extLst>
            </p:cNvPr>
            <p:cNvSpPr>
              <a:spLocks/>
            </p:cNvSpPr>
            <p:nvPr/>
          </p:nvSpPr>
          <p:spPr bwMode="auto">
            <a:xfrm>
              <a:off x="2044309" y="5032276"/>
              <a:ext cx="1051919" cy="170543"/>
            </a:xfrm>
            <a:custGeom>
              <a:avLst/>
              <a:gdLst>
                <a:gd name="T0" fmla="*/ 41 w 1437"/>
                <a:gd name="T1" fmla="*/ 313 h 313"/>
                <a:gd name="T2" fmla="*/ 0 w 1437"/>
                <a:gd name="T3" fmla="*/ 272 h 313"/>
                <a:gd name="T4" fmla="*/ 0 w 1437"/>
                <a:gd name="T5" fmla="*/ 41 h 313"/>
                <a:gd name="T6" fmla="*/ 41 w 1437"/>
                <a:gd name="T7" fmla="*/ 0 h 313"/>
                <a:gd name="T8" fmla="*/ 1396 w 1437"/>
                <a:gd name="T9" fmla="*/ 0 h 313"/>
                <a:gd name="T10" fmla="*/ 1437 w 1437"/>
                <a:gd name="T11" fmla="*/ 41 h 313"/>
                <a:gd name="T12" fmla="*/ 1437 w 1437"/>
                <a:gd name="T13" fmla="*/ 272 h 313"/>
                <a:gd name="T14" fmla="*/ 1396 w 1437"/>
                <a:gd name="T15" fmla="*/ 313 h 313"/>
                <a:gd name="T16" fmla="*/ 41 w 1437"/>
                <a:gd name="T1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7" h="313">
                  <a:moveTo>
                    <a:pt x="41" y="313"/>
                  </a:moveTo>
                  <a:cubicBezTo>
                    <a:pt x="18" y="313"/>
                    <a:pt x="0" y="295"/>
                    <a:pt x="0" y="272"/>
                  </a:cubicBezTo>
                  <a:lnTo>
                    <a:pt x="0" y="41"/>
                  </a:lnTo>
                  <a:cubicBezTo>
                    <a:pt x="0" y="18"/>
                    <a:pt x="18" y="0"/>
                    <a:pt x="41" y="0"/>
                  </a:cubicBezTo>
                  <a:lnTo>
                    <a:pt x="1396" y="0"/>
                  </a:lnTo>
                  <a:cubicBezTo>
                    <a:pt x="1419" y="0"/>
                    <a:pt x="1437" y="18"/>
                    <a:pt x="1437" y="41"/>
                  </a:cubicBezTo>
                  <a:lnTo>
                    <a:pt x="1437" y="272"/>
                  </a:lnTo>
                  <a:cubicBezTo>
                    <a:pt x="1437" y="295"/>
                    <a:pt x="1419" y="313"/>
                    <a:pt x="1396" y="313"/>
                  </a:cubicBezTo>
                  <a:lnTo>
                    <a:pt x="41" y="313"/>
                  </a:lnTo>
                  <a:close/>
                </a:path>
              </a:pathLst>
            </a:custGeom>
            <a:solidFill>
              <a:schemeClr val="bg2">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8">
              <a:extLst>
                <a:ext uri="{FF2B5EF4-FFF2-40B4-BE49-F238E27FC236}">
                  <a16:creationId xmlns:a16="http://schemas.microsoft.com/office/drawing/2014/main" id="{1DEAC334-1B01-4A8D-98E2-3A3C782D95AE}"/>
                </a:ext>
              </a:extLst>
            </p:cNvPr>
            <p:cNvSpPr>
              <a:spLocks/>
            </p:cNvSpPr>
            <p:nvPr/>
          </p:nvSpPr>
          <p:spPr bwMode="auto">
            <a:xfrm>
              <a:off x="2044309" y="5243596"/>
              <a:ext cx="1037545" cy="184001"/>
            </a:xfrm>
            <a:custGeom>
              <a:avLst/>
              <a:gdLst>
                <a:gd name="T0" fmla="*/ 41 w 1437"/>
                <a:gd name="T1" fmla="*/ 313 h 313"/>
                <a:gd name="T2" fmla="*/ 0 w 1437"/>
                <a:gd name="T3" fmla="*/ 272 h 313"/>
                <a:gd name="T4" fmla="*/ 0 w 1437"/>
                <a:gd name="T5" fmla="*/ 41 h 313"/>
                <a:gd name="T6" fmla="*/ 41 w 1437"/>
                <a:gd name="T7" fmla="*/ 0 h 313"/>
                <a:gd name="T8" fmla="*/ 1396 w 1437"/>
                <a:gd name="T9" fmla="*/ 0 h 313"/>
                <a:gd name="T10" fmla="*/ 1437 w 1437"/>
                <a:gd name="T11" fmla="*/ 41 h 313"/>
                <a:gd name="T12" fmla="*/ 1437 w 1437"/>
                <a:gd name="T13" fmla="*/ 272 h 313"/>
                <a:gd name="T14" fmla="*/ 1396 w 1437"/>
                <a:gd name="T15" fmla="*/ 313 h 313"/>
                <a:gd name="T16" fmla="*/ 41 w 1437"/>
                <a:gd name="T1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7" h="313">
                  <a:moveTo>
                    <a:pt x="41" y="313"/>
                  </a:moveTo>
                  <a:cubicBezTo>
                    <a:pt x="18" y="313"/>
                    <a:pt x="0" y="295"/>
                    <a:pt x="0" y="272"/>
                  </a:cubicBezTo>
                  <a:lnTo>
                    <a:pt x="0" y="41"/>
                  </a:lnTo>
                  <a:cubicBezTo>
                    <a:pt x="0" y="18"/>
                    <a:pt x="18" y="0"/>
                    <a:pt x="41" y="0"/>
                  </a:cubicBezTo>
                  <a:lnTo>
                    <a:pt x="1396" y="0"/>
                  </a:lnTo>
                  <a:cubicBezTo>
                    <a:pt x="1419" y="0"/>
                    <a:pt x="1437" y="18"/>
                    <a:pt x="1437" y="41"/>
                  </a:cubicBezTo>
                  <a:lnTo>
                    <a:pt x="1437" y="272"/>
                  </a:lnTo>
                  <a:cubicBezTo>
                    <a:pt x="1437" y="295"/>
                    <a:pt x="1419" y="313"/>
                    <a:pt x="1396" y="313"/>
                  </a:cubicBezTo>
                  <a:lnTo>
                    <a:pt x="41" y="313"/>
                  </a:lnTo>
                  <a:close/>
                </a:path>
              </a:pathLst>
            </a:custGeom>
            <a:solidFill>
              <a:schemeClr val="bg2">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6" name="Group 15">
              <a:extLst>
                <a:ext uri="{FF2B5EF4-FFF2-40B4-BE49-F238E27FC236}">
                  <a16:creationId xmlns:a16="http://schemas.microsoft.com/office/drawing/2014/main" id="{D432AF28-A8BA-4D7E-B8C5-60148E9A423F}"/>
                </a:ext>
              </a:extLst>
            </p:cNvPr>
            <p:cNvGrpSpPr/>
            <p:nvPr/>
          </p:nvGrpSpPr>
          <p:grpSpPr>
            <a:xfrm>
              <a:off x="2155218" y="5469651"/>
              <a:ext cx="810261" cy="198645"/>
              <a:chOff x="5546858" y="5722938"/>
              <a:chExt cx="956336" cy="246918"/>
            </a:xfrm>
          </p:grpSpPr>
          <p:sp>
            <p:nvSpPr>
              <p:cNvPr id="23" name="Freeform 10">
                <a:extLst>
                  <a:ext uri="{FF2B5EF4-FFF2-40B4-BE49-F238E27FC236}">
                    <a16:creationId xmlns:a16="http://schemas.microsoft.com/office/drawing/2014/main" id="{07CB1D53-AA83-4377-A28A-A4B592746ED6}"/>
                  </a:ext>
                </a:extLst>
              </p:cNvPr>
              <p:cNvSpPr>
                <a:spLocks/>
              </p:cNvSpPr>
              <p:nvPr/>
            </p:nvSpPr>
            <p:spPr bwMode="auto">
              <a:xfrm>
                <a:off x="5668169" y="5722938"/>
                <a:ext cx="835025" cy="230188"/>
              </a:xfrm>
              <a:custGeom>
                <a:avLst/>
                <a:gdLst>
                  <a:gd name="T0" fmla="*/ 509 w 1017"/>
                  <a:gd name="T1" fmla="*/ 281 h 281"/>
                  <a:gd name="T2" fmla="*/ 0 w 1017"/>
                  <a:gd name="T3" fmla="*/ 0 h 281"/>
                  <a:gd name="T4" fmla="*/ 1017 w 1017"/>
                  <a:gd name="T5" fmla="*/ 0 h 281"/>
                  <a:gd name="T6" fmla="*/ 509 w 1017"/>
                  <a:gd name="T7" fmla="*/ 281 h 281"/>
                </a:gdLst>
                <a:ahLst/>
                <a:cxnLst>
                  <a:cxn ang="0">
                    <a:pos x="T0" y="T1"/>
                  </a:cxn>
                  <a:cxn ang="0">
                    <a:pos x="T2" y="T3"/>
                  </a:cxn>
                  <a:cxn ang="0">
                    <a:pos x="T4" y="T5"/>
                  </a:cxn>
                  <a:cxn ang="0">
                    <a:pos x="T6" y="T7"/>
                  </a:cxn>
                </a:cxnLst>
                <a:rect l="0" t="0" r="r" b="b"/>
                <a:pathLst>
                  <a:path w="1017" h="281">
                    <a:moveTo>
                      <a:pt x="509" y="281"/>
                    </a:moveTo>
                    <a:cubicBezTo>
                      <a:pt x="243" y="281"/>
                      <a:pt x="24" y="157"/>
                      <a:pt x="0" y="0"/>
                    </a:cubicBezTo>
                    <a:lnTo>
                      <a:pt x="1017" y="0"/>
                    </a:lnTo>
                    <a:cubicBezTo>
                      <a:pt x="993" y="157"/>
                      <a:pt x="774" y="281"/>
                      <a:pt x="509" y="281"/>
                    </a:cubicBezTo>
                    <a:close/>
                  </a:path>
                </a:pathLst>
              </a:cu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
                <a:extLst>
                  <a:ext uri="{FF2B5EF4-FFF2-40B4-BE49-F238E27FC236}">
                    <a16:creationId xmlns:a16="http://schemas.microsoft.com/office/drawing/2014/main" id="{507ABBAC-1295-448B-BAE9-693139698ABD}"/>
                  </a:ext>
                </a:extLst>
              </p:cNvPr>
              <p:cNvSpPr>
                <a:spLocks/>
              </p:cNvSpPr>
              <p:nvPr/>
            </p:nvSpPr>
            <p:spPr bwMode="auto">
              <a:xfrm>
                <a:off x="5546858" y="5739668"/>
                <a:ext cx="587375" cy="230188"/>
              </a:xfrm>
              <a:custGeom>
                <a:avLst/>
                <a:gdLst>
                  <a:gd name="T0" fmla="*/ 416 w 716"/>
                  <a:gd name="T1" fmla="*/ 0 h 281"/>
                  <a:gd name="T2" fmla="*/ 0 w 716"/>
                  <a:gd name="T3" fmla="*/ 0 h 281"/>
                  <a:gd name="T4" fmla="*/ 509 w 716"/>
                  <a:gd name="T5" fmla="*/ 281 h 281"/>
                  <a:gd name="T6" fmla="*/ 716 w 716"/>
                  <a:gd name="T7" fmla="*/ 254 h 281"/>
                  <a:gd name="T8" fmla="*/ 416 w 716"/>
                  <a:gd name="T9" fmla="*/ 0 h 281"/>
                </a:gdLst>
                <a:ahLst/>
                <a:cxnLst>
                  <a:cxn ang="0">
                    <a:pos x="T0" y="T1"/>
                  </a:cxn>
                  <a:cxn ang="0">
                    <a:pos x="T2" y="T3"/>
                  </a:cxn>
                  <a:cxn ang="0">
                    <a:pos x="T4" y="T5"/>
                  </a:cxn>
                  <a:cxn ang="0">
                    <a:pos x="T6" y="T7"/>
                  </a:cxn>
                  <a:cxn ang="0">
                    <a:pos x="T8" y="T9"/>
                  </a:cxn>
                </a:cxnLst>
                <a:rect l="0" t="0" r="r" b="b"/>
                <a:pathLst>
                  <a:path w="716" h="281">
                    <a:moveTo>
                      <a:pt x="416" y="0"/>
                    </a:moveTo>
                    <a:lnTo>
                      <a:pt x="0" y="0"/>
                    </a:lnTo>
                    <a:cubicBezTo>
                      <a:pt x="24" y="157"/>
                      <a:pt x="243" y="281"/>
                      <a:pt x="509" y="281"/>
                    </a:cubicBezTo>
                    <a:cubicBezTo>
                      <a:pt x="582" y="281"/>
                      <a:pt x="653" y="272"/>
                      <a:pt x="716" y="254"/>
                    </a:cubicBezTo>
                    <a:cubicBezTo>
                      <a:pt x="552" y="210"/>
                      <a:pt x="433" y="113"/>
                      <a:pt x="416" y="0"/>
                    </a:cubicBezTo>
                    <a:close/>
                  </a:path>
                </a:pathLst>
              </a:custGeom>
              <a:solidFill>
                <a:schemeClr val="tx1">
                  <a:alpha val="30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7" name="Freeform: Shape 16">
              <a:extLst>
                <a:ext uri="{FF2B5EF4-FFF2-40B4-BE49-F238E27FC236}">
                  <a16:creationId xmlns:a16="http://schemas.microsoft.com/office/drawing/2014/main" id="{F176AE9B-855C-40C7-A600-26B0336611E0}"/>
                </a:ext>
              </a:extLst>
            </p:cNvPr>
            <p:cNvSpPr>
              <a:spLocks/>
            </p:cNvSpPr>
            <p:nvPr/>
          </p:nvSpPr>
          <p:spPr bwMode="auto">
            <a:xfrm>
              <a:off x="1437168" y="1977769"/>
              <a:ext cx="2261899" cy="590120"/>
            </a:xfrm>
            <a:custGeom>
              <a:avLst/>
              <a:gdLst>
                <a:gd name="connsiteX0" fmla="*/ 1268514 w 2537849"/>
                <a:gd name="connsiteY0" fmla="*/ 0 h 736472"/>
                <a:gd name="connsiteX1" fmla="*/ 2471456 w 2537849"/>
                <a:gd name="connsiteY1" fmla="*/ 622300 h 736472"/>
                <a:gd name="connsiteX2" fmla="*/ 2470492 w 2537849"/>
                <a:gd name="connsiteY2" fmla="*/ 622300 h 736472"/>
                <a:gd name="connsiteX3" fmla="*/ 2537849 w 2537849"/>
                <a:gd name="connsiteY3" fmla="*/ 736472 h 736472"/>
                <a:gd name="connsiteX4" fmla="*/ 0 w 2537849"/>
                <a:gd name="connsiteY4" fmla="*/ 736472 h 736472"/>
                <a:gd name="connsiteX5" fmla="*/ 67357 w 2537849"/>
                <a:gd name="connsiteY5" fmla="*/ 622300 h 736472"/>
                <a:gd name="connsiteX6" fmla="*/ 66393 w 2537849"/>
                <a:gd name="connsiteY6" fmla="*/ 622300 h 736472"/>
                <a:gd name="connsiteX7" fmla="*/ 1268514 w 2537849"/>
                <a:gd name="connsiteY7" fmla="*/ 0 h 73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7849" h="736472">
                  <a:moveTo>
                    <a:pt x="1268514" y="0"/>
                  </a:moveTo>
                  <a:cubicBezTo>
                    <a:pt x="1764133" y="0"/>
                    <a:pt x="2203953" y="246293"/>
                    <a:pt x="2471456" y="622300"/>
                  </a:cubicBezTo>
                  <a:lnTo>
                    <a:pt x="2470492" y="622300"/>
                  </a:lnTo>
                  <a:lnTo>
                    <a:pt x="2537849" y="736472"/>
                  </a:lnTo>
                  <a:lnTo>
                    <a:pt x="0" y="736472"/>
                  </a:lnTo>
                  <a:lnTo>
                    <a:pt x="67357" y="622300"/>
                  </a:lnTo>
                  <a:lnTo>
                    <a:pt x="66393" y="622300"/>
                  </a:lnTo>
                  <a:cubicBezTo>
                    <a:pt x="333896" y="246293"/>
                    <a:pt x="773716" y="0"/>
                    <a:pt x="1268514" y="0"/>
                  </a:cubicBezTo>
                  <a:close/>
                </a:path>
              </a:pathLst>
            </a:custGeom>
            <a:solidFill>
              <a:srgbClr val="FFFF00"/>
            </a:solidFill>
            <a:ln>
              <a:noFill/>
            </a:ln>
            <a:effectLst/>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5" name="Rectangle: Rounded Corners 24">
            <a:extLst>
              <a:ext uri="{FF2B5EF4-FFF2-40B4-BE49-F238E27FC236}">
                <a16:creationId xmlns:a16="http://schemas.microsoft.com/office/drawing/2014/main" id="{E76CAF3D-C43B-45A3-B7DF-602DA07BF494}"/>
              </a:ext>
            </a:extLst>
          </p:cNvPr>
          <p:cNvSpPr/>
          <p:nvPr/>
        </p:nvSpPr>
        <p:spPr>
          <a:xfrm>
            <a:off x="4565500" y="1380565"/>
            <a:ext cx="6555218" cy="1116403"/>
          </a:xfrm>
          <a:prstGeom prst="roundRect">
            <a:avLst>
              <a:gd name="adj" fmla="val 50000"/>
            </a:avLst>
          </a:prstGeom>
          <a:solidFill>
            <a:schemeClr val="accent4">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Oval 25">
            <a:extLst>
              <a:ext uri="{FF2B5EF4-FFF2-40B4-BE49-F238E27FC236}">
                <a16:creationId xmlns:a16="http://schemas.microsoft.com/office/drawing/2014/main" id="{851F75CE-261A-4D84-992F-F6F6DCBA007D}"/>
              </a:ext>
            </a:extLst>
          </p:cNvPr>
          <p:cNvSpPr/>
          <p:nvPr/>
        </p:nvSpPr>
        <p:spPr>
          <a:xfrm>
            <a:off x="4691861" y="1591149"/>
            <a:ext cx="315468" cy="3169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EC7E0AA9-1815-4402-9788-DF9E5A3D1CBE}"/>
              </a:ext>
            </a:extLst>
          </p:cNvPr>
          <p:cNvCxnSpPr>
            <a:cxnSpLocks/>
            <a:endCxn id="25" idx="1"/>
          </p:cNvCxnSpPr>
          <p:nvPr/>
        </p:nvCxnSpPr>
        <p:spPr>
          <a:xfrm flipV="1">
            <a:off x="3815278" y="1938767"/>
            <a:ext cx="750222" cy="461665"/>
          </a:xfrm>
          <a:prstGeom prst="straightConnector1">
            <a:avLst/>
          </a:prstGeom>
          <a:ln>
            <a:solidFill>
              <a:schemeClr val="accent4"/>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18371B8-152E-4B65-84DB-B8DACEB57209}"/>
              </a:ext>
            </a:extLst>
          </p:cNvPr>
          <p:cNvSpPr txBox="1"/>
          <p:nvPr/>
        </p:nvSpPr>
        <p:spPr>
          <a:xfrm>
            <a:off x="5186837" y="1679490"/>
            <a:ext cx="5880092" cy="461665"/>
          </a:xfrm>
          <a:prstGeom prst="rect">
            <a:avLst/>
          </a:prstGeom>
          <a:noFill/>
        </p:spPr>
        <p:txBody>
          <a:bodyPr wrap="square" lIns="0" rIns="0" rtlCol="0" anchor="ctr">
            <a:spAutoFit/>
          </a:bodyPr>
          <a:lstStyle/>
          <a:p>
            <a:pPr marR="0" lvl="0" algn="l" defTabSz="914400" rtl="0" eaLnBrk="1" fontAlgn="auto" latinLnBrk="0" hangingPunct="1">
              <a:lnSpc>
                <a:spcPct val="100000"/>
              </a:lnSpc>
              <a:spcBef>
                <a:spcPts val="1000"/>
              </a:spcBef>
              <a:spcAft>
                <a:spcPts val="0"/>
              </a:spcAft>
              <a:buClrTx/>
              <a:buSzTx/>
              <a:tabLst/>
              <a:defRPr/>
            </a:pPr>
            <a:r>
              <a:rPr kumimoji="0" lang="en-US" sz="2400" b="1" i="0" u="none" strike="noStrike" kern="1200" cap="none" spc="0" normalizeH="0" baseline="0" noProof="0">
                <a:ln>
                  <a:noFill/>
                </a:ln>
                <a:solidFill>
                  <a:srgbClr val="000000"/>
                </a:solidFill>
                <a:effectLst/>
                <a:uLnTx/>
                <a:uFillTx/>
                <a:latin typeface="Century Gothic"/>
                <a:ea typeface="+mn-ea"/>
                <a:cs typeface="+mn-cs"/>
              </a:rPr>
              <a:t>What are the benefits of optimization?</a:t>
            </a:r>
          </a:p>
        </p:txBody>
      </p:sp>
      <p:sp>
        <p:nvSpPr>
          <p:cNvPr id="33" name="Rectangle: Rounded Corners 32">
            <a:extLst>
              <a:ext uri="{FF2B5EF4-FFF2-40B4-BE49-F238E27FC236}">
                <a16:creationId xmlns:a16="http://schemas.microsoft.com/office/drawing/2014/main" id="{A753E5B8-EFB9-4341-B7F3-9C413577D133}"/>
              </a:ext>
            </a:extLst>
          </p:cNvPr>
          <p:cNvSpPr/>
          <p:nvPr/>
        </p:nvSpPr>
        <p:spPr>
          <a:xfrm>
            <a:off x="4565499" y="2532529"/>
            <a:ext cx="6555218" cy="2645981"/>
          </a:xfrm>
          <a:prstGeom prst="roundRect">
            <a:avLst>
              <a:gd name="adj" fmla="val 50000"/>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id="{01FA9FD6-13A6-411B-9C73-264A5B3A42EC}"/>
              </a:ext>
            </a:extLst>
          </p:cNvPr>
          <p:cNvSpPr txBox="1"/>
          <p:nvPr/>
        </p:nvSpPr>
        <p:spPr>
          <a:xfrm>
            <a:off x="4613543" y="2812005"/>
            <a:ext cx="5969000" cy="1633781"/>
          </a:xfrm>
          <a:prstGeom prst="rect">
            <a:avLst/>
          </a:prstGeom>
          <a:noFill/>
        </p:spPr>
        <p:txBody>
          <a:bodyPr wrap="square" lIns="0" rIns="0" rtlCol="0" anchor="ctr">
            <a:spAutoFit/>
          </a:bodyPr>
          <a:lstStyle/>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entury Gothic"/>
                <a:ea typeface="+mn-ea"/>
                <a:cs typeface="+mn-cs"/>
              </a:rPr>
              <a:t>Identify the </a:t>
            </a:r>
            <a:r>
              <a:rPr kumimoji="0" lang="en-US" sz="2400" b="1" i="0" u="none" strike="noStrike" kern="1200" cap="none" spc="0" normalizeH="0" baseline="0" noProof="0">
                <a:ln>
                  <a:noFill/>
                </a:ln>
                <a:solidFill>
                  <a:srgbClr val="000000"/>
                </a:solidFill>
                <a:effectLst/>
                <a:uLnTx/>
                <a:uFillTx/>
                <a:latin typeface="Century Gothic"/>
                <a:ea typeface="+mn-ea"/>
                <a:cs typeface="+mn-cs"/>
              </a:rPr>
              <a:t>best solutions </a:t>
            </a:r>
            <a:r>
              <a:rPr kumimoji="0" lang="en-US" sz="2400" b="0" i="0" u="none" strike="noStrike" kern="1200" cap="none" spc="0" normalizeH="0" baseline="0" noProof="0">
                <a:ln>
                  <a:noFill/>
                </a:ln>
                <a:solidFill>
                  <a:srgbClr val="000000"/>
                </a:solidFill>
                <a:effectLst/>
                <a:uLnTx/>
                <a:uFillTx/>
                <a:latin typeface="Century Gothic"/>
                <a:ea typeface="+mn-ea"/>
                <a:cs typeface="+mn-cs"/>
              </a:rPr>
              <a:t>for the problem in hand.</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entury Gothic"/>
                <a:ea typeface="+mn-ea"/>
                <a:cs typeface="+mn-cs"/>
              </a:rPr>
              <a:t>Generating knowledge </a:t>
            </a:r>
            <a:r>
              <a:rPr kumimoji="0" lang="en-US" sz="2400" b="0" i="0" u="none" strike="noStrike" kern="1200" cap="none" spc="0" normalizeH="0" baseline="0" noProof="0">
                <a:ln>
                  <a:noFill/>
                </a:ln>
                <a:solidFill>
                  <a:srgbClr val="000000"/>
                </a:solidFill>
                <a:effectLst/>
                <a:uLnTx/>
                <a:uFillTx/>
                <a:latin typeface="Century Gothic"/>
                <a:ea typeface="+mn-ea"/>
                <a:cs typeface="+mn-cs"/>
              </a:rPr>
              <a:t>to solve future problems.</a:t>
            </a:r>
          </a:p>
        </p:txBody>
      </p:sp>
    </p:spTree>
    <p:extLst>
      <p:ext uri="{BB962C8B-B14F-4D97-AF65-F5344CB8AC3E}">
        <p14:creationId xmlns:p14="http://schemas.microsoft.com/office/powerpoint/2010/main" val="515397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7D4CC-C542-4CEA-A40E-23296D34FA7D}"/>
              </a:ext>
            </a:extLst>
          </p:cNvPr>
          <p:cNvSpPr>
            <a:spLocks noGrp="1"/>
          </p:cNvSpPr>
          <p:nvPr>
            <p:ph type="title"/>
          </p:nvPr>
        </p:nvSpPr>
        <p:spPr>
          <a:xfrm>
            <a:off x="882650" y="99233"/>
            <a:ext cx="10515600" cy="1325563"/>
          </a:xfrm>
        </p:spPr>
        <p:txBody>
          <a:bodyPr/>
          <a:lstStyle/>
          <a:p>
            <a:r>
              <a:rPr kumimoji="0" lang="en-US" sz="4000" b="0" i="0" u="none" strike="noStrike" kern="1200" cap="none" spc="0" normalizeH="0" baseline="0" noProof="0" err="1">
                <a:ln>
                  <a:noFill/>
                </a:ln>
                <a:solidFill>
                  <a:srgbClr val="000000"/>
                </a:solidFill>
                <a:effectLst/>
                <a:uLnTx/>
                <a:uFillTx/>
                <a:latin typeface="Elephant"/>
                <a:ea typeface="+mj-ea"/>
                <a:cs typeface="+mj-cs"/>
              </a:rPr>
              <a:t>Innovization</a:t>
            </a:r>
            <a:r>
              <a:rPr kumimoji="0" lang="en-US" sz="4000" b="0" i="0" u="none" strike="noStrike" kern="1200" cap="none" spc="0" normalizeH="0" baseline="0" noProof="0">
                <a:ln>
                  <a:noFill/>
                </a:ln>
                <a:solidFill>
                  <a:srgbClr val="000000"/>
                </a:solidFill>
                <a:effectLst/>
                <a:uLnTx/>
                <a:uFillTx/>
                <a:latin typeface="Elephant"/>
                <a:ea typeface="+mj-ea"/>
                <a:cs typeface="+mj-cs"/>
              </a:rPr>
              <a:t> Analysis </a:t>
            </a:r>
            <a:endParaRPr lang="en-US"/>
          </a:p>
        </p:txBody>
      </p:sp>
      <p:sp>
        <p:nvSpPr>
          <p:cNvPr id="8" name="Freeform: Shape 7">
            <a:extLst>
              <a:ext uri="{FF2B5EF4-FFF2-40B4-BE49-F238E27FC236}">
                <a16:creationId xmlns:a16="http://schemas.microsoft.com/office/drawing/2014/main" id="{E85C7030-B119-4277-A77C-5FD39E1D1279}"/>
              </a:ext>
            </a:extLst>
          </p:cNvPr>
          <p:cNvSpPr>
            <a:spLocks/>
          </p:cNvSpPr>
          <p:nvPr/>
        </p:nvSpPr>
        <p:spPr bwMode="auto">
          <a:xfrm>
            <a:off x="1253632" y="3169447"/>
            <a:ext cx="2630115" cy="601558"/>
          </a:xfrm>
          <a:custGeom>
            <a:avLst/>
            <a:gdLst>
              <a:gd name="connsiteX0" fmla="*/ 0 w 2946719"/>
              <a:gd name="connsiteY0" fmla="*/ 0 h 747744"/>
              <a:gd name="connsiteX1" fmla="*/ 2946719 w 2946719"/>
              <a:gd name="connsiteY1" fmla="*/ 0 h 747744"/>
              <a:gd name="connsiteX2" fmla="*/ 2934131 w 2946719"/>
              <a:gd name="connsiteY2" fmla="*/ 187787 h 747744"/>
              <a:gd name="connsiteX3" fmla="*/ 2895692 w 2946719"/>
              <a:gd name="connsiteY3" fmla="*/ 379508 h 747744"/>
              <a:gd name="connsiteX4" fmla="*/ 2895759 w 2946719"/>
              <a:gd name="connsiteY4" fmla="*/ 379508 h 747744"/>
              <a:gd name="connsiteX5" fmla="*/ 2801585 w 2946719"/>
              <a:gd name="connsiteY5" fmla="*/ 630244 h 747744"/>
              <a:gd name="connsiteX6" fmla="*/ 2730731 w 2946719"/>
              <a:gd name="connsiteY6" fmla="*/ 747744 h 747744"/>
              <a:gd name="connsiteX7" fmla="*/ 215988 w 2946719"/>
              <a:gd name="connsiteY7" fmla="*/ 747744 h 747744"/>
              <a:gd name="connsiteX8" fmla="*/ 145134 w 2946719"/>
              <a:gd name="connsiteY8" fmla="*/ 630244 h 747744"/>
              <a:gd name="connsiteX9" fmla="*/ 50959 w 2946719"/>
              <a:gd name="connsiteY9" fmla="*/ 379508 h 747744"/>
              <a:gd name="connsiteX10" fmla="*/ 51026 w 2946719"/>
              <a:gd name="connsiteY10" fmla="*/ 379508 h 747744"/>
              <a:gd name="connsiteX11" fmla="*/ 12588 w 2946719"/>
              <a:gd name="connsiteY11" fmla="*/ 187787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6719" h="747744">
                <a:moveTo>
                  <a:pt x="0" y="0"/>
                </a:moveTo>
                <a:lnTo>
                  <a:pt x="2946719" y="0"/>
                </a:lnTo>
                <a:lnTo>
                  <a:pt x="2934131" y="187787"/>
                </a:lnTo>
                <a:cubicBezTo>
                  <a:pt x="2925418" y="252786"/>
                  <a:pt x="2912503" y="316864"/>
                  <a:pt x="2895692" y="379508"/>
                </a:cubicBezTo>
                <a:lnTo>
                  <a:pt x="2895759" y="379508"/>
                </a:lnTo>
                <a:cubicBezTo>
                  <a:pt x="2872080" y="465912"/>
                  <a:pt x="2840559" y="549779"/>
                  <a:pt x="2801585" y="630244"/>
                </a:cubicBezTo>
                <a:lnTo>
                  <a:pt x="2730731" y="747744"/>
                </a:lnTo>
                <a:lnTo>
                  <a:pt x="215988" y="747744"/>
                </a:lnTo>
                <a:lnTo>
                  <a:pt x="145134" y="630244"/>
                </a:lnTo>
                <a:cubicBezTo>
                  <a:pt x="106160" y="549779"/>
                  <a:pt x="74639" y="465912"/>
                  <a:pt x="50959" y="379508"/>
                </a:cubicBezTo>
                <a:lnTo>
                  <a:pt x="51026" y="379508"/>
                </a:lnTo>
                <a:cubicBezTo>
                  <a:pt x="34216" y="316864"/>
                  <a:pt x="21301" y="252786"/>
                  <a:pt x="12588" y="187787"/>
                </a:cubicBezTo>
                <a:close/>
              </a:path>
            </a:pathLst>
          </a:custGeom>
          <a:solidFill>
            <a:schemeClr val="accent6"/>
          </a:solidFill>
          <a:ln>
            <a:noFill/>
          </a:ln>
          <a:effectLst/>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Shape 8">
            <a:extLst>
              <a:ext uri="{FF2B5EF4-FFF2-40B4-BE49-F238E27FC236}">
                <a16:creationId xmlns:a16="http://schemas.microsoft.com/office/drawing/2014/main" id="{6F3F3766-DB42-4301-8233-879BFDF43919}"/>
              </a:ext>
            </a:extLst>
          </p:cNvPr>
          <p:cNvSpPr>
            <a:spLocks/>
          </p:cNvSpPr>
          <p:nvPr/>
        </p:nvSpPr>
        <p:spPr bwMode="auto">
          <a:xfrm>
            <a:off x="1253633" y="2567888"/>
            <a:ext cx="2634585" cy="601558"/>
          </a:xfrm>
          <a:custGeom>
            <a:avLst/>
            <a:gdLst>
              <a:gd name="connsiteX0" fmla="*/ 205070 w 2947988"/>
              <a:gd name="connsiteY0" fmla="*/ 0 h 747744"/>
              <a:gd name="connsiteX1" fmla="*/ 2742919 w 2947988"/>
              <a:gd name="connsiteY1" fmla="*/ 0 h 747744"/>
              <a:gd name="connsiteX2" fmla="*/ 2802824 w 2947988"/>
              <a:gd name="connsiteY2" fmla="*/ 101540 h 747744"/>
              <a:gd name="connsiteX3" fmla="*/ 2892555 w 2947988"/>
              <a:gd name="connsiteY3" fmla="*/ 338525 h 747744"/>
              <a:gd name="connsiteX4" fmla="*/ 2929732 w 2947988"/>
              <a:gd name="connsiteY4" fmla="*/ 506540 h 747744"/>
              <a:gd name="connsiteX5" fmla="*/ 2929948 w 2947988"/>
              <a:gd name="connsiteY5" fmla="*/ 506540 h 747744"/>
              <a:gd name="connsiteX6" fmla="*/ 2947988 w 2947988"/>
              <a:gd name="connsiteY6" fmla="*/ 738284 h 747744"/>
              <a:gd name="connsiteX7" fmla="*/ 2947354 w 2947988"/>
              <a:gd name="connsiteY7" fmla="*/ 747744 h 747744"/>
              <a:gd name="connsiteX8" fmla="*/ 634 w 2947988"/>
              <a:gd name="connsiteY8" fmla="*/ 747744 h 747744"/>
              <a:gd name="connsiteX9" fmla="*/ 0 w 2947988"/>
              <a:gd name="connsiteY9" fmla="*/ 738284 h 747744"/>
              <a:gd name="connsiteX10" fmla="*/ 18040 w 2947988"/>
              <a:gd name="connsiteY10" fmla="*/ 506540 h 747744"/>
              <a:gd name="connsiteX11" fmla="*/ 18257 w 2947988"/>
              <a:gd name="connsiteY11" fmla="*/ 506540 h 747744"/>
              <a:gd name="connsiteX12" fmla="*/ 55434 w 2947988"/>
              <a:gd name="connsiteY12" fmla="*/ 338525 h 747744"/>
              <a:gd name="connsiteX13" fmla="*/ 145166 w 2947988"/>
              <a:gd name="connsiteY13" fmla="*/ 101540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7988" h="747744">
                <a:moveTo>
                  <a:pt x="205070" y="0"/>
                </a:moveTo>
                <a:lnTo>
                  <a:pt x="2742919" y="0"/>
                </a:lnTo>
                <a:lnTo>
                  <a:pt x="2802824" y="101540"/>
                </a:lnTo>
                <a:cubicBezTo>
                  <a:pt x="2839191" y="177191"/>
                  <a:pt x="2869303" y="256388"/>
                  <a:pt x="2892555" y="338525"/>
                </a:cubicBezTo>
                <a:lnTo>
                  <a:pt x="2929732" y="506540"/>
                </a:lnTo>
                <a:lnTo>
                  <a:pt x="2929948" y="506540"/>
                </a:lnTo>
                <a:cubicBezTo>
                  <a:pt x="2941428" y="581877"/>
                  <a:pt x="2947988" y="659671"/>
                  <a:pt x="2947988" y="738284"/>
                </a:cubicBezTo>
                <a:lnTo>
                  <a:pt x="2947354" y="747744"/>
                </a:lnTo>
                <a:lnTo>
                  <a:pt x="634" y="747744"/>
                </a:lnTo>
                <a:lnTo>
                  <a:pt x="0" y="738284"/>
                </a:lnTo>
                <a:cubicBezTo>
                  <a:pt x="0" y="659671"/>
                  <a:pt x="6560" y="581877"/>
                  <a:pt x="18040" y="506540"/>
                </a:cubicBezTo>
                <a:lnTo>
                  <a:pt x="18257" y="506540"/>
                </a:lnTo>
                <a:lnTo>
                  <a:pt x="55434" y="338525"/>
                </a:lnTo>
                <a:cubicBezTo>
                  <a:pt x="78686" y="256388"/>
                  <a:pt x="108799" y="177191"/>
                  <a:pt x="145166" y="101540"/>
                </a:cubicBezTo>
                <a:close/>
              </a:path>
            </a:pathLst>
          </a:custGeom>
          <a:solidFill>
            <a:schemeClr val="accent3"/>
          </a:solidFill>
          <a:ln>
            <a:noFill/>
          </a:ln>
          <a:effectLst/>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Shape 10">
            <a:extLst>
              <a:ext uri="{FF2B5EF4-FFF2-40B4-BE49-F238E27FC236}">
                <a16:creationId xmlns:a16="http://schemas.microsoft.com/office/drawing/2014/main" id="{2B1206E8-49A5-4EC7-9EA6-4F1FA27F65CA}"/>
              </a:ext>
            </a:extLst>
          </p:cNvPr>
          <p:cNvSpPr>
            <a:spLocks/>
          </p:cNvSpPr>
          <p:nvPr/>
        </p:nvSpPr>
        <p:spPr bwMode="auto">
          <a:xfrm>
            <a:off x="1443975" y="3771005"/>
            <a:ext cx="2252462" cy="601558"/>
          </a:xfrm>
          <a:custGeom>
            <a:avLst/>
            <a:gdLst>
              <a:gd name="connsiteX0" fmla="*/ 0 w 2514743"/>
              <a:gd name="connsiteY0" fmla="*/ 0 h 747744"/>
              <a:gd name="connsiteX1" fmla="*/ 2514743 w 2514743"/>
              <a:gd name="connsiteY1" fmla="*/ 0 h 747744"/>
              <a:gd name="connsiteX2" fmla="*/ 2446707 w 2514743"/>
              <a:gd name="connsiteY2" fmla="*/ 112827 h 747744"/>
              <a:gd name="connsiteX3" fmla="*/ 2330425 w 2514743"/>
              <a:gd name="connsiteY3" fmla="*/ 252476 h 747744"/>
              <a:gd name="connsiteX4" fmla="*/ 2331315 w 2514743"/>
              <a:gd name="connsiteY4" fmla="*/ 252476 h 747744"/>
              <a:gd name="connsiteX5" fmla="*/ 2319004 w 2514743"/>
              <a:gd name="connsiteY5" fmla="*/ 265629 h 747744"/>
              <a:gd name="connsiteX6" fmla="*/ 2312438 w 2514743"/>
              <a:gd name="connsiteY6" fmla="*/ 272206 h 747744"/>
              <a:gd name="connsiteX7" fmla="*/ 2273042 w 2514743"/>
              <a:gd name="connsiteY7" fmla="*/ 313309 h 747744"/>
              <a:gd name="connsiteX8" fmla="*/ 2264014 w 2514743"/>
              <a:gd name="connsiteY8" fmla="*/ 323173 h 747744"/>
              <a:gd name="connsiteX9" fmla="*/ 2264014 w 2514743"/>
              <a:gd name="connsiteY9" fmla="*/ 323995 h 747744"/>
              <a:gd name="connsiteX10" fmla="*/ 2044773 w 2514743"/>
              <a:gd name="connsiteY10" fmla="*/ 617266 h 747744"/>
              <a:gd name="connsiteX11" fmla="*/ 1976079 w 2514743"/>
              <a:gd name="connsiteY11" fmla="*/ 747744 h 747744"/>
              <a:gd name="connsiteX12" fmla="*/ 538664 w 2514743"/>
              <a:gd name="connsiteY12" fmla="*/ 747744 h 747744"/>
              <a:gd name="connsiteX13" fmla="*/ 469970 w 2514743"/>
              <a:gd name="connsiteY13" fmla="*/ 617266 h 747744"/>
              <a:gd name="connsiteX14" fmla="*/ 250728 w 2514743"/>
              <a:gd name="connsiteY14" fmla="*/ 323995 h 747744"/>
              <a:gd name="connsiteX15" fmla="*/ 234313 w 2514743"/>
              <a:gd name="connsiteY15" fmla="*/ 305088 h 747744"/>
              <a:gd name="connsiteX16" fmla="*/ 203125 w 2514743"/>
              <a:gd name="connsiteY16" fmla="*/ 273850 h 747744"/>
              <a:gd name="connsiteX17" fmla="*/ 195738 w 2514743"/>
              <a:gd name="connsiteY17" fmla="*/ 265629 h 747744"/>
              <a:gd name="connsiteX18" fmla="*/ 183427 w 2514743"/>
              <a:gd name="connsiteY18" fmla="*/ 252476 h 747744"/>
              <a:gd name="connsiteX19" fmla="*/ 184317 w 2514743"/>
              <a:gd name="connsiteY19" fmla="*/ 252476 h 747744"/>
              <a:gd name="connsiteX20" fmla="*/ 68036 w 2514743"/>
              <a:gd name="connsiteY20" fmla="*/ 112827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4743" h="747744">
                <a:moveTo>
                  <a:pt x="0" y="0"/>
                </a:moveTo>
                <a:lnTo>
                  <a:pt x="2514743" y="0"/>
                </a:lnTo>
                <a:lnTo>
                  <a:pt x="2446707" y="112827"/>
                </a:lnTo>
                <a:lnTo>
                  <a:pt x="2330425" y="252476"/>
                </a:lnTo>
                <a:lnTo>
                  <a:pt x="2331315" y="252476"/>
                </a:lnTo>
                <a:cubicBezTo>
                  <a:pt x="2327211" y="256586"/>
                  <a:pt x="2323108" y="260697"/>
                  <a:pt x="2319004" y="265629"/>
                </a:cubicBezTo>
                <a:lnTo>
                  <a:pt x="2312438" y="272206"/>
                </a:lnTo>
                <a:cubicBezTo>
                  <a:pt x="2299306" y="286181"/>
                  <a:pt x="2286174" y="299334"/>
                  <a:pt x="2273042" y="313309"/>
                </a:cubicBezTo>
                <a:lnTo>
                  <a:pt x="2264014" y="323173"/>
                </a:lnTo>
                <a:lnTo>
                  <a:pt x="2264014" y="323995"/>
                </a:lnTo>
                <a:cubicBezTo>
                  <a:pt x="2171270" y="424698"/>
                  <a:pt x="2099866" y="523962"/>
                  <a:pt x="2044773" y="617266"/>
                </a:cubicBezTo>
                <a:lnTo>
                  <a:pt x="1976079" y="747744"/>
                </a:lnTo>
                <a:lnTo>
                  <a:pt x="538664" y="747744"/>
                </a:lnTo>
                <a:lnTo>
                  <a:pt x="469970" y="617266"/>
                </a:lnTo>
                <a:cubicBezTo>
                  <a:pt x="414878" y="523962"/>
                  <a:pt x="343473" y="424698"/>
                  <a:pt x="250728" y="323995"/>
                </a:cubicBezTo>
                <a:lnTo>
                  <a:pt x="234313" y="305088"/>
                </a:lnTo>
                <a:cubicBezTo>
                  <a:pt x="224464" y="295223"/>
                  <a:pt x="213795" y="284536"/>
                  <a:pt x="203125" y="273850"/>
                </a:cubicBezTo>
                <a:lnTo>
                  <a:pt x="195738" y="265629"/>
                </a:lnTo>
                <a:cubicBezTo>
                  <a:pt x="191635" y="260697"/>
                  <a:pt x="187531" y="256586"/>
                  <a:pt x="183427" y="252476"/>
                </a:cubicBezTo>
                <a:lnTo>
                  <a:pt x="184317" y="252476"/>
                </a:lnTo>
                <a:lnTo>
                  <a:pt x="68036" y="112827"/>
                </a:lnTo>
                <a:close/>
              </a:path>
            </a:pathLst>
          </a:custGeom>
          <a:solidFill>
            <a:schemeClr val="accent3">
              <a:lumMod val="50000"/>
            </a:schemeClr>
          </a:solidFill>
          <a:ln>
            <a:noFill/>
          </a:ln>
          <a:effectLst/>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6">
            <a:extLst>
              <a:ext uri="{FF2B5EF4-FFF2-40B4-BE49-F238E27FC236}">
                <a16:creationId xmlns:a16="http://schemas.microsoft.com/office/drawing/2014/main" id="{19284EC0-796D-4D28-892E-82A0CD30A13D}"/>
              </a:ext>
            </a:extLst>
          </p:cNvPr>
          <p:cNvSpPr>
            <a:spLocks/>
          </p:cNvSpPr>
          <p:nvPr/>
        </p:nvSpPr>
        <p:spPr bwMode="auto">
          <a:xfrm>
            <a:off x="2044309" y="5032276"/>
            <a:ext cx="1051919" cy="170543"/>
          </a:xfrm>
          <a:custGeom>
            <a:avLst/>
            <a:gdLst>
              <a:gd name="T0" fmla="*/ 41 w 1437"/>
              <a:gd name="T1" fmla="*/ 313 h 313"/>
              <a:gd name="T2" fmla="*/ 0 w 1437"/>
              <a:gd name="T3" fmla="*/ 272 h 313"/>
              <a:gd name="T4" fmla="*/ 0 w 1437"/>
              <a:gd name="T5" fmla="*/ 41 h 313"/>
              <a:gd name="T6" fmla="*/ 41 w 1437"/>
              <a:gd name="T7" fmla="*/ 0 h 313"/>
              <a:gd name="T8" fmla="*/ 1396 w 1437"/>
              <a:gd name="T9" fmla="*/ 0 h 313"/>
              <a:gd name="T10" fmla="*/ 1437 w 1437"/>
              <a:gd name="T11" fmla="*/ 41 h 313"/>
              <a:gd name="T12" fmla="*/ 1437 w 1437"/>
              <a:gd name="T13" fmla="*/ 272 h 313"/>
              <a:gd name="T14" fmla="*/ 1396 w 1437"/>
              <a:gd name="T15" fmla="*/ 313 h 313"/>
              <a:gd name="T16" fmla="*/ 41 w 1437"/>
              <a:gd name="T1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7" h="313">
                <a:moveTo>
                  <a:pt x="41" y="313"/>
                </a:moveTo>
                <a:cubicBezTo>
                  <a:pt x="18" y="313"/>
                  <a:pt x="0" y="295"/>
                  <a:pt x="0" y="272"/>
                </a:cubicBezTo>
                <a:lnTo>
                  <a:pt x="0" y="41"/>
                </a:lnTo>
                <a:cubicBezTo>
                  <a:pt x="0" y="18"/>
                  <a:pt x="18" y="0"/>
                  <a:pt x="41" y="0"/>
                </a:cubicBezTo>
                <a:lnTo>
                  <a:pt x="1396" y="0"/>
                </a:lnTo>
                <a:cubicBezTo>
                  <a:pt x="1419" y="0"/>
                  <a:pt x="1437" y="18"/>
                  <a:pt x="1437" y="41"/>
                </a:cubicBezTo>
                <a:lnTo>
                  <a:pt x="1437" y="272"/>
                </a:lnTo>
                <a:cubicBezTo>
                  <a:pt x="1437" y="295"/>
                  <a:pt x="1419" y="313"/>
                  <a:pt x="1396" y="313"/>
                </a:cubicBezTo>
                <a:lnTo>
                  <a:pt x="41" y="313"/>
                </a:lnTo>
                <a:close/>
              </a:path>
            </a:pathLst>
          </a:custGeom>
          <a:solidFill>
            <a:schemeClr val="bg2">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7">
            <a:extLst>
              <a:ext uri="{FF2B5EF4-FFF2-40B4-BE49-F238E27FC236}">
                <a16:creationId xmlns:a16="http://schemas.microsoft.com/office/drawing/2014/main" id="{58AEDF29-43FA-45AE-A73F-DDACF930852F}"/>
              </a:ext>
            </a:extLst>
          </p:cNvPr>
          <p:cNvSpPr>
            <a:spLocks/>
          </p:cNvSpPr>
          <p:nvPr/>
        </p:nvSpPr>
        <p:spPr bwMode="auto">
          <a:xfrm>
            <a:off x="2083383" y="5005360"/>
            <a:ext cx="317424" cy="205620"/>
          </a:xfrm>
          <a:custGeom>
            <a:avLst/>
            <a:gdLst>
              <a:gd name="T0" fmla="*/ 416 w 457"/>
              <a:gd name="T1" fmla="*/ 272 h 313"/>
              <a:gd name="T2" fmla="*/ 416 w 457"/>
              <a:gd name="T3" fmla="*/ 41 h 313"/>
              <a:gd name="T4" fmla="*/ 457 w 457"/>
              <a:gd name="T5" fmla="*/ 0 h 313"/>
              <a:gd name="T6" fmla="*/ 41 w 457"/>
              <a:gd name="T7" fmla="*/ 0 h 313"/>
              <a:gd name="T8" fmla="*/ 0 w 457"/>
              <a:gd name="T9" fmla="*/ 41 h 313"/>
              <a:gd name="T10" fmla="*/ 0 w 457"/>
              <a:gd name="T11" fmla="*/ 272 h 313"/>
              <a:gd name="T12" fmla="*/ 41 w 457"/>
              <a:gd name="T13" fmla="*/ 313 h 313"/>
              <a:gd name="T14" fmla="*/ 457 w 457"/>
              <a:gd name="T15" fmla="*/ 313 h 313"/>
              <a:gd name="T16" fmla="*/ 416 w 457"/>
              <a:gd name="T17" fmla="*/ 27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7" h="313">
                <a:moveTo>
                  <a:pt x="416" y="272"/>
                </a:moveTo>
                <a:lnTo>
                  <a:pt x="416" y="41"/>
                </a:lnTo>
                <a:cubicBezTo>
                  <a:pt x="416" y="18"/>
                  <a:pt x="434" y="0"/>
                  <a:pt x="457" y="0"/>
                </a:cubicBezTo>
                <a:lnTo>
                  <a:pt x="41" y="0"/>
                </a:lnTo>
                <a:cubicBezTo>
                  <a:pt x="18" y="0"/>
                  <a:pt x="0" y="18"/>
                  <a:pt x="0" y="41"/>
                </a:cubicBezTo>
                <a:lnTo>
                  <a:pt x="0" y="272"/>
                </a:lnTo>
                <a:cubicBezTo>
                  <a:pt x="0" y="295"/>
                  <a:pt x="18" y="313"/>
                  <a:pt x="41" y="313"/>
                </a:cubicBezTo>
                <a:lnTo>
                  <a:pt x="457" y="313"/>
                </a:lnTo>
                <a:cubicBezTo>
                  <a:pt x="434" y="313"/>
                  <a:pt x="416" y="295"/>
                  <a:pt x="416" y="272"/>
                </a:cubicBezTo>
                <a:close/>
              </a:path>
            </a:pathLst>
          </a:custGeom>
          <a:solidFill>
            <a:schemeClr val="tx1">
              <a:alpha val="30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8">
            <a:extLst>
              <a:ext uri="{FF2B5EF4-FFF2-40B4-BE49-F238E27FC236}">
                <a16:creationId xmlns:a16="http://schemas.microsoft.com/office/drawing/2014/main" id="{1DEAC334-1B01-4A8D-98E2-3A3C782D95AE}"/>
              </a:ext>
            </a:extLst>
          </p:cNvPr>
          <p:cNvSpPr>
            <a:spLocks/>
          </p:cNvSpPr>
          <p:nvPr/>
        </p:nvSpPr>
        <p:spPr bwMode="auto">
          <a:xfrm>
            <a:off x="2044309" y="5243596"/>
            <a:ext cx="1037545" cy="184001"/>
          </a:xfrm>
          <a:custGeom>
            <a:avLst/>
            <a:gdLst>
              <a:gd name="T0" fmla="*/ 41 w 1437"/>
              <a:gd name="T1" fmla="*/ 313 h 313"/>
              <a:gd name="T2" fmla="*/ 0 w 1437"/>
              <a:gd name="T3" fmla="*/ 272 h 313"/>
              <a:gd name="T4" fmla="*/ 0 w 1437"/>
              <a:gd name="T5" fmla="*/ 41 h 313"/>
              <a:gd name="T6" fmla="*/ 41 w 1437"/>
              <a:gd name="T7" fmla="*/ 0 h 313"/>
              <a:gd name="T8" fmla="*/ 1396 w 1437"/>
              <a:gd name="T9" fmla="*/ 0 h 313"/>
              <a:gd name="T10" fmla="*/ 1437 w 1437"/>
              <a:gd name="T11" fmla="*/ 41 h 313"/>
              <a:gd name="T12" fmla="*/ 1437 w 1437"/>
              <a:gd name="T13" fmla="*/ 272 h 313"/>
              <a:gd name="T14" fmla="*/ 1396 w 1437"/>
              <a:gd name="T15" fmla="*/ 313 h 313"/>
              <a:gd name="T16" fmla="*/ 41 w 1437"/>
              <a:gd name="T1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7" h="313">
                <a:moveTo>
                  <a:pt x="41" y="313"/>
                </a:moveTo>
                <a:cubicBezTo>
                  <a:pt x="18" y="313"/>
                  <a:pt x="0" y="295"/>
                  <a:pt x="0" y="272"/>
                </a:cubicBezTo>
                <a:lnTo>
                  <a:pt x="0" y="41"/>
                </a:lnTo>
                <a:cubicBezTo>
                  <a:pt x="0" y="18"/>
                  <a:pt x="18" y="0"/>
                  <a:pt x="41" y="0"/>
                </a:cubicBezTo>
                <a:lnTo>
                  <a:pt x="1396" y="0"/>
                </a:lnTo>
                <a:cubicBezTo>
                  <a:pt x="1419" y="0"/>
                  <a:pt x="1437" y="18"/>
                  <a:pt x="1437" y="41"/>
                </a:cubicBezTo>
                <a:lnTo>
                  <a:pt x="1437" y="272"/>
                </a:lnTo>
                <a:cubicBezTo>
                  <a:pt x="1437" y="295"/>
                  <a:pt x="1419" y="313"/>
                  <a:pt x="1396" y="313"/>
                </a:cubicBezTo>
                <a:lnTo>
                  <a:pt x="41" y="313"/>
                </a:lnTo>
                <a:close/>
              </a:path>
            </a:pathLst>
          </a:custGeom>
          <a:solidFill>
            <a:schemeClr val="bg2">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9">
            <a:extLst>
              <a:ext uri="{FF2B5EF4-FFF2-40B4-BE49-F238E27FC236}">
                <a16:creationId xmlns:a16="http://schemas.microsoft.com/office/drawing/2014/main" id="{F825286B-65E0-49BE-9F20-DC2DBD9B1F89}"/>
              </a:ext>
            </a:extLst>
          </p:cNvPr>
          <p:cNvSpPr>
            <a:spLocks/>
          </p:cNvSpPr>
          <p:nvPr/>
        </p:nvSpPr>
        <p:spPr bwMode="auto">
          <a:xfrm>
            <a:off x="2096834" y="5243597"/>
            <a:ext cx="317424" cy="206897"/>
          </a:xfrm>
          <a:custGeom>
            <a:avLst/>
            <a:gdLst>
              <a:gd name="T0" fmla="*/ 416 w 457"/>
              <a:gd name="T1" fmla="*/ 272 h 313"/>
              <a:gd name="T2" fmla="*/ 416 w 457"/>
              <a:gd name="T3" fmla="*/ 41 h 313"/>
              <a:gd name="T4" fmla="*/ 457 w 457"/>
              <a:gd name="T5" fmla="*/ 0 h 313"/>
              <a:gd name="T6" fmla="*/ 41 w 457"/>
              <a:gd name="T7" fmla="*/ 0 h 313"/>
              <a:gd name="T8" fmla="*/ 0 w 457"/>
              <a:gd name="T9" fmla="*/ 41 h 313"/>
              <a:gd name="T10" fmla="*/ 0 w 457"/>
              <a:gd name="T11" fmla="*/ 272 h 313"/>
              <a:gd name="T12" fmla="*/ 41 w 457"/>
              <a:gd name="T13" fmla="*/ 313 h 313"/>
              <a:gd name="T14" fmla="*/ 457 w 457"/>
              <a:gd name="T15" fmla="*/ 313 h 313"/>
              <a:gd name="T16" fmla="*/ 416 w 457"/>
              <a:gd name="T17" fmla="*/ 27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7" h="313">
                <a:moveTo>
                  <a:pt x="416" y="272"/>
                </a:moveTo>
                <a:lnTo>
                  <a:pt x="416" y="41"/>
                </a:lnTo>
                <a:cubicBezTo>
                  <a:pt x="416" y="18"/>
                  <a:pt x="434" y="0"/>
                  <a:pt x="457" y="0"/>
                </a:cubicBezTo>
                <a:lnTo>
                  <a:pt x="41" y="0"/>
                </a:lnTo>
                <a:cubicBezTo>
                  <a:pt x="18" y="0"/>
                  <a:pt x="0" y="18"/>
                  <a:pt x="0" y="41"/>
                </a:cubicBezTo>
                <a:lnTo>
                  <a:pt x="0" y="272"/>
                </a:lnTo>
                <a:cubicBezTo>
                  <a:pt x="0" y="295"/>
                  <a:pt x="18" y="313"/>
                  <a:pt x="41" y="313"/>
                </a:cubicBezTo>
                <a:lnTo>
                  <a:pt x="457" y="313"/>
                </a:lnTo>
                <a:cubicBezTo>
                  <a:pt x="434" y="313"/>
                  <a:pt x="416" y="295"/>
                  <a:pt x="416" y="272"/>
                </a:cubicBezTo>
                <a:close/>
              </a:path>
            </a:pathLst>
          </a:custGeom>
          <a:solidFill>
            <a:schemeClr val="tx1">
              <a:alpha val="30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6" name="Group 15">
            <a:extLst>
              <a:ext uri="{FF2B5EF4-FFF2-40B4-BE49-F238E27FC236}">
                <a16:creationId xmlns:a16="http://schemas.microsoft.com/office/drawing/2014/main" id="{D432AF28-A8BA-4D7E-B8C5-60148E9A423F}"/>
              </a:ext>
            </a:extLst>
          </p:cNvPr>
          <p:cNvGrpSpPr/>
          <p:nvPr/>
        </p:nvGrpSpPr>
        <p:grpSpPr>
          <a:xfrm>
            <a:off x="2155218" y="5469651"/>
            <a:ext cx="810261" cy="198645"/>
            <a:chOff x="5546858" y="5722938"/>
            <a:chExt cx="956336" cy="246918"/>
          </a:xfrm>
        </p:grpSpPr>
        <p:sp>
          <p:nvSpPr>
            <p:cNvPr id="23" name="Freeform 10">
              <a:extLst>
                <a:ext uri="{FF2B5EF4-FFF2-40B4-BE49-F238E27FC236}">
                  <a16:creationId xmlns:a16="http://schemas.microsoft.com/office/drawing/2014/main" id="{07CB1D53-AA83-4377-A28A-A4B592746ED6}"/>
                </a:ext>
              </a:extLst>
            </p:cNvPr>
            <p:cNvSpPr>
              <a:spLocks/>
            </p:cNvSpPr>
            <p:nvPr/>
          </p:nvSpPr>
          <p:spPr bwMode="auto">
            <a:xfrm>
              <a:off x="5668169" y="5722938"/>
              <a:ext cx="835025" cy="230188"/>
            </a:xfrm>
            <a:custGeom>
              <a:avLst/>
              <a:gdLst>
                <a:gd name="T0" fmla="*/ 509 w 1017"/>
                <a:gd name="T1" fmla="*/ 281 h 281"/>
                <a:gd name="T2" fmla="*/ 0 w 1017"/>
                <a:gd name="T3" fmla="*/ 0 h 281"/>
                <a:gd name="T4" fmla="*/ 1017 w 1017"/>
                <a:gd name="T5" fmla="*/ 0 h 281"/>
                <a:gd name="T6" fmla="*/ 509 w 1017"/>
                <a:gd name="T7" fmla="*/ 281 h 281"/>
              </a:gdLst>
              <a:ahLst/>
              <a:cxnLst>
                <a:cxn ang="0">
                  <a:pos x="T0" y="T1"/>
                </a:cxn>
                <a:cxn ang="0">
                  <a:pos x="T2" y="T3"/>
                </a:cxn>
                <a:cxn ang="0">
                  <a:pos x="T4" y="T5"/>
                </a:cxn>
                <a:cxn ang="0">
                  <a:pos x="T6" y="T7"/>
                </a:cxn>
              </a:cxnLst>
              <a:rect l="0" t="0" r="r" b="b"/>
              <a:pathLst>
                <a:path w="1017" h="281">
                  <a:moveTo>
                    <a:pt x="509" y="281"/>
                  </a:moveTo>
                  <a:cubicBezTo>
                    <a:pt x="243" y="281"/>
                    <a:pt x="24" y="157"/>
                    <a:pt x="0" y="0"/>
                  </a:cubicBezTo>
                  <a:lnTo>
                    <a:pt x="1017" y="0"/>
                  </a:lnTo>
                  <a:cubicBezTo>
                    <a:pt x="993" y="157"/>
                    <a:pt x="774" y="281"/>
                    <a:pt x="509" y="281"/>
                  </a:cubicBezTo>
                  <a:close/>
                </a:path>
              </a:pathLst>
            </a:cu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
              <a:extLst>
                <a:ext uri="{FF2B5EF4-FFF2-40B4-BE49-F238E27FC236}">
                  <a16:creationId xmlns:a16="http://schemas.microsoft.com/office/drawing/2014/main" id="{507ABBAC-1295-448B-BAE9-693139698ABD}"/>
                </a:ext>
              </a:extLst>
            </p:cNvPr>
            <p:cNvSpPr>
              <a:spLocks/>
            </p:cNvSpPr>
            <p:nvPr/>
          </p:nvSpPr>
          <p:spPr bwMode="auto">
            <a:xfrm>
              <a:off x="5546858" y="5739668"/>
              <a:ext cx="587375" cy="230188"/>
            </a:xfrm>
            <a:custGeom>
              <a:avLst/>
              <a:gdLst>
                <a:gd name="T0" fmla="*/ 416 w 716"/>
                <a:gd name="T1" fmla="*/ 0 h 281"/>
                <a:gd name="T2" fmla="*/ 0 w 716"/>
                <a:gd name="T3" fmla="*/ 0 h 281"/>
                <a:gd name="T4" fmla="*/ 509 w 716"/>
                <a:gd name="T5" fmla="*/ 281 h 281"/>
                <a:gd name="T6" fmla="*/ 716 w 716"/>
                <a:gd name="T7" fmla="*/ 254 h 281"/>
                <a:gd name="T8" fmla="*/ 416 w 716"/>
                <a:gd name="T9" fmla="*/ 0 h 281"/>
              </a:gdLst>
              <a:ahLst/>
              <a:cxnLst>
                <a:cxn ang="0">
                  <a:pos x="T0" y="T1"/>
                </a:cxn>
                <a:cxn ang="0">
                  <a:pos x="T2" y="T3"/>
                </a:cxn>
                <a:cxn ang="0">
                  <a:pos x="T4" y="T5"/>
                </a:cxn>
                <a:cxn ang="0">
                  <a:pos x="T6" y="T7"/>
                </a:cxn>
                <a:cxn ang="0">
                  <a:pos x="T8" y="T9"/>
                </a:cxn>
              </a:cxnLst>
              <a:rect l="0" t="0" r="r" b="b"/>
              <a:pathLst>
                <a:path w="716" h="281">
                  <a:moveTo>
                    <a:pt x="416" y="0"/>
                  </a:moveTo>
                  <a:lnTo>
                    <a:pt x="0" y="0"/>
                  </a:lnTo>
                  <a:cubicBezTo>
                    <a:pt x="24" y="157"/>
                    <a:pt x="243" y="281"/>
                    <a:pt x="509" y="281"/>
                  </a:cubicBezTo>
                  <a:cubicBezTo>
                    <a:pt x="582" y="281"/>
                    <a:pt x="653" y="272"/>
                    <a:pt x="716" y="254"/>
                  </a:cubicBezTo>
                  <a:cubicBezTo>
                    <a:pt x="552" y="210"/>
                    <a:pt x="433" y="113"/>
                    <a:pt x="416" y="0"/>
                  </a:cubicBezTo>
                  <a:close/>
                </a:path>
              </a:pathLst>
            </a:custGeom>
            <a:solidFill>
              <a:schemeClr val="tx1">
                <a:alpha val="30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7" name="Freeform: Shape 16">
            <a:extLst>
              <a:ext uri="{FF2B5EF4-FFF2-40B4-BE49-F238E27FC236}">
                <a16:creationId xmlns:a16="http://schemas.microsoft.com/office/drawing/2014/main" id="{F176AE9B-855C-40C7-A600-26B0336611E0}"/>
              </a:ext>
            </a:extLst>
          </p:cNvPr>
          <p:cNvSpPr>
            <a:spLocks/>
          </p:cNvSpPr>
          <p:nvPr/>
        </p:nvSpPr>
        <p:spPr bwMode="auto">
          <a:xfrm>
            <a:off x="1437168" y="1977769"/>
            <a:ext cx="2261899" cy="590120"/>
          </a:xfrm>
          <a:custGeom>
            <a:avLst/>
            <a:gdLst>
              <a:gd name="connsiteX0" fmla="*/ 1268514 w 2537849"/>
              <a:gd name="connsiteY0" fmla="*/ 0 h 736472"/>
              <a:gd name="connsiteX1" fmla="*/ 2471456 w 2537849"/>
              <a:gd name="connsiteY1" fmla="*/ 622300 h 736472"/>
              <a:gd name="connsiteX2" fmla="*/ 2470492 w 2537849"/>
              <a:gd name="connsiteY2" fmla="*/ 622300 h 736472"/>
              <a:gd name="connsiteX3" fmla="*/ 2537849 w 2537849"/>
              <a:gd name="connsiteY3" fmla="*/ 736472 h 736472"/>
              <a:gd name="connsiteX4" fmla="*/ 0 w 2537849"/>
              <a:gd name="connsiteY4" fmla="*/ 736472 h 736472"/>
              <a:gd name="connsiteX5" fmla="*/ 67357 w 2537849"/>
              <a:gd name="connsiteY5" fmla="*/ 622300 h 736472"/>
              <a:gd name="connsiteX6" fmla="*/ 66393 w 2537849"/>
              <a:gd name="connsiteY6" fmla="*/ 622300 h 736472"/>
              <a:gd name="connsiteX7" fmla="*/ 1268514 w 2537849"/>
              <a:gd name="connsiteY7" fmla="*/ 0 h 73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7849" h="736472">
                <a:moveTo>
                  <a:pt x="1268514" y="0"/>
                </a:moveTo>
                <a:cubicBezTo>
                  <a:pt x="1764133" y="0"/>
                  <a:pt x="2203953" y="246293"/>
                  <a:pt x="2471456" y="622300"/>
                </a:cubicBezTo>
                <a:lnTo>
                  <a:pt x="2470492" y="622300"/>
                </a:lnTo>
                <a:lnTo>
                  <a:pt x="2537849" y="736472"/>
                </a:lnTo>
                <a:lnTo>
                  <a:pt x="0" y="736472"/>
                </a:lnTo>
                <a:lnTo>
                  <a:pt x="67357" y="622300"/>
                </a:lnTo>
                <a:lnTo>
                  <a:pt x="66393" y="622300"/>
                </a:lnTo>
                <a:cubicBezTo>
                  <a:pt x="333896" y="246293"/>
                  <a:pt x="773716" y="0"/>
                  <a:pt x="1268514" y="0"/>
                </a:cubicBezTo>
                <a:close/>
              </a:path>
            </a:pathLst>
          </a:custGeom>
          <a:solidFill>
            <a:schemeClr val="accent1"/>
          </a:solidFill>
          <a:ln>
            <a:noFill/>
          </a:ln>
          <a:effectLst/>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E76CAF3D-C43B-45A3-B7DF-602DA07BF494}"/>
              </a:ext>
            </a:extLst>
          </p:cNvPr>
          <p:cNvSpPr/>
          <p:nvPr/>
        </p:nvSpPr>
        <p:spPr>
          <a:xfrm>
            <a:off x="4450977" y="1021977"/>
            <a:ext cx="7588624" cy="2551186"/>
          </a:xfrm>
          <a:prstGeom prst="roundRect">
            <a:avLst>
              <a:gd name="adj" fmla="val 50000"/>
            </a:avLst>
          </a:prstGeom>
          <a:solidFill>
            <a:schemeClr val="accent4">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Oval 25">
            <a:extLst>
              <a:ext uri="{FF2B5EF4-FFF2-40B4-BE49-F238E27FC236}">
                <a16:creationId xmlns:a16="http://schemas.microsoft.com/office/drawing/2014/main" id="{851F75CE-261A-4D84-992F-F6F6DCBA007D}"/>
              </a:ext>
            </a:extLst>
          </p:cNvPr>
          <p:cNvSpPr/>
          <p:nvPr/>
        </p:nvSpPr>
        <p:spPr>
          <a:xfrm>
            <a:off x="4613543" y="2109869"/>
            <a:ext cx="315468" cy="3169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cxnSp>
        <p:nvCxnSpPr>
          <p:cNvPr id="27" name="Straight Arrow Connector 26">
            <a:extLst>
              <a:ext uri="{FF2B5EF4-FFF2-40B4-BE49-F238E27FC236}">
                <a16:creationId xmlns:a16="http://schemas.microsoft.com/office/drawing/2014/main" id="{EC7E0AA9-1815-4402-9788-DF9E5A3D1CBE}"/>
              </a:ext>
            </a:extLst>
          </p:cNvPr>
          <p:cNvCxnSpPr>
            <a:cxnSpLocks/>
            <a:endCxn id="26" idx="2"/>
          </p:cNvCxnSpPr>
          <p:nvPr/>
        </p:nvCxnSpPr>
        <p:spPr>
          <a:xfrm flipV="1">
            <a:off x="3942308" y="2268368"/>
            <a:ext cx="671235" cy="555820"/>
          </a:xfrm>
          <a:prstGeom prst="straightConnector1">
            <a:avLst/>
          </a:prstGeom>
          <a:ln>
            <a:solidFill>
              <a:schemeClr val="accent4"/>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18371B8-152E-4B65-84DB-B8DACEB57209}"/>
              </a:ext>
            </a:extLst>
          </p:cNvPr>
          <p:cNvSpPr txBox="1"/>
          <p:nvPr/>
        </p:nvSpPr>
        <p:spPr>
          <a:xfrm>
            <a:off x="5342473" y="1480972"/>
            <a:ext cx="5511800" cy="1574790"/>
          </a:xfrm>
          <a:prstGeom prst="rect">
            <a:avLst/>
          </a:prstGeom>
          <a:noFill/>
        </p:spPr>
        <p:txBody>
          <a:bodyPr wrap="square" lIns="0" rIns="0" rtlCol="0" anchor="ctr">
            <a:sp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B1953B">
                    <a:lumMod val="75000"/>
                  </a:srgbClr>
                </a:solidFill>
                <a:effectLst/>
                <a:uLnTx/>
                <a:uFillTx/>
                <a:latin typeface="Century Gothic"/>
                <a:ea typeface="+mn-ea"/>
                <a:cs typeface="+mn-cs"/>
              </a:rPr>
              <a:t>What is </a:t>
            </a:r>
            <a:r>
              <a:rPr kumimoji="0" lang="en-US" sz="2800" b="1" i="0" u="none" strike="noStrike" kern="1200" cap="none" spc="0" normalizeH="0" baseline="0" noProof="0" err="1">
                <a:ln>
                  <a:noFill/>
                </a:ln>
                <a:solidFill>
                  <a:srgbClr val="B1953B">
                    <a:lumMod val="75000"/>
                  </a:srgbClr>
                </a:solidFill>
                <a:effectLst/>
                <a:uLnTx/>
                <a:uFillTx/>
                <a:latin typeface="Century Gothic"/>
                <a:ea typeface="+mn-ea"/>
                <a:cs typeface="+mn-cs"/>
              </a:rPr>
              <a:t>innovization</a:t>
            </a:r>
            <a:r>
              <a:rPr kumimoji="0" lang="en-US" sz="2800" b="1" i="0" u="none" strike="noStrike" kern="1200" cap="none" spc="0" normalizeH="0" baseline="0" noProof="0">
                <a:ln>
                  <a:noFill/>
                </a:ln>
                <a:solidFill>
                  <a:srgbClr val="B1953B">
                    <a:lumMod val="75000"/>
                  </a:srgbClr>
                </a:solidFill>
                <a:effectLst/>
                <a:uLnTx/>
                <a:uFillTx/>
                <a:latin typeface="Century Gothic"/>
                <a:ea typeface="+mn-ea"/>
                <a:cs typeface="+mn-cs"/>
              </a:rPr>
              <a:t>?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Century Gothic"/>
                <a:ea typeface="+mn-ea"/>
                <a:cs typeface="+mn-cs"/>
              </a:rPr>
              <a:t>Learning from optimization results and introducing new ideas, products, and services different from the existing ones.</a:t>
            </a:r>
          </a:p>
        </p:txBody>
      </p:sp>
      <p:sp>
        <p:nvSpPr>
          <p:cNvPr id="33" name="Rectangle: Rounded Corners 32">
            <a:extLst>
              <a:ext uri="{FF2B5EF4-FFF2-40B4-BE49-F238E27FC236}">
                <a16:creationId xmlns:a16="http://schemas.microsoft.com/office/drawing/2014/main" id="{A753E5B8-EFB9-4341-B7F3-9C413577D133}"/>
              </a:ext>
            </a:extLst>
          </p:cNvPr>
          <p:cNvSpPr/>
          <p:nvPr/>
        </p:nvSpPr>
        <p:spPr>
          <a:xfrm>
            <a:off x="4450976" y="3629338"/>
            <a:ext cx="7588624" cy="2928345"/>
          </a:xfrm>
          <a:prstGeom prst="roundRect">
            <a:avLst>
              <a:gd name="adj" fmla="val 50000"/>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Oval 33">
            <a:extLst>
              <a:ext uri="{FF2B5EF4-FFF2-40B4-BE49-F238E27FC236}">
                <a16:creationId xmlns:a16="http://schemas.microsoft.com/office/drawing/2014/main" id="{53E06F21-58AC-45BE-8B4E-D3D7D5C87935}"/>
              </a:ext>
            </a:extLst>
          </p:cNvPr>
          <p:cNvSpPr/>
          <p:nvPr/>
        </p:nvSpPr>
        <p:spPr>
          <a:xfrm>
            <a:off x="4613543" y="4367040"/>
            <a:ext cx="315468" cy="31699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cxnSp>
        <p:nvCxnSpPr>
          <p:cNvPr id="35" name="Straight Arrow Connector 34">
            <a:extLst>
              <a:ext uri="{FF2B5EF4-FFF2-40B4-BE49-F238E27FC236}">
                <a16:creationId xmlns:a16="http://schemas.microsoft.com/office/drawing/2014/main" id="{0B61CD6C-EE1F-4A03-9DD3-69B7D4DD1553}"/>
              </a:ext>
            </a:extLst>
          </p:cNvPr>
          <p:cNvCxnSpPr>
            <a:cxnSpLocks/>
            <a:endCxn id="34" idx="1"/>
          </p:cNvCxnSpPr>
          <p:nvPr/>
        </p:nvCxnSpPr>
        <p:spPr>
          <a:xfrm>
            <a:off x="3655617" y="4114329"/>
            <a:ext cx="1004125" cy="299134"/>
          </a:xfrm>
          <a:prstGeom prst="straightConnector1">
            <a:avLst/>
          </a:prstGeom>
          <a:ln>
            <a:solidFill>
              <a:schemeClr val="tx1">
                <a:lumMod val="50000"/>
                <a:lumOff val="50000"/>
              </a:schemeClr>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BB52834-F750-4351-A9ED-62920C321D4D}"/>
              </a:ext>
            </a:extLst>
          </p:cNvPr>
          <p:cNvSpPr txBox="1"/>
          <p:nvPr/>
        </p:nvSpPr>
        <p:spPr>
          <a:xfrm>
            <a:off x="5165105" y="3808865"/>
            <a:ext cx="6408330" cy="2446824"/>
          </a:xfrm>
          <a:prstGeom prst="rect">
            <a:avLst/>
          </a:prstGeom>
          <a:noFill/>
        </p:spPr>
        <p:txBody>
          <a:bodyPr wrap="square" lIns="0" rIns="0" rtlCol="0" anchor="ctr">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B1953B">
                    <a:lumMod val="75000"/>
                  </a:srgbClr>
                </a:solidFill>
                <a:effectLst/>
                <a:uLnTx/>
                <a:uFillTx/>
                <a:latin typeface="Century Gothic"/>
                <a:ea typeface="+mn-ea"/>
                <a:cs typeface="+mn-cs"/>
              </a:rPr>
              <a:t>What </a:t>
            </a:r>
            <a:r>
              <a:rPr kumimoji="0" lang="en-US" sz="2800" b="1" i="0" u="none" strike="noStrike" kern="1200" cap="none" spc="0" normalizeH="0" baseline="0" noProof="0" err="1">
                <a:ln>
                  <a:noFill/>
                </a:ln>
                <a:solidFill>
                  <a:srgbClr val="B1953B">
                    <a:lumMod val="75000"/>
                  </a:srgbClr>
                </a:solidFill>
                <a:effectLst/>
                <a:uLnTx/>
                <a:uFillTx/>
                <a:latin typeface="Century Gothic"/>
                <a:ea typeface="+mn-ea"/>
                <a:cs typeface="+mn-cs"/>
              </a:rPr>
              <a:t>innovization</a:t>
            </a:r>
            <a:r>
              <a:rPr kumimoji="0" lang="en-US" sz="2800" b="1" i="0" u="none" strike="noStrike" kern="1200" cap="none" spc="0" normalizeH="0" baseline="0" noProof="0">
                <a:ln>
                  <a:noFill/>
                </a:ln>
                <a:solidFill>
                  <a:srgbClr val="B1953B">
                    <a:lumMod val="75000"/>
                  </a:srgbClr>
                </a:solidFill>
                <a:effectLst/>
                <a:uLnTx/>
                <a:uFillTx/>
                <a:latin typeface="Century Gothic"/>
                <a:ea typeface="+mn-ea"/>
                <a:cs typeface="+mn-cs"/>
              </a:rPr>
              <a:t> can do to CBPO?</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entury Gothic"/>
                <a:ea typeface="+mn-ea"/>
                <a:cs typeface="+mn-cs"/>
              </a:rPr>
              <a:t>Provide information for better decision-making for BMP selections </a:t>
            </a:r>
            <a:r>
              <a:rPr kumimoji="0" lang="en-US" sz="2000" b="1" i="0" u="none" strike="noStrike" kern="1200" cap="none" spc="0" normalizeH="0" baseline="0" noProof="0">
                <a:ln>
                  <a:noFill/>
                </a:ln>
                <a:solidFill>
                  <a:srgbClr val="000000"/>
                </a:solidFill>
                <a:effectLst/>
                <a:uLnTx/>
                <a:uFillTx/>
                <a:latin typeface="Century Gothic"/>
                <a:ea typeface="+mn-ea"/>
                <a:cs typeface="+mn-cs"/>
              </a:rPr>
              <a:t>(farmers)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entury Gothic"/>
                <a:ea typeface="+mn-ea"/>
                <a:cs typeface="+mn-cs"/>
              </a:rPr>
              <a:t>Identify the high priority areas for BMP implementation </a:t>
            </a:r>
            <a:r>
              <a:rPr kumimoji="0" lang="en-US" sz="2000" b="1" i="0" u="none" strike="noStrike" kern="1200" cap="none" spc="0" normalizeH="0" baseline="0" noProof="0">
                <a:ln>
                  <a:noFill/>
                </a:ln>
                <a:solidFill>
                  <a:srgbClr val="000000"/>
                </a:solidFill>
                <a:effectLst/>
                <a:uLnTx/>
                <a:uFillTx/>
                <a:latin typeface="Century Gothic"/>
                <a:ea typeface="+mn-ea"/>
                <a:cs typeface="+mn-cs"/>
              </a:rPr>
              <a:t>(regulators)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entury Gothic"/>
                <a:ea typeface="+mn-ea"/>
                <a:cs typeface="+mn-cs"/>
              </a:rPr>
              <a:t>Help with resources allocation </a:t>
            </a:r>
            <a:r>
              <a:rPr kumimoji="0" lang="en-US" sz="2000" b="1" i="0" u="none" strike="noStrike" kern="1200" cap="none" spc="0" normalizeH="0" baseline="0" noProof="0">
                <a:ln>
                  <a:noFill/>
                </a:ln>
                <a:solidFill>
                  <a:srgbClr val="000000"/>
                </a:solidFill>
                <a:effectLst/>
                <a:uLnTx/>
                <a:uFillTx/>
                <a:latin typeface="Century Gothic"/>
                <a:ea typeface="+mn-ea"/>
                <a:cs typeface="+mn-cs"/>
              </a:rPr>
              <a:t>(policymakers)</a:t>
            </a:r>
            <a:endParaRPr kumimoji="0" lang="en-US" sz="2000" b="0" i="0" u="none" strike="noStrike" kern="1200" cap="none" spc="0" normalizeH="0" baseline="0" noProof="0">
              <a:ln>
                <a:noFill/>
              </a:ln>
              <a:solidFill>
                <a:srgbClr val="000000"/>
              </a:solidFill>
              <a:effectLst/>
              <a:uLnTx/>
              <a:uFillTx/>
              <a:latin typeface="Century Gothic"/>
              <a:ea typeface="+mn-ea"/>
              <a:cs typeface="+mn-cs"/>
            </a:endParaRPr>
          </a:p>
        </p:txBody>
      </p:sp>
      <p:grpSp>
        <p:nvGrpSpPr>
          <p:cNvPr id="7" name="Group 6">
            <a:extLst>
              <a:ext uri="{FF2B5EF4-FFF2-40B4-BE49-F238E27FC236}">
                <a16:creationId xmlns:a16="http://schemas.microsoft.com/office/drawing/2014/main" id="{73CAE077-EF82-1F65-B208-A96BDDAAE99F}"/>
              </a:ext>
            </a:extLst>
          </p:cNvPr>
          <p:cNvGrpSpPr/>
          <p:nvPr/>
        </p:nvGrpSpPr>
        <p:grpSpPr>
          <a:xfrm>
            <a:off x="1263409" y="1979414"/>
            <a:ext cx="2634586" cy="3039404"/>
            <a:chOff x="1263409" y="1979414"/>
            <a:chExt cx="2634586" cy="3039404"/>
          </a:xfrm>
        </p:grpSpPr>
        <p:sp>
          <p:nvSpPr>
            <p:cNvPr id="10" name="Freeform: Shape 9">
              <a:extLst>
                <a:ext uri="{FF2B5EF4-FFF2-40B4-BE49-F238E27FC236}">
                  <a16:creationId xmlns:a16="http://schemas.microsoft.com/office/drawing/2014/main" id="{38BACE70-081F-492A-A993-4795E8652291}"/>
                </a:ext>
              </a:extLst>
            </p:cNvPr>
            <p:cNvSpPr>
              <a:spLocks/>
            </p:cNvSpPr>
            <p:nvPr/>
          </p:nvSpPr>
          <p:spPr bwMode="auto">
            <a:xfrm>
              <a:off x="1937824" y="4372563"/>
              <a:ext cx="1266938" cy="646255"/>
            </a:xfrm>
            <a:custGeom>
              <a:avLst/>
              <a:gdLst>
                <a:gd name="connsiteX0" fmla="*/ 0 w 1437414"/>
                <a:gd name="connsiteY0" fmla="*/ 0 h 747744"/>
                <a:gd name="connsiteX1" fmla="*/ 1437414 w 1437414"/>
                <a:gd name="connsiteY1" fmla="*/ 0 h 747744"/>
                <a:gd name="connsiteX2" fmla="*/ 1435076 w 1437414"/>
                <a:gd name="connsiteY2" fmla="*/ 4442 h 747744"/>
                <a:gd name="connsiteX3" fmla="*/ 1384741 w 1437414"/>
                <a:gd name="connsiteY3" fmla="*/ 127031 h 747744"/>
                <a:gd name="connsiteX4" fmla="*/ 1383870 w 1437414"/>
                <a:gd name="connsiteY4" fmla="*/ 127031 h 747744"/>
                <a:gd name="connsiteX5" fmla="*/ 1319116 w 1437414"/>
                <a:gd name="connsiteY5" fmla="*/ 430837 h 747744"/>
                <a:gd name="connsiteX6" fmla="*/ 1319116 w 1437414"/>
                <a:gd name="connsiteY6" fmla="*/ 665037 h 747744"/>
                <a:gd name="connsiteX7" fmla="*/ 1236330 w 1437414"/>
                <a:gd name="connsiteY7" fmla="*/ 747744 h 747744"/>
                <a:gd name="connsiteX8" fmla="*/ 201086 w 1437414"/>
                <a:gd name="connsiteY8" fmla="*/ 747744 h 747744"/>
                <a:gd name="connsiteX9" fmla="*/ 118299 w 1437414"/>
                <a:gd name="connsiteY9" fmla="*/ 665037 h 747744"/>
                <a:gd name="connsiteX10" fmla="*/ 118299 w 1437414"/>
                <a:gd name="connsiteY10" fmla="*/ 438207 h 747744"/>
                <a:gd name="connsiteX11" fmla="*/ 118299 w 1437414"/>
                <a:gd name="connsiteY11" fmla="*/ 430837 h 747744"/>
                <a:gd name="connsiteX12" fmla="*/ 53545 w 1437414"/>
                <a:gd name="connsiteY12" fmla="*/ 127031 h 747744"/>
                <a:gd name="connsiteX13" fmla="*/ 52673 w 1437414"/>
                <a:gd name="connsiteY13" fmla="*/ 127031 h 747744"/>
                <a:gd name="connsiteX14" fmla="*/ 2339 w 1437414"/>
                <a:gd name="connsiteY14" fmla="*/ 4442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7414" h="747744">
                  <a:moveTo>
                    <a:pt x="0" y="0"/>
                  </a:moveTo>
                  <a:lnTo>
                    <a:pt x="1437414" y="0"/>
                  </a:lnTo>
                  <a:lnTo>
                    <a:pt x="1435076" y="4442"/>
                  </a:lnTo>
                  <a:cubicBezTo>
                    <a:pt x="1415058" y="47548"/>
                    <a:pt x="1398489" y="88600"/>
                    <a:pt x="1384741" y="127031"/>
                  </a:cubicBezTo>
                  <a:lnTo>
                    <a:pt x="1383870" y="127031"/>
                  </a:lnTo>
                  <a:cubicBezTo>
                    <a:pt x="1328952" y="280981"/>
                    <a:pt x="1320756" y="393168"/>
                    <a:pt x="1319116" y="430837"/>
                  </a:cubicBezTo>
                  <a:lnTo>
                    <a:pt x="1319116" y="665037"/>
                  </a:lnTo>
                  <a:cubicBezTo>
                    <a:pt x="1319116" y="710076"/>
                    <a:pt x="1282231" y="747744"/>
                    <a:pt x="1236330" y="747744"/>
                  </a:cubicBezTo>
                  <a:lnTo>
                    <a:pt x="201086" y="747744"/>
                  </a:lnTo>
                  <a:cubicBezTo>
                    <a:pt x="155184" y="747744"/>
                    <a:pt x="118299" y="710076"/>
                    <a:pt x="118299" y="665037"/>
                  </a:cubicBezTo>
                  <a:lnTo>
                    <a:pt x="118299" y="438207"/>
                  </a:lnTo>
                  <a:lnTo>
                    <a:pt x="118299" y="430837"/>
                  </a:lnTo>
                  <a:cubicBezTo>
                    <a:pt x="116660" y="393987"/>
                    <a:pt x="108463" y="280981"/>
                    <a:pt x="53545" y="127031"/>
                  </a:cubicBezTo>
                  <a:lnTo>
                    <a:pt x="52673" y="127031"/>
                  </a:lnTo>
                  <a:cubicBezTo>
                    <a:pt x="38926" y="88600"/>
                    <a:pt x="22357" y="47548"/>
                    <a:pt x="2339" y="4442"/>
                  </a:cubicBezTo>
                  <a:close/>
                </a:path>
              </a:pathLst>
            </a:custGeom>
            <a:solidFill>
              <a:schemeClr val="accent2"/>
            </a:solidFill>
            <a:ln>
              <a:noFill/>
            </a:ln>
            <a:effectLst/>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Freeform: Shape 2">
              <a:extLst>
                <a:ext uri="{FF2B5EF4-FFF2-40B4-BE49-F238E27FC236}">
                  <a16:creationId xmlns:a16="http://schemas.microsoft.com/office/drawing/2014/main" id="{080C3DD4-38C3-FC2F-6578-BE683C7416C2}"/>
                </a:ext>
              </a:extLst>
            </p:cNvPr>
            <p:cNvSpPr>
              <a:spLocks/>
            </p:cNvSpPr>
            <p:nvPr/>
          </p:nvSpPr>
          <p:spPr bwMode="auto">
            <a:xfrm>
              <a:off x="1263409" y="3171092"/>
              <a:ext cx="2630115" cy="601558"/>
            </a:xfrm>
            <a:custGeom>
              <a:avLst/>
              <a:gdLst>
                <a:gd name="connsiteX0" fmla="*/ 0 w 2946719"/>
                <a:gd name="connsiteY0" fmla="*/ 0 h 747744"/>
                <a:gd name="connsiteX1" fmla="*/ 2946719 w 2946719"/>
                <a:gd name="connsiteY1" fmla="*/ 0 h 747744"/>
                <a:gd name="connsiteX2" fmla="*/ 2934131 w 2946719"/>
                <a:gd name="connsiteY2" fmla="*/ 187787 h 747744"/>
                <a:gd name="connsiteX3" fmla="*/ 2895692 w 2946719"/>
                <a:gd name="connsiteY3" fmla="*/ 379508 h 747744"/>
                <a:gd name="connsiteX4" fmla="*/ 2895759 w 2946719"/>
                <a:gd name="connsiteY4" fmla="*/ 379508 h 747744"/>
                <a:gd name="connsiteX5" fmla="*/ 2801585 w 2946719"/>
                <a:gd name="connsiteY5" fmla="*/ 630244 h 747744"/>
                <a:gd name="connsiteX6" fmla="*/ 2730731 w 2946719"/>
                <a:gd name="connsiteY6" fmla="*/ 747744 h 747744"/>
                <a:gd name="connsiteX7" fmla="*/ 215988 w 2946719"/>
                <a:gd name="connsiteY7" fmla="*/ 747744 h 747744"/>
                <a:gd name="connsiteX8" fmla="*/ 145134 w 2946719"/>
                <a:gd name="connsiteY8" fmla="*/ 630244 h 747744"/>
                <a:gd name="connsiteX9" fmla="*/ 50959 w 2946719"/>
                <a:gd name="connsiteY9" fmla="*/ 379508 h 747744"/>
                <a:gd name="connsiteX10" fmla="*/ 51026 w 2946719"/>
                <a:gd name="connsiteY10" fmla="*/ 379508 h 747744"/>
                <a:gd name="connsiteX11" fmla="*/ 12588 w 2946719"/>
                <a:gd name="connsiteY11" fmla="*/ 187787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6719" h="747744">
                  <a:moveTo>
                    <a:pt x="0" y="0"/>
                  </a:moveTo>
                  <a:lnTo>
                    <a:pt x="2946719" y="0"/>
                  </a:lnTo>
                  <a:lnTo>
                    <a:pt x="2934131" y="187787"/>
                  </a:lnTo>
                  <a:cubicBezTo>
                    <a:pt x="2925418" y="252786"/>
                    <a:pt x="2912503" y="316864"/>
                    <a:pt x="2895692" y="379508"/>
                  </a:cubicBezTo>
                  <a:lnTo>
                    <a:pt x="2895759" y="379508"/>
                  </a:lnTo>
                  <a:cubicBezTo>
                    <a:pt x="2872080" y="465912"/>
                    <a:pt x="2840559" y="549779"/>
                    <a:pt x="2801585" y="630244"/>
                  </a:cubicBezTo>
                  <a:lnTo>
                    <a:pt x="2730731" y="747744"/>
                  </a:lnTo>
                  <a:lnTo>
                    <a:pt x="215988" y="747744"/>
                  </a:lnTo>
                  <a:lnTo>
                    <a:pt x="145134" y="630244"/>
                  </a:lnTo>
                  <a:cubicBezTo>
                    <a:pt x="106160" y="549779"/>
                    <a:pt x="74639" y="465912"/>
                    <a:pt x="50959" y="379508"/>
                  </a:cubicBezTo>
                  <a:lnTo>
                    <a:pt x="51026" y="379508"/>
                  </a:lnTo>
                  <a:cubicBezTo>
                    <a:pt x="34216" y="316864"/>
                    <a:pt x="21301" y="252786"/>
                    <a:pt x="12588" y="187787"/>
                  </a:cubicBezTo>
                  <a:close/>
                </a:path>
              </a:pathLst>
            </a:custGeom>
            <a:solidFill>
              <a:schemeClr val="accent6"/>
            </a:solidFill>
            <a:ln>
              <a:noFill/>
            </a:ln>
            <a:effectLst/>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Shape 3">
              <a:extLst>
                <a:ext uri="{FF2B5EF4-FFF2-40B4-BE49-F238E27FC236}">
                  <a16:creationId xmlns:a16="http://schemas.microsoft.com/office/drawing/2014/main" id="{8EF3BB4F-F3B7-0AE5-DD42-100E5BE61308}"/>
                </a:ext>
              </a:extLst>
            </p:cNvPr>
            <p:cNvSpPr>
              <a:spLocks/>
            </p:cNvSpPr>
            <p:nvPr/>
          </p:nvSpPr>
          <p:spPr bwMode="auto">
            <a:xfrm>
              <a:off x="1263410" y="2569533"/>
              <a:ext cx="2634585" cy="601558"/>
            </a:xfrm>
            <a:custGeom>
              <a:avLst/>
              <a:gdLst>
                <a:gd name="connsiteX0" fmla="*/ 205070 w 2947988"/>
                <a:gd name="connsiteY0" fmla="*/ 0 h 747744"/>
                <a:gd name="connsiteX1" fmla="*/ 2742919 w 2947988"/>
                <a:gd name="connsiteY1" fmla="*/ 0 h 747744"/>
                <a:gd name="connsiteX2" fmla="*/ 2802824 w 2947988"/>
                <a:gd name="connsiteY2" fmla="*/ 101540 h 747744"/>
                <a:gd name="connsiteX3" fmla="*/ 2892555 w 2947988"/>
                <a:gd name="connsiteY3" fmla="*/ 338525 h 747744"/>
                <a:gd name="connsiteX4" fmla="*/ 2929732 w 2947988"/>
                <a:gd name="connsiteY4" fmla="*/ 506540 h 747744"/>
                <a:gd name="connsiteX5" fmla="*/ 2929948 w 2947988"/>
                <a:gd name="connsiteY5" fmla="*/ 506540 h 747744"/>
                <a:gd name="connsiteX6" fmla="*/ 2947988 w 2947988"/>
                <a:gd name="connsiteY6" fmla="*/ 738284 h 747744"/>
                <a:gd name="connsiteX7" fmla="*/ 2947354 w 2947988"/>
                <a:gd name="connsiteY7" fmla="*/ 747744 h 747744"/>
                <a:gd name="connsiteX8" fmla="*/ 634 w 2947988"/>
                <a:gd name="connsiteY8" fmla="*/ 747744 h 747744"/>
                <a:gd name="connsiteX9" fmla="*/ 0 w 2947988"/>
                <a:gd name="connsiteY9" fmla="*/ 738284 h 747744"/>
                <a:gd name="connsiteX10" fmla="*/ 18040 w 2947988"/>
                <a:gd name="connsiteY10" fmla="*/ 506540 h 747744"/>
                <a:gd name="connsiteX11" fmla="*/ 18257 w 2947988"/>
                <a:gd name="connsiteY11" fmla="*/ 506540 h 747744"/>
                <a:gd name="connsiteX12" fmla="*/ 55434 w 2947988"/>
                <a:gd name="connsiteY12" fmla="*/ 338525 h 747744"/>
                <a:gd name="connsiteX13" fmla="*/ 145166 w 2947988"/>
                <a:gd name="connsiteY13" fmla="*/ 101540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7988" h="747744">
                  <a:moveTo>
                    <a:pt x="205070" y="0"/>
                  </a:moveTo>
                  <a:lnTo>
                    <a:pt x="2742919" y="0"/>
                  </a:lnTo>
                  <a:lnTo>
                    <a:pt x="2802824" y="101540"/>
                  </a:lnTo>
                  <a:cubicBezTo>
                    <a:pt x="2839191" y="177191"/>
                    <a:pt x="2869303" y="256388"/>
                    <a:pt x="2892555" y="338525"/>
                  </a:cubicBezTo>
                  <a:lnTo>
                    <a:pt x="2929732" y="506540"/>
                  </a:lnTo>
                  <a:lnTo>
                    <a:pt x="2929948" y="506540"/>
                  </a:lnTo>
                  <a:cubicBezTo>
                    <a:pt x="2941428" y="581877"/>
                    <a:pt x="2947988" y="659671"/>
                    <a:pt x="2947988" y="738284"/>
                  </a:cubicBezTo>
                  <a:lnTo>
                    <a:pt x="2947354" y="747744"/>
                  </a:lnTo>
                  <a:lnTo>
                    <a:pt x="634" y="747744"/>
                  </a:lnTo>
                  <a:lnTo>
                    <a:pt x="0" y="738284"/>
                  </a:lnTo>
                  <a:cubicBezTo>
                    <a:pt x="0" y="659671"/>
                    <a:pt x="6560" y="581877"/>
                    <a:pt x="18040" y="506540"/>
                  </a:cubicBezTo>
                  <a:lnTo>
                    <a:pt x="18257" y="506540"/>
                  </a:lnTo>
                  <a:lnTo>
                    <a:pt x="55434" y="338525"/>
                  </a:lnTo>
                  <a:cubicBezTo>
                    <a:pt x="78686" y="256388"/>
                    <a:pt x="108799" y="177191"/>
                    <a:pt x="145166" y="101540"/>
                  </a:cubicBezTo>
                  <a:close/>
                </a:path>
              </a:pathLst>
            </a:custGeom>
            <a:solidFill>
              <a:schemeClr val="accent3"/>
            </a:solidFill>
            <a:ln>
              <a:noFill/>
            </a:ln>
            <a:effectLst/>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eeform: Shape 4">
              <a:extLst>
                <a:ext uri="{FF2B5EF4-FFF2-40B4-BE49-F238E27FC236}">
                  <a16:creationId xmlns:a16="http://schemas.microsoft.com/office/drawing/2014/main" id="{35AFA73F-FA0C-4CEB-7491-C8B340BEAB20}"/>
                </a:ext>
              </a:extLst>
            </p:cNvPr>
            <p:cNvSpPr>
              <a:spLocks/>
            </p:cNvSpPr>
            <p:nvPr/>
          </p:nvSpPr>
          <p:spPr bwMode="auto">
            <a:xfrm>
              <a:off x="1453752" y="3772650"/>
              <a:ext cx="2252462" cy="601558"/>
            </a:xfrm>
            <a:custGeom>
              <a:avLst/>
              <a:gdLst>
                <a:gd name="connsiteX0" fmla="*/ 0 w 2514743"/>
                <a:gd name="connsiteY0" fmla="*/ 0 h 747744"/>
                <a:gd name="connsiteX1" fmla="*/ 2514743 w 2514743"/>
                <a:gd name="connsiteY1" fmla="*/ 0 h 747744"/>
                <a:gd name="connsiteX2" fmla="*/ 2446707 w 2514743"/>
                <a:gd name="connsiteY2" fmla="*/ 112827 h 747744"/>
                <a:gd name="connsiteX3" fmla="*/ 2330425 w 2514743"/>
                <a:gd name="connsiteY3" fmla="*/ 252476 h 747744"/>
                <a:gd name="connsiteX4" fmla="*/ 2331315 w 2514743"/>
                <a:gd name="connsiteY4" fmla="*/ 252476 h 747744"/>
                <a:gd name="connsiteX5" fmla="*/ 2319004 w 2514743"/>
                <a:gd name="connsiteY5" fmla="*/ 265629 h 747744"/>
                <a:gd name="connsiteX6" fmla="*/ 2312438 w 2514743"/>
                <a:gd name="connsiteY6" fmla="*/ 272206 h 747744"/>
                <a:gd name="connsiteX7" fmla="*/ 2273042 w 2514743"/>
                <a:gd name="connsiteY7" fmla="*/ 313309 h 747744"/>
                <a:gd name="connsiteX8" fmla="*/ 2264014 w 2514743"/>
                <a:gd name="connsiteY8" fmla="*/ 323173 h 747744"/>
                <a:gd name="connsiteX9" fmla="*/ 2264014 w 2514743"/>
                <a:gd name="connsiteY9" fmla="*/ 323995 h 747744"/>
                <a:gd name="connsiteX10" fmla="*/ 2044773 w 2514743"/>
                <a:gd name="connsiteY10" fmla="*/ 617266 h 747744"/>
                <a:gd name="connsiteX11" fmla="*/ 1976079 w 2514743"/>
                <a:gd name="connsiteY11" fmla="*/ 747744 h 747744"/>
                <a:gd name="connsiteX12" fmla="*/ 538664 w 2514743"/>
                <a:gd name="connsiteY12" fmla="*/ 747744 h 747744"/>
                <a:gd name="connsiteX13" fmla="*/ 469970 w 2514743"/>
                <a:gd name="connsiteY13" fmla="*/ 617266 h 747744"/>
                <a:gd name="connsiteX14" fmla="*/ 250728 w 2514743"/>
                <a:gd name="connsiteY14" fmla="*/ 323995 h 747744"/>
                <a:gd name="connsiteX15" fmla="*/ 234313 w 2514743"/>
                <a:gd name="connsiteY15" fmla="*/ 305088 h 747744"/>
                <a:gd name="connsiteX16" fmla="*/ 203125 w 2514743"/>
                <a:gd name="connsiteY16" fmla="*/ 273850 h 747744"/>
                <a:gd name="connsiteX17" fmla="*/ 195738 w 2514743"/>
                <a:gd name="connsiteY17" fmla="*/ 265629 h 747744"/>
                <a:gd name="connsiteX18" fmla="*/ 183427 w 2514743"/>
                <a:gd name="connsiteY18" fmla="*/ 252476 h 747744"/>
                <a:gd name="connsiteX19" fmla="*/ 184317 w 2514743"/>
                <a:gd name="connsiteY19" fmla="*/ 252476 h 747744"/>
                <a:gd name="connsiteX20" fmla="*/ 68036 w 2514743"/>
                <a:gd name="connsiteY20" fmla="*/ 112827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4743" h="747744">
                  <a:moveTo>
                    <a:pt x="0" y="0"/>
                  </a:moveTo>
                  <a:lnTo>
                    <a:pt x="2514743" y="0"/>
                  </a:lnTo>
                  <a:lnTo>
                    <a:pt x="2446707" y="112827"/>
                  </a:lnTo>
                  <a:lnTo>
                    <a:pt x="2330425" y="252476"/>
                  </a:lnTo>
                  <a:lnTo>
                    <a:pt x="2331315" y="252476"/>
                  </a:lnTo>
                  <a:cubicBezTo>
                    <a:pt x="2327211" y="256586"/>
                    <a:pt x="2323108" y="260697"/>
                    <a:pt x="2319004" y="265629"/>
                  </a:cubicBezTo>
                  <a:lnTo>
                    <a:pt x="2312438" y="272206"/>
                  </a:lnTo>
                  <a:cubicBezTo>
                    <a:pt x="2299306" y="286181"/>
                    <a:pt x="2286174" y="299334"/>
                    <a:pt x="2273042" y="313309"/>
                  </a:cubicBezTo>
                  <a:lnTo>
                    <a:pt x="2264014" y="323173"/>
                  </a:lnTo>
                  <a:lnTo>
                    <a:pt x="2264014" y="323995"/>
                  </a:lnTo>
                  <a:cubicBezTo>
                    <a:pt x="2171270" y="424698"/>
                    <a:pt x="2099866" y="523962"/>
                    <a:pt x="2044773" y="617266"/>
                  </a:cubicBezTo>
                  <a:lnTo>
                    <a:pt x="1976079" y="747744"/>
                  </a:lnTo>
                  <a:lnTo>
                    <a:pt x="538664" y="747744"/>
                  </a:lnTo>
                  <a:lnTo>
                    <a:pt x="469970" y="617266"/>
                  </a:lnTo>
                  <a:cubicBezTo>
                    <a:pt x="414878" y="523962"/>
                    <a:pt x="343473" y="424698"/>
                    <a:pt x="250728" y="323995"/>
                  </a:cubicBezTo>
                  <a:lnTo>
                    <a:pt x="234313" y="305088"/>
                  </a:lnTo>
                  <a:cubicBezTo>
                    <a:pt x="224464" y="295223"/>
                    <a:pt x="213795" y="284536"/>
                    <a:pt x="203125" y="273850"/>
                  </a:cubicBezTo>
                  <a:lnTo>
                    <a:pt x="195738" y="265629"/>
                  </a:lnTo>
                  <a:cubicBezTo>
                    <a:pt x="191635" y="260697"/>
                    <a:pt x="187531" y="256586"/>
                    <a:pt x="183427" y="252476"/>
                  </a:cubicBezTo>
                  <a:lnTo>
                    <a:pt x="184317" y="252476"/>
                  </a:lnTo>
                  <a:lnTo>
                    <a:pt x="68036" y="112827"/>
                  </a:lnTo>
                  <a:close/>
                </a:path>
              </a:pathLst>
            </a:custGeom>
            <a:solidFill>
              <a:schemeClr val="accent3">
                <a:lumMod val="50000"/>
              </a:schemeClr>
            </a:solidFill>
            <a:ln>
              <a:noFill/>
            </a:ln>
            <a:effectLst/>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Freeform: Shape 5">
              <a:extLst>
                <a:ext uri="{FF2B5EF4-FFF2-40B4-BE49-F238E27FC236}">
                  <a16:creationId xmlns:a16="http://schemas.microsoft.com/office/drawing/2014/main" id="{9B716F30-1357-9AB0-F94B-BC3B697AF1CA}"/>
                </a:ext>
              </a:extLst>
            </p:cNvPr>
            <p:cNvSpPr>
              <a:spLocks/>
            </p:cNvSpPr>
            <p:nvPr/>
          </p:nvSpPr>
          <p:spPr bwMode="auto">
            <a:xfrm>
              <a:off x="1446945" y="1979414"/>
              <a:ext cx="2261899" cy="590120"/>
            </a:xfrm>
            <a:custGeom>
              <a:avLst/>
              <a:gdLst>
                <a:gd name="connsiteX0" fmla="*/ 1268514 w 2537849"/>
                <a:gd name="connsiteY0" fmla="*/ 0 h 736472"/>
                <a:gd name="connsiteX1" fmla="*/ 2471456 w 2537849"/>
                <a:gd name="connsiteY1" fmla="*/ 622300 h 736472"/>
                <a:gd name="connsiteX2" fmla="*/ 2470492 w 2537849"/>
                <a:gd name="connsiteY2" fmla="*/ 622300 h 736472"/>
                <a:gd name="connsiteX3" fmla="*/ 2537849 w 2537849"/>
                <a:gd name="connsiteY3" fmla="*/ 736472 h 736472"/>
                <a:gd name="connsiteX4" fmla="*/ 0 w 2537849"/>
                <a:gd name="connsiteY4" fmla="*/ 736472 h 736472"/>
                <a:gd name="connsiteX5" fmla="*/ 67357 w 2537849"/>
                <a:gd name="connsiteY5" fmla="*/ 622300 h 736472"/>
                <a:gd name="connsiteX6" fmla="*/ 66393 w 2537849"/>
                <a:gd name="connsiteY6" fmla="*/ 622300 h 736472"/>
                <a:gd name="connsiteX7" fmla="*/ 1268514 w 2537849"/>
                <a:gd name="connsiteY7" fmla="*/ 0 h 73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7849" h="736472">
                  <a:moveTo>
                    <a:pt x="1268514" y="0"/>
                  </a:moveTo>
                  <a:cubicBezTo>
                    <a:pt x="1764133" y="0"/>
                    <a:pt x="2203953" y="246293"/>
                    <a:pt x="2471456" y="622300"/>
                  </a:cubicBezTo>
                  <a:lnTo>
                    <a:pt x="2470492" y="622300"/>
                  </a:lnTo>
                  <a:lnTo>
                    <a:pt x="2537849" y="736472"/>
                  </a:lnTo>
                  <a:lnTo>
                    <a:pt x="0" y="736472"/>
                  </a:lnTo>
                  <a:lnTo>
                    <a:pt x="67357" y="622300"/>
                  </a:lnTo>
                  <a:lnTo>
                    <a:pt x="66393" y="622300"/>
                  </a:lnTo>
                  <a:cubicBezTo>
                    <a:pt x="333896" y="246293"/>
                    <a:pt x="773716" y="0"/>
                    <a:pt x="1268514" y="0"/>
                  </a:cubicBezTo>
                  <a:close/>
                </a:path>
              </a:pathLst>
            </a:custGeom>
            <a:solidFill>
              <a:schemeClr val="accent1"/>
            </a:solidFill>
            <a:ln>
              <a:noFill/>
            </a:ln>
            <a:effectLst/>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544649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31"/>
          <p:cNvSpPr txBox="1">
            <a:spLocks noGrp="1"/>
          </p:cNvSpPr>
          <p:nvPr>
            <p:ph type="title"/>
          </p:nvPr>
        </p:nvSpPr>
        <p:spPr>
          <a:xfrm>
            <a:off x="4196567" y="253894"/>
            <a:ext cx="3911600" cy="596800"/>
          </a:xfrm>
          <a:prstGeom prst="rect">
            <a:avLst/>
          </a:prstGeom>
        </p:spPr>
        <p:txBody>
          <a:bodyPr spcFirstLastPara="1" wrap="square" lIns="121900" tIns="121900" rIns="121900" bIns="121900" anchor="ctr" anchorCtr="0">
            <a:noAutofit/>
          </a:bodyPr>
          <a:lstStyle/>
          <a:p>
            <a:r>
              <a:rPr kumimoji="0" lang="en-US" sz="4000" b="0" i="0" u="none" strike="noStrike" kern="1200" cap="none" spc="0" normalizeH="0" baseline="0" noProof="0">
                <a:ln>
                  <a:noFill/>
                </a:ln>
                <a:solidFill>
                  <a:srgbClr val="000000"/>
                </a:solidFill>
                <a:effectLst/>
                <a:uLnTx/>
                <a:uFillTx/>
                <a:latin typeface="Elephant"/>
                <a:ea typeface="+mj-ea"/>
                <a:cs typeface="+mj-cs"/>
              </a:rPr>
              <a:t>Methodology</a:t>
            </a:r>
            <a:endParaRPr/>
          </a:p>
        </p:txBody>
      </p:sp>
      <p:grpSp>
        <p:nvGrpSpPr>
          <p:cNvPr id="732" name="Google Shape;732;p31"/>
          <p:cNvGrpSpPr/>
          <p:nvPr/>
        </p:nvGrpSpPr>
        <p:grpSpPr>
          <a:xfrm>
            <a:off x="625475" y="1026796"/>
            <a:ext cx="10941050" cy="1434184"/>
            <a:chOff x="1037539" y="1842515"/>
            <a:chExt cx="7069036" cy="671134"/>
          </a:xfrm>
        </p:grpSpPr>
        <p:sp>
          <p:nvSpPr>
            <p:cNvPr id="733" name="Google Shape;733;p31"/>
            <p:cNvSpPr/>
            <p:nvPr/>
          </p:nvSpPr>
          <p:spPr>
            <a:xfrm>
              <a:off x="1037539" y="1842683"/>
              <a:ext cx="1554408" cy="670800"/>
            </a:xfrm>
            <a:prstGeom prst="homePlate">
              <a:avLst>
                <a:gd name="adj" fmla="val 50000"/>
              </a:avLst>
            </a:prstGeom>
            <a:solidFill>
              <a:schemeClr val="accent2"/>
            </a:solidFill>
            <a:ln>
              <a:noFill/>
            </a:ln>
          </p:spPr>
          <p:txBody>
            <a:bodyPr spcFirstLastPara="1" wrap="square" lIns="121900" tIns="60933" rIns="121900" bIns="60933" anchor="ctr" anchorCtr="0">
              <a:noAutofit/>
            </a:bodyPr>
            <a:lstStyle/>
            <a:p>
              <a:pPr algn="ctr" defTabSz="1219170">
                <a:buClr>
                  <a:srgbClr val="FFFFFF"/>
                </a:buClr>
                <a:buSzPts val="1800"/>
              </a:pPr>
              <a:endParaRPr sz="2400" kern="0">
                <a:solidFill>
                  <a:srgbClr val="FFFFFF"/>
                </a:solidFill>
                <a:latin typeface="Calibri"/>
                <a:ea typeface="Calibri"/>
                <a:cs typeface="Calibri"/>
                <a:sym typeface="Calibri"/>
              </a:endParaRPr>
            </a:p>
          </p:txBody>
        </p:sp>
        <p:grpSp>
          <p:nvGrpSpPr>
            <p:cNvPr id="734" name="Google Shape;734;p31"/>
            <p:cNvGrpSpPr/>
            <p:nvPr/>
          </p:nvGrpSpPr>
          <p:grpSpPr>
            <a:xfrm>
              <a:off x="2081001" y="1842515"/>
              <a:ext cx="6025460" cy="671134"/>
              <a:chOff x="2189480" y="2153920"/>
              <a:chExt cx="7213528" cy="1137902"/>
            </a:xfrm>
          </p:grpSpPr>
          <p:sp>
            <p:nvSpPr>
              <p:cNvPr id="735" name="Google Shape;735;p31"/>
              <p:cNvSpPr/>
              <p:nvPr/>
            </p:nvSpPr>
            <p:spPr>
              <a:xfrm>
                <a:off x="2189480" y="2153922"/>
                <a:ext cx="7173000" cy="1137900"/>
              </a:xfrm>
              <a:prstGeom prst="chevron">
                <a:avLst>
                  <a:gd name="adj" fmla="val 50000"/>
                </a:avLst>
              </a:prstGeom>
              <a:solidFill>
                <a:schemeClr val="accent2"/>
              </a:solidFill>
              <a:ln>
                <a:noFill/>
              </a:ln>
            </p:spPr>
            <p:txBody>
              <a:bodyPr spcFirstLastPara="1" wrap="square" lIns="121900" tIns="60933" rIns="121900" bIns="60933" anchor="ctr" anchorCtr="0">
                <a:noAutofit/>
              </a:bodyPr>
              <a:lstStyle/>
              <a:p>
                <a:pPr algn="ctr" defTabSz="1219170">
                  <a:buClr>
                    <a:srgbClr val="FFFFFF"/>
                  </a:buClr>
                  <a:buSzPts val="1800"/>
                </a:pPr>
                <a:endParaRPr sz="2400" kern="0">
                  <a:solidFill>
                    <a:srgbClr val="282F39"/>
                  </a:solidFill>
                  <a:latin typeface="Calibri"/>
                  <a:ea typeface="Calibri"/>
                  <a:cs typeface="Calibri"/>
                  <a:sym typeface="Calibri"/>
                </a:endParaRPr>
              </a:p>
            </p:txBody>
          </p:sp>
          <p:sp>
            <p:nvSpPr>
              <p:cNvPr id="736" name="Google Shape;736;p31"/>
              <p:cNvSpPr/>
              <p:nvPr/>
            </p:nvSpPr>
            <p:spPr>
              <a:xfrm>
                <a:off x="7779408" y="2153920"/>
                <a:ext cx="1623600" cy="1137900"/>
              </a:xfrm>
              <a:prstGeom prst="rect">
                <a:avLst/>
              </a:prstGeom>
              <a:solidFill>
                <a:schemeClr val="accent2"/>
              </a:solidFill>
              <a:ln>
                <a:noFill/>
              </a:ln>
            </p:spPr>
            <p:txBody>
              <a:bodyPr spcFirstLastPara="1" wrap="square" lIns="121900" tIns="60933" rIns="121900" bIns="60933" anchor="ctr" anchorCtr="0">
                <a:noAutofit/>
              </a:bodyPr>
              <a:lstStyle/>
              <a:p>
                <a:pPr algn="ctr" defTabSz="1219170">
                  <a:buClr>
                    <a:srgbClr val="FFFFFF"/>
                  </a:buClr>
                  <a:buSzPts val="1800"/>
                </a:pPr>
                <a:endParaRPr sz="2400" kern="0">
                  <a:solidFill>
                    <a:srgbClr val="FFFFFF"/>
                  </a:solidFill>
                  <a:latin typeface="Calibri"/>
                  <a:ea typeface="Calibri"/>
                  <a:cs typeface="Calibri"/>
                  <a:sym typeface="Calibri"/>
                </a:endParaRPr>
              </a:p>
            </p:txBody>
          </p:sp>
        </p:grpSp>
        <p:sp>
          <p:nvSpPr>
            <p:cNvPr id="737" name="Google Shape;737;p31"/>
            <p:cNvSpPr txBox="1"/>
            <p:nvPr/>
          </p:nvSpPr>
          <p:spPr>
            <a:xfrm>
              <a:off x="1321331" y="2000033"/>
              <a:ext cx="6785244" cy="3561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FF00"/>
                  </a:solidFill>
                  <a:effectLst/>
                  <a:uLnTx/>
                  <a:uFillTx/>
                  <a:latin typeface="Century Gothic"/>
                  <a:ea typeface="+mn-ea"/>
                  <a:cs typeface="+mn-cs"/>
                </a:rPr>
                <a:t>BMP Selection ranking methodology based on Land use: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1" i="1" u="none" strike="noStrike" kern="1200" cap="none" spc="0" normalizeH="0" baseline="0" noProof="0">
                  <a:ln>
                    <a:noFill/>
                  </a:ln>
                  <a:solidFill>
                    <a:srgbClr val="FFFF00"/>
                  </a:solidFill>
                  <a:effectLst/>
                  <a:uLnTx/>
                  <a:uFillTx/>
                  <a:latin typeface="Century Gothic"/>
                  <a:ea typeface="+mn-ea"/>
                  <a:cs typeface="+mn-cs"/>
                </a:rPr>
                <a:t>Overall goal: </a:t>
              </a:r>
              <a:r>
                <a:rPr kumimoji="0" lang="en-US" sz="2400" b="0" i="0" u="none" strike="noStrike" kern="1200" cap="none" spc="0" normalizeH="0" baseline="0" noProof="0">
                  <a:ln>
                    <a:noFill/>
                  </a:ln>
                  <a:solidFill>
                    <a:srgbClr val="FFFF00"/>
                  </a:solidFill>
                  <a:effectLst/>
                  <a:uLnTx/>
                  <a:uFillTx/>
                  <a:latin typeface="Century Gothic"/>
                  <a:ea typeface="+mn-ea"/>
                  <a:cs typeface="+mn-cs"/>
                </a:rPr>
                <a:t>learn from optimization results to</a:t>
              </a:r>
            </a:p>
          </p:txBody>
        </p:sp>
      </p:grpSp>
      <p:grpSp>
        <p:nvGrpSpPr>
          <p:cNvPr id="739" name="Google Shape;739;p31"/>
          <p:cNvGrpSpPr/>
          <p:nvPr/>
        </p:nvGrpSpPr>
        <p:grpSpPr>
          <a:xfrm>
            <a:off x="625475" y="2570257"/>
            <a:ext cx="10940874" cy="1083792"/>
            <a:chOff x="1037539" y="2581319"/>
            <a:chExt cx="7068922" cy="671133"/>
          </a:xfrm>
        </p:grpSpPr>
        <p:sp>
          <p:nvSpPr>
            <p:cNvPr id="740" name="Google Shape;740;p31"/>
            <p:cNvSpPr/>
            <p:nvPr/>
          </p:nvSpPr>
          <p:spPr>
            <a:xfrm>
              <a:off x="1037539" y="2581486"/>
              <a:ext cx="1310700" cy="670800"/>
            </a:xfrm>
            <a:prstGeom prst="homePlate">
              <a:avLst>
                <a:gd name="adj" fmla="val 50000"/>
              </a:avLst>
            </a:prstGeom>
            <a:solidFill>
              <a:schemeClr val="accent3"/>
            </a:solidFill>
            <a:ln>
              <a:noFill/>
            </a:ln>
          </p:spPr>
          <p:txBody>
            <a:bodyPr spcFirstLastPara="1" wrap="square" lIns="121900" tIns="60933" rIns="121900" bIns="60933" anchor="ctr" anchorCtr="0">
              <a:noAutofit/>
            </a:bodyPr>
            <a:lstStyle/>
            <a:p>
              <a:pPr algn="ctr" defTabSz="1219170">
                <a:buClr>
                  <a:srgbClr val="FFFFFF"/>
                </a:buClr>
                <a:buSzPts val="1800"/>
              </a:pPr>
              <a:endParaRPr sz="2400" kern="0">
                <a:solidFill>
                  <a:srgbClr val="FFFFFF"/>
                </a:solidFill>
                <a:latin typeface="Calibri"/>
                <a:ea typeface="Calibri"/>
                <a:cs typeface="Calibri"/>
                <a:sym typeface="Calibri"/>
              </a:endParaRPr>
            </a:p>
          </p:txBody>
        </p:sp>
        <p:grpSp>
          <p:nvGrpSpPr>
            <p:cNvPr id="741" name="Google Shape;741;p31"/>
            <p:cNvGrpSpPr/>
            <p:nvPr/>
          </p:nvGrpSpPr>
          <p:grpSpPr>
            <a:xfrm>
              <a:off x="2081001" y="2581319"/>
              <a:ext cx="6025460" cy="671133"/>
              <a:chOff x="2189480" y="2153920"/>
              <a:chExt cx="7213528" cy="1137900"/>
            </a:xfrm>
          </p:grpSpPr>
          <p:sp>
            <p:nvSpPr>
              <p:cNvPr id="742" name="Google Shape;742;p31"/>
              <p:cNvSpPr/>
              <p:nvPr/>
            </p:nvSpPr>
            <p:spPr>
              <a:xfrm>
                <a:off x="2189480" y="2153920"/>
                <a:ext cx="7173000" cy="1137900"/>
              </a:xfrm>
              <a:prstGeom prst="chevron">
                <a:avLst>
                  <a:gd name="adj" fmla="val 50000"/>
                </a:avLst>
              </a:prstGeom>
              <a:solidFill>
                <a:schemeClr val="accent3"/>
              </a:solidFill>
              <a:ln>
                <a:noFill/>
              </a:ln>
            </p:spPr>
            <p:txBody>
              <a:bodyPr spcFirstLastPara="1" wrap="square" lIns="121900" tIns="60933" rIns="121900" bIns="60933" anchor="ctr" anchorCtr="0">
                <a:noAutofit/>
              </a:bodyPr>
              <a:lstStyle/>
              <a:p>
                <a:pPr algn="ctr" defTabSz="1219170">
                  <a:buClr>
                    <a:srgbClr val="FFFFFF"/>
                  </a:buClr>
                  <a:buSzPts val="1800"/>
                </a:pPr>
                <a:endParaRPr sz="2400" kern="0">
                  <a:solidFill>
                    <a:srgbClr val="282F39"/>
                  </a:solidFill>
                  <a:latin typeface="Calibri"/>
                  <a:ea typeface="Calibri"/>
                  <a:cs typeface="Calibri"/>
                  <a:sym typeface="Calibri"/>
                </a:endParaRPr>
              </a:p>
            </p:txBody>
          </p:sp>
          <p:sp>
            <p:nvSpPr>
              <p:cNvPr id="743" name="Google Shape;743;p31"/>
              <p:cNvSpPr/>
              <p:nvPr/>
            </p:nvSpPr>
            <p:spPr>
              <a:xfrm>
                <a:off x="7779408" y="2153920"/>
                <a:ext cx="1623600" cy="1137900"/>
              </a:xfrm>
              <a:prstGeom prst="rect">
                <a:avLst/>
              </a:prstGeom>
              <a:solidFill>
                <a:schemeClr val="accent3"/>
              </a:solidFill>
              <a:ln>
                <a:noFill/>
              </a:ln>
            </p:spPr>
            <p:txBody>
              <a:bodyPr spcFirstLastPara="1" wrap="square" lIns="121900" tIns="60933" rIns="121900" bIns="60933" anchor="ctr" anchorCtr="0">
                <a:noAutofit/>
              </a:bodyPr>
              <a:lstStyle/>
              <a:p>
                <a:pPr algn="ctr" defTabSz="1219170">
                  <a:buClr>
                    <a:srgbClr val="FFFFFF"/>
                  </a:buClr>
                  <a:buSzPts val="1800"/>
                </a:pPr>
                <a:endParaRPr sz="2400" kern="0">
                  <a:solidFill>
                    <a:srgbClr val="FFFFFF"/>
                  </a:solidFill>
                  <a:latin typeface="Calibri"/>
                  <a:ea typeface="Calibri"/>
                  <a:cs typeface="Calibri"/>
                  <a:sym typeface="Calibri"/>
                </a:endParaRPr>
              </a:p>
            </p:txBody>
          </p:sp>
        </p:grpSp>
        <p:sp>
          <p:nvSpPr>
            <p:cNvPr id="744" name="Google Shape;744;p31"/>
            <p:cNvSpPr txBox="1"/>
            <p:nvPr/>
          </p:nvSpPr>
          <p:spPr>
            <a:xfrm flipH="1">
              <a:off x="2514450" y="2738836"/>
              <a:ext cx="5592000" cy="356100"/>
            </a:xfrm>
            <a:prstGeom prst="rect">
              <a:avLst/>
            </a:prstGeom>
            <a:noFill/>
            <a:ln>
              <a:noFill/>
            </a:ln>
          </p:spPr>
          <p:txBody>
            <a:bodyPr spcFirstLastPara="1" wrap="square" lIns="121900" tIns="121900" rIns="121900" bIns="121900" anchor="ctr" anchorCtr="0">
              <a:noAutofit/>
            </a:bodyPr>
            <a:lstStyle/>
            <a:p>
              <a:pPr marR="0" lvl="0" algn="l" defTabSz="914400" rtl="0" eaLnBrk="1" fontAlgn="auto" latinLnBrk="0" hangingPunct="1">
                <a:lnSpc>
                  <a:spcPct val="100000"/>
                </a:lnSpc>
                <a:spcBef>
                  <a:spcPts val="1000"/>
                </a:spcBef>
                <a:spcAft>
                  <a:spcPts val="0"/>
                </a:spcAft>
                <a:buClrTx/>
                <a:buSzTx/>
                <a:tabLst/>
                <a:defRPr/>
              </a:pPr>
              <a:r>
                <a:rPr kumimoji="0" lang="en-US" sz="2200" b="0" i="0" u="none" strike="noStrike" kern="1200" cap="none" spc="0" normalizeH="0" baseline="0" noProof="0">
                  <a:ln>
                    <a:noFill/>
                  </a:ln>
                  <a:solidFill>
                    <a:schemeClr val="bg1"/>
                  </a:solidFill>
                  <a:effectLst/>
                  <a:uLnTx/>
                  <a:uFillTx/>
                  <a:latin typeface="Century Gothic"/>
                  <a:ea typeface="+mn-ea"/>
                  <a:cs typeface="+mn-cs"/>
                </a:rPr>
                <a:t>Examine different ranking methodologies to </a:t>
              </a:r>
              <a:r>
                <a:rPr kumimoji="0" lang="en-US" sz="2200" b="1" i="0" u="none" strike="noStrike" kern="1200" cap="none" spc="0" normalizeH="0" baseline="0" noProof="0">
                  <a:ln>
                    <a:noFill/>
                  </a:ln>
                  <a:solidFill>
                    <a:schemeClr val="bg1"/>
                  </a:solidFill>
                  <a:effectLst/>
                  <a:uLnTx/>
                  <a:uFillTx/>
                  <a:latin typeface="Century Gothic"/>
                  <a:ea typeface="+mn-ea"/>
                  <a:cs typeface="+mn-cs"/>
                </a:rPr>
                <a:t>identify the top BMPs</a:t>
              </a:r>
              <a:r>
                <a:rPr kumimoji="0" lang="en-US" sz="2200" b="0" i="0" u="none" strike="noStrike" kern="1200" cap="none" spc="0" normalizeH="0" baseline="0" noProof="0">
                  <a:ln>
                    <a:noFill/>
                  </a:ln>
                  <a:solidFill>
                    <a:schemeClr val="bg1"/>
                  </a:solidFill>
                  <a:effectLst/>
                  <a:uLnTx/>
                  <a:uFillTx/>
                  <a:latin typeface="Century Gothic"/>
                  <a:ea typeface="+mn-ea"/>
                  <a:cs typeface="+mn-cs"/>
                </a:rPr>
                <a:t>,</a:t>
              </a:r>
            </a:p>
          </p:txBody>
        </p:sp>
        <p:sp>
          <p:nvSpPr>
            <p:cNvPr id="745" name="Google Shape;745;p31"/>
            <p:cNvSpPr txBox="1"/>
            <p:nvPr/>
          </p:nvSpPr>
          <p:spPr>
            <a:xfrm>
              <a:off x="1365600" y="2690536"/>
              <a:ext cx="654600" cy="452700"/>
            </a:xfrm>
            <a:prstGeom prst="rect">
              <a:avLst/>
            </a:prstGeom>
            <a:noFill/>
            <a:ln>
              <a:noFill/>
            </a:ln>
          </p:spPr>
          <p:txBody>
            <a:bodyPr spcFirstLastPara="1" wrap="square" lIns="121900" tIns="60933" rIns="121900" bIns="60933" anchor="ctr" anchorCtr="0">
              <a:noAutofit/>
            </a:bodyPr>
            <a:lstStyle/>
            <a:p>
              <a:pPr algn="ctr" defTabSz="1219170">
                <a:buClr>
                  <a:srgbClr val="FFFFFF"/>
                </a:buClr>
                <a:buSzPts val="4000"/>
              </a:pPr>
              <a:r>
                <a:rPr lang="en" sz="2800" kern="0">
                  <a:solidFill>
                    <a:srgbClr val="FFFFFF"/>
                  </a:solidFill>
                  <a:latin typeface="Fira Sans Extra Condensed Medium"/>
                  <a:ea typeface="Fira Sans Extra Condensed Medium"/>
                  <a:cs typeface="Fira Sans Extra Condensed Medium"/>
                  <a:sym typeface="Fira Sans Extra Condensed Medium"/>
                </a:rPr>
                <a:t>1</a:t>
              </a:r>
              <a:endParaRPr sz="4667" kern="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746" name="Google Shape;746;p31"/>
          <p:cNvGrpSpPr/>
          <p:nvPr/>
        </p:nvGrpSpPr>
        <p:grpSpPr>
          <a:xfrm>
            <a:off x="625475" y="3763329"/>
            <a:ext cx="10940874" cy="1083792"/>
            <a:chOff x="1037539" y="3320123"/>
            <a:chExt cx="7068922" cy="671133"/>
          </a:xfrm>
        </p:grpSpPr>
        <p:sp>
          <p:nvSpPr>
            <p:cNvPr id="747" name="Google Shape;747;p31"/>
            <p:cNvSpPr/>
            <p:nvPr/>
          </p:nvSpPr>
          <p:spPr>
            <a:xfrm>
              <a:off x="1037539" y="3320290"/>
              <a:ext cx="1310700" cy="670800"/>
            </a:xfrm>
            <a:prstGeom prst="homePlate">
              <a:avLst>
                <a:gd name="adj" fmla="val 50000"/>
              </a:avLst>
            </a:prstGeom>
            <a:solidFill>
              <a:schemeClr val="accent4"/>
            </a:solidFill>
            <a:ln>
              <a:noFill/>
            </a:ln>
          </p:spPr>
          <p:txBody>
            <a:bodyPr spcFirstLastPara="1" wrap="square" lIns="121900" tIns="60933" rIns="121900" bIns="60933" anchor="ctr" anchorCtr="0">
              <a:noAutofit/>
            </a:bodyPr>
            <a:lstStyle/>
            <a:p>
              <a:pPr algn="ctr" defTabSz="1219170">
                <a:buClr>
                  <a:srgbClr val="FFFFFF"/>
                </a:buClr>
                <a:buSzPts val="1800"/>
              </a:pPr>
              <a:endParaRPr sz="2400" kern="0">
                <a:solidFill>
                  <a:srgbClr val="FFFFFF"/>
                </a:solidFill>
                <a:latin typeface="Calibri"/>
                <a:ea typeface="Calibri"/>
                <a:cs typeface="Calibri"/>
                <a:sym typeface="Calibri"/>
              </a:endParaRPr>
            </a:p>
          </p:txBody>
        </p:sp>
        <p:grpSp>
          <p:nvGrpSpPr>
            <p:cNvPr id="748" name="Google Shape;748;p31"/>
            <p:cNvGrpSpPr/>
            <p:nvPr/>
          </p:nvGrpSpPr>
          <p:grpSpPr>
            <a:xfrm>
              <a:off x="2081001" y="3320123"/>
              <a:ext cx="6025460" cy="671133"/>
              <a:chOff x="2189480" y="2153920"/>
              <a:chExt cx="7213528" cy="1137900"/>
            </a:xfrm>
          </p:grpSpPr>
          <p:sp>
            <p:nvSpPr>
              <p:cNvPr id="749" name="Google Shape;749;p31"/>
              <p:cNvSpPr/>
              <p:nvPr/>
            </p:nvSpPr>
            <p:spPr>
              <a:xfrm>
                <a:off x="2189480" y="2153920"/>
                <a:ext cx="7173000" cy="1137900"/>
              </a:xfrm>
              <a:prstGeom prst="chevron">
                <a:avLst>
                  <a:gd name="adj" fmla="val 50000"/>
                </a:avLst>
              </a:prstGeom>
              <a:solidFill>
                <a:schemeClr val="accent4"/>
              </a:solidFill>
              <a:ln>
                <a:noFill/>
              </a:ln>
            </p:spPr>
            <p:txBody>
              <a:bodyPr spcFirstLastPara="1" wrap="square" lIns="121900" tIns="60933" rIns="121900" bIns="60933" anchor="ctr" anchorCtr="0">
                <a:noAutofit/>
              </a:bodyPr>
              <a:lstStyle/>
              <a:p>
                <a:pPr algn="ctr" defTabSz="1219170">
                  <a:buClr>
                    <a:srgbClr val="FFFFFF"/>
                  </a:buClr>
                  <a:buSzPts val="1800"/>
                </a:pPr>
                <a:endParaRPr sz="2400" kern="0">
                  <a:solidFill>
                    <a:srgbClr val="282F39"/>
                  </a:solidFill>
                  <a:latin typeface="Calibri"/>
                  <a:ea typeface="Calibri"/>
                  <a:cs typeface="Calibri"/>
                  <a:sym typeface="Calibri"/>
                </a:endParaRPr>
              </a:p>
            </p:txBody>
          </p:sp>
          <p:sp>
            <p:nvSpPr>
              <p:cNvPr id="750" name="Google Shape;750;p31"/>
              <p:cNvSpPr/>
              <p:nvPr/>
            </p:nvSpPr>
            <p:spPr>
              <a:xfrm>
                <a:off x="7779408" y="2153920"/>
                <a:ext cx="1623600" cy="1137900"/>
              </a:xfrm>
              <a:prstGeom prst="rect">
                <a:avLst/>
              </a:prstGeom>
              <a:solidFill>
                <a:schemeClr val="accent4"/>
              </a:solidFill>
              <a:ln>
                <a:noFill/>
              </a:ln>
            </p:spPr>
            <p:txBody>
              <a:bodyPr spcFirstLastPara="1" wrap="square" lIns="121900" tIns="60933" rIns="121900" bIns="60933" anchor="ctr" anchorCtr="0">
                <a:noAutofit/>
              </a:bodyPr>
              <a:lstStyle/>
              <a:p>
                <a:pPr algn="ctr" defTabSz="1219170">
                  <a:buClr>
                    <a:srgbClr val="FFFFFF"/>
                  </a:buClr>
                  <a:buSzPts val="1800"/>
                </a:pPr>
                <a:endParaRPr sz="2400" kern="0">
                  <a:solidFill>
                    <a:srgbClr val="FFFFFF"/>
                  </a:solidFill>
                  <a:latin typeface="Calibri"/>
                  <a:ea typeface="Calibri"/>
                  <a:cs typeface="Calibri"/>
                  <a:sym typeface="Calibri"/>
                </a:endParaRPr>
              </a:p>
            </p:txBody>
          </p:sp>
        </p:grpSp>
        <p:sp>
          <p:nvSpPr>
            <p:cNvPr id="751" name="Google Shape;751;p31"/>
            <p:cNvSpPr txBox="1"/>
            <p:nvPr/>
          </p:nvSpPr>
          <p:spPr>
            <a:xfrm flipH="1">
              <a:off x="2514450" y="3477640"/>
              <a:ext cx="5592000" cy="356100"/>
            </a:xfrm>
            <a:prstGeom prst="rect">
              <a:avLst/>
            </a:prstGeom>
            <a:noFill/>
            <a:ln>
              <a:noFill/>
            </a:ln>
          </p:spPr>
          <p:txBody>
            <a:bodyPr spcFirstLastPara="1" wrap="square" lIns="121900" tIns="121900" rIns="121900" bIns="121900" anchor="ctr" anchorCtr="0">
              <a:noAutofit/>
            </a:bodyPr>
            <a:lstStyle/>
            <a:p>
              <a:pPr marR="0" lvl="0" algn="l" defTabSz="914400" rtl="0" eaLnBrk="1" fontAlgn="auto" latinLnBrk="0" hangingPunct="1">
                <a:lnSpc>
                  <a:spcPct val="100000"/>
                </a:lnSpc>
                <a:spcBef>
                  <a:spcPts val="1000"/>
                </a:spcBef>
                <a:spcAft>
                  <a:spcPts val="0"/>
                </a:spcAft>
                <a:buClrTx/>
                <a:buSzTx/>
                <a:tabLst/>
                <a:defRPr/>
              </a:pPr>
              <a:r>
                <a:rPr kumimoji="0" lang="en-US" sz="2200" b="0" i="0" u="none" strike="noStrike" kern="1200" cap="none" spc="0" normalizeH="0" baseline="0" noProof="0">
                  <a:ln>
                    <a:noFill/>
                  </a:ln>
                  <a:solidFill>
                    <a:schemeClr val="bg1"/>
                  </a:solidFill>
                  <a:effectLst/>
                  <a:uLnTx/>
                  <a:uFillTx/>
                  <a:latin typeface="Century Gothic"/>
                  <a:ea typeface="+mn-ea"/>
                  <a:cs typeface="+mn-cs"/>
                </a:rPr>
                <a:t>Identify the </a:t>
              </a:r>
              <a:r>
                <a:rPr kumimoji="0" lang="en-US" sz="2200" b="1" i="0" u="none" strike="noStrike" kern="1200" cap="none" spc="0" normalizeH="0" baseline="0" noProof="0">
                  <a:ln>
                    <a:noFill/>
                  </a:ln>
                  <a:solidFill>
                    <a:schemeClr val="bg1"/>
                  </a:solidFill>
                  <a:effectLst/>
                  <a:uLnTx/>
                  <a:uFillTx/>
                  <a:latin typeface="Century Gothic"/>
                  <a:ea typeface="+mn-ea"/>
                  <a:cs typeface="+mn-cs"/>
                </a:rPr>
                <a:t>similarities and differences </a:t>
              </a:r>
              <a:r>
                <a:rPr kumimoji="0" lang="en-US" sz="2200" b="0" i="0" u="none" strike="noStrike" kern="1200" cap="none" spc="0" normalizeH="0" baseline="0" noProof="0">
                  <a:ln>
                    <a:noFill/>
                  </a:ln>
                  <a:solidFill>
                    <a:schemeClr val="bg1"/>
                  </a:solidFill>
                  <a:effectLst/>
                  <a:uLnTx/>
                  <a:uFillTx/>
                  <a:latin typeface="Century Gothic"/>
                  <a:ea typeface="+mn-ea"/>
                  <a:cs typeface="+mn-cs"/>
                </a:rPr>
                <a:t>between top-ranked BMPs,</a:t>
              </a:r>
            </a:p>
          </p:txBody>
        </p:sp>
        <p:sp>
          <p:nvSpPr>
            <p:cNvPr id="752" name="Google Shape;752;p31"/>
            <p:cNvSpPr txBox="1"/>
            <p:nvPr/>
          </p:nvSpPr>
          <p:spPr>
            <a:xfrm>
              <a:off x="1365600" y="3429340"/>
              <a:ext cx="654600" cy="452700"/>
            </a:xfrm>
            <a:prstGeom prst="rect">
              <a:avLst/>
            </a:prstGeom>
            <a:noFill/>
            <a:ln>
              <a:noFill/>
            </a:ln>
          </p:spPr>
          <p:txBody>
            <a:bodyPr spcFirstLastPara="1" wrap="square" lIns="121900" tIns="60933" rIns="121900" bIns="60933" anchor="ctr" anchorCtr="0">
              <a:noAutofit/>
            </a:bodyPr>
            <a:lstStyle/>
            <a:p>
              <a:pPr algn="ctr" defTabSz="1219170">
                <a:buClr>
                  <a:srgbClr val="FFFFFF"/>
                </a:buClr>
                <a:buSzPts val="4000"/>
              </a:pPr>
              <a:r>
                <a:rPr lang="en" sz="2800" kern="0">
                  <a:solidFill>
                    <a:srgbClr val="FFFFFF"/>
                  </a:solidFill>
                  <a:latin typeface="Fira Sans Extra Condensed Medium"/>
                  <a:ea typeface="Fira Sans Extra Condensed Medium"/>
                  <a:cs typeface="Fira Sans Extra Condensed Medium"/>
                  <a:sym typeface="Fira Sans Extra Condensed Medium"/>
                </a:rPr>
                <a:t>2</a:t>
              </a:r>
              <a:endParaRPr sz="4667" kern="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753" name="Google Shape;753;p31"/>
          <p:cNvGrpSpPr/>
          <p:nvPr/>
        </p:nvGrpSpPr>
        <p:grpSpPr>
          <a:xfrm>
            <a:off x="625475" y="4961407"/>
            <a:ext cx="10941050" cy="1083792"/>
            <a:chOff x="1037539" y="4062027"/>
            <a:chExt cx="7069036" cy="671133"/>
          </a:xfrm>
        </p:grpSpPr>
        <p:sp>
          <p:nvSpPr>
            <p:cNvPr id="754" name="Google Shape;754;p31"/>
            <p:cNvSpPr/>
            <p:nvPr/>
          </p:nvSpPr>
          <p:spPr>
            <a:xfrm>
              <a:off x="1037539" y="4062193"/>
              <a:ext cx="1310700" cy="670800"/>
            </a:xfrm>
            <a:prstGeom prst="homePlate">
              <a:avLst>
                <a:gd name="adj" fmla="val 50000"/>
              </a:avLst>
            </a:prstGeom>
            <a:solidFill>
              <a:schemeClr val="accent5"/>
            </a:solidFill>
            <a:ln>
              <a:noFill/>
            </a:ln>
          </p:spPr>
          <p:txBody>
            <a:bodyPr spcFirstLastPara="1" wrap="square" lIns="121900" tIns="60933" rIns="121900" bIns="60933" anchor="ctr" anchorCtr="0">
              <a:noAutofit/>
            </a:bodyPr>
            <a:lstStyle/>
            <a:p>
              <a:pPr algn="ctr" defTabSz="1219170">
                <a:buClr>
                  <a:srgbClr val="FFFFFF"/>
                </a:buClr>
                <a:buSzPts val="1800"/>
              </a:pPr>
              <a:endParaRPr sz="2400" kern="0">
                <a:solidFill>
                  <a:srgbClr val="FFFFFF"/>
                </a:solidFill>
                <a:latin typeface="Calibri"/>
                <a:ea typeface="Calibri"/>
                <a:cs typeface="Calibri"/>
                <a:sym typeface="Calibri"/>
              </a:endParaRPr>
            </a:p>
          </p:txBody>
        </p:sp>
        <p:grpSp>
          <p:nvGrpSpPr>
            <p:cNvPr id="755" name="Google Shape;755;p31"/>
            <p:cNvGrpSpPr/>
            <p:nvPr/>
          </p:nvGrpSpPr>
          <p:grpSpPr>
            <a:xfrm>
              <a:off x="2081001" y="4062027"/>
              <a:ext cx="6025460" cy="671133"/>
              <a:chOff x="2189480" y="2153920"/>
              <a:chExt cx="7213528" cy="1137900"/>
            </a:xfrm>
          </p:grpSpPr>
          <p:sp>
            <p:nvSpPr>
              <p:cNvPr id="756" name="Google Shape;756;p31"/>
              <p:cNvSpPr/>
              <p:nvPr/>
            </p:nvSpPr>
            <p:spPr>
              <a:xfrm>
                <a:off x="2189480" y="2153920"/>
                <a:ext cx="7173000" cy="1137900"/>
              </a:xfrm>
              <a:prstGeom prst="chevron">
                <a:avLst>
                  <a:gd name="adj" fmla="val 50000"/>
                </a:avLst>
              </a:prstGeom>
              <a:solidFill>
                <a:schemeClr val="accent5"/>
              </a:solidFill>
              <a:ln>
                <a:noFill/>
              </a:ln>
            </p:spPr>
            <p:txBody>
              <a:bodyPr spcFirstLastPara="1" wrap="square" lIns="121900" tIns="60933" rIns="121900" bIns="60933" anchor="ctr" anchorCtr="0">
                <a:noAutofit/>
              </a:bodyPr>
              <a:lstStyle/>
              <a:p>
                <a:pPr algn="ctr" defTabSz="1219170">
                  <a:buClr>
                    <a:srgbClr val="FFFFFF"/>
                  </a:buClr>
                  <a:buSzPts val="1800"/>
                </a:pPr>
                <a:endParaRPr sz="2400" kern="0">
                  <a:solidFill>
                    <a:srgbClr val="282F39"/>
                  </a:solidFill>
                  <a:latin typeface="Calibri"/>
                  <a:ea typeface="Calibri"/>
                  <a:cs typeface="Calibri"/>
                  <a:sym typeface="Calibri"/>
                </a:endParaRPr>
              </a:p>
            </p:txBody>
          </p:sp>
          <p:sp>
            <p:nvSpPr>
              <p:cNvPr id="757" name="Google Shape;757;p31"/>
              <p:cNvSpPr/>
              <p:nvPr/>
            </p:nvSpPr>
            <p:spPr>
              <a:xfrm>
                <a:off x="7779408" y="2153920"/>
                <a:ext cx="1623600" cy="1137900"/>
              </a:xfrm>
              <a:prstGeom prst="rect">
                <a:avLst/>
              </a:prstGeom>
              <a:solidFill>
                <a:schemeClr val="accent5"/>
              </a:solidFill>
              <a:ln>
                <a:noFill/>
              </a:ln>
            </p:spPr>
            <p:txBody>
              <a:bodyPr spcFirstLastPara="1" wrap="square" lIns="121900" tIns="60933" rIns="121900" bIns="60933" anchor="ctr" anchorCtr="0">
                <a:noAutofit/>
              </a:bodyPr>
              <a:lstStyle/>
              <a:p>
                <a:pPr algn="ctr" defTabSz="1219170">
                  <a:buClr>
                    <a:srgbClr val="FFFFFF"/>
                  </a:buClr>
                  <a:buSzPts val="1800"/>
                </a:pPr>
                <a:endParaRPr sz="2400" kern="0">
                  <a:solidFill>
                    <a:srgbClr val="FFFFFF"/>
                  </a:solidFill>
                  <a:latin typeface="Calibri"/>
                  <a:ea typeface="Calibri"/>
                  <a:cs typeface="Calibri"/>
                  <a:sym typeface="Calibri"/>
                </a:endParaRPr>
              </a:p>
            </p:txBody>
          </p:sp>
        </p:grpSp>
        <p:sp>
          <p:nvSpPr>
            <p:cNvPr id="758" name="Google Shape;758;p31"/>
            <p:cNvSpPr txBox="1"/>
            <p:nvPr/>
          </p:nvSpPr>
          <p:spPr>
            <a:xfrm>
              <a:off x="2514575" y="4219543"/>
              <a:ext cx="5592000" cy="356100"/>
            </a:xfrm>
            <a:prstGeom prst="rect">
              <a:avLst/>
            </a:prstGeom>
            <a:noFill/>
            <a:ln>
              <a:noFill/>
            </a:ln>
          </p:spPr>
          <p:txBody>
            <a:bodyPr spcFirstLastPara="1" wrap="square" lIns="121900" tIns="121900" rIns="121900" bIns="121900" anchor="ctr" anchorCtr="0">
              <a:noAutofit/>
            </a:bodyPr>
            <a:lstStyle/>
            <a:p>
              <a:pPr marR="0" lvl="0" algn="l" defTabSz="914400" rtl="0" eaLnBrk="1" fontAlgn="auto" latinLnBrk="0" hangingPunct="1">
                <a:lnSpc>
                  <a:spcPct val="100000"/>
                </a:lnSpc>
                <a:spcBef>
                  <a:spcPts val="1000"/>
                </a:spcBef>
                <a:spcAft>
                  <a:spcPts val="0"/>
                </a:spcAft>
                <a:buClrTx/>
                <a:buSzTx/>
                <a:tabLst/>
                <a:defRPr/>
              </a:pPr>
              <a:r>
                <a:rPr kumimoji="0" lang="en-US" sz="2200" b="0" i="0" u="none" strike="noStrike" kern="1200" cap="none" spc="0" normalizeH="0" baseline="0" noProof="0">
                  <a:ln>
                    <a:noFill/>
                  </a:ln>
                  <a:solidFill>
                    <a:schemeClr val="bg1"/>
                  </a:solidFill>
                  <a:effectLst/>
                  <a:uLnTx/>
                  <a:uFillTx/>
                  <a:latin typeface="Century Gothic"/>
                  <a:ea typeface="+mn-ea"/>
                  <a:cs typeface="+mn-cs"/>
                </a:rPr>
                <a:t>Provide recommendations to </a:t>
              </a:r>
              <a:r>
                <a:rPr kumimoji="0" lang="en-US" sz="2200" b="1" i="0" u="none" strike="noStrike" kern="1200" cap="none" spc="0" normalizeH="0" baseline="0" noProof="0">
                  <a:ln>
                    <a:noFill/>
                  </a:ln>
                  <a:solidFill>
                    <a:schemeClr val="bg1"/>
                  </a:solidFill>
                  <a:effectLst/>
                  <a:uLnTx/>
                  <a:uFillTx/>
                  <a:latin typeface="Century Gothic"/>
                  <a:ea typeface="+mn-ea"/>
                  <a:cs typeface="+mn-cs"/>
                </a:rPr>
                <a:t>reduce the optimization time</a:t>
              </a:r>
            </a:p>
          </p:txBody>
        </p:sp>
        <p:sp>
          <p:nvSpPr>
            <p:cNvPr id="759" name="Google Shape;759;p31"/>
            <p:cNvSpPr txBox="1"/>
            <p:nvPr/>
          </p:nvSpPr>
          <p:spPr>
            <a:xfrm>
              <a:off x="1365600" y="4171243"/>
              <a:ext cx="654600" cy="452700"/>
            </a:xfrm>
            <a:prstGeom prst="rect">
              <a:avLst/>
            </a:prstGeom>
            <a:noFill/>
            <a:ln>
              <a:noFill/>
            </a:ln>
          </p:spPr>
          <p:txBody>
            <a:bodyPr spcFirstLastPara="1" wrap="square" lIns="121900" tIns="60933" rIns="121900" bIns="60933" anchor="ctr" anchorCtr="0">
              <a:noAutofit/>
            </a:bodyPr>
            <a:lstStyle/>
            <a:p>
              <a:pPr algn="ctr" defTabSz="1219170">
                <a:buClr>
                  <a:srgbClr val="FFFFFF"/>
                </a:buClr>
                <a:buSzPts val="4000"/>
              </a:pPr>
              <a:r>
                <a:rPr lang="en" sz="2800" kern="0">
                  <a:solidFill>
                    <a:srgbClr val="FFFFFF"/>
                  </a:solidFill>
                  <a:latin typeface="Fira Sans Extra Condensed Medium"/>
                  <a:ea typeface="Fira Sans Extra Condensed Medium"/>
                  <a:cs typeface="Fira Sans Extra Condensed Medium"/>
                  <a:sym typeface="Fira Sans Extra Condensed Medium"/>
                </a:rPr>
                <a:t>3</a:t>
              </a:r>
              <a:endParaRPr sz="3600" kern="0">
                <a:solidFill>
                  <a:srgbClr val="FFFFFF"/>
                </a:solidFill>
                <a:latin typeface="Fira Sans Extra Condensed Medium"/>
                <a:ea typeface="Fira Sans Extra Condensed Medium"/>
                <a:cs typeface="Fira Sans Extra Condensed Medium"/>
                <a:sym typeface="Fira Sans Extra Condensed Medium"/>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F7453-6E49-B148-9A14-9F3027D2FFF5}"/>
              </a:ext>
            </a:extLst>
          </p:cNvPr>
          <p:cNvSpPr>
            <a:spLocks noGrp="1"/>
          </p:cNvSpPr>
          <p:nvPr>
            <p:ph type="title"/>
          </p:nvPr>
        </p:nvSpPr>
        <p:spPr>
          <a:xfrm>
            <a:off x="838201" y="365125"/>
            <a:ext cx="3816095" cy="1807305"/>
          </a:xfrm>
        </p:spPr>
        <p:txBody>
          <a:bodyPr>
            <a:normAutofit/>
          </a:bodyPr>
          <a:lstStyle/>
          <a:p>
            <a:r>
              <a:rPr lang="en-US"/>
              <a:t>Methodology</a:t>
            </a:r>
          </a:p>
        </p:txBody>
      </p:sp>
      <p:graphicFrame>
        <p:nvGraphicFramePr>
          <p:cNvPr id="1028" name="Content Placeholder 2">
            <a:extLst>
              <a:ext uri="{FF2B5EF4-FFF2-40B4-BE49-F238E27FC236}">
                <a16:creationId xmlns:a16="http://schemas.microsoft.com/office/drawing/2014/main" id="{F33883FC-AFCB-259E-75C8-B117AFE7BFA8}"/>
              </a:ext>
            </a:extLst>
          </p:cNvPr>
          <p:cNvGraphicFramePr>
            <a:graphicFrameLocks noGrp="1"/>
          </p:cNvGraphicFramePr>
          <p:nvPr>
            <p:ph idx="1"/>
            <p:extLst>
              <p:ext uri="{D42A27DB-BD31-4B8C-83A1-F6EECF244321}">
                <p14:modId xmlns:p14="http://schemas.microsoft.com/office/powerpoint/2010/main" val="2763353066"/>
              </p:ext>
            </p:extLst>
          </p:nvPr>
        </p:nvGraphicFramePr>
        <p:xfrm>
          <a:off x="234728" y="1821419"/>
          <a:ext cx="5437939" cy="4242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57A67393-8014-40C2-B32D-7B11F043E39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705547" y="65975"/>
            <a:ext cx="4626404" cy="3875177"/>
          </a:xfrm>
          <a:prstGeom prst="rect">
            <a:avLst/>
          </a:prstGeom>
        </p:spPr>
      </p:pic>
      <p:sp>
        <p:nvSpPr>
          <p:cNvPr id="8" name="Oval 7">
            <a:extLst>
              <a:ext uri="{FF2B5EF4-FFF2-40B4-BE49-F238E27FC236}">
                <a16:creationId xmlns:a16="http://schemas.microsoft.com/office/drawing/2014/main" id="{FAF24572-2EFD-4D52-8936-D7BAE88A9C18}"/>
              </a:ext>
            </a:extLst>
          </p:cNvPr>
          <p:cNvSpPr/>
          <p:nvPr/>
        </p:nvSpPr>
        <p:spPr>
          <a:xfrm>
            <a:off x="8861844" y="1324114"/>
            <a:ext cx="595875" cy="84340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3B43"/>
              </a:solidFill>
              <a:effectLst/>
              <a:uLnTx/>
              <a:uFillTx/>
              <a:latin typeface="Century Gothic"/>
              <a:ea typeface="+mn-ea"/>
              <a:cs typeface="+mn-cs"/>
            </a:endParaRPr>
          </a:p>
        </p:txBody>
      </p:sp>
      <p:sp>
        <p:nvSpPr>
          <p:cNvPr id="7" name="Oval 6">
            <a:extLst>
              <a:ext uri="{FF2B5EF4-FFF2-40B4-BE49-F238E27FC236}">
                <a16:creationId xmlns:a16="http://schemas.microsoft.com/office/drawing/2014/main" id="{23C0BBD5-1404-44F6-BB05-3FA75230A2A1}"/>
              </a:ext>
            </a:extLst>
          </p:cNvPr>
          <p:cNvSpPr/>
          <p:nvPr/>
        </p:nvSpPr>
        <p:spPr>
          <a:xfrm>
            <a:off x="9749412" y="1027815"/>
            <a:ext cx="633601" cy="84340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3B43"/>
              </a:solidFill>
              <a:effectLst/>
              <a:uLnTx/>
              <a:uFillTx/>
              <a:latin typeface="Century Gothic"/>
              <a:ea typeface="+mn-ea"/>
              <a:cs typeface="+mn-cs"/>
            </a:endParaRPr>
          </a:p>
        </p:txBody>
      </p:sp>
      <p:sp>
        <p:nvSpPr>
          <p:cNvPr id="12" name="Right Triangle 11">
            <a:extLst>
              <a:ext uri="{FF2B5EF4-FFF2-40B4-BE49-F238E27FC236}">
                <a16:creationId xmlns:a16="http://schemas.microsoft.com/office/drawing/2014/main" id="{2086C8B5-1232-66CB-C2B9-6C3F5D8C40D8}"/>
              </a:ext>
            </a:extLst>
          </p:cNvPr>
          <p:cNvSpPr/>
          <p:nvPr/>
        </p:nvSpPr>
        <p:spPr>
          <a:xfrm rot="7417236">
            <a:off x="7493687" y="3062376"/>
            <a:ext cx="5771868" cy="6006421"/>
          </a:xfrm>
          <a:prstGeom prst="rtTriangle">
            <a:avLst/>
          </a:prstGeom>
          <a:gradFill>
            <a:gsLst>
              <a:gs pos="43000">
                <a:schemeClr val="accent1">
                  <a:lumMod val="5000"/>
                  <a:lumOff val="95000"/>
                </a:schemeClr>
              </a:gs>
              <a:gs pos="8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DFDAB04B-4AAC-A19A-1906-4368FB2A131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64144" y="3425653"/>
            <a:ext cx="3562916" cy="296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020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35"/>
          <p:cNvSpPr txBox="1">
            <a:spLocks noGrp="1"/>
          </p:cNvSpPr>
          <p:nvPr>
            <p:ph type="title"/>
          </p:nvPr>
        </p:nvSpPr>
        <p:spPr>
          <a:xfrm>
            <a:off x="838200" y="503203"/>
            <a:ext cx="3911600" cy="596800"/>
          </a:xfrm>
          <a:prstGeom prst="rect">
            <a:avLst/>
          </a:prstGeom>
        </p:spPr>
        <p:txBody>
          <a:bodyPr spcFirstLastPara="1" wrap="square" lIns="121900" tIns="121900" rIns="121900" bIns="121900" anchor="ctr" anchorCtr="0">
            <a:noAutofit/>
          </a:bodyPr>
          <a:lstStyle/>
          <a:p>
            <a:r>
              <a:rPr kumimoji="0" lang="en-US" sz="4000" b="0" i="0" u="none" strike="noStrike" kern="1200" cap="none" spc="0" normalizeH="0" baseline="0" noProof="0">
                <a:ln>
                  <a:noFill/>
                </a:ln>
                <a:solidFill>
                  <a:srgbClr val="000000"/>
                </a:solidFill>
                <a:effectLst/>
                <a:uLnTx/>
                <a:uFillTx/>
                <a:latin typeface="Elephant"/>
                <a:ea typeface="+mj-ea"/>
                <a:cs typeface="+mj-cs"/>
              </a:rPr>
              <a:t>Methodology</a:t>
            </a:r>
            <a:endParaRPr/>
          </a:p>
        </p:txBody>
      </p:sp>
      <p:grpSp>
        <p:nvGrpSpPr>
          <p:cNvPr id="6" name="Group 5">
            <a:extLst>
              <a:ext uri="{FF2B5EF4-FFF2-40B4-BE49-F238E27FC236}">
                <a16:creationId xmlns:a16="http://schemas.microsoft.com/office/drawing/2014/main" id="{196161CF-0D1D-0F62-3A9E-C475B22A6699}"/>
              </a:ext>
            </a:extLst>
          </p:cNvPr>
          <p:cNvGrpSpPr/>
          <p:nvPr/>
        </p:nvGrpSpPr>
        <p:grpSpPr>
          <a:xfrm>
            <a:off x="438150" y="2838106"/>
            <a:ext cx="9796226" cy="3479058"/>
            <a:chOff x="787400" y="1525369"/>
            <a:chExt cx="9796226" cy="3479058"/>
          </a:xfrm>
        </p:grpSpPr>
        <p:grpSp>
          <p:nvGrpSpPr>
            <p:cNvPr id="919" name="Google Shape;919;p35"/>
            <p:cNvGrpSpPr/>
            <p:nvPr/>
          </p:nvGrpSpPr>
          <p:grpSpPr>
            <a:xfrm>
              <a:off x="787400" y="1525369"/>
              <a:ext cx="8052035" cy="1067527"/>
              <a:chOff x="1206281" y="1144026"/>
              <a:chExt cx="5423295" cy="800645"/>
            </a:xfrm>
          </p:grpSpPr>
          <p:sp>
            <p:nvSpPr>
              <p:cNvPr id="920" name="Google Shape;920;p35"/>
              <p:cNvSpPr/>
              <p:nvPr/>
            </p:nvSpPr>
            <p:spPr>
              <a:xfrm>
                <a:off x="1636976" y="1144250"/>
                <a:ext cx="4992600" cy="8004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1" name="Google Shape;921;p35"/>
              <p:cNvSpPr/>
              <p:nvPr/>
            </p:nvSpPr>
            <p:spPr>
              <a:xfrm>
                <a:off x="1206281" y="1144026"/>
                <a:ext cx="924355" cy="800645"/>
              </a:xfrm>
              <a:custGeom>
                <a:avLst/>
                <a:gdLst/>
                <a:ahLst/>
                <a:cxnLst/>
                <a:rect l="l" t="t" r="r" b="b"/>
                <a:pathLst>
                  <a:path w="51055" h="44209" extrusionOk="0">
                    <a:moveTo>
                      <a:pt x="12764" y="1"/>
                    </a:moveTo>
                    <a:lnTo>
                      <a:pt x="1" y="22111"/>
                    </a:lnTo>
                    <a:lnTo>
                      <a:pt x="12764" y="44208"/>
                    </a:lnTo>
                    <a:lnTo>
                      <a:pt x="38291" y="44208"/>
                    </a:lnTo>
                    <a:lnTo>
                      <a:pt x="51055" y="22111"/>
                    </a:lnTo>
                    <a:lnTo>
                      <a:pt x="38291" y="1"/>
                    </a:lnTo>
                    <a:close/>
                  </a:path>
                </a:pathLst>
              </a:custGeom>
              <a:solidFill>
                <a:schemeClr val="lt1"/>
              </a:solidFill>
              <a:ln w="1524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100"/>
                </a:pPr>
                <a:r>
                  <a:rPr lang="en" sz="4667" kern="0">
                    <a:solidFill>
                      <a:srgbClr val="D1CC62"/>
                    </a:solidFill>
                    <a:latin typeface="Fira Sans Extra Condensed Medium"/>
                    <a:ea typeface="Fira Sans Extra Condensed Medium"/>
                    <a:cs typeface="Fira Sans Extra Condensed Medium"/>
                    <a:sym typeface="Fira Sans Extra Condensed Medium"/>
                  </a:rPr>
                  <a:t>1</a:t>
                </a:r>
                <a:endParaRPr sz="1867" kern="0">
                  <a:solidFill>
                    <a:srgbClr val="D1CC62"/>
                  </a:solidFill>
                  <a:latin typeface="Arial"/>
                  <a:cs typeface="Arial"/>
                  <a:sym typeface="Arial"/>
                </a:endParaRPr>
              </a:p>
            </p:txBody>
          </p:sp>
          <p:sp>
            <p:nvSpPr>
              <p:cNvPr id="922" name="Google Shape;922;p35"/>
              <p:cNvSpPr txBox="1"/>
              <p:nvPr/>
            </p:nvSpPr>
            <p:spPr>
              <a:xfrm>
                <a:off x="2241297" y="1334700"/>
                <a:ext cx="3978654" cy="433500"/>
              </a:xfrm>
              <a:prstGeom prst="rect">
                <a:avLst/>
              </a:prstGeom>
              <a:noFill/>
              <a:ln>
                <a:noFill/>
              </a:ln>
            </p:spPr>
            <p:txBody>
              <a:bodyPr spcFirstLastPara="1" wrap="square" lIns="121900" tIns="60933" rIns="121900" bIns="60933" anchor="ctr" anchorCtr="0">
                <a:noAutofit/>
              </a:bodyPr>
              <a:lstStyle/>
              <a:p>
                <a:pPr marR="0" lvl="0" algn="l" defTabSz="914400" rtl="0" eaLnBrk="1" fontAlgn="auto" latinLnBrk="0" hangingPunct="1">
                  <a:lnSpc>
                    <a:spcPct val="100000"/>
                  </a:lnSpc>
                  <a:spcBef>
                    <a:spcPts val="1000"/>
                  </a:spcBef>
                  <a:spcAft>
                    <a:spcPts val="0"/>
                  </a:spcAft>
                  <a:buClrTx/>
                  <a:buSzTx/>
                  <a:tabLst/>
                  <a:defRPr/>
                </a:pPr>
                <a:r>
                  <a:rPr kumimoji="0" lang="en-US" sz="2000" b="0" i="0" u="none" strike="noStrike" kern="1200" cap="none" spc="0" normalizeH="0" baseline="0" noProof="0">
                    <a:ln>
                      <a:noFill/>
                    </a:ln>
                    <a:solidFill>
                      <a:srgbClr val="000000"/>
                    </a:solidFill>
                    <a:effectLst/>
                    <a:uLnTx/>
                    <a:uFillTx/>
                    <a:latin typeface="Century Gothic"/>
                    <a:ea typeface="+mn-ea"/>
                    <a:cs typeface="+mn-cs"/>
                  </a:rPr>
                  <a:t>Running CAST-optimization algorithm resulted in 220 solutions for </a:t>
                </a:r>
                <a:r>
                  <a:rPr kumimoji="0" lang="en-US" sz="2000" b="1" i="0" u="none" strike="noStrike" kern="1200" cap="none" spc="0" normalizeH="0" baseline="0" noProof="0">
                    <a:ln>
                      <a:noFill/>
                    </a:ln>
                    <a:solidFill>
                      <a:srgbClr val="000000"/>
                    </a:solidFill>
                    <a:effectLst/>
                    <a:uLnTx/>
                    <a:uFillTx/>
                    <a:latin typeface="Century Gothic"/>
                    <a:ea typeface="+mn-ea"/>
                    <a:cs typeface="+mn-cs"/>
                  </a:rPr>
                  <a:t>each county</a:t>
                </a:r>
                <a:endParaRPr kumimoji="0" lang="en-US" sz="2000" b="0" i="0" u="none" strike="noStrike" kern="1200" cap="none" spc="0" normalizeH="0" baseline="0" noProof="0">
                  <a:ln>
                    <a:noFill/>
                  </a:ln>
                  <a:solidFill>
                    <a:srgbClr val="000000"/>
                  </a:solidFill>
                  <a:effectLst/>
                  <a:uLnTx/>
                  <a:uFillTx/>
                  <a:latin typeface="Century Gothic"/>
                  <a:ea typeface="+mn-ea"/>
                  <a:cs typeface="+mn-cs"/>
                </a:endParaRPr>
              </a:p>
            </p:txBody>
          </p:sp>
        </p:grpSp>
        <p:grpSp>
          <p:nvGrpSpPr>
            <p:cNvPr id="923" name="Google Shape;923;p35"/>
            <p:cNvGrpSpPr/>
            <p:nvPr/>
          </p:nvGrpSpPr>
          <p:grpSpPr>
            <a:xfrm>
              <a:off x="3352603" y="2731197"/>
              <a:ext cx="7231023" cy="1067500"/>
              <a:chOff x="2514452" y="2048397"/>
              <a:chExt cx="5423267" cy="800625"/>
            </a:xfrm>
          </p:grpSpPr>
          <p:sp>
            <p:nvSpPr>
              <p:cNvPr id="924" name="Google Shape;924;p35"/>
              <p:cNvSpPr/>
              <p:nvPr/>
            </p:nvSpPr>
            <p:spPr>
              <a:xfrm>
                <a:off x="2514452" y="2048550"/>
                <a:ext cx="4992600" cy="800400"/>
              </a:xfrm>
              <a:prstGeom prst="rect">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5" name="Google Shape;925;p35"/>
              <p:cNvSpPr/>
              <p:nvPr/>
            </p:nvSpPr>
            <p:spPr>
              <a:xfrm>
                <a:off x="7013364" y="2048397"/>
                <a:ext cx="924355" cy="800625"/>
              </a:xfrm>
              <a:custGeom>
                <a:avLst/>
                <a:gdLst/>
                <a:ahLst/>
                <a:cxnLst/>
                <a:rect l="l" t="t" r="r" b="b"/>
                <a:pathLst>
                  <a:path w="51055" h="44221" extrusionOk="0">
                    <a:moveTo>
                      <a:pt x="12764" y="0"/>
                    </a:moveTo>
                    <a:lnTo>
                      <a:pt x="0" y="22110"/>
                    </a:lnTo>
                    <a:lnTo>
                      <a:pt x="12764" y="44220"/>
                    </a:lnTo>
                    <a:lnTo>
                      <a:pt x="38291" y="44220"/>
                    </a:lnTo>
                    <a:lnTo>
                      <a:pt x="51054" y="22110"/>
                    </a:lnTo>
                    <a:lnTo>
                      <a:pt x="38291" y="0"/>
                    </a:lnTo>
                    <a:close/>
                  </a:path>
                </a:pathLst>
              </a:custGeom>
              <a:solidFill>
                <a:schemeClr val="lt1"/>
              </a:solidFill>
              <a:ln w="1524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100"/>
                </a:pPr>
                <a:r>
                  <a:rPr lang="en" sz="4667" kern="0">
                    <a:solidFill>
                      <a:srgbClr val="8FC03F"/>
                    </a:solidFill>
                    <a:latin typeface="Fira Sans Extra Condensed Medium"/>
                    <a:ea typeface="Fira Sans Extra Condensed Medium"/>
                    <a:cs typeface="Fira Sans Extra Condensed Medium"/>
                    <a:sym typeface="Fira Sans Extra Condensed Medium"/>
                  </a:rPr>
                  <a:t>2</a:t>
                </a:r>
                <a:endParaRPr sz="1867" kern="0">
                  <a:solidFill>
                    <a:srgbClr val="8FC03F"/>
                  </a:solidFill>
                  <a:latin typeface="Arial"/>
                  <a:cs typeface="Arial"/>
                  <a:sym typeface="Arial"/>
                </a:endParaRPr>
              </a:p>
            </p:txBody>
          </p:sp>
          <p:sp>
            <p:nvSpPr>
              <p:cNvPr id="926" name="Google Shape;926;p35"/>
              <p:cNvSpPr txBox="1"/>
              <p:nvPr/>
            </p:nvSpPr>
            <p:spPr>
              <a:xfrm>
                <a:off x="2778612" y="2210825"/>
                <a:ext cx="4144039" cy="433500"/>
              </a:xfrm>
              <a:prstGeom prst="rect">
                <a:avLst/>
              </a:prstGeom>
              <a:noFill/>
              <a:ln>
                <a:noFill/>
              </a:ln>
            </p:spPr>
            <p:txBody>
              <a:bodyPr spcFirstLastPara="1" wrap="square" lIns="121900" tIns="60933" rIns="121900" bIns="60933" anchor="ctr" anchorCtr="0">
                <a:noAutofit/>
              </a:bodyPr>
              <a:lstStyle/>
              <a:p>
                <a:pPr marR="0" lvl="0" algn="l" defTabSz="914400" rtl="0" eaLnBrk="1" fontAlgn="auto" latinLnBrk="0" hangingPunct="1">
                  <a:lnSpc>
                    <a:spcPct val="100000"/>
                  </a:lnSpc>
                  <a:spcBef>
                    <a:spcPts val="1000"/>
                  </a:spcBef>
                  <a:spcAft>
                    <a:spcPts val="0"/>
                  </a:spcAft>
                  <a:buClrTx/>
                  <a:buSzTx/>
                  <a:tabLst/>
                  <a:defRPr/>
                </a:pPr>
                <a:r>
                  <a:rPr kumimoji="0" lang="en-US" sz="2000" b="0" i="0" u="none" strike="noStrike" kern="1200" cap="none" spc="0" normalizeH="0" baseline="0" noProof="0">
                    <a:ln>
                      <a:noFill/>
                    </a:ln>
                    <a:solidFill>
                      <a:srgbClr val="000000"/>
                    </a:solidFill>
                    <a:effectLst/>
                    <a:uLnTx/>
                    <a:uFillTx/>
                    <a:latin typeface="Century Gothic"/>
                    <a:ea typeface="+mn-ea"/>
                    <a:cs typeface="+mn-cs"/>
                  </a:rPr>
                  <a:t>2420 solutions for 11 counties in about thousands land river segments.</a:t>
                </a:r>
              </a:p>
            </p:txBody>
          </p:sp>
        </p:grpSp>
        <p:grpSp>
          <p:nvGrpSpPr>
            <p:cNvPr id="931" name="Google Shape;931;p35"/>
            <p:cNvGrpSpPr/>
            <p:nvPr/>
          </p:nvGrpSpPr>
          <p:grpSpPr>
            <a:xfrm>
              <a:off x="787400" y="3936951"/>
              <a:ext cx="8052035" cy="1067476"/>
              <a:chOff x="1206281" y="2952713"/>
              <a:chExt cx="5423295" cy="800607"/>
            </a:xfrm>
          </p:grpSpPr>
          <p:sp>
            <p:nvSpPr>
              <p:cNvPr id="932" name="Google Shape;932;p35"/>
              <p:cNvSpPr/>
              <p:nvPr/>
            </p:nvSpPr>
            <p:spPr>
              <a:xfrm>
                <a:off x="1636976" y="2952800"/>
                <a:ext cx="4992600" cy="800400"/>
              </a:xfrm>
              <a:prstGeom prst="rect">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3" name="Google Shape;933;p35"/>
              <p:cNvSpPr/>
              <p:nvPr/>
            </p:nvSpPr>
            <p:spPr>
              <a:xfrm>
                <a:off x="1206281" y="2952713"/>
                <a:ext cx="924355" cy="800607"/>
              </a:xfrm>
              <a:custGeom>
                <a:avLst/>
                <a:gdLst/>
                <a:ahLst/>
                <a:cxnLst/>
                <a:rect l="l" t="t" r="r" b="b"/>
                <a:pathLst>
                  <a:path w="51055" h="44220" extrusionOk="0">
                    <a:moveTo>
                      <a:pt x="12764" y="0"/>
                    </a:moveTo>
                    <a:lnTo>
                      <a:pt x="1" y="22110"/>
                    </a:lnTo>
                    <a:lnTo>
                      <a:pt x="12764" y="44220"/>
                    </a:lnTo>
                    <a:lnTo>
                      <a:pt x="38291" y="44220"/>
                    </a:lnTo>
                    <a:lnTo>
                      <a:pt x="51055" y="22110"/>
                    </a:lnTo>
                    <a:lnTo>
                      <a:pt x="38291" y="0"/>
                    </a:lnTo>
                    <a:close/>
                  </a:path>
                </a:pathLst>
              </a:custGeom>
              <a:solidFill>
                <a:schemeClr val="lt1"/>
              </a:solidFill>
              <a:ln w="15240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100"/>
                </a:pPr>
                <a:r>
                  <a:rPr lang="en" sz="4667" kern="0">
                    <a:solidFill>
                      <a:srgbClr val="1FC2BA"/>
                    </a:solidFill>
                    <a:latin typeface="Fira Sans Extra Condensed Medium"/>
                    <a:ea typeface="Fira Sans Extra Condensed Medium"/>
                    <a:cs typeface="Fira Sans Extra Condensed Medium"/>
                    <a:sym typeface="Fira Sans Extra Condensed Medium"/>
                  </a:rPr>
                  <a:t>3</a:t>
                </a:r>
                <a:endParaRPr sz="1867" kern="0">
                  <a:solidFill>
                    <a:srgbClr val="1FC2BA"/>
                  </a:solidFill>
                  <a:latin typeface="Arial"/>
                  <a:cs typeface="Arial"/>
                  <a:sym typeface="Arial"/>
                </a:endParaRPr>
              </a:p>
            </p:txBody>
          </p:sp>
          <p:sp>
            <p:nvSpPr>
              <p:cNvPr id="934" name="Google Shape;934;p35"/>
              <p:cNvSpPr txBox="1"/>
              <p:nvPr/>
            </p:nvSpPr>
            <p:spPr>
              <a:xfrm>
                <a:off x="2519450" y="3136250"/>
                <a:ext cx="3700500" cy="433500"/>
              </a:xfrm>
              <a:prstGeom prst="rect">
                <a:avLst/>
              </a:prstGeom>
              <a:noFill/>
              <a:ln>
                <a:noFill/>
              </a:ln>
            </p:spPr>
            <p:txBody>
              <a:bodyPr spcFirstLastPara="1" wrap="square" lIns="121900" tIns="60933" rIns="121900" bIns="60933" anchor="ctr" anchorCtr="0">
                <a:noAutofit/>
              </a:bodyPr>
              <a:lstStyle/>
              <a:p>
                <a:pPr marR="0" lvl="0" algn="l" defTabSz="914400" rtl="0" eaLnBrk="1" fontAlgn="auto" latinLnBrk="0" hangingPunct="1">
                  <a:lnSpc>
                    <a:spcPct val="100000"/>
                  </a:lnSpc>
                  <a:spcBef>
                    <a:spcPts val="1000"/>
                  </a:spcBef>
                  <a:spcAft>
                    <a:spcPts val="0"/>
                  </a:spcAft>
                  <a:buClrTx/>
                  <a:buSzTx/>
                  <a:tabLst/>
                  <a:defRPr/>
                </a:pPr>
                <a:r>
                  <a:rPr kumimoji="0" lang="en-US" sz="2000" b="0" i="0" u="none" strike="noStrike" kern="1200" cap="none" spc="0" normalizeH="0" baseline="0" noProof="0">
                    <a:ln>
                      <a:noFill/>
                    </a:ln>
                    <a:solidFill>
                      <a:srgbClr val="000000"/>
                    </a:solidFill>
                    <a:effectLst/>
                    <a:uLnTx/>
                    <a:uFillTx/>
                    <a:latin typeface="Century Gothic"/>
                    <a:ea typeface="+mn-ea"/>
                    <a:cs typeface="+mn-cs"/>
                  </a:rPr>
                  <a:t>Identified the </a:t>
                </a:r>
                <a:r>
                  <a:rPr kumimoji="0" lang="en-US" sz="2000" b="1" i="0" u="none" strike="noStrike" kern="1200" cap="none" spc="0" normalizeH="0" baseline="0" noProof="0">
                    <a:ln>
                      <a:noFill/>
                    </a:ln>
                    <a:solidFill>
                      <a:srgbClr val="000000"/>
                    </a:solidFill>
                    <a:effectLst/>
                    <a:uLnTx/>
                    <a:uFillTx/>
                    <a:latin typeface="Century Gothic"/>
                    <a:ea typeface="+mn-ea"/>
                    <a:cs typeface="+mn-cs"/>
                  </a:rPr>
                  <a:t>best solutions from optimization</a:t>
                </a:r>
                <a:r>
                  <a:rPr kumimoji="0" lang="en-US" sz="2000" b="0" i="0" u="none" strike="noStrike" kern="1200" cap="none" spc="0" normalizeH="0" baseline="0" noProof="0">
                    <a:ln>
                      <a:noFill/>
                    </a:ln>
                    <a:solidFill>
                      <a:srgbClr val="000000"/>
                    </a:solidFill>
                    <a:effectLst/>
                    <a:uLnTx/>
                    <a:uFillTx/>
                    <a:latin typeface="Century Gothic"/>
                    <a:ea typeface="+mn-ea"/>
                    <a:cs typeface="+mn-cs"/>
                  </a:rPr>
                  <a:t>.</a:t>
                </a:r>
              </a:p>
            </p:txBody>
          </p:sp>
        </p:grpSp>
      </p:grpSp>
      <p:pic>
        <p:nvPicPr>
          <p:cNvPr id="3" name="Picture 2">
            <a:extLst>
              <a:ext uri="{FF2B5EF4-FFF2-40B4-BE49-F238E27FC236}">
                <a16:creationId xmlns:a16="http://schemas.microsoft.com/office/drawing/2014/main" id="{18D52702-63D6-E57E-8AFC-61107A101FDE}"/>
              </a:ext>
            </a:extLst>
          </p:cNvPr>
          <p:cNvPicPr>
            <a:picLocks noChangeAspect="1"/>
          </p:cNvPicPr>
          <p:nvPr/>
        </p:nvPicPr>
        <p:blipFill>
          <a:blip r:embed="rId3"/>
          <a:stretch>
            <a:fillRect/>
          </a:stretch>
        </p:blipFill>
        <p:spPr>
          <a:xfrm>
            <a:off x="8234818" y="207472"/>
            <a:ext cx="3546510" cy="2681093"/>
          </a:xfrm>
          <a:prstGeom prst="rect">
            <a:avLst/>
          </a:prstGeom>
        </p:spPr>
      </p:pic>
      <p:pic>
        <p:nvPicPr>
          <p:cNvPr id="7" name="Picture 6">
            <a:extLst>
              <a:ext uri="{FF2B5EF4-FFF2-40B4-BE49-F238E27FC236}">
                <a16:creationId xmlns:a16="http://schemas.microsoft.com/office/drawing/2014/main" id="{118ED0FD-CA87-C2CA-C501-A7C1050800EE}"/>
              </a:ext>
            </a:extLst>
          </p:cNvPr>
          <p:cNvPicPr>
            <a:picLocks noChangeAspect="1"/>
          </p:cNvPicPr>
          <p:nvPr/>
        </p:nvPicPr>
        <p:blipFill>
          <a:blip r:embed="rId4"/>
          <a:stretch>
            <a:fillRect/>
          </a:stretch>
        </p:blipFill>
        <p:spPr>
          <a:xfrm>
            <a:off x="801398" y="1357935"/>
            <a:ext cx="5998153" cy="99709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EC358-1260-1C4C-97EF-57B734D1F70F}"/>
              </a:ext>
            </a:extLst>
          </p:cNvPr>
          <p:cNvSpPr>
            <a:spLocks noGrp="1"/>
          </p:cNvSpPr>
          <p:nvPr>
            <p:ph type="title"/>
          </p:nvPr>
        </p:nvSpPr>
        <p:spPr>
          <a:xfrm>
            <a:off x="331215" y="-46568"/>
            <a:ext cx="10515600" cy="1325563"/>
          </a:xfrm>
        </p:spPr>
        <p:txBody>
          <a:bodyPr>
            <a:normAutofit/>
          </a:bodyPr>
          <a:lstStyle/>
          <a:p>
            <a:r>
              <a:rPr lang="en-US"/>
              <a:t>Methodology</a:t>
            </a:r>
          </a:p>
        </p:txBody>
      </p:sp>
      <p:sp>
        <p:nvSpPr>
          <p:cNvPr id="3" name="Content Placeholder 2">
            <a:extLst>
              <a:ext uri="{FF2B5EF4-FFF2-40B4-BE49-F238E27FC236}">
                <a16:creationId xmlns:a16="http://schemas.microsoft.com/office/drawing/2014/main" id="{27A65632-CECF-024D-9EDC-F2231810BF6C}"/>
              </a:ext>
            </a:extLst>
          </p:cNvPr>
          <p:cNvSpPr>
            <a:spLocks noGrp="1"/>
          </p:cNvSpPr>
          <p:nvPr>
            <p:ph idx="1"/>
          </p:nvPr>
        </p:nvSpPr>
        <p:spPr>
          <a:xfrm>
            <a:off x="494274" y="1947247"/>
            <a:ext cx="10925908" cy="4319401"/>
          </a:xfrm>
        </p:spPr>
        <p:txBody>
          <a:bodyPr>
            <a:normAutofit/>
          </a:bodyPr>
          <a:lstStyle/>
          <a:p>
            <a:r>
              <a:rPr lang="en-US" sz="1800" b="1" dirty="0"/>
              <a:t>Ranking methodology  1) </a:t>
            </a:r>
            <a:r>
              <a:rPr lang="en-US" sz="1800" dirty="0">
                <a:solidFill>
                  <a:schemeClr val="bg1">
                    <a:lumMod val="95000"/>
                  </a:schemeClr>
                </a:solidFill>
              </a:rPr>
              <a:t>rank the top BMPs based on the </a:t>
            </a:r>
            <a:r>
              <a:rPr lang="en-US" sz="1800" b="1" dirty="0">
                <a:solidFill>
                  <a:schemeClr val="bg1">
                    <a:lumMod val="95000"/>
                  </a:schemeClr>
                </a:solidFill>
              </a:rPr>
              <a:t>implementation acreages</a:t>
            </a:r>
            <a:r>
              <a:rPr lang="en-US" sz="1800" dirty="0">
                <a:solidFill>
                  <a:schemeClr val="bg1">
                    <a:lumMod val="95000"/>
                  </a:schemeClr>
                </a:solidFill>
              </a:rPr>
              <a:t>; </a:t>
            </a:r>
          </a:p>
          <a:p>
            <a:r>
              <a:rPr lang="en-US" sz="1800" b="1" dirty="0"/>
              <a:t>Ranking methodology  2) </a:t>
            </a:r>
            <a:r>
              <a:rPr lang="en-US" sz="1800" dirty="0">
                <a:solidFill>
                  <a:schemeClr val="bg1">
                    <a:lumMod val="95000"/>
                  </a:schemeClr>
                </a:solidFill>
              </a:rPr>
              <a:t>rank the top BMPs based on the percentage of </a:t>
            </a:r>
            <a:r>
              <a:rPr lang="en-US" sz="1800" b="1" dirty="0">
                <a:solidFill>
                  <a:schemeClr val="bg1">
                    <a:lumMod val="95000"/>
                  </a:schemeClr>
                </a:solidFill>
              </a:rPr>
              <a:t>maximum allowable </a:t>
            </a:r>
            <a:r>
              <a:rPr lang="en-US" sz="1800" dirty="0">
                <a:solidFill>
                  <a:schemeClr val="bg1">
                    <a:lumMod val="95000"/>
                  </a:schemeClr>
                </a:solidFill>
              </a:rPr>
              <a:t>acreages; </a:t>
            </a:r>
          </a:p>
          <a:p>
            <a:r>
              <a:rPr lang="en-US" sz="1800" b="1" dirty="0"/>
              <a:t>Ranking methodology  3) </a:t>
            </a:r>
            <a:r>
              <a:rPr lang="en-US" sz="1800" dirty="0">
                <a:solidFill>
                  <a:schemeClr val="bg1">
                    <a:lumMod val="95000"/>
                  </a:schemeClr>
                </a:solidFill>
              </a:rPr>
              <a:t>rank the top BMPs based on the amount of </a:t>
            </a:r>
            <a:r>
              <a:rPr lang="en-US" sz="1800" b="1" dirty="0">
                <a:solidFill>
                  <a:schemeClr val="bg1">
                    <a:lumMod val="95000"/>
                  </a:schemeClr>
                </a:solidFill>
              </a:rPr>
              <a:t>nitrogen reduction per dollar spent.</a:t>
            </a:r>
          </a:p>
          <a:p>
            <a:pPr marL="914400" lvl="2" indent="0">
              <a:buNone/>
            </a:pPr>
            <a:endParaRPr lang="en-US" dirty="0"/>
          </a:p>
        </p:txBody>
      </p:sp>
      <p:grpSp>
        <p:nvGrpSpPr>
          <p:cNvPr id="8" name="Group 7">
            <a:extLst>
              <a:ext uri="{FF2B5EF4-FFF2-40B4-BE49-F238E27FC236}">
                <a16:creationId xmlns:a16="http://schemas.microsoft.com/office/drawing/2014/main" id="{B3661392-E7E0-AEA1-1313-3E4565F3B056}"/>
              </a:ext>
            </a:extLst>
          </p:cNvPr>
          <p:cNvGrpSpPr/>
          <p:nvPr/>
        </p:nvGrpSpPr>
        <p:grpSpPr>
          <a:xfrm>
            <a:off x="669086" y="980168"/>
            <a:ext cx="10805738" cy="879247"/>
            <a:chOff x="741523" y="3870398"/>
            <a:chExt cx="10940857" cy="1083792"/>
          </a:xfrm>
        </p:grpSpPr>
        <p:sp>
          <p:nvSpPr>
            <p:cNvPr id="4" name="Google Shape;740;p31">
              <a:extLst>
                <a:ext uri="{FF2B5EF4-FFF2-40B4-BE49-F238E27FC236}">
                  <a16:creationId xmlns:a16="http://schemas.microsoft.com/office/drawing/2014/main" id="{44F12461-134F-AAE5-7DFF-33AE7087CEA8}"/>
                </a:ext>
              </a:extLst>
            </p:cNvPr>
            <p:cNvSpPr/>
            <p:nvPr/>
          </p:nvSpPr>
          <p:spPr>
            <a:xfrm>
              <a:off x="741523" y="3870667"/>
              <a:ext cx="2028627" cy="1083254"/>
            </a:xfrm>
            <a:prstGeom prst="homePlate">
              <a:avLst>
                <a:gd name="adj" fmla="val 50000"/>
              </a:avLst>
            </a:prstGeom>
            <a:solidFill>
              <a:srgbClr val="1FC2BA"/>
            </a:solidFill>
            <a:ln>
              <a:noFill/>
            </a:ln>
          </p:spPr>
          <p:txBody>
            <a:bodyPr spcFirstLastPara="1" wrap="square" lIns="121900" tIns="60933" rIns="121900" bIns="60933" anchor="ctr" anchorCtr="0">
              <a:noAutofit/>
            </a:bodyPr>
            <a:lstStyle/>
            <a:p>
              <a:pPr marL="0" marR="0" lvl="0" indent="0" algn="ctr" defTabSz="121917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Google Shape;742;p31">
              <a:extLst>
                <a:ext uri="{FF2B5EF4-FFF2-40B4-BE49-F238E27FC236}">
                  <a16:creationId xmlns:a16="http://schemas.microsoft.com/office/drawing/2014/main" id="{C71E1DD4-4CB1-9CC9-0F06-A197956B3C40}"/>
                </a:ext>
              </a:extLst>
            </p:cNvPr>
            <p:cNvSpPr/>
            <p:nvPr/>
          </p:nvSpPr>
          <p:spPr>
            <a:xfrm>
              <a:off x="2356534" y="3870398"/>
              <a:ext cx="9273468" cy="1083792"/>
            </a:xfrm>
            <a:prstGeom prst="chevron">
              <a:avLst>
                <a:gd name="adj" fmla="val 50000"/>
              </a:avLst>
            </a:prstGeom>
            <a:solidFill>
              <a:srgbClr val="1FC2BA"/>
            </a:solidFill>
            <a:ln>
              <a:noFill/>
            </a:ln>
          </p:spPr>
          <p:txBody>
            <a:bodyPr spcFirstLastPara="1" wrap="square" lIns="121900" tIns="60933" rIns="121900" bIns="60933" anchor="ctr" anchorCtr="0">
              <a:noAutofit/>
            </a:bodyPr>
            <a:lstStyle/>
            <a:p>
              <a:pPr marL="0" marR="0" lvl="0" indent="0" algn="ctr" defTabSz="121917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0" cap="none" spc="0" normalizeH="0" baseline="0" noProof="0">
                <a:ln>
                  <a:noFill/>
                </a:ln>
                <a:solidFill>
                  <a:srgbClr val="282F39"/>
                </a:solidFill>
                <a:effectLst/>
                <a:uLnTx/>
                <a:uFillTx/>
                <a:latin typeface="Calibri"/>
                <a:ea typeface="Calibri"/>
                <a:cs typeface="Calibri"/>
                <a:sym typeface="Calibri"/>
              </a:endParaRPr>
            </a:p>
          </p:txBody>
        </p:sp>
        <p:sp>
          <p:nvSpPr>
            <p:cNvPr id="6" name="Google Shape;744;p31">
              <a:extLst>
                <a:ext uri="{FF2B5EF4-FFF2-40B4-BE49-F238E27FC236}">
                  <a16:creationId xmlns:a16="http://schemas.microsoft.com/office/drawing/2014/main" id="{59D8133A-D4A9-5AFE-534A-A313EEA454E7}"/>
                </a:ext>
              </a:extLst>
            </p:cNvPr>
            <p:cNvSpPr txBox="1"/>
            <p:nvPr/>
          </p:nvSpPr>
          <p:spPr>
            <a:xfrm flipH="1">
              <a:off x="3027402" y="4124766"/>
              <a:ext cx="8654978" cy="575055"/>
            </a:xfrm>
            <a:prstGeom prst="rect">
              <a:avLst/>
            </a:pr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1000"/>
                </a:spcBef>
                <a:spcAft>
                  <a:spcPts val="0"/>
                </a:spcAft>
                <a:buClrTx/>
                <a:buSzTx/>
                <a:buFontTx/>
                <a:buNone/>
                <a:tabLst/>
                <a:defRPr/>
              </a:pPr>
              <a:r>
                <a:rPr kumimoji="0" lang="en-US" sz="2200" b="0" i="0" u="none" strike="noStrike" kern="0" cap="none" spc="0" normalizeH="0" baseline="0" noProof="0">
                  <a:ln>
                    <a:noFill/>
                  </a:ln>
                  <a:solidFill>
                    <a:srgbClr val="FFFFFF"/>
                  </a:solidFill>
                  <a:effectLst/>
                  <a:uLnTx/>
                  <a:uFillTx/>
                </a:rPr>
                <a:t>Examine different ranking methodologies to </a:t>
              </a:r>
              <a:r>
                <a:rPr kumimoji="0" lang="en-US" sz="2200" b="1" i="0" u="none" strike="noStrike" kern="0" cap="none" spc="0" normalizeH="0" baseline="0" noProof="0">
                  <a:ln>
                    <a:noFill/>
                  </a:ln>
                  <a:solidFill>
                    <a:srgbClr val="FFFFFF"/>
                  </a:solidFill>
                  <a:effectLst/>
                  <a:uLnTx/>
                  <a:uFillTx/>
                </a:rPr>
                <a:t>identify the top BMPs</a:t>
              </a:r>
              <a:r>
                <a:rPr kumimoji="0" lang="en-US" sz="2200" b="0" i="0" u="none" strike="noStrike" kern="0" cap="none" spc="0" normalizeH="0" baseline="0" noProof="0">
                  <a:ln>
                    <a:noFill/>
                  </a:ln>
                  <a:solidFill>
                    <a:srgbClr val="FFFFFF"/>
                  </a:solidFill>
                  <a:effectLst/>
                  <a:uLnTx/>
                  <a:uFillTx/>
                </a:rPr>
                <a:t>,</a:t>
              </a:r>
            </a:p>
          </p:txBody>
        </p:sp>
        <p:sp>
          <p:nvSpPr>
            <p:cNvPr id="7" name="Google Shape;745;p31">
              <a:extLst>
                <a:ext uri="{FF2B5EF4-FFF2-40B4-BE49-F238E27FC236}">
                  <a16:creationId xmlns:a16="http://schemas.microsoft.com/office/drawing/2014/main" id="{9D63E65C-5AA1-1520-68F1-84E917595667}"/>
                </a:ext>
              </a:extLst>
            </p:cNvPr>
            <p:cNvSpPr txBox="1"/>
            <p:nvPr/>
          </p:nvSpPr>
          <p:spPr>
            <a:xfrm>
              <a:off x="1249277" y="4046768"/>
              <a:ext cx="1013153" cy="731051"/>
            </a:xfrm>
            <a:prstGeom prst="rect">
              <a:avLst/>
            </a:prstGeom>
            <a:noFill/>
            <a:ln>
              <a:noFill/>
            </a:ln>
          </p:spPr>
          <p:txBody>
            <a:bodyPr spcFirstLastPara="1" wrap="square" lIns="121900" tIns="60933" rIns="121900" bIns="60933" anchor="ctr" anchorCtr="0">
              <a:noAutofit/>
            </a:bodyPr>
            <a:lstStyle/>
            <a:p>
              <a:pPr algn="ctr" defTabSz="1219170">
                <a:buClr>
                  <a:srgbClr val="FFFFFF"/>
                </a:buClr>
                <a:buSzPts val="4000"/>
              </a:pPr>
              <a:r>
                <a:rPr lang="en" sz="2800" kern="0">
                  <a:solidFill>
                    <a:srgbClr val="FFFFFF"/>
                  </a:solidFill>
                  <a:latin typeface="Fira Sans Extra Condensed Medium"/>
                  <a:ea typeface="Fira Sans Extra Condensed Medium"/>
                  <a:cs typeface="Fira Sans Extra Condensed Medium"/>
                  <a:sym typeface="Fira Sans Extra Condensed Medium"/>
                </a:rPr>
                <a:t>1</a:t>
              </a:r>
              <a:endParaRPr sz="4667" kern="0">
                <a:solidFill>
                  <a:srgbClr val="FFFFFF"/>
                </a:solidFill>
                <a:latin typeface="Fira Sans Extra Condensed Medium"/>
                <a:ea typeface="Fira Sans Extra Condensed Medium"/>
                <a:cs typeface="Fira Sans Extra Condensed Medium"/>
                <a:sym typeface="Fira Sans Extra Condensed Medium"/>
              </a:endParaRPr>
            </a:p>
          </p:txBody>
        </p:sp>
      </p:grpSp>
      <p:pic>
        <p:nvPicPr>
          <p:cNvPr id="12" name="Picture 11">
            <a:extLst>
              <a:ext uri="{FF2B5EF4-FFF2-40B4-BE49-F238E27FC236}">
                <a16:creationId xmlns:a16="http://schemas.microsoft.com/office/drawing/2014/main" id="{4D844CC5-90FF-A544-A2F0-BE81BE995F00}"/>
              </a:ext>
            </a:extLst>
          </p:cNvPr>
          <p:cNvPicPr>
            <a:picLocks noChangeAspect="1"/>
          </p:cNvPicPr>
          <p:nvPr/>
        </p:nvPicPr>
        <p:blipFill>
          <a:blip r:embed="rId3"/>
          <a:stretch>
            <a:fillRect/>
          </a:stretch>
        </p:blipFill>
        <p:spPr>
          <a:xfrm rot="5400000">
            <a:off x="4542977" y="3577144"/>
            <a:ext cx="3434106" cy="3280856"/>
          </a:xfrm>
          <a:prstGeom prst="rect">
            <a:avLst/>
          </a:prstGeom>
        </p:spPr>
      </p:pic>
      <p:sp>
        <p:nvSpPr>
          <p:cNvPr id="14" name="Rectangle: Rounded Corners 13">
            <a:extLst>
              <a:ext uri="{FF2B5EF4-FFF2-40B4-BE49-F238E27FC236}">
                <a16:creationId xmlns:a16="http://schemas.microsoft.com/office/drawing/2014/main" id="{C4704BB7-4246-24CA-BAE8-95AA84517EEB}"/>
              </a:ext>
            </a:extLst>
          </p:cNvPr>
          <p:cNvSpPr/>
          <p:nvPr/>
        </p:nvSpPr>
        <p:spPr>
          <a:xfrm rot="5400000">
            <a:off x="5932423" y="4455207"/>
            <a:ext cx="1229577" cy="1306286"/>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vert="vert270" rtlCol="0" anchor="ctr"/>
          <a:lstStyle/>
          <a:p>
            <a:pPr algn="ctr"/>
            <a:r>
              <a:rPr lang="en-US" sz="1400" b="1" dirty="0">
                <a:solidFill>
                  <a:srgbClr val="FF0000"/>
                </a:solidFill>
              </a:rPr>
              <a:t>1</a:t>
            </a:r>
          </a:p>
        </p:txBody>
      </p:sp>
      <p:pic>
        <p:nvPicPr>
          <p:cNvPr id="16" name="Picture 15">
            <a:extLst>
              <a:ext uri="{FF2B5EF4-FFF2-40B4-BE49-F238E27FC236}">
                <a16:creationId xmlns:a16="http://schemas.microsoft.com/office/drawing/2014/main" id="{DC45724D-5704-5771-1F22-0922E7769C12}"/>
              </a:ext>
            </a:extLst>
          </p:cNvPr>
          <p:cNvPicPr>
            <a:picLocks noChangeAspect="1"/>
          </p:cNvPicPr>
          <p:nvPr/>
        </p:nvPicPr>
        <p:blipFill>
          <a:blip r:embed="rId4"/>
          <a:stretch>
            <a:fillRect/>
          </a:stretch>
        </p:blipFill>
        <p:spPr>
          <a:xfrm rot="5400000" flipH="1">
            <a:off x="6246111" y="5371096"/>
            <a:ext cx="602201" cy="1306286"/>
          </a:xfrm>
          <a:prstGeom prst="rect">
            <a:avLst/>
          </a:prstGeom>
        </p:spPr>
      </p:pic>
      <p:pic>
        <p:nvPicPr>
          <p:cNvPr id="18" name="Picture 17">
            <a:extLst>
              <a:ext uri="{FF2B5EF4-FFF2-40B4-BE49-F238E27FC236}">
                <a16:creationId xmlns:a16="http://schemas.microsoft.com/office/drawing/2014/main" id="{11F075A2-BC99-1F80-8CE1-75432C79D803}"/>
              </a:ext>
            </a:extLst>
          </p:cNvPr>
          <p:cNvPicPr>
            <a:picLocks noChangeAspect="1"/>
          </p:cNvPicPr>
          <p:nvPr/>
        </p:nvPicPr>
        <p:blipFill>
          <a:blip r:embed="rId5"/>
          <a:stretch>
            <a:fillRect/>
          </a:stretch>
        </p:blipFill>
        <p:spPr>
          <a:xfrm rot="5400000">
            <a:off x="6241087" y="5948471"/>
            <a:ext cx="639135" cy="1333173"/>
          </a:xfrm>
          <a:prstGeom prst="rect">
            <a:avLst/>
          </a:prstGeom>
        </p:spPr>
      </p:pic>
      <p:pic>
        <p:nvPicPr>
          <p:cNvPr id="19" name="Picture 18">
            <a:extLst>
              <a:ext uri="{FF2B5EF4-FFF2-40B4-BE49-F238E27FC236}">
                <a16:creationId xmlns:a16="http://schemas.microsoft.com/office/drawing/2014/main" id="{2EC5696E-2D1C-0CE7-92DD-133F986EA33E}"/>
              </a:ext>
            </a:extLst>
          </p:cNvPr>
          <p:cNvPicPr>
            <a:picLocks noChangeAspect="1"/>
          </p:cNvPicPr>
          <p:nvPr/>
        </p:nvPicPr>
        <p:blipFill>
          <a:blip r:embed="rId6"/>
          <a:stretch>
            <a:fillRect/>
          </a:stretch>
        </p:blipFill>
        <p:spPr>
          <a:xfrm rot="5400000" flipH="1">
            <a:off x="6263971" y="5960743"/>
            <a:ext cx="641476" cy="1306286"/>
          </a:xfrm>
          <a:prstGeom prst="rect">
            <a:avLst/>
          </a:prstGeom>
        </p:spPr>
      </p:pic>
      <p:sp>
        <p:nvSpPr>
          <p:cNvPr id="20" name="Rectangle: Rounded Corners 19">
            <a:extLst>
              <a:ext uri="{FF2B5EF4-FFF2-40B4-BE49-F238E27FC236}">
                <a16:creationId xmlns:a16="http://schemas.microsoft.com/office/drawing/2014/main" id="{F6020F45-D627-829E-08EB-EE766F0B1CE5}"/>
              </a:ext>
            </a:extLst>
          </p:cNvPr>
          <p:cNvSpPr/>
          <p:nvPr/>
        </p:nvSpPr>
        <p:spPr>
          <a:xfrm rot="5400000">
            <a:off x="6362037" y="5259652"/>
            <a:ext cx="407847" cy="1306286"/>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vert="vert270" rtlCol="0" anchor="ctr"/>
          <a:lstStyle/>
          <a:p>
            <a:pPr algn="ctr"/>
            <a:r>
              <a:rPr lang="en-US" sz="1400" b="1" dirty="0">
                <a:solidFill>
                  <a:srgbClr val="FF0000"/>
                </a:solidFill>
              </a:rPr>
              <a:t>2</a:t>
            </a:r>
          </a:p>
        </p:txBody>
      </p:sp>
      <p:sp>
        <p:nvSpPr>
          <p:cNvPr id="21" name="Rectangle: Rounded Corners 20">
            <a:extLst>
              <a:ext uri="{FF2B5EF4-FFF2-40B4-BE49-F238E27FC236}">
                <a16:creationId xmlns:a16="http://schemas.microsoft.com/office/drawing/2014/main" id="{CAE7FB5A-C11C-C031-4815-47601D09DD83}"/>
              </a:ext>
            </a:extLst>
          </p:cNvPr>
          <p:cNvSpPr/>
          <p:nvPr/>
        </p:nvSpPr>
        <p:spPr>
          <a:xfrm rot="5400000">
            <a:off x="6461714" y="5577327"/>
            <a:ext cx="189745" cy="1306286"/>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vert="vert270" rtlCol="0" anchor="ctr"/>
          <a:lstStyle/>
          <a:p>
            <a:pPr algn="ctr"/>
            <a:r>
              <a:rPr lang="en-US" sz="1400" b="1" dirty="0">
                <a:solidFill>
                  <a:srgbClr val="FF0000"/>
                </a:solidFill>
              </a:rPr>
              <a:t>3</a:t>
            </a:r>
          </a:p>
        </p:txBody>
      </p:sp>
    </p:spTree>
    <p:extLst>
      <p:ext uri="{BB962C8B-B14F-4D97-AF65-F5344CB8AC3E}">
        <p14:creationId xmlns:p14="http://schemas.microsoft.com/office/powerpoint/2010/main" val="896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EC358-1260-1C4C-97EF-57B734D1F70F}"/>
              </a:ext>
            </a:extLst>
          </p:cNvPr>
          <p:cNvSpPr>
            <a:spLocks noGrp="1"/>
          </p:cNvSpPr>
          <p:nvPr>
            <p:ph type="title"/>
          </p:nvPr>
        </p:nvSpPr>
        <p:spPr>
          <a:xfrm>
            <a:off x="526685" y="114919"/>
            <a:ext cx="10515600" cy="1025608"/>
          </a:xfrm>
        </p:spPr>
        <p:txBody>
          <a:bodyPr>
            <a:normAutofit/>
          </a:bodyPr>
          <a:lstStyle/>
          <a:p>
            <a:r>
              <a:rPr lang="en-US"/>
              <a:t>Methodology</a:t>
            </a:r>
          </a:p>
        </p:txBody>
      </p:sp>
      <p:sp>
        <p:nvSpPr>
          <p:cNvPr id="3" name="Content Placeholder 2">
            <a:extLst>
              <a:ext uri="{FF2B5EF4-FFF2-40B4-BE49-F238E27FC236}">
                <a16:creationId xmlns:a16="http://schemas.microsoft.com/office/drawing/2014/main" id="{27A65632-CECF-024D-9EDC-F2231810BF6C}"/>
              </a:ext>
            </a:extLst>
          </p:cNvPr>
          <p:cNvSpPr>
            <a:spLocks noGrp="1"/>
          </p:cNvSpPr>
          <p:nvPr>
            <p:ph idx="1"/>
          </p:nvPr>
        </p:nvSpPr>
        <p:spPr>
          <a:xfrm>
            <a:off x="382581" y="1947707"/>
            <a:ext cx="10925908" cy="4403788"/>
          </a:xfrm>
        </p:spPr>
        <p:txBody>
          <a:bodyPr>
            <a:normAutofit/>
          </a:bodyPr>
          <a:lstStyle/>
          <a:p>
            <a:r>
              <a:rPr lang="en-US" sz="1800" b="1" dirty="0"/>
              <a:t>Ranking methodology  1) </a:t>
            </a:r>
            <a:r>
              <a:rPr lang="en-US" sz="1800" dirty="0"/>
              <a:t>rank the top BMPs based on the </a:t>
            </a:r>
            <a:r>
              <a:rPr lang="en-US" sz="1800" b="1" dirty="0"/>
              <a:t>implementation acreages</a:t>
            </a:r>
            <a:r>
              <a:rPr lang="en-US" sz="1800" dirty="0"/>
              <a:t>; </a:t>
            </a:r>
          </a:p>
          <a:p>
            <a:r>
              <a:rPr lang="en-US" sz="1800" b="1" dirty="0"/>
              <a:t>Ranking methodology  2) </a:t>
            </a:r>
            <a:r>
              <a:rPr lang="en-US" sz="1800" dirty="0">
                <a:solidFill>
                  <a:schemeClr val="bg1">
                    <a:lumMod val="95000"/>
                  </a:schemeClr>
                </a:solidFill>
              </a:rPr>
              <a:t>rank the top BMPs based on the percentage of </a:t>
            </a:r>
            <a:r>
              <a:rPr lang="en-US" sz="1800" b="1" dirty="0">
                <a:solidFill>
                  <a:schemeClr val="bg1">
                    <a:lumMod val="95000"/>
                  </a:schemeClr>
                </a:solidFill>
              </a:rPr>
              <a:t>maximum allowable acreages</a:t>
            </a:r>
            <a:r>
              <a:rPr lang="en-US" sz="1800" dirty="0">
                <a:solidFill>
                  <a:schemeClr val="bg1">
                    <a:lumMod val="95000"/>
                  </a:schemeClr>
                </a:solidFill>
              </a:rPr>
              <a:t>; </a:t>
            </a:r>
          </a:p>
          <a:p>
            <a:r>
              <a:rPr lang="en-US" sz="1800" b="1" dirty="0"/>
              <a:t>Ranking methodology  3) </a:t>
            </a:r>
            <a:r>
              <a:rPr lang="en-US" sz="1800" dirty="0">
                <a:solidFill>
                  <a:schemeClr val="bg1">
                    <a:lumMod val="95000"/>
                  </a:schemeClr>
                </a:solidFill>
              </a:rPr>
              <a:t>rank the top BMPs based on the amount of </a:t>
            </a:r>
            <a:r>
              <a:rPr lang="en-US" sz="1800" b="1" dirty="0">
                <a:solidFill>
                  <a:schemeClr val="bg1">
                    <a:lumMod val="95000"/>
                  </a:schemeClr>
                </a:solidFill>
              </a:rPr>
              <a:t>nitrogen reduction per dollar spent.</a:t>
            </a:r>
          </a:p>
          <a:p>
            <a:pPr marL="914400" lvl="2" indent="0">
              <a:buNone/>
            </a:pPr>
            <a:endParaRPr lang="en-US" dirty="0"/>
          </a:p>
        </p:txBody>
      </p:sp>
      <p:sp>
        <p:nvSpPr>
          <p:cNvPr id="18" name="TextBox 17">
            <a:extLst>
              <a:ext uri="{FF2B5EF4-FFF2-40B4-BE49-F238E27FC236}">
                <a16:creationId xmlns:a16="http://schemas.microsoft.com/office/drawing/2014/main" id="{CA96944B-EFB5-40B3-B9F5-D3CC24173AF2}"/>
              </a:ext>
            </a:extLst>
          </p:cNvPr>
          <p:cNvSpPr txBox="1"/>
          <p:nvPr/>
        </p:nvSpPr>
        <p:spPr>
          <a:xfrm>
            <a:off x="579709" y="3444738"/>
            <a:ext cx="3816759"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Ranking methodology1):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a:ea typeface="+mn-ea"/>
                <a:cs typeface="+mn-cs"/>
              </a:rPr>
              <a:t>BMP1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a:ea typeface="+mn-ea"/>
                <a:cs typeface="+mn-cs"/>
              </a:rPr>
              <a:t>BMP2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a:ea typeface="+mn-ea"/>
                <a:cs typeface="+mn-cs"/>
              </a:rPr>
              <a:t>BMP3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030A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21" name="Group 20">
            <a:extLst>
              <a:ext uri="{FF2B5EF4-FFF2-40B4-BE49-F238E27FC236}">
                <a16:creationId xmlns:a16="http://schemas.microsoft.com/office/drawing/2014/main" id="{4A538384-DAE7-A495-F38B-6B436865F82B}"/>
              </a:ext>
            </a:extLst>
          </p:cNvPr>
          <p:cNvGrpSpPr/>
          <p:nvPr/>
        </p:nvGrpSpPr>
        <p:grpSpPr>
          <a:xfrm>
            <a:off x="579709" y="969001"/>
            <a:ext cx="10780390" cy="879247"/>
            <a:chOff x="741523" y="3870398"/>
            <a:chExt cx="10940857" cy="1083792"/>
          </a:xfrm>
        </p:grpSpPr>
        <p:sp>
          <p:nvSpPr>
            <p:cNvPr id="22" name="Google Shape;740;p31">
              <a:extLst>
                <a:ext uri="{FF2B5EF4-FFF2-40B4-BE49-F238E27FC236}">
                  <a16:creationId xmlns:a16="http://schemas.microsoft.com/office/drawing/2014/main" id="{A38955B7-BF42-BC69-AC19-13BE55DC3B5B}"/>
                </a:ext>
              </a:extLst>
            </p:cNvPr>
            <p:cNvSpPr/>
            <p:nvPr/>
          </p:nvSpPr>
          <p:spPr>
            <a:xfrm>
              <a:off x="741523" y="3870667"/>
              <a:ext cx="2028627" cy="1083254"/>
            </a:xfrm>
            <a:prstGeom prst="homePlate">
              <a:avLst>
                <a:gd name="adj" fmla="val 50000"/>
              </a:avLst>
            </a:prstGeom>
            <a:solidFill>
              <a:srgbClr val="1FC2BA"/>
            </a:solidFill>
            <a:ln>
              <a:noFill/>
            </a:ln>
          </p:spPr>
          <p:txBody>
            <a:bodyPr spcFirstLastPara="1" wrap="square" lIns="121900" tIns="60933" rIns="121900" bIns="60933" anchor="ctr" anchorCtr="0">
              <a:noAutofit/>
            </a:bodyPr>
            <a:lstStyle/>
            <a:p>
              <a:pPr marL="0" marR="0" lvl="0" indent="0" algn="ctr" defTabSz="121917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742;p31">
              <a:extLst>
                <a:ext uri="{FF2B5EF4-FFF2-40B4-BE49-F238E27FC236}">
                  <a16:creationId xmlns:a16="http://schemas.microsoft.com/office/drawing/2014/main" id="{6C1F63E6-7751-5212-FC7A-7A32CC55362E}"/>
                </a:ext>
              </a:extLst>
            </p:cNvPr>
            <p:cNvSpPr/>
            <p:nvPr/>
          </p:nvSpPr>
          <p:spPr>
            <a:xfrm>
              <a:off x="2356534" y="3870398"/>
              <a:ext cx="9273468" cy="1083792"/>
            </a:xfrm>
            <a:prstGeom prst="chevron">
              <a:avLst>
                <a:gd name="adj" fmla="val 50000"/>
              </a:avLst>
            </a:prstGeom>
            <a:solidFill>
              <a:srgbClr val="1FC2BA"/>
            </a:solidFill>
            <a:ln>
              <a:noFill/>
            </a:ln>
          </p:spPr>
          <p:txBody>
            <a:bodyPr spcFirstLastPara="1" wrap="square" lIns="121900" tIns="60933" rIns="121900" bIns="60933" anchor="ctr" anchorCtr="0">
              <a:noAutofit/>
            </a:bodyPr>
            <a:lstStyle/>
            <a:p>
              <a:pPr marL="0" marR="0" lvl="0" indent="0" algn="ctr" defTabSz="121917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0" cap="none" spc="0" normalizeH="0" baseline="0" noProof="0">
                <a:ln>
                  <a:noFill/>
                </a:ln>
                <a:solidFill>
                  <a:srgbClr val="282F39"/>
                </a:solidFill>
                <a:effectLst/>
                <a:uLnTx/>
                <a:uFillTx/>
                <a:latin typeface="Calibri"/>
                <a:ea typeface="Calibri"/>
                <a:cs typeface="Calibri"/>
                <a:sym typeface="Calibri"/>
              </a:endParaRPr>
            </a:p>
          </p:txBody>
        </p:sp>
        <p:sp>
          <p:nvSpPr>
            <p:cNvPr id="24" name="Google Shape;744;p31">
              <a:extLst>
                <a:ext uri="{FF2B5EF4-FFF2-40B4-BE49-F238E27FC236}">
                  <a16:creationId xmlns:a16="http://schemas.microsoft.com/office/drawing/2014/main" id="{75CC7843-7E90-7B2B-9163-AD4BB87EF9CA}"/>
                </a:ext>
              </a:extLst>
            </p:cNvPr>
            <p:cNvSpPr txBox="1"/>
            <p:nvPr/>
          </p:nvSpPr>
          <p:spPr>
            <a:xfrm flipH="1">
              <a:off x="3027402" y="4124766"/>
              <a:ext cx="8654978" cy="575055"/>
            </a:xfrm>
            <a:prstGeom prst="rect">
              <a:avLst/>
            </a:pr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1000"/>
                </a:spcBef>
                <a:spcAft>
                  <a:spcPts val="0"/>
                </a:spcAft>
                <a:buClrTx/>
                <a:buSzTx/>
                <a:buFontTx/>
                <a:buNone/>
                <a:tabLst/>
                <a:defRPr/>
              </a:pPr>
              <a:r>
                <a:rPr kumimoji="0" lang="en-US" sz="2200" b="0" i="0" u="none" strike="noStrike" kern="0" cap="none" spc="0" normalizeH="0" baseline="0" noProof="0">
                  <a:ln>
                    <a:noFill/>
                  </a:ln>
                  <a:solidFill>
                    <a:srgbClr val="FFFFFF"/>
                  </a:solidFill>
                  <a:effectLst/>
                  <a:uLnTx/>
                  <a:uFillTx/>
                </a:rPr>
                <a:t>Examine different ranking methodologies to </a:t>
              </a:r>
              <a:r>
                <a:rPr kumimoji="0" lang="en-US" sz="2200" b="1" i="0" u="none" strike="noStrike" kern="0" cap="none" spc="0" normalizeH="0" baseline="0" noProof="0">
                  <a:ln>
                    <a:noFill/>
                  </a:ln>
                  <a:solidFill>
                    <a:srgbClr val="FFFFFF"/>
                  </a:solidFill>
                  <a:effectLst/>
                  <a:uLnTx/>
                  <a:uFillTx/>
                </a:rPr>
                <a:t>identify the top BMPs</a:t>
              </a:r>
              <a:r>
                <a:rPr kumimoji="0" lang="en-US" sz="2200" b="0" i="0" u="none" strike="noStrike" kern="0" cap="none" spc="0" normalizeH="0" baseline="0" noProof="0">
                  <a:ln>
                    <a:noFill/>
                  </a:ln>
                  <a:solidFill>
                    <a:srgbClr val="FFFFFF"/>
                  </a:solidFill>
                  <a:effectLst/>
                  <a:uLnTx/>
                  <a:uFillTx/>
                </a:rPr>
                <a:t>,</a:t>
              </a:r>
            </a:p>
          </p:txBody>
        </p:sp>
        <p:sp>
          <p:nvSpPr>
            <p:cNvPr id="25" name="Google Shape;745;p31">
              <a:extLst>
                <a:ext uri="{FF2B5EF4-FFF2-40B4-BE49-F238E27FC236}">
                  <a16:creationId xmlns:a16="http://schemas.microsoft.com/office/drawing/2014/main" id="{FBB4BDAE-209B-FF74-1E32-14B7E0B1AE4E}"/>
                </a:ext>
              </a:extLst>
            </p:cNvPr>
            <p:cNvSpPr txBox="1"/>
            <p:nvPr/>
          </p:nvSpPr>
          <p:spPr>
            <a:xfrm>
              <a:off x="1249277" y="4046768"/>
              <a:ext cx="1013153" cy="731051"/>
            </a:xfrm>
            <a:prstGeom prst="rect">
              <a:avLst/>
            </a:prstGeom>
            <a:noFill/>
            <a:ln>
              <a:noFill/>
            </a:ln>
          </p:spPr>
          <p:txBody>
            <a:bodyPr spcFirstLastPara="1" wrap="square" lIns="121900" tIns="60933" rIns="121900" bIns="60933" anchor="ctr" anchorCtr="0">
              <a:noAutofit/>
            </a:bodyPr>
            <a:lstStyle/>
            <a:p>
              <a:pPr algn="ctr" defTabSz="1219170">
                <a:buClr>
                  <a:srgbClr val="FFFFFF"/>
                </a:buClr>
                <a:buSzPts val="4000"/>
              </a:pPr>
              <a:r>
                <a:rPr lang="en" sz="2800" kern="0">
                  <a:solidFill>
                    <a:srgbClr val="FFFFFF"/>
                  </a:solidFill>
                  <a:latin typeface="Fira Sans Extra Condensed Medium"/>
                  <a:ea typeface="Fira Sans Extra Condensed Medium"/>
                  <a:cs typeface="Fira Sans Extra Condensed Medium"/>
                  <a:sym typeface="Fira Sans Extra Condensed Medium"/>
                </a:rPr>
                <a:t>1</a:t>
              </a:r>
              <a:endParaRPr sz="4667" kern="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33" name="Group 32">
            <a:extLst>
              <a:ext uri="{FF2B5EF4-FFF2-40B4-BE49-F238E27FC236}">
                <a16:creationId xmlns:a16="http://schemas.microsoft.com/office/drawing/2014/main" id="{0A46907E-EBC7-1493-0339-3D2223D8E268}"/>
              </a:ext>
            </a:extLst>
          </p:cNvPr>
          <p:cNvGrpSpPr/>
          <p:nvPr/>
        </p:nvGrpSpPr>
        <p:grpSpPr>
          <a:xfrm>
            <a:off x="4619602" y="3500519"/>
            <a:ext cx="3280856" cy="3434106"/>
            <a:chOff x="4619602" y="3500519"/>
            <a:chExt cx="3280856" cy="3434106"/>
          </a:xfrm>
        </p:grpSpPr>
        <p:grpSp>
          <p:nvGrpSpPr>
            <p:cNvPr id="30" name="Group 29">
              <a:extLst>
                <a:ext uri="{FF2B5EF4-FFF2-40B4-BE49-F238E27FC236}">
                  <a16:creationId xmlns:a16="http://schemas.microsoft.com/office/drawing/2014/main" id="{8F3DD7E7-1355-3070-332C-44E38A84B04C}"/>
                </a:ext>
              </a:extLst>
            </p:cNvPr>
            <p:cNvGrpSpPr/>
            <p:nvPr/>
          </p:nvGrpSpPr>
          <p:grpSpPr>
            <a:xfrm rot="5400000">
              <a:off x="4542977" y="3577144"/>
              <a:ext cx="3434106" cy="3280856"/>
              <a:chOff x="4542977" y="3577144"/>
              <a:chExt cx="3434106" cy="3280856"/>
            </a:xfrm>
          </p:grpSpPr>
          <p:pic>
            <p:nvPicPr>
              <p:cNvPr id="4" name="Picture 3">
                <a:extLst>
                  <a:ext uri="{FF2B5EF4-FFF2-40B4-BE49-F238E27FC236}">
                    <a16:creationId xmlns:a16="http://schemas.microsoft.com/office/drawing/2014/main" id="{F9453D3A-FF9E-4013-371E-54C72A61F05C}"/>
                  </a:ext>
                </a:extLst>
              </p:cNvPr>
              <p:cNvPicPr>
                <a:picLocks noChangeAspect="1"/>
              </p:cNvPicPr>
              <p:nvPr/>
            </p:nvPicPr>
            <p:blipFill>
              <a:blip r:embed="rId3"/>
              <a:stretch>
                <a:fillRect/>
              </a:stretch>
            </p:blipFill>
            <p:spPr>
              <a:xfrm>
                <a:off x="4542977" y="3577144"/>
                <a:ext cx="3434106" cy="3280856"/>
              </a:xfrm>
              <a:prstGeom prst="rect">
                <a:avLst/>
              </a:prstGeom>
            </p:spPr>
          </p:pic>
          <p:pic>
            <p:nvPicPr>
              <p:cNvPr id="5" name="Picture 4">
                <a:extLst>
                  <a:ext uri="{FF2B5EF4-FFF2-40B4-BE49-F238E27FC236}">
                    <a16:creationId xmlns:a16="http://schemas.microsoft.com/office/drawing/2014/main" id="{0E2451F8-09E8-9A64-0041-84614C054B1D}"/>
                  </a:ext>
                </a:extLst>
              </p:cNvPr>
              <p:cNvPicPr>
                <a:picLocks noChangeAspect="1"/>
              </p:cNvPicPr>
              <p:nvPr/>
            </p:nvPicPr>
            <p:blipFill>
              <a:blip r:embed="rId4"/>
              <a:stretch>
                <a:fillRect/>
              </a:stretch>
            </p:blipFill>
            <p:spPr>
              <a:xfrm flipH="1">
                <a:off x="6765596" y="4277248"/>
                <a:ext cx="570011" cy="1306286"/>
              </a:xfrm>
              <a:prstGeom prst="rect">
                <a:avLst/>
              </a:prstGeom>
            </p:spPr>
          </p:pic>
          <p:pic>
            <p:nvPicPr>
              <p:cNvPr id="6" name="Picture 5">
                <a:extLst>
                  <a:ext uri="{FF2B5EF4-FFF2-40B4-BE49-F238E27FC236}">
                    <a16:creationId xmlns:a16="http://schemas.microsoft.com/office/drawing/2014/main" id="{B8304AFD-4B08-FE0F-6CFE-48B1B335721F}"/>
                  </a:ext>
                </a:extLst>
              </p:cNvPr>
              <p:cNvPicPr>
                <a:picLocks noChangeAspect="1"/>
              </p:cNvPicPr>
              <p:nvPr/>
            </p:nvPicPr>
            <p:blipFill>
              <a:blip r:embed="rId5"/>
              <a:stretch>
                <a:fillRect/>
              </a:stretch>
            </p:blipFill>
            <p:spPr>
              <a:xfrm>
                <a:off x="7337948" y="4250361"/>
                <a:ext cx="639135" cy="1333173"/>
              </a:xfrm>
              <a:prstGeom prst="rect">
                <a:avLst/>
              </a:prstGeom>
            </p:spPr>
          </p:pic>
          <p:pic>
            <p:nvPicPr>
              <p:cNvPr id="9" name="Picture 8">
                <a:extLst>
                  <a:ext uri="{FF2B5EF4-FFF2-40B4-BE49-F238E27FC236}">
                    <a16:creationId xmlns:a16="http://schemas.microsoft.com/office/drawing/2014/main" id="{66F9C72B-01F5-99E1-D643-BF002FD518AD}"/>
                  </a:ext>
                </a:extLst>
              </p:cNvPr>
              <p:cNvPicPr>
                <a:picLocks noChangeAspect="1"/>
              </p:cNvPicPr>
              <p:nvPr/>
            </p:nvPicPr>
            <p:blipFill>
              <a:blip r:embed="rId6"/>
              <a:stretch>
                <a:fillRect/>
              </a:stretch>
            </p:blipFill>
            <p:spPr>
              <a:xfrm flipH="1">
                <a:off x="7335606" y="4239750"/>
                <a:ext cx="641476" cy="1306286"/>
              </a:xfrm>
              <a:prstGeom prst="rect">
                <a:avLst/>
              </a:prstGeom>
            </p:spPr>
          </p:pic>
          <p:sp>
            <p:nvSpPr>
              <p:cNvPr id="7" name="Rectangle 6">
                <a:extLst>
                  <a:ext uri="{FF2B5EF4-FFF2-40B4-BE49-F238E27FC236}">
                    <a16:creationId xmlns:a16="http://schemas.microsoft.com/office/drawing/2014/main" id="{F5AFBFFC-6720-376C-B474-2B79E35F048C}"/>
                  </a:ext>
                </a:extLst>
              </p:cNvPr>
              <p:cNvSpPr/>
              <p:nvPr/>
            </p:nvSpPr>
            <p:spPr>
              <a:xfrm>
                <a:off x="5555123" y="4745115"/>
                <a:ext cx="1208132" cy="840638"/>
              </a:xfrm>
              <a:prstGeom prst="rect">
                <a:avLst/>
              </a:prstGeom>
              <a:solidFill>
                <a:srgbClr val="FF993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1D794F5F-1A97-5A9A-AF17-9EBACAB42044}"/>
                  </a:ext>
                </a:extLst>
              </p:cNvPr>
              <p:cNvSpPr txBox="1"/>
              <p:nvPr/>
            </p:nvSpPr>
            <p:spPr>
              <a:xfrm rot="16200000">
                <a:off x="5882151" y="5072891"/>
                <a:ext cx="59594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a:ea typeface="+mn-ea"/>
                    <a:cs typeface="+mn-cs"/>
                  </a:rPr>
                  <a:t>BMP1</a:t>
                </a:r>
              </a:p>
            </p:txBody>
          </p:sp>
          <p:sp>
            <p:nvSpPr>
              <p:cNvPr id="27" name="Rectangle 26">
                <a:extLst>
                  <a:ext uri="{FF2B5EF4-FFF2-40B4-BE49-F238E27FC236}">
                    <a16:creationId xmlns:a16="http://schemas.microsoft.com/office/drawing/2014/main" id="{599DCA6C-2DB2-32DF-0DB1-F58BA5B22F37}"/>
                  </a:ext>
                </a:extLst>
              </p:cNvPr>
              <p:cNvSpPr/>
              <p:nvPr/>
            </p:nvSpPr>
            <p:spPr>
              <a:xfrm>
                <a:off x="6763255" y="4552889"/>
                <a:ext cx="444205" cy="1031755"/>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4A0FC439-D663-13E4-DB02-33322D4EFA5D}"/>
                  </a:ext>
                </a:extLst>
              </p:cNvPr>
              <p:cNvSpPr/>
              <p:nvPr/>
            </p:nvSpPr>
            <p:spPr>
              <a:xfrm>
                <a:off x="7206636" y="4214336"/>
                <a:ext cx="276999" cy="1358664"/>
              </a:xfrm>
              <a:prstGeom prst="rect">
                <a:avLst/>
              </a:prstGeom>
              <a:solidFill>
                <a:schemeClr val="accent1">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a:ea typeface="+mn-ea"/>
                  <a:cs typeface="+mn-cs"/>
                </a:endParaRPr>
              </a:p>
            </p:txBody>
          </p:sp>
        </p:grpSp>
        <p:sp>
          <p:nvSpPr>
            <p:cNvPr id="31" name="TextBox 30">
              <a:extLst>
                <a:ext uri="{FF2B5EF4-FFF2-40B4-BE49-F238E27FC236}">
                  <a16:creationId xmlns:a16="http://schemas.microsoft.com/office/drawing/2014/main" id="{2019FBE0-F3E3-B1A3-11CE-CAC757489704}"/>
                </a:ext>
              </a:extLst>
            </p:cNvPr>
            <p:cNvSpPr txBox="1"/>
            <p:nvPr/>
          </p:nvSpPr>
          <p:spPr>
            <a:xfrm>
              <a:off x="5929143" y="5804400"/>
              <a:ext cx="59594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a:ea typeface="+mn-ea"/>
                  <a:cs typeface="+mn-cs"/>
                </a:rPr>
                <a:t>BMP2</a:t>
              </a:r>
            </a:p>
          </p:txBody>
        </p:sp>
        <p:sp>
          <p:nvSpPr>
            <p:cNvPr id="32" name="TextBox 31">
              <a:extLst>
                <a:ext uri="{FF2B5EF4-FFF2-40B4-BE49-F238E27FC236}">
                  <a16:creationId xmlns:a16="http://schemas.microsoft.com/office/drawing/2014/main" id="{8A06942B-50B2-091C-A35C-381F3BD4E179}"/>
                </a:ext>
              </a:extLst>
            </p:cNvPr>
            <p:cNvSpPr txBox="1"/>
            <p:nvPr/>
          </p:nvSpPr>
          <p:spPr>
            <a:xfrm>
              <a:off x="5901500" y="6138469"/>
              <a:ext cx="68848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a:rPr>
                <a:t>BMP 3</a:t>
              </a:r>
            </a:p>
          </p:txBody>
        </p:sp>
      </p:grpSp>
    </p:spTree>
    <p:extLst>
      <p:ext uri="{BB962C8B-B14F-4D97-AF65-F5344CB8AC3E}">
        <p14:creationId xmlns:p14="http://schemas.microsoft.com/office/powerpoint/2010/main" val="212507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EC358-1260-1C4C-97EF-57B734D1F70F}"/>
              </a:ext>
            </a:extLst>
          </p:cNvPr>
          <p:cNvSpPr>
            <a:spLocks noGrp="1"/>
          </p:cNvSpPr>
          <p:nvPr>
            <p:ph type="title"/>
          </p:nvPr>
        </p:nvSpPr>
        <p:spPr>
          <a:xfrm>
            <a:off x="741523" y="83062"/>
            <a:ext cx="10515600" cy="1325563"/>
          </a:xfrm>
        </p:spPr>
        <p:txBody>
          <a:bodyPr>
            <a:normAutofit/>
          </a:bodyPr>
          <a:lstStyle/>
          <a:p>
            <a:r>
              <a:rPr lang="en-US"/>
              <a:t>Methodology</a:t>
            </a:r>
          </a:p>
        </p:txBody>
      </p:sp>
      <p:sp>
        <p:nvSpPr>
          <p:cNvPr id="3" name="Content Placeholder 2">
            <a:extLst>
              <a:ext uri="{FF2B5EF4-FFF2-40B4-BE49-F238E27FC236}">
                <a16:creationId xmlns:a16="http://schemas.microsoft.com/office/drawing/2014/main" id="{27A65632-CECF-024D-9EDC-F2231810BF6C}"/>
              </a:ext>
            </a:extLst>
          </p:cNvPr>
          <p:cNvSpPr>
            <a:spLocks noGrp="1"/>
          </p:cNvSpPr>
          <p:nvPr>
            <p:ph idx="1"/>
          </p:nvPr>
        </p:nvSpPr>
        <p:spPr>
          <a:xfrm>
            <a:off x="411779" y="1994646"/>
            <a:ext cx="10925908" cy="4099437"/>
          </a:xfrm>
        </p:spPr>
        <p:txBody>
          <a:bodyPr>
            <a:normAutofit/>
          </a:bodyPr>
          <a:lstStyle/>
          <a:p>
            <a:r>
              <a:rPr lang="en-US" sz="1800" b="1" dirty="0"/>
              <a:t>Ranking methodology  1) </a:t>
            </a:r>
            <a:r>
              <a:rPr lang="en-US" sz="1800" dirty="0"/>
              <a:t>rank the top BMPs based on the </a:t>
            </a:r>
            <a:r>
              <a:rPr lang="en-US" sz="1800" b="1" dirty="0"/>
              <a:t>implementation acreages</a:t>
            </a:r>
            <a:r>
              <a:rPr lang="en-US" sz="1800" dirty="0"/>
              <a:t>; </a:t>
            </a:r>
          </a:p>
          <a:p>
            <a:r>
              <a:rPr lang="en-US" sz="1800" b="1" dirty="0"/>
              <a:t>Ranking methodology  2) </a:t>
            </a:r>
            <a:r>
              <a:rPr lang="en-US" sz="1800" dirty="0"/>
              <a:t>rank the top BMPs based on the percentage of </a:t>
            </a:r>
            <a:r>
              <a:rPr lang="en-US" sz="1800" b="1" dirty="0"/>
              <a:t>maximum allowable acreages</a:t>
            </a:r>
            <a:r>
              <a:rPr lang="en-US" sz="1800" dirty="0"/>
              <a:t>; </a:t>
            </a:r>
          </a:p>
          <a:p>
            <a:r>
              <a:rPr lang="en-US" sz="1800" b="1" dirty="0"/>
              <a:t>Ranking methodology  3) </a:t>
            </a:r>
            <a:r>
              <a:rPr lang="en-US" sz="1800" dirty="0">
                <a:solidFill>
                  <a:schemeClr val="bg1">
                    <a:lumMod val="95000"/>
                  </a:schemeClr>
                </a:solidFill>
              </a:rPr>
              <a:t>rank the top BMPs based on the amount of </a:t>
            </a:r>
            <a:r>
              <a:rPr lang="en-US" sz="1800" b="1" dirty="0">
                <a:solidFill>
                  <a:schemeClr val="bg1">
                    <a:lumMod val="95000"/>
                  </a:schemeClr>
                </a:solidFill>
              </a:rPr>
              <a:t>nitrogen reduction per dollar spent.</a:t>
            </a:r>
          </a:p>
          <a:p>
            <a:pPr marL="914400" lvl="2" indent="0">
              <a:buNone/>
            </a:pPr>
            <a:endParaRPr lang="en-US" dirty="0"/>
          </a:p>
        </p:txBody>
      </p:sp>
      <p:sp>
        <p:nvSpPr>
          <p:cNvPr id="18" name="TextBox 17">
            <a:extLst>
              <a:ext uri="{FF2B5EF4-FFF2-40B4-BE49-F238E27FC236}">
                <a16:creationId xmlns:a16="http://schemas.microsoft.com/office/drawing/2014/main" id="{CA96944B-EFB5-40B3-B9F5-D3CC24173AF2}"/>
              </a:ext>
            </a:extLst>
          </p:cNvPr>
          <p:cNvSpPr txBox="1"/>
          <p:nvPr/>
        </p:nvSpPr>
        <p:spPr>
          <a:xfrm>
            <a:off x="579709" y="3444738"/>
            <a:ext cx="3816759"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030A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030A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Ranking methodology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a:ea typeface="+mn-ea"/>
                <a:cs typeface="+mn-cs"/>
              </a:rPr>
              <a:t>BMP3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a:ea typeface="+mn-ea"/>
                <a:cs typeface="+mn-cs"/>
              </a:rPr>
              <a:t>BMP2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a:ea typeface="+mn-ea"/>
                <a:cs typeface="+mn-cs"/>
              </a:rPr>
              <a:t>BMP1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4" name="Group 3">
            <a:extLst>
              <a:ext uri="{FF2B5EF4-FFF2-40B4-BE49-F238E27FC236}">
                <a16:creationId xmlns:a16="http://schemas.microsoft.com/office/drawing/2014/main" id="{FBC441F9-9748-2B34-E97A-C79A32CD3221}"/>
              </a:ext>
            </a:extLst>
          </p:cNvPr>
          <p:cNvGrpSpPr/>
          <p:nvPr/>
        </p:nvGrpSpPr>
        <p:grpSpPr>
          <a:xfrm>
            <a:off x="691498" y="1066800"/>
            <a:ext cx="10353020" cy="917957"/>
            <a:chOff x="741523" y="3870398"/>
            <a:chExt cx="10940857" cy="1083792"/>
          </a:xfrm>
        </p:grpSpPr>
        <p:sp>
          <p:nvSpPr>
            <p:cNvPr id="5" name="Google Shape;740;p31">
              <a:extLst>
                <a:ext uri="{FF2B5EF4-FFF2-40B4-BE49-F238E27FC236}">
                  <a16:creationId xmlns:a16="http://schemas.microsoft.com/office/drawing/2014/main" id="{1C239591-1A66-A74E-597C-90B85E4F1D3A}"/>
                </a:ext>
              </a:extLst>
            </p:cNvPr>
            <p:cNvSpPr/>
            <p:nvPr/>
          </p:nvSpPr>
          <p:spPr>
            <a:xfrm>
              <a:off x="741523" y="3870667"/>
              <a:ext cx="2028627" cy="1083254"/>
            </a:xfrm>
            <a:prstGeom prst="homePlate">
              <a:avLst>
                <a:gd name="adj" fmla="val 50000"/>
              </a:avLst>
            </a:prstGeom>
            <a:solidFill>
              <a:srgbClr val="1FC2BA"/>
            </a:solidFill>
            <a:ln>
              <a:noFill/>
            </a:ln>
          </p:spPr>
          <p:txBody>
            <a:bodyPr spcFirstLastPara="1" wrap="square" lIns="121900" tIns="60933" rIns="121900" bIns="60933" anchor="ctr" anchorCtr="0">
              <a:noAutofit/>
            </a:bodyPr>
            <a:lstStyle/>
            <a:p>
              <a:pPr marL="0" marR="0" lvl="0" indent="0" algn="ctr" defTabSz="121917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742;p31">
              <a:extLst>
                <a:ext uri="{FF2B5EF4-FFF2-40B4-BE49-F238E27FC236}">
                  <a16:creationId xmlns:a16="http://schemas.microsoft.com/office/drawing/2014/main" id="{24732C12-C055-D722-811D-3F7A41341AAD}"/>
                </a:ext>
              </a:extLst>
            </p:cNvPr>
            <p:cNvSpPr/>
            <p:nvPr/>
          </p:nvSpPr>
          <p:spPr>
            <a:xfrm>
              <a:off x="2356534" y="3870398"/>
              <a:ext cx="9273468" cy="1083792"/>
            </a:xfrm>
            <a:prstGeom prst="chevron">
              <a:avLst>
                <a:gd name="adj" fmla="val 50000"/>
              </a:avLst>
            </a:prstGeom>
            <a:solidFill>
              <a:srgbClr val="1FC2BA"/>
            </a:solidFill>
            <a:ln>
              <a:noFill/>
            </a:ln>
          </p:spPr>
          <p:txBody>
            <a:bodyPr spcFirstLastPara="1" wrap="square" lIns="121900" tIns="60933" rIns="121900" bIns="60933" anchor="ctr" anchorCtr="0">
              <a:noAutofit/>
            </a:bodyPr>
            <a:lstStyle/>
            <a:p>
              <a:pPr marL="0" marR="0" lvl="0" indent="0" algn="ctr" defTabSz="121917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0" cap="none" spc="0" normalizeH="0" baseline="0" noProof="0">
                <a:ln>
                  <a:noFill/>
                </a:ln>
                <a:solidFill>
                  <a:srgbClr val="282F39"/>
                </a:solidFill>
                <a:effectLst/>
                <a:uLnTx/>
                <a:uFillTx/>
                <a:latin typeface="Calibri"/>
                <a:ea typeface="Calibri"/>
                <a:cs typeface="Calibri"/>
                <a:sym typeface="Calibri"/>
              </a:endParaRPr>
            </a:p>
          </p:txBody>
        </p:sp>
        <p:sp>
          <p:nvSpPr>
            <p:cNvPr id="15" name="Google Shape;744;p31">
              <a:extLst>
                <a:ext uri="{FF2B5EF4-FFF2-40B4-BE49-F238E27FC236}">
                  <a16:creationId xmlns:a16="http://schemas.microsoft.com/office/drawing/2014/main" id="{C160F658-F7DE-17CE-7620-DFBD8CDBE405}"/>
                </a:ext>
              </a:extLst>
            </p:cNvPr>
            <p:cNvSpPr txBox="1"/>
            <p:nvPr/>
          </p:nvSpPr>
          <p:spPr>
            <a:xfrm flipH="1">
              <a:off x="3027402" y="4124766"/>
              <a:ext cx="8654978" cy="575055"/>
            </a:xfrm>
            <a:prstGeom prst="rect">
              <a:avLst/>
            </a:pr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1000"/>
                </a:spcBef>
                <a:spcAft>
                  <a:spcPts val="0"/>
                </a:spcAft>
                <a:buClrTx/>
                <a:buSzTx/>
                <a:buFontTx/>
                <a:buNone/>
                <a:tabLst/>
                <a:defRPr/>
              </a:pPr>
              <a:r>
                <a:rPr kumimoji="0" lang="en-US" sz="2200" b="0" i="0" u="none" strike="noStrike" kern="0" cap="none" spc="0" normalizeH="0" baseline="0" noProof="0">
                  <a:ln>
                    <a:noFill/>
                  </a:ln>
                  <a:solidFill>
                    <a:srgbClr val="FFFFFF"/>
                  </a:solidFill>
                  <a:effectLst/>
                  <a:uLnTx/>
                  <a:uFillTx/>
                </a:rPr>
                <a:t>Examine different ranking methodologies to </a:t>
              </a:r>
              <a:r>
                <a:rPr kumimoji="0" lang="en-US" sz="2200" b="1" i="0" u="none" strike="noStrike" kern="0" cap="none" spc="0" normalizeH="0" baseline="0" noProof="0">
                  <a:ln>
                    <a:noFill/>
                  </a:ln>
                  <a:solidFill>
                    <a:srgbClr val="FFFFFF"/>
                  </a:solidFill>
                  <a:effectLst/>
                  <a:uLnTx/>
                  <a:uFillTx/>
                </a:rPr>
                <a:t>identify the top BMPs</a:t>
              </a:r>
              <a:r>
                <a:rPr kumimoji="0" lang="en-US" sz="2200" b="0" i="0" u="none" strike="noStrike" kern="0" cap="none" spc="0" normalizeH="0" baseline="0" noProof="0">
                  <a:ln>
                    <a:noFill/>
                  </a:ln>
                  <a:solidFill>
                    <a:srgbClr val="FFFFFF"/>
                  </a:solidFill>
                  <a:effectLst/>
                  <a:uLnTx/>
                  <a:uFillTx/>
                </a:rPr>
                <a:t>,</a:t>
              </a:r>
            </a:p>
          </p:txBody>
        </p:sp>
        <p:sp>
          <p:nvSpPr>
            <p:cNvPr id="17" name="Google Shape;745;p31">
              <a:extLst>
                <a:ext uri="{FF2B5EF4-FFF2-40B4-BE49-F238E27FC236}">
                  <a16:creationId xmlns:a16="http://schemas.microsoft.com/office/drawing/2014/main" id="{C9EE29C2-3306-5803-F500-9386E13C4C7E}"/>
                </a:ext>
              </a:extLst>
            </p:cNvPr>
            <p:cNvSpPr txBox="1"/>
            <p:nvPr/>
          </p:nvSpPr>
          <p:spPr>
            <a:xfrm>
              <a:off x="1249277" y="4046768"/>
              <a:ext cx="1013153" cy="731051"/>
            </a:xfrm>
            <a:prstGeom prst="rect">
              <a:avLst/>
            </a:prstGeom>
            <a:noFill/>
            <a:ln>
              <a:noFill/>
            </a:ln>
          </p:spPr>
          <p:txBody>
            <a:bodyPr spcFirstLastPara="1" wrap="square" lIns="121900" tIns="60933" rIns="121900" bIns="60933" anchor="ctr" anchorCtr="0">
              <a:noAutofit/>
            </a:bodyPr>
            <a:lstStyle/>
            <a:p>
              <a:pPr algn="ctr" defTabSz="1219170">
                <a:buClr>
                  <a:srgbClr val="FFFFFF"/>
                </a:buClr>
                <a:buSzPts val="4000"/>
              </a:pPr>
              <a:r>
                <a:rPr lang="en" sz="2800" kern="0">
                  <a:solidFill>
                    <a:srgbClr val="FFFFFF"/>
                  </a:solidFill>
                  <a:latin typeface="Fira Sans Extra Condensed Medium"/>
                  <a:ea typeface="Fira Sans Extra Condensed Medium"/>
                  <a:cs typeface="Fira Sans Extra Condensed Medium"/>
                  <a:sym typeface="Fira Sans Extra Condensed Medium"/>
                </a:rPr>
                <a:t>1</a:t>
              </a:r>
              <a:endParaRPr sz="4667" kern="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22" name="Group 21">
            <a:extLst>
              <a:ext uri="{FF2B5EF4-FFF2-40B4-BE49-F238E27FC236}">
                <a16:creationId xmlns:a16="http://schemas.microsoft.com/office/drawing/2014/main" id="{076C7B96-2332-8944-B944-9D570A5414FC}"/>
              </a:ext>
            </a:extLst>
          </p:cNvPr>
          <p:cNvGrpSpPr/>
          <p:nvPr/>
        </p:nvGrpSpPr>
        <p:grpSpPr>
          <a:xfrm>
            <a:off x="4619602" y="3500519"/>
            <a:ext cx="3280856" cy="3434106"/>
            <a:chOff x="4619602" y="3500519"/>
            <a:chExt cx="3280856" cy="3434106"/>
          </a:xfrm>
        </p:grpSpPr>
        <p:grpSp>
          <p:nvGrpSpPr>
            <p:cNvPr id="23" name="Group 22">
              <a:extLst>
                <a:ext uri="{FF2B5EF4-FFF2-40B4-BE49-F238E27FC236}">
                  <a16:creationId xmlns:a16="http://schemas.microsoft.com/office/drawing/2014/main" id="{FE90C537-1786-5A0C-0632-8F19046E0682}"/>
                </a:ext>
              </a:extLst>
            </p:cNvPr>
            <p:cNvGrpSpPr/>
            <p:nvPr/>
          </p:nvGrpSpPr>
          <p:grpSpPr>
            <a:xfrm rot="5400000">
              <a:off x="4542977" y="3577144"/>
              <a:ext cx="3434106" cy="3280856"/>
              <a:chOff x="4542977" y="3577144"/>
              <a:chExt cx="3434106" cy="3280856"/>
            </a:xfrm>
          </p:grpSpPr>
          <p:pic>
            <p:nvPicPr>
              <p:cNvPr id="26" name="Picture 25">
                <a:extLst>
                  <a:ext uri="{FF2B5EF4-FFF2-40B4-BE49-F238E27FC236}">
                    <a16:creationId xmlns:a16="http://schemas.microsoft.com/office/drawing/2014/main" id="{8B8CE1C5-28FE-2220-365C-5AD396819816}"/>
                  </a:ext>
                </a:extLst>
              </p:cNvPr>
              <p:cNvPicPr>
                <a:picLocks noChangeAspect="1"/>
              </p:cNvPicPr>
              <p:nvPr/>
            </p:nvPicPr>
            <p:blipFill>
              <a:blip r:embed="rId3"/>
              <a:stretch>
                <a:fillRect/>
              </a:stretch>
            </p:blipFill>
            <p:spPr>
              <a:xfrm>
                <a:off x="4542977" y="3577144"/>
                <a:ext cx="3434106" cy="3280856"/>
              </a:xfrm>
              <a:prstGeom prst="rect">
                <a:avLst/>
              </a:prstGeom>
            </p:spPr>
          </p:pic>
          <p:pic>
            <p:nvPicPr>
              <p:cNvPr id="27" name="Picture 26">
                <a:extLst>
                  <a:ext uri="{FF2B5EF4-FFF2-40B4-BE49-F238E27FC236}">
                    <a16:creationId xmlns:a16="http://schemas.microsoft.com/office/drawing/2014/main" id="{7C079CC1-E576-F66B-7E0A-005109BA204D}"/>
                  </a:ext>
                </a:extLst>
              </p:cNvPr>
              <p:cNvPicPr>
                <a:picLocks noChangeAspect="1"/>
              </p:cNvPicPr>
              <p:nvPr/>
            </p:nvPicPr>
            <p:blipFill>
              <a:blip r:embed="rId4"/>
              <a:stretch>
                <a:fillRect/>
              </a:stretch>
            </p:blipFill>
            <p:spPr>
              <a:xfrm flipH="1">
                <a:off x="6765596" y="4277248"/>
                <a:ext cx="570011" cy="1306286"/>
              </a:xfrm>
              <a:prstGeom prst="rect">
                <a:avLst/>
              </a:prstGeom>
            </p:spPr>
          </p:pic>
          <p:pic>
            <p:nvPicPr>
              <p:cNvPr id="28" name="Picture 27">
                <a:extLst>
                  <a:ext uri="{FF2B5EF4-FFF2-40B4-BE49-F238E27FC236}">
                    <a16:creationId xmlns:a16="http://schemas.microsoft.com/office/drawing/2014/main" id="{E2A9F36A-65AB-3E31-8116-602A09E89301}"/>
                  </a:ext>
                </a:extLst>
              </p:cNvPr>
              <p:cNvPicPr>
                <a:picLocks noChangeAspect="1"/>
              </p:cNvPicPr>
              <p:nvPr/>
            </p:nvPicPr>
            <p:blipFill>
              <a:blip r:embed="rId5"/>
              <a:stretch>
                <a:fillRect/>
              </a:stretch>
            </p:blipFill>
            <p:spPr>
              <a:xfrm>
                <a:off x="7337948" y="4250361"/>
                <a:ext cx="639135" cy="1333173"/>
              </a:xfrm>
              <a:prstGeom prst="rect">
                <a:avLst/>
              </a:prstGeom>
            </p:spPr>
          </p:pic>
          <p:pic>
            <p:nvPicPr>
              <p:cNvPr id="29" name="Picture 28">
                <a:extLst>
                  <a:ext uri="{FF2B5EF4-FFF2-40B4-BE49-F238E27FC236}">
                    <a16:creationId xmlns:a16="http://schemas.microsoft.com/office/drawing/2014/main" id="{658F13F6-FAB6-858C-B00C-9E0D765406DC}"/>
                  </a:ext>
                </a:extLst>
              </p:cNvPr>
              <p:cNvPicPr>
                <a:picLocks noChangeAspect="1"/>
              </p:cNvPicPr>
              <p:nvPr/>
            </p:nvPicPr>
            <p:blipFill>
              <a:blip r:embed="rId6"/>
              <a:stretch>
                <a:fillRect/>
              </a:stretch>
            </p:blipFill>
            <p:spPr>
              <a:xfrm flipH="1">
                <a:off x="7335606" y="4239750"/>
                <a:ext cx="641476" cy="1306286"/>
              </a:xfrm>
              <a:prstGeom prst="rect">
                <a:avLst/>
              </a:prstGeom>
            </p:spPr>
          </p:pic>
          <p:sp>
            <p:nvSpPr>
              <p:cNvPr id="30" name="Rectangle 29">
                <a:extLst>
                  <a:ext uri="{FF2B5EF4-FFF2-40B4-BE49-F238E27FC236}">
                    <a16:creationId xmlns:a16="http://schemas.microsoft.com/office/drawing/2014/main" id="{072529DD-BDC4-31B9-054F-6A8E4611FE2B}"/>
                  </a:ext>
                </a:extLst>
              </p:cNvPr>
              <p:cNvSpPr/>
              <p:nvPr/>
            </p:nvSpPr>
            <p:spPr>
              <a:xfrm>
                <a:off x="5555123" y="4745115"/>
                <a:ext cx="1208132" cy="840638"/>
              </a:xfrm>
              <a:prstGeom prst="rect">
                <a:avLst/>
              </a:prstGeom>
              <a:solidFill>
                <a:srgbClr val="FF993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7483EBD8-2DFE-46B7-1C30-A9071C581AA8}"/>
                  </a:ext>
                </a:extLst>
              </p:cNvPr>
              <p:cNvSpPr txBox="1"/>
              <p:nvPr/>
            </p:nvSpPr>
            <p:spPr>
              <a:xfrm rot="16200000">
                <a:off x="5882151" y="5072891"/>
                <a:ext cx="59594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a:ea typeface="+mn-ea"/>
                    <a:cs typeface="+mn-cs"/>
                  </a:rPr>
                  <a:t>BMP1</a:t>
                </a:r>
              </a:p>
            </p:txBody>
          </p:sp>
          <p:sp>
            <p:nvSpPr>
              <p:cNvPr id="32" name="Rectangle 31">
                <a:extLst>
                  <a:ext uri="{FF2B5EF4-FFF2-40B4-BE49-F238E27FC236}">
                    <a16:creationId xmlns:a16="http://schemas.microsoft.com/office/drawing/2014/main" id="{0DD921A8-E4ED-B3E2-3A74-C81318D5B9BC}"/>
                  </a:ext>
                </a:extLst>
              </p:cNvPr>
              <p:cNvSpPr/>
              <p:nvPr/>
            </p:nvSpPr>
            <p:spPr>
              <a:xfrm>
                <a:off x="6763255" y="4552889"/>
                <a:ext cx="444205" cy="1031755"/>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3" name="Rectangle 32">
                <a:extLst>
                  <a:ext uri="{FF2B5EF4-FFF2-40B4-BE49-F238E27FC236}">
                    <a16:creationId xmlns:a16="http://schemas.microsoft.com/office/drawing/2014/main" id="{B2A0BC71-DC78-AA57-ED06-87D07A4E0D68}"/>
                  </a:ext>
                </a:extLst>
              </p:cNvPr>
              <p:cNvSpPr/>
              <p:nvPr/>
            </p:nvSpPr>
            <p:spPr>
              <a:xfrm>
                <a:off x="7206636" y="4214336"/>
                <a:ext cx="276999" cy="1358664"/>
              </a:xfrm>
              <a:prstGeom prst="rect">
                <a:avLst/>
              </a:prstGeom>
              <a:solidFill>
                <a:schemeClr val="accent1">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a:ea typeface="+mn-ea"/>
                  <a:cs typeface="+mn-cs"/>
                </a:endParaRPr>
              </a:p>
            </p:txBody>
          </p:sp>
        </p:grpSp>
        <p:sp>
          <p:nvSpPr>
            <p:cNvPr id="24" name="TextBox 23">
              <a:extLst>
                <a:ext uri="{FF2B5EF4-FFF2-40B4-BE49-F238E27FC236}">
                  <a16:creationId xmlns:a16="http://schemas.microsoft.com/office/drawing/2014/main" id="{321F982B-EEFA-F2B1-C080-15F599AEB8A8}"/>
                </a:ext>
              </a:extLst>
            </p:cNvPr>
            <p:cNvSpPr txBox="1"/>
            <p:nvPr/>
          </p:nvSpPr>
          <p:spPr>
            <a:xfrm>
              <a:off x="5929143" y="5804400"/>
              <a:ext cx="59594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a:ea typeface="+mn-ea"/>
                  <a:cs typeface="+mn-cs"/>
                </a:rPr>
                <a:t>BMP2</a:t>
              </a:r>
            </a:p>
          </p:txBody>
        </p:sp>
        <p:sp>
          <p:nvSpPr>
            <p:cNvPr id="25" name="TextBox 24">
              <a:extLst>
                <a:ext uri="{FF2B5EF4-FFF2-40B4-BE49-F238E27FC236}">
                  <a16:creationId xmlns:a16="http://schemas.microsoft.com/office/drawing/2014/main" id="{9B23D349-BB33-B4CB-D999-08766B32E2A5}"/>
                </a:ext>
              </a:extLst>
            </p:cNvPr>
            <p:cNvSpPr txBox="1"/>
            <p:nvPr/>
          </p:nvSpPr>
          <p:spPr>
            <a:xfrm>
              <a:off x="5901500" y="6138469"/>
              <a:ext cx="68848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a:rPr>
                <a:t>BMP 3</a:t>
              </a:r>
            </a:p>
          </p:txBody>
        </p:sp>
      </p:grpSp>
    </p:spTree>
    <p:extLst>
      <p:ext uri="{BB962C8B-B14F-4D97-AF65-F5344CB8AC3E}">
        <p14:creationId xmlns:p14="http://schemas.microsoft.com/office/powerpoint/2010/main" val="1218597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06387" y="67235"/>
            <a:ext cx="9146383" cy="1219200"/>
          </a:xfrm>
        </p:spPr>
        <p:txBody>
          <a:bodyPr/>
          <a:lstStyle/>
          <a:p>
            <a:r>
              <a:rPr lang="en-US"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Pouyan</a:t>
            </a:r>
            <a:r>
              <a:rPr lang="en-US">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Nejadhashemi</a:t>
            </a:r>
          </a:p>
        </p:txBody>
      </p:sp>
      <p:sp>
        <p:nvSpPr>
          <p:cNvPr id="14" name="Content Placeholder 13"/>
          <p:cNvSpPr>
            <a:spLocks noGrp="1"/>
          </p:cNvSpPr>
          <p:nvPr>
            <p:ph idx="1"/>
          </p:nvPr>
        </p:nvSpPr>
        <p:spPr>
          <a:xfrm>
            <a:off x="3929952" y="1505096"/>
            <a:ext cx="7468671" cy="4419600"/>
          </a:xfrm>
        </p:spPr>
        <p:txBody>
          <a:bodyPr vert="horz" lIns="91440" tIns="45720" rIns="91440" bIns="45720" rtlCol="0" anchor="t">
            <a:noAutofit/>
          </a:bodyPr>
          <a:lstStyle/>
          <a:p>
            <a:pPr marL="228600" indent="-228600">
              <a:spcBef>
                <a:spcPts val="1000"/>
              </a:spcBef>
              <a:buSzTx/>
              <a:defRPr/>
            </a:pPr>
            <a:r>
              <a:rPr kumimoji="0"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Title:</a:t>
            </a:r>
            <a:r>
              <a:rPr lang="en-US" sz="1700" b="1">
                <a:latin typeface="Times New Roman" panose="02020603050405020304" pitchFamily="18" charset="0"/>
                <a:cs typeface="Times New Roman" panose="02020603050405020304" pitchFamily="18" charset="0"/>
              </a:rPr>
              <a:t> </a:t>
            </a:r>
            <a:endParaRPr kumimoji="0"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lvl="1">
              <a:spcBef>
                <a:spcPts val="500"/>
              </a:spcBef>
              <a:buSzTx/>
              <a:defRPr/>
            </a:pPr>
            <a:r>
              <a:rPr kumimoji="0"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University Foundation Professor</a:t>
            </a:r>
            <a:r>
              <a:rPr lang="en-US" sz="1700" b="1">
                <a:latin typeface="Times New Roman" panose="02020603050405020304" pitchFamily="18" charset="0"/>
                <a:cs typeface="Times New Roman" panose="02020603050405020304" pitchFamily="18" charset="0"/>
              </a:rPr>
              <a:t> </a:t>
            </a:r>
            <a:endParaRPr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Department of Biosystems and Agricultural Engineering</a:t>
            </a:r>
            <a:endParaRPr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Department of Plant, Soil and Microbial Sciences</a:t>
            </a:r>
            <a:endParaRPr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lvl="1">
              <a:spcBef>
                <a:spcPts val="500"/>
              </a:spcBef>
              <a:buSzTx/>
              <a:defRPr/>
            </a:pPr>
            <a:r>
              <a:rPr kumimoji="0"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Elected board member</a:t>
            </a:r>
            <a:r>
              <a:rPr lang="en-US" sz="1700" b="1">
                <a:latin typeface="Times New Roman" panose="02020603050405020304" pitchFamily="18" charset="0"/>
                <a:cs typeface="Times New Roman" panose="02020603050405020304" pitchFamily="18" charset="0"/>
              </a:rPr>
              <a:t> </a:t>
            </a:r>
            <a:endParaRPr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International Environmental Modelling &amp; Software Society</a:t>
            </a:r>
            <a:endParaRPr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sz="1700" b="1">
              <a:latin typeface="Times New Roman" panose="02020603050405020304" pitchFamily="18" charset="0"/>
              <a:cs typeface="Times New Roman" panose="02020603050405020304" pitchFamily="18" charset="0"/>
            </a:endParaRPr>
          </a:p>
          <a:p>
            <a:pPr marL="228600" indent="-228600">
              <a:spcBef>
                <a:spcPts val="1000"/>
              </a:spcBef>
              <a:buSzTx/>
              <a:defRPr/>
            </a:pPr>
            <a:r>
              <a:rPr kumimoji="0"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Expertise and Achievements:</a:t>
            </a:r>
            <a:r>
              <a:rPr lang="en-US" sz="1700" b="1">
                <a:latin typeface="Times New Roman" panose="02020603050405020304" pitchFamily="18" charset="0"/>
                <a:cs typeface="Times New Roman" panose="02020603050405020304" pitchFamily="18" charset="0"/>
              </a:rPr>
              <a:t> </a:t>
            </a:r>
            <a:endParaRPr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Soft computing applications in water resources management</a:t>
            </a:r>
            <a:endParaRPr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Computational Ecohydrology</a:t>
            </a:r>
            <a:endParaRPr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Evaluation and development of watershed and water quality models</a:t>
            </a:r>
            <a:endParaRPr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a:t>
            </a:r>
            <a:r>
              <a:rPr lang="en-US" sz="1700" b="1">
                <a:latin typeface="Times New Roman" panose="02020603050405020304" pitchFamily="18" charset="0"/>
                <a:cs typeface="Times New Roman" panose="02020603050405020304" pitchFamily="18" charset="0"/>
              </a:rPr>
              <a:t>41M</a:t>
            </a:r>
            <a:r>
              <a:rPr kumimoji="0"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in grant funding</a:t>
            </a:r>
            <a:endParaRPr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130 peer-reviewed publications</a:t>
            </a:r>
            <a:endParaRPr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180 scientific presentations</a:t>
            </a:r>
            <a:endParaRPr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Director, Center for Intelligent Water Resources Engineering (CIWRE)</a:t>
            </a:r>
            <a:endParaRPr kumimoji="0" lang="en-US" sz="17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914400" marR="0" lvl="2" indent="0" algn="l" defTabSz="914400" rtl="0" eaLnBrk="1" fontAlgn="auto" latinLnBrk="0" hangingPunct="1">
              <a:lnSpc>
                <a:spcPct val="90000"/>
              </a:lnSpc>
              <a:spcBef>
                <a:spcPts val="500"/>
              </a:spcBef>
              <a:spcAft>
                <a:spcPts val="0"/>
              </a:spcAft>
              <a:buClrTx/>
              <a:buSzTx/>
              <a:buNone/>
              <a:tabLst/>
              <a:defRPr/>
            </a:pPr>
            <a:endParaRPr kumimoji="0"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914400" lvl="2" indent="0">
              <a:lnSpc>
                <a:spcPct val="90000"/>
              </a:lnSpc>
              <a:buNone/>
            </a:pPr>
            <a:endParaRPr lang="en-US" sz="1700" b="1">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90BC6BE-32DE-A796-41FD-DA2000C9D8F9}"/>
              </a:ext>
            </a:extLst>
          </p:cNvPr>
          <p:cNvPicPr>
            <a:picLocks noChangeAspect="1"/>
          </p:cNvPicPr>
          <p:nvPr/>
        </p:nvPicPr>
        <p:blipFill>
          <a:blip r:embed="rId2"/>
          <a:srcRect t="2542" b="2542"/>
          <a:stretch/>
        </p:blipFill>
        <p:spPr>
          <a:xfrm>
            <a:off x="626218" y="1388255"/>
            <a:ext cx="2866761" cy="40814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23359767"/>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EC358-1260-1C4C-97EF-57B734D1F70F}"/>
              </a:ext>
            </a:extLst>
          </p:cNvPr>
          <p:cNvSpPr>
            <a:spLocks noGrp="1"/>
          </p:cNvSpPr>
          <p:nvPr>
            <p:ph type="title"/>
          </p:nvPr>
        </p:nvSpPr>
        <p:spPr>
          <a:xfrm>
            <a:off x="741523" y="83062"/>
            <a:ext cx="10515600" cy="1325563"/>
          </a:xfrm>
        </p:spPr>
        <p:txBody>
          <a:bodyPr>
            <a:normAutofit/>
          </a:bodyPr>
          <a:lstStyle/>
          <a:p>
            <a:r>
              <a:rPr lang="en-US"/>
              <a:t>Methodology</a:t>
            </a:r>
          </a:p>
        </p:txBody>
      </p:sp>
      <p:sp>
        <p:nvSpPr>
          <p:cNvPr id="3" name="Content Placeholder 2">
            <a:extLst>
              <a:ext uri="{FF2B5EF4-FFF2-40B4-BE49-F238E27FC236}">
                <a16:creationId xmlns:a16="http://schemas.microsoft.com/office/drawing/2014/main" id="{27A65632-CECF-024D-9EDC-F2231810BF6C}"/>
              </a:ext>
            </a:extLst>
          </p:cNvPr>
          <p:cNvSpPr>
            <a:spLocks noGrp="1"/>
          </p:cNvSpPr>
          <p:nvPr>
            <p:ph idx="1"/>
          </p:nvPr>
        </p:nvSpPr>
        <p:spPr>
          <a:xfrm>
            <a:off x="411779" y="1120520"/>
            <a:ext cx="10925908" cy="4973564"/>
          </a:xfrm>
        </p:spPr>
        <p:txBody>
          <a:bodyPr>
            <a:normAutofit/>
          </a:bodyPr>
          <a:lstStyle/>
          <a:p>
            <a:endParaRPr lang="en-US" sz="1800" b="1" dirty="0"/>
          </a:p>
          <a:p>
            <a:endParaRPr lang="en-US" sz="1800" b="1" dirty="0"/>
          </a:p>
          <a:p>
            <a:r>
              <a:rPr lang="en-US" sz="1800" b="1" dirty="0"/>
              <a:t>Ranking methodology  1) </a:t>
            </a:r>
            <a:r>
              <a:rPr lang="en-US" sz="1800" dirty="0"/>
              <a:t>rank the top BMPs based on the </a:t>
            </a:r>
            <a:r>
              <a:rPr lang="en-US" sz="1800" b="1" dirty="0"/>
              <a:t>implementation acreages</a:t>
            </a:r>
            <a:r>
              <a:rPr lang="en-US" sz="1800" dirty="0"/>
              <a:t>; </a:t>
            </a:r>
          </a:p>
          <a:p>
            <a:r>
              <a:rPr lang="en-US" sz="1800" b="1" dirty="0"/>
              <a:t>Ranking methodology  2) </a:t>
            </a:r>
            <a:r>
              <a:rPr lang="en-US" sz="1800" dirty="0"/>
              <a:t>rank the top BMPs based on the percentage of </a:t>
            </a:r>
            <a:r>
              <a:rPr lang="en-US" sz="1800" b="1" dirty="0"/>
              <a:t>maximum allowable acreages</a:t>
            </a:r>
            <a:r>
              <a:rPr lang="en-US" sz="1800" dirty="0"/>
              <a:t>; </a:t>
            </a:r>
          </a:p>
          <a:p>
            <a:r>
              <a:rPr lang="en-US" sz="1800" b="1" dirty="0"/>
              <a:t>Ranking methodology  3) </a:t>
            </a:r>
            <a:r>
              <a:rPr lang="en-US" sz="1800" dirty="0"/>
              <a:t>rank the top BMPs based on the amount of </a:t>
            </a:r>
            <a:r>
              <a:rPr lang="en-US" sz="1800" b="1" dirty="0"/>
              <a:t>nitrogen reduction per dollar spent.</a:t>
            </a:r>
          </a:p>
          <a:p>
            <a:pPr marL="914400" lvl="2" indent="0">
              <a:buNone/>
            </a:pPr>
            <a:endParaRPr lang="en-US" dirty="0"/>
          </a:p>
        </p:txBody>
      </p:sp>
      <p:sp>
        <p:nvSpPr>
          <p:cNvPr id="18" name="TextBox 17">
            <a:extLst>
              <a:ext uri="{FF2B5EF4-FFF2-40B4-BE49-F238E27FC236}">
                <a16:creationId xmlns:a16="http://schemas.microsoft.com/office/drawing/2014/main" id="{CA96944B-EFB5-40B3-B9F5-D3CC24173AF2}"/>
              </a:ext>
            </a:extLst>
          </p:cNvPr>
          <p:cNvSpPr txBox="1"/>
          <p:nvPr/>
        </p:nvSpPr>
        <p:spPr>
          <a:xfrm>
            <a:off x="675169" y="3607302"/>
            <a:ext cx="2970273"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a:ea typeface="+mn-ea"/>
                <a:cs typeface="+mn-cs"/>
              </a:rPr>
              <a:t>Ranking methodology3):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a:ea typeface="+mn-ea"/>
                <a:cs typeface="+mn-cs"/>
              </a:rPr>
              <a:t>BMP2 ($12/</a:t>
            </a:r>
            <a:r>
              <a:rPr kumimoji="0" lang="en-US" sz="1600" b="1" i="0" u="none" strike="noStrike" kern="1200" cap="none" spc="0" normalizeH="0" baseline="0" noProof="0" dirty="0" err="1">
                <a:ln>
                  <a:noFill/>
                </a:ln>
                <a:effectLst/>
                <a:uLnTx/>
                <a:uFillTx/>
                <a:latin typeface="Century Gothic"/>
                <a:ea typeface="+mn-ea"/>
                <a:cs typeface="+mn-cs"/>
              </a:rPr>
              <a:t>lb</a:t>
            </a:r>
            <a:r>
              <a:rPr kumimoji="0" lang="en-US" sz="1600" b="1" i="0" u="none" strike="noStrike" kern="1200" cap="none" spc="0" normalizeH="0" baseline="0" noProof="0" dirty="0">
                <a:ln>
                  <a:noFill/>
                </a:ln>
                <a:effectLst/>
                <a:uLnTx/>
                <a:uFillTx/>
                <a:latin typeface="Century Gothic"/>
                <a:ea typeface="+mn-ea"/>
                <a:cs typeface="+mn-cs"/>
              </a:rPr>
              <a:t> 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a:ea typeface="+mn-ea"/>
                <a:cs typeface="+mn-cs"/>
              </a:rPr>
              <a:t>BMP3 ($15/</a:t>
            </a:r>
            <a:r>
              <a:rPr kumimoji="0" lang="en-US" sz="1600" b="1" i="0" u="none" strike="noStrike" kern="1200" cap="none" spc="0" normalizeH="0" baseline="0" noProof="0" dirty="0" err="1">
                <a:ln>
                  <a:noFill/>
                </a:ln>
                <a:effectLst/>
                <a:uLnTx/>
                <a:uFillTx/>
                <a:latin typeface="Century Gothic"/>
                <a:ea typeface="+mn-ea"/>
                <a:cs typeface="+mn-cs"/>
              </a:rPr>
              <a:t>lb</a:t>
            </a:r>
            <a:r>
              <a:rPr kumimoji="0" lang="en-US" sz="1600" b="1" i="0" u="none" strike="noStrike" kern="1200" cap="none" spc="0" normalizeH="0" baseline="0" noProof="0" dirty="0">
                <a:ln>
                  <a:noFill/>
                </a:ln>
                <a:effectLst/>
                <a:uLnTx/>
                <a:uFillTx/>
                <a:latin typeface="Century Gothic"/>
                <a:ea typeface="+mn-ea"/>
                <a:cs typeface="+mn-cs"/>
              </a:rPr>
              <a:t> 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a:ea typeface="+mn-ea"/>
                <a:cs typeface="+mn-cs"/>
              </a:rPr>
              <a:t>BMP1($24/</a:t>
            </a:r>
            <a:r>
              <a:rPr kumimoji="0" lang="en-US" sz="1600" b="1" i="0" u="none" strike="noStrike" kern="1200" cap="none" spc="0" normalizeH="0" baseline="0" noProof="0" dirty="0" err="1">
                <a:ln>
                  <a:noFill/>
                </a:ln>
                <a:effectLst/>
                <a:uLnTx/>
                <a:uFillTx/>
                <a:latin typeface="Century Gothic"/>
                <a:ea typeface="+mn-ea"/>
                <a:cs typeface="+mn-cs"/>
              </a:rPr>
              <a:t>lb</a:t>
            </a:r>
            <a:r>
              <a:rPr kumimoji="0" lang="en-US" sz="1600" b="1" i="0" u="none" strike="noStrike" kern="1200" cap="none" spc="0" normalizeH="0" baseline="0" noProof="0" dirty="0">
                <a:ln>
                  <a:noFill/>
                </a:ln>
                <a:effectLst/>
                <a:uLnTx/>
                <a:uFillTx/>
                <a:latin typeface="Century Gothic"/>
                <a:ea typeface="+mn-ea"/>
                <a:cs typeface="+mn-cs"/>
              </a:rPr>
              <a:t> 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ea typeface="+mn-ea"/>
              <a:cs typeface="+mn-cs"/>
            </a:endParaRPr>
          </a:p>
        </p:txBody>
      </p:sp>
      <p:grpSp>
        <p:nvGrpSpPr>
          <p:cNvPr id="9" name="Group 8">
            <a:extLst>
              <a:ext uri="{FF2B5EF4-FFF2-40B4-BE49-F238E27FC236}">
                <a16:creationId xmlns:a16="http://schemas.microsoft.com/office/drawing/2014/main" id="{223EBD03-8A9E-0072-8F20-9DDBB9DD24D9}"/>
              </a:ext>
            </a:extLst>
          </p:cNvPr>
          <p:cNvGrpSpPr/>
          <p:nvPr/>
        </p:nvGrpSpPr>
        <p:grpSpPr>
          <a:xfrm>
            <a:off x="579709" y="1066800"/>
            <a:ext cx="10780390" cy="781448"/>
            <a:chOff x="741523" y="3870398"/>
            <a:chExt cx="10940857" cy="1083792"/>
          </a:xfrm>
        </p:grpSpPr>
        <p:sp>
          <p:nvSpPr>
            <p:cNvPr id="15" name="Google Shape;740;p31">
              <a:extLst>
                <a:ext uri="{FF2B5EF4-FFF2-40B4-BE49-F238E27FC236}">
                  <a16:creationId xmlns:a16="http://schemas.microsoft.com/office/drawing/2014/main" id="{2AFA348D-2521-71F6-E619-1C8079C0B4F3}"/>
                </a:ext>
              </a:extLst>
            </p:cNvPr>
            <p:cNvSpPr/>
            <p:nvPr/>
          </p:nvSpPr>
          <p:spPr>
            <a:xfrm>
              <a:off x="741523" y="3870667"/>
              <a:ext cx="2028627" cy="1083254"/>
            </a:xfrm>
            <a:prstGeom prst="homePlate">
              <a:avLst>
                <a:gd name="adj" fmla="val 50000"/>
              </a:avLst>
            </a:prstGeom>
            <a:solidFill>
              <a:srgbClr val="1FC2BA"/>
            </a:solidFill>
            <a:ln>
              <a:noFill/>
            </a:ln>
          </p:spPr>
          <p:txBody>
            <a:bodyPr spcFirstLastPara="1" wrap="square" lIns="121900" tIns="60933" rIns="121900" bIns="60933" anchor="ctr" anchorCtr="0">
              <a:noAutofit/>
            </a:bodyPr>
            <a:lstStyle/>
            <a:p>
              <a:pPr marL="0" marR="0" lvl="0" indent="0" algn="ctr" defTabSz="121917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742;p31">
              <a:extLst>
                <a:ext uri="{FF2B5EF4-FFF2-40B4-BE49-F238E27FC236}">
                  <a16:creationId xmlns:a16="http://schemas.microsoft.com/office/drawing/2014/main" id="{149981D6-F4F9-E93B-59B5-0529530CE600}"/>
                </a:ext>
              </a:extLst>
            </p:cNvPr>
            <p:cNvSpPr/>
            <p:nvPr/>
          </p:nvSpPr>
          <p:spPr>
            <a:xfrm>
              <a:off x="2356534" y="3870398"/>
              <a:ext cx="9273468" cy="1083792"/>
            </a:xfrm>
            <a:prstGeom prst="chevron">
              <a:avLst>
                <a:gd name="adj" fmla="val 50000"/>
              </a:avLst>
            </a:prstGeom>
            <a:solidFill>
              <a:srgbClr val="1FC2BA"/>
            </a:solidFill>
            <a:ln>
              <a:noFill/>
            </a:ln>
          </p:spPr>
          <p:txBody>
            <a:bodyPr spcFirstLastPara="1" wrap="square" lIns="121900" tIns="60933" rIns="121900" bIns="60933" anchor="ctr" anchorCtr="0">
              <a:noAutofit/>
            </a:bodyPr>
            <a:lstStyle/>
            <a:p>
              <a:pPr marL="0" marR="0" lvl="0" indent="0" algn="ctr" defTabSz="121917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0" cap="none" spc="0" normalizeH="0" baseline="0" noProof="0">
                <a:ln>
                  <a:noFill/>
                </a:ln>
                <a:solidFill>
                  <a:srgbClr val="282F39"/>
                </a:solidFill>
                <a:effectLst/>
                <a:uLnTx/>
                <a:uFillTx/>
                <a:latin typeface="Calibri"/>
                <a:ea typeface="Calibri"/>
                <a:cs typeface="Calibri"/>
                <a:sym typeface="Calibri"/>
              </a:endParaRPr>
            </a:p>
          </p:txBody>
        </p:sp>
        <p:sp>
          <p:nvSpPr>
            <p:cNvPr id="19" name="Google Shape;744;p31">
              <a:extLst>
                <a:ext uri="{FF2B5EF4-FFF2-40B4-BE49-F238E27FC236}">
                  <a16:creationId xmlns:a16="http://schemas.microsoft.com/office/drawing/2014/main" id="{94770D78-7339-3F63-9591-1F451941F37E}"/>
                </a:ext>
              </a:extLst>
            </p:cNvPr>
            <p:cNvSpPr txBox="1"/>
            <p:nvPr/>
          </p:nvSpPr>
          <p:spPr>
            <a:xfrm flipH="1">
              <a:off x="3027402" y="4124766"/>
              <a:ext cx="8654978" cy="575055"/>
            </a:xfrm>
            <a:prstGeom prst="rect">
              <a:avLst/>
            </a:pr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1000"/>
                </a:spcBef>
                <a:spcAft>
                  <a:spcPts val="0"/>
                </a:spcAft>
                <a:buClrTx/>
                <a:buSzTx/>
                <a:buFontTx/>
                <a:buNone/>
                <a:tabLst/>
                <a:defRPr/>
              </a:pPr>
              <a:r>
                <a:rPr kumimoji="0" lang="en-US" sz="2200" b="0" i="0" u="none" strike="noStrike" kern="0" cap="none" spc="0" normalizeH="0" baseline="0" noProof="0">
                  <a:ln>
                    <a:noFill/>
                  </a:ln>
                  <a:solidFill>
                    <a:srgbClr val="FFFFFF"/>
                  </a:solidFill>
                  <a:effectLst/>
                  <a:uLnTx/>
                  <a:uFillTx/>
                </a:rPr>
                <a:t>Examine different ranking methodologies to </a:t>
              </a:r>
              <a:r>
                <a:rPr kumimoji="0" lang="en-US" sz="2200" b="1" i="0" u="none" strike="noStrike" kern="0" cap="none" spc="0" normalizeH="0" baseline="0" noProof="0">
                  <a:ln>
                    <a:noFill/>
                  </a:ln>
                  <a:solidFill>
                    <a:srgbClr val="FFFFFF"/>
                  </a:solidFill>
                  <a:effectLst/>
                  <a:uLnTx/>
                  <a:uFillTx/>
                </a:rPr>
                <a:t>identify the top BMPs</a:t>
              </a:r>
              <a:r>
                <a:rPr kumimoji="0" lang="en-US" sz="2200" b="0" i="0" u="none" strike="noStrike" kern="0" cap="none" spc="0" normalizeH="0" baseline="0" noProof="0">
                  <a:ln>
                    <a:noFill/>
                  </a:ln>
                  <a:solidFill>
                    <a:srgbClr val="FFFFFF"/>
                  </a:solidFill>
                  <a:effectLst/>
                  <a:uLnTx/>
                  <a:uFillTx/>
                </a:rPr>
                <a:t>,</a:t>
              </a:r>
            </a:p>
          </p:txBody>
        </p:sp>
        <p:sp>
          <p:nvSpPr>
            <p:cNvPr id="20" name="Google Shape;745;p31">
              <a:extLst>
                <a:ext uri="{FF2B5EF4-FFF2-40B4-BE49-F238E27FC236}">
                  <a16:creationId xmlns:a16="http://schemas.microsoft.com/office/drawing/2014/main" id="{85E59397-B40B-74EA-5D4E-FDB5B5204387}"/>
                </a:ext>
              </a:extLst>
            </p:cNvPr>
            <p:cNvSpPr txBox="1"/>
            <p:nvPr/>
          </p:nvSpPr>
          <p:spPr>
            <a:xfrm>
              <a:off x="1249277" y="4046768"/>
              <a:ext cx="1013153" cy="731051"/>
            </a:xfrm>
            <a:prstGeom prst="rect">
              <a:avLst/>
            </a:prstGeom>
            <a:noFill/>
            <a:ln>
              <a:noFill/>
            </a:ln>
          </p:spPr>
          <p:txBody>
            <a:bodyPr spcFirstLastPara="1" wrap="square" lIns="121900" tIns="60933" rIns="121900" bIns="60933" anchor="ctr" anchorCtr="0">
              <a:noAutofit/>
            </a:bodyPr>
            <a:lstStyle/>
            <a:p>
              <a:pPr algn="ctr" defTabSz="1219170">
                <a:buClr>
                  <a:srgbClr val="FFFFFF"/>
                </a:buClr>
                <a:buSzPts val="4000"/>
              </a:pPr>
              <a:r>
                <a:rPr lang="en" sz="2800" kern="0">
                  <a:solidFill>
                    <a:srgbClr val="FFFFFF"/>
                  </a:solidFill>
                  <a:latin typeface="Fira Sans Extra Condensed Medium"/>
                  <a:ea typeface="Fira Sans Extra Condensed Medium"/>
                  <a:cs typeface="Fira Sans Extra Condensed Medium"/>
                  <a:sym typeface="Fira Sans Extra Condensed Medium"/>
                </a:rPr>
                <a:t>1</a:t>
              </a:r>
              <a:endParaRPr sz="4667" kern="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4" name="Group 3">
            <a:extLst>
              <a:ext uri="{FF2B5EF4-FFF2-40B4-BE49-F238E27FC236}">
                <a16:creationId xmlns:a16="http://schemas.microsoft.com/office/drawing/2014/main" id="{9AB356EE-8604-B1C4-679C-4F4D90EB177B}"/>
              </a:ext>
            </a:extLst>
          </p:cNvPr>
          <p:cNvGrpSpPr/>
          <p:nvPr/>
        </p:nvGrpSpPr>
        <p:grpSpPr>
          <a:xfrm>
            <a:off x="4619602" y="3500519"/>
            <a:ext cx="3280856" cy="3434106"/>
            <a:chOff x="4619602" y="3500519"/>
            <a:chExt cx="3280856" cy="3434106"/>
          </a:xfrm>
        </p:grpSpPr>
        <p:grpSp>
          <p:nvGrpSpPr>
            <p:cNvPr id="7" name="Group 6">
              <a:extLst>
                <a:ext uri="{FF2B5EF4-FFF2-40B4-BE49-F238E27FC236}">
                  <a16:creationId xmlns:a16="http://schemas.microsoft.com/office/drawing/2014/main" id="{11AB2E98-C2DA-F8D8-D30E-0647B174D3BB}"/>
                </a:ext>
              </a:extLst>
            </p:cNvPr>
            <p:cNvGrpSpPr/>
            <p:nvPr/>
          </p:nvGrpSpPr>
          <p:grpSpPr>
            <a:xfrm rot="5400000">
              <a:off x="4542977" y="3577144"/>
              <a:ext cx="3434106" cy="3280856"/>
              <a:chOff x="4542977" y="3577144"/>
              <a:chExt cx="3434106" cy="3280856"/>
            </a:xfrm>
          </p:grpSpPr>
          <p:pic>
            <p:nvPicPr>
              <p:cNvPr id="11" name="Picture 10">
                <a:extLst>
                  <a:ext uri="{FF2B5EF4-FFF2-40B4-BE49-F238E27FC236}">
                    <a16:creationId xmlns:a16="http://schemas.microsoft.com/office/drawing/2014/main" id="{C8DB9B66-351E-B423-02AB-3BE32523460E}"/>
                  </a:ext>
                </a:extLst>
              </p:cNvPr>
              <p:cNvPicPr>
                <a:picLocks noChangeAspect="1"/>
              </p:cNvPicPr>
              <p:nvPr/>
            </p:nvPicPr>
            <p:blipFill>
              <a:blip r:embed="rId3"/>
              <a:stretch>
                <a:fillRect/>
              </a:stretch>
            </p:blipFill>
            <p:spPr>
              <a:xfrm>
                <a:off x="4542977" y="3577144"/>
                <a:ext cx="3434106" cy="3280856"/>
              </a:xfrm>
              <a:prstGeom prst="rect">
                <a:avLst/>
              </a:prstGeom>
            </p:spPr>
          </p:pic>
          <p:pic>
            <p:nvPicPr>
              <p:cNvPr id="12" name="Picture 11">
                <a:extLst>
                  <a:ext uri="{FF2B5EF4-FFF2-40B4-BE49-F238E27FC236}">
                    <a16:creationId xmlns:a16="http://schemas.microsoft.com/office/drawing/2014/main" id="{CEC9364C-4E32-0912-6BAC-6E1DA15C7F0E}"/>
                  </a:ext>
                </a:extLst>
              </p:cNvPr>
              <p:cNvPicPr>
                <a:picLocks noChangeAspect="1"/>
              </p:cNvPicPr>
              <p:nvPr/>
            </p:nvPicPr>
            <p:blipFill>
              <a:blip r:embed="rId4"/>
              <a:stretch>
                <a:fillRect/>
              </a:stretch>
            </p:blipFill>
            <p:spPr>
              <a:xfrm flipH="1">
                <a:off x="6765596" y="4277248"/>
                <a:ext cx="570011" cy="1306286"/>
              </a:xfrm>
              <a:prstGeom prst="rect">
                <a:avLst/>
              </a:prstGeom>
            </p:spPr>
          </p:pic>
          <p:pic>
            <p:nvPicPr>
              <p:cNvPr id="13" name="Picture 12">
                <a:extLst>
                  <a:ext uri="{FF2B5EF4-FFF2-40B4-BE49-F238E27FC236}">
                    <a16:creationId xmlns:a16="http://schemas.microsoft.com/office/drawing/2014/main" id="{5E34E64D-1304-2482-6182-EA09F0A05B0B}"/>
                  </a:ext>
                </a:extLst>
              </p:cNvPr>
              <p:cNvPicPr>
                <a:picLocks noChangeAspect="1"/>
              </p:cNvPicPr>
              <p:nvPr/>
            </p:nvPicPr>
            <p:blipFill>
              <a:blip r:embed="rId5"/>
              <a:stretch>
                <a:fillRect/>
              </a:stretch>
            </p:blipFill>
            <p:spPr>
              <a:xfrm>
                <a:off x="7337948" y="4250361"/>
                <a:ext cx="639135" cy="1333173"/>
              </a:xfrm>
              <a:prstGeom prst="rect">
                <a:avLst/>
              </a:prstGeom>
            </p:spPr>
          </p:pic>
          <p:pic>
            <p:nvPicPr>
              <p:cNvPr id="14" name="Picture 13">
                <a:extLst>
                  <a:ext uri="{FF2B5EF4-FFF2-40B4-BE49-F238E27FC236}">
                    <a16:creationId xmlns:a16="http://schemas.microsoft.com/office/drawing/2014/main" id="{E2909296-C06E-A342-5360-3F252C636AB7}"/>
                  </a:ext>
                </a:extLst>
              </p:cNvPr>
              <p:cNvPicPr>
                <a:picLocks noChangeAspect="1"/>
              </p:cNvPicPr>
              <p:nvPr/>
            </p:nvPicPr>
            <p:blipFill>
              <a:blip r:embed="rId6"/>
              <a:stretch>
                <a:fillRect/>
              </a:stretch>
            </p:blipFill>
            <p:spPr>
              <a:xfrm flipH="1">
                <a:off x="7335606" y="4239750"/>
                <a:ext cx="641476" cy="1306286"/>
              </a:xfrm>
              <a:prstGeom prst="rect">
                <a:avLst/>
              </a:prstGeom>
            </p:spPr>
          </p:pic>
          <p:sp>
            <p:nvSpPr>
              <p:cNvPr id="16" name="Rectangle 15">
                <a:extLst>
                  <a:ext uri="{FF2B5EF4-FFF2-40B4-BE49-F238E27FC236}">
                    <a16:creationId xmlns:a16="http://schemas.microsoft.com/office/drawing/2014/main" id="{94832062-0FA9-D114-7E9A-F51E6E6289AD}"/>
                  </a:ext>
                </a:extLst>
              </p:cNvPr>
              <p:cNvSpPr/>
              <p:nvPr/>
            </p:nvSpPr>
            <p:spPr>
              <a:xfrm>
                <a:off x="5555123" y="4745115"/>
                <a:ext cx="1208132" cy="840638"/>
              </a:xfrm>
              <a:prstGeom prst="rect">
                <a:avLst/>
              </a:prstGeom>
              <a:solidFill>
                <a:srgbClr val="FF993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DCE2DDB2-7B55-0918-BB2B-2BD126BB986B}"/>
                  </a:ext>
                </a:extLst>
              </p:cNvPr>
              <p:cNvSpPr txBox="1"/>
              <p:nvPr/>
            </p:nvSpPr>
            <p:spPr>
              <a:xfrm rot="16200000">
                <a:off x="5882151" y="5072891"/>
                <a:ext cx="59594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a:ea typeface="+mn-ea"/>
                    <a:cs typeface="+mn-cs"/>
                  </a:rPr>
                  <a:t>BMP1</a:t>
                </a:r>
              </a:p>
            </p:txBody>
          </p:sp>
          <p:sp>
            <p:nvSpPr>
              <p:cNvPr id="22" name="Rectangle 21">
                <a:extLst>
                  <a:ext uri="{FF2B5EF4-FFF2-40B4-BE49-F238E27FC236}">
                    <a16:creationId xmlns:a16="http://schemas.microsoft.com/office/drawing/2014/main" id="{1E4DBCB0-F0A6-524F-EF13-21E2019A93D0}"/>
                  </a:ext>
                </a:extLst>
              </p:cNvPr>
              <p:cNvSpPr/>
              <p:nvPr/>
            </p:nvSpPr>
            <p:spPr>
              <a:xfrm>
                <a:off x="6763255" y="4552889"/>
                <a:ext cx="444205" cy="1031755"/>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4" name="Rectangle 23">
                <a:extLst>
                  <a:ext uri="{FF2B5EF4-FFF2-40B4-BE49-F238E27FC236}">
                    <a16:creationId xmlns:a16="http://schemas.microsoft.com/office/drawing/2014/main" id="{D9C26054-DBE0-AB53-25D3-7282C3684234}"/>
                  </a:ext>
                </a:extLst>
              </p:cNvPr>
              <p:cNvSpPr/>
              <p:nvPr/>
            </p:nvSpPr>
            <p:spPr>
              <a:xfrm>
                <a:off x="7206636" y="4214336"/>
                <a:ext cx="276999" cy="1358664"/>
              </a:xfrm>
              <a:prstGeom prst="rect">
                <a:avLst/>
              </a:prstGeom>
              <a:solidFill>
                <a:schemeClr val="accent1">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a:ea typeface="+mn-ea"/>
                  <a:cs typeface="+mn-cs"/>
                </a:endParaRPr>
              </a:p>
            </p:txBody>
          </p:sp>
        </p:grpSp>
        <p:sp>
          <p:nvSpPr>
            <p:cNvPr id="8" name="TextBox 7">
              <a:extLst>
                <a:ext uri="{FF2B5EF4-FFF2-40B4-BE49-F238E27FC236}">
                  <a16:creationId xmlns:a16="http://schemas.microsoft.com/office/drawing/2014/main" id="{253D8D76-4BBD-4378-D2E1-68AE46D65C01}"/>
                </a:ext>
              </a:extLst>
            </p:cNvPr>
            <p:cNvSpPr txBox="1"/>
            <p:nvPr/>
          </p:nvSpPr>
          <p:spPr>
            <a:xfrm>
              <a:off x="5929143" y="5804400"/>
              <a:ext cx="59594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a:ea typeface="+mn-ea"/>
                  <a:cs typeface="+mn-cs"/>
                </a:rPr>
                <a:t>BMP2</a:t>
              </a:r>
            </a:p>
          </p:txBody>
        </p:sp>
        <p:sp>
          <p:nvSpPr>
            <p:cNvPr id="10" name="TextBox 9">
              <a:extLst>
                <a:ext uri="{FF2B5EF4-FFF2-40B4-BE49-F238E27FC236}">
                  <a16:creationId xmlns:a16="http://schemas.microsoft.com/office/drawing/2014/main" id="{00AEAB99-5D46-AA64-ADFA-A38E05C6F801}"/>
                </a:ext>
              </a:extLst>
            </p:cNvPr>
            <p:cNvSpPr txBox="1"/>
            <p:nvPr/>
          </p:nvSpPr>
          <p:spPr>
            <a:xfrm>
              <a:off x="5901500" y="6138469"/>
              <a:ext cx="68848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a:rPr>
                <a:t>BMP 3</a:t>
              </a:r>
            </a:p>
          </p:txBody>
        </p:sp>
      </p:grpSp>
    </p:spTree>
    <p:extLst>
      <p:ext uri="{BB962C8B-B14F-4D97-AF65-F5344CB8AC3E}">
        <p14:creationId xmlns:p14="http://schemas.microsoft.com/office/powerpoint/2010/main" val="39191842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EC358-1260-1C4C-97EF-57B734D1F70F}"/>
              </a:ext>
            </a:extLst>
          </p:cNvPr>
          <p:cNvSpPr>
            <a:spLocks noGrp="1"/>
          </p:cNvSpPr>
          <p:nvPr>
            <p:ph type="title"/>
          </p:nvPr>
        </p:nvSpPr>
        <p:spPr>
          <a:xfrm>
            <a:off x="686645" y="96055"/>
            <a:ext cx="10515600" cy="839216"/>
          </a:xfrm>
        </p:spPr>
        <p:txBody>
          <a:bodyPr>
            <a:normAutofit/>
          </a:bodyPr>
          <a:lstStyle/>
          <a:p>
            <a:r>
              <a:rPr lang="en-US"/>
              <a:t>Methodology</a:t>
            </a:r>
          </a:p>
        </p:txBody>
      </p:sp>
      <p:sp>
        <p:nvSpPr>
          <p:cNvPr id="3" name="Content Placeholder 2">
            <a:extLst>
              <a:ext uri="{FF2B5EF4-FFF2-40B4-BE49-F238E27FC236}">
                <a16:creationId xmlns:a16="http://schemas.microsoft.com/office/drawing/2014/main" id="{27A65632-CECF-024D-9EDC-F2231810BF6C}"/>
              </a:ext>
            </a:extLst>
          </p:cNvPr>
          <p:cNvSpPr>
            <a:spLocks noGrp="1"/>
          </p:cNvSpPr>
          <p:nvPr>
            <p:ph idx="1"/>
          </p:nvPr>
        </p:nvSpPr>
        <p:spPr>
          <a:xfrm>
            <a:off x="411779" y="1120520"/>
            <a:ext cx="10925908" cy="4973564"/>
          </a:xfrm>
        </p:spPr>
        <p:txBody>
          <a:bodyPr>
            <a:normAutofit/>
          </a:bodyPr>
          <a:lstStyle/>
          <a:p>
            <a:endParaRPr lang="en-US" sz="1800" b="1" dirty="0"/>
          </a:p>
          <a:p>
            <a:r>
              <a:rPr lang="en-US" sz="1800" b="1" dirty="0"/>
              <a:t>Ranking methodology  1) </a:t>
            </a:r>
            <a:r>
              <a:rPr lang="en-US" sz="1800" dirty="0"/>
              <a:t>rank the top BMPs based on the </a:t>
            </a:r>
            <a:r>
              <a:rPr lang="en-US" sz="1800" b="1" dirty="0"/>
              <a:t>implementation acreages</a:t>
            </a:r>
            <a:r>
              <a:rPr lang="en-US" sz="1800" dirty="0"/>
              <a:t>; </a:t>
            </a:r>
          </a:p>
          <a:p>
            <a:r>
              <a:rPr lang="en-US" sz="1800" b="1" dirty="0"/>
              <a:t>Ranking methodology  2) </a:t>
            </a:r>
            <a:r>
              <a:rPr lang="en-US" sz="1800" dirty="0"/>
              <a:t>rank the top BMPs based on the percentage of </a:t>
            </a:r>
            <a:r>
              <a:rPr lang="en-US" sz="1800" b="1" dirty="0"/>
              <a:t>maximum allowable acreages</a:t>
            </a:r>
            <a:r>
              <a:rPr lang="en-US" sz="1800" dirty="0"/>
              <a:t>; </a:t>
            </a:r>
          </a:p>
          <a:p>
            <a:r>
              <a:rPr lang="en-US" sz="1800" b="1" dirty="0"/>
              <a:t>Ranking methodology  3) </a:t>
            </a:r>
            <a:r>
              <a:rPr lang="en-US" sz="1800" dirty="0"/>
              <a:t>rank the top BMPs based on the amount of </a:t>
            </a:r>
            <a:r>
              <a:rPr lang="en-US" sz="1800" b="1" dirty="0"/>
              <a:t>nitrogen reduction per dollar spent.</a:t>
            </a:r>
          </a:p>
          <a:p>
            <a:pPr marL="914400" lvl="2" indent="0">
              <a:buNone/>
            </a:pPr>
            <a:endParaRPr lang="en-US" dirty="0"/>
          </a:p>
        </p:txBody>
      </p:sp>
      <p:sp>
        <p:nvSpPr>
          <p:cNvPr id="18" name="TextBox 17">
            <a:extLst>
              <a:ext uri="{FF2B5EF4-FFF2-40B4-BE49-F238E27FC236}">
                <a16:creationId xmlns:a16="http://schemas.microsoft.com/office/drawing/2014/main" id="{CA96944B-EFB5-40B3-B9F5-D3CC24173AF2}"/>
              </a:ext>
            </a:extLst>
          </p:cNvPr>
          <p:cNvSpPr txBox="1"/>
          <p:nvPr/>
        </p:nvSpPr>
        <p:spPr>
          <a:xfrm>
            <a:off x="579709" y="3323892"/>
            <a:ext cx="3816759"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a:ea typeface="+mn-ea"/>
                <a:cs typeface="+mn-cs"/>
              </a:rPr>
              <a:t>Ranking methodology1):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a:ea typeface="+mn-ea"/>
                <a:cs typeface="+mn-cs"/>
              </a:rPr>
              <a:t>BMP1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a:ea typeface="+mn-ea"/>
                <a:cs typeface="+mn-cs"/>
              </a:rPr>
              <a:t>BMP2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a:ea typeface="+mn-ea"/>
                <a:cs typeface="+mn-cs"/>
              </a:rPr>
              <a:t>BMP3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a:ea typeface="+mn-ea"/>
                <a:cs typeface="+mn-cs"/>
              </a:rPr>
              <a:t>Ranking methodology2):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a:ea typeface="+mn-ea"/>
                <a:cs typeface="+mn-cs"/>
              </a:rPr>
              <a:t>BMP3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a:ea typeface="+mn-ea"/>
                <a:cs typeface="+mn-cs"/>
              </a:rPr>
              <a:t>BMP2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a:ea typeface="+mn-ea"/>
                <a:cs typeface="+mn-cs"/>
              </a:rPr>
              <a:t>BMP1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ea typeface="+mn-ea"/>
              <a:cs typeface="+mn-cs"/>
            </a:endParaRPr>
          </a:p>
        </p:txBody>
      </p:sp>
      <p:sp>
        <p:nvSpPr>
          <p:cNvPr id="15" name="TextBox 14">
            <a:extLst>
              <a:ext uri="{FF2B5EF4-FFF2-40B4-BE49-F238E27FC236}">
                <a16:creationId xmlns:a16="http://schemas.microsoft.com/office/drawing/2014/main" id="{08726C18-6056-46DB-AC64-BD9C3E654301}"/>
              </a:ext>
            </a:extLst>
          </p:cNvPr>
          <p:cNvSpPr txBox="1"/>
          <p:nvPr/>
        </p:nvSpPr>
        <p:spPr>
          <a:xfrm>
            <a:off x="579709" y="5734459"/>
            <a:ext cx="3816759"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a:ea typeface="+mn-ea"/>
                <a:cs typeface="+mn-cs"/>
              </a:rPr>
              <a:t>Ranking methodology3):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a:ea typeface="+mn-ea"/>
                <a:cs typeface="+mn-cs"/>
              </a:rPr>
              <a:t>BMP2 ($12/</a:t>
            </a:r>
            <a:r>
              <a:rPr kumimoji="0" lang="en-US" sz="1600" b="1" i="0" u="none" strike="noStrike" kern="1200" cap="none" spc="0" normalizeH="0" baseline="0" noProof="0" dirty="0" err="1">
                <a:ln>
                  <a:noFill/>
                </a:ln>
                <a:effectLst/>
                <a:uLnTx/>
                <a:uFillTx/>
                <a:latin typeface="Century Gothic"/>
                <a:ea typeface="+mn-ea"/>
                <a:cs typeface="+mn-cs"/>
              </a:rPr>
              <a:t>lb</a:t>
            </a:r>
            <a:r>
              <a:rPr kumimoji="0" lang="en-US" sz="1600" b="1" i="0" u="none" strike="noStrike" kern="1200" cap="none" spc="0" normalizeH="0" baseline="0" noProof="0" dirty="0">
                <a:ln>
                  <a:noFill/>
                </a:ln>
                <a:effectLst/>
                <a:uLnTx/>
                <a:uFillTx/>
                <a:latin typeface="Century Gothic"/>
                <a:ea typeface="+mn-ea"/>
                <a:cs typeface="+mn-cs"/>
              </a:rPr>
              <a:t> 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a:ea typeface="+mn-ea"/>
                <a:cs typeface="+mn-cs"/>
              </a:rPr>
              <a:t>BMP3 ($15/</a:t>
            </a:r>
            <a:r>
              <a:rPr kumimoji="0" lang="en-US" sz="1600" b="1" i="0" u="none" strike="noStrike" kern="1200" cap="none" spc="0" normalizeH="0" baseline="0" noProof="0" dirty="0" err="1">
                <a:ln>
                  <a:noFill/>
                </a:ln>
                <a:effectLst/>
                <a:uLnTx/>
                <a:uFillTx/>
                <a:latin typeface="Century Gothic"/>
                <a:ea typeface="+mn-ea"/>
                <a:cs typeface="+mn-cs"/>
              </a:rPr>
              <a:t>lb</a:t>
            </a:r>
            <a:r>
              <a:rPr kumimoji="0" lang="en-US" sz="1600" b="1" i="0" u="none" strike="noStrike" kern="1200" cap="none" spc="0" normalizeH="0" baseline="0" noProof="0" dirty="0">
                <a:ln>
                  <a:noFill/>
                </a:ln>
                <a:effectLst/>
                <a:uLnTx/>
                <a:uFillTx/>
                <a:latin typeface="Century Gothic"/>
                <a:ea typeface="+mn-ea"/>
                <a:cs typeface="+mn-cs"/>
              </a:rPr>
              <a:t> 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a:ea typeface="+mn-ea"/>
                <a:cs typeface="+mn-cs"/>
              </a:rPr>
              <a:t>BMP1($24/</a:t>
            </a:r>
            <a:r>
              <a:rPr kumimoji="0" lang="en-US" sz="1600" b="1" i="0" u="none" strike="noStrike" kern="1200" cap="none" spc="0" normalizeH="0" baseline="0" noProof="0" dirty="0" err="1">
                <a:ln>
                  <a:noFill/>
                </a:ln>
                <a:effectLst/>
                <a:uLnTx/>
                <a:uFillTx/>
                <a:latin typeface="Century Gothic"/>
                <a:ea typeface="+mn-ea"/>
                <a:cs typeface="+mn-cs"/>
              </a:rPr>
              <a:t>lb</a:t>
            </a:r>
            <a:r>
              <a:rPr kumimoji="0" lang="en-US" sz="1600" b="1" i="0" u="none" strike="noStrike" kern="1200" cap="none" spc="0" normalizeH="0" baseline="0" noProof="0" dirty="0">
                <a:ln>
                  <a:noFill/>
                </a:ln>
                <a:effectLst/>
                <a:uLnTx/>
                <a:uFillTx/>
                <a:latin typeface="Century Gothic"/>
                <a:ea typeface="+mn-ea"/>
                <a:cs typeface="+mn-cs"/>
              </a:rPr>
              <a:t> 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ea typeface="+mn-ea"/>
              <a:cs typeface="+mn-cs"/>
            </a:endParaRPr>
          </a:p>
        </p:txBody>
      </p:sp>
      <p:grpSp>
        <p:nvGrpSpPr>
          <p:cNvPr id="4" name="Group 3">
            <a:extLst>
              <a:ext uri="{FF2B5EF4-FFF2-40B4-BE49-F238E27FC236}">
                <a16:creationId xmlns:a16="http://schemas.microsoft.com/office/drawing/2014/main" id="{B98995EC-C217-9623-3499-452CE5A2B68E}"/>
              </a:ext>
            </a:extLst>
          </p:cNvPr>
          <p:cNvGrpSpPr/>
          <p:nvPr/>
        </p:nvGrpSpPr>
        <p:grpSpPr>
          <a:xfrm>
            <a:off x="542365" y="828371"/>
            <a:ext cx="11204645" cy="618087"/>
            <a:chOff x="741523" y="3870400"/>
            <a:chExt cx="10940857" cy="1083792"/>
          </a:xfrm>
        </p:grpSpPr>
        <p:sp>
          <p:nvSpPr>
            <p:cNvPr id="5" name="Google Shape;740;p31">
              <a:extLst>
                <a:ext uri="{FF2B5EF4-FFF2-40B4-BE49-F238E27FC236}">
                  <a16:creationId xmlns:a16="http://schemas.microsoft.com/office/drawing/2014/main" id="{F07DE82D-4E5E-A03B-E840-DC265B98F06E}"/>
                </a:ext>
              </a:extLst>
            </p:cNvPr>
            <p:cNvSpPr/>
            <p:nvPr/>
          </p:nvSpPr>
          <p:spPr>
            <a:xfrm>
              <a:off x="741523" y="3870667"/>
              <a:ext cx="2028627" cy="1083254"/>
            </a:xfrm>
            <a:prstGeom prst="homePlate">
              <a:avLst>
                <a:gd name="adj" fmla="val 50000"/>
              </a:avLst>
            </a:prstGeom>
            <a:solidFill>
              <a:srgbClr val="1FC2BA"/>
            </a:solidFill>
            <a:ln>
              <a:noFill/>
            </a:ln>
          </p:spPr>
          <p:txBody>
            <a:bodyPr spcFirstLastPara="1" wrap="square" lIns="121900" tIns="60933" rIns="121900" bIns="60933" anchor="ctr" anchorCtr="0">
              <a:noAutofit/>
            </a:bodyPr>
            <a:lstStyle/>
            <a:p>
              <a:pPr marL="0" marR="0" lvl="0" indent="0" algn="ctr" defTabSz="121917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742;p31">
              <a:extLst>
                <a:ext uri="{FF2B5EF4-FFF2-40B4-BE49-F238E27FC236}">
                  <a16:creationId xmlns:a16="http://schemas.microsoft.com/office/drawing/2014/main" id="{FAFA95F9-71C9-FFB5-5F6F-82464F5F88A6}"/>
                </a:ext>
              </a:extLst>
            </p:cNvPr>
            <p:cNvSpPr/>
            <p:nvPr/>
          </p:nvSpPr>
          <p:spPr>
            <a:xfrm>
              <a:off x="2356534" y="3870400"/>
              <a:ext cx="9273468" cy="1083792"/>
            </a:xfrm>
            <a:prstGeom prst="chevron">
              <a:avLst>
                <a:gd name="adj" fmla="val 50000"/>
              </a:avLst>
            </a:prstGeom>
            <a:solidFill>
              <a:srgbClr val="1FC2BA"/>
            </a:solidFill>
            <a:ln>
              <a:noFill/>
            </a:ln>
          </p:spPr>
          <p:txBody>
            <a:bodyPr spcFirstLastPara="1" wrap="square" lIns="121900" tIns="60933" rIns="121900" bIns="60933" anchor="ctr" anchorCtr="0">
              <a:noAutofit/>
            </a:bodyPr>
            <a:lstStyle/>
            <a:p>
              <a:pPr marL="0" marR="0" lvl="0" indent="0" algn="ctr" defTabSz="121917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0" cap="none" spc="0" normalizeH="0" baseline="0" noProof="0">
                <a:ln>
                  <a:noFill/>
                </a:ln>
                <a:solidFill>
                  <a:srgbClr val="282F39"/>
                </a:solidFill>
                <a:effectLst/>
                <a:uLnTx/>
                <a:uFillTx/>
                <a:latin typeface="Calibri"/>
                <a:ea typeface="Calibri"/>
                <a:cs typeface="Calibri"/>
                <a:sym typeface="Calibri"/>
              </a:endParaRPr>
            </a:p>
          </p:txBody>
        </p:sp>
        <p:sp>
          <p:nvSpPr>
            <p:cNvPr id="17" name="Google Shape;744;p31">
              <a:extLst>
                <a:ext uri="{FF2B5EF4-FFF2-40B4-BE49-F238E27FC236}">
                  <a16:creationId xmlns:a16="http://schemas.microsoft.com/office/drawing/2014/main" id="{24924C90-1CF8-7C69-E5DB-A46F0D397A1F}"/>
                </a:ext>
              </a:extLst>
            </p:cNvPr>
            <p:cNvSpPr txBox="1"/>
            <p:nvPr/>
          </p:nvSpPr>
          <p:spPr>
            <a:xfrm flipH="1">
              <a:off x="3027402" y="4124766"/>
              <a:ext cx="8654978" cy="575055"/>
            </a:xfrm>
            <a:prstGeom prst="rect">
              <a:avLst/>
            </a:pr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100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rPr>
                <a:t>Examine different ranking methodologies to </a:t>
              </a:r>
              <a:r>
                <a:rPr kumimoji="0" lang="en-US" sz="2000" b="1" i="0" u="none" strike="noStrike" kern="0" cap="none" spc="0" normalizeH="0" baseline="0" noProof="0">
                  <a:ln>
                    <a:noFill/>
                  </a:ln>
                  <a:solidFill>
                    <a:srgbClr val="FFFFFF"/>
                  </a:solidFill>
                  <a:effectLst/>
                  <a:uLnTx/>
                  <a:uFillTx/>
                </a:rPr>
                <a:t>identify the top BMPs</a:t>
              </a:r>
              <a:r>
                <a:rPr kumimoji="0" lang="en-US" sz="2000" b="0" i="0" u="none" strike="noStrike" kern="0" cap="none" spc="0" normalizeH="0" baseline="0" noProof="0">
                  <a:ln>
                    <a:noFill/>
                  </a:ln>
                  <a:solidFill>
                    <a:srgbClr val="FFFFFF"/>
                  </a:solidFill>
                  <a:effectLst/>
                  <a:uLnTx/>
                  <a:uFillTx/>
                </a:rPr>
                <a:t>,</a:t>
              </a:r>
            </a:p>
          </p:txBody>
        </p:sp>
        <p:sp>
          <p:nvSpPr>
            <p:cNvPr id="19" name="Google Shape;745;p31">
              <a:extLst>
                <a:ext uri="{FF2B5EF4-FFF2-40B4-BE49-F238E27FC236}">
                  <a16:creationId xmlns:a16="http://schemas.microsoft.com/office/drawing/2014/main" id="{88DCCF3A-96B7-5B8B-B83B-666A0ACC9D22}"/>
                </a:ext>
              </a:extLst>
            </p:cNvPr>
            <p:cNvSpPr txBox="1"/>
            <p:nvPr/>
          </p:nvSpPr>
          <p:spPr>
            <a:xfrm>
              <a:off x="1249277" y="4046768"/>
              <a:ext cx="1013153" cy="731051"/>
            </a:xfrm>
            <a:prstGeom prst="rect">
              <a:avLst/>
            </a:prstGeom>
            <a:noFill/>
            <a:ln>
              <a:noFill/>
            </a:ln>
          </p:spPr>
          <p:txBody>
            <a:bodyPr spcFirstLastPara="1" wrap="square" lIns="121900" tIns="60933" rIns="121900" bIns="60933" anchor="ctr" anchorCtr="0">
              <a:noAutofit/>
            </a:bodyPr>
            <a:lstStyle/>
            <a:p>
              <a:pPr algn="ctr" defTabSz="1219170">
                <a:buClr>
                  <a:srgbClr val="FFFFFF"/>
                </a:buClr>
                <a:buSzPts val="4000"/>
              </a:pPr>
              <a:r>
                <a:rPr lang="en" sz="2800" kern="0">
                  <a:solidFill>
                    <a:srgbClr val="FFFFFF"/>
                  </a:solidFill>
                  <a:latin typeface="Fira Sans Extra Condensed Medium"/>
                  <a:ea typeface="Fira Sans Extra Condensed Medium"/>
                  <a:cs typeface="Fira Sans Extra Condensed Medium"/>
                  <a:sym typeface="Fira Sans Extra Condensed Medium"/>
                </a:rPr>
                <a:t>1</a:t>
              </a:r>
              <a:endParaRPr sz="4667" kern="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6" name="Group 5">
            <a:extLst>
              <a:ext uri="{FF2B5EF4-FFF2-40B4-BE49-F238E27FC236}">
                <a16:creationId xmlns:a16="http://schemas.microsoft.com/office/drawing/2014/main" id="{6BBF61F8-63A4-E7E0-D1FA-058852E80D84}"/>
              </a:ext>
            </a:extLst>
          </p:cNvPr>
          <p:cNvGrpSpPr/>
          <p:nvPr/>
        </p:nvGrpSpPr>
        <p:grpSpPr>
          <a:xfrm>
            <a:off x="4619602" y="3500519"/>
            <a:ext cx="3280856" cy="3434106"/>
            <a:chOff x="4619602" y="3500519"/>
            <a:chExt cx="3280856" cy="3434106"/>
          </a:xfrm>
        </p:grpSpPr>
        <p:grpSp>
          <p:nvGrpSpPr>
            <p:cNvPr id="20" name="Group 19">
              <a:extLst>
                <a:ext uri="{FF2B5EF4-FFF2-40B4-BE49-F238E27FC236}">
                  <a16:creationId xmlns:a16="http://schemas.microsoft.com/office/drawing/2014/main" id="{435EDFDE-A17A-1D7B-B6EB-649C217A7E75}"/>
                </a:ext>
              </a:extLst>
            </p:cNvPr>
            <p:cNvGrpSpPr/>
            <p:nvPr/>
          </p:nvGrpSpPr>
          <p:grpSpPr>
            <a:xfrm rot="5400000">
              <a:off x="4542977" y="3577144"/>
              <a:ext cx="3434106" cy="3280856"/>
              <a:chOff x="4542977" y="3577144"/>
              <a:chExt cx="3434106" cy="3280856"/>
            </a:xfrm>
          </p:grpSpPr>
          <p:pic>
            <p:nvPicPr>
              <p:cNvPr id="24" name="Picture 23">
                <a:extLst>
                  <a:ext uri="{FF2B5EF4-FFF2-40B4-BE49-F238E27FC236}">
                    <a16:creationId xmlns:a16="http://schemas.microsoft.com/office/drawing/2014/main" id="{8A7296A8-7A61-92B3-2655-0E8F9ED2D117}"/>
                  </a:ext>
                </a:extLst>
              </p:cNvPr>
              <p:cNvPicPr>
                <a:picLocks noChangeAspect="1"/>
              </p:cNvPicPr>
              <p:nvPr/>
            </p:nvPicPr>
            <p:blipFill>
              <a:blip r:embed="rId3"/>
              <a:stretch>
                <a:fillRect/>
              </a:stretch>
            </p:blipFill>
            <p:spPr>
              <a:xfrm>
                <a:off x="4542977" y="3577144"/>
                <a:ext cx="3434106" cy="3280856"/>
              </a:xfrm>
              <a:prstGeom prst="rect">
                <a:avLst/>
              </a:prstGeom>
            </p:spPr>
          </p:pic>
          <p:pic>
            <p:nvPicPr>
              <p:cNvPr id="26" name="Picture 25">
                <a:extLst>
                  <a:ext uri="{FF2B5EF4-FFF2-40B4-BE49-F238E27FC236}">
                    <a16:creationId xmlns:a16="http://schemas.microsoft.com/office/drawing/2014/main" id="{6114D74B-B56E-17EB-7D62-86F080A872A4}"/>
                  </a:ext>
                </a:extLst>
              </p:cNvPr>
              <p:cNvPicPr>
                <a:picLocks noChangeAspect="1"/>
              </p:cNvPicPr>
              <p:nvPr/>
            </p:nvPicPr>
            <p:blipFill>
              <a:blip r:embed="rId4"/>
              <a:stretch>
                <a:fillRect/>
              </a:stretch>
            </p:blipFill>
            <p:spPr>
              <a:xfrm flipH="1">
                <a:off x="6765596" y="4277248"/>
                <a:ext cx="570011" cy="1306286"/>
              </a:xfrm>
              <a:prstGeom prst="rect">
                <a:avLst/>
              </a:prstGeom>
            </p:spPr>
          </p:pic>
          <p:pic>
            <p:nvPicPr>
              <p:cNvPr id="29" name="Picture 28">
                <a:extLst>
                  <a:ext uri="{FF2B5EF4-FFF2-40B4-BE49-F238E27FC236}">
                    <a16:creationId xmlns:a16="http://schemas.microsoft.com/office/drawing/2014/main" id="{54A5590A-4DEC-7B12-E3D5-61A69CE45F36}"/>
                  </a:ext>
                </a:extLst>
              </p:cNvPr>
              <p:cNvPicPr>
                <a:picLocks noChangeAspect="1"/>
              </p:cNvPicPr>
              <p:nvPr/>
            </p:nvPicPr>
            <p:blipFill>
              <a:blip r:embed="rId5"/>
              <a:stretch>
                <a:fillRect/>
              </a:stretch>
            </p:blipFill>
            <p:spPr>
              <a:xfrm>
                <a:off x="7337948" y="4250361"/>
                <a:ext cx="639135" cy="1333173"/>
              </a:xfrm>
              <a:prstGeom prst="rect">
                <a:avLst/>
              </a:prstGeom>
            </p:spPr>
          </p:pic>
          <p:pic>
            <p:nvPicPr>
              <p:cNvPr id="30" name="Picture 29">
                <a:extLst>
                  <a:ext uri="{FF2B5EF4-FFF2-40B4-BE49-F238E27FC236}">
                    <a16:creationId xmlns:a16="http://schemas.microsoft.com/office/drawing/2014/main" id="{0ECDB12F-0012-EDE9-443B-6D943FB56790}"/>
                  </a:ext>
                </a:extLst>
              </p:cNvPr>
              <p:cNvPicPr>
                <a:picLocks noChangeAspect="1"/>
              </p:cNvPicPr>
              <p:nvPr/>
            </p:nvPicPr>
            <p:blipFill>
              <a:blip r:embed="rId6"/>
              <a:stretch>
                <a:fillRect/>
              </a:stretch>
            </p:blipFill>
            <p:spPr>
              <a:xfrm flipH="1">
                <a:off x="7335606" y="4239750"/>
                <a:ext cx="641476" cy="1306286"/>
              </a:xfrm>
              <a:prstGeom prst="rect">
                <a:avLst/>
              </a:prstGeom>
            </p:spPr>
          </p:pic>
          <p:sp>
            <p:nvSpPr>
              <p:cNvPr id="31" name="Rectangle 30">
                <a:extLst>
                  <a:ext uri="{FF2B5EF4-FFF2-40B4-BE49-F238E27FC236}">
                    <a16:creationId xmlns:a16="http://schemas.microsoft.com/office/drawing/2014/main" id="{2675ACDB-2BFE-8148-8D17-0656E95808F2}"/>
                  </a:ext>
                </a:extLst>
              </p:cNvPr>
              <p:cNvSpPr/>
              <p:nvPr/>
            </p:nvSpPr>
            <p:spPr>
              <a:xfrm>
                <a:off x="5555123" y="4745115"/>
                <a:ext cx="1208132" cy="840638"/>
              </a:xfrm>
              <a:prstGeom prst="rect">
                <a:avLst/>
              </a:prstGeom>
              <a:solidFill>
                <a:srgbClr val="FF993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499EE584-E9CC-9D60-D979-9556387E5712}"/>
                  </a:ext>
                </a:extLst>
              </p:cNvPr>
              <p:cNvSpPr txBox="1"/>
              <p:nvPr/>
            </p:nvSpPr>
            <p:spPr>
              <a:xfrm rot="16200000">
                <a:off x="5882151" y="5072891"/>
                <a:ext cx="59594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a:ea typeface="+mn-ea"/>
                    <a:cs typeface="+mn-cs"/>
                  </a:rPr>
                  <a:t>BMP1</a:t>
                </a:r>
              </a:p>
            </p:txBody>
          </p:sp>
          <p:sp>
            <p:nvSpPr>
              <p:cNvPr id="33" name="Rectangle 32">
                <a:extLst>
                  <a:ext uri="{FF2B5EF4-FFF2-40B4-BE49-F238E27FC236}">
                    <a16:creationId xmlns:a16="http://schemas.microsoft.com/office/drawing/2014/main" id="{A25E4F32-BDB8-22BE-44D5-450A8A732F88}"/>
                  </a:ext>
                </a:extLst>
              </p:cNvPr>
              <p:cNvSpPr/>
              <p:nvPr/>
            </p:nvSpPr>
            <p:spPr>
              <a:xfrm>
                <a:off x="6763255" y="4552889"/>
                <a:ext cx="444205" cy="1031755"/>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4" name="Rectangle 33">
                <a:extLst>
                  <a:ext uri="{FF2B5EF4-FFF2-40B4-BE49-F238E27FC236}">
                    <a16:creationId xmlns:a16="http://schemas.microsoft.com/office/drawing/2014/main" id="{48CD34CF-634E-F3AB-0402-50B18926759E}"/>
                  </a:ext>
                </a:extLst>
              </p:cNvPr>
              <p:cNvSpPr/>
              <p:nvPr/>
            </p:nvSpPr>
            <p:spPr>
              <a:xfrm>
                <a:off x="7206636" y="4214336"/>
                <a:ext cx="276999" cy="1358664"/>
              </a:xfrm>
              <a:prstGeom prst="rect">
                <a:avLst/>
              </a:prstGeom>
              <a:solidFill>
                <a:schemeClr val="accent1">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a:ea typeface="+mn-ea"/>
                  <a:cs typeface="+mn-cs"/>
                </a:endParaRPr>
              </a:p>
            </p:txBody>
          </p:sp>
        </p:grpSp>
        <p:sp>
          <p:nvSpPr>
            <p:cNvPr id="21" name="TextBox 20">
              <a:extLst>
                <a:ext uri="{FF2B5EF4-FFF2-40B4-BE49-F238E27FC236}">
                  <a16:creationId xmlns:a16="http://schemas.microsoft.com/office/drawing/2014/main" id="{CBEC5042-5135-9C99-B9F4-4D2DC08ECE89}"/>
                </a:ext>
              </a:extLst>
            </p:cNvPr>
            <p:cNvSpPr txBox="1"/>
            <p:nvPr/>
          </p:nvSpPr>
          <p:spPr>
            <a:xfrm>
              <a:off x="5929143" y="5804400"/>
              <a:ext cx="59594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a:ea typeface="+mn-ea"/>
                  <a:cs typeface="+mn-cs"/>
                </a:rPr>
                <a:t>BMP2</a:t>
              </a:r>
            </a:p>
          </p:txBody>
        </p:sp>
        <p:sp>
          <p:nvSpPr>
            <p:cNvPr id="22" name="TextBox 21">
              <a:extLst>
                <a:ext uri="{FF2B5EF4-FFF2-40B4-BE49-F238E27FC236}">
                  <a16:creationId xmlns:a16="http://schemas.microsoft.com/office/drawing/2014/main" id="{24DCAC03-4EE1-152A-EC27-85874B3CF516}"/>
                </a:ext>
              </a:extLst>
            </p:cNvPr>
            <p:cNvSpPr txBox="1"/>
            <p:nvPr/>
          </p:nvSpPr>
          <p:spPr>
            <a:xfrm>
              <a:off x="5901500" y="6138469"/>
              <a:ext cx="68848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a:rPr>
                <a:t>BMP 3</a:t>
              </a:r>
            </a:p>
          </p:txBody>
        </p:sp>
      </p:grpSp>
    </p:spTree>
    <p:extLst>
      <p:ext uri="{BB962C8B-B14F-4D97-AF65-F5344CB8AC3E}">
        <p14:creationId xmlns:p14="http://schemas.microsoft.com/office/powerpoint/2010/main" val="2571296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EC358-1260-1C4C-97EF-57B734D1F70F}"/>
              </a:ext>
            </a:extLst>
          </p:cNvPr>
          <p:cNvSpPr>
            <a:spLocks noGrp="1"/>
          </p:cNvSpPr>
          <p:nvPr>
            <p:ph type="title"/>
          </p:nvPr>
        </p:nvSpPr>
        <p:spPr>
          <a:xfrm>
            <a:off x="609601" y="305001"/>
            <a:ext cx="3888526" cy="1800526"/>
          </a:xfrm>
        </p:spPr>
        <p:txBody>
          <a:bodyPr>
            <a:normAutofit/>
          </a:bodyPr>
          <a:lstStyle/>
          <a:p>
            <a:r>
              <a:rPr lang="en-US"/>
              <a:t>Results:</a:t>
            </a:r>
          </a:p>
        </p:txBody>
      </p:sp>
      <p:graphicFrame>
        <p:nvGraphicFramePr>
          <p:cNvPr id="10" name="Content Placeholder 2">
            <a:extLst>
              <a:ext uri="{FF2B5EF4-FFF2-40B4-BE49-F238E27FC236}">
                <a16:creationId xmlns:a16="http://schemas.microsoft.com/office/drawing/2014/main" id="{DE3C57FD-AE3D-6B15-6B6C-536FC1579849}"/>
              </a:ext>
            </a:extLst>
          </p:cNvPr>
          <p:cNvGraphicFramePr>
            <a:graphicFrameLocks noGrp="1"/>
          </p:cNvGraphicFramePr>
          <p:nvPr>
            <p:ph idx="1"/>
            <p:extLst>
              <p:ext uri="{D42A27DB-BD31-4B8C-83A1-F6EECF244321}">
                <p14:modId xmlns:p14="http://schemas.microsoft.com/office/powerpoint/2010/main" val="310220084"/>
              </p:ext>
            </p:extLst>
          </p:nvPr>
        </p:nvGraphicFramePr>
        <p:xfrm>
          <a:off x="84221" y="2105527"/>
          <a:ext cx="4552329" cy="36743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6140FF95-1E79-46AC-BEEA-D8EF533675C3}"/>
              </a:ext>
            </a:extLst>
          </p:cNvPr>
          <p:cNvSpPr txBox="1"/>
          <p:nvPr/>
        </p:nvSpPr>
        <p:spPr>
          <a:xfrm>
            <a:off x="4636550" y="1562444"/>
            <a:ext cx="710854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entury Gothic"/>
                <a:ea typeface="+mn-ea"/>
                <a:cs typeface="+mn-cs"/>
              </a:rPr>
              <a:t>Table: Top choice BMPs based on the all three-ranking methodology</a:t>
            </a:r>
          </a:p>
        </p:txBody>
      </p:sp>
      <p:pic>
        <p:nvPicPr>
          <p:cNvPr id="4" name="Picture 3">
            <a:extLst>
              <a:ext uri="{FF2B5EF4-FFF2-40B4-BE49-F238E27FC236}">
                <a16:creationId xmlns:a16="http://schemas.microsoft.com/office/drawing/2014/main" id="{85C54789-B346-4F35-9B3A-D4739B950144}"/>
              </a:ext>
            </a:extLst>
          </p:cNvPr>
          <p:cNvPicPr>
            <a:picLocks noChangeAspect="1"/>
          </p:cNvPicPr>
          <p:nvPr/>
        </p:nvPicPr>
        <p:blipFill>
          <a:blip r:embed="rId8"/>
          <a:stretch>
            <a:fillRect/>
          </a:stretch>
        </p:blipFill>
        <p:spPr>
          <a:xfrm>
            <a:off x="5023507" y="1848412"/>
            <a:ext cx="6727541" cy="5222946"/>
          </a:xfrm>
          <a:prstGeom prst="rect">
            <a:avLst/>
          </a:prstGeom>
        </p:spPr>
      </p:pic>
      <p:sp>
        <p:nvSpPr>
          <p:cNvPr id="9" name="Google Shape;747;p31">
            <a:extLst>
              <a:ext uri="{FF2B5EF4-FFF2-40B4-BE49-F238E27FC236}">
                <a16:creationId xmlns:a16="http://schemas.microsoft.com/office/drawing/2014/main" id="{AB2728EB-1934-D8BF-23C9-8B21EBB86733}"/>
              </a:ext>
            </a:extLst>
          </p:cNvPr>
          <p:cNvSpPr/>
          <p:nvPr/>
        </p:nvSpPr>
        <p:spPr>
          <a:xfrm>
            <a:off x="3750719" y="394098"/>
            <a:ext cx="2028627" cy="1083254"/>
          </a:xfrm>
          <a:prstGeom prst="homePlate">
            <a:avLst>
              <a:gd name="adj" fmla="val 50000"/>
            </a:avLst>
          </a:prstGeom>
          <a:solidFill>
            <a:srgbClr val="3A80B6"/>
          </a:solidFill>
          <a:ln>
            <a:noFill/>
          </a:ln>
        </p:spPr>
        <p:txBody>
          <a:bodyPr spcFirstLastPara="1" wrap="square" lIns="121900" tIns="60933" rIns="121900" bIns="60933" anchor="ctr" anchorCtr="0">
            <a:noAutofit/>
          </a:bodyPr>
          <a:lstStyle/>
          <a:p>
            <a:pPr marL="0" marR="0" lvl="0" indent="0" algn="ctr" defTabSz="121917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749;p31">
            <a:extLst>
              <a:ext uri="{FF2B5EF4-FFF2-40B4-BE49-F238E27FC236}">
                <a16:creationId xmlns:a16="http://schemas.microsoft.com/office/drawing/2014/main" id="{4E11AEFD-C8D0-FB07-CFEA-FD7C514798CA}"/>
              </a:ext>
            </a:extLst>
          </p:cNvPr>
          <p:cNvSpPr/>
          <p:nvPr/>
        </p:nvSpPr>
        <p:spPr>
          <a:xfrm>
            <a:off x="5365730" y="393828"/>
            <a:ext cx="6664433" cy="1083792"/>
          </a:xfrm>
          <a:prstGeom prst="chevron">
            <a:avLst>
              <a:gd name="adj" fmla="val 50000"/>
            </a:avLst>
          </a:prstGeom>
          <a:solidFill>
            <a:srgbClr val="3A80B6"/>
          </a:solidFill>
          <a:ln>
            <a:noFill/>
          </a:ln>
        </p:spPr>
        <p:txBody>
          <a:bodyPr spcFirstLastPara="1" wrap="square" lIns="121900" tIns="60933" rIns="121900" bIns="60933" anchor="ctr" anchorCtr="0">
            <a:noAutofit/>
          </a:bodyPr>
          <a:lstStyle/>
          <a:p>
            <a:pPr marL="0" marR="0" lvl="0" indent="0" algn="ctr" defTabSz="121917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0" cap="none" spc="0" normalizeH="0" baseline="0" noProof="0">
              <a:ln>
                <a:noFill/>
              </a:ln>
              <a:solidFill>
                <a:srgbClr val="282F39"/>
              </a:solidFill>
              <a:effectLst/>
              <a:uLnTx/>
              <a:uFillTx/>
              <a:latin typeface="Calibri"/>
              <a:ea typeface="Calibri"/>
              <a:cs typeface="Calibri"/>
              <a:sym typeface="Calibri"/>
            </a:endParaRPr>
          </a:p>
        </p:txBody>
      </p:sp>
      <p:sp>
        <p:nvSpPr>
          <p:cNvPr id="12" name="Google Shape;751;p31">
            <a:extLst>
              <a:ext uri="{FF2B5EF4-FFF2-40B4-BE49-F238E27FC236}">
                <a16:creationId xmlns:a16="http://schemas.microsoft.com/office/drawing/2014/main" id="{B9552543-CB59-1F53-0E1A-C7271F0DF2D5}"/>
              </a:ext>
            </a:extLst>
          </p:cNvPr>
          <p:cNvSpPr txBox="1"/>
          <p:nvPr/>
        </p:nvSpPr>
        <p:spPr>
          <a:xfrm flipH="1">
            <a:off x="6036598" y="648197"/>
            <a:ext cx="5048936" cy="575055"/>
          </a:xfrm>
          <a:prstGeom prst="rect">
            <a:avLst/>
          </a:pr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100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rPr>
              <a:t>Identify the </a:t>
            </a:r>
            <a:r>
              <a:rPr kumimoji="0" lang="en-US" sz="2000" b="1" i="0" u="none" strike="noStrike" kern="0" cap="none" spc="0" normalizeH="0" baseline="0" noProof="0">
                <a:ln>
                  <a:noFill/>
                </a:ln>
                <a:solidFill>
                  <a:srgbClr val="FFFFFF"/>
                </a:solidFill>
                <a:effectLst/>
                <a:uLnTx/>
                <a:uFillTx/>
              </a:rPr>
              <a:t>similarities and differences </a:t>
            </a:r>
            <a:r>
              <a:rPr kumimoji="0" lang="en-US" sz="2000" b="0" i="0" u="none" strike="noStrike" kern="0" cap="none" spc="0" normalizeH="0" baseline="0" noProof="0">
                <a:ln>
                  <a:noFill/>
                </a:ln>
                <a:solidFill>
                  <a:srgbClr val="FFFFFF"/>
                </a:solidFill>
                <a:effectLst/>
                <a:uLnTx/>
                <a:uFillTx/>
              </a:rPr>
              <a:t>between top-ranked BMPs,</a:t>
            </a:r>
          </a:p>
        </p:txBody>
      </p:sp>
      <p:sp>
        <p:nvSpPr>
          <p:cNvPr id="13" name="Google Shape;752;p31">
            <a:extLst>
              <a:ext uri="{FF2B5EF4-FFF2-40B4-BE49-F238E27FC236}">
                <a16:creationId xmlns:a16="http://schemas.microsoft.com/office/drawing/2014/main" id="{0DAA240B-D66F-F3FD-A72C-AD712146E7B1}"/>
              </a:ext>
            </a:extLst>
          </p:cNvPr>
          <p:cNvSpPr txBox="1"/>
          <p:nvPr/>
        </p:nvSpPr>
        <p:spPr>
          <a:xfrm>
            <a:off x="4258473" y="570199"/>
            <a:ext cx="1013153" cy="731051"/>
          </a:xfrm>
          <a:prstGeom prst="rect">
            <a:avLst/>
          </a:prstGeom>
          <a:noFill/>
          <a:ln>
            <a:noFill/>
          </a:ln>
        </p:spPr>
        <p:txBody>
          <a:bodyPr spcFirstLastPara="1" wrap="square" lIns="121900" tIns="60933" rIns="121900" bIns="60933" anchor="ctr" anchorCtr="0">
            <a:noAutofit/>
          </a:bodyPr>
          <a:lstStyle/>
          <a:p>
            <a:pPr algn="ctr" defTabSz="1219170">
              <a:buClr>
                <a:srgbClr val="FFFFFF"/>
              </a:buClr>
              <a:buSzPts val="4000"/>
            </a:pPr>
            <a:r>
              <a:rPr lang="en" sz="2800" kern="0">
                <a:solidFill>
                  <a:srgbClr val="FFFFFF"/>
                </a:solidFill>
                <a:latin typeface="Fira Sans Extra Condensed Medium"/>
                <a:ea typeface="Fira Sans Extra Condensed Medium"/>
                <a:cs typeface="Fira Sans Extra Condensed Medium"/>
                <a:sym typeface="Fira Sans Extra Condensed Medium"/>
              </a:rPr>
              <a:t>2</a:t>
            </a:r>
            <a:endParaRPr sz="4667" kern="0">
              <a:solidFill>
                <a:srgbClr val="FFFFFF"/>
              </a:solidFill>
              <a:latin typeface="Fira Sans Extra Condensed Medium"/>
              <a:ea typeface="Fira Sans Extra Condensed Medium"/>
              <a:cs typeface="Fira Sans Extra Condensed Medium"/>
              <a:sym typeface="Fira Sans Extra Condensed Medium"/>
            </a:endParaRPr>
          </a:p>
        </p:txBody>
      </p:sp>
    </p:spTree>
    <p:extLst>
      <p:ext uri="{BB962C8B-B14F-4D97-AF65-F5344CB8AC3E}">
        <p14:creationId xmlns:p14="http://schemas.microsoft.com/office/powerpoint/2010/main" val="930995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5A54A-9E43-C046-B6DF-06E7F4A08BFB}"/>
              </a:ext>
            </a:extLst>
          </p:cNvPr>
          <p:cNvSpPr>
            <a:spLocks noGrp="1"/>
          </p:cNvSpPr>
          <p:nvPr>
            <p:ph type="title"/>
          </p:nvPr>
        </p:nvSpPr>
        <p:spPr>
          <a:xfrm>
            <a:off x="569405" y="365125"/>
            <a:ext cx="10515600" cy="1325563"/>
          </a:xfrm>
        </p:spPr>
        <p:txBody>
          <a:bodyPr>
            <a:normAutofit/>
          </a:bodyPr>
          <a:lstStyle/>
          <a:p>
            <a:r>
              <a:rPr lang="en-US"/>
              <a:t>Results:</a:t>
            </a:r>
          </a:p>
        </p:txBody>
      </p:sp>
      <p:pic>
        <p:nvPicPr>
          <p:cNvPr id="5" name="Picture 4">
            <a:extLst>
              <a:ext uri="{FF2B5EF4-FFF2-40B4-BE49-F238E27FC236}">
                <a16:creationId xmlns:a16="http://schemas.microsoft.com/office/drawing/2014/main" id="{5A976A27-CC61-8E5D-D56F-361D7DB1CCDB}"/>
              </a:ext>
            </a:extLst>
          </p:cNvPr>
          <p:cNvPicPr>
            <a:picLocks noChangeAspect="1"/>
          </p:cNvPicPr>
          <p:nvPr/>
        </p:nvPicPr>
        <p:blipFill rotWithShape="1">
          <a:blip r:embed="rId3">
            <a:extLst>
              <a:ext uri="{28A0092B-C50C-407E-A947-70E740481C1C}">
                <a14:useLocalDpi xmlns:a14="http://schemas.microsoft.com/office/drawing/2010/main" val="0"/>
              </a:ext>
            </a:extLst>
          </a:blip>
          <a:srcRect t="7378" b="7378"/>
          <a:stretch/>
        </p:blipFill>
        <p:spPr>
          <a:xfrm>
            <a:off x="5169878" y="2805408"/>
            <a:ext cx="6525151" cy="2845079"/>
          </a:xfrm>
          <a:prstGeom prst="rect">
            <a:avLst/>
          </a:prstGeom>
        </p:spPr>
      </p:pic>
      <p:graphicFrame>
        <p:nvGraphicFramePr>
          <p:cNvPr id="8" name="Content Placeholder 2">
            <a:extLst>
              <a:ext uri="{FF2B5EF4-FFF2-40B4-BE49-F238E27FC236}">
                <a16:creationId xmlns:a16="http://schemas.microsoft.com/office/drawing/2014/main" id="{79BFFC7B-77E0-E106-0071-E2EC04D9A264}"/>
              </a:ext>
            </a:extLst>
          </p:cNvPr>
          <p:cNvGraphicFramePr>
            <a:graphicFrameLocks/>
          </p:cNvGraphicFramePr>
          <p:nvPr>
            <p:extLst>
              <p:ext uri="{D42A27DB-BD31-4B8C-83A1-F6EECF244321}">
                <p14:modId xmlns:p14="http://schemas.microsoft.com/office/powerpoint/2010/main" val="3054741543"/>
              </p:ext>
            </p:extLst>
          </p:nvPr>
        </p:nvGraphicFramePr>
        <p:xfrm>
          <a:off x="496971" y="2167003"/>
          <a:ext cx="4563979" cy="30128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2" name="Google Shape;753;p31">
            <a:extLst>
              <a:ext uri="{FF2B5EF4-FFF2-40B4-BE49-F238E27FC236}">
                <a16:creationId xmlns:a16="http://schemas.microsoft.com/office/drawing/2014/main" id="{BAC73B3F-E43E-5AB8-AFE4-A55794161542}"/>
              </a:ext>
            </a:extLst>
          </p:cNvPr>
          <p:cNvGrpSpPr/>
          <p:nvPr/>
        </p:nvGrpSpPr>
        <p:grpSpPr>
          <a:xfrm>
            <a:off x="569405" y="1483459"/>
            <a:ext cx="10941050" cy="1083792"/>
            <a:chOff x="1037539" y="4062027"/>
            <a:chExt cx="7069036" cy="671133"/>
          </a:xfrm>
        </p:grpSpPr>
        <p:sp>
          <p:nvSpPr>
            <p:cNvPr id="13" name="Google Shape;754;p31">
              <a:extLst>
                <a:ext uri="{FF2B5EF4-FFF2-40B4-BE49-F238E27FC236}">
                  <a16:creationId xmlns:a16="http://schemas.microsoft.com/office/drawing/2014/main" id="{37090EBC-B765-A604-91C2-41E385DC46ED}"/>
                </a:ext>
              </a:extLst>
            </p:cNvPr>
            <p:cNvSpPr/>
            <p:nvPr/>
          </p:nvSpPr>
          <p:spPr>
            <a:xfrm>
              <a:off x="1037539" y="4062193"/>
              <a:ext cx="1310700" cy="670800"/>
            </a:xfrm>
            <a:prstGeom prst="homePlate">
              <a:avLst>
                <a:gd name="adj" fmla="val 50000"/>
              </a:avLst>
            </a:prstGeom>
            <a:solidFill>
              <a:srgbClr val="4D5B88"/>
            </a:solidFill>
            <a:ln>
              <a:noFill/>
            </a:ln>
          </p:spPr>
          <p:txBody>
            <a:bodyPr spcFirstLastPara="1" wrap="square" lIns="121900" tIns="60933" rIns="121900" bIns="60933" anchor="ctr" anchorCtr="0">
              <a:noAutofit/>
            </a:bodyPr>
            <a:lstStyle/>
            <a:p>
              <a:pPr marL="0" marR="0" lvl="0" indent="0" algn="ctr" defTabSz="121917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4" name="Google Shape;755;p31">
              <a:extLst>
                <a:ext uri="{FF2B5EF4-FFF2-40B4-BE49-F238E27FC236}">
                  <a16:creationId xmlns:a16="http://schemas.microsoft.com/office/drawing/2014/main" id="{0C8A93C7-BFC8-5022-4EFD-03E5A5DA29E2}"/>
                </a:ext>
              </a:extLst>
            </p:cNvPr>
            <p:cNvGrpSpPr/>
            <p:nvPr/>
          </p:nvGrpSpPr>
          <p:grpSpPr>
            <a:xfrm>
              <a:off x="2081001" y="4062027"/>
              <a:ext cx="6025460" cy="671133"/>
              <a:chOff x="2189480" y="2153920"/>
              <a:chExt cx="7213528" cy="1137900"/>
            </a:xfrm>
          </p:grpSpPr>
          <p:sp>
            <p:nvSpPr>
              <p:cNvPr id="17" name="Google Shape;756;p31">
                <a:extLst>
                  <a:ext uri="{FF2B5EF4-FFF2-40B4-BE49-F238E27FC236}">
                    <a16:creationId xmlns:a16="http://schemas.microsoft.com/office/drawing/2014/main" id="{A8AB8786-B139-BFED-D5C4-BEBC7D29F2D0}"/>
                  </a:ext>
                </a:extLst>
              </p:cNvPr>
              <p:cNvSpPr/>
              <p:nvPr/>
            </p:nvSpPr>
            <p:spPr>
              <a:xfrm>
                <a:off x="2189480" y="2153920"/>
                <a:ext cx="7173000" cy="1137900"/>
              </a:xfrm>
              <a:prstGeom prst="chevron">
                <a:avLst>
                  <a:gd name="adj" fmla="val 50000"/>
                </a:avLst>
              </a:prstGeom>
              <a:solidFill>
                <a:srgbClr val="4D5B88"/>
              </a:solidFill>
              <a:ln>
                <a:noFill/>
              </a:ln>
            </p:spPr>
            <p:txBody>
              <a:bodyPr spcFirstLastPara="1" wrap="square" lIns="121900" tIns="60933" rIns="121900" bIns="60933" anchor="ctr" anchorCtr="0">
                <a:noAutofit/>
              </a:bodyPr>
              <a:lstStyle/>
              <a:p>
                <a:pPr marL="0" marR="0" lvl="0" indent="0" algn="ctr" defTabSz="121917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0" cap="none" spc="0" normalizeH="0" baseline="0" noProof="0">
                  <a:ln>
                    <a:noFill/>
                  </a:ln>
                  <a:solidFill>
                    <a:srgbClr val="282F39"/>
                  </a:solidFill>
                  <a:effectLst/>
                  <a:uLnTx/>
                  <a:uFillTx/>
                  <a:latin typeface="Calibri"/>
                  <a:ea typeface="Calibri"/>
                  <a:cs typeface="Calibri"/>
                  <a:sym typeface="Calibri"/>
                </a:endParaRPr>
              </a:p>
            </p:txBody>
          </p:sp>
          <p:sp>
            <p:nvSpPr>
              <p:cNvPr id="18" name="Google Shape;757;p31">
                <a:extLst>
                  <a:ext uri="{FF2B5EF4-FFF2-40B4-BE49-F238E27FC236}">
                    <a16:creationId xmlns:a16="http://schemas.microsoft.com/office/drawing/2014/main" id="{BE9DFEC4-14AA-04FA-558E-1ADDA84234FF}"/>
                  </a:ext>
                </a:extLst>
              </p:cNvPr>
              <p:cNvSpPr/>
              <p:nvPr/>
            </p:nvSpPr>
            <p:spPr>
              <a:xfrm>
                <a:off x="7779408" y="2153920"/>
                <a:ext cx="1623600" cy="1137900"/>
              </a:xfrm>
              <a:prstGeom prst="rect">
                <a:avLst/>
              </a:prstGeom>
              <a:solidFill>
                <a:srgbClr val="4D5B88"/>
              </a:solidFill>
              <a:ln>
                <a:noFill/>
              </a:ln>
            </p:spPr>
            <p:txBody>
              <a:bodyPr spcFirstLastPara="1" wrap="square" lIns="121900" tIns="60933" rIns="121900" bIns="60933" anchor="ctr" anchorCtr="0">
                <a:noAutofit/>
              </a:bodyPr>
              <a:lstStyle/>
              <a:p>
                <a:pPr marL="0" marR="0" lvl="0" indent="0" algn="ctr" defTabSz="121917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5" name="Google Shape;758;p31">
              <a:extLst>
                <a:ext uri="{FF2B5EF4-FFF2-40B4-BE49-F238E27FC236}">
                  <a16:creationId xmlns:a16="http://schemas.microsoft.com/office/drawing/2014/main" id="{727F6EC4-CD1E-FE2B-83AC-9CB70DBD4996}"/>
                </a:ext>
              </a:extLst>
            </p:cNvPr>
            <p:cNvSpPr txBox="1"/>
            <p:nvPr/>
          </p:nvSpPr>
          <p:spPr>
            <a:xfrm>
              <a:off x="2514575" y="4219543"/>
              <a:ext cx="5592000" cy="356100"/>
            </a:xfrm>
            <a:prstGeom prst="rect">
              <a:avLst/>
            </a:pr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1000"/>
                </a:spcBef>
                <a:spcAft>
                  <a:spcPts val="0"/>
                </a:spcAft>
                <a:buClrTx/>
                <a:buSzTx/>
                <a:buFontTx/>
                <a:buNone/>
                <a:tabLst/>
                <a:defRPr/>
              </a:pPr>
              <a:r>
                <a:rPr kumimoji="0" lang="en-US" sz="2200" b="0" i="0" u="none" strike="noStrike" kern="0" cap="none" spc="0" normalizeH="0" baseline="0" noProof="0">
                  <a:ln>
                    <a:noFill/>
                  </a:ln>
                  <a:solidFill>
                    <a:srgbClr val="FFFFFF"/>
                  </a:solidFill>
                  <a:effectLst/>
                  <a:uLnTx/>
                  <a:uFillTx/>
                </a:rPr>
                <a:t>Provide recommendations to </a:t>
              </a:r>
              <a:r>
                <a:rPr kumimoji="0" lang="en-US" sz="2200" b="1" i="0" u="none" strike="noStrike" kern="0" cap="none" spc="0" normalizeH="0" baseline="0" noProof="0">
                  <a:ln>
                    <a:noFill/>
                  </a:ln>
                  <a:solidFill>
                    <a:srgbClr val="FFFFFF"/>
                  </a:solidFill>
                  <a:effectLst/>
                  <a:uLnTx/>
                  <a:uFillTx/>
                </a:rPr>
                <a:t>reduce the optimization time</a:t>
              </a:r>
            </a:p>
          </p:txBody>
        </p:sp>
        <p:sp>
          <p:nvSpPr>
            <p:cNvPr id="16" name="Google Shape;759;p31">
              <a:extLst>
                <a:ext uri="{FF2B5EF4-FFF2-40B4-BE49-F238E27FC236}">
                  <a16:creationId xmlns:a16="http://schemas.microsoft.com/office/drawing/2014/main" id="{0D61EF1A-E66D-DBA7-61BB-037F0E7F032B}"/>
                </a:ext>
              </a:extLst>
            </p:cNvPr>
            <p:cNvSpPr txBox="1"/>
            <p:nvPr/>
          </p:nvSpPr>
          <p:spPr>
            <a:xfrm>
              <a:off x="1365600" y="4171243"/>
              <a:ext cx="654600" cy="452700"/>
            </a:xfrm>
            <a:prstGeom prst="rect">
              <a:avLst/>
            </a:prstGeom>
            <a:noFill/>
            <a:ln>
              <a:noFill/>
            </a:ln>
          </p:spPr>
          <p:txBody>
            <a:bodyPr spcFirstLastPara="1" wrap="square" lIns="121900" tIns="60933" rIns="121900" bIns="60933" anchor="ctr" anchorCtr="0">
              <a:noAutofit/>
            </a:bodyPr>
            <a:lstStyle/>
            <a:p>
              <a:pPr marL="0" marR="0" lvl="0" indent="0" algn="ctr" defTabSz="1219170" eaLnBrk="1" fontAlgn="auto" latinLnBrk="0" hangingPunct="1">
                <a:lnSpc>
                  <a:spcPct val="100000"/>
                </a:lnSpc>
                <a:spcBef>
                  <a:spcPts val="0"/>
                </a:spcBef>
                <a:spcAft>
                  <a:spcPts val="0"/>
                </a:spcAft>
                <a:buClr>
                  <a:srgbClr val="FFFFFF"/>
                </a:buClr>
                <a:buSzPts val="4000"/>
                <a:buFontTx/>
                <a:buNone/>
                <a:tabLst/>
                <a:defRPr/>
              </a:pPr>
              <a:r>
                <a:rPr kumimoji="0" lang="en" sz="28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3</a:t>
              </a:r>
              <a:endParaRPr kumimoji="0" sz="36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grpSp>
    </p:spTree>
    <p:extLst>
      <p:ext uri="{BB962C8B-B14F-4D97-AF65-F5344CB8AC3E}">
        <p14:creationId xmlns:p14="http://schemas.microsoft.com/office/powerpoint/2010/main" val="38323284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44"/>
          <p:cNvSpPr txBox="1">
            <a:spLocks noGrp="1"/>
          </p:cNvSpPr>
          <p:nvPr>
            <p:ph type="title"/>
          </p:nvPr>
        </p:nvSpPr>
        <p:spPr>
          <a:xfrm>
            <a:off x="1092200" y="514350"/>
            <a:ext cx="3911600" cy="596800"/>
          </a:xfrm>
          <a:prstGeom prst="rect">
            <a:avLst/>
          </a:prstGeom>
        </p:spPr>
        <p:txBody>
          <a:bodyPr spcFirstLastPara="1" wrap="square" lIns="121900" tIns="121900" rIns="121900" bIns="121900" anchor="ctr" anchorCtr="0">
            <a:noAutofit/>
          </a:bodyPr>
          <a:lstStyle/>
          <a:p>
            <a:r>
              <a:rPr kumimoji="0" lang="en-US" sz="4000" b="0" i="0" u="none" strike="noStrike" kern="1200" cap="none" spc="0" normalizeH="0" baseline="0" noProof="0">
                <a:ln>
                  <a:noFill/>
                </a:ln>
                <a:solidFill>
                  <a:srgbClr val="000000"/>
                </a:solidFill>
                <a:effectLst/>
                <a:uLnTx/>
                <a:uFillTx/>
                <a:latin typeface="Elephant"/>
                <a:ea typeface="+mj-ea"/>
                <a:cs typeface="+mj-cs"/>
              </a:rPr>
              <a:t>Results:</a:t>
            </a:r>
            <a:endParaRPr/>
          </a:p>
        </p:txBody>
      </p:sp>
      <p:grpSp>
        <p:nvGrpSpPr>
          <p:cNvPr id="1249" name="Google Shape;1249;p44"/>
          <p:cNvGrpSpPr/>
          <p:nvPr/>
        </p:nvGrpSpPr>
        <p:grpSpPr>
          <a:xfrm>
            <a:off x="404854" y="2424540"/>
            <a:ext cx="5108492" cy="3804810"/>
            <a:chOff x="976654" y="1263820"/>
            <a:chExt cx="3584069" cy="1552559"/>
          </a:xfrm>
        </p:grpSpPr>
        <p:sp>
          <p:nvSpPr>
            <p:cNvPr id="1250" name="Google Shape;1250;p44"/>
            <p:cNvSpPr/>
            <p:nvPr/>
          </p:nvSpPr>
          <p:spPr>
            <a:xfrm>
              <a:off x="1488585" y="1582406"/>
              <a:ext cx="3072138" cy="1233973"/>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BCB6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44"/>
            <p:cNvSpPr/>
            <p:nvPr/>
          </p:nvSpPr>
          <p:spPr>
            <a:xfrm>
              <a:off x="1431435" y="1506206"/>
              <a:ext cx="3072138" cy="1233973"/>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44"/>
            <p:cNvSpPr/>
            <p:nvPr/>
          </p:nvSpPr>
          <p:spPr>
            <a:xfrm>
              <a:off x="976654" y="1263820"/>
              <a:ext cx="909562" cy="909934"/>
            </a:xfrm>
            <a:custGeom>
              <a:avLst/>
              <a:gdLst/>
              <a:ahLst/>
              <a:cxnLst/>
              <a:rect l="l" t="t" r="r" b="b"/>
              <a:pathLst>
                <a:path w="31814" h="31827" extrusionOk="0">
                  <a:moveTo>
                    <a:pt x="15907" y="1"/>
                  </a:moveTo>
                  <a:cubicBezTo>
                    <a:pt x="14776"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76"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chemeClr val="accent1"/>
            </a:solid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100"/>
              </a:pPr>
              <a:endParaRPr sz="4667" kern="0">
                <a:solidFill>
                  <a:srgbClr val="FFFFFF"/>
                </a:solidFill>
                <a:latin typeface="Fira Sans Extra Condensed Medium"/>
                <a:ea typeface="Fira Sans Extra Condensed Medium"/>
                <a:cs typeface="Fira Sans Extra Condensed Medium"/>
                <a:sym typeface="Fira Sans Extra Condensed Medium"/>
              </a:endParaRPr>
            </a:p>
          </p:txBody>
        </p:sp>
        <p:sp>
          <p:nvSpPr>
            <p:cNvPr id="1253" name="Google Shape;1253;p44"/>
            <p:cNvSpPr txBox="1"/>
            <p:nvPr/>
          </p:nvSpPr>
          <p:spPr>
            <a:xfrm>
              <a:off x="1943366" y="1543614"/>
              <a:ext cx="2317780" cy="798348"/>
            </a:xfrm>
            <a:prstGeom prst="rect">
              <a:avLst/>
            </a:prstGeom>
            <a:noFill/>
            <a:ln>
              <a:noFill/>
            </a:ln>
          </p:spPr>
          <p:txBody>
            <a:bodyPr spcFirstLastPara="1" wrap="square" lIns="121900" tIns="121900" rIns="121900" bIns="121900" anchor="ctr" anchorCtr="0">
              <a:noAutofit/>
            </a:bodyPr>
            <a:lstStyle/>
            <a:p>
              <a:pPr marL="0" indent="0">
                <a:buNone/>
              </a:pPr>
              <a:endParaRPr lang="en-US" sz="1600" b="1" u="sng">
                <a:ea typeface="+mn-lt"/>
                <a:cs typeface="+mn-lt"/>
              </a:endParaRPr>
            </a:p>
            <a:p>
              <a:pPr marL="0" indent="0">
                <a:lnSpc>
                  <a:spcPct val="90000"/>
                </a:lnSpc>
                <a:buNone/>
              </a:pPr>
              <a:r>
                <a:rPr lang="en-US" sz="2400" b="1" u="sng">
                  <a:solidFill>
                    <a:schemeClr val="accent1">
                      <a:lumMod val="75000"/>
                    </a:schemeClr>
                  </a:solidFill>
                </a:rPr>
                <a:t>Similarities:</a:t>
              </a:r>
            </a:p>
            <a:p>
              <a:pPr marL="0" indent="0">
                <a:lnSpc>
                  <a:spcPct val="90000"/>
                </a:lnSpc>
                <a:buNone/>
              </a:pPr>
              <a:endParaRPr lang="en-US" sz="2000" b="1">
                <a:solidFill>
                  <a:schemeClr val="accent4">
                    <a:lumMod val="75000"/>
                  </a:schemeClr>
                </a:solidFill>
              </a:endParaRPr>
            </a:p>
            <a:p>
              <a:pPr marL="0" indent="0">
                <a:lnSpc>
                  <a:spcPct val="90000"/>
                </a:lnSpc>
                <a:buNone/>
              </a:pPr>
              <a:endParaRPr lang="en-US" sz="2000" b="1">
                <a:solidFill>
                  <a:schemeClr val="accent4">
                    <a:lumMod val="75000"/>
                  </a:schemeClr>
                </a:solidFill>
              </a:endParaRPr>
            </a:p>
            <a:p>
              <a:pPr>
                <a:lnSpc>
                  <a:spcPct val="90000"/>
                </a:lnSpc>
              </a:pPr>
              <a:r>
                <a:rPr lang="en-US" b="1"/>
                <a:t>Top BMP choice: </a:t>
              </a:r>
              <a:r>
                <a:rPr lang="en-US"/>
                <a:t>Nutrient management lawn or farm</a:t>
              </a:r>
            </a:p>
            <a:p>
              <a:pPr>
                <a:lnSpc>
                  <a:spcPct val="90000"/>
                </a:lnSpc>
              </a:pPr>
              <a:r>
                <a:rPr lang="en-US" b="1"/>
                <a:t>The pasturelands: </a:t>
              </a:r>
              <a:r>
                <a:rPr lang="en-US"/>
                <a:t>Off-stream watering facilities</a:t>
              </a:r>
            </a:p>
          </p:txBody>
        </p:sp>
      </p:grpSp>
      <p:grpSp>
        <p:nvGrpSpPr>
          <p:cNvPr id="1255" name="Google Shape;1255;p44"/>
          <p:cNvGrpSpPr/>
          <p:nvPr/>
        </p:nvGrpSpPr>
        <p:grpSpPr>
          <a:xfrm>
            <a:off x="6161563" y="2499270"/>
            <a:ext cx="5108491" cy="3721100"/>
            <a:chOff x="4640427" y="1263820"/>
            <a:chExt cx="3584068" cy="1552559"/>
          </a:xfrm>
        </p:grpSpPr>
        <p:sp>
          <p:nvSpPr>
            <p:cNvPr id="1256" name="Google Shape;1256;p44"/>
            <p:cNvSpPr/>
            <p:nvPr/>
          </p:nvSpPr>
          <p:spPr>
            <a:xfrm>
              <a:off x="5152357" y="1582406"/>
              <a:ext cx="3072138" cy="1233973"/>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76B2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44"/>
            <p:cNvSpPr/>
            <p:nvPr/>
          </p:nvSpPr>
          <p:spPr>
            <a:xfrm>
              <a:off x="5095207" y="1506206"/>
              <a:ext cx="3072138" cy="1233973"/>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44"/>
            <p:cNvSpPr/>
            <p:nvPr/>
          </p:nvSpPr>
          <p:spPr>
            <a:xfrm>
              <a:off x="4640427" y="1263820"/>
              <a:ext cx="815280" cy="909934"/>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chemeClr val="accent2"/>
            </a:solid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100"/>
              </a:pPr>
              <a:endParaRPr sz="4667" kern="0">
                <a:solidFill>
                  <a:srgbClr val="FFFFFF"/>
                </a:solidFill>
                <a:latin typeface="Fira Sans Extra Condensed Medium"/>
                <a:ea typeface="Fira Sans Extra Condensed Medium"/>
                <a:cs typeface="Fira Sans Extra Condensed Medium"/>
                <a:sym typeface="Fira Sans Extra Condensed Medium"/>
              </a:endParaRPr>
            </a:p>
          </p:txBody>
        </p:sp>
        <p:sp>
          <p:nvSpPr>
            <p:cNvPr id="1259" name="Google Shape;1259;p44"/>
            <p:cNvSpPr txBox="1"/>
            <p:nvPr/>
          </p:nvSpPr>
          <p:spPr>
            <a:xfrm>
              <a:off x="5455706" y="1691354"/>
              <a:ext cx="2627660" cy="5205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a:ln>
                    <a:noFill/>
                  </a:ln>
                  <a:solidFill>
                    <a:srgbClr val="00B050"/>
                  </a:solidFill>
                  <a:effectLst/>
                  <a:uLnTx/>
                  <a:uFillTx/>
                  <a:latin typeface="Century Gothic"/>
                  <a:ea typeface="+mn-ea"/>
                  <a:cs typeface="+mn-cs"/>
                </a:rPr>
                <a:t>Differences: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B1953B">
                    <a:lumMod val="75000"/>
                  </a:srgbClr>
                </a:solidFill>
                <a:effectLst/>
                <a:uLnTx/>
                <a:uFillTx/>
                <a:latin typeface="Century Gothic"/>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lang="en-US" sz="2000">
                  <a:solidFill>
                    <a:srgbClr val="000000"/>
                  </a:solidFill>
                  <a:latin typeface="Century Gothic"/>
                </a:rPr>
                <a:t>M</a:t>
              </a:r>
              <a:r>
                <a:rPr kumimoji="0" lang="en-US" sz="2000" b="0" i="0" u="none" strike="noStrike" kern="1200" cap="none" spc="0" normalizeH="0" baseline="0" noProof="0">
                  <a:ln>
                    <a:noFill/>
                  </a:ln>
                  <a:solidFill>
                    <a:srgbClr val="000000"/>
                  </a:solidFill>
                  <a:effectLst/>
                  <a:uLnTx/>
                  <a:uFillTx/>
                  <a:latin typeface="Century Gothic"/>
                  <a:ea typeface="+mn-ea"/>
                  <a:cs typeface="+mn-cs"/>
                </a:rPr>
                <a:t>ore diversity in BMP types was in agricultural settings compared to urban ones.</a:t>
              </a:r>
            </a:p>
          </p:txBody>
        </p:sp>
      </p:grpSp>
      <p:sp>
        <p:nvSpPr>
          <p:cNvPr id="2" name="Google Shape;747;p31">
            <a:extLst>
              <a:ext uri="{FF2B5EF4-FFF2-40B4-BE49-F238E27FC236}">
                <a16:creationId xmlns:a16="http://schemas.microsoft.com/office/drawing/2014/main" id="{94A3753F-040C-19C6-757B-73B0F064E987}"/>
              </a:ext>
            </a:extLst>
          </p:cNvPr>
          <p:cNvSpPr/>
          <p:nvPr/>
        </p:nvSpPr>
        <p:spPr>
          <a:xfrm>
            <a:off x="1148772" y="1263584"/>
            <a:ext cx="2028627" cy="1083254"/>
          </a:xfrm>
          <a:prstGeom prst="homePlate">
            <a:avLst>
              <a:gd name="adj" fmla="val 50000"/>
            </a:avLst>
          </a:prstGeom>
          <a:solidFill>
            <a:srgbClr val="3A80B6"/>
          </a:solidFill>
          <a:ln>
            <a:noFill/>
          </a:ln>
        </p:spPr>
        <p:txBody>
          <a:bodyPr spcFirstLastPara="1" wrap="square" lIns="121900" tIns="60933" rIns="121900" bIns="60933" anchor="ctr" anchorCtr="0">
            <a:noAutofit/>
          </a:bodyPr>
          <a:lstStyle/>
          <a:p>
            <a:pPr algn="ctr" defTabSz="1219170">
              <a:buClr>
                <a:srgbClr val="FFFFFF"/>
              </a:buClr>
              <a:buSzPts val="1800"/>
            </a:pPr>
            <a:endParaRPr sz="2400" kern="0">
              <a:solidFill>
                <a:srgbClr val="FFFFFF"/>
              </a:solidFill>
              <a:latin typeface="Calibri"/>
              <a:ea typeface="Calibri"/>
              <a:cs typeface="Calibri"/>
              <a:sym typeface="Calibri"/>
            </a:endParaRPr>
          </a:p>
        </p:txBody>
      </p:sp>
      <p:sp>
        <p:nvSpPr>
          <p:cNvPr id="4" name="Google Shape;749;p31">
            <a:extLst>
              <a:ext uri="{FF2B5EF4-FFF2-40B4-BE49-F238E27FC236}">
                <a16:creationId xmlns:a16="http://schemas.microsoft.com/office/drawing/2014/main" id="{DC2462CC-B061-D5DE-0F27-B0722FD98D61}"/>
              </a:ext>
            </a:extLst>
          </p:cNvPr>
          <p:cNvSpPr/>
          <p:nvPr/>
        </p:nvSpPr>
        <p:spPr>
          <a:xfrm>
            <a:off x="2763783" y="1263314"/>
            <a:ext cx="8506271" cy="1083792"/>
          </a:xfrm>
          <a:prstGeom prst="chevron">
            <a:avLst>
              <a:gd name="adj" fmla="val 50000"/>
            </a:avLst>
          </a:prstGeom>
          <a:solidFill>
            <a:srgbClr val="3A80B6"/>
          </a:solidFill>
          <a:ln>
            <a:noFill/>
          </a:ln>
        </p:spPr>
        <p:txBody>
          <a:bodyPr spcFirstLastPara="1" wrap="square" lIns="121900" tIns="60933" rIns="121900" bIns="60933" anchor="ctr" anchorCtr="0">
            <a:noAutofit/>
          </a:bodyPr>
          <a:lstStyle/>
          <a:p>
            <a:pPr algn="ctr" defTabSz="1219170">
              <a:buClr>
                <a:srgbClr val="FFFFFF"/>
              </a:buClr>
              <a:buSzPts val="1800"/>
            </a:pPr>
            <a:endParaRPr sz="2400" kern="0">
              <a:solidFill>
                <a:srgbClr val="282F39"/>
              </a:solidFill>
              <a:latin typeface="Calibri"/>
              <a:ea typeface="Calibri"/>
              <a:cs typeface="Calibri"/>
              <a:sym typeface="Calibri"/>
            </a:endParaRPr>
          </a:p>
        </p:txBody>
      </p:sp>
      <p:sp>
        <p:nvSpPr>
          <p:cNvPr id="5" name="Google Shape;751;p31">
            <a:extLst>
              <a:ext uri="{FF2B5EF4-FFF2-40B4-BE49-F238E27FC236}">
                <a16:creationId xmlns:a16="http://schemas.microsoft.com/office/drawing/2014/main" id="{D90335A7-62F5-C1E8-A6E6-CFBEC6B3A37E}"/>
              </a:ext>
            </a:extLst>
          </p:cNvPr>
          <p:cNvSpPr txBox="1"/>
          <p:nvPr/>
        </p:nvSpPr>
        <p:spPr>
          <a:xfrm flipH="1">
            <a:off x="3434650" y="1517683"/>
            <a:ext cx="7206209" cy="575055"/>
          </a:xfrm>
          <a:prstGeom prst="rect">
            <a:avLst/>
          </a:prstGeom>
          <a:noFill/>
          <a:ln>
            <a:noFill/>
          </a:ln>
        </p:spPr>
        <p:txBody>
          <a:bodyPr spcFirstLastPara="1" wrap="square" lIns="121900" tIns="121900" rIns="121900" bIns="121900" anchor="ctr" anchorCtr="0">
            <a:noAutofit/>
          </a:bodyPr>
          <a:lstStyle/>
          <a:p>
            <a:pPr>
              <a:spcBef>
                <a:spcPts val="1000"/>
              </a:spcBef>
              <a:defRPr/>
            </a:pPr>
            <a:r>
              <a:rPr lang="en-US" sz="2000" kern="0">
                <a:solidFill>
                  <a:srgbClr val="FFFFFF"/>
                </a:solidFill>
                <a:latin typeface="Century Gothic"/>
              </a:rPr>
              <a:t>Identify the </a:t>
            </a:r>
            <a:r>
              <a:rPr lang="en-US" sz="2000" b="1" kern="0">
                <a:solidFill>
                  <a:srgbClr val="FFFFFF"/>
                </a:solidFill>
                <a:latin typeface="Century Gothic"/>
              </a:rPr>
              <a:t>similarities and differences </a:t>
            </a:r>
            <a:r>
              <a:rPr lang="en-US" sz="2000" kern="0">
                <a:solidFill>
                  <a:srgbClr val="FFFFFF"/>
                </a:solidFill>
                <a:latin typeface="Century Gothic"/>
              </a:rPr>
              <a:t>between top-ranked BMPs,</a:t>
            </a:r>
          </a:p>
        </p:txBody>
      </p:sp>
      <p:sp>
        <p:nvSpPr>
          <p:cNvPr id="6" name="Google Shape;752;p31">
            <a:extLst>
              <a:ext uri="{FF2B5EF4-FFF2-40B4-BE49-F238E27FC236}">
                <a16:creationId xmlns:a16="http://schemas.microsoft.com/office/drawing/2014/main" id="{31F8FB21-3E6B-1381-3CA0-7E7A259E4309}"/>
              </a:ext>
            </a:extLst>
          </p:cNvPr>
          <p:cNvSpPr txBox="1"/>
          <p:nvPr/>
        </p:nvSpPr>
        <p:spPr>
          <a:xfrm>
            <a:off x="1656526" y="1439685"/>
            <a:ext cx="1013153" cy="731051"/>
          </a:xfrm>
          <a:prstGeom prst="rect">
            <a:avLst/>
          </a:prstGeom>
          <a:noFill/>
          <a:ln>
            <a:noFill/>
          </a:ln>
        </p:spPr>
        <p:txBody>
          <a:bodyPr spcFirstLastPara="1" wrap="square" lIns="121900" tIns="60933" rIns="121900" bIns="60933" anchor="ctr" anchorCtr="0">
            <a:noAutofit/>
          </a:bodyPr>
          <a:lstStyle/>
          <a:p>
            <a:pPr algn="ctr" defTabSz="1219170">
              <a:buClr>
                <a:srgbClr val="FFFFFF"/>
              </a:buClr>
              <a:buSzPts val="4000"/>
            </a:pPr>
            <a:r>
              <a:rPr lang="en" sz="2800" kern="0">
                <a:solidFill>
                  <a:srgbClr val="FFFFFF"/>
                </a:solidFill>
                <a:latin typeface="Fira Sans Extra Condensed Medium"/>
                <a:ea typeface="Fira Sans Extra Condensed Medium"/>
                <a:cs typeface="Fira Sans Extra Condensed Medium"/>
                <a:sym typeface="Fira Sans Extra Condensed Medium"/>
              </a:rPr>
              <a:t>2</a:t>
            </a:r>
            <a:endParaRPr sz="4667" kern="0">
              <a:solidFill>
                <a:srgbClr val="FFFFFF"/>
              </a:solidFill>
              <a:latin typeface="Fira Sans Extra Condensed Medium"/>
              <a:ea typeface="Fira Sans Extra Condensed Medium"/>
              <a:cs typeface="Fira Sans Extra Condensed Medium"/>
              <a:sym typeface="Fira Sans Extra Condensed Medium"/>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47F263D-2A63-4E6F-EA26-756B94D11FD1}"/>
              </a:ext>
            </a:extLst>
          </p:cNvPr>
          <p:cNvGrpSpPr/>
          <p:nvPr/>
        </p:nvGrpSpPr>
        <p:grpSpPr>
          <a:xfrm>
            <a:off x="1127166" y="1825788"/>
            <a:ext cx="4719629" cy="1441959"/>
            <a:chOff x="679625" y="2452821"/>
            <a:chExt cx="3781784" cy="2674818"/>
          </a:xfrm>
        </p:grpSpPr>
        <p:sp>
          <p:nvSpPr>
            <p:cNvPr id="24" name="Google Shape;795;p27">
              <a:extLst>
                <a:ext uri="{FF2B5EF4-FFF2-40B4-BE49-F238E27FC236}">
                  <a16:creationId xmlns:a16="http://schemas.microsoft.com/office/drawing/2014/main" id="{6AE5CE08-B026-4DC4-94F6-AFE386704937}"/>
                </a:ext>
              </a:extLst>
            </p:cNvPr>
            <p:cNvSpPr/>
            <p:nvPr/>
          </p:nvSpPr>
          <p:spPr>
            <a:xfrm>
              <a:off x="1286195" y="2452821"/>
              <a:ext cx="3175214" cy="2640849"/>
            </a:xfrm>
            <a:custGeom>
              <a:avLst/>
              <a:gdLst/>
              <a:ahLst/>
              <a:cxnLst/>
              <a:rect l="l" t="t" r="r" b="b"/>
              <a:pathLst>
                <a:path w="50300" h="50299" extrusionOk="0">
                  <a:moveTo>
                    <a:pt x="6692" y="0"/>
                  </a:moveTo>
                  <a:cubicBezTo>
                    <a:pt x="2998" y="0"/>
                    <a:pt x="1" y="2998"/>
                    <a:pt x="1" y="6691"/>
                  </a:cubicBezTo>
                  <a:lnTo>
                    <a:pt x="1" y="43607"/>
                  </a:lnTo>
                  <a:cubicBezTo>
                    <a:pt x="1" y="47301"/>
                    <a:pt x="2998" y="50298"/>
                    <a:pt x="6692" y="50298"/>
                  </a:cubicBezTo>
                  <a:lnTo>
                    <a:pt x="48694" y="50298"/>
                  </a:lnTo>
                  <a:cubicBezTo>
                    <a:pt x="49586" y="50298"/>
                    <a:pt x="50299" y="49585"/>
                    <a:pt x="50299" y="48693"/>
                  </a:cubicBezTo>
                  <a:lnTo>
                    <a:pt x="50299" y="1606"/>
                  </a:lnTo>
                  <a:cubicBezTo>
                    <a:pt x="50299" y="714"/>
                    <a:pt x="49586" y="0"/>
                    <a:pt x="48694" y="0"/>
                  </a:cubicBezTo>
                  <a:close/>
                </a:path>
              </a:pathLst>
            </a:custGeom>
            <a:solidFill>
              <a:schemeClr val="accent1"/>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Google Shape;796;p27">
              <a:extLst>
                <a:ext uri="{FF2B5EF4-FFF2-40B4-BE49-F238E27FC236}">
                  <a16:creationId xmlns:a16="http://schemas.microsoft.com/office/drawing/2014/main" id="{DE92DE36-1FC9-4621-A650-CA51FC105197}"/>
                </a:ext>
              </a:extLst>
            </p:cNvPr>
            <p:cNvSpPr/>
            <p:nvPr/>
          </p:nvSpPr>
          <p:spPr>
            <a:xfrm>
              <a:off x="1286196" y="2452821"/>
              <a:ext cx="1830468" cy="2674818"/>
            </a:xfrm>
            <a:custGeom>
              <a:avLst/>
              <a:gdLst/>
              <a:ahLst/>
              <a:cxnLst/>
              <a:rect l="l" t="t" r="r" b="b"/>
              <a:pathLst>
                <a:path w="32868" h="50299" extrusionOk="0">
                  <a:moveTo>
                    <a:pt x="6567" y="0"/>
                  </a:moveTo>
                  <a:cubicBezTo>
                    <a:pt x="2945" y="0"/>
                    <a:pt x="1" y="2944"/>
                    <a:pt x="1" y="6566"/>
                  </a:cubicBezTo>
                  <a:lnTo>
                    <a:pt x="1" y="43732"/>
                  </a:lnTo>
                  <a:cubicBezTo>
                    <a:pt x="1" y="47354"/>
                    <a:pt x="2945" y="50298"/>
                    <a:pt x="6567" y="50298"/>
                  </a:cubicBezTo>
                  <a:lnTo>
                    <a:pt x="7727" y="50298"/>
                  </a:lnTo>
                  <a:lnTo>
                    <a:pt x="32867" y="25140"/>
                  </a:lnTo>
                  <a:lnTo>
                    <a:pt x="7727" y="0"/>
                  </a:lnTo>
                  <a:close/>
                </a:path>
              </a:pathLst>
            </a:custGeom>
            <a:solidFill>
              <a:srgbClr val="82C0CC">
                <a:alpha val="13330"/>
              </a:srgbClr>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Google Shape;797;p27">
              <a:extLst>
                <a:ext uri="{FF2B5EF4-FFF2-40B4-BE49-F238E27FC236}">
                  <a16:creationId xmlns:a16="http://schemas.microsoft.com/office/drawing/2014/main" id="{2C1E6B38-6229-49C4-9E73-DD90B35D84E8}"/>
                </a:ext>
              </a:extLst>
            </p:cNvPr>
            <p:cNvSpPr/>
            <p:nvPr/>
          </p:nvSpPr>
          <p:spPr>
            <a:xfrm>
              <a:off x="679625" y="2808242"/>
              <a:ext cx="1520709" cy="1930002"/>
            </a:xfrm>
            <a:custGeom>
              <a:avLst/>
              <a:gdLst/>
              <a:ahLst/>
              <a:cxnLst/>
              <a:rect l="l" t="t" r="r" b="b"/>
              <a:pathLst>
                <a:path w="36293" h="36293" extrusionOk="0">
                  <a:moveTo>
                    <a:pt x="18147" y="0"/>
                  </a:moveTo>
                  <a:lnTo>
                    <a:pt x="1" y="18146"/>
                  </a:lnTo>
                  <a:lnTo>
                    <a:pt x="18147" y="36292"/>
                  </a:lnTo>
                  <a:lnTo>
                    <a:pt x="36293" y="18146"/>
                  </a:lnTo>
                  <a:lnTo>
                    <a:pt x="18147" y="0"/>
                  </a:lnTo>
                  <a:close/>
                </a:path>
              </a:pathLst>
            </a:custGeom>
            <a:solidFill>
              <a:schemeClr val="accent1">
                <a:lumMod val="75000"/>
              </a:schemeClr>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Google Shape;817;p27">
              <a:extLst>
                <a:ext uri="{FF2B5EF4-FFF2-40B4-BE49-F238E27FC236}">
                  <a16:creationId xmlns:a16="http://schemas.microsoft.com/office/drawing/2014/main" id="{311BA650-54D9-4691-90AB-18C39D3839EC}"/>
                </a:ext>
              </a:extLst>
            </p:cNvPr>
            <p:cNvSpPr txBox="1"/>
            <p:nvPr/>
          </p:nvSpPr>
          <p:spPr>
            <a:xfrm>
              <a:off x="1051939" y="3214185"/>
              <a:ext cx="773731" cy="1083983"/>
            </a:xfrm>
            <a:prstGeom prst="rect">
              <a:avLst/>
            </a:prstGeom>
            <a:noFill/>
            <a:ln>
              <a:noFill/>
            </a:ln>
          </p:spPr>
          <p:txBody>
            <a:bodyPr spcFirstLastPara="1" wrap="square" lIns="0" tIns="7219" rIns="0" bIns="0" anchor="ctr" anchorCtr="0">
              <a:noAutofit/>
            </a:bodyPr>
            <a:lstStyle/>
            <a:p>
              <a:pPr marL="9525"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panose="02020603050405020304" pitchFamily="18" charset="0"/>
                  <a:ea typeface="Fira Sans"/>
                  <a:cs typeface="Times New Roman" panose="02020603050405020304" pitchFamily="18" charset="0"/>
                  <a:sym typeface="Fira Sans"/>
                </a:rPr>
                <a:t>1</a:t>
              </a:r>
            </a:p>
          </p:txBody>
        </p:sp>
        <p:sp>
          <p:nvSpPr>
            <p:cNvPr id="44" name="Google Shape;1186;p32">
              <a:extLst>
                <a:ext uri="{FF2B5EF4-FFF2-40B4-BE49-F238E27FC236}">
                  <a16:creationId xmlns:a16="http://schemas.microsoft.com/office/drawing/2014/main" id="{05ADA2D4-2D28-498D-8768-3B755F6B36CA}"/>
                </a:ext>
              </a:extLst>
            </p:cNvPr>
            <p:cNvSpPr txBox="1"/>
            <p:nvPr/>
          </p:nvSpPr>
          <p:spPr>
            <a:xfrm>
              <a:off x="2229680" y="2879156"/>
              <a:ext cx="1993040" cy="1570282"/>
            </a:xfrm>
            <a:prstGeom prst="rect">
              <a:avLst/>
            </a:prstGeom>
            <a:noFill/>
            <a:ln>
              <a:noFill/>
            </a:ln>
          </p:spPr>
          <p:txBody>
            <a:bodyPr spcFirstLastPara="1" wrap="square" lIns="0" tIns="0" rIns="0" bIns="0" anchor="t" anchorCtr="0">
              <a:no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bg1"/>
                  </a:solidFill>
                  <a:effectLst/>
                  <a:uLnTx/>
                  <a:uFillTx/>
                  <a:latin typeface="Century Gothic"/>
                  <a:ea typeface="+mn-ea"/>
                  <a:cs typeface="+mn-cs"/>
                </a:rPr>
                <a:t>Pareto solutions spilt for </a:t>
              </a:r>
              <a:r>
                <a:rPr kumimoji="0" lang="en-US" b="1" i="0" u="none" strike="noStrike" kern="1200" cap="none" spc="0" normalizeH="0" baseline="0" noProof="0">
                  <a:ln>
                    <a:noFill/>
                  </a:ln>
                  <a:solidFill>
                    <a:schemeClr val="bg1"/>
                  </a:solidFill>
                  <a:effectLst/>
                  <a:uLnTx/>
                  <a:uFillTx/>
                  <a:latin typeface="Century Gothic"/>
                  <a:ea typeface="+mn-ea"/>
                  <a:cs typeface="+mn-cs"/>
                </a:rPr>
                <a:t>rural and urban </a:t>
              </a:r>
              <a:r>
                <a:rPr kumimoji="0" lang="en-US" b="0" i="0" u="none" strike="noStrike" kern="1200" cap="none" spc="0" normalizeH="0" baseline="0" noProof="0">
                  <a:ln>
                    <a:noFill/>
                  </a:ln>
                  <a:solidFill>
                    <a:schemeClr val="bg1"/>
                  </a:solidFill>
                  <a:effectLst/>
                  <a:uLnTx/>
                  <a:uFillTx/>
                  <a:latin typeface="Century Gothic"/>
                  <a:ea typeface="+mn-ea"/>
                  <a:cs typeface="+mn-cs"/>
                </a:rPr>
                <a:t>counties</a:t>
              </a:r>
            </a:p>
          </p:txBody>
        </p:sp>
      </p:grpSp>
      <p:grpSp>
        <p:nvGrpSpPr>
          <p:cNvPr id="12" name="Group 11">
            <a:extLst>
              <a:ext uri="{FF2B5EF4-FFF2-40B4-BE49-F238E27FC236}">
                <a16:creationId xmlns:a16="http://schemas.microsoft.com/office/drawing/2014/main" id="{2EB6861A-D972-A6D3-3D8F-C80E13FD0118}"/>
              </a:ext>
            </a:extLst>
          </p:cNvPr>
          <p:cNvGrpSpPr/>
          <p:nvPr/>
        </p:nvGrpSpPr>
        <p:grpSpPr>
          <a:xfrm>
            <a:off x="1355768" y="3427890"/>
            <a:ext cx="4491028" cy="1612423"/>
            <a:chOff x="4352032" y="2452821"/>
            <a:chExt cx="3518430" cy="2674818"/>
          </a:xfrm>
        </p:grpSpPr>
        <p:grpSp>
          <p:nvGrpSpPr>
            <p:cNvPr id="4" name="Google Shape;798;p27">
              <a:extLst>
                <a:ext uri="{FF2B5EF4-FFF2-40B4-BE49-F238E27FC236}">
                  <a16:creationId xmlns:a16="http://schemas.microsoft.com/office/drawing/2014/main" id="{10D3FE59-5347-42CA-949D-1C5C89D49731}"/>
                </a:ext>
              </a:extLst>
            </p:cNvPr>
            <p:cNvGrpSpPr/>
            <p:nvPr/>
          </p:nvGrpSpPr>
          <p:grpSpPr>
            <a:xfrm>
              <a:off x="4352032" y="2452821"/>
              <a:ext cx="3518430" cy="2674818"/>
              <a:chOff x="2779004" y="2017353"/>
              <a:chExt cx="2796157" cy="1650813"/>
            </a:xfrm>
          </p:grpSpPr>
          <p:sp>
            <p:nvSpPr>
              <p:cNvPr id="20" name="Google Shape;800;p27">
                <a:extLst>
                  <a:ext uri="{FF2B5EF4-FFF2-40B4-BE49-F238E27FC236}">
                    <a16:creationId xmlns:a16="http://schemas.microsoft.com/office/drawing/2014/main" id="{50A163B4-56AF-4D48-8A2B-0DB8C0AE9C71}"/>
                  </a:ext>
                </a:extLst>
              </p:cNvPr>
              <p:cNvSpPr/>
              <p:nvPr/>
            </p:nvSpPr>
            <p:spPr>
              <a:xfrm>
                <a:off x="3058073" y="2017353"/>
                <a:ext cx="2517088" cy="1650813"/>
              </a:xfrm>
              <a:custGeom>
                <a:avLst/>
                <a:gdLst/>
                <a:ahLst/>
                <a:cxnLst/>
                <a:rect l="l" t="t" r="r" b="b"/>
                <a:pathLst>
                  <a:path w="50300" h="50299" extrusionOk="0">
                    <a:moveTo>
                      <a:pt x="6745" y="0"/>
                    </a:moveTo>
                    <a:cubicBezTo>
                      <a:pt x="3034" y="0"/>
                      <a:pt x="1" y="3015"/>
                      <a:pt x="18" y="6727"/>
                    </a:cubicBezTo>
                    <a:lnTo>
                      <a:pt x="18" y="43572"/>
                    </a:lnTo>
                    <a:cubicBezTo>
                      <a:pt x="1" y="47283"/>
                      <a:pt x="3034" y="50298"/>
                      <a:pt x="6745" y="50298"/>
                    </a:cubicBezTo>
                    <a:lnTo>
                      <a:pt x="48711" y="50298"/>
                    </a:lnTo>
                    <a:cubicBezTo>
                      <a:pt x="49585" y="50298"/>
                      <a:pt x="50299" y="49585"/>
                      <a:pt x="50299" y="48693"/>
                    </a:cubicBezTo>
                    <a:lnTo>
                      <a:pt x="50299" y="1606"/>
                    </a:lnTo>
                    <a:cubicBezTo>
                      <a:pt x="50299" y="714"/>
                      <a:pt x="49585" y="0"/>
                      <a:pt x="48711" y="0"/>
                    </a:cubicBezTo>
                    <a:close/>
                  </a:path>
                </a:pathLst>
              </a:custGeom>
              <a:solidFill>
                <a:schemeClr val="accent5"/>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801;p27">
                <a:extLst>
                  <a:ext uri="{FF2B5EF4-FFF2-40B4-BE49-F238E27FC236}">
                    <a16:creationId xmlns:a16="http://schemas.microsoft.com/office/drawing/2014/main" id="{F2928737-DF97-4FFB-B9A1-71C2EA24D763}"/>
                  </a:ext>
                </a:extLst>
              </p:cNvPr>
              <p:cNvSpPr/>
              <p:nvPr/>
            </p:nvSpPr>
            <p:spPr>
              <a:xfrm>
                <a:off x="3220265" y="2017353"/>
                <a:ext cx="1095996" cy="1650813"/>
              </a:xfrm>
              <a:custGeom>
                <a:avLst/>
                <a:gdLst/>
                <a:ahLst/>
                <a:cxnLst/>
                <a:rect l="l" t="t" r="r" b="b"/>
                <a:pathLst>
                  <a:path w="32885" h="50299" extrusionOk="0">
                    <a:moveTo>
                      <a:pt x="6585" y="0"/>
                    </a:moveTo>
                    <a:cubicBezTo>
                      <a:pt x="2945" y="0"/>
                      <a:pt x="1" y="2944"/>
                      <a:pt x="18" y="6566"/>
                    </a:cubicBezTo>
                    <a:lnTo>
                      <a:pt x="18" y="43732"/>
                    </a:lnTo>
                    <a:cubicBezTo>
                      <a:pt x="1" y="47354"/>
                      <a:pt x="2945" y="50298"/>
                      <a:pt x="6567" y="50298"/>
                    </a:cubicBezTo>
                    <a:lnTo>
                      <a:pt x="7726" y="50298"/>
                    </a:lnTo>
                    <a:lnTo>
                      <a:pt x="32885" y="25140"/>
                    </a:lnTo>
                    <a:lnTo>
                      <a:pt x="7744" y="0"/>
                    </a:lnTo>
                    <a:close/>
                  </a:path>
                </a:pathLst>
              </a:custGeom>
              <a:solidFill>
                <a:srgbClr val="82C0CC">
                  <a:alpha val="13330"/>
                </a:srgbClr>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802;p27">
                <a:extLst>
                  <a:ext uri="{FF2B5EF4-FFF2-40B4-BE49-F238E27FC236}">
                    <a16:creationId xmlns:a16="http://schemas.microsoft.com/office/drawing/2014/main" id="{19392F91-A160-49BF-9507-20A594573294}"/>
                  </a:ext>
                </a:extLst>
              </p:cNvPr>
              <p:cNvSpPr/>
              <p:nvPr/>
            </p:nvSpPr>
            <p:spPr>
              <a:xfrm>
                <a:off x="2779004" y="2231295"/>
                <a:ext cx="1191046" cy="1190545"/>
              </a:xfrm>
              <a:custGeom>
                <a:avLst/>
                <a:gdLst/>
                <a:ahLst/>
                <a:cxnLst/>
                <a:rect l="l" t="t" r="r" b="b"/>
                <a:pathLst>
                  <a:path w="36293" h="36275" extrusionOk="0">
                    <a:moveTo>
                      <a:pt x="18146" y="0"/>
                    </a:moveTo>
                    <a:lnTo>
                      <a:pt x="0" y="18128"/>
                    </a:lnTo>
                    <a:lnTo>
                      <a:pt x="18146" y="36274"/>
                    </a:lnTo>
                    <a:lnTo>
                      <a:pt x="36292" y="18128"/>
                    </a:lnTo>
                    <a:lnTo>
                      <a:pt x="18146" y="0"/>
                    </a:lnTo>
                    <a:close/>
                  </a:path>
                </a:pathLst>
              </a:custGeom>
              <a:solidFill>
                <a:schemeClr val="accent5">
                  <a:lumMod val="75000"/>
                </a:schemeClr>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Google Shape;817;p27">
              <a:extLst>
                <a:ext uri="{FF2B5EF4-FFF2-40B4-BE49-F238E27FC236}">
                  <a16:creationId xmlns:a16="http://schemas.microsoft.com/office/drawing/2014/main" id="{AD317D26-AD88-21EF-6733-FE565891BFCF}"/>
                </a:ext>
              </a:extLst>
            </p:cNvPr>
            <p:cNvSpPr txBox="1"/>
            <p:nvPr/>
          </p:nvSpPr>
          <p:spPr>
            <a:xfrm>
              <a:off x="4713885" y="3179080"/>
              <a:ext cx="773731" cy="1083983"/>
            </a:xfrm>
            <a:prstGeom prst="rect">
              <a:avLst/>
            </a:prstGeom>
            <a:noFill/>
            <a:ln>
              <a:noFill/>
            </a:ln>
          </p:spPr>
          <p:txBody>
            <a:bodyPr spcFirstLastPara="1" wrap="square" lIns="0" tIns="7219" rIns="0" bIns="0" anchor="ctr" anchorCtr="0">
              <a:noAutofit/>
            </a:bodyPr>
            <a:lstStyle/>
            <a:p>
              <a:pPr marL="9525"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panose="02020603050405020304" pitchFamily="18" charset="0"/>
                  <a:ea typeface="Fira Sans"/>
                  <a:cs typeface="Times New Roman" panose="02020603050405020304" pitchFamily="18" charset="0"/>
                  <a:sym typeface="Fira Sans"/>
                </a:rPr>
                <a:t>2</a:t>
              </a:r>
            </a:p>
          </p:txBody>
        </p:sp>
        <p:sp>
          <p:nvSpPr>
            <p:cNvPr id="30" name="Google Shape;1186;p32">
              <a:extLst>
                <a:ext uri="{FF2B5EF4-FFF2-40B4-BE49-F238E27FC236}">
                  <a16:creationId xmlns:a16="http://schemas.microsoft.com/office/drawing/2014/main" id="{02372703-211E-661B-18F0-FCB9A345DFB2}"/>
                </a:ext>
              </a:extLst>
            </p:cNvPr>
            <p:cNvSpPr txBox="1"/>
            <p:nvPr/>
          </p:nvSpPr>
          <p:spPr>
            <a:xfrm>
              <a:off x="5877422" y="2926859"/>
              <a:ext cx="1913535" cy="1570282"/>
            </a:xfrm>
            <a:prstGeom prst="rect">
              <a:avLst/>
            </a:prstGeom>
            <a:noFill/>
            <a:ln>
              <a:noFill/>
            </a:ln>
          </p:spPr>
          <p:txBody>
            <a:bodyPr spcFirstLastPara="1" wrap="square" lIns="0" tIns="0" rIns="0" bIns="0" anchor="t" anchorCtr="0">
              <a:no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chemeClr val="bg1"/>
                  </a:solidFill>
                  <a:effectLst/>
                  <a:uLnTx/>
                  <a:uFillTx/>
                  <a:latin typeface="Century Gothic"/>
                  <a:ea typeface="+mn-ea"/>
                  <a:cs typeface="+mn-cs"/>
                </a:rPr>
                <a:t>Frequency</a:t>
              </a:r>
              <a:r>
                <a:rPr kumimoji="0" lang="en-US" sz="2000" b="0" i="0" u="none" strike="noStrike" kern="1200" cap="none" spc="0" normalizeH="0" baseline="0" noProof="0">
                  <a:ln>
                    <a:noFill/>
                  </a:ln>
                  <a:solidFill>
                    <a:schemeClr val="bg1"/>
                  </a:solidFill>
                  <a:effectLst/>
                  <a:uLnTx/>
                  <a:uFillTx/>
                  <a:latin typeface="Century Gothic"/>
                  <a:ea typeface="+mn-ea"/>
                  <a:cs typeface="+mn-cs"/>
                </a:rPr>
                <a:t> of BMPs extracted</a:t>
              </a:r>
            </a:p>
          </p:txBody>
        </p:sp>
      </p:grpSp>
      <p:grpSp>
        <p:nvGrpSpPr>
          <p:cNvPr id="13" name="Group 12">
            <a:extLst>
              <a:ext uri="{FF2B5EF4-FFF2-40B4-BE49-F238E27FC236}">
                <a16:creationId xmlns:a16="http://schemas.microsoft.com/office/drawing/2014/main" id="{8ED7A4A2-4680-F6AA-824B-98F740814661}"/>
              </a:ext>
            </a:extLst>
          </p:cNvPr>
          <p:cNvGrpSpPr/>
          <p:nvPr/>
        </p:nvGrpSpPr>
        <p:grpSpPr>
          <a:xfrm>
            <a:off x="5885195" y="1825788"/>
            <a:ext cx="4792372" cy="1543342"/>
            <a:chOff x="7576203" y="2418853"/>
            <a:chExt cx="3879198" cy="2708786"/>
          </a:xfrm>
        </p:grpSpPr>
        <p:grpSp>
          <p:nvGrpSpPr>
            <p:cNvPr id="5" name="Google Shape;803;p27">
              <a:extLst>
                <a:ext uri="{FF2B5EF4-FFF2-40B4-BE49-F238E27FC236}">
                  <a16:creationId xmlns:a16="http://schemas.microsoft.com/office/drawing/2014/main" id="{DB531536-B796-44E6-B11A-832333DCE862}"/>
                </a:ext>
              </a:extLst>
            </p:cNvPr>
            <p:cNvGrpSpPr/>
            <p:nvPr/>
          </p:nvGrpSpPr>
          <p:grpSpPr>
            <a:xfrm>
              <a:off x="7576203" y="2418853"/>
              <a:ext cx="3879198" cy="2708786"/>
              <a:chOff x="5304233" y="1996389"/>
              <a:chExt cx="3038256" cy="1671777"/>
            </a:xfrm>
          </p:grpSpPr>
          <p:sp>
            <p:nvSpPr>
              <p:cNvPr id="16" name="Google Shape;805;p27">
                <a:extLst>
                  <a:ext uri="{FF2B5EF4-FFF2-40B4-BE49-F238E27FC236}">
                    <a16:creationId xmlns:a16="http://schemas.microsoft.com/office/drawing/2014/main" id="{D1BBA549-F0AA-4C8D-B9EE-016B12AE5FEA}"/>
                  </a:ext>
                </a:extLst>
              </p:cNvPr>
              <p:cNvSpPr/>
              <p:nvPr/>
            </p:nvSpPr>
            <p:spPr>
              <a:xfrm>
                <a:off x="5863387" y="2017353"/>
                <a:ext cx="2479102" cy="1650813"/>
              </a:xfrm>
              <a:custGeom>
                <a:avLst/>
                <a:gdLst/>
                <a:ahLst/>
                <a:cxnLst/>
                <a:rect l="l" t="t" r="r" b="b"/>
                <a:pathLst>
                  <a:path w="50299" h="50299" extrusionOk="0">
                    <a:moveTo>
                      <a:pt x="6745" y="0"/>
                    </a:moveTo>
                    <a:cubicBezTo>
                      <a:pt x="3033" y="0"/>
                      <a:pt x="0" y="3015"/>
                      <a:pt x="0" y="6745"/>
                    </a:cubicBezTo>
                    <a:lnTo>
                      <a:pt x="0" y="43554"/>
                    </a:lnTo>
                    <a:cubicBezTo>
                      <a:pt x="0" y="47265"/>
                      <a:pt x="3033" y="50298"/>
                      <a:pt x="6745" y="50298"/>
                    </a:cubicBezTo>
                    <a:lnTo>
                      <a:pt x="48711" y="50298"/>
                    </a:lnTo>
                    <a:cubicBezTo>
                      <a:pt x="49585" y="50298"/>
                      <a:pt x="50299" y="49585"/>
                      <a:pt x="50299" y="48693"/>
                    </a:cubicBezTo>
                    <a:lnTo>
                      <a:pt x="50299" y="1606"/>
                    </a:lnTo>
                    <a:cubicBezTo>
                      <a:pt x="50299" y="714"/>
                      <a:pt x="49585" y="0"/>
                      <a:pt x="48711" y="0"/>
                    </a:cubicBezTo>
                    <a:close/>
                  </a:path>
                </a:pathLst>
              </a:custGeom>
              <a:solidFill>
                <a:schemeClr val="accent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806;p27">
                <a:extLst>
                  <a:ext uri="{FF2B5EF4-FFF2-40B4-BE49-F238E27FC236}">
                    <a16:creationId xmlns:a16="http://schemas.microsoft.com/office/drawing/2014/main" id="{B0D37867-9FB0-4F56-8C3A-8ACAEF874447}"/>
                  </a:ext>
                </a:extLst>
              </p:cNvPr>
              <p:cNvSpPr/>
              <p:nvPr/>
            </p:nvSpPr>
            <p:spPr>
              <a:xfrm>
                <a:off x="5863387" y="1996389"/>
                <a:ext cx="1079203" cy="1650813"/>
              </a:xfrm>
              <a:custGeom>
                <a:avLst/>
                <a:gdLst/>
                <a:ahLst/>
                <a:cxnLst/>
                <a:rect l="l" t="t" r="r" b="b"/>
                <a:pathLst>
                  <a:path w="32885" h="50299" extrusionOk="0">
                    <a:moveTo>
                      <a:pt x="6585" y="0"/>
                    </a:moveTo>
                    <a:cubicBezTo>
                      <a:pt x="2945" y="0"/>
                      <a:pt x="1" y="2944"/>
                      <a:pt x="18" y="6566"/>
                    </a:cubicBezTo>
                    <a:lnTo>
                      <a:pt x="18" y="43732"/>
                    </a:lnTo>
                    <a:cubicBezTo>
                      <a:pt x="1" y="47354"/>
                      <a:pt x="2945" y="50298"/>
                      <a:pt x="6567" y="50298"/>
                    </a:cubicBezTo>
                    <a:lnTo>
                      <a:pt x="7726" y="50298"/>
                    </a:lnTo>
                    <a:lnTo>
                      <a:pt x="32885" y="25140"/>
                    </a:lnTo>
                    <a:lnTo>
                      <a:pt x="7744" y="0"/>
                    </a:lnTo>
                    <a:close/>
                  </a:path>
                </a:pathLst>
              </a:custGeom>
              <a:solidFill>
                <a:srgbClr val="CFD8E1">
                  <a:alpha val="35710"/>
                </a:srgbClr>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807;p27">
                <a:extLst>
                  <a:ext uri="{FF2B5EF4-FFF2-40B4-BE49-F238E27FC236}">
                    <a16:creationId xmlns:a16="http://schemas.microsoft.com/office/drawing/2014/main" id="{453778D7-673D-45BD-A8D3-A83E5769C5D2}"/>
                  </a:ext>
                </a:extLst>
              </p:cNvPr>
              <p:cNvSpPr/>
              <p:nvPr/>
            </p:nvSpPr>
            <p:spPr>
              <a:xfrm>
                <a:off x="5304233" y="2246896"/>
                <a:ext cx="1190455" cy="1190545"/>
              </a:xfrm>
              <a:custGeom>
                <a:avLst/>
                <a:gdLst/>
                <a:ahLst/>
                <a:cxnLst/>
                <a:rect l="l" t="t" r="r" b="b"/>
                <a:pathLst>
                  <a:path w="36275" h="36275" extrusionOk="0">
                    <a:moveTo>
                      <a:pt x="18146" y="0"/>
                    </a:moveTo>
                    <a:lnTo>
                      <a:pt x="0" y="18128"/>
                    </a:lnTo>
                    <a:lnTo>
                      <a:pt x="18146" y="36274"/>
                    </a:lnTo>
                    <a:lnTo>
                      <a:pt x="36275" y="18128"/>
                    </a:lnTo>
                    <a:lnTo>
                      <a:pt x="18146" y="0"/>
                    </a:lnTo>
                    <a:close/>
                  </a:path>
                </a:pathLst>
              </a:custGeom>
              <a:solidFill>
                <a:schemeClr val="accent6">
                  <a:lumMod val="75000"/>
                </a:schemeClr>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Google Shape;817;p27">
              <a:extLst>
                <a:ext uri="{FF2B5EF4-FFF2-40B4-BE49-F238E27FC236}">
                  <a16:creationId xmlns:a16="http://schemas.microsoft.com/office/drawing/2014/main" id="{B51432FA-DC77-4CF2-2DC9-FD95480E0505}"/>
                </a:ext>
              </a:extLst>
            </p:cNvPr>
            <p:cNvSpPr txBox="1"/>
            <p:nvPr/>
          </p:nvSpPr>
          <p:spPr>
            <a:xfrm>
              <a:off x="7937986" y="3222002"/>
              <a:ext cx="773731" cy="1083983"/>
            </a:xfrm>
            <a:prstGeom prst="rect">
              <a:avLst/>
            </a:prstGeom>
            <a:noFill/>
            <a:ln>
              <a:noFill/>
            </a:ln>
          </p:spPr>
          <p:txBody>
            <a:bodyPr spcFirstLastPara="1" wrap="square" lIns="0" tIns="7219" rIns="0" bIns="0" anchor="ctr" anchorCtr="0">
              <a:noAutofit/>
            </a:bodyPr>
            <a:lstStyle/>
            <a:p>
              <a:pPr marL="9525"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panose="02020603050405020304" pitchFamily="18" charset="0"/>
                  <a:ea typeface="Fira Sans"/>
                  <a:cs typeface="Times New Roman" panose="02020603050405020304" pitchFamily="18" charset="0"/>
                  <a:sym typeface="Fira Sans"/>
                </a:rPr>
                <a:t>3</a:t>
              </a:r>
            </a:p>
          </p:txBody>
        </p:sp>
        <p:sp>
          <p:nvSpPr>
            <p:cNvPr id="31" name="Google Shape;1186;p32">
              <a:extLst>
                <a:ext uri="{FF2B5EF4-FFF2-40B4-BE49-F238E27FC236}">
                  <a16:creationId xmlns:a16="http://schemas.microsoft.com/office/drawing/2014/main" id="{06581239-28B9-8A97-C275-F42F5B924462}"/>
                </a:ext>
              </a:extLst>
            </p:cNvPr>
            <p:cNvSpPr txBox="1"/>
            <p:nvPr/>
          </p:nvSpPr>
          <p:spPr>
            <a:xfrm>
              <a:off x="9131593" y="2879156"/>
              <a:ext cx="1993040" cy="1570282"/>
            </a:xfrm>
            <a:prstGeom prst="rect">
              <a:avLst/>
            </a:prstGeom>
            <a:noFill/>
            <a:ln>
              <a:noFill/>
            </a:ln>
          </p:spPr>
          <p:txBody>
            <a:bodyPr spcFirstLastPara="1" wrap="square" lIns="0" tIns="0" rIns="0" bIns="0" anchor="t" anchorCtr="0">
              <a:no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b="1" i="0" strike="noStrike" kern="1200" cap="none" spc="0" normalizeH="0" baseline="0" noProof="0">
                  <a:ln>
                    <a:noFill/>
                  </a:ln>
                  <a:solidFill>
                    <a:schemeClr val="bg1"/>
                  </a:solidFill>
                  <a:effectLst/>
                  <a:uLnTx/>
                  <a:uFillTx/>
                  <a:latin typeface="Century Gothic"/>
                  <a:ea typeface="+mn-ea"/>
                  <a:cs typeface="+mn-cs"/>
                </a:rPr>
                <a:t>7 out of 200 BMPs </a:t>
              </a:r>
              <a:r>
                <a:rPr kumimoji="0" lang="en-US" b="0" i="0" u="none" strike="noStrike" kern="1200" cap="none" spc="0" normalizeH="0" baseline="0" noProof="0">
                  <a:ln>
                    <a:noFill/>
                  </a:ln>
                  <a:solidFill>
                    <a:schemeClr val="bg1"/>
                  </a:solidFill>
                  <a:effectLst/>
                  <a:uLnTx/>
                  <a:uFillTx/>
                  <a:latin typeface="Century Gothic"/>
                  <a:ea typeface="+mn-ea"/>
                  <a:cs typeface="+mn-cs"/>
                </a:rPr>
                <a:t>are frequently used in Pareto solutions</a:t>
              </a:r>
            </a:p>
          </p:txBody>
        </p:sp>
      </p:grpSp>
      <p:sp>
        <p:nvSpPr>
          <p:cNvPr id="10" name="Title 1">
            <a:extLst>
              <a:ext uri="{FF2B5EF4-FFF2-40B4-BE49-F238E27FC236}">
                <a16:creationId xmlns:a16="http://schemas.microsoft.com/office/drawing/2014/main" id="{C631EE2D-BA20-E27D-D800-63550EB1FA94}"/>
              </a:ext>
            </a:extLst>
          </p:cNvPr>
          <p:cNvSpPr txBox="1">
            <a:spLocks/>
          </p:cNvSpPr>
          <p:nvPr/>
        </p:nvSpPr>
        <p:spPr>
          <a:xfrm>
            <a:off x="324197" y="380365"/>
            <a:ext cx="9581803" cy="144195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effectLst/>
                <a:uLnTx/>
                <a:uFillTx/>
                <a:latin typeface="Elephant"/>
                <a:ea typeface="+mj-ea"/>
                <a:cs typeface="+mj-cs"/>
              </a:rPr>
              <a:t>“</a:t>
            </a:r>
            <a:r>
              <a:rPr kumimoji="0" lang="en-US" sz="4000" b="0" i="0" u="none" strike="noStrike" kern="1200" cap="none" spc="0" normalizeH="0" baseline="0" noProof="0" err="1">
                <a:ln>
                  <a:noFill/>
                </a:ln>
                <a:effectLst/>
                <a:uLnTx/>
                <a:uFillTx/>
                <a:latin typeface="Elephant"/>
                <a:ea typeface="+mj-ea"/>
                <a:cs typeface="+mj-cs"/>
              </a:rPr>
              <a:t>Innovization</a:t>
            </a:r>
            <a:r>
              <a:rPr kumimoji="0" lang="en-US" sz="4000" b="0" i="0" u="none" strike="noStrike" kern="1200" cap="none" spc="0" normalizeH="0" baseline="0" noProof="0">
                <a:ln>
                  <a:noFill/>
                </a:ln>
                <a:effectLst/>
                <a:uLnTx/>
                <a:uFillTx/>
                <a:latin typeface="Elephant"/>
                <a:ea typeface="+mj-ea"/>
                <a:cs typeface="+mj-cs"/>
              </a:rPr>
              <a:t>” Study on CBW Problem</a:t>
            </a:r>
            <a:br>
              <a:rPr kumimoji="0" lang="en-US" sz="4000" b="0" i="0" u="none" strike="noStrike" kern="1200" cap="none" spc="0" normalizeH="0" baseline="0" noProof="0">
                <a:ln>
                  <a:noFill/>
                </a:ln>
                <a:effectLst/>
                <a:uLnTx/>
                <a:uFillTx/>
                <a:latin typeface="Elephant"/>
                <a:ea typeface="+mj-ea"/>
                <a:cs typeface="+mj-cs"/>
              </a:rPr>
            </a:br>
            <a:r>
              <a:rPr kumimoji="0" lang="en-US" sz="4000" b="0" i="0" u="none" strike="noStrike" kern="1200" cap="none" spc="0" normalizeH="0" baseline="0" noProof="0">
                <a:ln>
                  <a:noFill/>
                </a:ln>
                <a:effectLst/>
                <a:uLnTx/>
                <a:uFillTx/>
                <a:latin typeface="Elephant"/>
                <a:ea typeface="+mj-ea"/>
                <a:cs typeface="+mj-cs"/>
              </a:rPr>
              <a:t>Variable Reduction</a:t>
            </a:r>
          </a:p>
        </p:txBody>
      </p:sp>
      <p:grpSp>
        <p:nvGrpSpPr>
          <p:cNvPr id="14" name="Group 13">
            <a:extLst>
              <a:ext uri="{FF2B5EF4-FFF2-40B4-BE49-F238E27FC236}">
                <a16:creationId xmlns:a16="http://schemas.microsoft.com/office/drawing/2014/main" id="{9F115C2A-93D0-8189-0356-24CC0874FBC6}"/>
              </a:ext>
            </a:extLst>
          </p:cNvPr>
          <p:cNvGrpSpPr/>
          <p:nvPr/>
        </p:nvGrpSpPr>
        <p:grpSpPr>
          <a:xfrm>
            <a:off x="5856223" y="3475614"/>
            <a:ext cx="4878493" cy="1661971"/>
            <a:chOff x="679625" y="2452821"/>
            <a:chExt cx="3781784" cy="2674818"/>
          </a:xfrm>
        </p:grpSpPr>
        <p:sp>
          <p:nvSpPr>
            <p:cNvPr id="28" name="Google Shape;795;p27">
              <a:extLst>
                <a:ext uri="{FF2B5EF4-FFF2-40B4-BE49-F238E27FC236}">
                  <a16:creationId xmlns:a16="http://schemas.microsoft.com/office/drawing/2014/main" id="{DDE1969F-3A55-7CFE-72B5-DA050B1187B6}"/>
                </a:ext>
              </a:extLst>
            </p:cNvPr>
            <p:cNvSpPr/>
            <p:nvPr/>
          </p:nvSpPr>
          <p:spPr>
            <a:xfrm>
              <a:off x="1286195" y="2452821"/>
              <a:ext cx="3175214" cy="2640849"/>
            </a:xfrm>
            <a:custGeom>
              <a:avLst/>
              <a:gdLst/>
              <a:ahLst/>
              <a:cxnLst/>
              <a:rect l="l" t="t" r="r" b="b"/>
              <a:pathLst>
                <a:path w="50300" h="50299" extrusionOk="0">
                  <a:moveTo>
                    <a:pt x="6692" y="0"/>
                  </a:moveTo>
                  <a:cubicBezTo>
                    <a:pt x="2998" y="0"/>
                    <a:pt x="1" y="2998"/>
                    <a:pt x="1" y="6691"/>
                  </a:cubicBezTo>
                  <a:lnTo>
                    <a:pt x="1" y="43607"/>
                  </a:lnTo>
                  <a:cubicBezTo>
                    <a:pt x="1" y="47301"/>
                    <a:pt x="2998" y="50298"/>
                    <a:pt x="6692" y="50298"/>
                  </a:cubicBezTo>
                  <a:lnTo>
                    <a:pt x="48694" y="50298"/>
                  </a:lnTo>
                  <a:cubicBezTo>
                    <a:pt x="49586" y="50298"/>
                    <a:pt x="50299" y="49585"/>
                    <a:pt x="50299" y="48693"/>
                  </a:cubicBezTo>
                  <a:lnTo>
                    <a:pt x="50299" y="1606"/>
                  </a:lnTo>
                  <a:cubicBezTo>
                    <a:pt x="50299" y="714"/>
                    <a:pt x="49586" y="0"/>
                    <a:pt x="48694" y="0"/>
                  </a:cubicBezTo>
                  <a:close/>
                </a:path>
              </a:pathLst>
            </a:custGeom>
            <a:solidFill>
              <a:schemeClr val="accent1"/>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Google Shape;796;p27">
              <a:extLst>
                <a:ext uri="{FF2B5EF4-FFF2-40B4-BE49-F238E27FC236}">
                  <a16:creationId xmlns:a16="http://schemas.microsoft.com/office/drawing/2014/main" id="{BA54C2E7-C7A1-50FB-B215-52F2D5CA2901}"/>
                </a:ext>
              </a:extLst>
            </p:cNvPr>
            <p:cNvSpPr/>
            <p:nvPr/>
          </p:nvSpPr>
          <p:spPr>
            <a:xfrm>
              <a:off x="1286196" y="2452821"/>
              <a:ext cx="1830468" cy="2674818"/>
            </a:xfrm>
            <a:custGeom>
              <a:avLst/>
              <a:gdLst/>
              <a:ahLst/>
              <a:cxnLst/>
              <a:rect l="l" t="t" r="r" b="b"/>
              <a:pathLst>
                <a:path w="32868" h="50299" extrusionOk="0">
                  <a:moveTo>
                    <a:pt x="6567" y="0"/>
                  </a:moveTo>
                  <a:cubicBezTo>
                    <a:pt x="2945" y="0"/>
                    <a:pt x="1" y="2944"/>
                    <a:pt x="1" y="6566"/>
                  </a:cubicBezTo>
                  <a:lnTo>
                    <a:pt x="1" y="43732"/>
                  </a:lnTo>
                  <a:cubicBezTo>
                    <a:pt x="1" y="47354"/>
                    <a:pt x="2945" y="50298"/>
                    <a:pt x="6567" y="50298"/>
                  </a:cubicBezTo>
                  <a:lnTo>
                    <a:pt x="7727" y="50298"/>
                  </a:lnTo>
                  <a:lnTo>
                    <a:pt x="32867" y="25140"/>
                  </a:lnTo>
                  <a:lnTo>
                    <a:pt x="7727" y="0"/>
                  </a:lnTo>
                  <a:close/>
                </a:path>
              </a:pathLst>
            </a:custGeom>
            <a:solidFill>
              <a:srgbClr val="82C0CC">
                <a:alpha val="13330"/>
              </a:srgbClr>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Google Shape;797;p27">
              <a:extLst>
                <a:ext uri="{FF2B5EF4-FFF2-40B4-BE49-F238E27FC236}">
                  <a16:creationId xmlns:a16="http://schemas.microsoft.com/office/drawing/2014/main" id="{04A9B983-A8F3-6755-F824-8400E199B724}"/>
                </a:ext>
              </a:extLst>
            </p:cNvPr>
            <p:cNvSpPr/>
            <p:nvPr/>
          </p:nvSpPr>
          <p:spPr>
            <a:xfrm>
              <a:off x="679625" y="2808242"/>
              <a:ext cx="1520709" cy="1930002"/>
            </a:xfrm>
            <a:custGeom>
              <a:avLst/>
              <a:gdLst/>
              <a:ahLst/>
              <a:cxnLst/>
              <a:rect l="l" t="t" r="r" b="b"/>
              <a:pathLst>
                <a:path w="36293" h="36293" extrusionOk="0">
                  <a:moveTo>
                    <a:pt x="18147" y="0"/>
                  </a:moveTo>
                  <a:lnTo>
                    <a:pt x="1" y="18146"/>
                  </a:lnTo>
                  <a:lnTo>
                    <a:pt x="18147" y="36292"/>
                  </a:lnTo>
                  <a:lnTo>
                    <a:pt x="36293" y="18146"/>
                  </a:lnTo>
                  <a:lnTo>
                    <a:pt x="18147" y="0"/>
                  </a:lnTo>
                  <a:close/>
                </a:path>
              </a:pathLst>
            </a:custGeom>
            <a:solidFill>
              <a:schemeClr val="accent1">
                <a:lumMod val="75000"/>
              </a:schemeClr>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Google Shape;817;p27">
              <a:extLst>
                <a:ext uri="{FF2B5EF4-FFF2-40B4-BE49-F238E27FC236}">
                  <a16:creationId xmlns:a16="http://schemas.microsoft.com/office/drawing/2014/main" id="{71DC7763-0809-3ED2-70CB-024AFDF7615A}"/>
                </a:ext>
              </a:extLst>
            </p:cNvPr>
            <p:cNvSpPr txBox="1"/>
            <p:nvPr/>
          </p:nvSpPr>
          <p:spPr>
            <a:xfrm>
              <a:off x="1051939" y="3214185"/>
              <a:ext cx="773731" cy="1083983"/>
            </a:xfrm>
            <a:prstGeom prst="rect">
              <a:avLst/>
            </a:prstGeom>
            <a:noFill/>
            <a:ln>
              <a:noFill/>
            </a:ln>
          </p:spPr>
          <p:txBody>
            <a:bodyPr spcFirstLastPara="1" wrap="square" lIns="0" tIns="7219" rIns="0" bIns="0" anchor="ctr" anchorCtr="0">
              <a:noAutofit/>
            </a:bodyPr>
            <a:lstStyle/>
            <a:p>
              <a:pPr marL="9525"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panose="02020603050405020304" pitchFamily="18" charset="0"/>
                  <a:ea typeface="Fira Sans"/>
                  <a:cs typeface="Times New Roman" panose="02020603050405020304" pitchFamily="18" charset="0"/>
                  <a:sym typeface="Fira Sans"/>
                </a:rPr>
                <a:t>4</a:t>
              </a:r>
            </a:p>
          </p:txBody>
        </p:sp>
        <p:sp>
          <p:nvSpPr>
            <p:cNvPr id="40" name="Google Shape;1186;p32">
              <a:extLst>
                <a:ext uri="{FF2B5EF4-FFF2-40B4-BE49-F238E27FC236}">
                  <a16:creationId xmlns:a16="http://schemas.microsoft.com/office/drawing/2014/main" id="{285B3CC1-09FE-1939-42DF-E8C01652A402}"/>
                </a:ext>
              </a:extLst>
            </p:cNvPr>
            <p:cNvSpPr txBox="1"/>
            <p:nvPr/>
          </p:nvSpPr>
          <p:spPr>
            <a:xfrm>
              <a:off x="2229680" y="2879156"/>
              <a:ext cx="1993040" cy="1570282"/>
            </a:xfrm>
            <a:prstGeom prst="rect">
              <a:avLst/>
            </a:prstGeom>
            <a:noFill/>
            <a:ln>
              <a:noFill/>
            </a:ln>
          </p:spPr>
          <p:txBody>
            <a:bodyPr spcFirstLastPara="1" wrap="square" lIns="0" tIns="0" rIns="0" bIns="0" anchor="t" anchorCtr="0">
              <a:no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chemeClr val="bg1"/>
                  </a:solidFill>
                  <a:effectLst/>
                  <a:uLnTx/>
                  <a:uFillTx/>
                  <a:latin typeface="Century Gothic"/>
                  <a:ea typeface="+mn-ea"/>
                  <a:cs typeface="+mn-cs"/>
                </a:rPr>
                <a:t>Re-optimize</a:t>
              </a:r>
              <a:r>
                <a:rPr kumimoji="0" lang="en-US" sz="2000" b="0" i="0" u="none" strike="noStrike" kern="1200" cap="none" spc="0" normalizeH="0" baseline="0" noProof="0">
                  <a:ln>
                    <a:noFill/>
                  </a:ln>
                  <a:solidFill>
                    <a:schemeClr val="bg1"/>
                  </a:solidFill>
                  <a:effectLst/>
                  <a:uLnTx/>
                  <a:uFillTx/>
                  <a:latin typeface="Century Gothic"/>
                  <a:ea typeface="+mn-ea"/>
                  <a:cs typeface="+mn-cs"/>
                </a:rPr>
                <a:t> using only 7 BMPs</a:t>
              </a:r>
            </a:p>
          </p:txBody>
        </p:sp>
      </p:grpSp>
      <p:pic>
        <p:nvPicPr>
          <p:cNvPr id="42" name="Picture 41">
            <a:extLst>
              <a:ext uri="{FF2B5EF4-FFF2-40B4-BE49-F238E27FC236}">
                <a16:creationId xmlns:a16="http://schemas.microsoft.com/office/drawing/2014/main" id="{F875ADFF-D6F6-1785-0D95-E525A8C1DC98}"/>
              </a:ext>
            </a:extLst>
          </p:cNvPr>
          <p:cNvPicPr>
            <a:picLocks noChangeAspect="1"/>
          </p:cNvPicPr>
          <p:nvPr/>
        </p:nvPicPr>
        <p:blipFill>
          <a:blip r:embed="rId3"/>
          <a:stretch>
            <a:fillRect/>
          </a:stretch>
        </p:blipFill>
        <p:spPr>
          <a:xfrm>
            <a:off x="4137378" y="5276288"/>
            <a:ext cx="3150634" cy="1516972"/>
          </a:xfrm>
          <a:prstGeom prst="rect">
            <a:avLst/>
          </a:prstGeom>
        </p:spPr>
      </p:pic>
    </p:spTree>
    <p:extLst>
      <p:ext uri="{BB962C8B-B14F-4D97-AF65-F5344CB8AC3E}">
        <p14:creationId xmlns:p14="http://schemas.microsoft.com/office/powerpoint/2010/main" val="1473621556"/>
      </p:ext>
    </p:extLst>
  </p:cSld>
  <p:clrMapOvr>
    <a:masterClrMapping/>
  </p:clrMapOvr>
  <mc:AlternateContent xmlns:mc="http://schemas.openxmlformats.org/markup-compatibility/2006" xmlns:p14="http://schemas.microsoft.com/office/powerpoint/2010/main">
    <mc:Choice Requires="p14">
      <p:transition spd="slow" p14:dur="2000">
        <p:wheel spokes="1"/>
      </p:transition>
    </mc:Choice>
    <mc:Fallback xmlns="">
      <p:transition spd="slow">
        <p:wheel spokes="1"/>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58338-0BC8-9C1F-194C-A3259903A48E}"/>
              </a:ext>
            </a:extLst>
          </p:cNvPr>
          <p:cNvSpPr>
            <a:spLocks noGrp="1"/>
          </p:cNvSpPr>
          <p:nvPr>
            <p:ph type="title"/>
          </p:nvPr>
        </p:nvSpPr>
        <p:spPr>
          <a:xfrm>
            <a:off x="559823" y="251999"/>
            <a:ext cx="11410503" cy="1176209"/>
          </a:xfrm>
        </p:spPr>
        <p:txBody>
          <a:bodyPr vert="horz" lIns="91440" tIns="45720" rIns="91440" bIns="45720" rtlCol="0" anchor="b">
            <a:noAutofit/>
          </a:bodyPr>
          <a:lstStyle/>
          <a:p>
            <a:r>
              <a:rPr lang="en-US" err="1"/>
              <a:t>Reoptimization</a:t>
            </a:r>
            <a:r>
              <a:rPr lang="en-US"/>
              <a:t> Using </a:t>
            </a:r>
            <a:r>
              <a:rPr lang="en-US" err="1"/>
              <a:t>Innovization</a:t>
            </a:r>
            <a:br>
              <a:rPr lang="en-US"/>
            </a:br>
            <a:r>
              <a:rPr lang="en-US"/>
              <a:t>Results on Berkeley County</a:t>
            </a:r>
          </a:p>
        </p:txBody>
      </p:sp>
      <p:pic>
        <p:nvPicPr>
          <p:cNvPr id="6" name="Picture 5">
            <a:extLst>
              <a:ext uri="{FF2B5EF4-FFF2-40B4-BE49-F238E27FC236}">
                <a16:creationId xmlns:a16="http://schemas.microsoft.com/office/drawing/2014/main" id="{88355F5D-9C33-BFE7-64AE-8A4D013D29D6}"/>
              </a:ext>
            </a:extLst>
          </p:cNvPr>
          <p:cNvPicPr>
            <a:picLocks noChangeAspect="1"/>
          </p:cNvPicPr>
          <p:nvPr/>
        </p:nvPicPr>
        <p:blipFill>
          <a:blip r:embed="rId3"/>
          <a:srcRect/>
          <a:stretch/>
        </p:blipFill>
        <p:spPr>
          <a:xfrm>
            <a:off x="2809937" y="1604954"/>
            <a:ext cx="6343252" cy="4757439"/>
          </a:xfrm>
          <a:prstGeom prst="rect">
            <a:avLst/>
          </a:prstGeom>
        </p:spPr>
      </p:pic>
    </p:spTree>
    <p:extLst>
      <p:ext uri="{BB962C8B-B14F-4D97-AF65-F5344CB8AC3E}">
        <p14:creationId xmlns:p14="http://schemas.microsoft.com/office/powerpoint/2010/main" val="2107050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58338-0BC8-9C1F-194C-A3259903A48E}"/>
              </a:ext>
            </a:extLst>
          </p:cNvPr>
          <p:cNvSpPr>
            <a:spLocks noGrp="1"/>
          </p:cNvSpPr>
          <p:nvPr>
            <p:ph type="title"/>
          </p:nvPr>
        </p:nvSpPr>
        <p:spPr>
          <a:xfrm>
            <a:off x="604273" y="503998"/>
            <a:ext cx="11410503" cy="1176209"/>
          </a:xfrm>
        </p:spPr>
        <p:txBody>
          <a:bodyPr vert="horz" lIns="91440" tIns="45720" rIns="91440" bIns="45720" rtlCol="0" anchor="b">
            <a:noAutofit/>
          </a:bodyPr>
          <a:lstStyle/>
          <a:p>
            <a:r>
              <a:rPr lang="en-US" sz="3200" err="1"/>
              <a:t>Reoptimization</a:t>
            </a:r>
            <a:r>
              <a:rPr lang="en-US" sz="3200"/>
              <a:t> Using </a:t>
            </a:r>
            <a:r>
              <a:rPr lang="en-US" sz="3200" err="1"/>
              <a:t>Innovization</a:t>
            </a:r>
            <a:br>
              <a:rPr lang="en-US" sz="3200"/>
            </a:br>
            <a:r>
              <a:rPr lang="en-US" sz="3200"/>
              <a:t>Results on Berkeley, Hardy, Jefferson, and Mineral Counties (Combined)</a:t>
            </a:r>
          </a:p>
        </p:txBody>
      </p:sp>
      <p:pic>
        <p:nvPicPr>
          <p:cNvPr id="6" name="Picture 5">
            <a:extLst>
              <a:ext uri="{FF2B5EF4-FFF2-40B4-BE49-F238E27FC236}">
                <a16:creationId xmlns:a16="http://schemas.microsoft.com/office/drawing/2014/main" id="{88355F5D-9C33-BFE7-64AE-8A4D013D29D6}"/>
              </a:ext>
            </a:extLst>
          </p:cNvPr>
          <p:cNvPicPr>
            <a:picLocks noChangeAspect="1"/>
          </p:cNvPicPr>
          <p:nvPr/>
        </p:nvPicPr>
        <p:blipFill>
          <a:blip r:embed="rId3"/>
          <a:srcRect/>
          <a:stretch/>
        </p:blipFill>
        <p:spPr>
          <a:xfrm>
            <a:off x="2732617" y="1680207"/>
            <a:ext cx="6343252" cy="4757439"/>
          </a:xfrm>
          <a:prstGeom prst="rect">
            <a:avLst/>
          </a:prstGeom>
        </p:spPr>
      </p:pic>
    </p:spTree>
    <p:extLst>
      <p:ext uri="{BB962C8B-B14F-4D97-AF65-F5344CB8AC3E}">
        <p14:creationId xmlns:p14="http://schemas.microsoft.com/office/powerpoint/2010/main" val="2338946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ght bulb on yellow background with sketched light beams and cord">
            <a:extLst>
              <a:ext uri="{FF2B5EF4-FFF2-40B4-BE49-F238E27FC236}">
                <a16:creationId xmlns:a16="http://schemas.microsoft.com/office/drawing/2014/main" id="{21A98B8C-66C6-F29A-05A5-217CA52731E8}"/>
              </a:ext>
            </a:extLst>
          </p:cNvPr>
          <p:cNvPicPr>
            <a:picLocks noChangeAspect="1"/>
          </p:cNvPicPr>
          <p:nvPr/>
        </p:nvPicPr>
        <p:blipFill rotWithShape="1">
          <a:blip r:embed="rId3"/>
          <a:srcRect t="8537"/>
          <a:stretch/>
        </p:blipFill>
        <p:spPr>
          <a:xfrm>
            <a:off x="20" y="10"/>
            <a:ext cx="12191980" cy="6857990"/>
          </a:xfrm>
          <a:custGeom>
            <a:avLst/>
            <a:gdLst/>
            <a:ahLst/>
            <a:cxnLst/>
            <a:rect l="l" t="t" r="r" b="b"/>
            <a:pathLst>
              <a:path w="12192000" h="6858000">
                <a:moveTo>
                  <a:pt x="4678390" y="3089451"/>
                </a:moveTo>
                <a:cubicBezTo>
                  <a:pt x="4704756" y="3107456"/>
                  <a:pt x="4731118" y="3125461"/>
                  <a:pt x="4757484" y="3143466"/>
                </a:cubicBezTo>
                <a:cubicBezTo>
                  <a:pt x="4742694" y="3138965"/>
                  <a:pt x="4726618" y="3134464"/>
                  <a:pt x="4711185" y="3129962"/>
                </a:cubicBezTo>
                <a:cubicBezTo>
                  <a:pt x="4698324" y="3119029"/>
                  <a:pt x="4684820" y="3108743"/>
                  <a:pt x="4671960" y="3097166"/>
                </a:cubicBezTo>
                <a:cubicBezTo>
                  <a:pt x="4673888" y="3094594"/>
                  <a:pt x="4676460" y="3092024"/>
                  <a:pt x="4678390" y="3089451"/>
                </a:cubicBezTo>
                <a:close/>
                <a:moveTo>
                  <a:pt x="5151664" y="2187270"/>
                </a:moveTo>
                <a:cubicBezTo>
                  <a:pt x="5309852" y="2295300"/>
                  <a:pt x="5468039" y="2403973"/>
                  <a:pt x="5626226" y="2512004"/>
                </a:cubicBezTo>
                <a:cubicBezTo>
                  <a:pt x="5623653" y="2514576"/>
                  <a:pt x="5621725" y="2517148"/>
                  <a:pt x="5619152" y="2519721"/>
                </a:cubicBezTo>
                <a:cubicBezTo>
                  <a:pt x="5445533" y="2428409"/>
                  <a:pt x="5281559" y="2326810"/>
                  <a:pt x="5151664" y="2187270"/>
                </a:cubicBezTo>
                <a:close/>
                <a:moveTo>
                  <a:pt x="0" y="0"/>
                </a:moveTo>
                <a:lnTo>
                  <a:pt x="12192000" y="0"/>
                </a:lnTo>
                <a:lnTo>
                  <a:pt x="12192000" y="2278570"/>
                </a:lnTo>
                <a:lnTo>
                  <a:pt x="12173904" y="2284270"/>
                </a:lnTo>
                <a:cubicBezTo>
                  <a:pt x="11598583" y="2457853"/>
                  <a:pt x="10504139" y="2701056"/>
                  <a:pt x="9151350" y="2602030"/>
                </a:cubicBezTo>
                <a:cubicBezTo>
                  <a:pt x="9081902" y="2596885"/>
                  <a:pt x="9016313" y="2593669"/>
                  <a:pt x="8949437" y="2591098"/>
                </a:cubicBezTo>
                <a:cubicBezTo>
                  <a:pt x="8357843" y="2564732"/>
                  <a:pt x="7777183" y="2551871"/>
                  <a:pt x="7532186" y="2520363"/>
                </a:cubicBezTo>
                <a:cubicBezTo>
                  <a:pt x="7340561" y="2495285"/>
                  <a:pt x="6360574" y="2283083"/>
                  <a:pt x="6073136" y="2103675"/>
                </a:cubicBezTo>
                <a:cubicBezTo>
                  <a:pt x="5779268" y="1919767"/>
                  <a:pt x="5502120" y="1716567"/>
                  <a:pt x="5226257" y="1512725"/>
                </a:cubicBezTo>
                <a:cubicBezTo>
                  <a:pt x="5106652" y="1424628"/>
                  <a:pt x="4979331" y="1344249"/>
                  <a:pt x="4871300" y="1243293"/>
                </a:cubicBezTo>
                <a:cubicBezTo>
                  <a:pt x="4763272" y="1141694"/>
                  <a:pt x="4660386" y="1036235"/>
                  <a:pt x="4543354" y="942352"/>
                </a:cubicBezTo>
                <a:cubicBezTo>
                  <a:pt x="4509915" y="915344"/>
                  <a:pt x="4476478" y="886408"/>
                  <a:pt x="4427606" y="881906"/>
                </a:cubicBezTo>
                <a:cubicBezTo>
                  <a:pt x="4416675" y="880620"/>
                  <a:pt x="4405100" y="881263"/>
                  <a:pt x="4394168" y="882548"/>
                </a:cubicBezTo>
                <a:cubicBezTo>
                  <a:pt x="4381951" y="883835"/>
                  <a:pt x="4372305" y="890265"/>
                  <a:pt x="4367803" y="901197"/>
                </a:cubicBezTo>
                <a:cubicBezTo>
                  <a:pt x="4363304" y="913416"/>
                  <a:pt x="4371019" y="920488"/>
                  <a:pt x="4380021" y="926918"/>
                </a:cubicBezTo>
                <a:cubicBezTo>
                  <a:pt x="4386451" y="931420"/>
                  <a:pt x="4392881" y="938494"/>
                  <a:pt x="4401241" y="939779"/>
                </a:cubicBezTo>
                <a:cubicBezTo>
                  <a:pt x="4454614" y="947496"/>
                  <a:pt x="4474548" y="986721"/>
                  <a:pt x="4499626" y="1021444"/>
                </a:cubicBezTo>
                <a:cubicBezTo>
                  <a:pt x="4510559" y="1036235"/>
                  <a:pt x="4522132" y="1047810"/>
                  <a:pt x="4502199" y="1069029"/>
                </a:cubicBezTo>
                <a:cubicBezTo>
                  <a:pt x="4484838" y="1087677"/>
                  <a:pt x="4502841" y="1097324"/>
                  <a:pt x="4520845" y="1102469"/>
                </a:cubicBezTo>
                <a:cubicBezTo>
                  <a:pt x="4545924" y="1109541"/>
                  <a:pt x="4575503" y="1108256"/>
                  <a:pt x="4603797" y="1131405"/>
                </a:cubicBezTo>
                <a:cubicBezTo>
                  <a:pt x="4497696" y="1133334"/>
                  <a:pt x="4452684" y="1072246"/>
                  <a:pt x="4404457" y="1015657"/>
                </a:cubicBezTo>
                <a:cubicBezTo>
                  <a:pt x="4386451" y="995081"/>
                  <a:pt x="4374235" y="970645"/>
                  <a:pt x="4358801" y="947496"/>
                </a:cubicBezTo>
                <a:cubicBezTo>
                  <a:pt x="4339510" y="919203"/>
                  <a:pt x="4317003" y="917916"/>
                  <a:pt x="4288710" y="942994"/>
                </a:cubicBezTo>
                <a:cubicBezTo>
                  <a:pt x="4263632" y="965500"/>
                  <a:pt x="4251415" y="963572"/>
                  <a:pt x="4243055" y="932705"/>
                </a:cubicBezTo>
                <a:cubicBezTo>
                  <a:pt x="4230194" y="884478"/>
                  <a:pt x="4200613" y="850398"/>
                  <a:pt x="4150456" y="833036"/>
                </a:cubicBezTo>
                <a:cubicBezTo>
                  <a:pt x="4144991" y="831106"/>
                  <a:pt x="4138882" y="828052"/>
                  <a:pt x="4132854" y="827007"/>
                </a:cubicBezTo>
                <a:cubicBezTo>
                  <a:pt x="4126826" y="825962"/>
                  <a:pt x="4120878" y="826927"/>
                  <a:pt x="4115733" y="833036"/>
                </a:cubicBezTo>
                <a:cubicBezTo>
                  <a:pt x="4106731" y="843323"/>
                  <a:pt x="4114446" y="855542"/>
                  <a:pt x="4120878" y="864544"/>
                </a:cubicBezTo>
                <a:cubicBezTo>
                  <a:pt x="4132452" y="880620"/>
                  <a:pt x="4142741" y="896052"/>
                  <a:pt x="4147242" y="915344"/>
                </a:cubicBezTo>
                <a:cubicBezTo>
                  <a:pt x="4150456" y="928205"/>
                  <a:pt x="4153673" y="942352"/>
                  <a:pt x="4144669" y="951996"/>
                </a:cubicBezTo>
                <a:cubicBezTo>
                  <a:pt x="4107374" y="993151"/>
                  <a:pt x="4134382" y="1012442"/>
                  <a:pt x="4166533" y="1034306"/>
                </a:cubicBezTo>
                <a:cubicBezTo>
                  <a:pt x="4210902" y="1063886"/>
                  <a:pt x="4228265" y="1107611"/>
                  <a:pt x="4217977" y="1159698"/>
                </a:cubicBezTo>
                <a:cubicBezTo>
                  <a:pt x="4214117" y="1180919"/>
                  <a:pt x="4216690" y="1193778"/>
                  <a:pt x="4243055" y="1193136"/>
                </a:cubicBezTo>
                <a:cubicBezTo>
                  <a:pt x="4253342" y="1193136"/>
                  <a:pt x="4255915" y="1200210"/>
                  <a:pt x="4259774" y="1207925"/>
                </a:cubicBezTo>
                <a:cubicBezTo>
                  <a:pt x="4342082" y="1389905"/>
                  <a:pt x="4461044" y="1549378"/>
                  <a:pt x="4600583" y="1695991"/>
                </a:cubicBezTo>
                <a:cubicBezTo>
                  <a:pt x="4713758" y="1814953"/>
                  <a:pt x="4838507" y="1922339"/>
                  <a:pt x="4967756" y="2026512"/>
                </a:cubicBezTo>
                <a:cubicBezTo>
                  <a:pt x="4971614" y="2029727"/>
                  <a:pt x="4975473" y="2033584"/>
                  <a:pt x="4977403" y="2040014"/>
                </a:cubicBezTo>
                <a:cubicBezTo>
                  <a:pt x="4916314" y="2027155"/>
                  <a:pt x="4863585" y="2000789"/>
                  <a:pt x="4812784" y="1971210"/>
                </a:cubicBezTo>
                <a:cubicBezTo>
                  <a:pt x="4677747" y="1892760"/>
                  <a:pt x="4563930" y="1791160"/>
                  <a:pt x="4448827" y="1691489"/>
                </a:cubicBezTo>
                <a:cubicBezTo>
                  <a:pt x="4378736" y="1630400"/>
                  <a:pt x="4306715" y="1571241"/>
                  <a:pt x="4229551" y="1517227"/>
                </a:cubicBezTo>
                <a:cubicBezTo>
                  <a:pt x="4216690" y="1508223"/>
                  <a:pt x="4207687" y="1496649"/>
                  <a:pt x="4198685" y="1485074"/>
                </a:cubicBezTo>
                <a:cubicBezTo>
                  <a:pt x="4193541" y="1478645"/>
                  <a:pt x="4187111" y="1472857"/>
                  <a:pt x="4176822" y="1475430"/>
                </a:cubicBezTo>
                <a:cubicBezTo>
                  <a:pt x="4163961" y="1478645"/>
                  <a:pt x="4162675" y="1488289"/>
                  <a:pt x="4161388" y="1497936"/>
                </a:cubicBezTo>
                <a:cubicBezTo>
                  <a:pt x="4157531" y="1528801"/>
                  <a:pt x="4165890" y="1556452"/>
                  <a:pt x="4181966" y="1582816"/>
                </a:cubicBezTo>
                <a:cubicBezTo>
                  <a:pt x="4223764" y="1650334"/>
                  <a:pt x="4285495" y="1702421"/>
                  <a:pt x="4349155" y="1751935"/>
                </a:cubicBezTo>
                <a:cubicBezTo>
                  <a:pt x="4431464" y="1815596"/>
                  <a:pt x="4511200" y="1881828"/>
                  <a:pt x="4583864" y="1954492"/>
                </a:cubicBezTo>
                <a:cubicBezTo>
                  <a:pt x="4589008" y="1959636"/>
                  <a:pt x="4598653" y="1962851"/>
                  <a:pt x="4595438" y="1977640"/>
                </a:cubicBezTo>
                <a:cubicBezTo>
                  <a:pt x="4549783" y="1943560"/>
                  <a:pt x="4506699" y="1910122"/>
                  <a:pt x="4462973" y="1877969"/>
                </a:cubicBezTo>
                <a:cubicBezTo>
                  <a:pt x="4419889" y="1845818"/>
                  <a:pt x="4376162" y="1813666"/>
                  <a:pt x="4333080" y="1782158"/>
                </a:cubicBezTo>
                <a:cubicBezTo>
                  <a:pt x="4322790" y="1774441"/>
                  <a:pt x="4311858" y="1763509"/>
                  <a:pt x="4297070" y="1773155"/>
                </a:cubicBezTo>
                <a:cubicBezTo>
                  <a:pt x="4281638" y="1782800"/>
                  <a:pt x="4283566" y="1798877"/>
                  <a:pt x="4287426" y="1811736"/>
                </a:cubicBezTo>
                <a:cubicBezTo>
                  <a:pt x="4299642" y="1849676"/>
                  <a:pt x="4320864" y="1883114"/>
                  <a:pt x="4349155" y="1912694"/>
                </a:cubicBezTo>
                <a:cubicBezTo>
                  <a:pt x="4445611" y="2010436"/>
                  <a:pt x="4556855" y="2094673"/>
                  <a:pt x="4660386" y="2185984"/>
                </a:cubicBezTo>
                <a:cubicBezTo>
                  <a:pt x="4716330" y="2235499"/>
                  <a:pt x="4767772" y="2288228"/>
                  <a:pt x="4816643" y="2342884"/>
                </a:cubicBezTo>
                <a:cubicBezTo>
                  <a:pt x="4827575" y="2355104"/>
                  <a:pt x="4826931" y="2366678"/>
                  <a:pt x="4823716" y="2380824"/>
                </a:cubicBezTo>
                <a:cubicBezTo>
                  <a:pt x="4810857" y="2438056"/>
                  <a:pt x="4830790" y="2457346"/>
                  <a:pt x="4895093" y="2446415"/>
                </a:cubicBezTo>
                <a:cubicBezTo>
                  <a:pt x="4915027" y="2443198"/>
                  <a:pt x="4928532" y="2446415"/>
                  <a:pt x="4940748" y="2459917"/>
                </a:cubicBezTo>
                <a:cubicBezTo>
                  <a:pt x="5088648" y="2627107"/>
                  <a:pt x="5263553" y="2767932"/>
                  <a:pt x="5454535" y="2893324"/>
                </a:cubicBezTo>
                <a:cubicBezTo>
                  <a:pt x="5532342" y="2944123"/>
                  <a:pt x="5612723" y="2992353"/>
                  <a:pt x="5694387" y="3037365"/>
                </a:cubicBezTo>
                <a:cubicBezTo>
                  <a:pt x="5694387" y="3040580"/>
                  <a:pt x="5694387" y="3044439"/>
                  <a:pt x="5694387" y="3047654"/>
                </a:cubicBezTo>
                <a:cubicBezTo>
                  <a:pt x="5693744" y="3052154"/>
                  <a:pt x="5693102" y="3054726"/>
                  <a:pt x="5692459" y="3058585"/>
                </a:cubicBezTo>
                <a:cubicBezTo>
                  <a:pt x="5577355" y="2989137"/>
                  <a:pt x="5463536" y="2917760"/>
                  <a:pt x="5352292" y="2842525"/>
                </a:cubicBezTo>
                <a:cubicBezTo>
                  <a:pt x="5050709" y="2638683"/>
                  <a:pt x="4762627" y="2420050"/>
                  <a:pt x="4470046" y="2206561"/>
                </a:cubicBezTo>
                <a:cubicBezTo>
                  <a:pt x="4371661" y="2134541"/>
                  <a:pt x="4293855" y="2042587"/>
                  <a:pt x="4205115" y="1961564"/>
                </a:cubicBezTo>
                <a:cubicBezTo>
                  <a:pt x="4145956" y="1907550"/>
                  <a:pt x="4089368" y="1850963"/>
                  <a:pt x="4020564" y="1806593"/>
                </a:cubicBezTo>
                <a:cubicBezTo>
                  <a:pt x="3992271" y="1788587"/>
                  <a:pt x="3962691" y="1772511"/>
                  <a:pt x="3924751" y="1777013"/>
                </a:cubicBezTo>
                <a:cubicBezTo>
                  <a:pt x="3909962" y="1778943"/>
                  <a:pt x="3893242" y="1782800"/>
                  <a:pt x="3888098" y="1799519"/>
                </a:cubicBezTo>
                <a:cubicBezTo>
                  <a:pt x="3883596" y="1816238"/>
                  <a:pt x="3897100" y="1823955"/>
                  <a:pt x="3909319" y="1831028"/>
                </a:cubicBezTo>
                <a:cubicBezTo>
                  <a:pt x="3912534" y="1832957"/>
                  <a:pt x="3915749" y="1835530"/>
                  <a:pt x="3918964" y="1835530"/>
                </a:cubicBezTo>
                <a:cubicBezTo>
                  <a:pt x="3980052" y="1839387"/>
                  <a:pt x="3994199" y="1888258"/>
                  <a:pt x="4023137" y="1923626"/>
                </a:cubicBezTo>
                <a:cubicBezTo>
                  <a:pt x="4032139" y="1934558"/>
                  <a:pt x="4032781" y="1945489"/>
                  <a:pt x="4023137" y="1958349"/>
                </a:cubicBezTo>
                <a:cubicBezTo>
                  <a:pt x="4005773" y="1981498"/>
                  <a:pt x="4017992" y="1991787"/>
                  <a:pt x="4041141" y="1998217"/>
                </a:cubicBezTo>
                <a:cubicBezTo>
                  <a:pt x="4064289" y="2004648"/>
                  <a:pt x="4089368" y="2006576"/>
                  <a:pt x="4114446" y="2021367"/>
                </a:cubicBezTo>
                <a:cubicBezTo>
                  <a:pt x="4074579" y="2033584"/>
                  <a:pt x="4046928" y="2020725"/>
                  <a:pt x="4021207" y="2004648"/>
                </a:cubicBezTo>
                <a:cubicBezTo>
                  <a:pt x="3963333" y="1969281"/>
                  <a:pt x="3926038" y="1917194"/>
                  <a:pt x="3890670" y="1863823"/>
                </a:cubicBezTo>
                <a:cubicBezTo>
                  <a:pt x="3883596" y="1853534"/>
                  <a:pt x="3877809" y="1841959"/>
                  <a:pt x="3868164" y="1833600"/>
                </a:cubicBezTo>
                <a:cubicBezTo>
                  <a:pt x="3850158" y="1816881"/>
                  <a:pt x="3830867" y="1814953"/>
                  <a:pt x="3809005" y="1835530"/>
                </a:cubicBezTo>
                <a:cubicBezTo>
                  <a:pt x="3780067" y="1862537"/>
                  <a:pt x="3769780" y="1860608"/>
                  <a:pt x="3760134" y="1825885"/>
                </a:cubicBezTo>
                <a:cubicBezTo>
                  <a:pt x="3747272" y="1778943"/>
                  <a:pt x="3718336" y="1746147"/>
                  <a:pt x="3668822" y="1728786"/>
                </a:cubicBezTo>
                <a:cubicBezTo>
                  <a:pt x="3658535" y="1724927"/>
                  <a:pt x="3647603" y="1719782"/>
                  <a:pt x="3636671" y="1728142"/>
                </a:cubicBezTo>
                <a:cubicBezTo>
                  <a:pt x="3625097" y="1737788"/>
                  <a:pt x="3632812" y="1747433"/>
                  <a:pt x="3637314" y="1756437"/>
                </a:cubicBezTo>
                <a:cubicBezTo>
                  <a:pt x="3643744" y="1770583"/>
                  <a:pt x="3651461" y="1784730"/>
                  <a:pt x="3657248" y="1799519"/>
                </a:cubicBezTo>
                <a:cubicBezTo>
                  <a:pt x="3667537" y="1823312"/>
                  <a:pt x="3669467" y="1848391"/>
                  <a:pt x="3650175" y="1871539"/>
                </a:cubicBezTo>
                <a:cubicBezTo>
                  <a:pt x="3636027" y="1888258"/>
                  <a:pt x="3637314" y="1899190"/>
                  <a:pt x="3655963" y="1910765"/>
                </a:cubicBezTo>
                <a:cubicBezTo>
                  <a:pt x="3715764" y="1946775"/>
                  <a:pt x="3753704" y="1993716"/>
                  <a:pt x="3733126" y="2067022"/>
                </a:cubicBezTo>
                <a:cubicBezTo>
                  <a:pt x="3729911" y="2077311"/>
                  <a:pt x="3733770" y="2087600"/>
                  <a:pt x="3745987" y="2086956"/>
                </a:cubicBezTo>
                <a:cubicBezTo>
                  <a:pt x="3772995" y="2085028"/>
                  <a:pt x="3777495" y="2101747"/>
                  <a:pt x="3785212" y="2119109"/>
                </a:cubicBezTo>
                <a:cubicBezTo>
                  <a:pt x="3860447" y="2285655"/>
                  <a:pt x="3969120" y="2430981"/>
                  <a:pt x="4094512" y="2567305"/>
                </a:cubicBezTo>
                <a:cubicBezTo>
                  <a:pt x="4218619" y="2702344"/>
                  <a:pt x="4358158" y="2823234"/>
                  <a:pt x="4506699" y="2938980"/>
                </a:cubicBezTo>
                <a:cubicBezTo>
                  <a:pt x="4464901" y="2935122"/>
                  <a:pt x="4410886" y="2911330"/>
                  <a:pt x="4358801" y="2883679"/>
                </a:cubicBezTo>
                <a:cubicBezTo>
                  <a:pt x="4221192" y="2809730"/>
                  <a:pt x="4108016" y="2709416"/>
                  <a:pt x="3992913" y="2611032"/>
                </a:cubicBezTo>
                <a:cubicBezTo>
                  <a:pt x="3912534" y="2542227"/>
                  <a:pt x="3834084" y="2471493"/>
                  <a:pt x="3744057" y="2412332"/>
                </a:cubicBezTo>
                <a:cubicBezTo>
                  <a:pt x="3733770" y="2405903"/>
                  <a:pt x="3726696" y="2397543"/>
                  <a:pt x="3720909" y="2387254"/>
                </a:cubicBezTo>
                <a:cubicBezTo>
                  <a:pt x="3715764" y="2378252"/>
                  <a:pt x="3708047" y="2369893"/>
                  <a:pt x="3694545" y="2373750"/>
                </a:cubicBezTo>
                <a:cubicBezTo>
                  <a:pt x="3681041" y="2378252"/>
                  <a:pt x="3679754" y="2389827"/>
                  <a:pt x="3679754" y="2400116"/>
                </a:cubicBezTo>
                <a:cubicBezTo>
                  <a:pt x="3681684" y="2438698"/>
                  <a:pt x="3692615" y="2473421"/>
                  <a:pt x="3716407" y="2504287"/>
                </a:cubicBezTo>
                <a:cubicBezTo>
                  <a:pt x="3762706" y="2566020"/>
                  <a:pt x="3824437" y="2614247"/>
                  <a:pt x="3886168" y="2662474"/>
                </a:cubicBezTo>
                <a:cubicBezTo>
                  <a:pt x="3971693" y="2728707"/>
                  <a:pt x="4050787" y="2800727"/>
                  <a:pt x="4122163" y="2881107"/>
                </a:cubicBezTo>
                <a:cubicBezTo>
                  <a:pt x="4070721" y="2841882"/>
                  <a:pt x="4019277" y="2802013"/>
                  <a:pt x="3967191" y="2762788"/>
                </a:cubicBezTo>
                <a:cubicBezTo>
                  <a:pt x="3927966" y="2733209"/>
                  <a:pt x="3887455" y="2704914"/>
                  <a:pt x="3847588" y="2675978"/>
                </a:cubicBezTo>
                <a:cubicBezTo>
                  <a:pt x="3837941" y="2668905"/>
                  <a:pt x="3827652" y="2661189"/>
                  <a:pt x="3814150" y="2670833"/>
                </a:cubicBezTo>
                <a:cubicBezTo>
                  <a:pt x="3801931" y="2679193"/>
                  <a:pt x="3803861" y="2691412"/>
                  <a:pt x="3806433" y="2702986"/>
                </a:cubicBezTo>
                <a:cubicBezTo>
                  <a:pt x="3816078" y="2748641"/>
                  <a:pt x="3843086" y="2785294"/>
                  <a:pt x="3876524" y="2818089"/>
                </a:cubicBezTo>
                <a:cubicBezTo>
                  <a:pt x="3917034" y="2857314"/>
                  <a:pt x="3959476" y="2894611"/>
                  <a:pt x="4003201" y="2931907"/>
                </a:cubicBezTo>
                <a:cubicBezTo>
                  <a:pt x="3956261" y="2921618"/>
                  <a:pt x="3909319" y="2911330"/>
                  <a:pt x="3862377" y="2902971"/>
                </a:cubicBezTo>
                <a:cubicBezTo>
                  <a:pt x="3883596" y="2977562"/>
                  <a:pt x="3933110" y="2992353"/>
                  <a:pt x="3977480" y="3003927"/>
                </a:cubicBezTo>
                <a:cubicBezTo>
                  <a:pt x="4037283" y="3018716"/>
                  <a:pt x="4094512" y="3037365"/>
                  <a:pt x="4151101" y="3058585"/>
                </a:cubicBezTo>
                <a:cubicBezTo>
                  <a:pt x="4174892" y="3079805"/>
                  <a:pt x="4198685" y="3100383"/>
                  <a:pt x="4221834" y="3122245"/>
                </a:cubicBezTo>
                <a:cubicBezTo>
                  <a:pt x="4245627" y="3144753"/>
                  <a:pt x="4268133" y="3167259"/>
                  <a:pt x="4290640" y="3191050"/>
                </a:cubicBezTo>
                <a:cubicBezTo>
                  <a:pt x="4306715" y="3208411"/>
                  <a:pt x="4326006" y="3223203"/>
                  <a:pt x="4307359" y="3252781"/>
                </a:cubicBezTo>
                <a:cubicBezTo>
                  <a:pt x="4298999" y="3266285"/>
                  <a:pt x="4353655" y="3339593"/>
                  <a:pt x="4371019" y="3344093"/>
                </a:cubicBezTo>
                <a:cubicBezTo>
                  <a:pt x="4373591" y="3344735"/>
                  <a:pt x="4376162" y="3345380"/>
                  <a:pt x="4378091" y="3345380"/>
                </a:cubicBezTo>
                <a:cubicBezTo>
                  <a:pt x="4415389" y="3342808"/>
                  <a:pt x="4423749" y="3364671"/>
                  <a:pt x="4424390" y="3392322"/>
                </a:cubicBezTo>
                <a:cubicBezTo>
                  <a:pt x="4425034" y="3419328"/>
                  <a:pt x="4418604" y="3452766"/>
                  <a:pt x="4469403" y="3439262"/>
                </a:cubicBezTo>
                <a:cubicBezTo>
                  <a:pt x="4475190" y="3437977"/>
                  <a:pt x="4476478" y="3441834"/>
                  <a:pt x="4479048" y="3446336"/>
                </a:cubicBezTo>
                <a:cubicBezTo>
                  <a:pt x="4534350" y="3561439"/>
                  <a:pt x="4627590" y="3650178"/>
                  <a:pt x="4719544" y="3738917"/>
                </a:cubicBezTo>
                <a:cubicBezTo>
                  <a:pt x="4724690" y="3743419"/>
                  <a:pt x="4729833" y="3747920"/>
                  <a:pt x="4734977" y="3752421"/>
                </a:cubicBezTo>
                <a:cubicBezTo>
                  <a:pt x="4638523" y="3729915"/>
                  <a:pt x="4320218" y="3700977"/>
                  <a:pt x="4226978" y="3710624"/>
                </a:cubicBezTo>
                <a:cubicBezTo>
                  <a:pt x="4144027" y="3718984"/>
                  <a:pt x="3675254" y="3578802"/>
                  <a:pt x="3578155" y="3495850"/>
                </a:cubicBezTo>
                <a:cubicBezTo>
                  <a:pt x="3564651" y="3560796"/>
                  <a:pt x="3593587" y="3586517"/>
                  <a:pt x="3616738" y="3616098"/>
                </a:cubicBezTo>
                <a:cubicBezTo>
                  <a:pt x="3649531" y="3657895"/>
                  <a:pt x="3654676" y="3687475"/>
                  <a:pt x="3592944" y="3720913"/>
                </a:cubicBezTo>
                <a:cubicBezTo>
                  <a:pt x="3416109" y="3816082"/>
                  <a:pt x="3418038" y="3819297"/>
                  <a:pt x="3583942" y="3948546"/>
                </a:cubicBezTo>
                <a:cubicBezTo>
                  <a:pt x="3591659" y="3954335"/>
                  <a:pt x="3587800" y="3972982"/>
                  <a:pt x="3589730" y="3985844"/>
                </a:cubicBezTo>
                <a:cubicBezTo>
                  <a:pt x="3546645" y="4005135"/>
                  <a:pt x="3495846" y="3954978"/>
                  <a:pt x="3444404" y="4008992"/>
                </a:cubicBezTo>
                <a:cubicBezTo>
                  <a:pt x="3666250" y="4246272"/>
                  <a:pt x="4003845" y="4471979"/>
                  <a:pt x="4309931" y="4650101"/>
                </a:cubicBezTo>
                <a:cubicBezTo>
                  <a:pt x="4062362" y="4708617"/>
                  <a:pt x="3913819" y="4502845"/>
                  <a:pt x="3731840" y="4529209"/>
                </a:cubicBezTo>
                <a:cubicBezTo>
                  <a:pt x="3641172" y="4593512"/>
                  <a:pt x="3911247" y="4697685"/>
                  <a:pt x="3653390" y="4727908"/>
                </a:cubicBezTo>
                <a:cubicBezTo>
                  <a:pt x="3765278" y="4784495"/>
                  <a:pt x="3848230" y="4839796"/>
                  <a:pt x="3925393" y="4904742"/>
                </a:cubicBezTo>
                <a:cubicBezTo>
                  <a:pt x="4062362" y="5021132"/>
                  <a:pt x="4089368" y="5098297"/>
                  <a:pt x="4026352" y="5254555"/>
                </a:cubicBezTo>
                <a:cubicBezTo>
                  <a:pt x="3984554" y="5357440"/>
                  <a:pt x="3924108" y="5451967"/>
                  <a:pt x="3977480" y="5574787"/>
                </a:cubicBezTo>
                <a:cubicBezTo>
                  <a:pt x="4014133" y="5659024"/>
                  <a:pt x="3999986" y="5714325"/>
                  <a:pt x="3861090" y="5676385"/>
                </a:cubicBezTo>
                <a:cubicBezTo>
                  <a:pt x="3711264" y="5635875"/>
                  <a:pt x="3654676" y="5711753"/>
                  <a:pt x="3692615" y="5859008"/>
                </a:cubicBezTo>
                <a:cubicBezTo>
                  <a:pt x="3717051" y="5953535"/>
                  <a:pt x="3691328" y="5983115"/>
                  <a:pt x="3588443" y="5972183"/>
                </a:cubicBezTo>
                <a:cubicBezTo>
                  <a:pt x="3474625" y="5959965"/>
                  <a:pt x="3366596" y="5898233"/>
                  <a:pt x="3225771" y="5927814"/>
                </a:cubicBezTo>
                <a:cubicBezTo>
                  <a:pt x="3338301" y="6100148"/>
                  <a:pt x="3578798" y="6051276"/>
                  <a:pt x="3709977" y="6215251"/>
                </a:cubicBezTo>
                <a:cubicBezTo>
                  <a:pt x="3553719" y="6215893"/>
                  <a:pt x="3434115" y="6215251"/>
                  <a:pt x="3318367" y="6179240"/>
                </a:cubicBezTo>
                <a:cubicBezTo>
                  <a:pt x="3270140" y="6164451"/>
                  <a:pt x="3217411" y="6149662"/>
                  <a:pt x="3190403" y="6199174"/>
                </a:cubicBezTo>
                <a:cubicBezTo>
                  <a:pt x="3158252" y="6258978"/>
                  <a:pt x="3223841" y="6281484"/>
                  <a:pt x="3263066" y="6292415"/>
                </a:cubicBezTo>
                <a:cubicBezTo>
                  <a:pt x="3373669" y="6322638"/>
                  <a:pt x="3458550" y="6394014"/>
                  <a:pt x="3550504" y="6449958"/>
                </a:cubicBezTo>
                <a:cubicBezTo>
                  <a:pt x="3726616" y="6557427"/>
                  <a:pt x="3917990" y="6649139"/>
                  <a:pt x="4077239" y="6805655"/>
                </a:cubicBezTo>
                <a:lnTo>
                  <a:pt x="4125813" y="6858000"/>
                </a:lnTo>
                <a:lnTo>
                  <a:pt x="4084568" y="6858000"/>
                </a:lnTo>
                <a:lnTo>
                  <a:pt x="3991456" y="6828025"/>
                </a:lnTo>
                <a:cubicBezTo>
                  <a:pt x="3846743" y="6771357"/>
                  <a:pt x="3719301" y="6699136"/>
                  <a:pt x="3569795" y="6680810"/>
                </a:cubicBezTo>
                <a:cubicBezTo>
                  <a:pt x="3613040" y="6726948"/>
                  <a:pt x="3659338" y="6769067"/>
                  <a:pt x="3707747" y="6808392"/>
                </a:cubicBezTo>
                <a:lnTo>
                  <a:pt x="3775165" y="6858000"/>
                </a:lnTo>
                <a:lnTo>
                  <a:pt x="0" y="6858000"/>
                </a:lnTo>
                <a:close/>
              </a:path>
            </a:pathLst>
          </a:custGeom>
        </p:spPr>
      </p:pic>
      <p:sp>
        <p:nvSpPr>
          <p:cNvPr id="2" name="Title 1">
            <a:extLst>
              <a:ext uri="{FF2B5EF4-FFF2-40B4-BE49-F238E27FC236}">
                <a16:creationId xmlns:a16="http://schemas.microsoft.com/office/drawing/2014/main" id="{5795A54A-9E43-C046-B6DF-06E7F4A08BFB}"/>
              </a:ext>
            </a:extLst>
          </p:cNvPr>
          <p:cNvSpPr>
            <a:spLocks noGrp="1"/>
          </p:cNvSpPr>
          <p:nvPr>
            <p:ph type="title"/>
          </p:nvPr>
        </p:nvSpPr>
        <p:spPr>
          <a:xfrm>
            <a:off x="479324" y="27747"/>
            <a:ext cx="5938962" cy="1463145"/>
          </a:xfrm>
        </p:spPr>
        <p:txBody>
          <a:bodyPr anchor="b">
            <a:normAutofit/>
          </a:bodyPr>
          <a:lstStyle/>
          <a:p>
            <a:r>
              <a:rPr lang="en-US"/>
              <a:t>Results:</a:t>
            </a:r>
          </a:p>
        </p:txBody>
      </p:sp>
      <p:sp>
        <p:nvSpPr>
          <p:cNvPr id="3" name="Content Placeholder 2">
            <a:extLst>
              <a:ext uri="{FF2B5EF4-FFF2-40B4-BE49-F238E27FC236}">
                <a16:creationId xmlns:a16="http://schemas.microsoft.com/office/drawing/2014/main" id="{9128CBE9-13BE-F249-974B-030DE6DFE7A3}"/>
              </a:ext>
            </a:extLst>
          </p:cNvPr>
          <p:cNvSpPr>
            <a:spLocks noGrp="1"/>
          </p:cNvSpPr>
          <p:nvPr>
            <p:ph idx="1"/>
          </p:nvPr>
        </p:nvSpPr>
        <p:spPr>
          <a:xfrm>
            <a:off x="479324" y="2321569"/>
            <a:ext cx="5938962" cy="1636024"/>
          </a:xfrm>
        </p:spPr>
        <p:txBody>
          <a:bodyPr vert="horz" lIns="91440" tIns="45720" rIns="91440" bIns="45720" rtlCol="0">
            <a:normAutofit/>
          </a:bodyPr>
          <a:lstStyle/>
          <a:p>
            <a:pPr marL="0" indent="0">
              <a:lnSpc>
                <a:spcPct val="90000"/>
              </a:lnSpc>
              <a:buNone/>
            </a:pPr>
            <a:endParaRPr lang="en-US" sz="1000" b="1">
              <a:ea typeface="+mn-lt"/>
              <a:cs typeface="+mn-lt"/>
            </a:endParaRPr>
          </a:p>
          <a:p>
            <a:pPr>
              <a:lnSpc>
                <a:spcPct val="90000"/>
              </a:lnSpc>
            </a:pPr>
            <a:endParaRPr lang="en-US" sz="1000">
              <a:ea typeface="+mn-lt"/>
              <a:cs typeface="+mn-lt"/>
            </a:endParaRPr>
          </a:p>
        </p:txBody>
      </p:sp>
      <p:grpSp>
        <p:nvGrpSpPr>
          <p:cNvPr id="4" name="Group 3">
            <a:extLst>
              <a:ext uri="{FF2B5EF4-FFF2-40B4-BE49-F238E27FC236}">
                <a16:creationId xmlns:a16="http://schemas.microsoft.com/office/drawing/2014/main" id="{81940D14-A88F-6D7F-4BC2-AB536BD35D88}"/>
              </a:ext>
            </a:extLst>
          </p:cNvPr>
          <p:cNvGrpSpPr/>
          <p:nvPr/>
        </p:nvGrpSpPr>
        <p:grpSpPr>
          <a:xfrm>
            <a:off x="2227165" y="3195714"/>
            <a:ext cx="9315450" cy="2959100"/>
            <a:chOff x="1481624" y="2648723"/>
            <a:chExt cx="9228488" cy="3668941"/>
          </a:xfrm>
        </p:grpSpPr>
        <p:grpSp>
          <p:nvGrpSpPr>
            <p:cNvPr id="6" name="Google Shape;765;p32">
              <a:extLst>
                <a:ext uri="{FF2B5EF4-FFF2-40B4-BE49-F238E27FC236}">
                  <a16:creationId xmlns:a16="http://schemas.microsoft.com/office/drawing/2014/main" id="{D6BC7ABC-87C8-9986-4583-0E3AC70E7673}"/>
                </a:ext>
              </a:extLst>
            </p:cNvPr>
            <p:cNvGrpSpPr/>
            <p:nvPr/>
          </p:nvGrpSpPr>
          <p:grpSpPr>
            <a:xfrm>
              <a:off x="1481889" y="2648723"/>
              <a:ext cx="9228223" cy="1132756"/>
              <a:chOff x="1765687" y="1986542"/>
              <a:chExt cx="6921167" cy="849567"/>
            </a:xfrm>
          </p:grpSpPr>
          <p:sp>
            <p:nvSpPr>
              <p:cNvPr id="35" name="Google Shape;766;p32">
                <a:extLst>
                  <a:ext uri="{FF2B5EF4-FFF2-40B4-BE49-F238E27FC236}">
                    <a16:creationId xmlns:a16="http://schemas.microsoft.com/office/drawing/2014/main" id="{70005595-1F35-48EB-3563-99D6B9058078}"/>
                  </a:ext>
                </a:extLst>
              </p:cNvPr>
              <p:cNvSpPr/>
              <p:nvPr/>
            </p:nvSpPr>
            <p:spPr>
              <a:xfrm>
                <a:off x="1765701" y="2034164"/>
                <a:ext cx="6920940" cy="801945"/>
              </a:xfrm>
              <a:custGeom>
                <a:avLst/>
                <a:gdLst/>
                <a:ahLst/>
                <a:cxnLst/>
                <a:rect l="l" t="t" r="r" b="b"/>
                <a:pathLst>
                  <a:path w="185250" h="26469" extrusionOk="0">
                    <a:moveTo>
                      <a:pt x="180499" y="1"/>
                    </a:moveTo>
                    <a:lnTo>
                      <a:pt x="91000" y="1"/>
                    </a:lnTo>
                    <a:lnTo>
                      <a:pt x="88428" y="1"/>
                    </a:lnTo>
                    <a:lnTo>
                      <a:pt x="3311" y="1"/>
                    </a:lnTo>
                    <a:cubicBezTo>
                      <a:pt x="1477" y="1"/>
                      <a:pt x="1" y="1489"/>
                      <a:pt x="1" y="3311"/>
                    </a:cubicBezTo>
                    <a:lnTo>
                      <a:pt x="1" y="23158"/>
                    </a:lnTo>
                    <a:cubicBezTo>
                      <a:pt x="1" y="24980"/>
                      <a:pt x="1477" y="26468"/>
                      <a:pt x="3311" y="26468"/>
                    </a:cubicBezTo>
                    <a:lnTo>
                      <a:pt x="88428" y="26468"/>
                    </a:lnTo>
                    <a:lnTo>
                      <a:pt x="91000" y="26468"/>
                    </a:lnTo>
                    <a:lnTo>
                      <a:pt x="180499" y="26468"/>
                    </a:lnTo>
                    <a:cubicBezTo>
                      <a:pt x="183131" y="26468"/>
                      <a:pt x="185250" y="24337"/>
                      <a:pt x="185250" y="21718"/>
                    </a:cubicBezTo>
                    <a:lnTo>
                      <a:pt x="185250" y="4751"/>
                    </a:lnTo>
                    <a:cubicBezTo>
                      <a:pt x="185250" y="2132"/>
                      <a:pt x="183119" y="1"/>
                      <a:pt x="180499" y="1"/>
                    </a:cubicBezTo>
                    <a:close/>
                  </a:path>
                </a:pathLst>
              </a:custGeom>
              <a:solidFill>
                <a:srgbClr val="C5C5C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767;p32">
                <a:extLst>
                  <a:ext uri="{FF2B5EF4-FFF2-40B4-BE49-F238E27FC236}">
                    <a16:creationId xmlns:a16="http://schemas.microsoft.com/office/drawing/2014/main" id="{BE7F0829-7EB6-B957-CD65-8E6BB51CD7BF}"/>
                  </a:ext>
                </a:extLst>
              </p:cNvPr>
              <p:cNvSpPr/>
              <p:nvPr/>
            </p:nvSpPr>
            <p:spPr>
              <a:xfrm>
                <a:off x="4481875" y="1986557"/>
                <a:ext cx="4204979" cy="801914"/>
              </a:xfrm>
              <a:custGeom>
                <a:avLst/>
                <a:gdLst/>
                <a:ahLst/>
                <a:cxnLst/>
                <a:rect l="l" t="t" r="r" b="b"/>
                <a:pathLst>
                  <a:path w="96822" h="26468" extrusionOk="0">
                    <a:moveTo>
                      <a:pt x="0" y="0"/>
                    </a:moveTo>
                    <a:lnTo>
                      <a:pt x="0" y="26468"/>
                    </a:lnTo>
                    <a:lnTo>
                      <a:pt x="92071" y="26468"/>
                    </a:lnTo>
                    <a:cubicBezTo>
                      <a:pt x="94691" y="26468"/>
                      <a:pt x="96822" y="24337"/>
                      <a:pt x="96822" y="21717"/>
                    </a:cubicBezTo>
                    <a:lnTo>
                      <a:pt x="96822" y="4751"/>
                    </a:lnTo>
                    <a:cubicBezTo>
                      <a:pt x="96822" y="2132"/>
                      <a:pt x="94691" y="0"/>
                      <a:pt x="92071" y="0"/>
                    </a:cubicBezTo>
                    <a:close/>
                  </a:path>
                </a:pathLst>
              </a:custGeom>
              <a:solidFill>
                <a:srgbClr val="EBEBEB"/>
              </a:solidFill>
              <a:ln>
                <a:noFill/>
              </a:ln>
            </p:spPr>
            <p:txBody>
              <a:bodyPr spcFirstLastPara="1" wrap="square" lIns="609600" tIns="121900" rIns="121900" bIns="121900" anchor="ctr"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Century Gothic" panose="020B0502020202020204" pitchFamily="34" charset="0"/>
                    <a:ea typeface="+mn-lt"/>
                    <a:cs typeface="Arial"/>
                  </a:rPr>
                  <a:t>Recommend the selection of </a:t>
                </a:r>
                <a:r>
                  <a:rPr kumimoji="0" lang="en-US" sz="1600" b="1" i="0" u="none" strike="noStrike" kern="0" cap="none" spc="0" normalizeH="0" baseline="0" noProof="0">
                    <a:ln>
                      <a:noFill/>
                    </a:ln>
                    <a:solidFill>
                      <a:srgbClr val="000000"/>
                    </a:solidFill>
                    <a:effectLst/>
                    <a:uLnTx/>
                    <a:uFillTx/>
                    <a:latin typeface="Century Gothic" panose="020B0502020202020204" pitchFamily="34" charset="0"/>
                    <a:ea typeface="+mn-lt"/>
                    <a:cs typeface="Arial"/>
                  </a:rPr>
                  <a:t>the top seven BMPs from the overall column </a:t>
                </a:r>
                <a:r>
                  <a:rPr kumimoji="0" lang="en-US" sz="1600" b="0" i="0" u="none" strike="noStrike" kern="0" cap="none" spc="0" normalizeH="0" baseline="0" noProof="0">
                    <a:ln>
                      <a:noFill/>
                    </a:ln>
                    <a:solidFill>
                      <a:srgbClr val="000000"/>
                    </a:solidFill>
                    <a:effectLst/>
                    <a:uLnTx/>
                    <a:uFillTx/>
                    <a:latin typeface="Century Gothic" panose="020B0502020202020204" pitchFamily="34" charset="0"/>
                    <a:ea typeface="+mn-lt"/>
                    <a:cs typeface="Arial"/>
                  </a:rPr>
                  <a:t>for optimization.</a:t>
                </a:r>
              </a:p>
            </p:txBody>
          </p:sp>
          <p:sp>
            <p:nvSpPr>
              <p:cNvPr id="37" name="Google Shape;768;p32">
                <a:extLst>
                  <a:ext uri="{FF2B5EF4-FFF2-40B4-BE49-F238E27FC236}">
                    <a16:creationId xmlns:a16="http://schemas.microsoft.com/office/drawing/2014/main" id="{6F3E1298-6ED1-46D2-C2C7-C6D5D31C5466}"/>
                  </a:ext>
                </a:extLst>
              </p:cNvPr>
              <p:cNvSpPr/>
              <p:nvPr/>
            </p:nvSpPr>
            <p:spPr>
              <a:xfrm>
                <a:off x="1765687" y="1986542"/>
                <a:ext cx="2977789" cy="801914"/>
              </a:xfrm>
              <a:custGeom>
                <a:avLst/>
                <a:gdLst/>
                <a:ahLst/>
                <a:cxnLst/>
                <a:rect l="l" t="t" r="r" b="b"/>
                <a:pathLst>
                  <a:path w="102014" h="26468" extrusionOk="0">
                    <a:moveTo>
                      <a:pt x="3311" y="0"/>
                    </a:moveTo>
                    <a:cubicBezTo>
                      <a:pt x="1477" y="0"/>
                      <a:pt x="1" y="1489"/>
                      <a:pt x="1" y="3310"/>
                    </a:cubicBezTo>
                    <a:lnTo>
                      <a:pt x="1" y="23146"/>
                    </a:lnTo>
                    <a:cubicBezTo>
                      <a:pt x="1" y="24980"/>
                      <a:pt x="1477" y="26468"/>
                      <a:pt x="3311" y="26468"/>
                    </a:cubicBezTo>
                    <a:lnTo>
                      <a:pt x="91000" y="26468"/>
                    </a:lnTo>
                    <a:cubicBezTo>
                      <a:pt x="92036" y="26468"/>
                      <a:pt x="93012" y="25980"/>
                      <a:pt x="93643" y="25146"/>
                    </a:cubicBezTo>
                    <a:lnTo>
                      <a:pt x="101132" y="15228"/>
                    </a:lnTo>
                    <a:cubicBezTo>
                      <a:pt x="102013" y="14050"/>
                      <a:pt x="102013" y="12419"/>
                      <a:pt x="101132" y="11240"/>
                    </a:cubicBezTo>
                    <a:lnTo>
                      <a:pt x="93643" y="1322"/>
                    </a:lnTo>
                    <a:cubicBezTo>
                      <a:pt x="93012" y="489"/>
                      <a:pt x="92036" y="0"/>
                      <a:pt x="91000" y="0"/>
                    </a:cubicBezTo>
                    <a:close/>
                  </a:path>
                </a:pathLst>
              </a:custGeom>
              <a:solidFill>
                <a:srgbClr val="8FC0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769;p32">
                <a:extLst>
                  <a:ext uri="{FF2B5EF4-FFF2-40B4-BE49-F238E27FC236}">
                    <a16:creationId xmlns:a16="http://schemas.microsoft.com/office/drawing/2014/main" id="{694F7DA5-F4FA-7253-0699-833D83B36475}"/>
                  </a:ext>
                </a:extLst>
              </p:cNvPr>
              <p:cNvSpPr/>
              <p:nvPr/>
            </p:nvSpPr>
            <p:spPr>
              <a:xfrm>
                <a:off x="3936019" y="2095830"/>
                <a:ext cx="583367" cy="583367"/>
              </a:xfrm>
              <a:custGeom>
                <a:avLst/>
                <a:gdLst/>
                <a:ahLst/>
                <a:cxnLst/>
                <a:rect l="l" t="t" r="r" b="b"/>
                <a:pathLst>
                  <a:path w="13967" h="13967" extrusionOk="0">
                    <a:moveTo>
                      <a:pt x="6990" y="0"/>
                    </a:moveTo>
                    <a:cubicBezTo>
                      <a:pt x="3132" y="0"/>
                      <a:pt x="1" y="3120"/>
                      <a:pt x="1" y="6977"/>
                    </a:cubicBezTo>
                    <a:cubicBezTo>
                      <a:pt x="1" y="10835"/>
                      <a:pt x="3132" y="13966"/>
                      <a:pt x="6990" y="13966"/>
                    </a:cubicBezTo>
                    <a:cubicBezTo>
                      <a:pt x="10847" y="13966"/>
                      <a:pt x="13967" y="10835"/>
                      <a:pt x="13967" y="6977"/>
                    </a:cubicBezTo>
                    <a:cubicBezTo>
                      <a:pt x="13967" y="3120"/>
                      <a:pt x="10847" y="0"/>
                      <a:pt x="6990" y="0"/>
                    </a:cubicBezTo>
                    <a:close/>
                  </a:path>
                </a:pathLst>
              </a:custGeom>
              <a:solidFill>
                <a:srgbClr val="F6FAFA"/>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EC3A3B"/>
                  </a:solidFill>
                  <a:effectLst/>
                  <a:uLnTx/>
                  <a:uFillTx/>
                  <a:latin typeface="Arial"/>
                  <a:cs typeface="Arial"/>
                  <a:sym typeface="Arial"/>
                </a:endParaRPr>
              </a:p>
            </p:txBody>
          </p:sp>
          <p:sp>
            <p:nvSpPr>
              <p:cNvPr id="39" name="Google Shape;772;p32">
                <a:extLst>
                  <a:ext uri="{FF2B5EF4-FFF2-40B4-BE49-F238E27FC236}">
                    <a16:creationId xmlns:a16="http://schemas.microsoft.com/office/drawing/2014/main" id="{F94B173F-4D9A-63FC-CC02-C8A5A3B7BE3B}"/>
                  </a:ext>
                </a:extLst>
              </p:cNvPr>
              <p:cNvSpPr/>
              <p:nvPr/>
            </p:nvSpPr>
            <p:spPr>
              <a:xfrm>
                <a:off x="4044568" y="2207560"/>
                <a:ext cx="359878" cy="359907"/>
              </a:xfrm>
              <a:custGeom>
                <a:avLst/>
                <a:gdLst/>
                <a:ahLst/>
                <a:cxnLst/>
                <a:rect l="l" t="t" r="r" b="b"/>
                <a:pathLst>
                  <a:path w="12445" h="12446" extrusionOk="0">
                    <a:moveTo>
                      <a:pt x="7877" y="883"/>
                    </a:moveTo>
                    <a:cubicBezTo>
                      <a:pt x="8097" y="883"/>
                      <a:pt x="8318" y="1072"/>
                      <a:pt x="8318" y="1324"/>
                    </a:cubicBezTo>
                    <a:lnTo>
                      <a:pt x="8318" y="10398"/>
                    </a:lnTo>
                    <a:cubicBezTo>
                      <a:pt x="8318" y="10870"/>
                      <a:pt x="8444" y="11311"/>
                      <a:pt x="8727" y="11626"/>
                    </a:cubicBezTo>
                    <a:lnTo>
                      <a:pt x="2111" y="11626"/>
                    </a:lnTo>
                    <a:cubicBezTo>
                      <a:pt x="1450" y="11626"/>
                      <a:pt x="851" y="11091"/>
                      <a:pt x="851" y="10398"/>
                    </a:cubicBezTo>
                    <a:lnTo>
                      <a:pt x="851" y="1324"/>
                    </a:lnTo>
                    <a:lnTo>
                      <a:pt x="820" y="1324"/>
                    </a:lnTo>
                    <a:cubicBezTo>
                      <a:pt x="820" y="1072"/>
                      <a:pt x="1009" y="883"/>
                      <a:pt x="1261" y="883"/>
                    </a:cubicBezTo>
                    <a:close/>
                    <a:moveTo>
                      <a:pt x="11500" y="10807"/>
                    </a:moveTo>
                    <a:cubicBezTo>
                      <a:pt x="11342" y="11280"/>
                      <a:pt x="10870" y="11626"/>
                      <a:pt x="10303" y="11626"/>
                    </a:cubicBezTo>
                    <a:cubicBezTo>
                      <a:pt x="9767" y="11626"/>
                      <a:pt x="9326" y="11280"/>
                      <a:pt x="9137" y="10807"/>
                    </a:cubicBezTo>
                    <a:close/>
                    <a:moveTo>
                      <a:pt x="1261" y="1"/>
                    </a:moveTo>
                    <a:cubicBezTo>
                      <a:pt x="568" y="1"/>
                      <a:pt x="32" y="568"/>
                      <a:pt x="32" y="1230"/>
                    </a:cubicBezTo>
                    <a:lnTo>
                      <a:pt x="32" y="10334"/>
                    </a:lnTo>
                    <a:cubicBezTo>
                      <a:pt x="0" y="11563"/>
                      <a:pt x="946" y="12445"/>
                      <a:pt x="2080" y="12445"/>
                    </a:cubicBezTo>
                    <a:lnTo>
                      <a:pt x="10334" y="12445"/>
                    </a:lnTo>
                    <a:cubicBezTo>
                      <a:pt x="11500" y="12445"/>
                      <a:pt x="12445" y="11500"/>
                      <a:pt x="12445" y="10366"/>
                    </a:cubicBezTo>
                    <a:cubicBezTo>
                      <a:pt x="12445" y="10145"/>
                      <a:pt x="12224" y="9925"/>
                      <a:pt x="12004" y="9925"/>
                    </a:cubicBezTo>
                    <a:lnTo>
                      <a:pt x="9074" y="9925"/>
                    </a:lnTo>
                    <a:lnTo>
                      <a:pt x="9074" y="1230"/>
                    </a:lnTo>
                    <a:cubicBezTo>
                      <a:pt x="9074" y="568"/>
                      <a:pt x="8538" y="1"/>
                      <a:pt x="7877" y="1"/>
                    </a:cubicBezTo>
                    <a:close/>
                  </a:path>
                </a:pathLst>
              </a:custGeom>
              <a:solidFill>
                <a:srgbClr val="8FC0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773;p32">
                <a:extLst>
                  <a:ext uri="{FF2B5EF4-FFF2-40B4-BE49-F238E27FC236}">
                    <a16:creationId xmlns:a16="http://schemas.microsoft.com/office/drawing/2014/main" id="{18475329-2498-27D0-366B-B716FFCF2B3B}"/>
                  </a:ext>
                </a:extLst>
              </p:cNvPr>
              <p:cNvSpPr/>
              <p:nvPr/>
            </p:nvSpPr>
            <p:spPr>
              <a:xfrm>
                <a:off x="4091935" y="2256777"/>
                <a:ext cx="168560" cy="23712"/>
              </a:xfrm>
              <a:custGeom>
                <a:avLst/>
                <a:gdLst/>
                <a:ahLst/>
                <a:cxnLst/>
                <a:rect l="l" t="t" r="r" b="b"/>
                <a:pathLst>
                  <a:path w="5829" h="820" extrusionOk="0">
                    <a:moveTo>
                      <a:pt x="442" y="0"/>
                    </a:moveTo>
                    <a:cubicBezTo>
                      <a:pt x="190" y="0"/>
                      <a:pt x="1" y="189"/>
                      <a:pt x="1" y="441"/>
                    </a:cubicBezTo>
                    <a:cubicBezTo>
                      <a:pt x="1" y="630"/>
                      <a:pt x="190" y="819"/>
                      <a:pt x="442" y="819"/>
                    </a:cubicBezTo>
                    <a:lnTo>
                      <a:pt x="5388" y="819"/>
                    </a:lnTo>
                    <a:cubicBezTo>
                      <a:pt x="5640" y="819"/>
                      <a:pt x="5829" y="630"/>
                      <a:pt x="5829" y="441"/>
                    </a:cubicBezTo>
                    <a:cubicBezTo>
                      <a:pt x="5829" y="189"/>
                      <a:pt x="5640" y="0"/>
                      <a:pt x="5388" y="0"/>
                    </a:cubicBezTo>
                    <a:close/>
                  </a:path>
                </a:pathLst>
              </a:custGeom>
              <a:solidFill>
                <a:srgbClr val="8FC0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74;p32">
                <a:extLst>
                  <a:ext uri="{FF2B5EF4-FFF2-40B4-BE49-F238E27FC236}">
                    <a16:creationId xmlns:a16="http://schemas.microsoft.com/office/drawing/2014/main" id="{2522ADAF-A7F8-B121-00E2-C184DFA6E3FC}"/>
                  </a:ext>
                </a:extLst>
              </p:cNvPr>
              <p:cNvSpPr/>
              <p:nvPr/>
            </p:nvSpPr>
            <p:spPr>
              <a:xfrm>
                <a:off x="4091935" y="2328753"/>
                <a:ext cx="168560" cy="23712"/>
              </a:xfrm>
              <a:custGeom>
                <a:avLst/>
                <a:gdLst/>
                <a:ahLst/>
                <a:cxnLst/>
                <a:rect l="l" t="t" r="r" b="b"/>
                <a:pathLst>
                  <a:path w="5829" h="820" extrusionOk="0">
                    <a:moveTo>
                      <a:pt x="442" y="0"/>
                    </a:moveTo>
                    <a:cubicBezTo>
                      <a:pt x="190" y="0"/>
                      <a:pt x="1" y="189"/>
                      <a:pt x="1" y="378"/>
                    </a:cubicBezTo>
                    <a:cubicBezTo>
                      <a:pt x="1" y="630"/>
                      <a:pt x="190" y="819"/>
                      <a:pt x="442" y="819"/>
                    </a:cubicBezTo>
                    <a:lnTo>
                      <a:pt x="5388" y="819"/>
                    </a:lnTo>
                    <a:cubicBezTo>
                      <a:pt x="5640" y="819"/>
                      <a:pt x="5829" y="630"/>
                      <a:pt x="5829" y="378"/>
                    </a:cubicBezTo>
                    <a:cubicBezTo>
                      <a:pt x="5829" y="158"/>
                      <a:pt x="5640" y="0"/>
                      <a:pt x="5388" y="0"/>
                    </a:cubicBezTo>
                    <a:close/>
                  </a:path>
                </a:pathLst>
              </a:custGeom>
              <a:solidFill>
                <a:srgbClr val="8FC0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75;p32">
                <a:extLst>
                  <a:ext uri="{FF2B5EF4-FFF2-40B4-BE49-F238E27FC236}">
                    <a16:creationId xmlns:a16="http://schemas.microsoft.com/office/drawing/2014/main" id="{298B6158-88CE-DA7B-F138-7DFD9FAA005A}"/>
                  </a:ext>
                </a:extLst>
              </p:cNvPr>
              <p:cNvSpPr/>
              <p:nvPr/>
            </p:nvSpPr>
            <p:spPr>
              <a:xfrm>
                <a:off x="4091935" y="2398878"/>
                <a:ext cx="168560" cy="25563"/>
              </a:xfrm>
              <a:custGeom>
                <a:avLst/>
                <a:gdLst/>
                <a:ahLst/>
                <a:cxnLst/>
                <a:rect l="l" t="t" r="r" b="b"/>
                <a:pathLst>
                  <a:path w="5829" h="884" extrusionOk="0">
                    <a:moveTo>
                      <a:pt x="442" y="1"/>
                    </a:moveTo>
                    <a:cubicBezTo>
                      <a:pt x="190" y="1"/>
                      <a:pt x="1" y="221"/>
                      <a:pt x="1" y="442"/>
                    </a:cubicBezTo>
                    <a:cubicBezTo>
                      <a:pt x="1" y="694"/>
                      <a:pt x="190" y="883"/>
                      <a:pt x="442" y="883"/>
                    </a:cubicBezTo>
                    <a:lnTo>
                      <a:pt x="5388" y="883"/>
                    </a:lnTo>
                    <a:cubicBezTo>
                      <a:pt x="5640" y="883"/>
                      <a:pt x="5829" y="694"/>
                      <a:pt x="5829" y="442"/>
                    </a:cubicBezTo>
                    <a:cubicBezTo>
                      <a:pt x="5829" y="221"/>
                      <a:pt x="5640" y="1"/>
                      <a:pt x="5388" y="1"/>
                    </a:cubicBezTo>
                    <a:close/>
                  </a:path>
                </a:pathLst>
              </a:custGeom>
              <a:solidFill>
                <a:srgbClr val="8FC0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76;p32">
                <a:extLst>
                  <a:ext uri="{FF2B5EF4-FFF2-40B4-BE49-F238E27FC236}">
                    <a16:creationId xmlns:a16="http://schemas.microsoft.com/office/drawing/2014/main" id="{C5D5393D-0529-F927-A906-FDF619EF5150}"/>
                  </a:ext>
                </a:extLst>
              </p:cNvPr>
              <p:cNvSpPr/>
              <p:nvPr/>
            </p:nvSpPr>
            <p:spPr>
              <a:xfrm>
                <a:off x="4091935" y="2470854"/>
                <a:ext cx="168560" cy="25534"/>
              </a:xfrm>
              <a:custGeom>
                <a:avLst/>
                <a:gdLst/>
                <a:ahLst/>
                <a:cxnLst/>
                <a:rect l="l" t="t" r="r" b="b"/>
                <a:pathLst>
                  <a:path w="5829" h="883" extrusionOk="0">
                    <a:moveTo>
                      <a:pt x="442" y="1"/>
                    </a:moveTo>
                    <a:cubicBezTo>
                      <a:pt x="190" y="1"/>
                      <a:pt x="1" y="190"/>
                      <a:pt x="1" y="442"/>
                    </a:cubicBezTo>
                    <a:cubicBezTo>
                      <a:pt x="1" y="662"/>
                      <a:pt x="190" y="883"/>
                      <a:pt x="442" y="883"/>
                    </a:cubicBezTo>
                    <a:lnTo>
                      <a:pt x="5388" y="883"/>
                    </a:lnTo>
                    <a:cubicBezTo>
                      <a:pt x="5640" y="883"/>
                      <a:pt x="5829" y="662"/>
                      <a:pt x="5829" y="442"/>
                    </a:cubicBezTo>
                    <a:cubicBezTo>
                      <a:pt x="5829" y="190"/>
                      <a:pt x="5640" y="1"/>
                      <a:pt x="5388" y="1"/>
                    </a:cubicBezTo>
                    <a:close/>
                  </a:path>
                </a:pathLst>
              </a:custGeom>
              <a:solidFill>
                <a:srgbClr val="8FC0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77;p32">
                <a:extLst>
                  <a:ext uri="{FF2B5EF4-FFF2-40B4-BE49-F238E27FC236}">
                    <a16:creationId xmlns:a16="http://schemas.microsoft.com/office/drawing/2014/main" id="{466BFC95-6268-0A48-70A9-0E50471DAE2F}"/>
                  </a:ext>
                </a:extLst>
              </p:cNvPr>
              <p:cNvSpPr/>
              <p:nvPr/>
            </p:nvSpPr>
            <p:spPr>
              <a:xfrm>
                <a:off x="4331546" y="2209382"/>
                <a:ext cx="79292" cy="270610"/>
              </a:xfrm>
              <a:custGeom>
                <a:avLst/>
                <a:gdLst/>
                <a:ahLst/>
                <a:cxnLst/>
                <a:rect l="l" t="t" r="r" b="b"/>
                <a:pathLst>
                  <a:path w="2742" h="9358" extrusionOk="0">
                    <a:moveTo>
                      <a:pt x="1796" y="789"/>
                    </a:moveTo>
                    <a:cubicBezTo>
                      <a:pt x="1891" y="789"/>
                      <a:pt x="1922" y="852"/>
                      <a:pt x="1922" y="946"/>
                    </a:cubicBezTo>
                    <a:lnTo>
                      <a:pt x="1922" y="1639"/>
                    </a:lnTo>
                    <a:lnTo>
                      <a:pt x="820" y="1639"/>
                    </a:lnTo>
                    <a:lnTo>
                      <a:pt x="820" y="946"/>
                    </a:lnTo>
                    <a:cubicBezTo>
                      <a:pt x="820" y="852"/>
                      <a:pt x="883" y="789"/>
                      <a:pt x="977" y="789"/>
                    </a:cubicBezTo>
                    <a:close/>
                    <a:moveTo>
                      <a:pt x="1922" y="2458"/>
                    </a:moveTo>
                    <a:lnTo>
                      <a:pt x="1922" y="6617"/>
                    </a:lnTo>
                    <a:lnTo>
                      <a:pt x="820" y="6617"/>
                    </a:lnTo>
                    <a:lnTo>
                      <a:pt x="820" y="2458"/>
                    </a:lnTo>
                    <a:close/>
                    <a:moveTo>
                      <a:pt x="1639" y="7436"/>
                    </a:moveTo>
                    <a:lnTo>
                      <a:pt x="1355" y="8035"/>
                    </a:lnTo>
                    <a:lnTo>
                      <a:pt x="1040" y="7436"/>
                    </a:lnTo>
                    <a:close/>
                    <a:moveTo>
                      <a:pt x="977" y="1"/>
                    </a:moveTo>
                    <a:cubicBezTo>
                      <a:pt x="410" y="1"/>
                      <a:pt x="1" y="410"/>
                      <a:pt x="1" y="946"/>
                    </a:cubicBezTo>
                    <a:lnTo>
                      <a:pt x="1" y="6995"/>
                    </a:lnTo>
                    <a:cubicBezTo>
                      <a:pt x="1" y="7090"/>
                      <a:pt x="1" y="7121"/>
                      <a:pt x="32" y="7184"/>
                    </a:cubicBezTo>
                    <a:lnTo>
                      <a:pt x="1009" y="9137"/>
                    </a:lnTo>
                    <a:cubicBezTo>
                      <a:pt x="1103" y="9295"/>
                      <a:pt x="1198" y="9358"/>
                      <a:pt x="1355" y="9358"/>
                    </a:cubicBezTo>
                    <a:cubicBezTo>
                      <a:pt x="1513" y="9358"/>
                      <a:pt x="1670" y="9295"/>
                      <a:pt x="1733" y="9137"/>
                    </a:cubicBezTo>
                    <a:lnTo>
                      <a:pt x="2678" y="7184"/>
                    </a:lnTo>
                    <a:cubicBezTo>
                      <a:pt x="2710" y="7153"/>
                      <a:pt x="2710" y="7090"/>
                      <a:pt x="2710" y="6995"/>
                    </a:cubicBezTo>
                    <a:lnTo>
                      <a:pt x="2710" y="946"/>
                    </a:lnTo>
                    <a:cubicBezTo>
                      <a:pt x="2741" y="410"/>
                      <a:pt x="2300" y="1"/>
                      <a:pt x="1796" y="1"/>
                    </a:cubicBezTo>
                    <a:close/>
                  </a:path>
                </a:pathLst>
              </a:custGeom>
              <a:solidFill>
                <a:srgbClr val="8FC0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 name="Google Shape;778;p32">
              <a:extLst>
                <a:ext uri="{FF2B5EF4-FFF2-40B4-BE49-F238E27FC236}">
                  <a16:creationId xmlns:a16="http://schemas.microsoft.com/office/drawing/2014/main" id="{DFD1B4EA-E001-A066-4130-665F99550795}"/>
                </a:ext>
              </a:extLst>
            </p:cNvPr>
            <p:cNvGrpSpPr/>
            <p:nvPr/>
          </p:nvGrpSpPr>
          <p:grpSpPr>
            <a:xfrm>
              <a:off x="1481889" y="5178814"/>
              <a:ext cx="9228223" cy="1138850"/>
              <a:chOff x="1765687" y="3884111"/>
              <a:chExt cx="6921167" cy="854138"/>
            </a:xfrm>
          </p:grpSpPr>
          <p:sp>
            <p:nvSpPr>
              <p:cNvPr id="24" name="Google Shape;779;p32">
                <a:extLst>
                  <a:ext uri="{FF2B5EF4-FFF2-40B4-BE49-F238E27FC236}">
                    <a16:creationId xmlns:a16="http://schemas.microsoft.com/office/drawing/2014/main" id="{0CFAD8A2-362A-4170-B4A0-09D02964319E}"/>
                  </a:ext>
                </a:extLst>
              </p:cNvPr>
              <p:cNvSpPr/>
              <p:nvPr/>
            </p:nvSpPr>
            <p:spPr>
              <a:xfrm>
                <a:off x="1765701" y="3936698"/>
                <a:ext cx="6920940" cy="801551"/>
              </a:xfrm>
              <a:custGeom>
                <a:avLst/>
                <a:gdLst/>
                <a:ahLst/>
                <a:cxnLst/>
                <a:rect l="l" t="t" r="r" b="b"/>
                <a:pathLst>
                  <a:path w="185250" h="26456" extrusionOk="0">
                    <a:moveTo>
                      <a:pt x="180499" y="0"/>
                    </a:moveTo>
                    <a:lnTo>
                      <a:pt x="91000" y="0"/>
                    </a:lnTo>
                    <a:lnTo>
                      <a:pt x="88428" y="0"/>
                    </a:lnTo>
                    <a:lnTo>
                      <a:pt x="3311" y="0"/>
                    </a:lnTo>
                    <a:cubicBezTo>
                      <a:pt x="1477" y="0"/>
                      <a:pt x="1" y="1477"/>
                      <a:pt x="1" y="3310"/>
                    </a:cubicBezTo>
                    <a:lnTo>
                      <a:pt x="1" y="23146"/>
                    </a:lnTo>
                    <a:cubicBezTo>
                      <a:pt x="1" y="24979"/>
                      <a:pt x="1477" y="26456"/>
                      <a:pt x="3311" y="26456"/>
                    </a:cubicBezTo>
                    <a:lnTo>
                      <a:pt x="88428" y="26456"/>
                    </a:lnTo>
                    <a:lnTo>
                      <a:pt x="91000" y="26456"/>
                    </a:lnTo>
                    <a:lnTo>
                      <a:pt x="180499" y="26456"/>
                    </a:lnTo>
                    <a:cubicBezTo>
                      <a:pt x="183131" y="26456"/>
                      <a:pt x="185250" y="24336"/>
                      <a:pt x="185250" y="21717"/>
                    </a:cubicBezTo>
                    <a:lnTo>
                      <a:pt x="185250" y="4739"/>
                    </a:lnTo>
                    <a:cubicBezTo>
                      <a:pt x="185250" y="2119"/>
                      <a:pt x="183119" y="0"/>
                      <a:pt x="180499" y="0"/>
                    </a:cubicBezTo>
                    <a:close/>
                  </a:path>
                </a:pathLst>
              </a:custGeom>
              <a:solidFill>
                <a:srgbClr val="C5C5C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0;p32">
                <a:extLst>
                  <a:ext uri="{FF2B5EF4-FFF2-40B4-BE49-F238E27FC236}">
                    <a16:creationId xmlns:a16="http://schemas.microsoft.com/office/drawing/2014/main" id="{0D468324-6A55-ECC1-964F-B19BE166B9DA}"/>
                  </a:ext>
                </a:extLst>
              </p:cNvPr>
              <p:cNvSpPr/>
              <p:nvPr/>
            </p:nvSpPr>
            <p:spPr>
              <a:xfrm>
                <a:off x="4481875" y="3884135"/>
                <a:ext cx="4204979" cy="801914"/>
              </a:xfrm>
              <a:custGeom>
                <a:avLst/>
                <a:gdLst/>
                <a:ahLst/>
                <a:cxnLst/>
                <a:rect l="l" t="t" r="r" b="b"/>
                <a:pathLst>
                  <a:path w="96822" h="26468" extrusionOk="0">
                    <a:moveTo>
                      <a:pt x="0" y="0"/>
                    </a:moveTo>
                    <a:lnTo>
                      <a:pt x="0" y="26468"/>
                    </a:lnTo>
                    <a:lnTo>
                      <a:pt x="92071" y="26468"/>
                    </a:lnTo>
                    <a:cubicBezTo>
                      <a:pt x="94691" y="26468"/>
                      <a:pt x="96822" y="24337"/>
                      <a:pt x="96822" y="21717"/>
                    </a:cubicBezTo>
                    <a:lnTo>
                      <a:pt x="96822" y="4751"/>
                    </a:lnTo>
                    <a:cubicBezTo>
                      <a:pt x="96822" y="2131"/>
                      <a:pt x="94691" y="0"/>
                      <a:pt x="92071" y="0"/>
                    </a:cubicBezTo>
                    <a:close/>
                  </a:path>
                </a:pathLst>
              </a:custGeom>
              <a:solidFill>
                <a:srgbClr val="EBEBEB"/>
              </a:solidFill>
              <a:ln>
                <a:noFill/>
              </a:ln>
            </p:spPr>
            <p:txBody>
              <a:bodyPr spcFirstLastPara="1" wrap="square" lIns="609600" tIns="121900" rIns="121900" bIns="121900" anchor="ctr"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Century Gothic" panose="020B0502020202020204" pitchFamily="34" charset="0"/>
                    <a:ea typeface="+mn-lt"/>
                    <a:cs typeface="Arial"/>
                  </a:rPr>
                  <a:t>Hypothesis: </a:t>
                </a:r>
                <a:r>
                  <a:rPr kumimoji="0" lang="en-US" sz="1600" b="0" i="0" u="none" strike="noStrike" kern="0" cap="none" spc="0" normalizeH="0" baseline="0" noProof="0">
                    <a:ln>
                      <a:noFill/>
                    </a:ln>
                    <a:solidFill>
                      <a:srgbClr val="000000"/>
                    </a:solidFill>
                    <a:effectLst/>
                    <a:uLnTx/>
                    <a:uFillTx/>
                    <a:latin typeface="Century Gothic" panose="020B0502020202020204" pitchFamily="34" charset="0"/>
                    <a:ea typeface="+mn-lt"/>
                    <a:cs typeface="Arial"/>
                  </a:rPr>
                  <a:t>this approach could significantly reduce the </a:t>
                </a:r>
                <a:r>
                  <a:rPr kumimoji="0" lang="en-US" sz="1600" b="1" i="0" u="none" strike="noStrike" kern="0" cap="none" spc="0" normalizeH="0" baseline="0" noProof="0">
                    <a:ln>
                      <a:noFill/>
                    </a:ln>
                    <a:solidFill>
                      <a:srgbClr val="000000"/>
                    </a:solidFill>
                    <a:effectLst/>
                    <a:uLnTx/>
                    <a:uFillTx/>
                    <a:latin typeface="Century Gothic" panose="020B0502020202020204" pitchFamily="34" charset="0"/>
                    <a:ea typeface="+mn-lt"/>
                    <a:cs typeface="Arial"/>
                  </a:rPr>
                  <a:t>optimization processing time </a:t>
                </a:r>
                <a:r>
                  <a:rPr kumimoji="0" lang="en-US" sz="1600" b="0" i="0" u="none" strike="noStrike" kern="0" cap="none" spc="0" normalizeH="0" baseline="0" noProof="0">
                    <a:ln>
                      <a:noFill/>
                    </a:ln>
                    <a:solidFill>
                      <a:srgbClr val="000000"/>
                    </a:solidFill>
                    <a:effectLst/>
                    <a:uLnTx/>
                    <a:uFillTx/>
                    <a:latin typeface="Century Gothic" panose="020B0502020202020204" pitchFamily="34" charset="0"/>
                    <a:ea typeface="+mn-lt"/>
                    <a:cs typeface="Arial"/>
                  </a:rPr>
                  <a:t>while producing more cost-effective BMP implementation plans.    </a:t>
                </a:r>
              </a:p>
            </p:txBody>
          </p:sp>
          <p:sp>
            <p:nvSpPr>
              <p:cNvPr id="26" name="Google Shape;781;p32">
                <a:extLst>
                  <a:ext uri="{FF2B5EF4-FFF2-40B4-BE49-F238E27FC236}">
                    <a16:creationId xmlns:a16="http://schemas.microsoft.com/office/drawing/2014/main" id="{0802A994-9F53-93C1-1F53-8B96AFCDD69F}"/>
                  </a:ext>
                </a:extLst>
              </p:cNvPr>
              <p:cNvSpPr/>
              <p:nvPr/>
            </p:nvSpPr>
            <p:spPr>
              <a:xfrm>
                <a:off x="1765687" y="3884111"/>
                <a:ext cx="2977789" cy="801914"/>
              </a:xfrm>
              <a:custGeom>
                <a:avLst/>
                <a:gdLst/>
                <a:ahLst/>
                <a:cxnLst/>
                <a:rect l="l" t="t" r="r" b="b"/>
                <a:pathLst>
                  <a:path w="102014" h="26468" extrusionOk="0">
                    <a:moveTo>
                      <a:pt x="3311" y="0"/>
                    </a:moveTo>
                    <a:cubicBezTo>
                      <a:pt x="1477" y="0"/>
                      <a:pt x="1" y="1489"/>
                      <a:pt x="1" y="3310"/>
                    </a:cubicBezTo>
                    <a:lnTo>
                      <a:pt x="1" y="23146"/>
                    </a:lnTo>
                    <a:cubicBezTo>
                      <a:pt x="1" y="24980"/>
                      <a:pt x="1477" y="26468"/>
                      <a:pt x="3311" y="26468"/>
                    </a:cubicBezTo>
                    <a:lnTo>
                      <a:pt x="91000" y="26468"/>
                    </a:lnTo>
                    <a:cubicBezTo>
                      <a:pt x="92036" y="26468"/>
                      <a:pt x="93012" y="25980"/>
                      <a:pt x="93643" y="25146"/>
                    </a:cubicBezTo>
                    <a:lnTo>
                      <a:pt x="101132" y="15228"/>
                    </a:lnTo>
                    <a:cubicBezTo>
                      <a:pt x="102013" y="14050"/>
                      <a:pt x="102013" y="12418"/>
                      <a:pt x="101132" y="11240"/>
                    </a:cubicBezTo>
                    <a:lnTo>
                      <a:pt x="93643" y="1322"/>
                    </a:lnTo>
                    <a:cubicBezTo>
                      <a:pt x="93012" y="488"/>
                      <a:pt x="92036" y="0"/>
                      <a:pt x="91000" y="0"/>
                    </a:cubicBezTo>
                    <a:close/>
                  </a:path>
                </a:pathLst>
              </a:custGeom>
              <a:solidFill>
                <a:srgbClr val="3A80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2;p32">
                <a:extLst>
                  <a:ext uri="{FF2B5EF4-FFF2-40B4-BE49-F238E27FC236}">
                    <a16:creationId xmlns:a16="http://schemas.microsoft.com/office/drawing/2014/main" id="{F6BA9E24-4B90-A1DE-983E-900B01D80C60}"/>
                  </a:ext>
                </a:extLst>
              </p:cNvPr>
              <p:cNvSpPr/>
              <p:nvPr/>
            </p:nvSpPr>
            <p:spPr>
              <a:xfrm>
                <a:off x="3936019" y="3993399"/>
                <a:ext cx="583367" cy="583367"/>
              </a:xfrm>
              <a:custGeom>
                <a:avLst/>
                <a:gdLst/>
                <a:ahLst/>
                <a:cxnLst/>
                <a:rect l="l" t="t" r="r" b="b"/>
                <a:pathLst>
                  <a:path w="13967" h="13967" extrusionOk="0">
                    <a:moveTo>
                      <a:pt x="6990" y="0"/>
                    </a:moveTo>
                    <a:cubicBezTo>
                      <a:pt x="3132" y="0"/>
                      <a:pt x="1" y="3120"/>
                      <a:pt x="1" y="6977"/>
                    </a:cubicBezTo>
                    <a:cubicBezTo>
                      <a:pt x="1" y="10835"/>
                      <a:pt x="3132" y="13966"/>
                      <a:pt x="6990" y="13966"/>
                    </a:cubicBezTo>
                    <a:cubicBezTo>
                      <a:pt x="10847" y="13966"/>
                      <a:pt x="13967" y="10835"/>
                      <a:pt x="13967" y="6977"/>
                    </a:cubicBezTo>
                    <a:cubicBezTo>
                      <a:pt x="13967" y="3120"/>
                      <a:pt x="10847" y="0"/>
                      <a:pt x="6990" y="0"/>
                    </a:cubicBezTo>
                    <a:close/>
                  </a:path>
                </a:pathLst>
              </a:custGeom>
              <a:solidFill>
                <a:srgbClr val="F6FAFA"/>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5EB2FC"/>
                  </a:solidFill>
                  <a:effectLst/>
                  <a:uLnTx/>
                  <a:uFillTx/>
                  <a:latin typeface="Arial"/>
                  <a:cs typeface="Arial"/>
                  <a:sym typeface="Arial"/>
                </a:endParaRPr>
              </a:p>
            </p:txBody>
          </p:sp>
          <p:sp>
            <p:nvSpPr>
              <p:cNvPr id="28" name="Google Shape;785;p32">
                <a:extLst>
                  <a:ext uri="{FF2B5EF4-FFF2-40B4-BE49-F238E27FC236}">
                    <a16:creationId xmlns:a16="http://schemas.microsoft.com/office/drawing/2014/main" id="{471AF44A-6028-AC1F-CE7A-D0F17659C7C7}"/>
                  </a:ext>
                </a:extLst>
              </p:cNvPr>
              <p:cNvSpPr/>
              <p:nvPr/>
            </p:nvSpPr>
            <p:spPr>
              <a:xfrm>
                <a:off x="4104254" y="4396227"/>
                <a:ext cx="22787" cy="22787"/>
              </a:xfrm>
              <a:custGeom>
                <a:avLst/>
                <a:gdLst/>
                <a:ahLst/>
                <a:cxnLst/>
                <a:rect l="l" t="t" r="r" b="b"/>
                <a:pathLst>
                  <a:path w="788" h="788" extrusionOk="0">
                    <a:moveTo>
                      <a:pt x="410" y="0"/>
                    </a:moveTo>
                    <a:cubicBezTo>
                      <a:pt x="189" y="0"/>
                      <a:pt x="0" y="189"/>
                      <a:pt x="0" y="410"/>
                    </a:cubicBezTo>
                    <a:cubicBezTo>
                      <a:pt x="0" y="630"/>
                      <a:pt x="189" y="788"/>
                      <a:pt x="410" y="788"/>
                    </a:cubicBezTo>
                    <a:cubicBezTo>
                      <a:pt x="630" y="788"/>
                      <a:pt x="788" y="630"/>
                      <a:pt x="788" y="410"/>
                    </a:cubicBezTo>
                    <a:cubicBezTo>
                      <a:pt x="788" y="189"/>
                      <a:pt x="630" y="0"/>
                      <a:pt x="410" y="0"/>
                    </a:cubicBezTo>
                    <a:close/>
                  </a:path>
                </a:pathLst>
              </a:custGeom>
              <a:solidFill>
                <a:srgbClr val="3A80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86;p32">
                <a:extLst>
                  <a:ext uri="{FF2B5EF4-FFF2-40B4-BE49-F238E27FC236}">
                    <a16:creationId xmlns:a16="http://schemas.microsoft.com/office/drawing/2014/main" id="{5B2E2451-78AC-9C0D-3593-FFA0BA9E63F7}"/>
                  </a:ext>
                </a:extLst>
              </p:cNvPr>
              <p:cNvSpPr/>
              <p:nvPr/>
            </p:nvSpPr>
            <p:spPr>
              <a:xfrm>
                <a:off x="4103329" y="4149330"/>
                <a:ext cx="23712" cy="176773"/>
              </a:xfrm>
              <a:custGeom>
                <a:avLst/>
                <a:gdLst/>
                <a:ahLst/>
                <a:cxnLst/>
                <a:rect l="l" t="t" r="r" b="b"/>
                <a:pathLst>
                  <a:path w="820" h="6113" extrusionOk="0">
                    <a:moveTo>
                      <a:pt x="442" y="0"/>
                    </a:moveTo>
                    <a:cubicBezTo>
                      <a:pt x="190" y="0"/>
                      <a:pt x="1" y="189"/>
                      <a:pt x="1" y="441"/>
                    </a:cubicBezTo>
                    <a:lnTo>
                      <a:pt x="1" y="5671"/>
                    </a:lnTo>
                    <a:cubicBezTo>
                      <a:pt x="1" y="5923"/>
                      <a:pt x="190" y="6112"/>
                      <a:pt x="442" y="6112"/>
                    </a:cubicBezTo>
                    <a:cubicBezTo>
                      <a:pt x="662" y="6112"/>
                      <a:pt x="820" y="5923"/>
                      <a:pt x="820" y="5671"/>
                    </a:cubicBezTo>
                    <a:lnTo>
                      <a:pt x="820" y="410"/>
                    </a:lnTo>
                    <a:cubicBezTo>
                      <a:pt x="820" y="158"/>
                      <a:pt x="631" y="0"/>
                      <a:pt x="442" y="0"/>
                    </a:cubicBezTo>
                    <a:close/>
                  </a:path>
                </a:pathLst>
              </a:custGeom>
              <a:solidFill>
                <a:srgbClr val="3A80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87;p32">
                <a:extLst>
                  <a:ext uri="{FF2B5EF4-FFF2-40B4-BE49-F238E27FC236}">
                    <a16:creationId xmlns:a16="http://schemas.microsoft.com/office/drawing/2014/main" id="{621F0823-7584-CC0D-F618-5B51C1EA4C75}"/>
                  </a:ext>
                </a:extLst>
              </p:cNvPr>
              <p:cNvSpPr/>
              <p:nvPr/>
            </p:nvSpPr>
            <p:spPr>
              <a:xfrm>
                <a:off x="4216309" y="4396227"/>
                <a:ext cx="22787" cy="22787"/>
              </a:xfrm>
              <a:custGeom>
                <a:avLst/>
                <a:gdLst/>
                <a:ahLst/>
                <a:cxnLst/>
                <a:rect l="l" t="t" r="r" b="b"/>
                <a:pathLst>
                  <a:path w="788" h="788" extrusionOk="0">
                    <a:moveTo>
                      <a:pt x="378" y="0"/>
                    </a:moveTo>
                    <a:cubicBezTo>
                      <a:pt x="158" y="0"/>
                      <a:pt x="0" y="189"/>
                      <a:pt x="0" y="410"/>
                    </a:cubicBezTo>
                    <a:cubicBezTo>
                      <a:pt x="0" y="630"/>
                      <a:pt x="158" y="788"/>
                      <a:pt x="378" y="788"/>
                    </a:cubicBezTo>
                    <a:cubicBezTo>
                      <a:pt x="599" y="788"/>
                      <a:pt x="788" y="630"/>
                      <a:pt x="788" y="410"/>
                    </a:cubicBezTo>
                    <a:cubicBezTo>
                      <a:pt x="788" y="189"/>
                      <a:pt x="599" y="0"/>
                      <a:pt x="378" y="0"/>
                    </a:cubicBezTo>
                    <a:close/>
                  </a:path>
                </a:pathLst>
              </a:custGeom>
              <a:solidFill>
                <a:srgbClr val="3A80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88;p32">
                <a:extLst>
                  <a:ext uri="{FF2B5EF4-FFF2-40B4-BE49-F238E27FC236}">
                    <a16:creationId xmlns:a16="http://schemas.microsoft.com/office/drawing/2014/main" id="{7D4D2ED6-E2C8-5B0F-3745-9E2E7B3226BA}"/>
                  </a:ext>
                </a:extLst>
              </p:cNvPr>
              <p:cNvSpPr/>
              <p:nvPr/>
            </p:nvSpPr>
            <p:spPr>
              <a:xfrm>
                <a:off x="4216309" y="4149330"/>
                <a:ext cx="23712" cy="176773"/>
              </a:xfrm>
              <a:custGeom>
                <a:avLst/>
                <a:gdLst/>
                <a:ahLst/>
                <a:cxnLst/>
                <a:rect l="l" t="t" r="r" b="b"/>
                <a:pathLst>
                  <a:path w="820" h="6113" extrusionOk="0">
                    <a:moveTo>
                      <a:pt x="378" y="0"/>
                    </a:moveTo>
                    <a:cubicBezTo>
                      <a:pt x="158" y="0"/>
                      <a:pt x="0" y="189"/>
                      <a:pt x="0" y="441"/>
                    </a:cubicBezTo>
                    <a:lnTo>
                      <a:pt x="0" y="5671"/>
                    </a:lnTo>
                    <a:cubicBezTo>
                      <a:pt x="0" y="5923"/>
                      <a:pt x="189" y="6112"/>
                      <a:pt x="378" y="6112"/>
                    </a:cubicBezTo>
                    <a:cubicBezTo>
                      <a:pt x="630" y="6112"/>
                      <a:pt x="820" y="5923"/>
                      <a:pt x="820" y="5671"/>
                    </a:cubicBezTo>
                    <a:lnTo>
                      <a:pt x="820" y="410"/>
                    </a:lnTo>
                    <a:cubicBezTo>
                      <a:pt x="788" y="158"/>
                      <a:pt x="567" y="0"/>
                      <a:pt x="378" y="0"/>
                    </a:cubicBezTo>
                    <a:close/>
                  </a:path>
                </a:pathLst>
              </a:custGeom>
              <a:solidFill>
                <a:srgbClr val="3A80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89;p32">
                <a:extLst>
                  <a:ext uri="{FF2B5EF4-FFF2-40B4-BE49-F238E27FC236}">
                    <a16:creationId xmlns:a16="http://schemas.microsoft.com/office/drawing/2014/main" id="{C3A78597-480E-5431-DDDA-A9F14640967B}"/>
                  </a:ext>
                </a:extLst>
              </p:cNvPr>
              <p:cNvSpPr/>
              <p:nvPr/>
            </p:nvSpPr>
            <p:spPr>
              <a:xfrm>
                <a:off x="4048675" y="4101963"/>
                <a:ext cx="358056" cy="366240"/>
              </a:xfrm>
              <a:custGeom>
                <a:avLst/>
                <a:gdLst/>
                <a:ahLst/>
                <a:cxnLst/>
                <a:rect l="l" t="t" r="r" b="b"/>
                <a:pathLst>
                  <a:path w="12382" h="12665" extrusionOk="0">
                    <a:moveTo>
                      <a:pt x="3372" y="788"/>
                    </a:moveTo>
                    <a:cubicBezTo>
                      <a:pt x="3624" y="788"/>
                      <a:pt x="3813" y="977"/>
                      <a:pt x="3813" y="1197"/>
                    </a:cubicBezTo>
                    <a:lnTo>
                      <a:pt x="3813" y="8538"/>
                    </a:lnTo>
                    <a:lnTo>
                      <a:pt x="788" y="8538"/>
                    </a:lnTo>
                    <a:lnTo>
                      <a:pt x="788" y="1197"/>
                    </a:lnTo>
                    <a:cubicBezTo>
                      <a:pt x="788" y="977"/>
                      <a:pt x="977" y="788"/>
                      <a:pt x="1166" y="788"/>
                    </a:cubicBezTo>
                    <a:close/>
                    <a:moveTo>
                      <a:pt x="7278" y="788"/>
                    </a:moveTo>
                    <a:cubicBezTo>
                      <a:pt x="7530" y="788"/>
                      <a:pt x="7688" y="977"/>
                      <a:pt x="7688" y="1197"/>
                    </a:cubicBezTo>
                    <a:lnTo>
                      <a:pt x="7688" y="8538"/>
                    </a:lnTo>
                    <a:lnTo>
                      <a:pt x="4632" y="8538"/>
                    </a:lnTo>
                    <a:lnTo>
                      <a:pt x="4632" y="1197"/>
                    </a:lnTo>
                    <a:cubicBezTo>
                      <a:pt x="4632" y="977"/>
                      <a:pt x="4852" y="788"/>
                      <a:pt x="5073" y="788"/>
                    </a:cubicBezTo>
                    <a:close/>
                    <a:moveTo>
                      <a:pt x="11122" y="788"/>
                    </a:moveTo>
                    <a:cubicBezTo>
                      <a:pt x="11342" y="788"/>
                      <a:pt x="11500" y="977"/>
                      <a:pt x="11500" y="1197"/>
                    </a:cubicBezTo>
                    <a:lnTo>
                      <a:pt x="11500" y="8538"/>
                    </a:lnTo>
                    <a:lnTo>
                      <a:pt x="8507" y="8538"/>
                    </a:lnTo>
                    <a:lnTo>
                      <a:pt x="8507" y="1197"/>
                    </a:lnTo>
                    <a:cubicBezTo>
                      <a:pt x="8507" y="977"/>
                      <a:pt x="8696" y="788"/>
                      <a:pt x="8885" y="788"/>
                    </a:cubicBezTo>
                    <a:close/>
                    <a:moveTo>
                      <a:pt x="3813" y="9325"/>
                    </a:moveTo>
                    <a:lnTo>
                      <a:pt x="3813" y="11405"/>
                    </a:lnTo>
                    <a:cubicBezTo>
                      <a:pt x="3813" y="11657"/>
                      <a:pt x="3624" y="11846"/>
                      <a:pt x="3372" y="11846"/>
                    </a:cubicBezTo>
                    <a:lnTo>
                      <a:pt x="1166" y="11846"/>
                    </a:lnTo>
                    <a:cubicBezTo>
                      <a:pt x="946" y="11846"/>
                      <a:pt x="788" y="11657"/>
                      <a:pt x="788" y="11405"/>
                    </a:cubicBezTo>
                    <a:lnTo>
                      <a:pt x="788" y="9325"/>
                    </a:lnTo>
                    <a:close/>
                    <a:moveTo>
                      <a:pt x="7688" y="9325"/>
                    </a:moveTo>
                    <a:lnTo>
                      <a:pt x="7688" y="11405"/>
                    </a:lnTo>
                    <a:cubicBezTo>
                      <a:pt x="7688" y="11657"/>
                      <a:pt x="7467" y="11846"/>
                      <a:pt x="7278" y="11846"/>
                    </a:cubicBezTo>
                    <a:lnTo>
                      <a:pt x="5073" y="11846"/>
                    </a:lnTo>
                    <a:cubicBezTo>
                      <a:pt x="4852" y="11846"/>
                      <a:pt x="4632" y="11657"/>
                      <a:pt x="4632" y="11405"/>
                    </a:cubicBezTo>
                    <a:lnTo>
                      <a:pt x="4632" y="9325"/>
                    </a:lnTo>
                    <a:close/>
                    <a:moveTo>
                      <a:pt x="11563" y="9325"/>
                    </a:moveTo>
                    <a:lnTo>
                      <a:pt x="11563" y="11405"/>
                    </a:lnTo>
                    <a:lnTo>
                      <a:pt x="11531" y="11405"/>
                    </a:lnTo>
                    <a:cubicBezTo>
                      <a:pt x="11531" y="11657"/>
                      <a:pt x="11342" y="11846"/>
                      <a:pt x="11153" y="11846"/>
                    </a:cubicBezTo>
                    <a:lnTo>
                      <a:pt x="8948" y="11846"/>
                    </a:lnTo>
                    <a:cubicBezTo>
                      <a:pt x="8696" y="11846"/>
                      <a:pt x="8538" y="11657"/>
                      <a:pt x="8538" y="11405"/>
                    </a:cubicBezTo>
                    <a:lnTo>
                      <a:pt x="8538" y="9325"/>
                    </a:lnTo>
                    <a:close/>
                    <a:moveTo>
                      <a:pt x="1229" y="0"/>
                    </a:moveTo>
                    <a:cubicBezTo>
                      <a:pt x="536" y="0"/>
                      <a:pt x="0" y="536"/>
                      <a:pt x="0" y="1197"/>
                    </a:cubicBezTo>
                    <a:lnTo>
                      <a:pt x="0" y="11405"/>
                    </a:lnTo>
                    <a:cubicBezTo>
                      <a:pt x="0" y="12066"/>
                      <a:pt x="536" y="12665"/>
                      <a:pt x="1229" y="12665"/>
                    </a:cubicBezTo>
                    <a:lnTo>
                      <a:pt x="3435" y="12665"/>
                    </a:lnTo>
                    <a:cubicBezTo>
                      <a:pt x="3750" y="12665"/>
                      <a:pt x="4002" y="12539"/>
                      <a:pt x="4254" y="12350"/>
                    </a:cubicBezTo>
                    <a:cubicBezTo>
                      <a:pt x="4474" y="12539"/>
                      <a:pt x="4758" y="12665"/>
                      <a:pt x="5073" y="12665"/>
                    </a:cubicBezTo>
                    <a:lnTo>
                      <a:pt x="7278" y="12665"/>
                    </a:lnTo>
                    <a:cubicBezTo>
                      <a:pt x="7593" y="12665"/>
                      <a:pt x="7877" y="12539"/>
                      <a:pt x="8097" y="12350"/>
                    </a:cubicBezTo>
                    <a:cubicBezTo>
                      <a:pt x="8349" y="12539"/>
                      <a:pt x="8633" y="12665"/>
                      <a:pt x="8948" y="12665"/>
                    </a:cubicBezTo>
                    <a:lnTo>
                      <a:pt x="11153" y="12665"/>
                    </a:lnTo>
                    <a:cubicBezTo>
                      <a:pt x="11815" y="12665"/>
                      <a:pt x="12382" y="12129"/>
                      <a:pt x="12382" y="11405"/>
                    </a:cubicBezTo>
                    <a:lnTo>
                      <a:pt x="12382" y="1197"/>
                    </a:lnTo>
                    <a:cubicBezTo>
                      <a:pt x="12350" y="536"/>
                      <a:pt x="11815" y="0"/>
                      <a:pt x="11153" y="0"/>
                    </a:cubicBezTo>
                    <a:lnTo>
                      <a:pt x="8948" y="0"/>
                    </a:lnTo>
                    <a:cubicBezTo>
                      <a:pt x="8633" y="0"/>
                      <a:pt x="8349" y="95"/>
                      <a:pt x="8097" y="315"/>
                    </a:cubicBezTo>
                    <a:cubicBezTo>
                      <a:pt x="7877" y="95"/>
                      <a:pt x="7593" y="0"/>
                      <a:pt x="7278" y="0"/>
                    </a:cubicBezTo>
                    <a:lnTo>
                      <a:pt x="5073" y="0"/>
                    </a:lnTo>
                    <a:cubicBezTo>
                      <a:pt x="4758" y="0"/>
                      <a:pt x="4474" y="95"/>
                      <a:pt x="4254" y="315"/>
                    </a:cubicBezTo>
                    <a:cubicBezTo>
                      <a:pt x="4002" y="95"/>
                      <a:pt x="3750" y="0"/>
                      <a:pt x="3435" y="0"/>
                    </a:cubicBezTo>
                    <a:close/>
                  </a:path>
                </a:pathLst>
              </a:custGeom>
              <a:solidFill>
                <a:srgbClr val="3A80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790;p32">
                <a:extLst>
                  <a:ext uri="{FF2B5EF4-FFF2-40B4-BE49-F238E27FC236}">
                    <a16:creationId xmlns:a16="http://schemas.microsoft.com/office/drawing/2014/main" id="{CCA8D169-26A5-624F-D725-1FE419426122}"/>
                  </a:ext>
                </a:extLst>
              </p:cNvPr>
              <p:cNvSpPr/>
              <p:nvPr/>
            </p:nvSpPr>
            <p:spPr>
              <a:xfrm>
                <a:off x="4327439" y="4396227"/>
                <a:ext cx="22816" cy="22787"/>
              </a:xfrm>
              <a:custGeom>
                <a:avLst/>
                <a:gdLst/>
                <a:ahLst/>
                <a:cxnLst/>
                <a:rect l="l" t="t" r="r" b="b"/>
                <a:pathLst>
                  <a:path w="789" h="788" extrusionOk="0">
                    <a:moveTo>
                      <a:pt x="411" y="0"/>
                    </a:moveTo>
                    <a:cubicBezTo>
                      <a:pt x="190" y="0"/>
                      <a:pt x="1" y="189"/>
                      <a:pt x="1" y="410"/>
                    </a:cubicBezTo>
                    <a:cubicBezTo>
                      <a:pt x="1" y="630"/>
                      <a:pt x="190" y="788"/>
                      <a:pt x="411" y="788"/>
                    </a:cubicBezTo>
                    <a:cubicBezTo>
                      <a:pt x="631" y="788"/>
                      <a:pt x="789" y="630"/>
                      <a:pt x="789" y="410"/>
                    </a:cubicBezTo>
                    <a:cubicBezTo>
                      <a:pt x="789" y="189"/>
                      <a:pt x="631" y="0"/>
                      <a:pt x="411" y="0"/>
                    </a:cubicBezTo>
                    <a:close/>
                  </a:path>
                </a:pathLst>
              </a:custGeom>
              <a:solidFill>
                <a:srgbClr val="3A80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91;p32">
                <a:extLst>
                  <a:ext uri="{FF2B5EF4-FFF2-40B4-BE49-F238E27FC236}">
                    <a16:creationId xmlns:a16="http://schemas.microsoft.com/office/drawing/2014/main" id="{7930A559-1A7F-EA48-908B-D9EFFE6AE984}"/>
                  </a:ext>
                </a:extLst>
              </p:cNvPr>
              <p:cNvSpPr/>
              <p:nvPr/>
            </p:nvSpPr>
            <p:spPr>
              <a:xfrm>
                <a:off x="4326543" y="4149330"/>
                <a:ext cx="23712" cy="176773"/>
              </a:xfrm>
              <a:custGeom>
                <a:avLst/>
                <a:gdLst/>
                <a:ahLst/>
                <a:cxnLst/>
                <a:rect l="l" t="t" r="r" b="b"/>
                <a:pathLst>
                  <a:path w="820" h="6113" extrusionOk="0">
                    <a:moveTo>
                      <a:pt x="442" y="0"/>
                    </a:moveTo>
                    <a:cubicBezTo>
                      <a:pt x="190" y="0"/>
                      <a:pt x="0" y="189"/>
                      <a:pt x="0" y="441"/>
                    </a:cubicBezTo>
                    <a:lnTo>
                      <a:pt x="0" y="5671"/>
                    </a:lnTo>
                    <a:cubicBezTo>
                      <a:pt x="0" y="5923"/>
                      <a:pt x="190" y="6112"/>
                      <a:pt x="442" y="6112"/>
                    </a:cubicBezTo>
                    <a:cubicBezTo>
                      <a:pt x="662" y="6112"/>
                      <a:pt x="820" y="5923"/>
                      <a:pt x="820" y="5671"/>
                    </a:cubicBezTo>
                    <a:lnTo>
                      <a:pt x="820" y="410"/>
                    </a:lnTo>
                    <a:cubicBezTo>
                      <a:pt x="820" y="158"/>
                      <a:pt x="631" y="0"/>
                      <a:pt x="442" y="0"/>
                    </a:cubicBezTo>
                    <a:close/>
                  </a:path>
                </a:pathLst>
              </a:custGeom>
              <a:solidFill>
                <a:srgbClr val="3A80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 name="Google Shape;792;p32">
              <a:extLst>
                <a:ext uri="{FF2B5EF4-FFF2-40B4-BE49-F238E27FC236}">
                  <a16:creationId xmlns:a16="http://schemas.microsoft.com/office/drawing/2014/main" id="{4C0906D5-BF68-3E43-EA6D-8519D6AA7163}"/>
                </a:ext>
              </a:extLst>
            </p:cNvPr>
            <p:cNvGrpSpPr/>
            <p:nvPr/>
          </p:nvGrpSpPr>
          <p:grpSpPr>
            <a:xfrm>
              <a:off x="1481624" y="3904240"/>
              <a:ext cx="9228488" cy="1151813"/>
              <a:chOff x="1765488" y="2923417"/>
              <a:chExt cx="6921366" cy="863860"/>
            </a:xfrm>
          </p:grpSpPr>
          <p:sp>
            <p:nvSpPr>
              <p:cNvPr id="10" name="Google Shape;793;p32">
                <a:extLst>
                  <a:ext uri="{FF2B5EF4-FFF2-40B4-BE49-F238E27FC236}">
                    <a16:creationId xmlns:a16="http://schemas.microsoft.com/office/drawing/2014/main" id="{A8DC88BF-FFD5-D52E-FEB1-925BC1B3F720}"/>
                  </a:ext>
                </a:extLst>
              </p:cNvPr>
              <p:cNvSpPr/>
              <p:nvPr/>
            </p:nvSpPr>
            <p:spPr>
              <a:xfrm>
                <a:off x="1765701" y="2985332"/>
                <a:ext cx="6920940" cy="801945"/>
              </a:xfrm>
              <a:custGeom>
                <a:avLst/>
                <a:gdLst/>
                <a:ahLst/>
                <a:cxnLst/>
                <a:rect l="l" t="t" r="r" b="b"/>
                <a:pathLst>
                  <a:path w="185250" h="26469" extrusionOk="0">
                    <a:moveTo>
                      <a:pt x="180499" y="1"/>
                    </a:moveTo>
                    <a:lnTo>
                      <a:pt x="91000" y="1"/>
                    </a:lnTo>
                    <a:lnTo>
                      <a:pt x="88428" y="1"/>
                    </a:lnTo>
                    <a:lnTo>
                      <a:pt x="3311" y="1"/>
                    </a:lnTo>
                    <a:cubicBezTo>
                      <a:pt x="1477" y="1"/>
                      <a:pt x="1" y="1489"/>
                      <a:pt x="1" y="3311"/>
                    </a:cubicBezTo>
                    <a:lnTo>
                      <a:pt x="1" y="23147"/>
                    </a:lnTo>
                    <a:cubicBezTo>
                      <a:pt x="1" y="24980"/>
                      <a:pt x="1477" y="26468"/>
                      <a:pt x="3311" y="26468"/>
                    </a:cubicBezTo>
                    <a:lnTo>
                      <a:pt x="88428" y="26468"/>
                    </a:lnTo>
                    <a:lnTo>
                      <a:pt x="91000" y="26468"/>
                    </a:lnTo>
                    <a:lnTo>
                      <a:pt x="180499" y="26468"/>
                    </a:lnTo>
                    <a:cubicBezTo>
                      <a:pt x="183131" y="26468"/>
                      <a:pt x="185250" y="24337"/>
                      <a:pt x="185250" y="21718"/>
                    </a:cubicBezTo>
                    <a:lnTo>
                      <a:pt x="185250" y="4751"/>
                    </a:lnTo>
                    <a:cubicBezTo>
                      <a:pt x="185250" y="2120"/>
                      <a:pt x="183119" y="1"/>
                      <a:pt x="180499" y="1"/>
                    </a:cubicBezTo>
                    <a:close/>
                  </a:path>
                </a:pathLst>
              </a:custGeom>
              <a:solidFill>
                <a:srgbClr val="C5C5C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94;p32">
                <a:extLst>
                  <a:ext uri="{FF2B5EF4-FFF2-40B4-BE49-F238E27FC236}">
                    <a16:creationId xmlns:a16="http://schemas.microsoft.com/office/drawing/2014/main" id="{8FDF4825-079C-9306-7451-132924666F96}"/>
                  </a:ext>
                </a:extLst>
              </p:cNvPr>
              <p:cNvSpPr/>
              <p:nvPr/>
            </p:nvSpPr>
            <p:spPr>
              <a:xfrm>
                <a:off x="4481875" y="2932965"/>
                <a:ext cx="4204979" cy="801914"/>
              </a:xfrm>
              <a:custGeom>
                <a:avLst/>
                <a:gdLst/>
                <a:ahLst/>
                <a:cxnLst/>
                <a:rect l="l" t="t" r="r" b="b"/>
                <a:pathLst>
                  <a:path w="96822" h="26468" extrusionOk="0">
                    <a:moveTo>
                      <a:pt x="0" y="0"/>
                    </a:moveTo>
                    <a:lnTo>
                      <a:pt x="0" y="26468"/>
                    </a:lnTo>
                    <a:lnTo>
                      <a:pt x="92071" y="26468"/>
                    </a:lnTo>
                    <a:cubicBezTo>
                      <a:pt x="94691" y="26468"/>
                      <a:pt x="96822" y="24337"/>
                      <a:pt x="96822" y="21717"/>
                    </a:cubicBezTo>
                    <a:lnTo>
                      <a:pt x="96822" y="4751"/>
                    </a:lnTo>
                    <a:cubicBezTo>
                      <a:pt x="96822" y="2132"/>
                      <a:pt x="94691" y="0"/>
                      <a:pt x="92071" y="0"/>
                    </a:cubicBezTo>
                    <a:close/>
                  </a:path>
                </a:pathLst>
              </a:custGeom>
              <a:solidFill>
                <a:srgbClr val="EBEBEB"/>
              </a:solidFill>
              <a:ln>
                <a:noFill/>
              </a:ln>
            </p:spPr>
            <p:txBody>
              <a:bodyPr spcFirstLastPara="1" wrap="square" lIns="609600" tIns="121900" rIns="121900" bIns="121900" anchor="ctr"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ea typeface="+mn-lt"/>
                    <a:cs typeface="Arial"/>
                  </a:rPr>
                  <a:t>Can be used in developing the initial population in other counties within the state of West Virginia. </a:t>
                </a:r>
              </a:p>
            </p:txBody>
          </p:sp>
          <p:sp>
            <p:nvSpPr>
              <p:cNvPr id="12" name="Google Shape;795;p32">
                <a:extLst>
                  <a:ext uri="{FF2B5EF4-FFF2-40B4-BE49-F238E27FC236}">
                    <a16:creationId xmlns:a16="http://schemas.microsoft.com/office/drawing/2014/main" id="{B405D303-19BA-2F4B-627C-9DDC60A7AF37}"/>
                  </a:ext>
                </a:extLst>
              </p:cNvPr>
              <p:cNvSpPr/>
              <p:nvPr/>
            </p:nvSpPr>
            <p:spPr>
              <a:xfrm>
                <a:off x="1765488" y="2923417"/>
                <a:ext cx="2977789" cy="801914"/>
              </a:xfrm>
              <a:custGeom>
                <a:avLst/>
                <a:gdLst/>
                <a:ahLst/>
                <a:cxnLst/>
                <a:rect l="l" t="t" r="r" b="b"/>
                <a:pathLst>
                  <a:path w="102014" h="26468" extrusionOk="0">
                    <a:moveTo>
                      <a:pt x="3311" y="0"/>
                    </a:moveTo>
                    <a:cubicBezTo>
                      <a:pt x="1477" y="0"/>
                      <a:pt x="1" y="1489"/>
                      <a:pt x="1" y="3310"/>
                    </a:cubicBezTo>
                    <a:lnTo>
                      <a:pt x="1" y="23146"/>
                    </a:lnTo>
                    <a:cubicBezTo>
                      <a:pt x="1" y="24980"/>
                      <a:pt x="1477" y="26468"/>
                      <a:pt x="3311" y="26468"/>
                    </a:cubicBezTo>
                    <a:lnTo>
                      <a:pt x="91000" y="26468"/>
                    </a:lnTo>
                    <a:cubicBezTo>
                      <a:pt x="92036" y="26468"/>
                      <a:pt x="93012" y="25980"/>
                      <a:pt x="93643" y="25146"/>
                    </a:cubicBezTo>
                    <a:lnTo>
                      <a:pt x="101132" y="15228"/>
                    </a:lnTo>
                    <a:cubicBezTo>
                      <a:pt x="102013" y="14050"/>
                      <a:pt x="102013" y="12419"/>
                      <a:pt x="101132" y="11240"/>
                    </a:cubicBezTo>
                    <a:lnTo>
                      <a:pt x="93643" y="1322"/>
                    </a:lnTo>
                    <a:cubicBezTo>
                      <a:pt x="93012" y="488"/>
                      <a:pt x="92036" y="0"/>
                      <a:pt x="91000" y="0"/>
                    </a:cubicBezTo>
                    <a:close/>
                  </a:path>
                </a:pathLst>
              </a:custGeom>
              <a:solidFill>
                <a:srgbClr val="1FC2B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96;p32">
                <a:extLst>
                  <a:ext uri="{FF2B5EF4-FFF2-40B4-BE49-F238E27FC236}">
                    <a16:creationId xmlns:a16="http://schemas.microsoft.com/office/drawing/2014/main" id="{4969CB41-9A83-B6E0-4917-C84EC2E5942C}"/>
                  </a:ext>
                </a:extLst>
              </p:cNvPr>
              <p:cNvSpPr/>
              <p:nvPr/>
            </p:nvSpPr>
            <p:spPr>
              <a:xfrm>
                <a:off x="3936019" y="3042233"/>
                <a:ext cx="583367" cy="583367"/>
              </a:xfrm>
              <a:custGeom>
                <a:avLst/>
                <a:gdLst/>
                <a:ahLst/>
                <a:cxnLst/>
                <a:rect l="l" t="t" r="r" b="b"/>
                <a:pathLst>
                  <a:path w="13967" h="13967" extrusionOk="0">
                    <a:moveTo>
                      <a:pt x="6990" y="0"/>
                    </a:moveTo>
                    <a:cubicBezTo>
                      <a:pt x="3132" y="0"/>
                      <a:pt x="1" y="3120"/>
                      <a:pt x="1" y="6977"/>
                    </a:cubicBezTo>
                    <a:cubicBezTo>
                      <a:pt x="1" y="10835"/>
                      <a:pt x="3132" y="13966"/>
                      <a:pt x="6990" y="13966"/>
                    </a:cubicBezTo>
                    <a:cubicBezTo>
                      <a:pt x="10847" y="13966"/>
                      <a:pt x="13967" y="10835"/>
                      <a:pt x="13967" y="6977"/>
                    </a:cubicBezTo>
                    <a:cubicBezTo>
                      <a:pt x="13967" y="3120"/>
                      <a:pt x="10847" y="0"/>
                      <a:pt x="6990" y="0"/>
                    </a:cubicBezTo>
                    <a:close/>
                  </a:path>
                </a:pathLst>
              </a:custGeom>
              <a:solidFill>
                <a:srgbClr val="F6FAFA"/>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4949E7"/>
                  </a:solidFill>
                  <a:effectLst/>
                  <a:uLnTx/>
                  <a:uFillTx/>
                  <a:latin typeface="Arial"/>
                  <a:cs typeface="Arial"/>
                  <a:sym typeface="Arial"/>
                </a:endParaRPr>
              </a:p>
            </p:txBody>
          </p:sp>
          <p:sp>
            <p:nvSpPr>
              <p:cNvPr id="14" name="Google Shape;799;p32">
                <a:extLst>
                  <a:ext uri="{FF2B5EF4-FFF2-40B4-BE49-F238E27FC236}">
                    <a16:creationId xmlns:a16="http://schemas.microsoft.com/office/drawing/2014/main" id="{54779074-DBCB-6C50-9864-115351B57AB8}"/>
                  </a:ext>
                </a:extLst>
              </p:cNvPr>
              <p:cNvSpPr/>
              <p:nvPr/>
            </p:nvSpPr>
            <p:spPr>
              <a:xfrm>
                <a:off x="4143423" y="3244157"/>
                <a:ext cx="23712" cy="23741"/>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rgbClr val="1FC2B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800;p32">
                <a:extLst>
                  <a:ext uri="{FF2B5EF4-FFF2-40B4-BE49-F238E27FC236}">
                    <a16:creationId xmlns:a16="http://schemas.microsoft.com/office/drawing/2014/main" id="{73F2A500-2714-F468-58F8-2E6F971D1B2B}"/>
                  </a:ext>
                </a:extLst>
              </p:cNvPr>
              <p:cNvSpPr/>
              <p:nvPr/>
            </p:nvSpPr>
            <p:spPr>
              <a:xfrm>
                <a:off x="4214473" y="3244157"/>
                <a:ext cx="24638" cy="23741"/>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rgbClr val="1FC2B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801;p32">
                <a:extLst>
                  <a:ext uri="{FF2B5EF4-FFF2-40B4-BE49-F238E27FC236}">
                    <a16:creationId xmlns:a16="http://schemas.microsoft.com/office/drawing/2014/main" id="{E795069F-8B6C-6E2E-B008-D6B071302E9A}"/>
                  </a:ext>
                </a:extLst>
              </p:cNvPr>
              <p:cNvSpPr/>
              <p:nvPr/>
            </p:nvSpPr>
            <p:spPr>
              <a:xfrm>
                <a:off x="4286449" y="3244157"/>
                <a:ext cx="24638" cy="23741"/>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rgbClr val="1FC2B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802;p32">
                <a:extLst>
                  <a:ext uri="{FF2B5EF4-FFF2-40B4-BE49-F238E27FC236}">
                    <a16:creationId xmlns:a16="http://schemas.microsoft.com/office/drawing/2014/main" id="{54D9A7E6-EF25-4866-C934-2455013260E1}"/>
                  </a:ext>
                </a:extLst>
              </p:cNvPr>
              <p:cNvSpPr/>
              <p:nvPr/>
            </p:nvSpPr>
            <p:spPr>
              <a:xfrm>
                <a:off x="4143423" y="3291553"/>
                <a:ext cx="23712" cy="24609"/>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solidFill>
                <a:srgbClr val="1FC2B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803;p32">
                <a:extLst>
                  <a:ext uri="{FF2B5EF4-FFF2-40B4-BE49-F238E27FC236}">
                    <a16:creationId xmlns:a16="http://schemas.microsoft.com/office/drawing/2014/main" id="{A070FD87-50BD-2AB4-80FD-4B0E7028CAAB}"/>
                  </a:ext>
                </a:extLst>
              </p:cNvPr>
              <p:cNvSpPr/>
              <p:nvPr/>
            </p:nvSpPr>
            <p:spPr>
              <a:xfrm>
                <a:off x="4214473" y="3291553"/>
                <a:ext cx="24638" cy="24609"/>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solidFill>
                <a:srgbClr val="1FC2B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804;p32">
                <a:extLst>
                  <a:ext uri="{FF2B5EF4-FFF2-40B4-BE49-F238E27FC236}">
                    <a16:creationId xmlns:a16="http://schemas.microsoft.com/office/drawing/2014/main" id="{F2C4E9F5-B5FD-9171-ED2D-D83871AC52C1}"/>
                  </a:ext>
                </a:extLst>
              </p:cNvPr>
              <p:cNvSpPr/>
              <p:nvPr/>
            </p:nvSpPr>
            <p:spPr>
              <a:xfrm>
                <a:off x="4286449" y="3291553"/>
                <a:ext cx="24638" cy="24609"/>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solidFill>
                <a:srgbClr val="1FC2B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805;p32">
                <a:extLst>
                  <a:ext uri="{FF2B5EF4-FFF2-40B4-BE49-F238E27FC236}">
                    <a16:creationId xmlns:a16="http://schemas.microsoft.com/office/drawing/2014/main" id="{F6224FF9-461E-6F8D-FF50-439757E09D10}"/>
                  </a:ext>
                </a:extLst>
              </p:cNvPr>
              <p:cNvSpPr/>
              <p:nvPr/>
            </p:nvSpPr>
            <p:spPr>
              <a:xfrm>
                <a:off x="4143423" y="3339816"/>
                <a:ext cx="23712" cy="23741"/>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rgbClr val="1FC2B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806;p32">
                <a:extLst>
                  <a:ext uri="{FF2B5EF4-FFF2-40B4-BE49-F238E27FC236}">
                    <a16:creationId xmlns:a16="http://schemas.microsoft.com/office/drawing/2014/main" id="{6584D4B0-7CBF-B915-A771-940335ECDEA2}"/>
                  </a:ext>
                </a:extLst>
              </p:cNvPr>
              <p:cNvSpPr/>
              <p:nvPr/>
            </p:nvSpPr>
            <p:spPr>
              <a:xfrm>
                <a:off x="4214473" y="3339816"/>
                <a:ext cx="24638" cy="23741"/>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rgbClr val="1FC2B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807;p32">
                <a:extLst>
                  <a:ext uri="{FF2B5EF4-FFF2-40B4-BE49-F238E27FC236}">
                    <a16:creationId xmlns:a16="http://schemas.microsoft.com/office/drawing/2014/main" id="{F4E6FBD3-DF3E-2EE5-7742-470286DFCEFF}"/>
                  </a:ext>
                </a:extLst>
              </p:cNvPr>
              <p:cNvSpPr/>
              <p:nvPr/>
            </p:nvSpPr>
            <p:spPr>
              <a:xfrm>
                <a:off x="4286449" y="3339816"/>
                <a:ext cx="24638" cy="23741"/>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rgbClr val="1FC2B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808;p32">
                <a:extLst>
                  <a:ext uri="{FF2B5EF4-FFF2-40B4-BE49-F238E27FC236}">
                    <a16:creationId xmlns:a16="http://schemas.microsoft.com/office/drawing/2014/main" id="{A6494F39-C554-D1B0-075A-1D97DD1DA000}"/>
                  </a:ext>
                </a:extLst>
              </p:cNvPr>
              <p:cNvSpPr/>
              <p:nvPr/>
            </p:nvSpPr>
            <p:spPr>
              <a:xfrm>
                <a:off x="4045017" y="3149423"/>
                <a:ext cx="365373" cy="368987"/>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solidFill>
                <a:srgbClr val="1FC2B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9" name="Google Shape;753;p31">
            <a:extLst>
              <a:ext uri="{FF2B5EF4-FFF2-40B4-BE49-F238E27FC236}">
                <a16:creationId xmlns:a16="http://schemas.microsoft.com/office/drawing/2014/main" id="{13ED65C2-5B7E-9041-847C-E41D46DFDF0A}"/>
              </a:ext>
            </a:extLst>
          </p:cNvPr>
          <p:cNvGrpSpPr/>
          <p:nvPr/>
        </p:nvGrpSpPr>
        <p:grpSpPr>
          <a:xfrm>
            <a:off x="0" y="1947394"/>
            <a:ext cx="7266915" cy="1009787"/>
            <a:chOff x="1037539" y="4062027"/>
            <a:chExt cx="7069036" cy="671133"/>
          </a:xfrm>
        </p:grpSpPr>
        <p:sp>
          <p:nvSpPr>
            <p:cNvPr id="45" name="Google Shape;754;p31">
              <a:extLst>
                <a:ext uri="{FF2B5EF4-FFF2-40B4-BE49-F238E27FC236}">
                  <a16:creationId xmlns:a16="http://schemas.microsoft.com/office/drawing/2014/main" id="{8F74ABC4-D2EF-9848-09E4-CC21D24900D3}"/>
                </a:ext>
              </a:extLst>
            </p:cNvPr>
            <p:cNvSpPr/>
            <p:nvPr/>
          </p:nvSpPr>
          <p:spPr>
            <a:xfrm>
              <a:off x="1037539" y="4062193"/>
              <a:ext cx="1310700" cy="670800"/>
            </a:xfrm>
            <a:prstGeom prst="homePlate">
              <a:avLst>
                <a:gd name="adj" fmla="val 50000"/>
              </a:avLst>
            </a:prstGeom>
            <a:solidFill>
              <a:srgbClr val="4D5B88"/>
            </a:solidFill>
            <a:ln>
              <a:noFill/>
            </a:ln>
          </p:spPr>
          <p:txBody>
            <a:bodyPr spcFirstLastPara="1" wrap="square" lIns="121900" tIns="60933" rIns="121900" bIns="60933" anchor="ctr" anchorCtr="0">
              <a:noAutofit/>
            </a:bodyPr>
            <a:lstStyle/>
            <a:p>
              <a:pPr marL="0" marR="0" lvl="0" indent="0" algn="ctr" defTabSz="121917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6" name="Google Shape;755;p31">
              <a:extLst>
                <a:ext uri="{FF2B5EF4-FFF2-40B4-BE49-F238E27FC236}">
                  <a16:creationId xmlns:a16="http://schemas.microsoft.com/office/drawing/2014/main" id="{92934C29-1611-1C62-B121-266F4402C7FB}"/>
                </a:ext>
              </a:extLst>
            </p:cNvPr>
            <p:cNvGrpSpPr/>
            <p:nvPr/>
          </p:nvGrpSpPr>
          <p:grpSpPr>
            <a:xfrm>
              <a:off x="2081001" y="4062027"/>
              <a:ext cx="6025460" cy="671133"/>
              <a:chOff x="2189480" y="2153920"/>
              <a:chExt cx="7213528" cy="1137900"/>
            </a:xfrm>
          </p:grpSpPr>
          <p:sp>
            <p:nvSpPr>
              <p:cNvPr id="49" name="Google Shape;756;p31">
                <a:extLst>
                  <a:ext uri="{FF2B5EF4-FFF2-40B4-BE49-F238E27FC236}">
                    <a16:creationId xmlns:a16="http://schemas.microsoft.com/office/drawing/2014/main" id="{F920FB50-2F63-237A-6011-3709F9B1A9AA}"/>
                  </a:ext>
                </a:extLst>
              </p:cNvPr>
              <p:cNvSpPr/>
              <p:nvPr/>
            </p:nvSpPr>
            <p:spPr>
              <a:xfrm>
                <a:off x="2189480" y="2153920"/>
                <a:ext cx="7173000" cy="1137900"/>
              </a:xfrm>
              <a:prstGeom prst="chevron">
                <a:avLst>
                  <a:gd name="adj" fmla="val 50000"/>
                </a:avLst>
              </a:prstGeom>
              <a:solidFill>
                <a:srgbClr val="4D5B88"/>
              </a:solidFill>
              <a:ln>
                <a:noFill/>
              </a:ln>
            </p:spPr>
            <p:txBody>
              <a:bodyPr spcFirstLastPara="1" wrap="square" lIns="121900" tIns="60933" rIns="121900" bIns="60933" anchor="ctr" anchorCtr="0">
                <a:noAutofit/>
              </a:bodyPr>
              <a:lstStyle/>
              <a:p>
                <a:pPr marL="0" marR="0" lvl="0" indent="0" algn="ctr" defTabSz="121917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0" cap="none" spc="0" normalizeH="0" baseline="0" noProof="0">
                  <a:ln>
                    <a:noFill/>
                  </a:ln>
                  <a:solidFill>
                    <a:srgbClr val="282F39"/>
                  </a:solidFill>
                  <a:effectLst/>
                  <a:uLnTx/>
                  <a:uFillTx/>
                  <a:latin typeface="Calibri"/>
                  <a:ea typeface="Calibri"/>
                  <a:cs typeface="Calibri"/>
                  <a:sym typeface="Calibri"/>
                </a:endParaRPr>
              </a:p>
            </p:txBody>
          </p:sp>
          <p:sp>
            <p:nvSpPr>
              <p:cNvPr id="50" name="Google Shape;757;p31">
                <a:extLst>
                  <a:ext uri="{FF2B5EF4-FFF2-40B4-BE49-F238E27FC236}">
                    <a16:creationId xmlns:a16="http://schemas.microsoft.com/office/drawing/2014/main" id="{31661399-8B91-821C-FFAE-7C575AC9F1D9}"/>
                  </a:ext>
                </a:extLst>
              </p:cNvPr>
              <p:cNvSpPr/>
              <p:nvPr/>
            </p:nvSpPr>
            <p:spPr>
              <a:xfrm>
                <a:off x="7779408" y="2153920"/>
                <a:ext cx="1623600" cy="1137900"/>
              </a:xfrm>
              <a:prstGeom prst="rect">
                <a:avLst/>
              </a:prstGeom>
              <a:solidFill>
                <a:srgbClr val="4D5B88"/>
              </a:solidFill>
              <a:ln>
                <a:noFill/>
              </a:ln>
            </p:spPr>
            <p:txBody>
              <a:bodyPr spcFirstLastPara="1" wrap="square" lIns="121900" tIns="60933" rIns="121900" bIns="60933" anchor="ctr" anchorCtr="0">
                <a:noAutofit/>
              </a:bodyPr>
              <a:lstStyle/>
              <a:p>
                <a:pPr marL="0" marR="0" lvl="0" indent="0" algn="ctr" defTabSz="121917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7" name="Google Shape;758;p31">
              <a:extLst>
                <a:ext uri="{FF2B5EF4-FFF2-40B4-BE49-F238E27FC236}">
                  <a16:creationId xmlns:a16="http://schemas.microsoft.com/office/drawing/2014/main" id="{25E5E88F-0F62-395D-0734-EBA8D2F11F84}"/>
                </a:ext>
              </a:extLst>
            </p:cNvPr>
            <p:cNvSpPr txBox="1"/>
            <p:nvPr/>
          </p:nvSpPr>
          <p:spPr>
            <a:xfrm>
              <a:off x="2514575" y="4219543"/>
              <a:ext cx="5592000" cy="356100"/>
            </a:xfrm>
            <a:prstGeom prst="rect">
              <a:avLst/>
            </a:pr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1000"/>
                </a:spcBef>
                <a:spcAft>
                  <a:spcPts val="0"/>
                </a:spcAft>
                <a:buClrTx/>
                <a:buSzTx/>
                <a:buFontTx/>
                <a:buNone/>
                <a:tabLst/>
                <a:defRPr/>
              </a:pPr>
              <a:r>
                <a:rPr kumimoji="0" lang="en-US" sz="2200" b="0" i="0" u="none" strike="noStrike" kern="0" cap="none" spc="0" normalizeH="0" baseline="0" noProof="0">
                  <a:ln>
                    <a:noFill/>
                  </a:ln>
                  <a:solidFill>
                    <a:srgbClr val="FFFFFF"/>
                  </a:solidFill>
                  <a:effectLst/>
                  <a:uLnTx/>
                  <a:uFillTx/>
                </a:rPr>
                <a:t>Provide recommendations to </a:t>
              </a:r>
              <a:r>
                <a:rPr kumimoji="0" lang="en-US" sz="2200" b="1" i="0" u="none" strike="noStrike" kern="0" cap="none" spc="0" normalizeH="0" baseline="0" noProof="0">
                  <a:ln>
                    <a:noFill/>
                  </a:ln>
                  <a:solidFill>
                    <a:srgbClr val="FFFFFF"/>
                  </a:solidFill>
                  <a:effectLst/>
                  <a:uLnTx/>
                  <a:uFillTx/>
                </a:rPr>
                <a:t>reduce the optimization time</a:t>
              </a:r>
            </a:p>
          </p:txBody>
        </p:sp>
        <p:sp>
          <p:nvSpPr>
            <p:cNvPr id="48" name="Google Shape;759;p31">
              <a:extLst>
                <a:ext uri="{FF2B5EF4-FFF2-40B4-BE49-F238E27FC236}">
                  <a16:creationId xmlns:a16="http://schemas.microsoft.com/office/drawing/2014/main" id="{754AFC71-B23A-DD1C-FBA9-57C3CFD1D510}"/>
                </a:ext>
              </a:extLst>
            </p:cNvPr>
            <p:cNvSpPr txBox="1"/>
            <p:nvPr/>
          </p:nvSpPr>
          <p:spPr>
            <a:xfrm>
              <a:off x="1365600" y="4171243"/>
              <a:ext cx="654600" cy="452700"/>
            </a:xfrm>
            <a:prstGeom prst="rect">
              <a:avLst/>
            </a:prstGeom>
            <a:noFill/>
            <a:ln>
              <a:noFill/>
            </a:ln>
          </p:spPr>
          <p:txBody>
            <a:bodyPr spcFirstLastPara="1" wrap="square" lIns="121900" tIns="60933" rIns="121900" bIns="60933" anchor="ctr" anchorCtr="0">
              <a:noAutofit/>
            </a:bodyPr>
            <a:lstStyle/>
            <a:p>
              <a:pPr marL="0" marR="0" lvl="0" indent="0" algn="ctr" defTabSz="1219170" eaLnBrk="1" fontAlgn="auto" latinLnBrk="0" hangingPunct="1">
                <a:lnSpc>
                  <a:spcPct val="100000"/>
                </a:lnSpc>
                <a:spcBef>
                  <a:spcPts val="0"/>
                </a:spcBef>
                <a:spcAft>
                  <a:spcPts val="0"/>
                </a:spcAft>
                <a:buClr>
                  <a:srgbClr val="FFFFFF"/>
                </a:buClr>
                <a:buSzPts val="4000"/>
                <a:buFontTx/>
                <a:buNone/>
                <a:tabLst/>
                <a:defRPr/>
              </a:pPr>
              <a:r>
                <a:rPr kumimoji="0" lang="en" sz="28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3</a:t>
              </a:r>
              <a:endParaRPr kumimoji="0" sz="36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grpSp>
    </p:spTree>
    <p:extLst>
      <p:ext uri="{BB962C8B-B14F-4D97-AF65-F5344CB8AC3E}">
        <p14:creationId xmlns:p14="http://schemas.microsoft.com/office/powerpoint/2010/main" val="3245091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58338-0BC8-9C1F-194C-A3259903A48E}"/>
              </a:ext>
            </a:extLst>
          </p:cNvPr>
          <p:cNvSpPr>
            <a:spLocks noGrp="1"/>
          </p:cNvSpPr>
          <p:nvPr>
            <p:ph type="title"/>
          </p:nvPr>
        </p:nvSpPr>
        <p:spPr>
          <a:xfrm>
            <a:off x="559823" y="251999"/>
            <a:ext cx="11410503" cy="1176209"/>
          </a:xfrm>
        </p:spPr>
        <p:txBody>
          <a:bodyPr vert="horz" lIns="91440" tIns="45720" rIns="91440" bIns="45720" rtlCol="0" anchor="b">
            <a:normAutofit fontScale="90000"/>
          </a:bodyPr>
          <a:lstStyle/>
          <a:p>
            <a:r>
              <a:rPr lang="en-US" sz="4800" err="1"/>
              <a:t>Reoptimization</a:t>
            </a:r>
            <a:r>
              <a:rPr lang="en-US" sz="4800"/>
              <a:t> Using </a:t>
            </a:r>
            <a:r>
              <a:rPr lang="en-US" sz="4800" err="1"/>
              <a:t>Innovization</a:t>
            </a:r>
            <a:br>
              <a:rPr lang="en-US" sz="4800"/>
            </a:br>
            <a:r>
              <a:rPr lang="en-US" sz="4800"/>
              <a:t>Results on Berkeley County</a:t>
            </a:r>
          </a:p>
        </p:txBody>
      </p:sp>
      <p:pic>
        <p:nvPicPr>
          <p:cNvPr id="6" name="Picture 5" descr="A picture containing text, screenshot, plot, diagram&#10;&#10;Description automatically generated">
            <a:extLst>
              <a:ext uri="{FF2B5EF4-FFF2-40B4-BE49-F238E27FC236}">
                <a16:creationId xmlns:a16="http://schemas.microsoft.com/office/drawing/2014/main" id="{88355F5D-9C33-BFE7-64AE-8A4D013D29D6}"/>
              </a:ext>
            </a:extLst>
          </p:cNvPr>
          <p:cNvPicPr>
            <a:picLocks noChangeAspect="1"/>
          </p:cNvPicPr>
          <p:nvPr/>
        </p:nvPicPr>
        <p:blipFill>
          <a:blip r:embed="rId3"/>
          <a:stretch>
            <a:fillRect/>
          </a:stretch>
        </p:blipFill>
        <p:spPr>
          <a:xfrm>
            <a:off x="2813050" y="1510758"/>
            <a:ext cx="6073842" cy="4555382"/>
          </a:xfrm>
          <a:prstGeom prst="rect">
            <a:avLst/>
          </a:prstGeom>
        </p:spPr>
      </p:pic>
    </p:spTree>
    <p:extLst>
      <p:ext uri="{BB962C8B-B14F-4D97-AF65-F5344CB8AC3E}">
        <p14:creationId xmlns:p14="http://schemas.microsoft.com/office/powerpoint/2010/main" val="3087304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06387" y="67235"/>
            <a:ext cx="9146383" cy="1219200"/>
          </a:xfrm>
        </p:spPr>
        <p:txBody>
          <a:bodyPr/>
          <a:lstStyle/>
          <a:p>
            <a:r>
              <a:rPr lang="en-US">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Gregorio Toscano</a:t>
            </a:r>
          </a:p>
        </p:txBody>
      </p:sp>
      <p:sp>
        <p:nvSpPr>
          <p:cNvPr id="14" name="Content Placeholder 13"/>
          <p:cNvSpPr>
            <a:spLocks noGrp="1"/>
          </p:cNvSpPr>
          <p:nvPr>
            <p:ph idx="1"/>
          </p:nvPr>
        </p:nvSpPr>
        <p:spPr>
          <a:xfrm>
            <a:off x="3929952" y="1505096"/>
            <a:ext cx="7764507" cy="4419600"/>
          </a:xfrm>
        </p:spPr>
        <p:txBody>
          <a:bodyPr vert="horz" lIns="91440" tIns="45720" rIns="91440" bIns="45720" rtlCol="0" anchor="t">
            <a:normAutofit/>
          </a:bodyPr>
          <a:lstStyle/>
          <a:p>
            <a:pPr marL="228600" indent="-228600">
              <a:spcBef>
                <a:spcPts val="1000"/>
              </a:spcBef>
              <a:buSzTx/>
              <a:defRPr/>
            </a:pPr>
            <a:r>
              <a:rPr kumimoji="0" lang="en-US" sz="3300" b="1" i="0" u="none" strike="noStrike" kern="1200" cap="none" spc="0" normalizeH="0" baseline="0" noProof="0">
                <a:ln>
                  <a:noFill/>
                </a:ln>
                <a:effectLst/>
                <a:uLnTx/>
                <a:uFillTx/>
                <a:latin typeface="Times New Roman"/>
                <a:cs typeface="Times New Roman"/>
              </a:rPr>
              <a:t>Title:</a:t>
            </a:r>
            <a:r>
              <a:rPr lang="en-US" sz="3300" b="1">
                <a:latin typeface="Times New Roman"/>
                <a:cs typeface="Times New Roman"/>
              </a:rPr>
              <a:t> </a:t>
            </a:r>
            <a:endParaRPr kumimoji="0" lang="en-US" sz="33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effectLst/>
                <a:uLnTx/>
                <a:uFillTx/>
                <a:latin typeface="Times New Roman"/>
                <a:cs typeface="Times New Roman"/>
              </a:rPr>
              <a:t>CBPO CAST optimization researcher</a:t>
            </a:r>
            <a:endParaRPr lang="en-US" sz="1700" b="1" i="0" u="none" strike="noStrike" kern="1200" cap="none" spc="0" normalizeH="0" baseline="0" noProof="0">
              <a:ln>
                <a:noFill/>
              </a:ln>
              <a:effectLst/>
              <a:uLnTx/>
              <a:uFillTx/>
              <a:latin typeface="Times New Roman"/>
              <a:cs typeface="Times New Roman"/>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effectLst/>
                <a:uLnTx/>
                <a:uFillTx/>
                <a:latin typeface="Times New Roman"/>
                <a:cs typeface="Times New Roman"/>
              </a:rPr>
              <a:t>Associate Professor - Center for Research and Advanced Studies, Mexico</a:t>
            </a:r>
            <a:endParaRPr lang="en-US" sz="1700" b="1" i="0" u="none" strike="noStrike" kern="1200" cap="none" spc="0" normalizeH="0" baseline="0" noProof="0">
              <a:ln>
                <a:noFill/>
              </a:ln>
              <a:effectLst/>
              <a:uLnTx/>
              <a:uFillTx/>
              <a:latin typeface="Times New Roman"/>
              <a:cs typeface="Times New Roman"/>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effectLst/>
                <a:uLnTx/>
                <a:uFillTx/>
                <a:latin typeface="Times New Roman"/>
                <a:cs typeface="Times New Roman"/>
              </a:rPr>
              <a:t>PhD in </a:t>
            </a:r>
            <a:r>
              <a:rPr kumimoji="0" lang="en-US" sz="1700" b="1" i="0" u="none" strike="noStrike" kern="1200" cap="none" spc="0" normalizeH="0" baseline="0" noProof="0" err="1">
                <a:ln>
                  <a:noFill/>
                </a:ln>
                <a:effectLst/>
                <a:uLnTx/>
                <a:uFillTx/>
                <a:latin typeface="Times New Roman"/>
                <a:cs typeface="Times New Roman"/>
              </a:rPr>
              <a:t>Evol</a:t>
            </a:r>
            <a:r>
              <a:rPr kumimoji="0" lang="en-US" sz="1700" b="1" i="0" u="none" strike="noStrike" kern="1200" cap="none" spc="0" normalizeH="0" baseline="0" noProof="0">
                <a:ln>
                  <a:noFill/>
                </a:ln>
                <a:effectLst/>
                <a:uLnTx/>
                <a:uFillTx/>
                <a:latin typeface="Times New Roman"/>
                <a:cs typeface="Times New Roman"/>
              </a:rPr>
              <a:t>. Multi-Criterion Optimization, 2005</a:t>
            </a:r>
            <a:endParaRPr lang="en-US" sz="1700" b="1" i="0" u="none" strike="noStrike" kern="1200" cap="none" spc="0" normalizeH="0" baseline="0" noProof="0">
              <a:ln>
                <a:noFill/>
              </a:ln>
              <a:effectLst/>
              <a:uLnTx/>
              <a:uFillTx/>
              <a:latin typeface="Times New Roman"/>
              <a:cs typeface="Times New Roman"/>
            </a:endParaRPr>
          </a:p>
          <a:p>
            <a:pPr marL="914400" marR="0" lvl="2" indent="0" algn="l" defTabSz="914400" rtl="0" eaLnBrk="1" fontAlgn="auto" latinLnBrk="0" hangingPunct="1">
              <a:lnSpc>
                <a:spcPct val="90000"/>
              </a:lnSpc>
              <a:spcBef>
                <a:spcPts val="500"/>
              </a:spcBef>
              <a:spcAft>
                <a:spcPts val="0"/>
              </a:spcAft>
              <a:buClrTx/>
              <a:buSzTx/>
              <a:buNone/>
              <a:tabLst/>
              <a:defRPr/>
            </a:pPr>
            <a:endParaRPr lang="en-US" sz="1500" b="1">
              <a:latin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1" i="0" u="none" strike="noStrike" kern="1200" cap="none" spc="0" normalizeH="0" baseline="0" noProof="0">
                <a:ln>
                  <a:noFill/>
                </a:ln>
                <a:effectLst/>
                <a:uLnTx/>
                <a:uFillTx/>
                <a:latin typeface="Times New Roman"/>
                <a:cs typeface="Times New Roman"/>
              </a:rPr>
              <a:t>Expertise and Achievements:</a:t>
            </a:r>
            <a:endParaRPr lang="en-US" sz="2600" b="1" i="0" u="none" strike="noStrike" kern="1200" cap="none" spc="0" normalizeH="0" baseline="0" noProof="0">
              <a:ln>
                <a:noFill/>
              </a:ln>
              <a:effectLst/>
              <a:uLnTx/>
              <a:uFillTx/>
              <a:latin typeface="Times New Roman"/>
              <a:cs typeface="Times New Roman"/>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effectLst/>
                <a:uLnTx/>
                <a:uFillTx/>
                <a:latin typeface="Times New Roman"/>
                <a:cs typeface="Times New Roman"/>
              </a:rPr>
              <a:t>Multi-objective optimization, Computational Intelligence, and Machine Learning</a:t>
            </a:r>
            <a:endParaRPr lang="en-US" sz="1700" b="1" i="0" u="none" strike="noStrike" kern="1200" cap="none" spc="0" normalizeH="0" baseline="0" noProof="0">
              <a:ln>
                <a:noFill/>
              </a:ln>
              <a:effectLst/>
              <a:uLnTx/>
              <a:uFillTx/>
              <a:latin typeface="Times New Roman"/>
              <a:cs typeface="Times New Roman"/>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effectLst/>
                <a:uLnTx/>
                <a:uFillTx/>
                <a:latin typeface="Times New Roman"/>
                <a:cs typeface="Times New Roman"/>
              </a:rPr>
              <a:t>Multi-objective Micro-GA, Multi-objective PSO</a:t>
            </a:r>
            <a:endParaRPr lang="en-US" sz="1700" b="1" i="0" u="none" strike="noStrike" kern="1200" cap="none" spc="0" normalizeH="0" baseline="0" noProof="0">
              <a:ln>
                <a:noFill/>
              </a:ln>
              <a:effectLst/>
              <a:uLnTx/>
              <a:uFillTx/>
              <a:latin typeface="Times New Roman"/>
              <a:cs typeface="Times New Roman"/>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effectLst/>
                <a:uLnTx/>
                <a:uFillTx/>
                <a:latin typeface="Times New Roman"/>
                <a:cs typeface="Times New Roman"/>
              </a:rPr>
              <a:t>Full Stack</a:t>
            </a:r>
            <a:endParaRPr lang="en-US" sz="1700" b="1" i="0" u="none" strike="noStrike" kern="1200" cap="none" spc="0" normalizeH="0" baseline="0" noProof="0">
              <a:ln>
                <a:noFill/>
              </a:ln>
              <a:effectLst/>
              <a:uLnTx/>
              <a:uFillTx/>
              <a:latin typeface="Times New Roman"/>
              <a:cs typeface="Times New Roman"/>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effectLst/>
                <a:uLnTx/>
                <a:uFillTx/>
                <a:latin typeface="Times New Roman"/>
                <a:cs typeface="Times New Roman"/>
              </a:rPr>
              <a:t>Programming Languages</a:t>
            </a:r>
            <a:endParaRPr lang="en-US" sz="1700" b="1" i="0" u="none" strike="noStrike" kern="1200" cap="none" spc="0" normalizeH="0" baseline="0" noProof="0">
              <a:ln>
                <a:noFill/>
              </a:ln>
              <a:effectLst/>
              <a:uLnTx/>
              <a:uFillTx/>
              <a:latin typeface="Times New Roman"/>
              <a:cs typeface="Times New Roman"/>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700" b="1">
                <a:latin typeface="Times New Roman"/>
                <a:cs typeface="Times New Roman"/>
              </a:rPr>
              <a:t>7,692</a:t>
            </a:r>
            <a:r>
              <a:rPr kumimoji="0" lang="en-US" sz="1700" b="1" i="0" u="none" strike="noStrike" kern="1200" cap="none" spc="0" normalizeH="0" baseline="0" noProof="0">
                <a:ln>
                  <a:noFill/>
                </a:ln>
                <a:effectLst/>
                <a:uLnTx/>
                <a:uFillTx/>
                <a:latin typeface="Times New Roman"/>
                <a:cs typeface="Times New Roman"/>
              </a:rPr>
              <a:t> Google Scholar citations</a:t>
            </a:r>
            <a:endParaRPr lang="en-US" sz="1700" b="1" i="0" u="none" strike="noStrike" kern="1200" cap="none" spc="0" normalizeH="0" baseline="0" noProof="0">
              <a:ln>
                <a:noFill/>
              </a:ln>
              <a:effectLst/>
              <a:uLnTx/>
              <a:uFillTx/>
              <a:latin typeface="Times New Roman"/>
              <a:cs typeface="Times New Roman"/>
            </a:endParaRPr>
          </a:p>
          <a:p>
            <a:pPr marL="914400" marR="0" lvl="2" indent="0" algn="l" defTabSz="914400" rtl="0" eaLnBrk="1" fontAlgn="auto" latinLnBrk="0" hangingPunct="1">
              <a:lnSpc>
                <a:spcPct val="90000"/>
              </a:lnSpc>
              <a:spcBef>
                <a:spcPts val="500"/>
              </a:spcBef>
              <a:spcAft>
                <a:spcPts val="0"/>
              </a:spcAft>
              <a:buClrTx/>
              <a:buSzTx/>
              <a:buNone/>
              <a:tabLst/>
              <a:defRPr/>
            </a:pPr>
            <a:endParaRPr kumimoji="0" lang="en-US" sz="15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5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914400" lvl="2" indent="0">
              <a:lnSpc>
                <a:spcPct val="90000"/>
              </a:lnSpc>
              <a:buNone/>
            </a:pPr>
            <a:endParaRPr lang="en-US" b="1">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90BC6BE-32DE-A796-41FD-DA2000C9D8F9}"/>
              </a:ext>
            </a:extLst>
          </p:cNvPr>
          <p:cNvPicPr>
            <a:picLocks noChangeAspect="1"/>
          </p:cNvPicPr>
          <p:nvPr/>
        </p:nvPicPr>
        <p:blipFill>
          <a:blip r:embed="rId2"/>
          <a:srcRect l="5830" r="5830"/>
          <a:stretch/>
        </p:blipFill>
        <p:spPr>
          <a:xfrm>
            <a:off x="626218" y="1388255"/>
            <a:ext cx="2866761" cy="40814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04535121"/>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Google Shape;1063;p36">
            <a:extLst>
              <a:ext uri="{FF2B5EF4-FFF2-40B4-BE49-F238E27FC236}">
                <a16:creationId xmlns:a16="http://schemas.microsoft.com/office/drawing/2014/main" id="{8773E4D0-C347-CA14-B0F7-35D704063988}"/>
              </a:ext>
            </a:extLst>
          </p:cNvPr>
          <p:cNvSpPr txBox="1">
            <a:spLocks noGrp="1"/>
          </p:cNvSpPr>
          <p:nvPr>
            <p:ph type="title"/>
          </p:nvPr>
        </p:nvSpPr>
        <p:spPr>
          <a:xfrm>
            <a:off x="609600" y="362851"/>
            <a:ext cx="10972800" cy="641600"/>
          </a:xfrm>
          <a:prstGeom prst="rect">
            <a:avLst/>
          </a:prstGeom>
        </p:spPr>
        <p:txBody>
          <a:bodyPr spcFirstLastPara="1" wrap="square" lIns="121900" tIns="121900" rIns="121900" bIns="121900" anchor="ctr" anchorCtr="0">
            <a:noAutofit/>
          </a:bodyPr>
          <a:lstStyle/>
          <a:p>
            <a:pPr algn="ctr"/>
            <a:r>
              <a:rPr kumimoji="0" lang="en-US" b="0" i="0" u="none" strike="noStrike" kern="1200" cap="none" spc="0" normalizeH="0" baseline="0" noProof="0">
                <a:ln>
                  <a:noFill/>
                </a:ln>
                <a:effectLst/>
                <a:uLnTx/>
                <a:uFillTx/>
                <a:latin typeface="Elephant"/>
                <a:ea typeface="+mj-ea"/>
                <a:cs typeface="+mj-cs"/>
              </a:rPr>
              <a:t>Prototype Interactive Web Tool</a:t>
            </a:r>
            <a:endParaRPr sz="4400"/>
          </a:p>
        </p:txBody>
      </p:sp>
      <p:grpSp>
        <p:nvGrpSpPr>
          <p:cNvPr id="55" name="Group 54">
            <a:extLst>
              <a:ext uri="{FF2B5EF4-FFF2-40B4-BE49-F238E27FC236}">
                <a16:creationId xmlns:a16="http://schemas.microsoft.com/office/drawing/2014/main" id="{0D28297A-31D3-CF7B-E014-3DD996BCF91F}"/>
              </a:ext>
            </a:extLst>
          </p:cNvPr>
          <p:cNvGrpSpPr/>
          <p:nvPr/>
        </p:nvGrpSpPr>
        <p:grpSpPr>
          <a:xfrm>
            <a:off x="2281908" y="1324924"/>
            <a:ext cx="6248400" cy="5364499"/>
            <a:chOff x="3774417" y="1696951"/>
            <a:chExt cx="4864050" cy="5203354"/>
          </a:xfrm>
        </p:grpSpPr>
        <p:grpSp>
          <p:nvGrpSpPr>
            <p:cNvPr id="56" name="Google Shape;1080;p36">
              <a:extLst>
                <a:ext uri="{FF2B5EF4-FFF2-40B4-BE49-F238E27FC236}">
                  <a16:creationId xmlns:a16="http://schemas.microsoft.com/office/drawing/2014/main" id="{D8A14C3F-03F4-E1E4-C26E-7F0669E7A690}"/>
                </a:ext>
              </a:extLst>
            </p:cNvPr>
            <p:cNvGrpSpPr/>
            <p:nvPr/>
          </p:nvGrpSpPr>
          <p:grpSpPr>
            <a:xfrm>
              <a:off x="3774417" y="1696951"/>
              <a:ext cx="4864050" cy="923200"/>
              <a:chOff x="2830813" y="1272713"/>
              <a:chExt cx="3648037" cy="692400"/>
            </a:xfrm>
          </p:grpSpPr>
          <p:sp>
            <p:nvSpPr>
              <p:cNvPr id="73" name="Google Shape;1067;p36">
                <a:extLst>
                  <a:ext uri="{FF2B5EF4-FFF2-40B4-BE49-F238E27FC236}">
                    <a16:creationId xmlns:a16="http://schemas.microsoft.com/office/drawing/2014/main" id="{EC806060-9707-BEB9-ECBE-DF867CECFF48}"/>
                  </a:ext>
                </a:extLst>
              </p:cNvPr>
              <p:cNvSpPr/>
              <p:nvPr/>
            </p:nvSpPr>
            <p:spPr>
              <a:xfrm>
                <a:off x="3167150" y="1322225"/>
                <a:ext cx="3311700" cy="593400"/>
              </a:xfrm>
              <a:prstGeom prst="rect">
                <a:avLst/>
              </a:prstGeom>
              <a:solidFill>
                <a:schemeClr val="lt2"/>
              </a:solidFill>
              <a:ln>
                <a:noFill/>
              </a:ln>
            </p:spPr>
            <p:txBody>
              <a:bodyPr spcFirstLastPara="1" wrap="square" lIns="731500" tIns="121900" rIns="243833" bIns="121900" anchor="ctr" anchorCtr="0">
                <a:no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entury Gothic"/>
                    <a:ea typeface="+mn-ea"/>
                    <a:cs typeface="+mn-cs"/>
                  </a:rPr>
                  <a:t>Input-output through </a:t>
                </a:r>
                <a:r>
                  <a:rPr kumimoji="0" lang="en-US" sz="2000" b="1" i="0" u="none" strike="noStrike" kern="1200" cap="none" spc="0" normalizeH="0" baseline="0" noProof="0">
                    <a:ln>
                      <a:noFill/>
                    </a:ln>
                    <a:solidFill>
                      <a:srgbClr val="000000"/>
                    </a:solidFill>
                    <a:effectLst/>
                    <a:uLnTx/>
                    <a:uFillTx/>
                    <a:latin typeface="Century Gothic"/>
                    <a:ea typeface="+mn-ea"/>
                    <a:cs typeface="+mn-cs"/>
                  </a:rPr>
                  <a:t>the web portal</a:t>
                </a:r>
                <a:r>
                  <a:rPr kumimoji="0" lang="en-US" sz="2000" b="0" i="0" u="none" strike="noStrike" kern="1200" cap="none" spc="0" normalizeH="0" baseline="0" noProof="0">
                    <a:ln>
                      <a:noFill/>
                    </a:ln>
                    <a:solidFill>
                      <a:srgbClr val="000000"/>
                    </a:solidFill>
                    <a:effectLst/>
                    <a:uLnTx/>
                    <a:uFillTx/>
                    <a:latin typeface="Century Gothic"/>
                    <a:ea typeface="+mn-ea"/>
                    <a:cs typeface="+mn-cs"/>
                  </a:rPr>
                  <a:t> (Done)</a:t>
                </a:r>
              </a:p>
            </p:txBody>
          </p:sp>
          <p:sp>
            <p:nvSpPr>
              <p:cNvPr id="74" name="Google Shape;1081;p36">
                <a:extLst>
                  <a:ext uri="{FF2B5EF4-FFF2-40B4-BE49-F238E27FC236}">
                    <a16:creationId xmlns:a16="http://schemas.microsoft.com/office/drawing/2014/main" id="{85D4A2C0-32E9-BC61-A63E-F5CBDB4DF563}"/>
                  </a:ext>
                </a:extLst>
              </p:cNvPr>
              <p:cNvSpPr/>
              <p:nvPr/>
            </p:nvSpPr>
            <p:spPr>
              <a:xfrm>
                <a:off x="2830813" y="1272713"/>
                <a:ext cx="692400" cy="6924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75" name="Google Shape;1083;p36">
                <a:extLst>
                  <a:ext uri="{FF2B5EF4-FFF2-40B4-BE49-F238E27FC236}">
                    <a16:creationId xmlns:a16="http://schemas.microsoft.com/office/drawing/2014/main" id="{34ACC425-6569-1935-33CF-76053B6EFBE3}"/>
                  </a:ext>
                </a:extLst>
              </p:cNvPr>
              <p:cNvSpPr/>
              <p:nvPr/>
            </p:nvSpPr>
            <p:spPr>
              <a:xfrm>
                <a:off x="2936425" y="1378325"/>
                <a:ext cx="481200" cy="481200"/>
              </a:xfrm>
              <a:prstGeom prst="ellipse">
                <a:avLst/>
              </a:prstGeom>
              <a:solidFill>
                <a:srgbClr val="FFFFFF"/>
              </a:solidFill>
              <a:ln>
                <a:noFill/>
              </a:ln>
            </p:spPr>
            <p:txBody>
              <a:bodyPr spcFirstLastPara="1" wrap="square" lIns="0" tIns="121900" rIns="0" bIns="121900" anchor="ctr" anchorCtr="0">
                <a:noAutofit/>
              </a:bodyPr>
              <a:lstStyle/>
              <a:p>
                <a:pPr algn="ctr" defTabSz="1219170">
                  <a:buClr>
                    <a:srgbClr val="000000"/>
                  </a:buClr>
                </a:pPr>
                <a:r>
                  <a:rPr lang="en" sz="2933" kern="0">
                    <a:latin typeface="Fira Sans Extra Condensed Medium"/>
                    <a:ea typeface="Fira Sans Extra Condensed Medium"/>
                    <a:cs typeface="Fira Sans Extra Condensed Medium"/>
                    <a:sym typeface="Fira Sans Extra Condensed Medium"/>
                  </a:rPr>
                  <a:t>1</a:t>
                </a:r>
                <a:endParaRPr sz="2933" kern="0">
                  <a:latin typeface="Fira Sans Extra Condensed Medium"/>
                  <a:ea typeface="Fira Sans Extra Condensed Medium"/>
                  <a:cs typeface="Fira Sans Extra Condensed Medium"/>
                  <a:sym typeface="Fira Sans Extra Condensed Medium"/>
                </a:endParaRPr>
              </a:p>
            </p:txBody>
          </p:sp>
        </p:grpSp>
        <p:grpSp>
          <p:nvGrpSpPr>
            <p:cNvPr id="57" name="Google Shape;1084;p36">
              <a:extLst>
                <a:ext uri="{FF2B5EF4-FFF2-40B4-BE49-F238E27FC236}">
                  <a16:creationId xmlns:a16="http://schemas.microsoft.com/office/drawing/2014/main" id="{761BC68B-226D-1C9D-96DE-A2BE509A5D9A}"/>
                </a:ext>
              </a:extLst>
            </p:cNvPr>
            <p:cNvGrpSpPr/>
            <p:nvPr/>
          </p:nvGrpSpPr>
          <p:grpSpPr>
            <a:xfrm>
              <a:off x="3774417" y="2804851"/>
              <a:ext cx="4864050" cy="923200"/>
              <a:chOff x="2830813" y="2103638"/>
              <a:chExt cx="3648037" cy="692400"/>
            </a:xfrm>
          </p:grpSpPr>
          <p:sp>
            <p:nvSpPr>
              <p:cNvPr id="70" name="Google Shape;1071;p36">
                <a:extLst>
                  <a:ext uri="{FF2B5EF4-FFF2-40B4-BE49-F238E27FC236}">
                    <a16:creationId xmlns:a16="http://schemas.microsoft.com/office/drawing/2014/main" id="{37BC9E7F-A473-C4ED-A9C8-5F93E130D908}"/>
                  </a:ext>
                </a:extLst>
              </p:cNvPr>
              <p:cNvSpPr/>
              <p:nvPr/>
            </p:nvSpPr>
            <p:spPr>
              <a:xfrm>
                <a:off x="3167150" y="2153150"/>
                <a:ext cx="3311700" cy="593400"/>
              </a:xfrm>
              <a:prstGeom prst="rect">
                <a:avLst/>
              </a:prstGeom>
              <a:solidFill>
                <a:schemeClr val="lt2"/>
              </a:solidFill>
              <a:ln>
                <a:noFill/>
              </a:ln>
            </p:spPr>
            <p:txBody>
              <a:bodyPr spcFirstLastPara="1" wrap="square" lIns="731500" tIns="121900" rIns="243833" bIns="121900" anchor="ctr" anchorCtr="0">
                <a:no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entury Gothic"/>
                    <a:ea typeface="+mn-ea"/>
                    <a:cs typeface="+mn-cs"/>
                  </a:rPr>
                  <a:t>Collects scenario for optimization (Done)</a:t>
                </a:r>
              </a:p>
            </p:txBody>
          </p:sp>
          <p:sp>
            <p:nvSpPr>
              <p:cNvPr id="71" name="Google Shape;1085;p36">
                <a:extLst>
                  <a:ext uri="{FF2B5EF4-FFF2-40B4-BE49-F238E27FC236}">
                    <a16:creationId xmlns:a16="http://schemas.microsoft.com/office/drawing/2014/main" id="{76AF5D22-88E4-49F8-02C5-5C4B668450D8}"/>
                  </a:ext>
                </a:extLst>
              </p:cNvPr>
              <p:cNvSpPr/>
              <p:nvPr/>
            </p:nvSpPr>
            <p:spPr>
              <a:xfrm>
                <a:off x="2830813" y="2103638"/>
                <a:ext cx="692400" cy="692400"/>
              </a:xfrm>
              <a:prstGeom prst="ellipse">
                <a:avLst/>
              </a:prstGeom>
              <a:solidFill>
                <a:srgbClr val="00CC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72" name="Google Shape;1087;p36">
                <a:extLst>
                  <a:ext uri="{FF2B5EF4-FFF2-40B4-BE49-F238E27FC236}">
                    <a16:creationId xmlns:a16="http://schemas.microsoft.com/office/drawing/2014/main" id="{42B7B56A-5C5F-AA32-BEC9-0322E996011A}"/>
                  </a:ext>
                </a:extLst>
              </p:cNvPr>
              <p:cNvSpPr/>
              <p:nvPr/>
            </p:nvSpPr>
            <p:spPr>
              <a:xfrm>
                <a:off x="2936425" y="2209250"/>
                <a:ext cx="481200" cy="481200"/>
              </a:xfrm>
              <a:prstGeom prst="ellipse">
                <a:avLst/>
              </a:prstGeom>
              <a:solidFill>
                <a:srgbClr val="FFFFFF"/>
              </a:solidFill>
              <a:ln>
                <a:noFill/>
              </a:ln>
            </p:spPr>
            <p:txBody>
              <a:bodyPr spcFirstLastPara="1" wrap="square" lIns="0" tIns="121900" rIns="0" bIns="121900" anchor="ctr" anchorCtr="0">
                <a:noAutofit/>
              </a:bodyPr>
              <a:lstStyle/>
              <a:p>
                <a:pPr algn="ctr" defTabSz="1219170">
                  <a:buClr>
                    <a:srgbClr val="000000"/>
                  </a:buClr>
                </a:pPr>
                <a:r>
                  <a:rPr lang="en" sz="2933" kern="0">
                    <a:solidFill>
                      <a:sysClr val="windowText" lastClr="000000"/>
                    </a:solidFill>
                    <a:latin typeface="Fira Sans Extra Condensed Medium"/>
                    <a:ea typeface="Fira Sans Extra Condensed Medium"/>
                    <a:cs typeface="Fira Sans Extra Condensed Medium"/>
                    <a:sym typeface="Fira Sans Extra Condensed Medium"/>
                  </a:rPr>
                  <a:t>2</a:t>
                </a:r>
                <a:endParaRPr sz="2933" kern="0">
                  <a:solidFill>
                    <a:sysClr val="windowText" lastClr="000000"/>
                  </a:solidFill>
                  <a:latin typeface="Fira Sans Extra Condensed Medium"/>
                  <a:ea typeface="Fira Sans Extra Condensed Medium"/>
                  <a:cs typeface="Fira Sans Extra Condensed Medium"/>
                  <a:sym typeface="Fira Sans Extra Condensed Medium"/>
                </a:endParaRPr>
              </a:p>
            </p:txBody>
          </p:sp>
        </p:grpSp>
        <p:grpSp>
          <p:nvGrpSpPr>
            <p:cNvPr id="58" name="Google Shape;1088;p36">
              <a:extLst>
                <a:ext uri="{FF2B5EF4-FFF2-40B4-BE49-F238E27FC236}">
                  <a16:creationId xmlns:a16="http://schemas.microsoft.com/office/drawing/2014/main" id="{AFE3D2EE-A9FC-9B10-A107-550EA5019F1C}"/>
                </a:ext>
              </a:extLst>
            </p:cNvPr>
            <p:cNvGrpSpPr/>
            <p:nvPr/>
          </p:nvGrpSpPr>
          <p:grpSpPr>
            <a:xfrm>
              <a:off x="3774417" y="3912751"/>
              <a:ext cx="4864050" cy="923200"/>
              <a:chOff x="2830813" y="2934563"/>
              <a:chExt cx="3648037" cy="692400"/>
            </a:xfrm>
          </p:grpSpPr>
          <p:sp>
            <p:nvSpPr>
              <p:cNvPr id="67" name="Google Shape;1075;p36">
                <a:extLst>
                  <a:ext uri="{FF2B5EF4-FFF2-40B4-BE49-F238E27FC236}">
                    <a16:creationId xmlns:a16="http://schemas.microsoft.com/office/drawing/2014/main" id="{1B3C393E-1342-27C1-A936-DAAAFBC0AA25}"/>
                  </a:ext>
                </a:extLst>
              </p:cNvPr>
              <p:cNvSpPr/>
              <p:nvPr/>
            </p:nvSpPr>
            <p:spPr>
              <a:xfrm>
                <a:off x="3167150" y="2984075"/>
                <a:ext cx="3311700" cy="593400"/>
              </a:xfrm>
              <a:prstGeom prst="rect">
                <a:avLst/>
              </a:prstGeom>
              <a:solidFill>
                <a:schemeClr val="lt2"/>
              </a:solidFill>
              <a:ln>
                <a:noFill/>
              </a:ln>
            </p:spPr>
            <p:txBody>
              <a:bodyPr spcFirstLastPara="1" wrap="square" lIns="731500" tIns="121900" rIns="243833" bIns="121900" anchor="ctr" anchorCtr="0">
                <a:no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entury Gothic"/>
                    <a:ea typeface="+mn-ea"/>
                    <a:cs typeface="+mn-cs"/>
                  </a:rPr>
                  <a:t>NSGA-III is invoked and calls CAST for evaluation (Done)</a:t>
                </a:r>
              </a:p>
            </p:txBody>
          </p:sp>
          <p:sp>
            <p:nvSpPr>
              <p:cNvPr id="68" name="Google Shape;1089;p36">
                <a:extLst>
                  <a:ext uri="{FF2B5EF4-FFF2-40B4-BE49-F238E27FC236}">
                    <a16:creationId xmlns:a16="http://schemas.microsoft.com/office/drawing/2014/main" id="{9EF88FF2-508E-A1D5-03D6-CEF9054AD85E}"/>
                  </a:ext>
                </a:extLst>
              </p:cNvPr>
              <p:cNvSpPr/>
              <p:nvPr/>
            </p:nvSpPr>
            <p:spPr>
              <a:xfrm>
                <a:off x="2830813" y="2934563"/>
                <a:ext cx="692400" cy="692400"/>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69" name="Google Shape;1091;p36">
                <a:extLst>
                  <a:ext uri="{FF2B5EF4-FFF2-40B4-BE49-F238E27FC236}">
                    <a16:creationId xmlns:a16="http://schemas.microsoft.com/office/drawing/2014/main" id="{A19CC5E3-E879-05C2-782B-E4CF7AB1D0B0}"/>
                  </a:ext>
                </a:extLst>
              </p:cNvPr>
              <p:cNvSpPr/>
              <p:nvPr/>
            </p:nvSpPr>
            <p:spPr>
              <a:xfrm>
                <a:off x="2936425" y="3040175"/>
                <a:ext cx="481200" cy="481200"/>
              </a:xfrm>
              <a:prstGeom prst="ellipse">
                <a:avLst/>
              </a:prstGeom>
              <a:solidFill>
                <a:srgbClr val="FFFFFF"/>
              </a:solidFill>
              <a:ln>
                <a:noFill/>
              </a:ln>
            </p:spPr>
            <p:txBody>
              <a:bodyPr spcFirstLastPara="1" wrap="square" lIns="0" tIns="121900" rIns="0" bIns="121900" anchor="ctr" anchorCtr="0">
                <a:noAutofit/>
              </a:bodyPr>
              <a:lstStyle/>
              <a:p>
                <a:pPr algn="ctr" defTabSz="1219170">
                  <a:buClr>
                    <a:srgbClr val="000000"/>
                  </a:buClr>
                </a:pPr>
                <a:r>
                  <a:rPr lang="en" sz="2933" kern="0">
                    <a:solidFill>
                      <a:srgbClr val="670591"/>
                    </a:solidFill>
                    <a:latin typeface="Fira Sans Extra Condensed Medium"/>
                    <a:ea typeface="Fira Sans Extra Condensed Medium"/>
                    <a:cs typeface="Fira Sans Extra Condensed Medium"/>
                    <a:sym typeface="Fira Sans Extra Condensed Medium"/>
                  </a:rPr>
                  <a:t>3</a:t>
                </a:r>
                <a:endParaRPr sz="2933" kern="0">
                  <a:solidFill>
                    <a:srgbClr val="670591"/>
                  </a:solidFill>
                  <a:latin typeface="Fira Sans Extra Condensed Medium"/>
                  <a:ea typeface="Fira Sans Extra Condensed Medium"/>
                  <a:cs typeface="Fira Sans Extra Condensed Medium"/>
                  <a:sym typeface="Fira Sans Extra Condensed Medium"/>
                </a:endParaRPr>
              </a:p>
            </p:txBody>
          </p:sp>
        </p:grpSp>
        <p:grpSp>
          <p:nvGrpSpPr>
            <p:cNvPr id="59" name="Google Shape;1092;p36">
              <a:extLst>
                <a:ext uri="{FF2B5EF4-FFF2-40B4-BE49-F238E27FC236}">
                  <a16:creationId xmlns:a16="http://schemas.microsoft.com/office/drawing/2014/main" id="{14516BD8-DE6E-5711-99AF-F6E6C9EE5890}"/>
                </a:ext>
              </a:extLst>
            </p:cNvPr>
            <p:cNvGrpSpPr/>
            <p:nvPr/>
          </p:nvGrpSpPr>
          <p:grpSpPr>
            <a:xfrm>
              <a:off x="3774417" y="5020651"/>
              <a:ext cx="4864050" cy="923200"/>
              <a:chOff x="2830813" y="3765488"/>
              <a:chExt cx="3648037" cy="692400"/>
            </a:xfrm>
          </p:grpSpPr>
          <p:sp>
            <p:nvSpPr>
              <p:cNvPr id="64" name="Google Shape;1079;p36">
                <a:extLst>
                  <a:ext uri="{FF2B5EF4-FFF2-40B4-BE49-F238E27FC236}">
                    <a16:creationId xmlns:a16="http://schemas.microsoft.com/office/drawing/2014/main" id="{637676EF-E00C-88D9-C5F1-E88BF864212B}"/>
                  </a:ext>
                </a:extLst>
              </p:cNvPr>
              <p:cNvSpPr/>
              <p:nvPr/>
            </p:nvSpPr>
            <p:spPr>
              <a:xfrm>
                <a:off x="3167150" y="3815000"/>
                <a:ext cx="3311700" cy="593400"/>
              </a:xfrm>
              <a:prstGeom prst="rect">
                <a:avLst/>
              </a:prstGeom>
              <a:solidFill>
                <a:schemeClr val="lt2"/>
              </a:solidFill>
              <a:ln>
                <a:noFill/>
              </a:ln>
            </p:spPr>
            <p:txBody>
              <a:bodyPr spcFirstLastPara="1" wrap="square" lIns="731500" tIns="121900" rIns="243833" bIns="121900" anchor="ctr" anchorCtr="0">
                <a:no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entury Gothic"/>
                    <a:ea typeface="+mn-ea"/>
                    <a:cs typeface="+mn-cs"/>
                  </a:rPr>
                  <a:t>Calls Decision-making Dashboard for analysis of Pareto solutions (Remaining)</a:t>
                </a:r>
              </a:p>
            </p:txBody>
          </p:sp>
          <p:sp>
            <p:nvSpPr>
              <p:cNvPr id="65" name="Google Shape;1093;p36">
                <a:extLst>
                  <a:ext uri="{FF2B5EF4-FFF2-40B4-BE49-F238E27FC236}">
                    <a16:creationId xmlns:a16="http://schemas.microsoft.com/office/drawing/2014/main" id="{ABB334B9-34FA-5186-307B-8D4F9970C2C4}"/>
                  </a:ext>
                </a:extLst>
              </p:cNvPr>
              <p:cNvSpPr/>
              <p:nvPr/>
            </p:nvSpPr>
            <p:spPr>
              <a:xfrm>
                <a:off x="2830813" y="3765488"/>
                <a:ext cx="692400" cy="692400"/>
              </a:xfrm>
              <a:prstGeom prst="ellipse">
                <a:avLst/>
              </a:prstGeom>
              <a:solidFill>
                <a:srgbClr val="00B0F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66" name="Google Shape;1095;p36">
                <a:extLst>
                  <a:ext uri="{FF2B5EF4-FFF2-40B4-BE49-F238E27FC236}">
                    <a16:creationId xmlns:a16="http://schemas.microsoft.com/office/drawing/2014/main" id="{66FF783E-A9C9-877F-C591-72D011ABC11F}"/>
                  </a:ext>
                </a:extLst>
              </p:cNvPr>
              <p:cNvSpPr/>
              <p:nvPr/>
            </p:nvSpPr>
            <p:spPr>
              <a:xfrm>
                <a:off x="2936425" y="3871100"/>
                <a:ext cx="481200" cy="481200"/>
              </a:xfrm>
              <a:prstGeom prst="ellipse">
                <a:avLst/>
              </a:prstGeom>
              <a:solidFill>
                <a:srgbClr val="FFFFFF"/>
              </a:solidFill>
              <a:ln>
                <a:noFill/>
              </a:ln>
            </p:spPr>
            <p:txBody>
              <a:bodyPr spcFirstLastPara="1" wrap="square" lIns="0" tIns="121900" rIns="0" bIns="121900" anchor="ctr" anchorCtr="0">
                <a:noAutofit/>
              </a:bodyPr>
              <a:lstStyle/>
              <a:p>
                <a:pPr algn="ctr" defTabSz="1219170">
                  <a:buClr>
                    <a:srgbClr val="000000"/>
                  </a:buClr>
                </a:pPr>
                <a:r>
                  <a:rPr lang="en" sz="2933" kern="0">
                    <a:solidFill>
                      <a:sysClr val="windowText" lastClr="000000"/>
                    </a:solidFill>
                    <a:latin typeface="Fira Sans Extra Condensed Medium"/>
                    <a:ea typeface="Fira Sans Extra Condensed Medium"/>
                    <a:cs typeface="Fira Sans Extra Condensed Medium"/>
                    <a:sym typeface="Fira Sans Extra Condensed Medium"/>
                  </a:rPr>
                  <a:t>4</a:t>
                </a:r>
                <a:endParaRPr sz="2933" kern="0">
                  <a:solidFill>
                    <a:sysClr val="windowText" lastClr="000000"/>
                  </a:solidFill>
                  <a:latin typeface="Fira Sans Extra Condensed Medium"/>
                  <a:ea typeface="Fira Sans Extra Condensed Medium"/>
                  <a:cs typeface="Fira Sans Extra Condensed Medium"/>
                  <a:sym typeface="Fira Sans Extra Condensed Medium"/>
                </a:endParaRPr>
              </a:p>
            </p:txBody>
          </p:sp>
        </p:grpSp>
        <p:grpSp>
          <p:nvGrpSpPr>
            <p:cNvPr id="60" name="Google Shape;1092;p36">
              <a:extLst>
                <a:ext uri="{FF2B5EF4-FFF2-40B4-BE49-F238E27FC236}">
                  <a16:creationId xmlns:a16="http://schemas.microsoft.com/office/drawing/2014/main" id="{8F68B4AA-0224-8EF8-10C5-2F79FB333C24}"/>
                </a:ext>
              </a:extLst>
            </p:cNvPr>
            <p:cNvGrpSpPr/>
            <p:nvPr/>
          </p:nvGrpSpPr>
          <p:grpSpPr>
            <a:xfrm>
              <a:off x="3774417" y="5977105"/>
              <a:ext cx="4864050" cy="923200"/>
              <a:chOff x="2830813" y="3765488"/>
              <a:chExt cx="3648037" cy="692400"/>
            </a:xfrm>
          </p:grpSpPr>
          <p:sp>
            <p:nvSpPr>
              <p:cNvPr id="61" name="Google Shape;1079;p36">
                <a:extLst>
                  <a:ext uri="{FF2B5EF4-FFF2-40B4-BE49-F238E27FC236}">
                    <a16:creationId xmlns:a16="http://schemas.microsoft.com/office/drawing/2014/main" id="{A5410383-9699-84AF-DEEE-D06CB27A9EE2}"/>
                  </a:ext>
                </a:extLst>
              </p:cNvPr>
              <p:cNvSpPr/>
              <p:nvPr/>
            </p:nvSpPr>
            <p:spPr>
              <a:xfrm>
                <a:off x="3167150" y="3815000"/>
                <a:ext cx="3311700" cy="593400"/>
              </a:xfrm>
              <a:prstGeom prst="rect">
                <a:avLst/>
              </a:prstGeom>
              <a:solidFill>
                <a:schemeClr val="lt2"/>
              </a:solidFill>
              <a:ln>
                <a:noFill/>
              </a:ln>
            </p:spPr>
            <p:txBody>
              <a:bodyPr spcFirstLastPara="1" wrap="square" lIns="731500" tIns="121900" rIns="243833" bIns="121900" anchor="ctr" anchorCtr="0">
                <a:no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entury Gothic"/>
                    <a:ea typeface="+mn-ea"/>
                    <a:cs typeface="+mn-cs"/>
                  </a:rPr>
                  <a:t>Re-optimize using "</a:t>
                </a:r>
                <a:r>
                  <a:rPr kumimoji="0" lang="en-US" sz="2000" b="1" i="0" u="none" strike="noStrike" kern="1200" cap="none" spc="0" normalizeH="0" baseline="0" noProof="0" err="1">
                    <a:ln>
                      <a:noFill/>
                    </a:ln>
                    <a:solidFill>
                      <a:srgbClr val="000000"/>
                    </a:solidFill>
                    <a:effectLst/>
                    <a:uLnTx/>
                    <a:uFillTx/>
                    <a:latin typeface="Century Gothic"/>
                    <a:ea typeface="+mn-ea"/>
                    <a:cs typeface="+mn-cs"/>
                  </a:rPr>
                  <a:t>Innovized</a:t>
                </a:r>
                <a:r>
                  <a:rPr kumimoji="0" lang="en-US" sz="2000" b="0" i="0" u="none" strike="noStrike" kern="1200" cap="none" spc="0" normalizeH="0" baseline="0" noProof="0">
                    <a:ln>
                      <a:noFill/>
                    </a:ln>
                    <a:solidFill>
                      <a:srgbClr val="000000"/>
                    </a:solidFill>
                    <a:effectLst/>
                    <a:uLnTx/>
                    <a:uFillTx/>
                    <a:latin typeface="Century Gothic"/>
                    <a:ea typeface="+mn-ea"/>
                    <a:cs typeface="+mn-cs"/>
                  </a:rPr>
                  <a:t>" principles until satisfied (Partially Done)</a:t>
                </a:r>
              </a:p>
            </p:txBody>
          </p:sp>
          <p:sp>
            <p:nvSpPr>
              <p:cNvPr id="62" name="Google Shape;1093;p36">
                <a:extLst>
                  <a:ext uri="{FF2B5EF4-FFF2-40B4-BE49-F238E27FC236}">
                    <a16:creationId xmlns:a16="http://schemas.microsoft.com/office/drawing/2014/main" id="{9461DF98-E921-CEF2-4915-6D1C856FB53F}"/>
                  </a:ext>
                </a:extLst>
              </p:cNvPr>
              <p:cNvSpPr/>
              <p:nvPr/>
            </p:nvSpPr>
            <p:spPr>
              <a:xfrm>
                <a:off x="2830813" y="3765488"/>
                <a:ext cx="692400" cy="692400"/>
              </a:xfrm>
              <a:prstGeom prst="ellipse">
                <a:avLst/>
              </a:prstGeom>
              <a:solidFill>
                <a:srgbClr val="FFFF00"/>
              </a:solidFill>
              <a:ln>
                <a:solidFill>
                  <a:schemeClr val="accent6">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63" name="Google Shape;1095;p36">
                <a:extLst>
                  <a:ext uri="{FF2B5EF4-FFF2-40B4-BE49-F238E27FC236}">
                    <a16:creationId xmlns:a16="http://schemas.microsoft.com/office/drawing/2014/main" id="{CF4C8E0A-9B4E-5813-4369-F973FEA0DE53}"/>
                  </a:ext>
                </a:extLst>
              </p:cNvPr>
              <p:cNvSpPr/>
              <p:nvPr/>
            </p:nvSpPr>
            <p:spPr>
              <a:xfrm>
                <a:off x="2936425" y="3871100"/>
                <a:ext cx="481200" cy="481200"/>
              </a:xfrm>
              <a:prstGeom prst="ellipse">
                <a:avLst/>
              </a:prstGeom>
              <a:solidFill>
                <a:srgbClr val="FFFFFF"/>
              </a:solidFill>
              <a:ln>
                <a:solidFill>
                  <a:schemeClr val="accent6">
                    <a:lumMod val="75000"/>
                  </a:schemeClr>
                </a:solidFill>
              </a:ln>
            </p:spPr>
            <p:txBody>
              <a:bodyPr spcFirstLastPara="1" wrap="square" lIns="0" tIns="121900" rIns="0" bIns="121900" anchor="ctr" anchorCtr="0">
                <a:noAutofit/>
              </a:bodyPr>
              <a:lstStyle/>
              <a:p>
                <a:pPr algn="ctr" defTabSz="1219170">
                  <a:buClr>
                    <a:srgbClr val="000000"/>
                  </a:buClr>
                </a:pPr>
                <a:r>
                  <a:rPr lang="en" sz="2933" kern="0">
                    <a:solidFill>
                      <a:schemeClr val="accent5">
                        <a:lumMod val="75000"/>
                      </a:schemeClr>
                    </a:solidFill>
                    <a:latin typeface="Fira Sans Extra Condensed Medium"/>
                    <a:ea typeface="Fira Sans Extra Condensed Medium"/>
                    <a:cs typeface="Fira Sans Extra Condensed Medium"/>
                    <a:sym typeface="Fira Sans Extra Condensed Medium"/>
                  </a:rPr>
                  <a:t>5</a:t>
                </a:r>
                <a:endParaRPr sz="2933" kern="0">
                  <a:solidFill>
                    <a:schemeClr val="accent5">
                      <a:lumMod val="75000"/>
                    </a:schemeClr>
                  </a:solidFill>
                  <a:latin typeface="Fira Sans Extra Condensed Medium"/>
                  <a:ea typeface="Fira Sans Extra Condensed Medium"/>
                  <a:cs typeface="Fira Sans Extra Condensed Medium"/>
                  <a:sym typeface="Fira Sans Extra Condensed Medium"/>
                </a:endParaRPr>
              </a:p>
            </p:txBody>
          </p:sp>
        </p:grpSp>
      </p:grpSp>
    </p:spTree>
    <p:extLst>
      <p:ext uri="{BB962C8B-B14F-4D97-AF65-F5344CB8AC3E}">
        <p14:creationId xmlns:p14="http://schemas.microsoft.com/office/powerpoint/2010/main" val="31703256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4" descr="Platform Demo">
            <a:hlinkClick r:id="" action="ppaction://media"/>
            <a:extLst>
              <a:ext uri="{FF2B5EF4-FFF2-40B4-BE49-F238E27FC236}">
                <a16:creationId xmlns:a16="http://schemas.microsoft.com/office/drawing/2014/main" id="{71B3ECF0-F761-4D41-8B2B-0F69BA93695F}"/>
              </a:ext>
            </a:extLst>
          </p:cNvPr>
          <p:cNvPicPr>
            <a:picLocks noRot="1" noChangeAspect="1"/>
          </p:cNvPicPr>
          <p:nvPr>
            <a:videoFile r:link="rId1"/>
          </p:nvPr>
        </p:nvPicPr>
        <p:blipFill>
          <a:blip r:embed="rId3"/>
          <a:stretch>
            <a:fillRect/>
          </a:stretch>
        </p:blipFill>
        <p:spPr>
          <a:xfrm>
            <a:off x="1007919" y="231341"/>
            <a:ext cx="10201886" cy="6471744"/>
          </a:xfrm>
          <a:prstGeom prst="rect">
            <a:avLst/>
          </a:prstGeom>
        </p:spPr>
      </p:pic>
    </p:spTree>
    <p:extLst>
      <p:ext uri="{BB962C8B-B14F-4D97-AF65-F5344CB8AC3E}">
        <p14:creationId xmlns:p14="http://schemas.microsoft.com/office/powerpoint/2010/main" val="294762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EC358-1260-1C4C-97EF-57B734D1F70F}"/>
              </a:ext>
            </a:extLst>
          </p:cNvPr>
          <p:cNvSpPr>
            <a:spLocks noGrp="1"/>
          </p:cNvSpPr>
          <p:nvPr>
            <p:ph type="title"/>
          </p:nvPr>
        </p:nvSpPr>
        <p:spPr>
          <a:xfrm>
            <a:off x="470474" y="236580"/>
            <a:ext cx="7963188" cy="1325563"/>
          </a:xfrm>
        </p:spPr>
        <p:txBody>
          <a:bodyPr/>
          <a:lstStyle/>
          <a:p>
            <a:r>
              <a:rPr lang="en-US">
                <a:latin typeface="Elephant"/>
                <a:ea typeface="+mj-ea"/>
                <a:cs typeface="+mj-cs"/>
              </a:rPr>
              <a:t>Decision-Making</a:t>
            </a:r>
            <a:r>
              <a:rPr lang="en-US"/>
              <a:t> </a:t>
            </a:r>
            <a:r>
              <a:rPr lang="en-US">
                <a:latin typeface="Elephant"/>
                <a:ea typeface="+mj-ea"/>
                <a:cs typeface="+mj-cs"/>
              </a:rPr>
              <a:t>Methods</a:t>
            </a:r>
          </a:p>
        </p:txBody>
      </p:sp>
      <p:sp>
        <p:nvSpPr>
          <p:cNvPr id="22" name="TextBox 21">
            <a:extLst>
              <a:ext uri="{FF2B5EF4-FFF2-40B4-BE49-F238E27FC236}">
                <a16:creationId xmlns:a16="http://schemas.microsoft.com/office/drawing/2014/main" id="{44E1A381-3554-3175-2EAB-9A438DEE2953}"/>
              </a:ext>
            </a:extLst>
          </p:cNvPr>
          <p:cNvSpPr txBox="1"/>
          <p:nvPr/>
        </p:nvSpPr>
        <p:spPr>
          <a:xfrm>
            <a:off x="470474" y="6023041"/>
            <a:ext cx="7711613" cy="954107"/>
          </a:xfrm>
          <a:prstGeom prst="rect">
            <a:avLst/>
          </a:prstGeom>
          <a:noFill/>
        </p:spPr>
        <p:txBody>
          <a:bodyPr wrap="square" rtlCol="0">
            <a:spAutoFit/>
          </a:bodyPr>
          <a:lstStyle/>
          <a:p>
            <a:r>
              <a:rPr lang="en-US" sz="1400">
                <a:solidFill>
                  <a:srgbClr val="009999"/>
                </a:solidFill>
              </a:rPr>
              <a:t>Deb, K., Sundar, J., Reddy, Uday, B., and Chaudhuri, S. (2006). Reference point based multi-objective optimization using evolutionary algorithms. </a:t>
            </a:r>
            <a:r>
              <a:rPr lang="en-US" sz="1400" i="1">
                <a:solidFill>
                  <a:srgbClr val="009999"/>
                </a:solidFill>
              </a:rPr>
              <a:t>International Journal of Computational Intelligence Research (IJCIR), </a:t>
            </a:r>
            <a:r>
              <a:rPr lang="en-US" sz="1400">
                <a:solidFill>
                  <a:srgbClr val="009999"/>
                </a:solidFill>
              </a:rPr>
              <a:t>2(6), 273–286.</a:t>
            </a:r>
          </a:p>
          <a:p>
            <a:endParaRPr lang="en-US" sz="1400">
              <a:solidFill>
                <a:srgbClr val="009999"/>
              </a:solidFill>
            </a:endParaRPr>
          </a:p>
        </p:txBody>
      </p:sp>
      <p:grpSp>
        <p:nvGrpSpPr>
          <p:cNvPr id="7" name="Google Shape;252;p32">
            <a:extLst>
              <a:ext uri="{FF2B5EF4-FFF2-40B4-BE49-F238E27FC236}">
                <a16:creationId xmlns:a16="http://schemas.microsoft.com/office/drawing/2014/main" id="{B75DA3B9-2273-72E0-8660-377A21CF72D6}"/>
              </a:ext>
            </a:extLst>
          </p:cNvPr>
          <p:cNvGrpSpPr/>
          <p:nvPr/>
        </p:nvGrpSpPr>
        <p:grpSpPr>
          <a:xfrm>
            <a:off x="668156" y="1426799"/>
            <a:ext cx="6486851" cy="4342764"/>
            <a:chOff x="2721861" y="1080675"/>
            <a:chExt cx="1179797" cy="3526140"/>
          </a:xfrm>
        </p:grpSpPr>
        <p:sp>
          <p:nvSpPr>
            <p:cNvPr id="8" name="Google Shape;253;p32">
              <a:extLst>
                <a:ext uri="{FF2B5EF4-FFF2-40B4-BE49-F238E27FC236}">
                  <a16:creationId xmlns:a16="http://schemas.microsoft.com/office/drawing/2014/main" id="{88E4BB48-0D80-ADAF-F7F8-AD4DAEC1B547}"/>
                </a:ext>
              </a:extLst>
            </p:cNvPr>
            <p:cNvSpPr/>
            <p:nvPr/>
          </p:nvSpPr>
          <p:spPr>
            <a:xfrm>
              <a:off x="2723119" y="1564215"/>
              <a:ext cx="1173598" cy="3042600"/>
            </a:xfrm>
            <a:prstGeom prst="roundRect">
              <a:avLst>
                <a:gd name="adj" fmla="val 0"/>
              </a:avLst>
            </a:prstGeom>
            <a:noFill/>
            <a:ln w="19050" cap="flat" cmpd="sng">
              <a:solidFill>
                <a:srgbClr val="04AEAE"/>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54;p32">
              <a:extLst>
                <a:ext uri="{FF2B5EF4-FFF2-40B4-BE49-F238E27FC236}">
                  <a16:creationId xmlns:a16="http://schemas.microsoft.com/office/drawing/2014/main" id="{02B170D3-0BC7-77CD-DBE5-95F9A1D411C5}"/>
                </a:ext>
              </a:extLst>
            </p:cNvPr>
            <p:cNvSpPr/>
            <p:nvPr/>
          </p:nvSpPr>
          <p:spPr>
            <a:xfrm>
              <a:off x="2721861" y="1080675"/>
              <a:ext cx="1179797" cy="453900"/>
            </a:xfrm>
            <a:prstGeom prst="homePlate">
              <a:avLst>
                <a:gd name="adj" fmla="val 50000"/>
              </a:avLst>
            </a:prstGeom>
            <a:solidFill>
              <a:srgbClr val="FFFFFF"/>
            </a:solidFill>
            <a:ln w="19050" cap="flat" cmpd="sng">
              <a:solidFill>
                <a:srgbClr val="04AEAE"/>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Google Shape;266;p32">
            <a:extLst>
              <a:ext uri="{FF2B5EF4-FFF2-40B4-BE49-F238E27FC236}">
                <a16:creationId xmlns:a16="http://schemas.microsoft.com/office/drawing/2014/main" id="{6C17A5ED-7106-7656-93FB-086AF9CF7481}"/>
              </a:ext>
            </a:extLst>
          </p:cNvPr>
          <p:cNvSpPr txBox="1"/>
          <p:nvPr/>
        </p:nvSpPr>
        <p:spPr>
          <a:xfrm>
            <a:off x="323015" y="1479165"/>
            <a:ext cx="6227497" cy="422211"/>
          </a:xfrm>
          <a:prstGeom prst="rect">
            <a:avLst/>
          </a:prstGeom>
          <a:noFill/>
          <a:ln>
            <a:noFill/>
          </a:ln>
        </p:spPr>
        <p:txBody>
          <a:bodyPr spcFirstLastPara="1" wrap="square" lIns="121900" tIns="121900" rIns="121900" bIns="121900" anchor="ctr" anchorCtr="0">
            <a:noAutofit/>
          </a:bodyPr>
          <a:lstStyle/>
          <a:p>
            <a:pPr algn="ctr" defTabSz="1219170">
              <a:buClr>
                <a:srgbClr val="000000"/>
              </a:buClr>
              <a:defRPr/>
            </a:pPr>
            <a:r>
              <a:rPr lang="en-US" sz="3200" b="1" kern="0">
                <a:solidFill>
                  <a:srgbClr val="00CC99"/>
                </a:solidFill>
                <a:latin typeface="Fira Sans Extra Condensed"/>
                <a:ea typeface="Fira Sans Extra Condensed"/>
                <a:cs typeface="Fira Sans Extra Condensed"/>
                <a:sym typeface="Fira Sans Extra Condensed"/>
              </a:rPr>
              <a:t>Decision-making: </a:t>
            </a:r>
          </a:p>
        </p:txBody>
      </p:sp>
      <p:grpSp>
        <p:nvGrpSpPr>
          <p:cNvPr id="11" name="Google Shape;555;p27">
            <a:extLst>
              <a:ext uri="{FF2B5EF4-FFF2-40B4-BE49-F238E27FC236}">
                <a16:creationId xmlns:a16="http://schemas.microsoft.com/office/drawing/2014/main" id="{1365C1BF-7DA9-5CBD-5C53-13D8E9C8B580}"/>
              </a:ext>
            </a:extLst>
          </p:cNvPr>
          <p:cNvGrpSpPr/>
          <p:nvPr/>
        </p:nvGrpSpPr>
        <p:grpSpPr>
          <a:xfrm>
            <a:off x="439079" y="2206950"/>
            <a:ext cx="5957146" cy="1444366"/>
            <a:chOff x="1028701" y="1379350"/>
            <a:chExt cx="4605201" cy="1262700"/>
          </a:xfrm>
        </p:grpSpPr>
        <p:sp>
          <p:nvSpPr>
            <p:cNvPr id="12" name="Google Shape;556;p27">
              <a:extLst>
                <a:ext uri="{FF2B5EF4-FFF2-40B4-BE49-F238E27FC236}">
                  <a16:creationId xmlns:a16="http://schemas.microsoft.com/office/drawing/2014/main" id="{1819DC75-9555-5376-E1C7-CB983F422C54}"/>
                </a:ext>
              </a:extLst>
            </p:cNvPr>
            <p:cNvSpPr/>
            <p:nvPr/>
          </p:nvSpPr>
          <p:spPr>
            <a:xfrm>
              <a:off x="1502375" y="1379350"/>
              <a:ext cx="4131527" cy="1262700"/>
            </a:xfrm>
            <a:prstGeom prst="roundRect">
              <a:avLst>
                <a:gd name="adj" fmla="val 16667"/>
              </a:avLst>
            </a:prstGeom>
            <a:solidFill>
              <a:srgbClr val="00AA7D">
                <a:alpha val="50000"/>
              </a:srgbClr>
            </a:solidFill>
            <a:ln>
              <a:noFill/>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557;p27">
              <a:extLst>
                <a:ext uri="{FF2B5EF4-FFF2-40B4-BE49-F238E27FC236}">
                  <a16:creationId xmlns:a16="http://schemas.microsoft.com/office/drawing/2014/main" id="{0AEE9F48-A1E1-ABA5-C975-3BD5E7A16050}"/>
                </a:ext>
              </a:extLst>
            </p:cNvPr>
            <p:cNvSpPr txBox="1"/>
            <p:nvPr/>
          </p:nvSpPr>
          <p:spPr>
            <a:xfrm>
              <a:off x="2302482" y="1668062"/>
              <a:ext cx="3243866" cy="765000"/>
            </a:xfrm>
            <a:prstGeom prst="rect">
              <a:avLst/>
            </a:prstGeom>
            <a:noFill/>
            <a:ln>
              <a:noFill/>
            </a:ln>
          </p:spPr>
          <p:txBody>
            <a:bodyPr spcFirstLastPara="1" wrap="square" lIns="121900" tIns="121900" rIns="121900" bIns="121900" anchor="ctr" anchorCtr="0">
              <a:noAutofit/>
            </a:bodyPr>
            <a:lstStyle/>
            <a:p>
              <a:r>
                <a:rPr lang="en-US" sz="2400"/>
                <a:t>A systematic approach to pick a preferred solution</a:t>
              </a:r>
            </a:p>
          </p:txBody>
        </p:sp>
        <p:sp>
          <p:nvSpPr>
            <p:cNvPr id="24" name="Google Shape;558;p27">
              <a:extLst>
                <a:ext uri="{FF2B5EF4-FFF2-40B4-BE49-F238E27FC236}">
                  <a16:creationId xmlns:a16="http://schemas.microsoft.com/office/drawing/2014/main" id="{0200E7F0-497B-EE5D-D354-1754D3ED4A45}"/>
                </a:ext>
              </a:extLst>
            </p:cNvPr>
            <p:cNvSpPr txBox="1"/>
            <p:nvPr/>
          </p:nvSpPr>
          <p:spPr>
            <a:xfrm>
              <a:off x="2302482" y="1564936"/>
              <a:ext cx="3005414" cy="429600"/>
            </a:xfrm>
            <a:prstGeom prst="rect">
              <a:avLst/>
            </a:pr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FFFF00"/>
                </a:solidFill>
                <a:effectLst/>
                <a:uLnTx/>
                <a:uFillTx/>
                <a:latin typeface="Fira Sans Extra Condensed Medium"/>
                <a:ea typeface="Fira Sans Extra Condensed Medium"/>
                <a:cs typeface="Fira Sans Extra Condensed Medium"/>
                <a:sym typeface="Fira Sans Extra Condensed Medium"/>
              </a:endParaRPr>
            </a:p>
          </p:txBody>
        </p:sp>
        <p:grpSp>
          <p:nvGrpSpPr>
            <p:cNvPr id="25" name="Google Shape;559;p27">
              <a:extLst>
                <a:ext uri="{FF2B5EF4-FFF2-40B4-BE49-F238E27FC236}">
                  <a16:creationId xmlns:a16="http://schemas.microsoft.com/office/drawing/2014/main" id="{4F36DAE6-B649-4F28-BA81-2027FD6C0EA7}"/>
                </a:ext>
              </a:extLst>
            </p:cNvPr>
            <p:cNvGrpSpPr/>
            <p:nvPr/>
          </p:nvGrpSpPr>
          <p:grpSpPr>
            <a:xfrm rot="10800000" flipH="1">
              <a:off x="1028701" y="1379350"/>
              <a:ext cx="1266751" cy="1003025"/>
              <a:chOff x="938863" y="1509175"/>
              <a:chExt cx="1198100" cy="1003025"/>
            </a:xfrm>
          </p:grpSpPr>
          <p:sp>
            <p:nvSpPr>
              <p:cNvPr id="26" name="Google Shape;560;p27">
                <a:extLst>
                  <a:ext uri="{FF2B5EF4-FFF2-40B4-BE49-F238E27FC236}">
                    <a16:creationId xmlns:a16="http://schemas.microsoft.com/office/drawing/2014/main" id="{86198BEF-7DAC-EF76-DCBA-DC61BDFA5FFF}"/>
                  </a:ext>
                </a:extLst>
              </p:cNvPr>
              <p:cNvSpPr/>
              <p:nvPr/>
            </p:nvSpPr>
            <p:spPr>
              <a:xfrm>
                <a:off x="938863" y="2099025"/>
                <a:ext cx="451275" cy="413175"/>
              </a:xfrm>
              <a:custGeom>
                <a:avLst/>
                <a:gdLst/>
                <a:ahLst/>
                <a:cxnLst/>
                <a:rect l="l" t="t" r="r" b="b"/>
                <a:pathLst>
                  <a:path w="18051" h="16527" extrusionOk="0">
                    <a:moveTo>
                      <a:pt x="11216" y="1"/>
                    </a:moveTo>
                    <a:cubicBezTo>
                      <a:pt x="5025" y="1"/>
                      <a:pt x="1" y="5025"/>
                      <a:pt x="1" y="11216"/>
                    </a:cubicBezTo>
                    <a:lnTo>
                      <a:pt x="1" y="16526"/>
                    </a:lnTo>
                    <a:lnTo>
                      <a:pt x="8919" y="16526"/>
                    </a:lnTo>
                    <a:cubicBezTo>
                      <a:pt x="13955" y="16526"/>
                      <a:pt x="18051" y="12443"/>
                      <a:pt x="18051" y="7394"/>
                    </a:cubicBezTo>
                    <a:lnTo>
                      <a:pt x="18051" y="1"/>
                    </a:lnTo>
                    <a:close/>
                  </a:path>
                </a:pathLst>
              </a:custGeom>
              <a:solidFill>
                <a:srgbClr val="BCB62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61;p27">
                <a:extLst>
                  <a:ext uri="{FF2B5EF4-FFF2-40B4-BE49-F238E27FC236}">
                    <a16:creationId xmlns:a16="http://schemas.microsoft.com/office/drawing/2014/main" id="{4596C9B4-EA50-9D61-7718-CAA48971C34D}"/>
                  </a:ext>
                </a:extLst>
              </p:cNvPr>
              <p:cNvSpPr/>
              <p:nvPr/>
            </p:nvSpPr>
            <p:spPr>
              <a:xfrm>
                <a:off x="938863" y="1509175"/>
                <a:ext cx="1198100" cy="873350"/>
              </a:xfrm>
              <a:custGeom>
                <a:avLst/>
                <a:gdLst/>
                <a:ahLst/>
                <a:cxnLst/>
                <a:rect l="l" t="t" r="r" b="b"/>
                <a:pathLst>
                  <a:path w="47924" h="34934" extrusionOk="0">
                    <a:moveTo>
                      <a:pt x="28957" y="0"/>
                    </a:moveTo>
                    <a:lnTo>
                      <a:pt x="28957" y="5680"/>
                    </a:lnTo>
                    <a:lnTo>
                      <a:pt x="11216" y="5680"/>
                    </a:lnTo>
                    <a:cubicBezTo>
                      <a:pt x="5025" y="5680"/>
                      <a:pt x="1" y="10704"/>
                      <a:pt x="1" y="16895"/>
                    </a:cubicBezTo>
                    <a:lnTo>
                      <a:pt x="1" y="34933"/>
                    </a:lnTo>
                    <a:cubicBezTo>
                      <a:pt x="1" y="28742"/>
                      <a:pt x="5025" y="23718"/>
                      <a:pt x="11216" y="23718"/>
                    </a:cubicBezTo>
                    <a:lnTo>
                      <a:pt x="28957" y="23718"/>
                    </a:lnTo>
                    <a:lnTo>
                      <a:pt x="28957" y="29861"/>
                    </a:lnTo>
                    <a:lnTo>
                      <a:pt x="47888" y="14978"/>
                    </a:lnTo>
                    <a:cubicBezTo>
                      <a:pt x="47923" y="14955"/>
                      <a:pt x="47923" y="14907"/>
                      <a:pt x="47888" y="14883"/>
                    </a:cubicBezTo>
                    <a:lnTo>
                      <a:pt x="28957" y="0"/>
                    </a:lnTo>
                    <a:close/>
                  </a:path>
                </a:pathLst>
              </a:custGeom>
              <a:solidFill>
                <a:srgbClr val="D1CC6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 name="TextBox 27">
            <a:extLst>
              <a:ext uri="{FF2B5EF4-FFF2-40B4-BE49-F238E27FC236}">
                <a16:creationId xmlns:a16="http://schemas.microsoft.com/office/drawing/2014/main" id="{AF119DD3-458E-E89A-8CC5-DFD81C7FCE28}"/>
              </a:ext>
            </a:extLst>
          </p:cNvPr>
          <p:cNvSpPr txBox="1"/>
          <p:nvPr/>
        </p:nvSpPr>
        <p:spPr>
          <a:xfrm>
            <a:off x="439079" y="3799985"/>
            <a:ext cx="6103678" cy="1631216"/>
          </a:xfrm>
          <a:prstGeom prst="rect">
            <a:avLst/>
          </a:prstGeom>
          <a:noFill/>
        </p:spPr>
        <p:txBody>
          <a:bodyPr wrap="square">
            <a:spAutoFit/>
          </a:bodyPr>
          <a:lstStyle/>
          <a:p>
            <a:pPr lvl="1"/>
            <a:r>
              <a:rPr lang="en-US" sz="2000" b="1"/>
              <a:t>A-posteriori</a:t>
            </a:r>
            <a:r>
              <a:rPr lang="en-US" sz="2000"/>
              <a:t> Trade-off analysis  </a:t>
            </a:r>
          </a:p>
          <a:p>
            <a:pPr lvl="1"/>
            <a:r>
              <a:rPr lang="en-US" sz="2000" b="1"/>
              <a:t>A-priori </a:t>
            </a:r>
            <a:r>
              <a:rPr lang="en-US" sz="2000"/>
              <a:t>Aspiration based approach</a:t>
            </a:r>
          </a:p>
          <a:p>
            <a:pPr lvl="1"/>
            <a:r>
              <a:rPr lang="en-US" sz="2000" b="1"/>
              <a:t>Interactive</a:t>
            </a:r>
            <a:r>
              <a:rPr lang="en-US" sz="2000"/>
              <a:t> EMO-MCDM</a:t>
            </a:r>
          </a:p>
          <a:p>
            <a:pPr lvl="2"/>
            <a:r>
              <a:rPr lang="en-US" sz="2000"/>
              <a:t>DM provides preference information during optimization</a:t>
            </a:r>
          </a:p>
        </p:txBody>
      </p:sp>
      <p:pic>
        <p:nvPicPr>
          <p:cNvPr id="3" name="Picture 4" descr="Chart&#10;&#10;Description automatically generated">
            <a:extLst>
              <a:ext uri="{FF2B5EF4-FFF2-40B4-BE49-F238E27FC236}">
                <a16:creationId xmlns:a16="http://schemas.microsoft.com/office/drawing/2014/main" id="{21849EA6-2029-C0A4-4B70-C18A8089B2D9}"/>
              </a:ext>
            </a:extLst>
          </p:cNvPr>
          <p:cNvPicPr>
            <a:picLocks noChangeAspect="1"/>
          </p:cNvPicPr>
          <p:nvPr/>
        </p:nvPicPr>
        <p:blipFill>
          <a:blip r:embed="rId2"/>
          <a:stretch>
            <a:fillRect/>
          </a:stretch>
        </p:blipFill>
        <p:spPr>
          <a:xfrm>
            <a:off x="7656444" y="173327"/>
            <a:ext cx="4515678" cy="3372237"/>
          </a:xfrm>
          <a:prstGeom prst="rect">
            <a:avLst/>
          </a:prstGeom>
        </p:spPr>
      </p:pic>
      <p:pic>
        <p:nvPicPr>
          <p:cNvPr id="5" name="Picture 5" descr="Chart, scatter chart&#10;&#10;Description automatically generated">
            <a:extLst>
              <a:ext uri="{FF2B5EF4-FFF2-40B4-BE49-F238E27FC236}">
                <a16:creationId xmlns:a16="http://schemas.microsoft.com/office/drawing/2014/main" id="{14075D24-988F-A515-BC1E-49F7FDAEAF49}"/>
              </a:ext>
            </a:extLst>
          </p:cNvPr>
          <p:cNvPicPr>
            <a:picLocks noChangeAspect="1"/>
          </p:cNvPicPr>
          <p:nvPr/>
        </p:nvPicPr>
        <p:blipFill>
          <a:blip r:embed="rId3"/>
          <a:stretch>
            <a:fillRect/>
          </a:stretch>
        </p:blipFill>
        <p:spPr>
          <a:xfrm>
            <a:off x="7664728" y="3502936"/>
            <a:ext cx="4515676" cy="3355673"/>
          </a:xfrm>
          <a:prstGeom prst="rect">
            <a:avLst/>
          </a:prstGeom>
        </p:spPr>
      </p:pic>
    </p:spTree>
    <p:extLst>
      <p:ext uri="{BB962C8B-B14F-4D97-AF65-F5344CB8AC3E}">
        <p14:creationId xmlns:p14="http://schemas.microsoft.com/office/powerpoint/2010/main" val="37230339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26"/>
          <p:cNvSpPr txBox="1">
            <a:spLocks noGrp="1"/>
          </p:cNvSpPr>
          <p:nvPr>
            <p:ph type="title"/>
          </p:nvPr>
        </p:nvSpPr>
        <p:spPr>
          <a:xfrm>
            <a:off x="685800" y="115047"/>
            <a:ext cx="10972800" cy="641600"/>
          </a:xfrm>
          <a:prstGeom prst="rect">
            <a:avLst/>
          </a:prstGeom>
        </p:spPr>
        <p:txBody>
          <a:bodyPr spcFirstLastPara="1" wrap="square" lIns="121900" tIns="121900" rIns="121900" bIns="121900" anchor="ctr" anchorCtr="0">
            <a:noAutofit/>
          </a:bodyPr>
          <a:lstStyle/>
          <a:p>
            <a:pPr algn="ctr"/>
            <a:r>
              <a:rPr lang="en-US" sz="3600" kern="1200">
                <a:solidFill>
                  <a:schemeClr val="tx1"/>
                </a:solidFill>
                <a:latin typeface="Elephant"/>
                <a:ea typeface="+mj-ea"/>
                <a:cs typeface="+mj-cs"/>
              </a:rPr>
              <a:t>Remaining</a:t>
            </a:r>
            <a:r>
              <a:rPr kumimoji="0" lang="en-US" sz="36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rPr>
              <a:t> </a:t>
            </a:r>
            <a:r>
              <a:rPr lang="en-US" sz="3600" kern="1200">
                <a:solidFill>
                  <a:schemeClr val="tx1"/>
                </a:solidFill>
                <a:latin typeface="Elephant"/>
                <a:ea typeface="+mj-ea"/>
                <a:cs typeface="+mj-cs"/>
              </a:rPr>
              <a:t>Tasks</a:t>
            </a:r>
          </a:p>
        </p:txBody>
      </p:sp>
      <p:grpSp>
        <p:nvGrpSpPr>
          <p:cNvPr id="536" name="Google Shape;536;p26"/>
          <p:cNvGrpSpPr/>
          <p:nvPr/>
        </p:nvGrpSpPr>
        <p:grpSpPr>
          <a:xfrm>
            <a:off x="4423684" y="2004154"/>
            <a:ext cx="3326792" cy="3322417"/>
            <a:chOff x="3317763" y="1503115"/>
            <a:chExt cx="2495094" cy="2491813"/>
          </a:xfrm>
        </p:grpSpPr>
        <p:sp>
          <p:nvSpPr>
            <p:cNvPr id="537" name="Google Shape;537;p26"/>
            <p:cNvSpPr/>
            <p:nvPr/>
          </p:nvSpPr>
          <p:spPr>
            <a:xfrm>
              <a:off x="4592114" y="1503115"/>
              <a:ext cx="1032278" cy="719981"/>
            </a:xfrm>
            <a:custGeom>
              <a:avLst/>
              <a:gdLst/>
              <a:ahLst/>
              <a:cxnLst/>
              <a:rect l="l" t="t" r="r" b="b"/>
              <a:pathLst>
                <a:path w="29349" h="20470" extrusionOk="0">
                  <a:moveTo>
                    <a:pt x="852" y="1"/>
                  </a:moveTo>
                  <a:cubicBezTo>
                    <a:pt x="382" y="1"/>
                    <a:pt x="0" y="396"/>
                    <a:pt x="0" y="859"/>
                  </a:cubicBezTo>
                  <a:lnTo>
                    <a:pt x="0" y="6610"/>
                  </a:lnTo>
                  <a:cubicBezTo>
                    <a:pt x="0" y="7074"/>
                    <a:pt x="369" y="7443"/>
                    <a:pt x="822" y="7467"/>
                  </a:cubicBezTo>
                  <a:cubicBezTo>
                    <a:pt x="9954" y="7979"/>
                    <a:pt x="17919" y="12872"/>
                    <a:pt x="22658" y="20076"/>
                  </a:cubicBezTo>
                  <a:cubicBezTo>
                    <a:pt x="22822" y="20327"/>
                    <a:pt x="23095" y="20469"/>
                    <a:pt x="23375" y="20469"/>
                  </a:cubicBezTo>
                  <a:cubicBezTo>
                    <a:pt x="23520" y="20469"/>
                    <a:pt x="23667" y="20431"/>
                    <a:pt x="23801" y="20350"/>
                  </a:cubicBezTo>
                  <a:lnTo>
                    <a:pt x="28789" y="17480"/>
                  </a:lnTo>
                  <a:cubicBezTo>
                    <a:pt x="29206" y="17230"/>
                    <a:pt x="29349" y="16682"/>
                    <a:pt x="29087" y="16278"/>
                  </a:cubicBezTo>
                  <a:cubicBezTo>
                    <a:pt x="23051" y="6895"/>
                    <a:pt x="12716" y="549"/>
                    <a:pt x="893" y="2"/>
                  </a:cubicBezTo>
                  <a:cubicBezTo>
                    <a:pt x="879" y="1"/>
                    <a:pt x="866" y="1"/>
                    <a:pt x="85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538;p26"/>
            <p:cNvSpPr/>
            <p:nvPr/>
          </p:nvSpPr>
          <p:spPr>
            <a:xfrm>
              <a:off x="3506219" y="1503115"/>
              <a:ext cx="1032278" cy="719981"/>
            </a:xfrm>
            <a:custGeom>
              <a:avLst/>
              <a:gdLst/>
              <a:ahLst/>
              <a:cxnLst/>
              <a:rect l="l" t="t" r="r" b="b"/>
              <a:pathLst>
                <a:path w="29349" h="20470" extrusionOk="0">
                  <a:moveTo>
                    <a:pt x="28497" y="1"/>
                  </a:moveTo>
                  <a:cubicBezTo>
                    <a:pt x="28484" y="1"/>
                    <a:pt x="28470" y="1"/>
                    <a:pt x="28456" y="2"/>
                  </a:cubicBezTo>
                  <a:cubicBezTo>
                    <a:pt x="16633" y="549"/>
                    <a:pt x="6299" y="6907"/>
                    <a:pt x="274" y="16278"/>
                  </a:cubicBezTo>
                  <a:cubicBezTo>
                    <a:pt x="0" y="16682"/>
                    <a:pt x="143" y="17230"/>
                    <a:pt x="572" y="17480"/>
                  </a:cubicBezTo>
                  <a:lnTo>
                    <a:pt x="5549" y="20350"/>
                  </a:lnTo>
                  <a:cubicBezTo>
                    <a:pt x="5683" y="20431"/>
                    <a:pt x="5829" y="20469"/>
                    <a:pt x="5974" y="20469"/>
                  </a:cubicBezTo>
                  <a:cubicBezTo>
                    <a:pt x="6254" y="20469"/>
                    <a:pt x="6527" y="20327"/>
                    <a:pt x="6692" y="20076"/>
                  </a:cubicBezTo>
                  <a:cubicBezTo>
                    <a:pt x="11430" y="12872"/>
                    <a:pt x="19407" y="7979"/>
                    <a:pt x="28528" y="7467"/>
                  </a:cubicBezTo>
                  <a:cubicBezTo>
                    <a:pt x="28980" y="7443"/>
                    <a:pt x="29349" y="7074"/>
                    <a:pt x="29349" y="6610"/>
                  </a:cubicBezTo>
                  <a:lnTo>
                    <a:pt x="29349" y="859"/>
                  </a:lnTo>
                  <a:cubicBezTo>
                    <a:pt x="29349" y="396"/>
                    <a:pt x="28967" y="1"/>
                    <a:pt x="2849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539;p26"/>
            <p:cNvSpPr/>
            <p:nvPr/>
          </p:nvSpPr>
          <p:spPr>
            <a:xfrm>
              <a:off x="5437601" y="2160457"/>
              <a:ext cx="375255" cy="1177118"/>
            </a:xfrm>
            <a:custGeom>
              <a:avLst/>
              <a:gdLst/>
              <a:ahLst/>
              <a:cxnLst/>
              <a:rect l="l" t="t" r="r" b="b"/>
              <a:pathLst>
                <a:path w="10669" h="33467" extrusionOk="0">
                  <a:moveTo>
                    <a:pt x="5937" y="1"/>
                  </a:moveTo>
                  <a:cubicBezTo>
                    <a:pt x="5792" y="1"/>
                    <a:pt x="5646" y="37"/>
                    <a:pt x="5513" y="113"/>
                  </a:cubicBezTo>
                  <a:lnTo>
                    <a:pt x="537" y="2982"/>
                  </a:lnTo>
                  <a:cubicBezTo>
                    <a:pt x="144" y="3220"/>
                    <a:pt x="1" y="3720"/>
                    <a:pt x="215" y="4125"/>
                  </a:cubicBezTo>
                  <a:cubicBezTo>
                    <a:pt x="2132" y="7911"/>
                    <a:pt x="3216" y="12198"/>
                    <a:pt x="3216" y="16734"/>
                  </a:cubicBezTo>
                  <a:cubicBezTo>
                    <a:pt x="3216" y="21270"/>
                    <a:pt x="2132" y="25544"/>
                    <a:pt x="215" y="29342"/>
                  </a:cubicBezTo>
                  <a:cubicBezTo>
                    <a:pt x="1" y="29747"/>
                    <a:pt x="144" y="30247"/>
                    <a:pt x="537" y="30474"/>
                  </a:cubicBezTo>
                  <a:lnTo>
                    <a:pt x="5513" y="33355"/>
                  </a:lnTo>
                  <a:cubicBezTo>
                    <a:pt x="5646" y="33431"/>
                    <a:pt x="5792" y="33467"/>
                    <a:pt x="5937" y="33467"/>
                  </a:cubicBezTo>
                  <a:cubicBezTo>
                    <a:pt x="6246" y="33467"/>
                    <a:pt x="6550" y="33302"/>
                    <a:pt x="6704" y="33010"/>
                  </a:cubicBezTo>
                  <a:cubicBezTo>
                    <a:pt x="9240" y="28128"/>
                    <a:pt x="10669" y="22592"/>
                    <a:pt x="10669" y="16734"/>
                  </a:cubicBezTo>
                  <a:cubicBezTo>
                    <a:pt x="10669" y="10864"/>
                    <a:pt x="9240" y="5328"/>
                    <a:pt x="6704" y="458"/>
                  </a:cubicBezTo>
                  <a:cubicBezTo>
                    <a:pt x="6550" y="166"/>
                    <a:pt x="6246" y="1"/>
                    <a:pt x="59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540;p26"/>
            <p:cNvSpPr/>
            <p:nvPr/>
          </p:nvSpPr>
          <p:spPr>
            <a:xfrm>
              <a:off x="3506219" y="3274877"/>
              <a:ext cx="1032278" cy="720051"/>
            </a:xfrm>
            <a:custGeom>
              <a:avLst/>
              <a:gdLst/>
              <a:ahLst/>
              <a:cxnLst/>
              <a:rect l="l" t="t" r="r" b="b"/>
              <a:pathLst>
                <a:path w="29349" h="20472" extrusionOk="0">
                  <a:moveTo>
                    <a:pt x="5964" y="0"/>
                  </a:moveTo>
                  <a:cubicBezTo>
                    <a:pt x="5822" y="0"/>
                    <a:pt x="5679" y="36"/>
                    <a:pt x="5549" y="111"/>
                  </a:cubicBezTo>
                  <a:lnTo>
                    <a:pt x="572" y="2992"/>
                  </a:lnTo>
                  <a:cubicBezTo>
                    <a:pt x="143" y="3231"/>
                    <a:pt x="0" y="3790"/>
                    <a:pt x="274" y="4195"/>
                  </a:cubicBezTo>
                  <a:cubicBezTo>
                    <a:pt x="6299" y="13565"/>
                    <a:pt x="16633" y="19923"/>
                    <a:pt x="28456" y="20471"/>
                  </a:cubicBezTo>
                  <a:cubicBezTo>
                    <a:pt x="28470" y="20471"/>
                    <a:pt x="28483" y="20472"/>
                    <a:pt x="28497" y="20472"/>
                  </a:cubicBezTo>
                  <a:cubicBezTo>
                    <a:pt x="28967" y="20472"/>
                    <a:pt x="29349" y="20076"/>
                    <a:pt x="29349" y="19602"/>
                  </a:cubicBezTo>
                  <a:lnTo>
                    <a:pt x="29349" y="13863"/>
                  </a:lnTo>
                  <a:cubicBezTo>
                    <a:pt x="29349" y="13399"/>
                    <a:pt x="28980" y="13029"/>
                    <a:pt x="28528" y="13006"/>
                  </a:cubicBezTo>
                  <a:cubicBezTo>
                    <a:pt x="19407" y="12494"/>
                    <a:pt x="11430" y="7600"/>
                    <a:pt x="6692" y="397"/>
                  </a:cubicBezTo>
                  <a:cubicBezTo>
                    <a:pt x="6525" y="143"/>
                    <a:pt x="6247" y="0"/>
                    <a:pt x="596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541;p26"/>
            <p:cNvSpPr/>
            <p:nvPr/>
          </p:nvSpPr>
          <p:spPr>
            <a:xfrm>
              <a:off x="4592114" y="3274877"/>
              <a:ext cx="1032278" cy="720051"/>
            </a:xfrm>
            <a:custGeom>
              <a:avLst/>
              <a:gdLst/>
              <a:ahLst/>
              <a:cxnLst/>
              <a:rect l="l" t="t" r="r" b="b"/>
              <a:pathLst>
                <a:path w="29349" h="20472" extrusionOk="0">
                  <a:moveTo>
                    <a:pt x="23385" y="0"/>
                  </a:moveTo>
                  <a:cubicBezTo>
                    <a:pt x="23102" y="0"/>
                    <a:pt x="22824" y="143"/>
                    <a:pt x="22658" y="397"/>
                  </a:cubicBezTo>
                  <a:cubicBezTo>
                    <a:pt x="17919" y="7600"/>
                    <a:pt x="9954" y="12494"/>
                    <a:pt x="822" y="13006"/>
                  </a:cubicBezTo>
                  <a:cubicBezTo>
                    <a:pt x="369" y="13029"/>
                    <a:pt x="0" y="13399"/>
                    <a:pt x="0" y="13863"/>
                  </a:cubicBezTo>
                  <a:lnTo>
                    <a:pt x="0" y="19602"/>
                  </a:lnTo>
                  <a:cubicBezTo>
                    <a:pt x="0" y="20076"/>
                    <a:pt x="382" y="20472"/>
                    <a:pt x="852" y="20472"/>
                  </a:cubicBezTo>
                  <a:cubicBezTo>
                    <a:pt x="866" y="20472"/>
                    <a:pt x="879" y="20471"/>
                    <a:pt x="893" y="20471"/>
                  </a:cubicBezTo>
                  <a:cubicBezTo>
                    <a:pt x="12716" y="19923"/>
                    <a:pt x="23051" y="13565"/>
                    <a:pt x="29087" y="4195"/>
                  </a:cubicBezTo>
                  <a:cubicBezTo>
                    <a:pt x="29349" y="3790"/>
                    <a:pt x="29206" y="3231"/>
                    <a:pt x="28789" y="2992"/>
                  </a:cubicBezTo>
                  <a:lnTo>
                    <a:pt x="23801" y="111"/>
                  </a:lnTo>
                  <a:cubicBezTo>
                    <a:pt x="23670" y="36"/>
                    <a:pt x="23527" y="0"/>
                    <a:pt x="2338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542;p26"/>
            <p:cNvSpPr/>
            <p:nvPr/>
          </p:nvSpPr>
          <p:spPr>
            <a:xfrm>
              <a:off x="3317763" y="2160457"/>
              <a:ext cx="375255" cy="1177118"/>
            </a:xfrm>
            <a:custGeom>
              <a:avLst/>
              <a:gdLst/>
              <a:ahLst/>
              <a:cxnLst/>
              <a:rect l="l" t="t" r="r" b="b"/>
              <a:pathLst>
                <a:path w="10669" h="33467" extrusionOk="0">
                  <a:moveTo>
                    <a:pt x="4733" y="1"/>
                  </a:moveTo>
                  <a:cubicBezTo>
                    <a:pt x="4423" y="1"/>
                    <a:pt x="4119" y="166"/>
                    <a:pt x="3965" y="458"/>
                  </a:cubicBezTo>
                  <a:cubicBezTo>
                    <a:pt x="1441" y="5340"/>
                    <a:pt x="0" y="10864"/>
                    <a:pt x="0" y="16734"/>
                  </a:cubicBezTo>
                  <a:cubicBezTo>
                    <a:pt x="0" y="22604"/>
                    <a:pt x="1441" y="28128"/>
                    <a:pt x="3965" y="33010"/>
                  </a:cubicBezTo>
                  <a:cubicBezTo>
                    <a:pt x="4119" y="33302"/>
                    <a:pt x="4423" y="33467"/>
                    <a:pt x="4733" y="33467"/>
                  </a:cubicBezTo>
                  <a:cubicBezTo>
                    <a:pt x="4877" y="33467"/>
                    <a:pt x="5023" y="33431"/>
                    <a:pt x="5156" y="33355"/>
                  </a:cubicBezTo>
                  <a:lnTo>
                    <a:pt x="10133" y="30474"/>
                  </a:lnTo>
                  <a:cubicBezTo>
                    <a:pt x="10526" y="30247"/>
                    <a:pt x="10668" y="29747"/>
                    <a:pt x="10466" y="29342"/>
                  </a:cubicBezTo>
                  <a:cubicBezTo>
                    <a:pt x="8537" y="25544"/>
                    <a:pt x="7466" y="21270"/>
                    <a:pt x="7466" y="16734"/>
                  </a:cubicBezTo>
                  <a:cubicBezTo>
                    <a:pt x="7466" y="12198"/>
                    <a:pt x="8537" y="7911"/>
                    <a:pt x="10466" y="4125"/>
                  </a:cubicBezTo>
                  <a:cubicBezTo>
                    <a:pt x="10668" y="3720"/>
                    <a:pt x="10526" y="3220"/>
                    <a:pt x="10133" y="2982"/>
                  </a:cubicBezTo>
                  <a:lnTo>
                    <a:pt x="5156" y="113"/>
                  </a:lnTo>
                  <a:cubicBezTo>
                    <a:pt x="5023" y="37"/>
                    <a:pt x="4877" y="1"/>
                    <a:pt x="47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43" name="Google Shape;543;p26"/>
          <p:cNvGrpSpPr/>
          <p:nvPr/>
        </p:nvGrpSpPr>
        <p:grpSpPr>
          <a:xfrm>
            <a:off x="4903302" y="2481614"/>
            <a:ext cx="2368095" cy="2367484"/>
            <a:chOff x="3677476" y="1861210"/>
            <a:chExt cx="1776071" cy="1775613"/>
          </a:xfrm>
        </p:grpSpPr>
        <p:sp>
          <p:nvSpPr>
            <p:cNvPr id="544" name="Google Shape;544;p26"/>
            <p:cNvSpPr/>
            <p:nvPr/>
          </p:nvSpPr>
          <p:spPr>
            <a:xfrm>
              <a:off x="4211437" y="2395357"/>
              <a:ext cx="707741" cy="707319"/>
            </a:xfrm>
            <a:custGeom>
              <a:avLst/>
              <a:gdLst/>
              <a:ahLst/>
              <a:cxnLst/>
              <a:rect l="l" t="t" r="r" b="b"/>
              <a:pathLst>
                <a:path w="20122" h="20110" extrusionOk="0">
                  <a:moveTo>
                    <a:pt x="10061" y="3798"/>
                  </a:moveTo>
                  <a:cubicBezTo>
                    <a:pt x="13514" y="3798"/>
                    <a:pt x="16324" y="6608"/>
                    <a:pt x="16324" y="10061"/>
                  </a:cubicBezTo>
                  <a:cubicBezTo>
                    <a:pt x="16324" y="13514"/>
                    <a:pt x="13514" y="16323"/>
                    <a:pt x="10061" y="16323"/>
                  </a:cubicBezTo>
                  <a:cubicBezTo>
                    <a:pt x="6608" y="16323"/>
                    <a:pt x="3798" y="13514"/>
                    <a:pt x="3798" y="10061"/>
                  </a:cubicBezTo>
                  <a:cubicBezTo>
                    <a:pt x="3798" y="6608"/>
                    <a:pt x="6608" y="3798"/>
                    <a:pt x="10061" y="3798"/>
                  </a:cubicBezTo>
                  <a:close/>
                  <a:moveTo>
                    <a:pt x="10061" y="0"/>
                  </a:moveTo>
                  <a:cubicBezTo>
                    <a:pt x="4513" y="0"/>
                    <a:pt x="0" y="4513"/>
                    <a:pt x="0" y="10061"/>
                  </a:cubicBezTo>
                  <a:cubicBezTo>
                    <a:pt x="0" y="15609"/>
                    <a:pt x="4513" y="20110"/>
                    <a:pt x="10061" y="20110"/>
                  </a:cubicBezTo>
                  <a:cubicBezTo>
                    <a:pt x="15609" y="20110"/>
                    <a:pt x="20122" y="15609"/>
                    <a:pt x="20122" y="10061"/>
                  </a:cubicBezTo>
                  <a:cubicBezTo>
                    <a:pt x="20122" y="4513"/>
                    <a:pt x="15609" y="0"/>
                    <a:pt x="10061" y="0"/>
                  </a:cubicBezTo>
                  <a:close/>
                </a:path>
              </a:pathLst>
            </a:custGeom>
            <a:solidFill>
              <a:srgbClr val="CCCC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545;p26"/>
            <p:cNvSpPr/>
            <p:nvPr/>
          </p:nvSpPr>
          <p:spPr>
            <a:xfrm>
              <a:off x="3944263" y="2128169"/>
              <a:ext cx="1242082" cy="1241695"/>
            </a:xfrm>
            <a:custGeom>
              <a:avLst/>
              <a:gdLst/>
              <a:ahLst/>
              <a:cxnLst/>
              <a:rect l="l" t="t" r="r" b="b"/>
              <a:pathLst>
                <a:path w="35314" h="35303" extrusionOk="0">
                  <a:moveTo>
                    <a:pt x="17657" y="3799"/>
                  </a:moveTo>
                  <a:cubicBezTo>
                    <a:pt x="25301" y="3799"/>
                    <a:pt x="31516" y="10014"/>
                    <a:pt x="31516" y="17658"/>
                  </a:cubicBezTo>
                  <a:cubicBezTo>
                    <a:pt x="31516" y="25290"/>
                    <a:pt x="25289" y="31517"/>
                    <a:pt x="17657" y="31517"/>
                  </a:cubicBezTo>
                  <a:cubicBezTo>
                    <a:pt x="10013" y="31517"/>
                    <a:pt x="3810" y="25290"/>
                    <a:pt x="3810" y="17658"/>
                  </a:cubicBezTo>
                  <a:cubicBezTo>
                    <a:pt x="3810" y="10014"/>
                    <a:pt x="10013" y="3799"/>
                    <a:pt x="17657" y="3799"/>
                  </a:cubicBezTo>
                  <a:close/>
                  <a:moveTo>
                    <a:pt x="17657" y="1"/>
                  </a:moveTo>
                  <a:cubicBezTo>
                    <a:pt x="7930" y="1"/>
                    <a:pt x="0" y="7919"/>
                    <a:pt x="0" y="17658"/>
                  </a:cubicBezTo>
                  <a:cubicBezTo>
                    <a:pt x="0" y="27385"/>
                    <a:pt x="7930" y="35303"/>
                    <a:pt x="17657" y="35303"/>
                  </a:cubicBezTo>
                  <a:cubicBezTo>
                    <a:pt x="27385" y="35303"/>
                    <a:pt x="35314" y="27385"/>
                    <a:pt x="35314" y="17658"/>
                  </a:cubicBezTo>
                  <a:cubicBezTo>
                    <a:pt x="35314" y="7919"/>
                    <a:pt x="27385" y="1"/>
                    <a:pt x="17657" y="1"/>
                  </a:cubicBezTo>
                  <a:close/>
                </a:path>
              </a:pathLst>
            </a:custGeom>
            <a:solidFill>
              <a:srgbClr val="CCCC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 name="Google Shape;546;p26"/>
            <p:cNvSpPr/>
            <p:nvPr/>
          </p:nvSpPr>
          <p:spPr>
            <a:xfrm>
              <a:off x="3677476" y="1861210"/>
              <a:ext cx="1776071" cy="1775613"/>
            </a:xfrm>
            <a:custGeom>
              <a:avLst/>
              <a:gdLst/>
              <a:ahLst/>
              <a:cxnLst/>
              <a:rect l="l" t="t" r="r" b="b"/>
              <a:pathLst>
                <a:path w="50496" h="50483" extrusionOk="0">
                  <a:moveTo>
                    <a:pt x="25242" y="3799"/>
                  </a:moveTo>
                  <a:cubicBezTo>
                    <a:pt x="37065" y="3799"/>
                    <a:pt x="46685" y="13419"/>
                    <a:pt x="46685" y="25242"/>
                  </a:cubicBezTo>
                  <a:cubicBezTo>
                    <a:pt x="46685" y="37065"/>
                    <a:pt x="37065" y="46685"/>
                    <a:pt x="25242" y="46685"/>
                  </a:cubicBezTo>
                  <a:cubicBezTo>
                    <a:pt x="13419" y="46685"/>
                    <a:pt x="3799" y="37065"/>
                    <a:pt x="3799" y="25242"/>
                  </a:cubicBezTo>
                  <a:cubicBezTo>
                    <a:pt x="3799" y="13419"/>
                    <a:pt x="13419" y="3799"/>
                    <a:pt x="25242" y="3799"/>
                  </a:cubicBezTo>
                  <a:close/>
                  <a:moveTo>
                    <a:pt x="25242" y="1"/>
                  </a:moveTo>
                  <a:cubicBezTo>
                    <a:pt x="11324" y="1"/>
                    <a:pt x="1" y="11323"/>
                    <a:pt x="1" y="25242"/>
                  </a:cubicBezTo>
                  <a:cubicBezTo>
                    <a:pt x="1" y="39160"/>
                    <a:pt x="11324" y="50483"/>
                    <a:pt x="25242" y="50483"/>
                  </a:cubicBezTo>
                  <a:cubicBezTo>
                    <a:pt x="39161" y="50483"/>
                    <a:pt x="50495" y="39160"/>
                    <a:pt x="50495" y="25242"/>
                  </a:cubicBezTo>
                  <a:cubicBezTo>
                    <a:pt x="50495" y="11323"/>
                    <a:pt x="39161" y="1"/>
                    <a:pt x="25242" y="1"/>
                  </a:cubicBezTo>
                  <a:close/>
                </a:path>
              </a:pathLst>
            </a:custGeom>
            <a:solidFill>
              <a:srgbClr val="CCCC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47" name="Google Shape;547;p26"/>
          <p:cNvGrpSpPr/>
          <p:nvPr/>
        </p:nvGrpSpPr>
        <p:grpSpPr>
          <a:xfrm>
            <a:off x="6047971" y="2251583"/>
            <a:ext cx="1465391" cy="1452765"/>
            <a:chOff x="4535978" y="1688687"/>
            <a:chExt cx="1099043" cy="1089574"/>
          </a:xfrm>
        </p:grpSpPr>
        <p:sp>
          <p:nvSpPr>
            <p:cNvPr id="548" name="Google Shape;548;p26"/>
            <p:cNvSpPr/>
            <p:nvPr/>
          </p:nvSpPr>
          <p:spPr>
            <a:xfrm>
              <a:off x="4535978" y="1718513"/>
              <a:ext cx="1064988" cy="1059747"/>
            </a:xfrm>
            <a:custGeom>
              <a:avLst/>
              <a:gdLst/>
              <a:ahLst/>
              <a:cxnLst/>
              <a:rect l="l" t="t" r="r" b="b"/>
              <a:pathLst>
                <a:path w="30279" h="30130" extrusionOk="0">
                  <a:moveTo>
                    <a:pt x="29439" y="1"/>
                  </a:moveTo>
                  <a:cubicBezTo>
                    <a:pt x="29242" y="1"/>
                    <a:pt x="29046" y="75"/>
                    <a:pt x="28897" y="224"/>
                  </a:cubicBezTo>
                  <a:lnTo>
                    <a:pt x="298" y="28823"/>
                  </a:lnTo>
                  <a:cubicBezTo>
                    <a:pt x="1" y="29120"/>
                    <a:pt x="1" y="29608"/>
                    <a:pt x="298" y="29906"/>
                  </a:cubicBezTo>
                  <a:cubicBezTo>
                    <a:pt x="447" y="30055"/>
                    <a:pt x="641" y="30129"/>
                    <a:pt x="834" y="30129"/>
                  </a:cubicBezTo>
                  <a:cubicBezTo>
                    <a:pt x="1028" y="30129"/>
                    <a:pt x="1221" y="30055"/>
                    <a:pt x="1370" y="29906"/>
                  </a:cubicBezTo>
                  <a:lnTo>
                    <a:pt x="29981" y="1307"/>
                  </a:lnTo>
                  <a:cubicBezTo>
                    <a:pt x="30278" y="1010"/>
                    <a:pt x="30278" y="521"/>
                    <a:pt x="29981" y="224"/>
                  </a:cubicBezTo>
                  <a:cubicBezTo>
                    <a:pt x="29832" y="75"/>
                    <a:pt x="29635" y="1"/>
                    <a:pt x="294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49;p26"/>
            <p:cNvSpPr/>
            <p:nvPr/>
          </p:nvSpPr>
          <p:spPr>
            <a:xfrm>
              <a:off x="5141550" y="1688687"/>
              <a:ext cx="310468" cy="448520"/>
            </a:xfrm>
            <a:custGeom>
              <a:avLst/>
              <a:gdLst/>
              <a:ahLst/>
              <a:cxnLst/>
              <a:rect l="l" t="t" r="r" b="b"/>
              <a:pathLst>
                <a:path w="8827" h="12752" extrusionOk="0">
                  <a:moveTo>
                    <a:pt x="8190" y="1"/>
                  </a:moveTo>
                  <a:cubicBezTo>
                    <a:pt x="8054" y="1"/>
                    <a:pt x="7914" y="51"/>
                    <a:pt x="7799" y="167"/>
                  </a:cubicBezTo>
                  <a:lnTo>
                    <a:pt x="1619" y="6346"/>
                  </a:lnTo>
                  <a:cubicBezTo>
                    <a:pt x="1381" y="6584"/>
                    <a:pt x="1215" y="6894"/>
                    <a:pt x="1155" y="7215"/>
                  </a:cubicBezTo>
                  <a:lnTo>
                    <a:pt x="0" y="12752"/>
                  </a:lnTo>
                  <a:lnTo>
                    <a:pt x="7882" y="4870"/>
                  </a:lnTo>
                  <a:lnTo>
                    <a:pt x="8751" y="679"/>
                  </a:lnTo>
                  <a:cubicBezTo>
                    <a:pt x="8827" y="292"/>
                    <a:pt x="8517" y="1"/>
                    <a:pt x="819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50;p26"/>
            <p:cNvSpPr/>
            <p:nvPr/>
          </p:nvSpPr>
          <p:spPr>
            <a:xfrm>
              <a:off x="5179643" y="1867013"/>
              <a:ext cx="455378" cy="307900"/>
            </a:xfrm>
            <a:custGeom>
              <a:avLst/>
              <a:gdLst/>
              <a:ahLst/>
              <a:cxnLst/>
              <a:rect l="l" t="t" r="r" b="b"/>
              <a:pathLst>
                <a:path w="12947" h="8754" extrusionOk="0">
                  <a:moveTo>
                    <a:pt x="12201" y="0"/>
                  </a:moveTo>
                  <a:cubicBezTo>
                    <a:pt x="12160" y="0"/>
                    <a:pt x="12117" y="5"/>
                    <a:pt x="12074" y="14"/>
                  </a:cubicBezTo>
                  <a:lnTo>
                    <a:pt x="7871" y="883"/>
                  </a:lnTo>
                  <a:lnTo>
                    <a:pt x="1" y="8753"/>
                  </a:lnTo>
                  <a:lnTo>
                    <a:pt x="1" y="8753"/>
                  </a:lnTo>
                  <a:lnTo>
                    <a:pt x="5525" y="7610"/>
                  </a:lnTo>
                  <a:cubicBezTo>
                    <a:pt x="5858" y="7539"/>
                    <a:pt x="6168" y="7384"/>
                    <a:pt x="6406" y="7146"/>
                  </a:cubicBezTo>
                  <a:lnTo>
                    <a:pt x="12585" y="955"/>
                  </a:lnTo>
                  <a:cubicBezTo>
                    <a:pt x="12947" y="593"/>
                    <a:pt x="12674" y="0"/>
                    <a:pt x="1220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51;p26"/>
            <p:cNvSpPr/>
            <p:nvPr/>
          </p:nvSpPr>
          <p:spPr>
            <a:xfrm>
              <a:off x="4535978" y="1718513"/>
              <a:ext cx="1064988" cy="1059747"/>
            </a:xfrm>
            <a:custGeom>
              <a:avLst/>
              <a:gdLst/>
              <a:ahLst/>
              <a:cxnLst/>
              <a:rect l="l" t="t" r="r" b="b"/>
              <a:pathLst>
                <a:path w="30279" h="30130" extrusionOk="0">
                  <a:moveTo>
                    <a:pt x="29439" y="1"/>
                  </a:moveTo>
                  <a:cubicBezTo>
                    <a:pt x="29242" y="1"/>
                    <a:pt x="29046" y="75"/>
                    <a:pt x="28897" y="224"/>
                  </a:cubicBezTo>
                  <a:lnTo>
                    <a:pt x="298" y="28823"/>
                  </a:lnTo>
                  <a:cubicBezTo>
                    <a:pt x="1" y="29120"/>
                    <a:pt x="1" y="29608"/>
                    <a:pt x="298" y="29906"/>
                  </a:cubicBezTo>
                  <a:cubicBezTo>
                    <a:pt x="447" y="30055"/>
                    <a:pt x="641" y="30129"/>
                    <a:pt x="834" y="30129"/>
                  </a:cubicBezTo>
                  <a:cubicBezTo>
                    <a:pt x="1028" y="30129"/>
                    <a:pt x="1221" y="30055"/>
                    <a:pt x="1370" y="29906"/>
                  </a:cubicBezTo>
                  <a:lnTo>
                    <a:pt x="29981" y="1307"/>
                  </a:lnTo>
                  <a:cubicBezTo>
                    <a:pt x="30278" y="1010"/>
                    <a:pt x="30278" y="521"/>
                    <a:pt x="29981" y="224"/>
                  </a:cubicBezTo>
                  <a:cubicBezTo>
                    <a:pt x="29832" y="75"/>
                    <a:pt x="29635" y="1"/>
                    <a:pt x="29439" y="1"/>
                  </a:cubicBezTo>
                  <a:close/>
                </a:path>
              </a:pathLst>
            </a:custGeom>
            <a:solidFill>
              <a:srgbClr val="FFFFFF">
                <a:alpha val="212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 name="Group 13">
            <a:extLst>
              <a:ext uri="{FF2B5EF4-FFF2-40B4-BE49-F238E27FC236}">
                <a16:creationId xmlns:a16="http://schemas.microsoft.com/office/drawing/2014/main" id="{433ED507-AF48-2084-2BEE-1684CC17FDDC}"/>
              </a:ext>
            </a:extLst>
          </p:cNvPr>
          <p:cNvGrpSpPr/>
          <p:nvPr/>
        </p:nvGrpSpPr>
        <p:grpSpPr>
          <a:xfrm>
            <a:off x="262706" y="567866"/>
            <a:ext cx="5238180" cy="6104881"/>
            <a:chOff x="581805" y="567866"/>
            <a:chExt cx="4919081" cy="6104881"/>
          </a:xfrm>
        </p:grpSpPr>
        <p:grpSp>
          <p:nvGrpSpPr>
            <p:cNvPr id="552" name="Google Shape;552;p26"/>
            <p:cNvGrpSpPr/>
            <p:nvPr/>
          </p:nvGrpSpPr>
          <p:grpSpPr>
            <a:xfrm>
              <a:off x="581807" y="2104809"/>
              <a:ext cx="4919079" cy="1465997"/>
              <a:chOff x="456463" y="900192"/>
              <a:chExt cx="3689309" cy="1099498"/>
            </a:xfrm>
          </p:grpSpPr>
          <p:grpSp>
            <p:nvGrpSpPr>
              <p:cNvPr id="553" name="Google Shape;553;p26"/>
              <p:cNvGrpSpPr/>
              <p:nvPr/>
            </p:nvGrpSpPr>
            <p:grpSpPr>
              <a:xfrm>
                <a:off x="456463" y="900192"/>
                <a:ext cx="2634890" cy="1099498"/>
                <a:chOff x="456463" y="900192"/>
                <a:chExt cx="2634890" cy="1099498"/>
              </a:xfrm>
            </p:grpSpPr>
            <p:sp>
              <p:nvSpPr>
                <p:cNvPr id="554" name="Google Shape;554;p26"/>
                <p:cNvSpPr/>
                <p:nvPr/>
              </p:nvSpPr>
              <p:spPr>
                <a:xfrm>
                  <a:off x="456463" y="900192"/>
                  <a:ext cx="2634890" cy="1099498"/>
                </a:xfrm>
                <a:prstGeom prst="roundRect">
                  <a:avLst>
                    <a:gd name="adj" fmla="val 8396"/>
                  </a:avLst>
                </a:prstGeom>
                <a:solidFill>
                  <a:schemeClr val="accent1">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26"/>
                <p:cNvSpPr txBox="1"/>
                <p:nvPr/>
              </p:nvSpPr>
              <p:spPr>
                <a:xfrm>
                  <a:off x="537504" y="973312"/>
                  <a:ext cx="2189271" cy="943346"/>
                </a:xfrm>
                <a:prstGeom prst="rect">
                  <a:avLst/>
                </a:prstGeom>
                <a:noFill/>
                <a:ln>
                  <a:noFill/>
                </a:ln>
              </p:spPr>
              <p:txBody>
                <a:bodyPr spcFirstLastPara="1" wrap="square" lIns="121900" tIns="121900" rIns="121900" bIns="121900" anchor="t" anchorCtr="0">
                  <a:noAutofit/>
                </a:bodyPr>
                <a:lstStyle/>
                <a:p>
                  <a:pPr marR="0" lvl="0" algn="l" defTabSz="914400" rtl="0" eaLnBrk="1" fontAlgn="auto" latinLnBrk="0" hangingPunct="1">
                    <a:lnSpc>
                      <a:spcPct val="100000"/>
                    </a:lnSpc>
                    <a:spcBef>
                      <a:spcPts val="1000"/>
                    </a:spcBef>
                    <a:spcAft>
                      <a:spcPts val="0"/>
                    </a:spcAft>
                    <a:buClrTx/>
                    <a:buSzTx/>
                    <a:tabLst/>
                    <a:defRPr/>
                  </a:pPr>
                  <a:r>
                    <a:rPr kumimoji="0" lang="en-US" b="1" i="0" u="none" strike="noStrike" kern="1200" cap="none" spc="0" normalizeH="0" baseline="0" noProof="0">
                      <a:ln>
                        <a:noFill/>
                      </a:ln>
                      <a:solidFill>
                        <a:srgbClr val="C00000"/>
                      </a:solidFill>
                      <a:effectLst/>
                      <a:uLnTx/>
                      <a:uFillTx/>
                      <a:latin typeface="Century Gothic"/>
                      <a:ea typeface="+mn-ea"/>
                      <a:cs typeface="+mn-cs"/>
                    </a:rPr>
                    <a:t>Multi-criterion Decision-making (MCDM) </a:t>
                  </a:r>
                  <a:r>
                    <a:rPr kumimoji="0" lang="en-US" b="0" i="0" u="none" strike="noStrike" kern="1200" cap="none" spc="0" normalizeH="0" baseline="0" noProof="0">
                      <a:ln>
                        <a:noFill/>
                      </a:ln>
                      <a:solidFill>
                        <a:srgbClr val="000000"/>
                      </a:solidFill>
                      <a:effectLst/>
                      <a:uLnTx/>
                      <a:uFillTx/>
                      <a:latin typeface="Century Gothic"/>
                      <a:ea typeface="+mn-ea"/>
                      <a:cs typeface="+mn-cs"/>
                    </a:rPr>
                    <a:t>to choose a single solution</a:t>
                  </a:r>
                </a:p>
              </p:txBody>
            </p:sp>
          </p:grpSp>
          <p:sp>
            <p:nvSpPr>
              <p:cNvPr id="557" name="Google Shape;557;p26"/>
              <p:cNvSpPr/>
              <p:nvPr/>
            </p:nvSpPr>
            <p:spPr>
              <a:xfrm>
                <a:off x="2886451" y="1321000"/>
                <a:ext cx="1259321" cy="384125"/>
              </a:xfrm>
              <a:custGeom>
                <a:avLst/>
                <a:gdLst/>
                <a:ahLst/>
                <a:cxnLst/>
                <a:rect l="l" t="t" r="r" b="b"/>
                <a:pathLst>
                  <a:path w="51904" h="15365" extrusionOk="0">
                    <a:moveTo>
                      <a:pt x="0" y="0"/>
                    </a:moveTo>
                    <a:lnTo>
                      <a:pt x="51904" y="0"/>
                    </a:lnTo>
                    <a:lnTo>
                      <a:pt x="51904" y="15365"/>
                    </a:lnTo>
                  </a:path>
                </a:pathLst>
              </a:custGeom>
              <a:noFill/>
              <a:ln w="9525" cap="flat" cmpd="sng">
                <a:solidFill>
                  <a:srgbClr val="000000"/>
                </a:solidFill>
                <a:prstDash val="solid"/>
                <a:round/>
                <a:headEnd type="none" w="med" len="med"/>
                <a:tailEnd type="oval" w="med" len="med"/>
              </a:ln>
            </p:spPr>
          </p:sp>
        </p:grpSp>
        <p:grpSp>
          <p:nvGrpSpPr>
            <p:cNvPr id="564" name="Google Shape;564;p26"/>
            <p:cNvGrpSpPr/>
            <p:nvPr/>
          </p:nvGrpSpPr>
          <p:grpSpPr>
            <a:xfrm>
              <a:off x="582788" y="5202306"/>
              <a:ext cx="4901028" cy="1470441"/>
              <a:chOff x="491873" y="3433279"/>
              <a:chExt cx="3675771" cy="1102831"/>
            </a:xfrm>
          </p:grpSpPr>
          <p:grpSp>
            <p:nvGrpSpPr>
              <p:cNvPr id="565" name="Google Shape;565;p26"/>
              <p:cNvGrpSpPr/>
              <p:nvPr/>
            </p:nvGrpSpPr>
            <p:grpSpPr>
              <a:xfrm>
                <a:off x="491873" y="3433279"/>
                <a:ext cx="2634892" cy="1102831"/>
                <a:chOff x="491873" y="3433279"/>
                <a:chExt cx="2634892" cy="1102831"/>
              </a:xfrm>
            </p:grpSpPr>
            <p:sp>
              <p:nvSpPr>
                <p:cNvPr id="566" name="Google Shape;566;p26"/>
                <p:cNvSpPr/>
                <p:nvPr/>
              </p:nvSpPr>
              <p:spPr>
                <a:xfrm>
                  <a:off x="491873" y="3436612"/>
                  <a:ext cx="2634892" cy="1099498"/>
                </a:xfrm>
                <a:prstGeom prst="roundRect">
                  <a:avLst>
                    <a:gd name="adj" fmla="val 8396"/>
                  </a:avLst>
                </a:prstGeom>
                <a:solidFill>
                  <a:schemeClr val="accent1">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 name="Google Shape;568;p26"/>
                <p:cNvSpPr txBox="1"/>
                <p:nvPr/>
              </p:nvSpPr>
              <p:spPr>
                <a:xfrm>
                  <a:off x="599032" y="3433279"/>
                  <a:ext cx="2306623" cy="765000"/>
                </a:xfrm>
                <a:prstGeom prst="rect">
                  <a:avLst/>
                </a:prstGeom>
                <a:noFill/>
                <a:ln>
                  <a:noFill/>
                </a:ln>
              </p:spPr>
              <p:txBody>
                <a:bodyPr spcFirstLastPara="1" wrap="square" lIns="121900" tIns="121900" rIns="121900" bIns="121900" anchor="t" anchorCtr="0">
                  <a:noAutofit/>
                </a:bodyPr>
                <a:lstStyle/>
                <a:p>
                  <a:pPr marR="0" lvl="0" algn="l" defTabSz="914400" rtl="0" eaLnBrk="1" fontAlgn="auto" latinLnBrk="0" hangingPunct="1">
                    <a:lnSpc>
                      <a:spcPct val="100000"/>
                    </a:lnSpc>
                    <a:spcBef>
                      <a:spcPts val="1000"/>
                    </a:spcBef>
                    <a:spcAft>
                      <a:spcPts val="0"/>
                    </a:spcAft>
                    <a:buClrTx/>
                    <a:buSzTx/>
                    <a:tabLst/>
                    <a:defRPr/>
                  </a:pPr>
                  <a:r>
                    <a:rPr kumimoji="0" lang="en-US" b="0" i="0" u="none" strike="noStrike" kern="1200" cap="none" spc="0" normalizeH="0" baseline="0" noProof="0">
                      <a:ln>
                        <a:noFill/>
                      </a:ln>
                      <a:solidFill>
                        <a:srgbClr val="000000"/>
                      </a:solidFill>
                      <a:effectLst/>
                      <a:uLnTx/>
                      <a:uFillTx/>
                      <a:latin typeface="Century Gothic"/>
                      <a:ea typeface="+mn-ea"/>
                      <a:cs typeface="+mn-cs"/>
                    </a:rPr>
                    <a:t>Dashboard for interactive applications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Century Gothic"/>
                      <a:ea typeface="+mn-ea"/>
                      <a:cs typeface="+mn-cs"/>
                    </a:rPr>
                    <a:t>A partial framework is completed</a:t>
                  </a:r>
                </a:p>
              </p:txBody>
            </p:sp>
          </p:grpSp>
          <p:sp>
            <p:nvSpPr>
              <p:cNvPr id="569" name="Google Shape;569;p26"/>
              <p:cNvSpPr/>
              <p:nvPr/>
            </p:nvSpPr>
            <p:spPr>
              <a:xfrm rot="10800000" flipH="1">
                <a:off x="2886451" y="3548581"/>
                <a:ext cx="1281193" cy="628445"/>
              </a:xfrm>
              <a:custGeom>
                <a:avLst/>
                <a:gdLst/>
                <a:ahLst/>
                <a:cxnLst/>
                <a:rect l="l" t="t" r="r" b="b"/>
                <a:pathLst>
                  <a:path w="51904" h="15365" extrusionOk="0">
                    <a:moveTo>
                      <a:pt x="0" y="0"/>
                    </a:moveTo>
                    <a:lnTo>
                      <a:pt x="51904" y="0"/>
                    </a:lnTo>
                    <a:lnTo>
                      <a:pt x="51904" y="15365"/>
                    </a:lnTo>
                  </a:path>
                </a:pathLst>
              </a:custGeom>
              <a:noFill/>
              <a:ln w="9525" cap="flat" cmpd="sng">
                <a:solidFill>
                  <a:srgbClr val="000000"/>
                </a:solidFill>
                <a:prstDash val="solid"/>
                <a:round/>
                <a:headEnd type="none" w="med" len="med"/>
                <a:tailEnd type="oval" w="med" len="med"/>
              </a:ln>
            </p:spPr>
          </p:sp>
        </p:grpSp>
        <p:grpSp>
          <p:nvGrpSpPr>
            <p:cNvPr id="576" name="Google Shape;576;p26"/>
            <p:cNvGrpSpPr/>
            <p:nvPr/>
          </p:nvGrpSpPr>
          <p:grpSpPr>
            <a:xfrm>
              <a:off x="581805" y="3670431"/>
              <a:ext cx="3974952" cy="1465997"/>
              <a:chOff x="493849" y="2170980"/>
              <a:chExt cx="2981214" cy="1099498"/>
            </a:xfrm>
          </p:grpSpPr>
          <p:grpSp>
            <p:nvGrpSpPr>
              <p:cNvPr id="577" name="Google Shape;577;p26"/>
              <p:cNvGrpSpPr/>
              <p:nvPr/>
            </p:nvGrpSpPr>
            <p:grpSpPr>
              <a:xfrm>
                <a:off x="493849" y="2170980"/>
                <a:ext cx="2634891" cy="1099498"/>
                <a:chOff x="493849" y="2170980"/>
                <a:chExt cx="2634891" cy="1099498"/>
              </a:xfrm>
            </p:grpSpPr>
            <p:sp>
              <p:nvSpPr>
                <p:cNvPr id="578" name="Google Shape;578;p26"/>
                <p:cNvSpPr/>
                <p:nvPr/>
              </p:nvSpPr>
              <p:spPr>
                <a:xfrm>
                  <a:off x="493849" y="2170980"/>
                  <a:ext cx="2634891" cy="1099498"/>
                </a:xfrm>
                <a:prstGeom prst="roundRect">
                  <a:avLst>
                    <a:gd name="adj" fmla="val 8396"/>
                  </a:avLst>
                </a:prstGeom>
                <a:solidFill>
                  <a:schemeClr val="accent1">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 name="Google Shape;580;p26"/>
                <p:cNvSpPr txBox="1"/>
                <p:nvPr/>
              </p:nvSpPr>
              <p:spPr>
                <a:xfrm>
                  <a:off x="636533" y="2279652"/>
                  <a:ext cx="2313611" cy="765000"/>
                </a:xfrm>
                <a:prstGeom prst="rect">
                  <a:avLst/>
                </a:prstGeom>
                <a:noFill/>
                <a:ln>
                  <a:noFill/>
                </a:ln>
              </p:spPr>
              <p:txBody>
                <a:bodyPr spcFirstLastPara="1" wrap="square" lIns="121900" tIns="121900" rIns="121900" bIns="121900" anchor="t" anchorCtr="0">
                  <a:noAutofit/>
                </a:bodyPr>
                <a:lstStyle/>
                <a:p>
                  <a:pPr marR="0" lvl="0" algn="l" defTabSz="914400" rtl="0" eaLnBrk="1" fontAlgn="auto" latinLnBrk="0" hangingPunct="1">
                    <a:lnSpc>
                      <a:spcPct val="100000"/>
                    </a:lnSpc>
                    <a:spcBef>
                      <a:spcPts val="1000"/>
                    </a:spcBef>
                    <a:spcAft>
                      <a:spcPts val="0"/>
                    </a:spcAft>
                    <a:buClrTx/>
                    <a:buSzTx/>
                    <a:tabLst/>
                    <a:defRPr/>
                  </a:pPr>
                  <a:r>
                    <a:rPr kumimoji="0" lang="en-US" b="0" i="0" u="none" strike="noStrike" kern="1200" cap="none" spc="0" normalizeH="0" baseline="0" noProof="0">
                      <a:ln>
                        <a:noFill/>
                      </a:ln>
                      <a:solidFill>
                        <a:srgbClr val="000000"/>
                      </a:solidFill>
                      <a:effectLst/>
                      <a:uLnTx/>
                      <a:uFillTx/>
                      <a:latin typeface="Century Gothic"/>
                      <a:ea typeface="+mn-ea"/>
                      <a:cs typeface="+mn-cs"/>
                    </a:rPr>
                    <a:t>Converted Oxygen optimization to combine </a:t>
                  </a:r>
                  <a:r>
                    <a:rPr kumimoji="0" lang="en-US" b="1" i="0" u="none" strike="noStrike" kern="1200" cap="none" spc="0" normalizeH="0" baseline="0" noProof="0">
                      <a:ln>
                        <a:noFill/>
                      </a:ln>
                      <a:solidFill>
                        <a:srgbClr val="000000"/>
                      </a:solidFill>
                      <a:effectLst/>
                      <a:uLnTx/>
                      <a:uFillTx/>
                      <a:latin typeface="Century Gothic"/>
                      <a:ea typeface="+mn-ea"/>
                      <a:cs typeface="+mn-cs"/>
                    </a:rPr>
                    <a:t>multiple loadings</a:t>
                  </a:r>
                </a:p>
              </p:txBody>
            </p:sp>
          </p:grpSp>
          <p:cxnSp>
            <p:nvCxnSpPr>
              <p:cNvPr id="581" name="Google Shape;581;p26"/>
              <p:cNvCxnSpPr>
                <a:cxnSpLocks/>
                <a:stCxn id="578" idx="3"/>
              </p:cNvCxnSpPr>
              <p:nvPr/>
            </p:nvCxnSpPr>
            <p:spPr>
              <a:xfrm>
                <a:off x="3128740" y="2720729"/>
                <a:ext cx="346323" cy="2851"/>
              </a:xfrm>
              <a:prstGeom prst="straightConnector1">
                <a:avLst/>
              </a:prstGeom>
              <a:noFill/>
              <a:ln w="9525" cap="flat" cmpd="sng">
                <a:solidFill>
                  <a:srgbClr val="000000"/>
                </a:solidFill>
                <a:prstDash val="solid"/>
                <a:round/>
                <a:headEnd type="none" w="med" len="med"/>
                <a:tailEnd type="oval" w="med" len="med"/>
              </a:ln>
            </p:spPr>
          </p:cxnSp>
        </p:grpSp>
        <p:grpSp>
          <p:nvGrpSpPr>
            <p:cNvPr id="2" name="Google Shape;552;p26">
              <a:extLst>
                <a:ext uri="{FF2B5EF4-FFF2-40B4-BE49-F238E27FC236}">
                  <a16:creationId xmlns:a16="http://schemas.microsoft.com/office/drawing/2014/main" id="{6B3EB34B-805B-0A29-F2F0-281F486845A9}"/>
                </a:ext>
              </a:extLst>
            </p:cNvPr>
            <p:cNvGrpSpPr/>
            <p:nvPr/>
          </p:nvGrpSpPr>
          <p:grpSpPr>
            <a:xfrm>
              <a:off x="581807" y="567866"/>
              <a:ext cx="4872846" cy="1663491"/>
              <a:chOff x="456463" y="913227"/>
              <a:chExt cx="3654634" cy="1247618"/>
            </a:xfrm>
          </p:grpSpPr>
          <p:grpSp>
            <p:nvGrpSpPr>
              <p:cNvPr id="3" name="Google Shape;553;p26">
                <a:extLst>
                  <a:ext uri="{FF2B5EF4-FFF2-40B4-BE49-F238E27FC236}">
                    <a16:creationId xmlns:a16="http://schemas.microsoft.com/office/drawing/2014/main" id="{C0D3F71A-2E14-86DC-3B3B-02C06566A569}"/>
                  </a:ext>
                </a:extLst>
              </p:cNvPr>
              <p:cNvGrpSpPr/>
              <p:nvPr/>
            </p:nvGrpSpPr>
            <p:grpSpPr>
              <a:xfrm>
                <a:off x="456463" y="913227"/>
                <a:ext cx="2634153" cy="1099498"/>
                <a:chOff x="456463" y="913227"/>
                <a:chExt cx="2634153" cy="1099498"/>
              </a:xfrm>
            </p:grpSpPr>
            <p:sp>
              <p:nvSpPr>
                <p:cNvPr id="5" name="Google Shape;554;p26">
                  <a:extLst>
                    <a:ext uri="{FF2B5EF4-FFF2-40B4-BE49-F238E27FC236}">
                      <a16:creationId xmlns:a16="http://schemas.microsoft.com/office/drawing/2014/main" id="{2C11D9BF-BA71-C2B7-74CD-19E21A92DE6E}"/>
                    </a:ext>
                  </a:extLst>
                </p:cNvPr>
                <p:cNvSpPr/>
                <p:nvPr/>
              </p:nvSpPr>
              <p:spPr>
                <a:xfrm>
                  <a:off x="456463" y="913227"/>
                  <a:ext cx="2634153" cy="1099498"/>
                </a:xfrm>
                <a:prstGeom prst="roundRect">
                  <a:avLst>
                    <a:gd name="adj" fmla="val 8396"/>
                  </a:avLst>
                </a:prstGeom>
                <a:solidFill>
                  <a:schemeClr val="accent1">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555;p26">
                  <a:extLst>
                    <a:ext uri="{FF2B5EF4-FFF2-40B4-BE49-F238E27FC236}">
                      <a16:creationId xmlns:a16="http://schemas.microsoft.com/office/drawing/2014/main" id="{7EAE2CF8-9406-A05F-157D-A4284CAFDE06}"/>
                    </a:ext>
                  </a:extLst>
                </p:cNvPr>
                <p:cNvSpPr txBox="1"/>
                <p:nvPr/>
              </p:nvSpPr>
              <p:spPr>
                <a:xfrm>
                  <a:off x="479794" y="1039557"/>
                  <a:ext cx="2560306" cy="765000"/>
                </a:xfrm>
                <a:prstGeom prst="rect">
                  <a:avLst/>
                </a:prstGeom>
                <a:noFill/>
                <a:ln>
                  <a:noFill/>
                </a:ln>
              </p:spPr>
              <p:txBody>
                <a:bodyPr spcFirstLastPara="1" wrap="square" lIns="121900" tIns="121900" rIns="121900" bIns="121900" anchor="t" anchorCtr="0">
                  <a:noAutofit/>
                </a:bodyPr>
                <a:lstStyle/>
                <a:p>
                  <a:pPr marR="0" lvl="0" algn="l" defTabSz="914400" rtl="0" eaLnBrk="1" fontAlgn="auto" latinLnBrk="0" hangingPunct="1">
                    <a:lnSpc>
                      <a:spcPct val="100000"/>
                    </a:lnSpc>
                    <a:spcBef>
                      <a:spcPts val="1000"/>
                    </a:spcBef>
                    <a:spcAft>
                      <a:spcPts val="0"/>
                    </a:spcAft>
                    <a:buClrTx/>
                    <a:buSzTx/>
                    <a:tabLst/>
                    <a:defRPr/>
                  </a:pPr>
                  <a:r>
                    <a:rPr kumimoji="0" lang="en-US" b="0" i="0" u="none" strike="noStrike" kern="1200" cap="none" spc="0" normalizeH="0" baseline="0" noProof="0">
                      <a:ln>
                        <a:noFill/>
                      </a:ln>
                      <a:solidFill>
                        <a:srgbClr val="000000"/>
                      </a:solidFill>
                      <a:effectLst/>
                      <a:uLnTx/>
                      <a:uFillTx/>
                      <a:latin typeface="Century Gothic"/>
                      <a:ea typeface="+mn-ea"/>
                      <a:cs typeface="+mn-cs"/>
                    </a:rPr>
                    <a:t>Completion of all BMP types: </a:t>
                  </a:r>
                  <a:r>
                    <a:rPr kumimoji="0" lang="en-US" b="1" i="0" u="none" strike="noStrike" kern="1200" cap="none" spc="0" normalizeH="0" baseline="0" noProof="0">
                      <a:ln>
                        <a:noFill/>
                      </a:ln>
                      <a:solidFill>
                        <a:srgbClr val="009999"/>
                      </a:solidFill>
                      <a:effectLst/>
                      <a:uLnTx/>
                      <a:uFillTx/>
                      <a:latin typeface="Century Gothic"/>
                      <a:ea typeface="+mn-ea"/>
                      <a:cs typeface="+mn-cs"/>
                    </a:rPr>
                    <a:t>Land conversion, Animal, Manure transport, etc. </a:t>
                  </a:r>
                </a:p>
              </p:txBody>
            </p:sp>
          </p:grpSp>
          <p:sp>
            <p:nvSpPr>
              <p:cNvPr id="4" name="Google Shape;557;p26">
                <a:extLst>
                  <a:ext uri="{FF2B5EF4-FFF2-40B4-BE49-F238E27FC236}">
                    <a16:creationId xmlns:a16="http://schemas.microsoft.com/office/drawing/2014/main" id="{44EE6F25-1404-7CC6-7C98-F7510F4DE158}"/>
                  </a:ext>
                </a:extLst>
              </p:cNvPr>
              <p:cNvSpPr/>
              <p:nvPr/>
            </p:nvSpPr>
            <p:spPr>
              <a:xfrm>
                <a:off x="2886451" y="1321000"/>
                <a:ext cx="1224646" cy="839845"/>
              </a:xfrm>
              <a:custGeom>
                <a:avLst/>
                <a:gdLst/>
                <a:ahLst/>
                <a:cxnLst/>
                <a:rect l="l" t="t" r="r" b="b"/>
                <a:pathLst>
                  <a:path w="51904" h="15365" extrusionOk="0">
                    <a:moveTo>
                      <a:pt x="0" y="0"/>
                    </a:moveTo>
                    <a:lnTo>
                      <a:pt x="51904" y="0"/>
                    </a:lnTo>
                    <a:lnTo>
                      <a:pt x="51904" y="15365"/>
                    </a:lnTo>
                  </a:path>
                </a:pathLst>
              </a:custGeom>
              <a:noFill/>
              <a:ln w="9525" cap="flat" cmpd="sng">
                <a:solidFill>
                  <a:srgbClr val="000000"/>
                </a:solidFill>
                <a:prstDash val="solid"/>
                <a:round/>
                <a:headEnd type="none" w="med" len="med"/>
                <a:tailEnd type="oval" w="med" len="med"/>
              </a:ln>
            </p:spPr>
          </p:sp>
        </p:grpSp>
      </p:grpSp>
      <p:grpSp>
        <p:nvGrpSpPr>
          <p:cNvPr id="16" name="Group 15">
            <a:extLst>
              <a:ext uri="{FF2B5EF4-FFF2-40B4-BE49-F238E27FC236}">
                <a16:creationId xmlns:a16="http://schemas.microsoft.com/office/drawing/2014/main" id="{4F007BBB-2AC8-844B-642E-4CAFC0688EBB}"/>
              </a:ext>
            </a:extLst>
          </p:cNvPr>
          <p:cNvGrpSpPr/>
          <p:nvPr/>
        </p:nvGrpSpPr>
        <p:grpSpPr>
          <a:xfrm>
            <a:off x="6654062" y="632134"/>
            <a:ext cx="5327268" cy="6093717"/>
            <a:chOff x="6654062" y="632134"/>
            <a:chExt cx="4928506" cy="6093717"/>
          </a:xfrm>
        </p:grpSpPr>
        <p:grpSp>
          <p:nvGrpSpPr>
            <p:cNvPr id="558" name="Google Shape;558;p26"/>
            <p:cNvGrpSpPr/>
            <p:nvPr/>
          </p:nvGrpSpPr>
          <p:grpSpPr>
            <a:xfrm>
              <a:off x="6654062" y="632134"/>
              <a:ext cx="4928506" cy="1611272"/>
              <a:chOff x="4990546" y="938664"/>
              <a:chExt cx="3696379" cy="1208454"/>
            </a:xfrm>
          </p:grpSpPr>
          <p:grpSp>
            <p:nvGrpSpPr>
              <p:cNvPr id="559" name="Google Shape;559;p26"/>
              <p:cNvGrpSpPr/>
              <p:nvPr/>
            </p:nvGrpSpPr>
            <p:grpSpPr>
              <a:xfrm>
                <a:off x="6258425" y="938664"/>
                <a:ext cx="2428500" cy="1105200"/>
                <a:chOff x="6258425" y="938664"/>
                <a:chExt cx="2428500" cy="1105200"/>
              </a:xfrm>
            </p:grpSpPr>
            <p:sp>
              <p:nvSpPr>
                <p:cNvPr id="560" name="Google Shape;560;p26"/>
                <p:cNvSpPr/>
                <p:nvPr/>
              </p:nvSpPr>
              <p:spPr>
                <a:xfrm>
                  <a:off x="6258425" y="938664"/>
                  <a:ext cx="2428500" cy="1105200"/>
                </a:xfrm>
                <a:prstGeom prst="roundRect">
                  <a:avLst>
                    <a:gd name="adj" fmla="val 8396"/>
                  </a:avLst>
                </a:prstGeom>
                <a:solidFill>
                  <a:schemeClr val="accent1">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Google Shape;562;p26"/>
                <p:cNvSpPr txBox="1"/>
                <p:nvPr/>
              </p:nvSpPr>
              <p:spPr>
                <a:xfrm>
                  <a:off x="6280930" y="1064124"/>
                  <a:ext cx="2383491" cy="765000"/>
                </a:xfrm>
                <a:prstGeom prst="rect">
                  <a:avLst/>
                </a:prstGeom>
                <a:noFill/>
                <a:ln>
                  <a:noFill/>
                </a:ln>
              </p:spPr>
              <p:txBody>
                <a:bodyPr spcFirstLastPara="1" wrap="square" lIns="121900" tIns="121900" rIns="121900" bIns="121900" anchor="t" anchorCtr="0">
                  <a:noAutofit/>
                </a:bodyPr>
                <a:lstStyle/>
                <a:p>
                  <a:pPr marR="0" lvl="0" algn="l" defTabSz="914400" rtl="0" eaLnBrk="1" fontAlgn="auto" latinLnBrk="0" hangingPunct="1">
                    <a:lnSpc>
                      <a:spcPct val="100000"/>
                    </a:lnSpc>
                    <a:spcBef>
                      <a:spcPts val="1000"/>
                    </a:spcBef>
                    <a:spcAft>
                      <a:spcPts val="0"/>
                    </a:spcAft>
                    <a:buClrTx/>
                    <a:buSzTx/>
                    <a:tabLst/>
                    <a:defRPr/>
                  </a:pPr>
                  <a:r>
                    <a:rPr kumimoji="0" lang="en-US" b="0" i="0" u="none" strike="noStrike" kern="1200" cap="none" spc="0" normalizeH="0" baseline="0" noProof="0">
                      <a:ln>
                        <a:noFill/>
                      </a:ln>
                      <a:solidFill>
                        <a:srgbClr val="000000"/>
                      </a:solidFill>
                      <a:effectLst/>
                      <a:uLnTx/>
                      <a:uFillTx/>
                      <a:latin typeface="Century Gothic"/>
                      <a:ea typeface="+mn-ea"/>
                      <a:cs typeface="+mn-cs"/>
                    </a:rPr>
                    <a:t>More than two-objective optimization</a:t>
                  </a:r>
                </a:p>
              </p:txBody>
            </p:sp>
          </p:grpSp>
          <p:sp>
            <p:nvSpPr>
              <p:cNvPr id="563" name="Google Shape;563;p26"/>
              <p:cNvSpPr/>
              <p:nvPr/>
            </p:nvSpPr>
            <p:spPr>
              <a:xfrm flipH="1">
                <a:off x="4990546" y="1321000"/>
                <a:ext cx="1267888" cy="826118"/>
              </a:xfrm>
              <a:custGeom>
                <a:avLst/>
                <a:gdLst/>
                <a:ahLst/>
                <a:cxnLst/>
                <a:rect l="l" t="t" r="r" b="b"/>
                <a:pathLst>
                  <a:path w="51904" h="15365" extrusionOk="0">
                    <a:moveTo>
                      <a:pt x="0" y="0"/>
                    </a:moveTo>
                    <a:lnTo>
                      <a:pt x="51904" y="0"/>
                    </a:lnTo>
                    <a:lnTo>
                      <a:pt x="51904" y="15365"/>
                    </a:lnTo>
                  </a:path>
                </a:pathLst>
              </a:custGeom>
              <a:noFill/>
              <a:ln w="9525" cap="flat" cmpd="sng">
                <a:solidFill>
                  <a:srgbClr val="000000"/>
                </a:solidFill>
                <a:prstDash val="solid"/>
                <a:round/>
                <a:headEnd type="none" w="med" len="med"/>
                <a:tailEnd type="oval" w="med" len="med"/>
              </a:ln>
            </p:spPr>
          </p:sp>
        </p:grpSp>
        <p:grpSp>
          <p:nvGrpSpPr>
            <p:cNvPr id="570" name="Google Shape;570;p26"/>
            <p:cNvGrpSpPr/>
            <p:nvPr/>
          </p:nvGrpSpPr>
          <p:grpSpPr>
            <a:xfrm>
              <a:off x="6705159" y="5252251"/>
              <a:ext cx="4865986" cy="1473600"/>
              <a:chOff x="5037436" y="3454013"/>
              <a:chExt cx="3649489" cy="1105200"/>
            </a:xfrm>
          </p:grpSpPr>
          <p:grpSp>
            <p:nvGrpSpPr>
              <p:cNvPr id="571" name="Google Shape;571;p26"/>
              <p:cNvGrpSpPr/>
              <p:nvPr/>
            </p:nvGrpSpPr>
            <p:grpSpPr>
              <a:xfrm>
                <a:off x="6258425" y="3454013"/>
                <a:ext cx="2428500" cy="1105200"/>
                <a:chOff x="6258425" y="3454013"/>
                <a:chExt cx="2428500" cy="1105200"/>
              </a:xfrm>
            </p:grpSpPr>
            <p:sp>
              <p:nvSpPr>
                <p:cNvPr id="572" name="Google Shape;572;p26"/>
                <p:cNvSpPr/>
                <p:nvPr/>
              </p:nvSpPr>
              <p:spPr>
                <a:xfrm>
                  <a:off x="6258425" y="3454013"/>
                  <a:ext cx="2428500" cy="1105200"/>
                </a:xfrm>
                <a:prstGeom prst="roundRect">
                  <a:avLst>
                    <a:gd name="adj" fmla="val 8396"/>
                  </a:avLst>
                </a:prstGeom>
                <a:solidFill>
                  <a:schemeClr val="accent1">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4" name="Google Shape;574;p26"/>
                <p:cNvSpPr txBox="1"/>
                <p:nvPr/>
              </p:nvSpPr>
              <p:spPr>
                <a:xfrm>
                  <a:off x="6455456" y="3585738"/>
                  <a:ext cx="1988116" cy="765000"/>
                </a:xfrm>
                <a:prstGeom prst="rect">
                  <a:avLst/>
                </a:prstGeom>
                <a:noFill/>
                <a:ln>
                  <a:noFill/>
                </a:ln>
              </p:spPr>
              <p:txBody>
                <a:bodyPr spcFirstLastPara="1" wrap="square" lIns="121900" tIns="121900" rIns="121900" bIns="121900" anchor="t" anchorCtr="0">
                  <a:noAutofit/>
                </a:bodyPr>
                <a:lstStyle/>
                <a:p>
                  <a:pPr marR="0" lvl="0" algn="l" defTabSz="914400" rtl="0" eaLnBrk="1" fontAlgn="auto" latinLnBrk="0" hangingPunct="1">
                    <a:lnSpc>
                      <a:spcPct val="100000"/>
                    </a:lnSpc>
                    <a:spcBef>
                      <a:spcPts val="1000"/>
                    </a:spcBef>
                    <a:spcAft>
                      <a:spcPts val="0"/>
                    </a:spcAft>
                    <a:buClrTx/>
                    <a:buSzTx/>
                    <a:tabLst/>
                    <a:defRPr/>
                  </a:pPr>
                  <a:r>
                    <a:rPr kumimoji="0" lang="en-US" b="0" i="0" u="none" strike="noStrike" kern="1200" cap="none" spc="0" normalizeH="0" baseline="0" noProof="0">
                      <a:ln>
                        <a:noFill/>
                      </a:ln>
                      <a:solidFill>
                        <a:srgbClr val="000000"/>
                      </a:solidFill>
                      <a:effectLst/>
                      <a:uLnTx/>
                      <a:uFillTx/>
                      <a:latin typeface="Century Gothic"/>
                      <a:ea typeface="+mn-ea"/>
                      <a:cs typeface="+mn-cs"/>
                    </a:rPr>
                    <a:t>Demonstration through workshops and tutorials</a:t>
                  </a:r>
                </a:p>
              </p:txBody>
            </p:sp>
          </p:grpSp>
          <p:sp>
            <p:nvSpPr>
              <p:cNvPr id="575" name="Google Shape;575;p26"/>
              <p:cNvSpPr/>
              <p:nvPr/>
            </p:nvSpPr>
            <p:spPr>
              <a:xfrm rot="10800000">
                <a:off x="5037436" y="3515697"/>
                <a:ext cx="1220998" cy="661328"/>
              </a:xfrm>
              <a:custGeom>
                <a:avLst/>
                <a:gdLst/>
                <a:ahLst/>
                <a:cxnLst/>
                <a:rect l="l" t="t" r="r" b="b"/>
                <a:pathLst>
                  <a:path w="51904" h="15365" extrusionOk="0">
                    <a:moveTo>
                      <a:pt x="0" y="0"/>
                    </a:moveTo>
                    <a:lnTo>
                      <a:pt x="51904" y="0"/>
                    </a:lnTo>
                    <a:lnTo>
                      <a:pt x="51904" y="15365"/>
                    </a:lnTo>
                  </a:path>
                </a:pathLst>
              </a:custGeom>
              <a:noFill/>
              <a:ln w="9525" cap="flat" cmpd="sng">
                <a:solidFill>
                  <a:srgbClr val="000000"/>
                </a:solidFill>
                <a:prstDash val="solid"/>
                <a:round/>
                <a:headEnd type="none" w="med" len="med"/>
                <a:tailEnd type="oval" w="med" len="med"/>
              </a:ln>
            </p:spPr>
          </p:sp>
        </p:grpSp>
        <p:grpSp>
          <p:nvGrpSpPr>
            <p:cNvPr id="582" name="Google Shape;582;p26"/>
            <p:cNvGrpSpPr/>
            <p:nvPr/>
          </p:nvGrpSpPr>
          <p:grpSpPr>
            <a:xfrm>
              <a:off x="7538211" y="3665355"/>
              <a:ext cx="4028000" cy="1473600"/>
              <a:chOff x="5665925" y="2196416"/>
              <a:chExt cx="3021000" cy="1105200"/>
            </a:xfrm>
          </p:grpSpPr>
          <p:grpSp>
            <p:nvGrpSpPr>
              <p:cNvPr id="583" name="Google Shape;583;p26"/>
              <p:cNvGrpSpPr/>
              <p:nvPr/>
            </p:nvGrpSpPr>
            <p:grpSpPr>
              <a:xfrm>
                <a:off x="6258425" y="2196416"/>
                <a:ext cx="2428500" cy="1105200"/>
                <a:chOff x="6258425" y="2196416"/>
                <a:chExt cx="2428500" cy="1105200"/>
              </a:xfrm>
            </p:grpSpPr>
            <p:sp>
              <p:nvSpPr>
                <p:cNvPr id="584" name="Google Shape;584;p26"/>
                <p:cNvSpPr/>
                <p:nvPr/>
              </p:nvSpPr>
              <p:spPr>
                <a:xfrm>
                  <a:off x="6258425" y="2196416"/>
                  <a:ext cx="2428500" cy="1105200"/>
                </a:xfrm>
                <a:prstGeom prst="roundRect">
                  <a:avLst>
                    <a:gd name="adj" fmla="val 8396"/>
                  </a:avLst>
                </a:prstGeom>
                <a:solidFill>
                  <a:schemeClr val="accent1">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 name="Google Shape;586;p26"/>
                <p:cNvSpPr txBox="1"/>
                <p:nvPr/>
              </p:nvSpPr>
              <p:spPr>
                <a:xfrm>
                  <a:off x="6459156" y="2273840"/>
                  <a:ext cx="2149143" cy="765000"/>
                </a:xfrm>
                <a:prstGeom prst="rect">
                  <a:avLst/>
                </a:prstGeom>
                <a:noFill/>
                <a:ln>
                  <a:noFill/>
                </a:ln>
              </p:spPr>
              <p:txBody>
                <a:bodyPr spcFirstLastPara="1" wrap="square" lIns="121900" tIns="121900" rIns="121900" bIns="121900" anchor="t" anchorCtr="0">
                  <a:noAutofit/>
                </a:bodyPr>
                <a:lstStyle/>
                <a:p>
                  <a:pPr marR="0" lvl="0" algn="l" defTabSz="914400" rtl="0" eaLnBrk="1" fontAlgn="auto" latinLnBrk="0" hangingPunct="1">
                    <a:lnSpc>
                      <a:spcPct val="100000"/>
                    </a:lnSpc>
                    <a:spcBef>
                      <a:spcPts val="1000"/>
                    </a:spcBef>
                    <a:spcAft>
                      <a:spcPts val="0"/>
                    </a:spcAft>
                    <a:buClrTx/>
                    <a:buSzTx/>
                    <a:tabLst/>
                    <a:defRPr/>
                  </a:pPr>
                  <a:r>
                    <a:rPr kumimoji="0" lang="en-US" b="1" i="0" u="none" strike="noStrike" kern="1200" cap="none" spc="0" normalizeH="0" baseline="0" noProof="0">
                      <a:ln>
                        <a:noFill/>
                      </a:ln>
                      <a:solidFill>
                        <a:srgbClr val="000000"/>
                      </a:solidFill>
                      <a:effectLst/>
                      <a:uLnTx/>
                      <a:uFillTx/>
                      <a:latin typeface="Century Gothic"/>
                      <a:ea typeface="+mn-ea"/>
                      <a:cs typeface="+mn-cs"/>
                    </a:rPr>
                    <a:t>Scale-up</a:t>
                  </a:r>
                  <a:r>
                    <a:rPr kumimoji="0" lang="en-US" b="0" i="0" u="none" strike="noStrike" kern="1200" cap="none" spc="0" normalizeH="0" baseline="0" noProof="0">
                      <a:ln>
                        <a:noFill/>
                      </a:ln>
                      <a:solidFill>
                        <a:srgbClr val="000000"/>
                      </a:solidFill>
                      <a:effectLst/>
                      <a:uLnTx/>
                      <a:uFillTx/>
                      <a:latin typeface="Century Gothic"/>
                      <a:ea typeface="+mn-ea"/>
                      <a:cs typeface="+mn-cs"/>
                    </a:rPr>
                    <a:t> study to multi-state and watershed level optimization</a:t>
                  </a:r>
                </a:p>
              </p:txBody>
            </p:sp>
          </p:grpSp>
          <p:cxnSp>
            <p:nvCxnSpPr>
              <p:cNvPr id="587" name="Google Shape;587;p26"/>
              <p:cNvCxnSpPr>
                <a:endCxn id="584" idx="1"/>
              </p:cNvCxnSpPr>
              <p:nvPr/>
            </p:nvCxnSpPr>
            <p:spPr>
              <a:xfrm>
                <a:off x="5665925" y="2749016"/>
                <a:ext cx="592500" cy="0"/>
              </a:xfrm>
              <a:prstGeom prst="straightConnector1">
                <a:avLst/>
              </a:prstGeom>
              <a:noFill/>
              <a:ln w="9525" cap="flat" cmpd="sng">
                <a:solidFill>
                  <a:srgbClr val="000000"/>
                </a:solidFill>
                <a:prstDash val="solid"/>
                <a:round/>
                <a:headEnd type="oval" w="med" len="med"/>
                <a:tailEnd type="none" w="med" len="med"/>
              </a:ln>
            </p:spPr>
          </p:cxnSp>
        </p:grpSp>
        <p:grpSp>
          <p:nvGrpSpPr>
            <p:cNvPr id="8" name="Google Shape;558;p26">
              <a:extLst>
                <a:ext uri="{FF2B5EF4-FFF2-40B4-BE49-F238E27FC236}">
                  <a16:creationId xmlns:a16="http://schemas.microsoft.com/office/drawing/2014/main" id="{8A748573-F635-C148-C9A5-29CC00F0EB75}"/>
                </a:ext>
              </a:extLst>
            </p:cNvPr>
            <p:cNvGrpSpPr/>
            <p:nvPr/>
          </p:nvGrpSpPr>
          <p:grpSpPr>
            <a:xfrm>
              <a:off x="6665484" y="2148501"/>
              <a:ext cx="4917083" cy="1473600"/>
              <a:chOff x="4999113" y="938663"/>
              <a:chExt cx="3687812" cy="1105200"/>
            </a:xfrm>
          </p:grpSpPr>
          <p:grpSp>
            <p:nvGrpSpPr>
              <p:cNvPr id="9" name="Google Shape;559;p26">
                <a:extLst>
                  <a:ext uri="{FF2B5EF4-FFF2-40B4-BE49-F238E27FC236}">
                    <a16:creationId xmlns:a16="http://schemas.microsoft.com/office/drawing/2014/main" id="{36B67AE6-0E1C-47FF-03C7-6424F84F04BA}"/>
                  </a:ext>
                </a:extLst>
              </p:cNvPr>
              <p:cNvGrpSpPr/>
              <p:nvPr/>
            </p:nvGrpSpPr>
            <p:grpSpPr>
              <a:xfrm>
                <a:off x="6258425" y="938663"/>
                <a:ext cx="2428500" cy="1105200"/>
                <a:chOff x="6258425" y="938663"/>
                <a:chExt cx="2428500" cy="1105200"/>
              </a:xfrm>
            </p:grpSpPr>
            <p:sp>
              <p:nvSpPr>
                <p:cNvPr id="11" name="Google Shape;560;p26">
                  <a:extLst>
                    <a:ext uri="{FF2B5EF4-FFF2-40B4-BE49-F238E27FC236}">
                      <a16:creationId xmlns:a16="http://schemas.microsoft.com/office/drawing/2014/main" id="{9BE93E1B-49D4-786A-CF4D-A4758B03A5F4}"/>
                    </a:ext>
                  </a:extLst>
                </p:cNvPr>
                <p:cNvSpPr/>
                <p:nvPr/>
              </p:nvSpPr>
              <p:spPr>
                <a:xfrm>
                  <a:off x="6258425" y="938663"/>
                  <a:ext cx="2428500" cy="1105200"/>
                </a:xfrm>
                <a:prstGeom prst="roundRect">
                  <a:avLst>
                    <a:gd name="adj" fmla="val 8396"/>
                  </a:avLst>
                </a:prstGeom>
                <a:solidFill>
                  <a:schemeClr val="accent1">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562;p26">
                  <a:extLst>
                    <a:ext uri="{FF2B5EF4-FFF2-40B4-BE49-F238E27FC236}">
                      <a16:creationId xmlns:a16="http://schemas.microsoft.com/office/drawing/2014/main" id="{366F9AA2-815E-DD62-3007-C814A76B6391}"/>
                    </a:ext>
                  </a:extLst>
                </p:cNvPr>
                <p:cNvSpPr txBox="1"/>
                <p:nvPr/>
              </p:nvSpPr>
              <p:spPr>
                <a:xfrm>
                  <a:off x="6446889" y="957645"/>
                  <a:ext cx="2149143" cy="765000"/>
                </a:xfrm>
                <a:prstGeom prst="rect">
                  <a:avLst/>
                </a:prstGeom>
                <a:noFill/>
                <a:ln>
                  <a:noFill/>
                </a:ln>
              </p:spPr>
              <p:txBody>
                <a:bodyPr spcFirstLastPara="1" wrap="square" lIns="121900" tIns="121900" rIns="121900" bIns="121900" anchor="t" anchorCtr="0">
                  <a:noAutofit/>
                </a:bodyPr>
                <a:lstStyle/>
                <a:p>
                  <a:pPr marR="0" lvl="0" algn="l" defTabSz="914400" rtl="0" eaLnBrk="1" fontAlgn="auto" latinLnBrk="0" hangingPunct="1">
                    <a:lnSpc>
                      <a:spcPct val="100000"/>
                    </a:lnSpc>
                    <a:spcBef>
                      <a:spcPts val="1000"/>
                    </a:spcBef>
                    <a:spcAft>
                      <a:spcPts val="0"/>
                    </a:spcAft>
                    <a:buClrTx/>
                    <a:buSzTx/>
                    <a:tabLst/>
                    <a:defRPr/>
                  </a:pPr>
                  <a:r>
                    <a:rPr kumimoji="0" lang="en-US" b="0" i="0" u="none" strike="noStrike" kern="1200" cap="none" spc="0" normalizeH="0" baseline="0" noProof="0">
                      <a:ln>
                        <a:noFill/>
                      </a:ln>
                      <a:solidFill>
                        <a:srgbClr val="000000"/>
                      </a:solidFill>
                      <a:effectLst/>
                      <a:uLnTx/>
                      <a:uFillTx/>
                      <a:latin typeface="Century Gothic"/>
                      <a:ea typeface="+mn-ea"/>
                      <a:cs typeface="+mn-cs"/>
                    </a:rPr>
                    <a:t>Harnessing hardware parallelism</a:t>
                  </a:r>
                </a:p>
              </p:txBody>
            </p:sp>
          </p:grpSp>
          <p:sp>
            <p:nvSpPr>
              <p:cNvPr id="10" name="Google Shape;563;p26">
                <a:extLst>
                  <a:ext uri="{FF2B5EF4-FFF2-40B4-BE49-F238E27FC236}">
                    <a16:creationId xmlns:a16="http://schemas.microsoft.com/office/drawing/2014/main" id="{2A3BCFD9-1DB6-8955-131B-2ED3F5729A47}"/>
                  </a:ext>
                </a:extLst>
              </p:cNvPr>
              <p:cNvSpPr/>
              <p:nvPr/>
            </p:nvSpPr>
            <p:spPr>
              <a:xfrm flipH="1">
                <a:off x="4999113" y="1321000"/>
                <a:ext cx="1259321" cy="384125"/>
              </a:xfrm>
              <a:custGeom>
                <a:avLst/>
                <a:gdLst/>
                <a:ahLst/>
                <a:cxnLst/>
                <a:rect l="l" t="t" r="r" b="b"/>
                <a:pathLst>
                  <a:path w="51904" h="15365" extrusionOk="0">
                    <a:moveTo>
                      <a:pt x="0" y="0"/>
                    </a:moveTo>
                    <a:lnTo>
                      <a:pt x="51904" y="0"/>
                    </a:lnTo>
                    <a:lnTo>
                      <a:pt x="51904" y="15365"/>
                    </a:lnTo>
                  </a:path>
                </a:pathLst>
              </a:custGeom>
              <a:noFill/>
              <a:ln w="9525" cap="flat" cmpd="sng">
                <a:solidFill>
                  <a:srgbClr val="000000"/>
                </a:solidFill>
                <a:prstDash val="solid"/>
                <a:round/>
                <a:headEnd type="none" w="med" len="med"/>
                <a:tailEnd type="oval" w="med" len="med"/>
              </a:ln>
            </p:spPr>
          </p:sp>
        </p:gr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324"/>
        <p:cNvGrpSpPr/>
        <p:nvPr/>
      </p:nvGrpSpPr>
      <p:grpSpPr>
        <a:xfrm>
          <a:off x="0" y="0"/>
          <a:ext cx="0" cy="0"/>
          <a:chOff x="0" y="0"/>
          <a:chExt cx="0" cy="0"/>
        </a:xfrm>
      </p:grpSpPr>
      <p:sp useBgFill="1">
        <p:nvSpPr>
          <p:cNvPr id="2" name="Rectangle 18">
            <a:extLst>
              <a:ext uri="{FF2B5EF4-FFF2-40B4-BE49-F238E27FC236}">
                <a16:creationId xmlns:a16="http://schemas.microsoft.com/office/drawing/2014/main" id="{B590235B-D98F-2EF3-78D6-9A6F2F753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a:extLst>
              <a:ext uri="{FF2B5EF4-FFF2-40B4-BE49-F238E27FC236}">
                <a16:creationId xmlns:a16="http://schemas.microsoft.com/office/drawing/2014/main" id="{2FD2BEFE-BA7A-4C33-CEC2-7A664456C799}"/>
              </a:ext>
            </a:extLst>
          </p:cNvPr>
          <p:cNvPicPr>
            <a:picLocks noChangeAspect="1"/>
          </p:cNvPicPr>
          <p:nvPr/>
        </p:nvPicPr>
        <p:blipFill>
          <a:blip r:embed="rId3"/>
          <a:stretch>
            <a:fillRect/>
          </a:stretch>
        </p:blipFill>
        <p:spPr>
          <a:xfrm>
            <a:off x="6922497" y="2979762"/>
            <a:ext cx="3286521" cy="3615173"/>
          </a:xfrm>
          <a:prstGeom prst="rect">
            <a:avLst/>
          </a:prstGeom>
          <a:ln>
            <a:noFill/>
          </a:ln>
          <a:effectLst>
            <a:softEdge rad="112500"/>
          </a:effectLst>
        </p:spPr>
      </p:pic>
      <p:sp>
        <p:nvSpPr>
          <p:cNvPr id="5" name="TextBox 4">
            <a:extLst>
              <a:ext uri="{FF2B5EF4-FFF2-40B4-BE49-F238E27FC236}">
                <a16:creationId xmlns:a16="http://schemas.microsoft.com/office/drawing/2014/main" id="{1F111F35-51F6-CCE4-EABF-A5C97E7DFFC8}"/>
              </a:ext>
            </a:extLst>
          </p:cNvPr>
          <p:cNvSpPr txBox="1"/>
          <p:nvPr/>
        </p:nvSpPr>
        <p:spPr>
          <a:xfrm>
            <a:off x="5633288" y="2207016"/>
            <a:ext cx="53933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Roboto Slab"/>
                <a:ea typeface="Roboto Slab"/>
                <a:cs typeface="Roboto Slab"/>
              </a:rPr>
              <a:t>Computational Optimization and Innovation</a:t>
            </a:r>
            <a:endParaRPr lang="en-US">
              <a:solidFill>
                <a:schemeClr val="bg1"/>
              </a:solidFill>
            </a:endParaRPr>
          </a:p>
          <a:p>
            <a:pPr algn="l"/>
            <a:endParaRPr lang="en-US">
              <a:solidFill>
                <a:schemeClr val="bg1"/>
              </a:solidFill>
            </a:endParaRPr>
          </a:p>
        </p:txBody>
      </p:sp>
      <p:grpSp>
        <p:nvGrpSpPr>
          <p:cNvPr id="6" name="Group 5">
            <a:extLst>
              <a:ext uri="{FF2B5EF4-FFF2-40B4-BE49-F238E27FC236}">
                <a16:creationId xmlns:a16="http://schemas.microsoft.com/office/drawing/2014/main" id="{C3D52FA4-86EF-D405-4D99-A3858641586F}"/>
              </a:ext>
            </a:extLst>
          </p:cNvPr>
          <p:cNvGrpSpPr/>
          <p:nvPr/>
        </p:nvGrpSpPr>
        <p:grpSpPr>
          <a:xfrm>
            <a:off x="11707906" y="0"/>
            <a:ext cx="484094" cy="6858000"/>
            <a:chOff x="0" y="75"/>
            <a:chExt cx="2057400" cy="5143400"/>
          </a:xfrm>
        </p:grpSpPr>
        <p:sp>
          <p:nvSpPr>
            <p:cNvPr id="7" name="Google Shape;55;p15">
              <a:extLst>
                <a:ext uri="{FF2B5EF4-FFF2-40B4-BE49-F238E27FC236}">
                  <a16:creationId xmlns:a16="http://schemas.microsoft.com/office/drawing/2014/main" id="{ED6E7AB3-5B72-8C1D-89A4-6BED10E5E42C}"/>
                </a:ext>
              </a:extLst>
            </p:cNvPr>
            <p:cNvSpPr/>
            <p:nvPr/>
          </p:nvSpPr>
          <p:spPr>
            <a:xfrm flipH="1">
              <a:off x="0" y="75"/>
              <a:ext cx="2057400" cy="1098900"/>
            </a:xfrm>
            <a:prstGeom prst="roundRect">
              <a:avLst>
                <a:gd name="adj" fmla="val 0"/>
              </a:avLst>
            </a:prstGeom>
            <a:solidFill>
              <a:srgbClr val="D1CC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 name="Google Shape;56;p15">
              <a:extLst>
                <a:ext uri="{FF2B5EF4-FFF2-40B4-BE49-F238E27FC236}">
                  <a16:creationId xmlns:a16="http://schemas.microsoft.com/office/drawing/2014/main" id="{6F579C1E-1A7B-DFA0-27D2-A4630193FE43}"/>
                </a:ext>
              </a:extLst>
            </p:cNvPr>
            <p:cNvSpPr/>
            <p:nvPr/>
          </p:nvSpPr>
          <p:spPr>
            <a:xfrm flipH="1">
              <a:off x="0" y="1348225"/>
              <a:ext cx="2057400" cy="1098900"/>
            </a:xfrm>
            <a:prstGeom prst="roundRect">
              <a:avLst>
                <a:gd name="adj" fmla="val 0"/>
              </a:avLst>
            </a:prstGeom>
            <a:solidFill>
              <a:srgbClr val="8FC0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 name="Google Shape;57;p15">
              <a:extLst>
                <a:ext uri="{FF2B5EF4-FFF2-40B4-BE49-F238E27FC236}">
                  <a16:creationId xmlns:a16="http://schemas.microsoft.com/office/drawing/2014/main" id="{4736125C-D1AB-6DC3-3C26-0208AFA3E9D8}"/>
                </a:ext>
              </a:extLst>
            </p:cNvPr>
            <p:cNvSpPr/>
            <p:nvPr/>
          </p:nvSpPr>
          <p:spPr>
            <a:xfrm flipH="1">
              <a:off x="0" y="2696375"/>
              <a:ext cx="2057400" cy="1098900"/>
            </a:xfrm>
            <a:prstGeom prst="roundRect">
              <a:avLst>
                <a:gd name="adj" fmla="val 0"/>
              </a:avLst>
            </a:prstGeom>
            <a:solidFill>
              <a:srgbClr val="1FC2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 name="Google Shape;58;p15">
              <a:extLst>
                <a:ext uri="{FF2B5EF4-FFF2-40B4-BE49-F238E27FC236}">
                  <a16:creationId xmlns:a16="http://schemas.microsoft.com/office/drawing/2014/main" id="{81361166-A299-FCC8-B109-AD85C23D07A4}"/>
                </a:ext>
              </a:extLst>
            </p:cNvPr>
            <p:cNvSpPr/>
            <p:nvPr/>
          </p:nvSpPr>
          <p:spPr>
            <a:xfrm flipH="1">
              <a:off x="0" y="4044575"/>
              <a:ext cx="2057400" cy="1098900"/>
            </a:xfrm>
            <a:prstGeom prst="roundRect">
              <a:avLst>
                <a:gd name="adj" fmla="val 0"/>
              </a:avLst>
            </a:prstGeom>
            <a:solidFill>
              <a:srgbClr val="3A80B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 name="Group 10">
            <a:extLst>
              <a:ext uri="{FF2B5EF4-FFF2-40B4-BE49-F238E27FC236}">
                <a16:creationId xmlns:a16="http://schemas.microsoft.com/office/drawing/2014/main" id="{40DADB12-8715-C6FF-672B-711F4ED66CA8}"/>
              </a:ext>
            </a:extLst>
          </p:cNvPr>
          <p:cNvGrpSpPr/>
          <p:nvPr/>
        </p:nvGrpSpPr>
        <p:grpSpPr>
          <a:xfrm>
            <a:off x="0" y="0"/>
            <a:ext cx="407894" cy="6858000"/>
            <a:chOff x="0" y="75"/>
            <a:chExt cx="2057400" cy="5143400"/>
          </a:xfrm>
        </p:grpSpPr>
        <p:sp>
          <p:nvSpPr>
            <p:cNvPr id="12" name="Google Shape;55;p15">
              <a:extLst>
                <a:ext uri="{FF2B5EF4-FFF2-40B4-BE49-F238E27FC236}">
                  <a16:creationId xmlns:a16="http://schemas.microsoft.com/office/drawing/2014/main" id="{1269B67B-B2FB-7E4D-8A43-DB9A2298D48A}"/>
                </a:ext>
              </a:extLst>
            </p:cNvPr>
            <p:cNvSpPr/>
            <p:nvPr/>
          </p:nvSpPr>
          <p:spPr>
            <a:xfrm flipH="1">
              <a:off x="0" y="75"/>
              <a:ext cx="2057400" cy="1098900"/>
            </a:xfrm>
            <a:prstGeom prst="roundRect">
              <a:avLst>
                <a:gd name="adj" fmla="val 0"/>
              </a:avLst>
            </a:prstGeom>
            <a:solidFill>
              <a:srgbClr val="D1CC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 name="Google Shape;56;p15">
              <a:extLst>
                <a:ext uri="{FF2B5EF4-FFF2-40B4-BE49-F238E27FC236}">
                  <a16:creationId xmlns:a16="http://schemas.microsoft.com/office/drawing/2014/main" id="{5065A8F2-57A7-CD7D-CFCB-2DA284531207}"/>
                </a:ext>
              </a:extLst>
            </p:cNvPr>
            <p:cNvSpPr/>
            <p:nvPr/>
          </p:nvSpPr>
          <p:spPr>
            <a:xfrm flipH="1">
              <a:off x="0" y="1348225"/>
              <a:ext cx="2057400" cy="1098900"/>
            </a:xfrm>
            <a:prstGeom prst="roundRect">
              <a:avLst>
                <a:gd name="adj" fmla="val 0"/>
              </a:avLst>
            </a:prstGeom>
            <a:solidFill>
              <a:srgbClr val="8FC0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 name="Google Shape;57;p15">
              <a:extLst>
                <a:ext uri="{FF2B5EF4-FFF2-40B4-BE49-F238E27FC236}">
                  <a16:creationId xmlns:a16="http://schemas.microsoft.com/office/drawing/2014/main" id="{A6AD5EF4-E462-5785-50D8-C44937084232}"/>
                </a:ext>
              </a:extLst>
            </p:cNvPr>
            <p:cNvSpPr/>
            <p:nvPr/>
          </p:nvSpPr>
          <p:spPr>
            <a:xfrm flipH="1">
              <a:off x="0" y="2696375"/>
              <a:ext cx="2057400" cy="1098900"/>
            </a:xfrm>
            <a:prstGeom prst="roundRect">
              <a:avLst>
                <a:gd name="adj" fmla="val 0"/>
              </a:avLst>
            </a:prstGeom>
            <a:solidFill>
              <a:srgbClr val="1FC2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 name="Google Shape;58;p15">
              <a:extLst>
                <a:ext uri="{FF2B5EF4-FFF2-40B4-BE49-F238E27FC236}">
                  <a16:creationId xmlns:a16="http://schemas.microsoft.com/office/drawing/2014/main" id="{3506E33E-F034-6C84-D8B2-6CB7D9BA3656}"/>
                </a:ext>
              </a:extLst>
            </p:cNvPr>
            <p:cNvSpPr/>
            <p:nvPr/>
          </p:nvSpPr>
          <p:spPr>
            <a:xfrm flipH="1">
              <a:off x="0" y="4044575"/>
              <a:ext cx="2057400" cy="1098900"/>
            </a:xfrm>
            <a:prstGeom prst="roundRect">
              <a:avLst>
                <a:gd name="adj" fmla="val 0"/>
              </a:avLst>
            </a:prstGeom>
            <a:solidFill>
              <a:srgbClr val="3A80B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9" name="Group 18">
            <a:extLst>
              <a:ext uri="{FF2B5EF4-FFF2-40B4-BE49-F238E27FC236}">
                <a16:creationId xmlns:a16="http://schemas.microsoft.com/office/drawing/2014/main" id="{499B6677-C13B-FD5E-EE04-548801320ACD}"/>
              </a:ext>
            </a:extLst>
          </p:cNvPr>
          <p:cNvGrpSpPr/>
          <p:nvPr/>
        </p:nvGrpSpPr>
        <p:grpSpPr>
          <a:xfrm>
            <a:off x="6610546" y="607957"/>
            <a:ext cx="4021735" cy="1224184"/>
            <a:chOff x="3799136" y="853136"/>
            <a:chExt cx="4021735" cy="1224184"/>
          </a:xfrm>
        </p:grpSpPr>
        <p:sp>
          <p:nvSpPr>
            <p:cNvPr id="16" name="Rectangle 15">
              <a:extLst>
                <a:ext uri="{FF2B5EF4-FFF2-40B4-BE49-F238E27FC236}">
                  <a16:creationId xmlns:a16="http://schemas.microsoft.com/office/drawing/2014/main" id="{E3DEC306-04B2-C9D4-030E-D054B14FD29A}"/>
                </a:ext>
              </a:extLst>
            </p:cNvPr>
            <p:cNvSpPr/>
            <p:nvPr/>
          </p:nvSpPr>
          <p:spPr>
            <a:xfrm>
              <a:off x="3799136" y="853136"/>
              <a:ext cx="4021735" cy="1224184"/>
            </a:xfrm>
            <a:prstGeom prst="rect">
              <a:avLst/>
            </a:prstGeom>
            <a:solidFill>
              <a:schemeClr val="lt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6" descr="Icon&#10;&#10;Description automatically generated">
              <a:extLst>
                <a:ext uri="{FF2B5EF4-FFF2-40B4-BE49-F238E27FC236}">
                  <a16:creationId xmlns:a16="http://schemas.microsoft.com/office/drawing/2014/main" id="{68673FCF-FCD5-5547-A136-29689DDBC908}"/>
                </a:ext>
              </a:extLst>
            </p:cNvPr>
            <p:cNvPicPr>
              <a:picLocks noChangeAspect="1"/>
            </p:cNvPicPr>
            <p:nvPr/>
          </p:nvPicPr>
          <p:blipFill>
            <a:blip r:embed="rId4"/>
            <a:stretch>
              <a:fillRect/>
            </a:stretch>
          </p:blipFill>
          <p:spPr>
            <a:xfrm>
              <a:off x="4193362" y="916765"/>
              <a:ext cx="3195204" cy="918621"/>
            </a:xfrm>
            <a:prstGeom prst="rect">
              <a:avLst/>
            </a:prstGeom>
          </p:spPr>
        </p:pic>
      </p:grpSp>
      <p:pic>
        <p:nvPicPr>
          <p:cNvPr id="18" name="Picture 17">
            <a:extLst>
              <a:ext uri="{FF2B5EF4-FFF2-40B4-BE49-F238E27FC236}">
                <a16:creationId xmlns:a16="http://schemas.microsoft.com/office/drawing/2014/main" id="{E266B51F-55EF-AABD-3ABB-679BC312CDE6}"/>
              </a:ext>
            </a:extLst>
          </p:cNvPr>
          <p:cNvPicPr>
            <a:picLocks noChangeAspect="1"/>
          </p:cNvPicPr>
          <p:nvPr/>
        </p:nvPicPr>
        <p:blipFill>
          <a:blip r:embed="rId5"/>
          <a:stretch>
            <a:fillRect/>
          </a:stretch>
        </p:blipFill>
        <p:spPr>
          <a:xfrm>
            <a:off x="643498" y="3755578"/>
            <a:ext cx="5275232" cy="2967318"/>
          </a:xfrm>
          <a:prstGeom prst="rect">
            <a:avLst/>
          </a:prstGeom>
          <a:ln>
            <a:noFill/>
          </a:ln>
          <a:effectLst>
            <a:softEdge rad="112500"/>
          </a:effectLst>
        </p:spPr>
      </p:pic>
      <p:pic>
        <p:nvPicPr>
          <p:cNvPr id="20" name="Picture 19">
            <a:extLst>
              <a:ext uri="{FF2B5EF4-FFF2-40B4-BE49-F238E27FC236}">
                <a16:creationId xmlns:a16="http://schemas.microsoft.com/office/drawing/2014/main" id="{7050C1DA-9F00-5E4E-9248-252F634DF1F0}"/>
              </a:ext>
            </a:extLst>
          </p:cNvPr>
          <p:cNvPicPr>
            <a:picLocks noChangeAspect="1"/>
          </p:cNvPicPr>
          <p:nvPr/>
        </p:nvPicPr>
        <p:blipFill>
          <a:blip r:embed="rId6"/>
          <a:stretch>
            <a:fillRect/>
          </a:stretch>
        </p:blipFill>
        <p:spPr>
          <a:xfrm>
            <a:off x="1137989" y="192461"/>
            <a:ext cx="2143125" cy="2143125"/>
          </a:xfrm>
          <a:prstGeom prst="rect">
            <a:avLst/>
          </a:prstGeom>
          <a:ln>
            <a:noFill/>
          </a:ln>
          <a:effectLst>
            <a:softEdge rad="112500"/>
          </a:effectLst>
        </p:spPr>
      </p:pic>
      <p:sp>
        <p:nvSpPr>
          <p:cNvPr id="21" name="TextBox 20">
            <a:extLst>
              <a:ext uri="{FF2B5EF4-FFF2-40B4-BE49-F238E27FC236}">
                <a16:creationId xmlns:a16="http://schemas.microsoft.com/office/drawing/2014/main" id="{D6D900A2-DA48-76F6-5BB8-30811BCC1902}"/>
              </a:ext>
            </a:extLst>
          </p:cNvPr>
          <p:cNvSpPr txBox="1"/>
          <p:nvPr/>
        </p:nvSpPr>
        <p:spPr>
          <a:xfrm>
            <a:off x="1316287" y="2691639"/>
            <a:ext cx="5044171" cy="707886"/>
          </a:xfrm>
          <a:prstGeom prst="rect">
            <a:avLst/>
          </a:prstGeom>
          <a:noFill/>
        </p:spPr>
        <p:txBody>
          <a:bodyPr wrap="square" rtlCol="0">
            <a:spAutoFit/>
          </a:bodyPr>
          <a:lstStyle/>
          <a:p>
            <a:r>
              <a:rPr lang="en-US" sz="4000">
                <a:solidFill>
                  <a:schemeClr val="bg1"/>
                </a:solidFill>
                <a:latin typeface="Elephant"/>
                <a:ea typeface="+mj-ea"/>
                <a:cs typeface="+mj-cs"/>
              </a:rPr>
              <a:t>Thank</a:t>
            </a:r>
            <a:r>
              <a:rPr lang="en-US">
                <a:solidFill>
                  <a:schemeClr val="bg1"/>
                </a:solidFill>
                <a:latin typeface="Century Gothic" panose="020B0502020202020204" pitchFamily="34" charset="0"/>
              </a:rPr>
              <a:t> </a:t>
            </a:r>
            <a:r>
              <a:rPr lang="en-US" sz="4000">
                <a:solidFill>
                  <a:schemeClr val="bg1"/>
                </a:solidFill>
                <a:latin typeface="Elephant"/>
                <a:ea typeface="+mj-ea"/>
                <a:cs typeface="+mj-cs"/>
              </a:rPr>
              <a:t>you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06387" y="67235"/>
            <a:ext cx="9146383" cy="1219200"/>
          </a:xfrm>
        </p:spPr>
        <p:txBody>
          <a:bodyPr/>
          <a:lstStyle/>
          <a:p>
            <a:r>
              <a:rPr lang="en-US">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Hoda Razavi</a:t>
            </a:r>
          </a:p>
        </p:txBody>
      </p:sp>
      <p:sp>
        <p:nvSpPr>
          <p:cNvPr id="14" name="Content Placeholder 13"/>
          <p:cNvSpPr>
            <a:spLocks noGrp="1"/>
          </p:cNvSpPr>
          <p:nvPr>
            <p:ph idx="1"/>
          </p:nvPr>
        </p:nvSpPr>
        <p:spPr>
          <a:xfrm>
            <a:off x="3929952" y="1505096"/>
            <a:ext cx="7764507" cy="4419600"/>
          </a:xfrm>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3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Title: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PhD Student, Biosystems and Agricultural Engineering, Michigan State University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MS Water and Hydraulic Structures, Civil Engineering, Khajeh Nasir Toosi University of Technology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BS Civil Engineering University of Tehran</a:t>
            </a:r>
          </a:p>
          <a:p>
            <a:pPr marL="914400" marR="0" lvl="2" indent="0" algn="l" defTabSz="914400" rtl="0" eaLnBrk="1" fontAlgn="auto" latinLnBrk="0" hangingPunct="1">
              <a:lnSpc>
                <a:spcPct val="90000"/>
              </a:lnSpc>
              <a:spcBef>
                <a:spcPts val="500"/>
              </a:spcBef>
              <a:spcAft>
                <a:spcPts val="0"/>
              </a:spcAft>
              <a:buClrTx/>
              <a:buSzTx/>
              <a:buNone/>
              <a:tabLst/>
              <a:defRPr/>
            </a:pPr>
            <a:endParaRPr lang="en-US" sz="1500" b="1">
              <a:latin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Expertise: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Watershed/water quality modeling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Environmental flow</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Multi-objective optimization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Uncertainty quantification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Water resources management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Data-driven models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Climate change impacts</a:t>
            </a:r>
          </a:p>
          <a:p>
            <a:pPr marL="914400" marR="0" lvl="2" indent="0" algn="l" defTabSz="914400" rtl="0" eaLnBrk="1" fontAlgn="auto" latinLnBrk="0" hangingPunct="1">
              <a:lnSpc>
                <a:spcPct val="90000"/>
              </a:lnSpc>
              <a:spcBef>
                <a:spcPts val="500"/>
              </a:spcBef>
              <a:spcAft>
                <a:spcPts val="0"/>
              </a:spcAft>
              <a:buClrTx/>
              <a:buSzTx/>
              <a:buNone/>
              <a:tabLst/>
              <a:defRPr/>
            </a:pPr>
            <a:endParaRPr kumimoji="0" lang="en-US" sz="15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5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914400" lvl="2" indent="0">
              <a:lnSpc>
                <a:spcPct val="90000"/>
              </a:lnSpc>
              <a:buNone/>
            </a:pPr>
            <a:endParaRPr lang="en-US" b="1">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90BC6BE-32DE-A796-41FD-DA2000C9D8F9}"/>
              </a:ext>
            </a:extLst>
          </p:cNvPr>
          <p:cNvPicPr>
            <a:picLocks noChangeAspect="1"/>
          </p:cNvPicPr>
          <p:nvPr/>
        </p:nvPicPr>
        <p:blipFill rotWithShape="1">
          <a:blip r:embed="rId3"/>
          <a:srcRect t="1734" b="18148"/>
          <a:stretch/>
        </p:blipFill>
        <p:spPr>
          <a:xfrm>
            <a:off x="626218" y="1388256"/>
            <a:ext cx="2866761" cy="3387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3705889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5B14E6-B4BA-4AA0-9A31-C3D26125CC0A}"/>
              </a:ext>
            </a:extLst>
          </p:cNvPr>
          <p:cNvSpPr/>
          <p:nvPr/>
        </p:nvSpPr>
        <p:spPr>
          <a:xfrm rot="21189620">
            <a:off x="132041" y="3554233"/>
            <a:ext cx="5889893" cy="3490898"/>
          </a:xfrm>
          <a:custGeom>
            <a:avLst/>
            <a:gdLst>
              <a:gd name="connsiteX0" fmla="*/ 0 w 1604985"/>
              <a:gd name="connsiteY0" fmla="*/ 0 h 3034748"/>
              <a:gd name="connsiteX1" fmla="*/ 1604985 w 1604985"/>
              <a:gd name="connsiteY1" fmla="*/ 0 h 3034748"/>
              <a:gd name="connsiteX2" fmla="*/ 1604985 w 1604985"/>
              <a:gd name="connsiteY2" fmla="*/ 3034748 h 3034748"/>
              <a:gd name="connsiteX3" fmla="*/ 0 w 1604985"/>
              <a:gd name="connsiteY3" fmla="*/ 3034748 h 3034748"/>
              <a:gd name="connsiteX4" fmla="*/ 0 w 1604985"/>
              <a:gd name="connsiteY4" fmla="*/ 0 h 3034748"/>
              <a:gd name="connsiteX0" fmla="*/ 313697 w 1918682"/>
              <a:gd name="connsiteY0" fmla="*/ 0 h 3034748"/>
              <a:gd name="connsiteX1" fmla="*/ 1918682 w 1918682"/>
              <a:gd name="connsiteY1" fmla="*/ 0 h 3034748"/>
              <a:gd name="connsiteX2" fmla="*/ 1918682 w 1918682"/>
              <a:gd name="connsiteY2" fmla="*/ 3034748 h 3034748"/>
              <a:gd name="connsiteX3" fmla="*/ 0 w 1918682"/>
              <a:gd name="connsiteY3" fmla="*/ 2756873 h 3034748"/>
              <a:gd name="connsiteX4" fmla="*/ 313697 w 1918682"/>
              <a:gd name="connsiteY4" fmla="*/ 0 h 3034748"/>
              <a:gd name="connsiteX0" fmla="*/ 313697 w 2039212"/>
              <a:gd name="connsiteY0" fmla="*/ 0 h 3142635"/>
              <a:gd name="connsiteX1" fmla="*/ 1918682 w 2039212"/>
              <a:gd name="connsiteY1" fmla="*/ 0 h 3142635"/>
              <a:gd name="connsiteX2" fmla="*/ 2039212 w 2039212"/>
              <a:gd name="connsiteY2" fmla="*/ 3142635 h 3142635"/>
              <a:gd name="connsiteX3" fmla="*/ 0 w 2039212"/>
              <a:gd name="connsiteY3" fmla="*/ 2756873 h 3142635"/>
              <a:gd name="connsiteX4" fmla="*/ 313697 w 2039212"/>
              <a:gd name="connsiteY4" fmla="*/ 0 h 3142635"/>
              <a:gd name="connsiteX0" fmla="*/ 326323 w 2051838"/>
              <a:gd name="connsiteY0" fmla="*/ 0 h 3142635"/>
              <a:gd name="connsiteX1" fmla="*/ 1931308 w 2051838"/>
              <a:gd name="connsiteY1" fmla="*/ 0 h 3142635"/>
              <a:gd name="connsiteX2" fmla="*/ 2051838 w 2051838"/>
              <a:gd name="connsiteY2" fmla="*/ 3142635 h 3142635"/>
              <a:gd name="connsiteX3" fmla="*/ 0 w 2051838"/>
              <a:gd name="connsiteY3" fmla="*/ 2862137 h 3142635"/>
              <a:gd name="connsiteX4" fmla="*/ 326323 w 2051838"/>
              <a:gd name="connsiteY4" fmla="*/ 0 h 3142635"/>
              <a:gd name="connsiteX0" fmla="*/ 326323 w 2051838"/>
              <a:gd name="connsiteY0" fmla="*/ 450524 h 3593159"/>
              <a:gd name="connsiteX1" fmla="*/ 1958652 w 2051838"/>
              <a:gd name="connsiteY1" fmla="*/ 0 h 3593159"/>
              <a:gd name="connsiteX2" fmla="*/ 2051838 w 2051838"/>
              <a:gd name="connsiteY2" fmla="*/ 3593159 h 3593159"/>
              <a:gd name="connsiteX3" fmla="*/ 0 w 2051838"/>
              <a:gd name="connsiteY3" fmla="*/ 3312661 h 3593159"/>
              <a:gd name="connsiteX4" fmla="*/ 326323 w 2051838"/>
              <a:gd name="connsiteY4" fmla="*/ 450524 h 3593159"/>
              <a:gd name="connsiteX0" fmla="*/ 326323 w 2067585"/>
              <a:gd name="connsiteY0" fmla="*/ 691053 h 3833688"/>
              <a:gd name="connsiteX1" fmla="*/ 2067585 w 2067585"/>
              <a:gd name="connsiteY1" fmla="*/ 0 h 3833688"/>
              <a:gd name="connsiteX2" fmla="*/ 2051838 w 2067585"/>
              <a:gd name="connsiteY2" fmla="*/ 3833688 h 3833688"/>
              <a:gd name="connsiteX3" fmla="*/ 0 w 2067585"/>
              <a:gd name="connsiteY3" fmla="*/ 3553190 h 3833688"/>
              <a:gd name="connsiteX4" fmla="*/ 326323 w 2067585"/>
              <a:gd name="connsiteY4" fmla="*/ 691053 h 3833688"/>
              <a:gd name="connsiteX0" fmla="*/ 319991 w 2061253"/>
              <a:gd name="connsiteY0" fmla="*/ 691053 h 3833688"/>
              <a:gd name="connsiteX1" fmla="*/ 2061253 w 2061253"/>
              <a:gd name="connsiteY1" fmla="*/ 0 h 3833688"/>
              <a:gd name="connsiteX2" fmla="*/ 2045506 w 2061253"/>
              <a:gd name="connsiteY2" fmla="*/ 3833688 h 3833688"/>
              <a:gd name="connsiteX3" fmla="*/ 0 w 2061253"/>
              <a:gd name="connsiteY3" fmla="*/ 3378529 h 3833688"/>
              <a:gd name="connsiteX4" fmla="*/ 319991 w 2061253"/>
              <a:gd name="connsiteY4" fmla="*/ 691053 h 3833688"/>
              <a:gd name="connsiteX0" fmla="*/ 319991 w 2137740"/>
              <a:gd name="connsiteY0" fmla="*/ 691053 h 3917842"/>
              <a:gd name="connsiteX1" fmla="*/ 2061253 w 2137740"/>
              <a:gd name="connsiteY1" fmla="*/ 0 h 3917842"/>
              <a:gd name="connsiteX2" fmla="*/ 2137740 w 2137740"/>
              <a:gd name="connsiteY2" fmla="*/ 3917842 h 3917842"/>
              <a:gd name="connsiteX3" fmla="*/ 0 w 2137740"/>
              <a:gd name="connsiteY3" fmla="*/ 3378529 h 3917842"/>
              <a:gd name="connsiteX4" fmla="*/ 319991 w 2137740"/>
              <a:gd name="connsiteY4" fmla="*/ 691053 h 3917842"/>
              <a:gd name="connsiteX0" fmla="*/ 319991 w 2098547"/>
              <a:gd name="connsiteY0" fmla="*/ 691053 h 4000851"/>
              <a:gd name="connsiteX1" fmla="*/ 2061253 w 2098547"/>
              <a:gd name="connsiteY1" fmla="*/ 0 h 4000851"/>
              <a:gd name="connsiteX2" fmla="*/ 2098547 w 2098547"/>
              <a:gd name="connsiteY2" fmla="*/ 4000851 h 4000851"/>
              <a:gd name="connsiteX3" fmla="*/ 0 w 2098547"/>
              <a:gd name="connsiteY3" fmla="*/ 3378529 h 4000851"/>
              <a:gd name="connsiteX4" fmla="*/ 319991 w 2098547"/>
              <a:gd name="connsiteY4" fmla="*/ 691053 h 4000851"/>
              <a:gd name="connsiteX0" fmla="*/ 319991 w 2100427"/>
              <a:gd name="connsiteY0" fmla="*/ 1139522 h 4449320"/>
              <a:gd name="connsiteX1" fmla="*/ 2100427 w 2100427"/>
              <a:gd name="connsiteY1" fmla="*/ 0 h 4449320"/>
              <a:gd name="connsiteX2" fmla="*/ 2098547 w 2100427"/>
              <a:gd name="connsiteY2" fmla="*/ 4449320 h 4449320"/>
              <a:gd name="connsiteX3" fmla="*/ 0 w 2100427"/>
              <a:gd name="connsiteY3" fmla="*/ 3826998 h 4449320"/>
              <a:gd name="connsiteX4" fmla="*/ 319991 w 2100427"/>
              <a:gd name="connsiteY4" fmla="*/ 1139522 h 4449320"/>
              <a:gd name="connsiteX0" fmla="*/ 319991 w 2211090"/>
              <a:gd name="connsiteY0" fmla="*/ 1330905 h 4640703"/>
              <a:gd name="connsiteX1" fmla="*/ 2211090 w 2211090"/>
              <a:gd name="connsiteY1" fmla="*/ 0 h 4640703"/>
              <a:gd name="connsiteX2" fmla="*/ 2098547 w 2211090"/>
              <a:gd name="connsiteY2" fmla="*/ 4640703 h 4640703"/>
              <a:gd name="connsiteX3" fmla="*/ 0 w 2211090"/>
              <a:gd name="connsiteY3" fmla="*/ 4018381 h 4640703"/>
              <a:gd name="connsiteX4" fmla="*/ 319991 w 2211090"/>
              <a:gd name="connsiteY4" fmla="*/ 1330905 h 4640703"/>
              <a:gd name="connsiteX0" fmla="*/ 319991 w 2098613"/>
              <a:gd name="connsiteY0" fmla="*/ 1344733 h 4654531"/>
              <a:gd name="connsiteX1" fmla="*/ 2095802 w 2098613"/>
              <a:gd name="connsiteY1" fmla="*/ 0 h 4654531"/>
              <a:gd name="connsiteX2" fmla="*/ 2098547 w 2098613"/>
              <a:gd name="connsiteY2" fmla="*/ 4654531 h 4654531"/>
              <a:gd name="connsiteX3" fmla="*/ 0 w 2098613"/>
              <a:gd name="connsiteY3" fmla="*/ 4032209 h 4654531"/>
              <a:gd name="connsiteX4" fmla="*/ 319991 w 2098613"/>
              <a:gd name="connsiteY4" fmla="*/ 1344733 h 4654531"/>
              <a:gd name="connsiteX0" fmla="*/ 343664 w 2122286"/>
              <a:gd name="connsiteY0" fmla="*/ 1344733 h 4654531"/>
              <a:gd name="connsiteX1" fmla="*/ 2119475 w 2122286"/>
              <a:gd name="connsiteY1" fmla="*/ 0 h 4654531"/>
              <a:gd name="connsiteX2" fmla="*/ 2122220 w 2122286"/>
              <a:gd name="connsiteY2" fmla="*/ 4654531 h 4654531"/>
              <a:gd name="connsiteX3" fmla="*/ 0 w 2122286"/>
              <a:gd name="connsiteY3" fmla="*/ 4229577 h 4654531"/>
              <a:gd name="connsiteX4" fmla="*/ 343664 w 2122286"/>
              <a:gd name="connsiteY4" fmla="*/ 1344733 h 4654531"/>
              <a:gd name="connsiteX0" fmla="*/ 353133 w 2131755"/>
              <a:gd name="connsiteY0" fmla="*/ 1344733 h 4654531"/>
              <a:gd name="connsiteX1" fmla="*/ 2128944 w 2131755"/>
              <a:gd name="connsiteY1" fmla="*/ 0 h 4654531"/>
              <a:gd name="connsiteX2" fmla="*/ 2131689 w 2131755"/>
              <a:gd name="connsiteY2" fmla="*/ 4654531 h 4654531"/>
              <a:gd name="connsiteX3" fmla="*/ 0 w 2131755"/>
              <a:gd name="connsiteY3" fmla="*/ 4308524 h 4654531"/>
              <a:gd name="connsiteX4" fmla="*/ 353133 w 2131755"/>
              <a:gd name="connsiteY4" fmla="*/ 1344733 h 4654531"/>
              <a:gd name="connsiteX0" fmla="*/ 469444 w 2248066"/>
              <a:gd name="connsiteY0" fmla="*/ 1344733 h 4654531"/>
              <a:gd name="connsiteX1" fmla="*/ 2245255 w 2248066"/>
              <a:gd name="connsiteY1" fmla="*/ 0 h 4654531"/>
              <a:gd name="connsiteX2" fmla="*/ 2248000 w 2248066"/>
              <a:gd name="connsiteY2" fmla="*/ 4654531 h 4654531"/>
              <a:gd name="connsiteX3" fmla="*/ 0 w 2248066"/>
              <a:gd name="connsiteY3" fmla="*/ 4388003 h 4654531"/>
              <a:gd name="connsiteX4" fmla="*/ 469444 w 2248066"/>
              <a:gd name="connsiteY4" fmla="*/ 1344733 h 465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066" h="4654531">
                <a:moveTo>
                  <a:pt x="469444" y="1344733"/>
                </a:moveTo>
                <a:lnTo>
                  <a:pt x="2245255" y="0"/>
                </a:lnTo>
                <a:cubicBezTo>
                  <a:pt x="2244628" y="1483107"/>
                  <a:pt x="2248627" y="3171424"/>
                  <a:pt x="2248000" y="4654531"/>
                </a:cubicBezTo>
                <a:lnTo>
                  <a:pt x="0" y="4388003"/>
                </a:lnTo>
                <a:lnTo>
                  <a:pt x="469444" y="1344733"/>
                </a:lnTo>
                <a:close/>
              </a:path>
            </a:pathLst>
          </a:custGeom>
          <a:solidFill>
            <a:schemeClr val="tx1">
              <a:lumMod val="50000"/>
              <a:lumOff val="50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D344C2E1-4EBE-6E50-5845-DFD77DA3DBE0}"/>
              </a:ext>
            </a:extLst>
          </p:cNvPr>
          <p:cNvGrpSpPr/>
          <p:nvPr/>
        </p:nvGrpSpPr>
        <p:grpSpPr>
          <a:xfrm>
            <a:off x="214065" y="1252698"/>
            <a:ext cx="5994779" cy="5376703"/>
            <a:chOff x="643586" y="1293039"/>
            <a:chExt cx="5994779" cy="5376703"/>
          </a:xfrm>
        </p:grpSpPr>
        <p:grpSp>
          <p:nvGrpSpPr>
            <p:cNvPr id="63" name="Group 62">
              <a:extLst>
                <a:ext uri="{FF2B5EF4-FFF2-40B4-BE49-F238E27FC236}">
                  <a16:creationId xmlns:a16="http://schemas.microsoft.com/office/drawing/2014/main" id="{86B0512B-B2DD-4821-9475-2234DA6014FF}"/>
                </a:ext>
              </a:extLst>
            </p:cNvPr>
            <p:cNvGrpSpPr/>
            <p:nvPr/>
          </p:nvGrpSpPr>
          <p:grpSpPr>
            <a:xfrm>
              <a:off x="1682418" y="1293039"/>
              <a:ext cx="3772482" cy="539545"/>
              <a:chOff x="1885508" y="1224638"/>
              <a:chExt cx="4593629" cy="1171514"/>
            </a:xfrm>
          </p:grpSpPr>
          <p:grpSp>
            <p:nvGrpSpPr>
              <p:cNvPr id="24" name="Group 23">
                <a:extLst>
                  <a:ext uri="{FF2B5EF4-FFF2-40B4-BE49-F238E27FC236}">
                    <a16:creationId xmlns:a16="http://schemas.microsoft.com/office/drawing/2014/main" id="{5CC32BF6-63A7-4553-9639-C9FC369F5C4F}"/>
                  </a:ext>
                </a:extLst>
              </p:cNvPr>
              <p:cNvGrpSpPr/>
              <p:nvPr/>
            </p:nvGrpSpPr>
            <p:grpSpPr>
              <a:xfrm>
                <a:off x="1885508" y="1224638"/>
                <a:ext cx="1049548" cy="1171514"/>
                <a:chOff x="6255026" y="1369209"/>
                <a:chExt cx="1498324" cy="1672441"/>
              </a:xfrm>
            </p:grpSpPr>
            <p:sp>
              <p:nvSpPr>
                <p:cNvPr id="17" name="Freeform: Shape 16">
                  <a:extLst>
                    <a:ext uri="{FF2B5EF4-FFF2-40B4-BE49-F238E27FC236}">
                      <a16:creationId xmlns:a16="http://schemas.microsoft.com/office/drawing/2014/main" id="{845B8196-D74A-4A4E-862B-25B2F62D8B1F}"/>
                    </a:ext>
                  </a:extLst>
                </p:cNvPr>
                <p:cNvSpPr/>
                <p:nvPr/>
              </p:nvSpPr>
              <p:spPr>
                <a:xfrm>
                  <a:off x="6255026" y="2294596"/>
                  <a:ext cx="1498324" cy="747054"/>
                </a:xfrm>
                <a:custGeom>
                  <a:avLst/>
                  <a:gdLst>
                    <a:gd name="connsiteX0" fmla="*/ 48312 w 1498324"/>
                    <a:gd name="connsiteY0" fmla="*/ 0 h 747054"/>
                    <a:gd name="connsiteX1" fmla="*/ 1450012 w 1498324"/>
                    <a:gd name="connsiteY1" fmla="*/ 0 h 747054"/>
                    <a:gd name="connsiteX2" fmla="*/ 1498324 w 1498324"/>
                    <a:gd name="connsiteY2" fmla="*/ 48312 h 747054"/>
                    <a:gd name="connsiteX3" fmla="*/ 1498324 w 1498324"/>
                    <a:gd name="connsiteY3" fmla="*/ 698742 h 747054"/>
                    <a:gd name="connsiteX4" fmla="*/ 1450012 w 1498324"/>
                    <a:gd name="connsiteY4" fmla="*/ 747054 h 747054"/>
                    <a:gd name="connsiteX5" fmla="*/ 1151716 w 1498324"/>
                    <a:gd name="connsiteY5" fmla="*/ 747054 h 747054"/>
                    <a:gd name="connsiteX6" fmla="*/ 1155562 w 1498324"/>
                    <a:gd name="connsiteY6" fmla="*/ 728004 h 747054"/>
                    <a:gd name="connsiteX7" fmla="*/ 1009512 w 1498324"/>
                    <a:gd name="connsiteY7" fmla="*/ 581954 h 747054"/>
                    <a:gd name="connsiteX8" fmla="*/ 863462 w 1498324"/>
                    <a:gd name="connsiteY8" fmla="*/ 728004 h 747054"/>
                    <a:gd name="connsiteX9" fmla="*/ 867308 w 1498324"/>
                    <a:gd name="connsiteY9" fmla="*/ 747054 h 747054"/>
                    <a:gd name="connsiteX10" fmla="*/ 631016 w 1498324"/>
                    <a:gd name="connsiteY10" fmla="*/ 747054 h 747054"/>
                    <a:gd name="connsiteX11" fmla="*/ 634862 w 1498324"/>
                    <a:gd name="connsiteY11" fmla="*/ 728004 h 747054"/>
                    <a:gd name="connsiteX12" fmla="*/ 488812 w 1498324"/>
                    <a:gd name="connsiteY12" fmla="*/ 581954 h 747054"/>
                    <a:gd name="connsiteX13" fmla="*/ 342762 w 1498324"/>
                    <a:gd name="connsiteY13" fmla="*/ 728004 h 747054"/>
                    <a:gd name="connsiteX14" fmla="*/ 346608 w 1498324"/>
                    <a:gd name="connsiteY14" fmla="*/ 747054 h 747054"/>
                    <a:gd name="connsiteX15" fmla="*/ 48312 w 1498324"/>
                    <a:gd name="connsiteY15" fmla="*/ 747054 h 747054"/>
                    <a:gd name="connsiteX16" fmla="*/ 0 w 1498324"/>
                    <a:gd name="connsiteY16" fmla="*/ 698742 h 747054"/>
                    <a:gd name="connsiteX17" fmla="*/ 0 w 1498324"/>
                    <a:gd name="connsiteY17" fmla="*/ 48312 h 747054"/>
                    <a:gd name="connsiteX18" fmla="*/ 48312 w 1498324"/>
                    <a:gd name="connsiteY18" fmla="*/ 0 h 74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8324" h="747054">
                      <a:moveTo>
                        <a:pt x="48312" y="0"/>
                      </a:moveTo>
                      <a:lnTo>
                        <a:pt x="1450012" y="0"/>
                      </a:lnTo>
                      <a:cubicBezTo>
                        <a:pt x="1476694" y="0"/>
                        <a:pt x="1498324" y="21630"/>
                        <a:pt x="1498324" y="48312"/>
                      </a:cubicBezTo>
                      <a:lnTo>
                        <a:pt x="1498324" y="698742"/>
                      </a:lnTo>
                      <a:cubicBezTo>
                        <a:pt x="1498324" y="725424"/>
                        <a:pt x="1476694" y="747054"/>
                        <a:pt x="1450012" y="747054"/>
                      </a:cubicBezTo>
                      <a:lnTo>
                        <a:pt x="1151716" y="747054"/>
                      </a:lnTo>
                      <a:lnTo>
                        <a:pt x="1155562" y="728004"/>
                      </a:lnTo>
                      <a:cubicBezTo>
                        <a:pt x="1155562" y="647343"/>
                        <a:pt x="1090173" y="581954"/>
                        <a:pt x="1009512" y="581954"/>
                      </a:cubicBezTo>
                      <a:cubicBezTo>
                        <a:pt x="928851" y="581954"/>
                        <a:pt x="863462" y="647343"/>
                        <a:pt x="863462" y="728004"/>
                      </a:cubicBezTo>
                      <a:lnTo>
                        <a:pt x="867308" y="747054"/>
                      </a:lnTo>
                      <a:lnTo>
                        <a:pt x="631016" y="747054"/>
                      </a:lnTo>
                      <a:lnTo>
                        <a:pt x="634862" y="728004"/>
                      </a:lnTo>
                      <a:cubicBezTo>
                        <a:pt x="634862" y="647343"/>
                        <a:pt x="569473" y="581954"/>
                        <a:pt x="488812" y="581954"/>
                      </a:cubicBezTo>
                      <a:cubicBezTo>
                        <a:pt x="408151" y="581954"/>
                        <a:pt x="342762" y="647343"/>
                        <a:pt x="342762" y="728004"/>
                      </a:cubicBezTo>
                      <a:lnTo>
                        <a:pt x="346608" y="747054"/>
                      </a:lnTo>
                      <a:lnTo>
                        <a:pt x="48312" y="747054"/>
                      </a:lnTo>
                      <a:cubicBezTo>
                        <a:pt x="21630" y="747054"/>
                        <a:pt x="0" y="725424"/>
                        <a:pt x="0" y="698742"/>
                      </a:cubicBezTo>
                      <a:lnTo>
                        <a:pt x="0" y="48312"/>
                      </a:lnTo>
                      <a:cubicBezTo>
                        <a:pt x="0" y="21630"/>
                        <a:pt x="21630" y="0"/>
                        <a:pt x="48312" y="0"/>
                      </a:cubicBezTo>
                      <a:close/>
                    </a:path>
                  </a:pathLst>
                </a:custGeom>
                <a:gradFill flip="none" rotWithShape="1">
                  <a:gsLst>
                    <a:gs pos="99000">
                      <a:schemeClr val="tx1">
                        <a:lumMod val="65000"/>
                        <a:lumOff val="35000"/>
                      </a:schemeClr>
                    </a:gs>
                    <a:gs pos="0">
                      <a:schemeClr val="tx1"/>
                    </a:gs>
                    <a:gs pos="84000">
                      <a:schemeClr val="tx1">
                        <a:lumMod val="65000"/>
                        <a:lumOff val="35000"/>
                      </a:schemeClr>
                    </a:gs>
                    <a:gs pos="78000">
                      <a:schemeClr val="tx1">
                        <a:lumMod val="65000"/>
                        <a:lumOff val="3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EB9C248-7185-4683-8C57-614D0C873AC3}"/>
                    </a:ext>
                  </a:extLst>
                </p:cNvPr>
                <p:cNvSpPr/>
                <p:nvPr/>
              </p:nvSpPr>
              <p:spPr>
                <a:xfrm rot="505479">
                  <a:off x="6792776" y="1864830"/>
                  <a:ext cx="61913" cy="1014374"/>
                </a:xfrm>
                <a:prstGeom prst="rect">
                  <a:avLst/>
                </a:prstGeom>
                <a:gradFill flip="none" rotWithShape="1">
                  <a:gsLst>
                    <a:gs pos="50000">
                      <a:schemeClr val="tx1">
                        <a:lumMod val="50000"/>
                        <a:lumOff val="50000"/>
                      </a:schemeClr>
                    </a:gs>
                    <a:gs pos="100000">
                      <a:schemeClr val="tx1">
                        <a:lumMod val="65000"/>
                        <a:lumOff val="35000"/>
                      </a:schemeClr>
                    </a:gs>
                    <a:gs pos="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29653-DF3D-4602-94D9-8F4FD1FC1B20}"/>
                    </a:ext>
                  </a:extLst>
                </p:cNvPr>
                <p:cNvSpPr/>
                <p:nvPr/>
              </p:nvSpPr>
              <p:spPr>
                <a:xfrm rot="21154067" flipH="1">
                  <a:off x="7177314" y="1864760"/>
                  <a:ext cx="61913" cy="1014374"/>
                </a:xfrm>
                <a:prstGeom prst="rect">
                  <a:avLst/>
                </a:prstGeom>
                <a:gradFill flip="none" rotWithShape="1">
                  <a:gsLst>
                    <a:gs pos="50000">
                      <a:schemeClr val="tx1">
                        <a:lumMod val="50000"/>
                        <a:lumOff val="50000"/>
                      </a:schemeClr>
                    </a:gs>
                    <a:gs pos="100000">
                      <a:schemeClr val="tx1">
                        <a:lumMod val="65000"/>
                        <a:lumOff val="35000"/>
                      </a:schemeClr>
                    </a:gs>
                    <a:gs pos="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8EDAA6D8-9166-4EFC-8F7F-A782DB1A6AE8}"/>
                    </a:ext>
                  </a:extLst>
                </p:cNvPr>
                <p:cNvSpPr/>
                <p:nvPr/>
              </p:nvSpPr>
              <p:spPr>
                <a:xfrm>
                  <a:off x="6624066" y="1369209"/>
                  <a:ext cx="860129" cy="519121"/>
                </a:xfrm>
                <a:custGeom>
                  <a:avLst/>
                  <a:gdLst>
                    <a:gd name="connsiteX0" fmla="*/ 214313 w 740569"/>
                    <a:gd name="connsiteY0" fmla="*/ 273844 h 309563"/>
                    <a:gd name="connsiteX1" fmla="*/ 0 w 740569"/>
                    <a:gd name="connsiteY1" fmla="*/ 280988 h 309563"/>
                    <a:gd name="connsiteX2" fmla="*/ 11906 w 740569"/>
                    <a:gd name="connsiteY2" fmla="*/ 28575 h 309563"/>
                    <a:gd name="connsiteX3" fmla="*/ 714375 w 740569"/>
                    <a:gd name="connsiteY3" fmla="*/ 0 h 309563"/>
                    <a:gd name="connsiteX4" fmla="*/ 740569 w 740569"/>
                    <a:gd name="connsiteY4" fmla="*/ 309563 h 309563"/>
                    <a:gd name="connsiteX5" fmla="*/ 485775 w 740569"/>
                    <a:gd name="connsiteY5" fmla="*/ 283369 h 309563"/>
                    <a:gd name="connsiteX0" fmla="*/ 214313 w 740569"/>
                    <a:gd name="connsiteY0" fmla="*/ 273844 h 309563"/>
                    <a:gd name="connsiteX1" fmla="*/ 0 w 740569"/>
                    <a:gd name="connsiteY1" fmla="*/ 280988 h 309563"/>
                    <a:gd name="connsiteX2" fmla="*/ 14287 w 740569"/>
                    <a:gd name="connsiteY2" fmla="*/ 16669 h 309563"/>
                    <a:gd name="connsiteX3" fmla="*/ 714375 w 740569"/>
                    <a:gd name="connsiteY3" fmla="*/ 0 h 309563"/>
                    <a:gd name="connsiteX4" fmla="*/ 740569 w 740569"/>
                    <a:gd name="connsiteY4" fmla="*/ 309563 h 309563"/>
                    <a:gd name="connsiteX5" fmla="*/ 485775 w 740569"/>
                    <a:gd name="connsiteY5" fmla="*/ 283369 h 309563"/>
                    <a:gd name="connsiteX0" fmla="*/ 214313 w 740569"/>
                    <a:gd name="connsiteY0" fmla="*/ 365490 h 401209"/>
                    <a:gd name="connsiteX1" fmla="*/ 0 w 740569"/>
                    <a:gd name="connsiteY1" fmla="*/ 372634 h 401209"/>
                    <a:gd name="connsiteX2" fmla="*/ 14287 w 740569"/>
                    <a:gd name="connsiteY2" fmla="*/ 108315 h 401209"/>
                    <a:gd name="connsiteX3" fmla="*/ 714375 w 740569"/>
                    <a:gd name="connsiteY3" fmla="*/ 91646 h 401209"/>
                    <a:gd name="connsiteX4" fmla="*/ 740569 w 740569"/>
                    <a:gd name="connsiteY4" fmla="*/ 401209 h 401209"/>
                    <a:gd name="connsiteX5" fmla="*/ 485775 w 740569"/>
                    <a:gd name="connsiteY5" fmla="*/ 375015 h 401209"/>
                    <a:gd name="connsiteX0" fmla="*/ 214313 w 740569"/>
                    <a:gd name="connsiteY0" fmla="*/ 434302 h 470021"/>
                    <a:gd name="connsiteX1" fmla="*/ 0 w 740569"/>
                    <a:gd name="connsiteY1" fmla="*/ 441446 h 470021"/>
                    <a:gd name="connsiteX2" fmla="*/ 14287 w 740569"/>
                    <a:gd name="connsiteY2" fmla="*/ 177127 h 470021"/>
                    <a:gd name="connsiteX3" fmla="*/ 714375 w 740569"/>
                    <a:gd name="connsiteY3" fmla="*/ 160458 h 470021"/>
                    <a:gd name="connsiteX4" fmla="*/ 740569 w 740569"/>
                    <a:gd name="connsiteY4" fmla="*/ 470021 h 470021"/>
                    <a:gd name="connsiteX5" fmla="*/ 485775 w 740569"/>
                    <a:gd name="connsiteY5" fmla="*/ 443827 h 470021"/>
                    <a:gd name="connsiteX0" fmla="*/ 214313 w 740569"/>
                    <a:gd name="connsiteY0" fmla="*/ 458446 h 494165"/>
                    <a:gd name="connsiteX1" fmla="*/ 0 w 740569"/>
                    <a:gd name="connsiteY1" fmla="*/ 465590 h 494165"/>
                    <a:gd name="connsiteX2" fmla="*/ 14287 w 740569"/>
                    <a:gd name="connsiteY2" fmla="*/ 201271 h 494165"/>
                    <a:gd name="connsiteX3" fmla="*/ 714375 w 740569"/>
                    <a:gd name="connsiteY3" fmla="*/ 184602 h 494165"/>
                    <a:gd name="connsiteX4" fmla="*/ 740569 w 740569"/>
                    <a:gd name="connsiteY4" fmla="*/ 494165 h 494165"/>
                    <a:gd name="connsiteX5" fmla="*/ 485775 w 740569"/>
                    <a:gd name="connsiteY5" fmla="*/ 467971 h 494165"/>
                    <a:gd name="connsiteX0" fmla="*/ 214313 w 740569"/>
                    <a:gd name="connsiteY0" fmla="*/ 484286 h 520005"/>
                    <a:gd name="connsiteX1" fmla="*/ 0 w 740569"/>
                    <a:gd name="connsiteY1" fmla="*/ 491430 h 520005"/>
                    <a:gd name="connsiteX2" fmla="*/ 14287 w 740569"/>
                    <a:gd name="connsiteY2" fmla="*/ 227111 h 520005"/>
                    <a:gd name="connsiteX3" fmla="*/ 714375 w 740569"/>
                    <a:gd name="connsiteY3" fmla="*/ 210442 h 520005"/>
                    <a:gd name="connsiteX4" fmla="*/ 740569 w 740569"/>
                    <a:gd name="connsiteY4" fmla="*/ 520005 h 520005"/>
                    <a:gd name="connsiteX5" fmla="*/ 485775 w 740569"/>
                    <a:gd name="connsiteY5" fmla="*/ 493811 h 520005"/>
                    <a:gd name="connsiteX0" fmla="*/ 214313 w 794383"/>
                    <a:gd name="connsiteY0" fmla="*/ 484286 h 520005"/>
                    <a:gd name="connsiteX1" fmla="*/ 0 w 794383"/>
                    <a:gd name="connsiteY1" fmla="*/ 491430 h 520005"/>
                    <a:gd name="connsiteX2" fmla="*/ 14287 w 794383"/>
                    <a:gd name="connsiteY2" fmla="*/ 227111 h 520005"/>
                    <a:gd name="connsiteX3" fmla="*/ 714375 w 794383"/>
                    <a:gd name="connsiteY3" fmla="*/ 210442 h 520005"/>
                    <a:gd name="connsiteX4" fmla="*/ 740569 w 794383"/>
                    <a:gd name="connsiteY4" fmla="*/ 520005 h 520005"/>
                    <a:gd name="connsiteX5" fmla="*/ 485775 w 794383"/>
                    <a:gd name="connsiteY5" fmla="*/ 493811 h 520005"/>
                    <a:gd name="connsiteX0" fmla="*/ 214313 w 839150"/>
                    <a:gd name="connsiteY0" fmla="*/ 484286 h 520005"/>
                    <a:gd name="connsiteX1" fmla="*/ 0 w 839150"/>
                    <a:gd name="connsiteY1" fmla="*/ 491430 h 520005"/>
                    <a:gd name="connsiteX2" fmla="*/ 14287 w 839150"/>
                    <a:gd name="connsiteY2" fmla="*/ 227111 h 520005"/>
                    <a:gd name="connsiteX3" fmla="*/ 714375 w 839150"/>
                    <a:gd name="connsiteY3" fmla="*/ 210442 h 520005"/>
                    <a:gd name="connsiteX4" fmla="*/ 740569 w 839150"/>
                    <a:gd name="connsiteY4" fmla="*/ 520005 h 520005"/>
                    <a:gd name="connsiteX5" fmla="*/ 485775 w 839150"/>
                    <a:gd name="connsiteY5" fmla="*/ 493811 h 520005"/>
                    <a:gd name="connsiteX0" fmla="*/ 266297 w 891134"/>
                    <a:gd name="connsiteY0" fmla="*/ 484286 h 520005"/>
                    <a:gd name="connsiteX1" fmla="*/ 51984 w 891134"/>
                    <a:gd name="connsiteY1" fmla="*/ 491430 h 520005"/>
                    <a:gd name="connsiteX2" fmla="*/ 66271 w 891134"/>
                    <a:gd name="connsiteY2" fmla="*/ 227111 h 520005"/>
                    <a:gd name="connsiteX3" fmla="*/ 766359 w 891134"/>
                    <a:gd name="connsiteY3" fmla="*/ 210442 h 520005"/>
                    <a:gd name="connsiteX4" fmla="*/ 792553 w 891134"/>
                    <a:gd name="connsiteY4" fmla="*/ 520005 h 520005"/>
                    <a:gd name="connsiteX5" fmla="*/ 537759 w 891134"/>
                    <a:gd name="connsiteY5" fmla="*/ 493811 h 520005"/>
                    <a:gd name="connsiteX0" fmla="*/ 296608 w 921445"/>
                    <a:gd name="connsiteY0" fmla="*/ 484286 h 520005"/>
                    <a:gd name="connsiteX1" fmla="*/ 82295 w 921445"/>
                    <a:gd name="connsiteY1" fmla="*/ 491430 h 520005"/>
                    <a:gd name="connsiteX2" fmla="*/ 96582 w 921445"/>
                    <a:gd name="connsiteY2" fmla="*/ 227111 h 520005"/>
                    <a:gd name="connsiteX3" fmla="*/ 796670 w 921445"/>
                    <a:gd name="connsiteY3" fmla="*/ 210442 h 520005"/>
                    <a:gd name="connsiteX4" fmla="*/ 822864 w 921445"/>
                    <a:gd name="connsiteY4" fmla="*/ 520005 h 520005"/>
                    <a:gd name="connsiteX5" fmla="*/ 568070 w 921445"/>
                    <a:gd name="connsiteY5" fmla="*/ 493811 h 520005"/>
                    <a:gd name="connsiteX0" fmla="*/ 276796 w 901633"/>
                    <a:gd name="connsiteY0" fmla="*/ 485479 h 521198"/>
                    <a:gd name="connsiteX1" fmla="*/ 62483 w 901633"/>
                    <a:gd name="connsiteY1" fmla="*/ 492623 h 521198"/>
                    <a:gd name="connsiteX2" fmla="*/ 119632 w 901633"/>
                    <a:gd name="connsiteY2" fmla="*/ 225922 h 521198"/>
                    <a:gd name="connsiteX3" fmla="*/ 776858 w 901633"/>
                    <a:gd name="connsiteY3" fmla="*/ 211635 h 521198"/>
                    <a:gd name="connsiteX4" fmla="*/ 803052 w 901633"/>
                    <a:gd name="connsiteY4" fmla="*/ 521198 h 521198"/>
                    <a:gd name="connsiteX5" fmla="*/ 548258 w 901633"/>
                    <a:gd name="connsiteY5" fmla="*/ 495004 h 521198"/>
                    <a:gd name="connsiteX0" fmla="*/ 276796 w 883233"/>
                    <a:gd name="connsiteY0" fmla="*/ 487863 h 523582"/>
                    <a:gd name="connsiteX1" fmla="*/ 62483 w 883233"/>
                    <a:gd name="connsiteY1" fmla="*/ 495007 h 523582"/>
                    <a:gd name="connsiteX2" fmla="*/ 119632 w 883233"/>
                    <a:gd name="connsiteY2" fmla="*/ 228306 h 523582"/>
                    <a:gd name="connsiteX3" fmla="*/ 733996 w 883233"/>
                    <a:gd name="connsiteY3" fmla="*/ 209256 h 523582"/>
                    <a:gd name="connsiteX4" fmla="*/ 803052 w 883233"/>
                    <a:gd name="connsiteY4" fmla="*/ 523582 h 523582"/>
                    <a:gd name="connsiteX5" fmla="*/ 548258 w 883233"/>
                    <a:gd name="connsiteY5" fmla="*/ 497388 h 523582"/>
                    <a:gd name="connsiteX0" fmla="*/ 276796 w 875682"/>
                    <a:gd name="connsiteY0" fmla="*/ 497690 h 533409"/>
                    <a:gd name="connsiteX1" fmla="*/ 62483 w 875682"/>
                    <a:gd name="connsiteY1" fmla="*/ 504834 h 533409"/>
                    <a:gd name="connsiteX2" fmla="*/ 119632 w 875682"/>
                    <a:gd name="connsiteY2" fmla="*/ 238133 h 533409"/>
                    <a:gd name="connsiteX3" fmla="*/ 712565 w 875682"/>
                    <a:gd name="connsiteY3" fmla="*/ 200033 h 533409"/>
                    <a:gd name="connsiteX4" fmla="*/ 803052 w 875682"/>
                    <a:gd name="connsiteY4" fmla="*/ 533409 h 533409"/>
                    <a:gd name="connsiteX5" fmla="*/ 548258 w 875682"/>
                    <a:gd name="connsiteY5" fmla="*/ 507215 h 533409"/>
                    <a:gd name="connsiteX0" fmla="*/ 276796 w 875682"/>
                    <a:gd name="connsiteY0" fmla="*/ 497690 h 519121"/>
                    <a:gd name="connsiteX1" fmla="*/ 62483 w 875682"/>
                    <a:gd name="connsiteY1" fmla="*/ 504834 h 519121"/>
                    <a:gd name="connsiteX2" fmla="*/ 119632 w 875682"/>
                    <a:gd name="connsiteY2" fmla="*/ 238133 h 519121"/>
                    <a:gd name="connsiteX3" fmla="*/ 712565 w 875682"/>
                    <a:gd name="connsiteY3" fmla="*/ 200033 h 519121"/>
                    <a:gd name="connsiteX4" fmla="*/ 803052 w 875682"/>
                    <a:gd name="connsiteY4" fmla="*/ 519121 h 519121"/>
                    <a:gd name="connsiteX5" fmla="*/ 548258 w 875682"/>
                    <a:gd name="connsiteY5" fmla="*/ 507215 h 519121"/>
                    <a:gd name="connsiteX0" fmla="*/ 276796 w 860129"/>
                    <a:gd name="connsiteY0" fmla="*/ 497690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548258 w 860129"/>
                    <a:gd name="connsiteY5" fmla="*/ 507215 h 519121"/>
                    <a:gd name="connsiteX0" fmla="*/ 276796 w 860129"/>
                    <a:gd name="connsiteY0" fmla="*/ 497690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486345 w 860129"/>
                    <a:gd name="connsiteY5" fmla="*/ 509597 h 519121"/>
                    <a:gd name="connsiteX0" fmla="*/ 324421 w 860129"/>
                    <a:gd name="connsiteY0" fmla="*/ 500072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486345 w 860129"/>
                    <a:gd name="connsiteY5" fmla="*/ 509597 h 519121"/>
                    <a:gd name="connsiteX0" fmla="*/ 312515 w 860129"/>
                    <a:gd name="connsiteY0" fmla="*/ 502453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486345 w 860129"/>
                    <a:gd name="connsiteY5" fmla="*/ 509597 h 519121"/>
                    <a:gd name="connsiteX0" fmla="*/ 312515 w 860129"/>
                    <a:gd name="connsiteY0" fmla="*/ 502453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500632 w 860129"/>
                    <a:gd name="connsiteY5" fmla="*/ 507216 h 519121"/>
                    <a:gd name="connsiteX0" fmla="*/ 312515 w 860129"/>
                    <a:gd name="connsiteY0" fmla="*/ 502453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500632 w 860129"/>
                    <a:gd name="connsiteY5" fmla="*/ 507216 h 519121"/>
                    <a:gd name="connsiteX0" fmla="*/ 300608 w 860129"/>
                    <a:gd name="connsiteY0" fmla="*/ 502453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500632 w 860129"/>
                    <a:gd name="connsiteY5" fmla="*/ 507216 h 51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0129" h="519121">
                      <a:moveTo>
                        <a:pt x="300608" y="502453"/>
                      </a:moveTo>
                      <a:lnTo>
                        <a:pt x="62483" y="504834"/>
                      </a:lnTo>
                      <a:cubicBezTo>
                        <a:pt x="-32767" y="416728"/>
                        <a:pt x="-23243" y="323858"/>
                        <a:pt x="119632" y="238133"/>
                      </a:cubicBezTo>
                      <a:cubicBezTo>
                        <a:pt x="343470" y="-69841"/>
                        <a:pt x="479202" y="-75398"/>
                        <a:pt x="712565" y="200033"/>
                      </a:cubicBezTo>
                      <a:cubicBezTo>
                        <a:pt x="880840" y="317508"/>
                        <a:pt x="896714" y="427839"/>
                        <a:pt x="803052" y="519121"/>
                      </a:cubicBezTo>
                      <a:lnTo>
                        <a:pt x="500632" y="507216"/>
                      </a:lnTo>
                    </a:path>
                  </a:pathLst>
                </a:custGeom>
                <a:noFill/>
                <a:ln w="60325">
                  <a:gradFill flip="none" rotWithShape="1">
                    <a:gsLst>
                      <a:gs pos="0">
                        <a:schemeClr val="tx1"/>
                      </a:gs>
                      <a:gs pos="38000">
                        <a:schemeClr val="tx1">
                          <a:lumMod val="65000"/>
                          <a:lumOff val="35000"/>
                        </a:schemeClr>
                      </a:gs>
                      <a:gs pos="83000">
                        <a:schemeClr val="tx1">
                          <a:lumMod val="65000"/>
                          <a:lumOff val="35000"/>
                        </a:schemeClr>
                      </a:gs>
                      <a:gs pos="100000">
                        <a:schemeClr val="tx1">
                          <a:lumMod val="75000"/>
                          <a:lumOff val="25000"/>
                        </a:schemeClr>
                      </a:gs>
                    </a:gsLst>
                    <a:lin ang="10800000" scaled="1"/>
                    <a:tileRect/>
                  </a:gradFill>
                </a:ln>
                <a:scene3d>
                  <a:camera prst="orthographicFront"/>
                  <a:lightRig rig="threePt" dir="t"/>
                </a:scene3d>
                <a:sp3d>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C89F475A-6B62-46F7-80C5-0A2778DBCAF8}"/>
                  </a:ext>
                </a:extLst>
              </p:cNvPr>
              <p:cNvGrpSpPr/>
              <p:nvPr/>
            </p:nvGrpSpPr>
            <p:grpSpPr>
              <a:xfrm>
                <a:off x="5429589" y="1224638"/>
                <a:ext cx="1049548" cy="1171514"/>
                <a:chOff x="6255026" y="1369209"/>
                <a:chExt cx="1498324" cy="1672441"/>
              </a:xfrm>
            </p:grpSpPr>
            <p:sp>
              <p:nvSpPr>
                <p:cNvPr id="37" name="Freeform: Shape 36">
                  <a:extLst>
                    <a:ext uri="{FF2B5EF4-FFF2-40B4-BE49-F238E27FC236}">
                      <a16:creationId xmlns:a16="http://schemas.microsoft.com/office/drawing/2014/main" id="{92F8F596-3E46-41D5-9AEA-EDD8CF26CB24}"/>
                    </a:ext>
                  </a:extLst>
                </p:cNvPr>
                <p:cNvSpPr/>
                <p:nvPr/>
              </p:nvSpPr>
              <p:spPr>
                <a:xfrm>
                  <a:off x="6255026" y="2294596"/>
                  <a:ext cx="1498324" cy="747054"/>
                </a:xfrm>
                <a:custGeom>
                  <a:avLst/>
                  <a:gdLst>
                    <a:gd name="connsiteX0" fmla="*/ 48312 w 1498324"/>
                    <a:gd name="connsiteY0" fmla="*/ 0 h 747054"/>
                    <a:gd name="connsiteX1" fmla="*/ 1450012 w 1498324"/>
                    <a:gd name="connsiteY1" fmla="*/ 0 h 747054"/>
                    <a:gd name="connsiteX2" fmla="*/ 1498324 w 1498324"/>
                    <a:gd name="connsiteY2" fmla="*/ 48312 h 747054"/>
                    <a:gd name="connsiteX3" fmla="*/ 1498324 w 1498324"/>
                    <a:gd name="connsiteY3" fmla="*/ 698742 h 747054"/>
                    <a:gd name="connsiteX4" fmla="*/ 1450012 w 1498324"/>
                    <a:gd name="connsiteY4" fmla="*/ 747054 h 747054"/>
                    <a:gd name="connsiteX5" fmla="*/ 1151716 w 1498324"/>
                    <a:gd name="connsiteY5" fmla="*/ 747054 h 747054"/>
                    <a:gd name="connsiteX6" fmla="*/ 1155562 w 1498324"/>
                    <a:gd name="connsiteY6" fmla="*/ 728004 h 747054"/>
                    <a:gd name="connsiteX7" fmla="*/ 1009512 w 1498324"/>
                    <a:gd name="connsiteY7" fmla="*/ 581954 h 747054"/>
                    <a:gd name="connsiteX8" fmla="*/ 863462 w 1498324"/>
                    <a:gd name="connsiteY8" fmla="*/ 728004 h 747054"/>
                    <a:gd name="connsiteX9" fmla="*/ 867308 w 1498324"/>
                    <a:gd name="connsiteY9" fmla="*/ 747054 h 747054"/>
                    <a:gd name="connsiteX10" fmla="*/ 631016 w 1498324"/>
                    <a:gd name="connsiteY10" fmla="*/ 747054 h 747054"/>
                    <a:gd name="connsiteX11" fmla="*/ 634862 w 1498324"/>
                    <a:gd name="connsiteY11" fmla="*/ 728004 h 747054"/>
                    <a:gd name="connsiteX12" fmla="*/ 488812 w 1498324"/>
                    <a:gd name="connsiteY12" fmla="*/ 581954 h 747054"/>
                    <a:gd name="connsiteX13" fmla="*/ 342762 w 1498324"/>
                    <a:gd name="connsiteY13" fmla="*/ 728004 h 747054"/>
                    <a:gd name="connsiteX14" fmla="*/ 346608 w 1498324"/>
                    <a:gd name="connsiteY14" fmla="*/ 747054 h 747054"/>
                    <a:gd name="connsiteX15" fmla="*/ 48312 w 1498324"/>
                    <a:gd name="connsiteY15" fmla="*/ 747054 h 747054"/>
                    <a:gd name="connsiteX16" fmla="*/ 0 w 1498324"/>
                    <a:gd name="connsiteY16" fmla="*/ 698742 h 747054"/>
                    <a:gd name="connsiteX17" fmla="*/ 0 w 1498324"/>
                    <a:gd name="connsiteY17" fmla="*/ 48312 h 747054"/>
                    <a:gd name="connsiteX18" fmla="*/ 48312 w 1498324"/>
                    <a:gd name="connsiteY18" fmla="*/ 0 h 74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8324" h="747054">
                      <a:moveTo>
                        <a:pt x="48312" y="0"/>
                      </a:moveTo>
                      <a:lnTo>
                        <a:pt x="1450012" y="0"/>
                      </a:lnTo>
                      <a:cubicBezTo>
                        <a:pt x="1476694" y="0"/>
                        <a:pt x="1498324" y="21630"/>
                        <a:pt x="1498324" y="48312"/>
                      </a:cubicBezTo>
                      <a:lnTo>
                        <a:pt x="1498324" y="698742"/>
                      </a:lnTo>
                      <a:cubicBezTo>
                        <a:pt x="1498324" y="725424"/>
                        <a:pt x="1476694" y="747054"/>
                        <a:pt x="1450012" y="747054"/>
                      </a:cubicBezTo>
                      <a:lnTo>
                        <a:pt x="1151716" y="747054"/>
                      </a:lnTo>
                      <a:lnTo>
                        <a:pt x="1155562" y="728004"/>
                      </a:lnTo>
                      <a:cubicBezTo>
                        <a:pt x="1155562" y="647343"/>
                        <a:pt x="1090173" y="581954"/>
                        <a:pt x="1009512" y="581954"/>
                      </a:cubicBezTo>
                      <a:cubicBezTo>
                        <a:pt x="928851" y="581954"/>
                        <a:pt x="863462" y="647343"/>
                        <a:pt x="863462" y="728004"/>
                      </a:cubicBezTo>
                      <a:lnTo>
                        <a:pt x="867308" y="747054"/>
                      </a:lnTo>
                      <a:lnTo>
                        <a:pt x="631016" y="747054"/>
                      </a:lnTo>
                      <a:lnTo>
                        <a:pt x="634862" y="728004"/>
                      </a:lnTo>
                      <a:cubicBezTo>
                        <a:pt x="634862" y="647343"/>
                        <a:pt x="569473" y="581954"/>
                        <a:pt x="488812" y="581954"/>
                      </a:cubicBezTo>
                      <a:cubicBezTo>
                        <a:pt x="408151" y="581954"/>
                        <a:pt x="342762" y="647343"/>
                        <a:pt x="342762" y="728004"/>
                      </a:cubicBezTo>
                      <a:lnTo>
                        <a:pt x="346608" y="747054"/>
                      </a:lnTo>
                      <a:lnTo>
                        <a:pt x="48312" y="747054"/>
                      </a:lnTo>
                      <a:cubicBezTo>
                        <a:pt x="21630" y="747054"/>
                        <a:pt x="0" y="725424"/>
                        <a:pt x="0" y="698742"/>
                      </a:cubicBezTo>
                      <a:lnTo>
                        <a:pt x="0" y="48312"/>
                      </a:lnTo>
                      <a:cubicBezTo>
                        <a:pt x="0" y="21630"/>
                        <a:pt x="21630" y="0"/>
                        <a:pt x="48312" y="0"/>
                      </a:cubicBezTo>
                      <a:close/>
                    </a:path>
                  </a:pathLst>
                </a:custGeom>
                <a:gradFill flip="none" rotWithShape="1">
                  <a:gsLst>
                    <a:gs pos="99000">
                      <a:schemeClr val="tx1">
                        <a:lumMod val="65000"/>
                        <a:lumOff val="35000"/>
                      </a:schemeClr>
                    </a:gs>
                    <a:gs pos="0">
                      <a:schemeClr val="tx1"/>
                    </a:gs>
                    <a:gs pos="84000">
                      <a:schemeClr val="tx1">
                        <a:lumMod val="65000"/>
                        <a:lumOff val="35000"/>
                      </a:schemeClr>
                    </a:gs>
                    <a:gs pos="78000">
                      <a:schemeClr val="tx1">
                        <a:lumMod val="65000"/>
                        <a:lumOff val="3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77DE3109-2051-4DF0-B50E-8AA95B9B9C67}"/>
                    </a:ext>
                  </a:extLst>
                </p:cNvPr>
                <p:cNvSpPr/>
                <p:nvPr/>
              </p:nvSpPr>
              <p:spPr>
                <a:xfrm rot="505479">
                  <a:off x="6792776" y="1864830"/>
                  <a:ext cx="61913" cy="1014374"/>
                </a:xfrm>
                <a:prstGeom prst="rect">
                  <a:avLst/>
                </a:prstGeom>
                <a:gradFill flip="none" rotWithShape="1">
                  <a:gsLst>
                    <a:gs pos="50000">
                      <a:schemeClr val="tx1">
                        <a:lumMod val="50000"/>
                        <a:lumOff val="50000"/>
                      </a:schemeClr>
                    </a:gs>
                    <a:gs pos="100000">
                      <a:schemeClr val="tx1">
                        <a:lumMod val="65000"/>
                        <a:lumOff val="35000"/>
                      </a:schemeClr>
                    </a:gs>
                    <a:gs pos="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96EB8B0F-565B-46E5-AF90-F61582553175}"/>
                    </a:ext>
                  </a:extLst>
                </p:cNvPr>
                <p:cNvSpPr/>
                <p:nvPr/>
              </p:nvSpPr>
              <p:spPr>
                <a:xfrm rot="21154067" flipH="1">
                  <a:off x="7177314" y="1864760"/>
                  <a:ext cx="61913" cy="1014374"/>
                </a:xfrm>
                <a:prstGeom prst="rect">
                  <a:avLst/>
                </a:prstGeom>
                <a:gradFill flip="none" rotWithShape="1">
                  <a:gsLst>
                    <a:gs pos="50000">
                      <a:schemeClr val="tx1">
                        <a:lumMod val="50000"/>
                        <a:lumOff val="50000"/>
                      </a:schemeClr>
                    </a:gs>
                    <a:gs pos="100000">
                      <a:schemeClr val="tx1">
                        <a:lumMod val="65000"/>
                        <a:lumOff val="35000"/>
                      </a:schemeClr>
                    </a:gs>
                    <a:gs pos="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3FC817C-F355-4490-874A-44C5772D8397}"/>
                    </a:ext>
                  </a:extLst>
                </p:cNvPr>
                <p:cNvSpPr/>
                <p:nvPr/>
              </p:nvSpPr>
              <p:spPr>
                <a:xfrm>
                  <a:off x="6624066" y="1369209"/>
                  <a:ext cx="860129" cy="519121"/>
                </a:xfrm>
                <a:custGeom>
                  <a:avLst/>
                  <a:gdLst>
                    <a:gd name="connsiteX0" fmla="*/ 214313 w 740569"/>
                    <a:gd name="connsiteY0" fmla="*/ 273844 h 309563"/>
                    <a:gd name="connsiteX1" fmla="*/ 0 w 740569"/>
                    <a:gd name="connsiteY1" fmla="*/ 280988 h 309563"/>
                    <a:gd name="connsiteX2" fmla="*/ 11906 w 740569"/>
                    <a:gd name="connsiteY2" fmla="*/ 28575 h 309563"/>
                    <a:gd name="connsiteX3" fmla="*/ 714375 w 740569"/>
                    <a:gd name="connsiteY3" fmla="*/ 0 h 309563"/>
                    <a:gd name="connsiteX4" fmla="*/ 740569 w 740569"/>
                    <a:gd name="connsiteY4" fmla="*/ 309563 h 309563"/>
                    <a:gd name="connsiteX5" fmla="*/ 485775 w 740569"/>
                    <a:gd name="connsiteY5" fmla="*/ 283369 h 309563"/>
                    <a:gd name="connsiteX0" fmla="*/ 214313 w 740569"/>
                    <a:gd name="connsiteY0" fmla="*/ 273844 h 309563"/>
                    <a:gd name="connsiteX1" fmla="*/ 0 w 740569"/>
                    <a:gd name="connsiteY1" fmla="*/ 280988 h 309563"/>
                    <a:gd name="connsiteX2" fmla="*/ 14287 w 740569"/>
                    <a:gd name="connsiteY2" fmla="*/ 16669 h 309563"/>
                    <a:gd name="connsiteX3" fmla="*/ 714375 w 740569"/>
                    <a:gd name="connsiteY3" fmla="*/ 0 h 309563"/>
                    <a:gd name="connsiteX4" fmla="*/ 740569 w 740569"/>
                    <a:gd name="connsiteY4" fmla="*/ 309563 h 309563"/>
                    <a:gd name="connsiteX5" fmla="*/ 485775 w 740569"/>
                    <a:gd name="connsiteY5" fmla="*/ 283369 h 309563"/>
                    <a:gd name="connsiteX0" fmla="*/ 214313 w 740569"/>
                    <a:gd name="connsiteY0" fmla="*/ 365490 h 401209"/>
                    <a:gd name="connsiteX1" fmla="*/ 0 w 740569"/>
                    <a:gd name="connsiteY1" fmla="*/ 372634 h 401209"/>
                    <a:gd name="connsiteX2" fmla="*/ 14287 w 740569"/>
                    <a:gd name="connsiteY2" fmla="*/ 108315 h 401209"/>
                    <a:gd name="connsiteX3" fmla="*/ 714375 w 740569"/>
                    <a:gd name="connsiteY3" fmla="*/ 91646 h 401209"/>
                    <a:gd name="connsiteX4" fmla="*/ 740569 w 740569"/>
                    <a:gd name="connsiteY4" fmla="*/ 401209 h 401209"/>
                    <a:gd name="connsiteX5" fmla="*/ 485775 w 740569"/>
                    <a:gd name="connsiteY5" fmla="*/ 375015 h 401209"/>
                    <a:gd name="connsiteX0" fmla="*/ 214313 w 740569"/>
                    <a:gd name="connsiteY0" fmla="*/ 434302 h 470021"/>
                    <a:gd name="connsiteX1" fmla="*/ 0 w 740569"/>
                    <a:gd name="connsiteY1" fmla="*/ 441446 h 470021"/>
                    <a:gd name="connsiteX2" fmla="*/ 14287 w 740569"/>
                    <a:gd name="connsiteY2" fmla="*/ 177127 h 470021"/>
                    <a:gd name="connsiteX3" fmla="*/ 714375 w 740569"/>
                    <a:gd name="connsiteY3" fmla="*/ 160458 h 470021"/>
                    <a:gd name="connsiteX4" fmla="*/ 740569 w 740569"/>
                    <a:gd name="connsiteY4" fmla="*/ 470021 h 470021"/>
                    <a:gd name="connsiteX5" fmla="*/ 485775 w 740569"/>
                    <a:gd name="connsiteY5" fmla="*/ 443827 h 470021"/>
                    <a:gd name="connsiteX0" fmla="*/ 214313 w 740569"/>
                    <a:gd name="connsiteY0" fmla="*/ 458446 h 494165"/>
                    <a:gd name="connsiteX1" fmla="*/ 0 w 740569"/>
                    <a:gd name="connsiteY1" fmla="*/ 465590 h 494165"/>
                    <a:gd name="connsiteX2" fmla="*/ 14287 w 740569"/>
                    <a:gd name="connsiteY2" fmla="*/ 201271 h 494165"/>
                    <a:gd name="connsiteX3" fmla="*/ 714375 w 740569"/>
                    <a:gd name="connsiteY3" fmla="*/ 184602 h 494165"/>
                    <a:gd name="connsiteX4" fmla="*/ 740569 w 740569"/>
                    <a:gd name="connsiteY4" fmla="*/ 494165 h 494165"/>
                    <a:gd name="connsiteX5" fmla="*/ 485775 w 740569"/>
                    <a:gd name="connsiteY5" fmla="*/ 467971 h 494165"/>
                    <a:gd name="connsiteX0" fmla="*/ 214313 w 740569"/>
                    <a:gd name="connsiteY0" fmla="*/ 484286 h 520005"/>
                    <a:gd name="connsiteX1" fmla="*/ 0 w 740569"/>
                    <a:gd name="connsiteY1" fmla="*/ 491430 h 520005"/>
                    <a:gd name="connsiteX2" fmla="*/ 14287 w 740569"/>
                    <a:gd name="connsiteY2" fmla="*/ 227111 h 520005"/>
                    <a:gd name="connsiteX3" fmla="*/ 714375 w 740569"/>
                    <a:gd name="connsiteY3" fmla="*/ 210442 h 520005"/>
                    <a:gd name="connsiteX4" fmla="*/ 740569 w 740569"/>
                    <a:gd name="connsiteY4" fmla="*/ 520005 h 520005"/>
                    <a:gd name="connsiteX5" fmla="*/ 485775 w 740569"/>
                    <a:gd name="connsiteY5" fmla="*/ 493811 h 520005"/>
                    <a:gd name="connsiteX0" fmla="*/ 214313 w 794383"/>
                    <a:gd name="connsiteY0" fmla="*/ 484286 h 520005"/>
                    <a:gd name="connsiteX1" fmla="*/ 0 w 794383"/>
                    <a:gd name="connsiteY1" fmla="*/ 491430 h 520005"/>
                    <a:gd name="connsiteX2" fmla="*/ 14287 w 794383"/>
                    <a:gd name="connsiteY2" fmla="*/ 227111 h 520005"/>
                    <a:gd name="connsiteX3" fmla="*/ 714375 w 794383"/>
                    <a:gd name="connsiteY3" fmla="*/ 210442 h 520005"/>
                    <a:gd name="connsiteX4" fmla="*/ 740569 w 794383"/>
                    <a:gd name="connsiteY4" fmla="*/ 520005 h 520005"/>
                    <a:gd name="connsiteX5" fmla="*/ 485775 w 794383"/>
                    <a:gd name="connsiteY5" fmla="*/ 493811 h 520005"/>
                    <a:gd name="connsiteX0" fmla="*/ 214313 w 839150"/>
                    <a:gd name="connsiteY0" fmla="*/ 484286 h 520005"/>
                    <a:gd name="connsiteX1" fmla="*/ 0 w 839150"/>
                    <a:gd name="connsiteY1" fmla="*/ 491430 h 520005"/>
                    <a:gd name="connsiteX2" fmla="*/ 14287 w 839150"/>
                    <a:gd name="connsiteY2" fmla="*/ 227111 h 520005"/>
                    <a:gd name="connsiteX3" fmla="*/ 714375 w 839150"/>
                    <a:gd name="connsiteY3" fmla="*/ 210442 h 520005"/>
                    <a:gd name="connsiteX4" fmla="*/ 740569 w 839150"/>
                    <a:gd name="connsiteY4" fmla="*/ 520005 h 520005"/>
                    <a:gd name="connsiteX5" fmla="*/ 485775 w 839150"/>
                    <a:gd name="connsiteY5" fmla="*/ 493811 h 520005"/>
                    <a:gd name="connsiteX0" fmla="*/ 266297 w 891134"/>
                    <a:gd name="connsiteY0" fmla="*/ 484286 h 520005"/>
                    <a:gd name="connsiteX1" fmla="*/ 51984 w 891134"/>
                    <a:gd name="connsiteY1" fmla="*/ 491430 h 520005"/>
                    <a:gd name="connsiteX2" fmla="*/ 66271 w 891134"/>
                    <a:gd name="connsiteY2" fmla="*/ 227111 h 520005"/>
                    <a:gd name="connsiteX3" fmla="*/ 766359 w 891134"/>
                    <a:gd name="connsiteY3" fmla="*/ 210442 h 520005"/>
                    <a:gd name="connsiteX4" fmla="*/ 792553 w 891134"/>
                    <a:gd name="connsiteY4" fmla="*/ 520005 h 520005"/>
                    <a:gd name="connsiteX5" fmla="*/ 537759 w 891134"/>
                    <a:gd name="connsiteY5" fmla="*/ 493811 h 520005"/>
                    <a:gd name="connsiteX0" fmla="*/ 296608 w 921445"/>
                    <a:gd name="connsiteY0" fmla="*/ 484286 h 520005"/>
                    <a:gd name="connsiteX1" fmla="*/ 82295 w 921445"/>
                    <a:gd name="connsiteY1" fmla="*/ 491430 h 520005"/>
                    <a:gd name="connsiteX2" fmla="*/ 96582 w 921445"/>
                    <a:gd name="connsiteY2" fmla="*/ 227111 h 520005"/>
                    <a:gd name="connsiteX3" fmla="*/ 796670 w 921445"/>
                    <a:gd name="connsiteY3" fmla="*/ 210442 h 520005"/>
                    <a:gd name="connsiteX4" fmla="*/ 822864 w 921445"/>
                    <a:gd name="connsiteY4" fmla="*/ 520005 h 520005"/>
                    <a:gd name="connsiteX5" fmla="*/ 568070 w 921445"/>
                    <a:gd name="connsiteY5" fmla="*/ 493811 h 520005"/>
                    <a:gd name="connsiteX0" fmla="*/ 276796 w 901633"/>
                    <a:gd name="connsiteY0" fmla="*/ 485479 h 521198"/>
                    <a:gd name="connsiteX1" fmla="*/ 62483 w 901633"/>
                    <a:gd name="connsiteY1" fmla="*/ 492623 h 521198"/>
                    <a:gd name="connsiteX2" fmla="*/ 119632 w 901633"/>
                    <a:gd name="connsiteY2" fmla="*/ 225922 h 521198"/>
                    <a:gd name="connsiteX3" fmla="*/ 776858 w 901633"/>
                    <a:gd name="connsiteY3" fmla="*/ 211635 h 521198"/>
                    <a:gd name="connsiteX4" fmla="*/ 803052 w 901633"/>
                    <a:gd name="connsiteY4" fmla="*/ 521198 h 521198"/>
                    <a:gd name="connsiteX5" fmla="*/ 548258 w 901633"/>
                    <a:gd name="connsiteY5" fmla="*/ 495004 h 521198"/>
                    <a:gd name="connsiteX0" fmla="*/ 276796 w 883233"/>
                    <a:gd name="connsiteY0" fmla="*/ 487863 h 523582"/>
                    <a:gd name="connsiteX1" fmla="*/ 62483 w 883233"/>
                    <a:gd name="connsiteY1" fmla="*/ 495007 h 523582"/>
                    <a:gd name="connsiteX2" fmla="*/ 119632 w 883233"/>
                    <a:gd name="connsiteY2" fmla="*/ 228306 h 523582"/>
                    <a:gd name="connsiteX3" fmla="*/ 733996 w 883233"/>
                    <a:gd name="connsiteY3" fmla="*/ 209256 h 523582"/>
                    <a:gd name="connsiteX4" fmla="*/ 803052 w 883233"/>
                    <a:gd name="connsiteY4" fmla="*/ 523582 h 523582"/>
                    <a:gd name="connsiteX5" fmla="*/ 548258 w 883233"/>
                    <a:gd name="connsiteY5" fmla="*/ 497388 h 523582"/>
                    <a:gd name="connsiteX0" fmla="*/ 276796 w 875682"/>
                    <a:gd name="connsiteY0" fmla="*/ 497690 h 533409"/>
                    <a:gd name="connsiteX1" fmla="*/ 62483 w 875682"/>
                    <a:gd name="connsiteY1" fmla="*/ 504834 h 533409"/>
                    <a:gd name="connsiteX2" fmla="*/ 119632 w 875682"/>
                    <a:gd name="connsiteY2" fmla="*/ 238133 h 533409"/>
                    <a:gd name="connsiteX3" fmla="*/ 712565 w 875682"/>
                    <a:gd name="connsiteY3" fmla="*/ 200033 h 533409"/>
                    <a:gd name="connsiteX4" fmla="*/ 803052 w 875682"/>
                    <a:gd name="connsiteY4" fmla="*/ 533409 h 533409"/>
                    <a:gd name="connsiteX5" fmla="*/ 548258 w 875682"/>
                    <a:gd name="connsiteY5" fmla="*/ 507215 h 533409"/>
                    <a:gd name="connsiteX0" fmla="*/ 276796 w 875682"/>
                    <a:gd name="connsiteY0" fmla="*/ 497690 h 519121"/>
                    <a:gd name="connsiteX1" fmla="*/ 62483 w 875682"/>
                    <a:gd name="connsiteY1" fmla="*/ 504834 h 519121"/>
                    <a:gd name="connsiteX2" fmla="*/ 119632 w 875682"/>
                    <a:gd name="connsiteY2" fmla="*/ 238133 h 519121"/>
                    <a:gd name="connsiteX3" fmla="*/ 712565 w 875682"/>
                    <a:gd name="connsiteY3" fmla="*/ 200033 h 519121"/>
                    <a:gd name="connsiteX4" fmla="*/ 803052 w 875682"/>
                    <a:gd name="connsiteY4" fmla="*/ 519121 h 519121"/>
                    <a:gd name="connsiteX5" fmla="*/ 548258 w 875682"/>
                    <a:gd name="connsiteY5" fmla="*/ 507215 h 519121"/>
                    <a:gd name="connsiteX0" fmla="*/ 276796 w 860129"/>
                    <a:gd name="connsiteY0" fmla="*/ 497690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548258 w 860129"/>
                    <a:gd name="connsiteY5" fmla="*/ 507215 h 519121"/>
                    <a:gd name="connsiteX0" fmla="*/ 276796 w 860129"/>
                    <a:gd name="connsiteY0" fmla="*/ 497690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486345 w 860129"/>
                    <a:gd name="connsiteY5" fmla="*/ 509597 h 519121"/>
                    <a:gd name="connsiteX0" fmla="*/ 324421 w 860129"/>
                    <a:gd name="connsiteY0" fmla="*/ 500072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486345 w 860129"/>
                    <a:gd name="connsiteY5" fmla="*/ 509597 h 519121"/>
                    <a:gd name="connsiteX0" fmla="*/ 312515 w 860129"/>
                    <a:gd name="connsiteY0" fmla="*/ 502453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486345 w 860129"/>
                    <a:gd name="connsiteY5" fmla="*/ 509597 h 519121"/>
                    <a:gd name="connsiteX0" fmla="*/ 312515 w 860129"/>
                    <a:gd name="connsiteY0" fmla="*/ 502453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500632 w 860129"/>
                    <a:gd name="connsiteY5" fmla="*/ 507216 h 519121"/>
                    <a:gd name="connsiteX0" fmla="*/ 312515 w 860129"/>
                    <a:gd name="connsiteY0" fmla="*/ 502453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500632 w 860129"/>
                    <a:gd name="connsiteY5" fmla="*/ 507216 h 519121"/>
                    <a:gd name="connsiteX0" fmla="*/ 300608 w 860129"/>
                    <a:gd name="connsiteY0" fmla="*/ 502453 h 519121"/>
                    <a:gd name="connsiteX1" fmla="*/ 62483 w 860129"/>
                    <a:gd name="connsiteY1" fmla="*/ 504834 h 519121"/>
                    <a:gd name="connsiteX2" fmla="*/ 119632 w 860129"/>
                    <a:gd name="connsiteY2" fmla="*/ 238133 h 519121"/>
                    <a:gd name="connsiteX3" fmla="*/ 712565 w 860129"/>
                    <a:gd name="connsiteY3" fmla="*/ 200033 h 519121"/>
                    <a:gd name="connsiteX4" fmla="*/ 803052 w 860129"/>
                    <a:gd name="connsiteY4" fmla="*/ 519121 h 519121"/>
                    <a:gd name="connsiteX5" fmla="*/ 500632 w 860129"/>
                    <a:gd name="connsiteY5" fmla="*/ 507216 h 51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0129" h="519121">
                      <a:moveTo>
                        <a:pt x="300608" y="502453"/>
                      </a:moveTo>
                      <a:lnTo>
                        <a:pt x="62483" y="504834"/>
                      </a:lnTo>
                      <a:cubicBezTo>
                        <a:pt x="-32767" y="416728"/>
                        <a:pt x="-23243" y="323858"/>
                        <a:pt x="119632" y="238133"/>
                      </a:cubicBezTo>
                      <a:cubicBezTo>
                        <a:pt x="343470" y="-69841"/>
                        <a:pt x="479202" y="-75398"/>
                        <a:pt x="712565" y="200033"/>
                      </a:cubicBezTo>
                      <a:cubicBezTo>
                        <a:pt x="880840" y="317508"/>
                        <a:pt x="896714" y="427839"/>
                        <a:pt x="803052" y="519121"/>
                      </a:cubicBezTo>
                      <a:lnTo>
                        <a:pt x="500632" y="507216"/>
                      </a:lnTo>
                    </a:path>
                  </a:pathLst>
                </a:custGeom>
                <a:noFill/>
                <a:ln w="60325">
                  <a:gradFill flip="none" rotWithShape="1">
                    <a:gsLst>
                      <a:gs pos="0">
                        <a:schemeClr val="tx1"/>
                      </a:gs>
                      <a:gs pos="38000">
                        <a:schemeClr val="tx1">
                          <a:lumMod val="65000"/>
                          <a:lumOff val="35000"/>
                        </a:schemeClr>
                      </a:gs>
                      <a:gs pos="83000">
                        <a:schemeClr val="tx1">
                          <a:lumMod val="65000"/>
                          <a:lumOff val="35000"/>
                        </a:schemeClr>
                      </a:gs>
                      <a:gs pos="100000">
                        <a:schemeClr val="tx1">
                          <a:lumMod val="75000"/>
                          <a:lumOff val="25000"/>
                        </a:schemeClr>
                      </a:gs>
                    </a:gsLst>
                    <a:lin ang="10800000" scaled="1"/>
                    <a:tileRect/>
                  </a:gradFill>
                </a:ln>
                <a:scene3d>
                  <a:camera prst="orthographicFront"/>
                  <a:lightRig rig="threePt" dir="t"/>
                </a:scene3d>
                <a:sp3d>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1" name="Group 10">
              <a:extLst>
                <a:ext uri="{FF2B5EF4-FFF2-40B4-BE49-F238E27FC236}">
                  <a16:creationId xmlns:a16="http://schemas.microsoft.com/office/drawing/2014/main" id="{631AE2F6-DEBB-9985-1268-40C33472A006}"/>
                </a:ext>
              </a:extLst>
            </p:cNvPr>
            <p:cNvGrpSpPr/>
            <p:nvPr/>
          </p:nvGrpSpPr>
          <p:grpSpPr>
            <a:xfrm>
              <a:off x="643586" y="1806050"/>
              <a:ext cx="5994779" cy="4863692"/>
              <a:chOff x="2250779" y="2216600"/>
              <a:chExt cx="2113868" cy="3994498"/>
            </a:xfrm>
          </p:grpSpPr>
          <p:sp>
            <p:nvSpPr>
              <p:cNvPr id="4" name="Rectangle 3">
                <a:extLst>
                  <a:ext uri="{FF2B5EF4-FFF2-40B4-BE49-F238E27FC236}">
                    <a16:creationId xmlns:a16="http://schemas.microsoft.com/office/drawing/2014/main" id="{57F7C9C8-9B78-45C5-A2EE-7554FB9408EB}"/>
                  </a:ext>
                </a:extLst>
              </p:cNvPr>
              <p:cNvSpPr/>
              <p:nvPr/>
            </p:nvSpPr>
            <p:spPr>
              <a:xfrm>
                <a:off x="2298780" y="2219680"/>
                <a:ext cx="2065867" cy="37818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24C7905-B868-4998-B73B-44B4C4C69319}"/>
                  </a:ext>
                </a:extLst>
              </p:cNvPr>
              <p:cNvSpPr/>
              <p:nvPr/>
            </p:nvSpPr>
            <p:spPr>
              <a:xfrm>
                <a:off x="2298780" y="2216600"/>
                <a:ext cx="2065867" cy="3138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C582D3D-1D4C-4007-ADB6-F4C671846F13}"/>
                  </a:ext>
                </a:extLst>
              </p:cNvPr>
              <p:cNvSpPr/>
              <p:nvPr/>
            </p:nvSpPr>
            <p:spPr>
              <a:xfrm>
                <a:off x="2298780" y="2606177"/>
                <a:ext cx="2065867" cy="903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01064F4-1C0B-4BDC-BDB6-381E45221105}"/>
                  </a:ext>
                </a:extLst>
              </p:cNvPr>
              <p:cNvSpPr/>
              <p:nvPr/>
            </p:nvSpPr>
            <p:spPr>
              <a:xfrm>
                <a:off x="2298780" y="2715581"/>
                <a:ext cx="2065867" cy="27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99E73E5-2654-4E16-B3B0-76B1725689DA}"/>
                  </a:ext>
                </a:extLst>
              </p:cNvPr>
              <p:cNvSpPr/>
              <p:nvPr/>
            </p:nvSpPr>
            <p:spPr>
              <a:xfrm>
                <a:off x="2298780" y="5724801"/>
                <a:ext cx="2065867" cy="4862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EC7BBFF-28D7-4386-BE05-C603CD318E60}"/>
                  </a:ext>
                </a:extLst>
              </p:cNvPr>
              <p:cNvSpPr txBox="1"/>
              <p:nvPr/>
            </p:nvSpPr>
            <p:spPr>
              <a:xfrm>
                <a:off x="2250779" y="2238392"/>
                <a:ext cx="2089787" cy="4940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Goals</a:t>
                </a:r>
                <a:r>
                  <a:rPr kumimoji="0" lang="en-US" sz="2000" b="1" i="0" u="none" strike="noStrike" kern="1200" cap="none" spc="0" normalizeH="0" baseline="0" noProof="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a:t>
                </a:r>
                <a:endParaRPr kumimoji="0" lang="en-IN" sz="2000" b="1" i="0" u="none" strike="noStrike" kern="1200" cap="none" spc="0" normalizeH="0" baseline="0" noProof="0">
                  <a:ln>
                    <a:noFill/>
                  </a:ln>
                  <a:solidFill>
                    <a:schemeClr val="accent1">
                      <a:lumMod val="75000"/>
                    </a:schemeClr>
                  </a:solidFill>
                  <a:effectLst/>
                  <a:uLnTx/>
                  <a:uFillTx/>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26876D3F-47AC-4741-BF64-30C73E9EAAFA}"/>
                  </a:ext>
                </a:extLst>
              </p:cNvPr>
              <p:cNvSpPr/>
              <p:nvPr/>
            </p:nvSpPr>
            <p:spPr>
              <a:xfrm>
                <a:off x="2340891" y="2837541"/>
                <a:ext cx="1939986" cy="2957451"/>
              </a:xfrm>
              <a:prstGeom prst="rect">
                <a:avLst/>
              </a:prstGeom>
            </p:spPr>
            <p:txBody>
              <a:bodyPr wrap="square">
                <a:spAutoFit/>
              </a:bodyPr>
              <a:lstStyle/>
              <a:p>
                <a:pPr marL="342900" indent="-342900">
                  <a:buFont typeface="+mj-lt"/>
                  <a:buAutoNum type="arabicPeriod"/>
                </a:pPr>
                <a:r>
                  <a:rPr lang="en-US" sz="1900" b="1">
                    <a:solidFill>
                      <a:srgbClr val="00B050"/>
                    </a:solidFill>
                    <a:latin typeface="Century Gothic" panose="020B0502020202020204" pitchFamily="34" charset="0"/>
                    <a:cs typeface="Times New Roman" panose="02020603050405020304" pitchFamily="18" charset="0"/>
                  </a:rPr>
                  <a:t>Cost minimization</a:t>
                </a:r>
                <a:r>
                  <a:rPr lang="en-US" sz="1900">
                    <a:solidFill>
                      <a:srgbClr val="00B050"/>
                    </a:solidFill>
                    <a:latin typeface="Century Gothic" panose="020B0502020202020204" pitchFamily="34" charset="0"/>
                    <a:cs typeface="Times New Roman" panose="02020603050405020304" pitchFamily="18" charset="0"/>
                  </a:rPr>
                  <a:t> </a:t>
                </a:r>
                <a:r>
                  <a:rPr lang="en-US" sz="1900">
                    <a:latin typeface="Century Gothic" panose="020B0502020202020204" pitchFamily="34" charset="0"/>
                    <a:cs typeface="Times New Roman" panose="02020603050405020304" pitchFamily="18" charset="0"/>
                  </a:rPr>
                  <a:t>was a key goal for the partners </a:t>
                </a:r>
              </a:p>
              <a:p>
                <a:pPr marL="342900" indent="-342900">
                  <a:buFont typeface="+mj-lt"/>
                  <a:buAutoNum type="arabicPeriod"/>
                </a:pPr>
                <a:r>
                  <a:rPr lang="en-US" sz="1900" b="1">
                    <a:solidFill>
                      <a:srgbClr val="00B050"/>
                    </a:solidFill>
                    <a:latin typeface="Century Gothic" panose="020B0502020202020204" pitchFamily="34" charset="0"/>
                    <a:cs typeface="Times New Roman" panose="02020603050405020304" pitchFamily="18" charset="0"/>
                  </a:rPr>
                  <a:t>Maximizing co-benefits</a:t>
                </a:r>
                <a:r>
                  <a:rPr lang="en-US" sz="1900">
                    <a:solidFill>
                      <a:srgbClr val="00B050"/>
                    </a:solidFill>
                    <a:latin typeface="Century Gothic" panose="020B0502020202020204" pitchFamily="34" charset="0"/>
                    <a:cs typeface="Times New Roman" panose="02020603050405020304" pitchFamily="18" charset="0"/>
                  </a:rPr>
                  <a:t>, </a:t>
                </a:r>
                <a:r>
                  <a:rPr lang="en-US" sz="1900">
                    <a:latin typeface="Century Gothic" panose="020B0502020202020204" pitchFamily="34" charset="0"/>
                    <a:cs typeface="Times New Roman" panose="02020603050405020304" pitchFamily="18" charset="0"/>
                  </a:rPr>
                  <a:t>particularly those supporting Chesapeake Bay Watershed Agreement goals</a:t>
                </a:r>
              </a:p>
              <a:p>
                <a:pPr marL="342900" indent="-342900">
                  <a:buFont typeface="+mj-lt"/>
                  <a:buAutoNum type="arabicPeriod"/>
                </a:pPr>
                <a:r>
                  <a:rPr lang="en-US" sz="1900" b="1">
                    <a:solidFill>
                      <a:srgbClr val="00B050"/>
                    </a:solidFill>
                    <a:latin typeface="Century Gothic" panose="020B0502020202020204" pitchFamily="34" charset="0"/>
                    <a:cs typeface="Times New Roman" panose="02020603050405020304" pitchFamily="18" charset="0"/>
                  </a:rPr>
                  <a:t>Maximizing load reduction</a:t>
                </a:r>
                <a:r>
                  <a:rPr lang="en-US" sz="1900">
                    <a:solidFill>
                      <a:srgbClr val="00B050"/>
                    </a:solidFill>
                    <a:latin typeface="Century Gothic" panose="020B0502020202020204" pitchFamily="34" charset="0"/>
                    <a:cs typeface="Times New Roman" panose="02020603050405020304" pitchFamily="18" charset="0"/>
                  </a:rPr>
                  <a:t> </a:t>
                </a:r>
                <a:r>
                  <a:rPr lang="en-US" sz="1900">
                    <a:latin typeface="Century Gothic" panose="020B0502020202020204" pitchFamily="34" charset="0"/>
                    <a:cs typeface="Times New Roman" panose="02020603050405020304" pitchFamily="18" charset="0"/>
                  </a:rPr>
                  <a:t>reliability</a:t>
                </a:r>
              </a:p>
              <a:p>
                <a:pPr marL="342900" indent="-342900">
                  <a:buFont typeface="+mj-lt"/>
                  <a:buAutoNum type="arabicPeriod"/>
                </a:pPr>
                <a:r>
                  <a:rPr lang="en-US" sz="1900">
                    <a:latin typeface="Century Gothic" panose="020B0502020202020204" pitchFamily="34" charset="0"/>
                    <a:cs typeface="Times New Roman" panose="02020603050405020304" pitchFamily="18" charset="0"/>
                  </a:rPr>
                  <a:t>Equitable distribution of effort among jurisdictions</a:t>
                </a:r>
              </a:p>
              <a:p>
                <a:pPr marL="342900" indent="-342900">
                  <a:buFont typeface="+mj-lt"/>
                  <a:buAutoNum type="arabicPeriod"/>
                </a:pPr>
                <a:r>
                  <a:rPr lang="en-US" sz="1900">
                    <a:latin typeface="Century Gothic" panose="020B0502020202020204" pitchFamily="34" charset="0"/>
                    <a:cs typeface="Times New Roman" panose="02020603050405020304" pitchFamily="18" charset="0"/>
                  </a:rPr>
                  <a:t>Equitable distribution of effort among source sectors</a:t>
                </a:r>
              </a:p>
              <a:p>
                <a:pPr marL="342900" indent="-342900">
                  <a:buFont typeface="+mj-lt"/>
                  <a:buAutoNum type="arabicPeriod"/>
                </a:pPr>
                <a:r>
                  <a:rPr lang="en-US" sz="1900">
                    <a:latin typeface="Century Gothic" panose="020B0502020202020204" pitchFamily="34" charset="0"/>
                    <a:cs typeface="Times New Roman" panose="02020603050405020304" pitchFamily="18" charset="0"/>
                  </a:rPr>
                  <a:t>Limits on retirement of agricultural land</a:t>
                </a:r>
              </a:p>
              <a:p>
                <a:pPr marL="342900" indent="-342900">
                  <a:buFont typeface="+mj-lt"/>
                  <a:buAutoNum type="arabicPeriod"/>
                </a:pPr>
                <a:r>
                  <a:rPr lang="en-US" sz="1900">
                    <a:latin typeface="Century Gothic" panose="020B0502020202020204" pitchFamily="34" charset="0"/>
                    <a:cs typeface="Times New Roman" panose="02020603050405020304" pitchFamily="18" charset="0"/>
                  </a:rPr>
                  <a:t>Ability to use the tool at </a:t>
                </a:r>
                <a:r>
                  <a:rPr lang="en-US" sz="1900" b="1">
                    <a:solidFill>
                      <a:srgbClr val="00B050"/>
                    </a:solidFill>
                    <a:latin typeface="Century Gothic" panose="020B0502020202020204" pitchFamily="34" charset="0"/>
                    <a:cs typeface="Times New Roman" panose="02020603050405020304" pitchFamily="18" charset="0"/>
                  </a:rPr>
                  <a:t>various scales</a:t>
                </a:r>
              </a:p>
            </p:txBody>
          </p:sp>
        </p:grpSp>
      </p:grpSp>
      <p:cxnSp>
        <p:nvCxnSpPr>
          <p:cNvPr id="65" name="Straight Connector 64">
            <a:extLst>
              <a:ext uri="{FF2B5EF4-FFF2-40B4-BE49-F238E27FC236}">
                <a16:creationId xmlns:a16="http://schemas.microsoft.com/office/drawing/2014/main" id="{F6B6EB80-796E-4AA0-9337-6D2B49349800}"/>
              </a:ext>
            </a:extLst>
          </p:cNvPr>
          <p:cNvCxnSpPr>
            <a:cxnSpLocks/>
          </p:cNvCxnSpPr>
          <p:nvPr/>
        </p:nvCxnSpPr>
        <p:spPr>
          <a:xfrm>
            <a:off x="2830350" y="1347637"/>
            <a:ext cx="5217708" cy="0"/>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5D4DA44-6724-10EF-EE8B-F8C9649E02E7}"/>
              </a:ext>
            </a:extLst>
          </p:cNvPr>
          <p:cNvSpPr txBox="1"/>
          <p:nvPr/>
        </p:nvSpPr>
        <p:spPr>
          <a:xfrm>
            <a:off x="643586" y="227069"/>
            <a:ext cx="10427825" cy="830997"/>
          </a:xfrm>
          <a:prstGeom prst="rect">
            <a:avLst/>
          </a:prstGeom>
          <a:solidFill>
            <a:schemeClr val="accent6">
              <a:lumMod val="75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2400">
                <a:solidFill>
                  <a:schemeClr val="tx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“Cracking the WIP” - Designing an Optimization Engine to Guide Efficient Bay Implementation  </a:t>
            </a:r>
            <a:r>
              <a:rPr lang="en-US" sz="2400">
                <a:solidFill>
                  <a:srgbClr val="FF0000"/>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STAC Workshop Report, 2016</a:t>
            </a:r>
            <a:endParaRPr lang="en-US" sz="240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endParaRPr>
          </a:p>
        </p:txBody>
      </p:sp>
      <p:pic>
        <p:nvPicPr>
          <p:cNvPr id="14" name="Content Placeholder 3">
            <a:extLst>
              <a:ext uri="{FF2B5EF4-FFF2-40B4-BE49-F238E27FC236}">
                <a16:creationId xmlns:a16="http://schemas.microsoft.com/office/drawing/2014/main" id="{AC040E1E-89A0-D4B1-0605-6E728C759D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868342" y="2645996"/>
            <a:ext cx="6157811" cy="2289696"/>
          </a:xfrm>
          <a:prstGeom prst="rect">
            <a:avLst/>
          </a:prstGeom>
          <a:ln>
            <a:noFill/>
          </a:ln>
          <a:effectLst>
            <a:softEdge rad="112500"/>
          </a:effectLst>
        </p:spPr>
      </p:pic>
    </p:spTree>
    <p:extLst>
      <p:ext uri="{BB962C8B-B14F-4D97-AF65-F5344CB8AC3E}">
        <p14:creationId xmlns:p14="http://schemas.microsoft.com/office/powerpoint/2010/main" val="382042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0"/>
          <p:cNvSpPr txBox="1">
            <a:spLocks noGrp="1"/>
          </p:cNvSpPr>
          <p:nvPr>
            <p:ph type="title"/>
          </p:nvPr>
        </p:nvSpPr>
        <p:spPr>
          <a:xfrm>
            <a:off x="602411" y="52037"/>
            <a:ext cx="10987177" cy="641600"/>
          </a:xfrm>
          <a:prstGeom prst="rect">
            <a:avLst/>
          </a:prstGeom>
        </p:spPr>
        <p:txBody>
          <a:bodyPr spcFirstLastPara="1" wrap="square" lIns="121900" tIns="121900" rIns="121900" bIns="121900" anchor="ctr" anchorCtr="0">
            <a:noAutofit/>
          </a:bodyPr>
          <a:lstStyle/>
          <a:p>
            <a:pPr algn="ctr"/>
            <a:r>
              <a:rPr lang="en" sz="3300">
                <a:effectLst>
                  <a:outerShdw blurRad="38100" dist="38100" dir="2700000" algn="tl">
                    <a:srgbClr val="000000">
                      <a:alpha val="43137"/>
                    </a:srgbClr>
                  </a:outerShdw>
                </a:effectLst>
                <a:latin typeface="Times New Roman"/>
              </a:rPr>
              <a:t>Applications: STAC Workshop Report, 2016</a:t>
            </a:r>
            <a:endParaRPr lang="en-US" sz="3300">
              <a:effectLst>
                <a:outerShdw blurRad="38100" dist="38100" dir="2700000" algn="tl">
                  <a:srgbClr val="000000">
                    <a:alpha val="43137"/>
                  </a:srgbClr>
                </a:outerShdw>
              </a:effectLst>
              <a:latin typeface="Times New Roman"/>
            </a:endParaRPr>
          </a:p>
        </p:txBody>
      </p:sp>
      <p:graphicFrame>
        <p:nvGraphicFramePr>
          <p:cNvPr id="284" name="Google Shape;284;p20"/>
          <p:cNvGraphicFramePr/>
          <p:nvPr>
            <p:extLst>
              <p:ext uri="{D42A27DB-BD31-4B8C-83A1-F6EECF244321}">
                <p14:modId xmlns:p14="http://schemas.microsoft.com/office/powerpoint/2010/main" val="991050006"/>
              </p:ext>
            </p:extLst>
          </p:nvPr>
        </p:nvGraphicFramePr>
        <p:xfrm>
          <a:off x="256537" y="626401"/>
          <a:ext cx="11533156" cy="6745943"/>
        </p:xfrm>
        <a:graphic>
          <a:graphicData uri="http://schemas.openxmlformats.org/drawingml/2006/table">
            <a:tbl>
              <a:tblPr>
                <a:noFill/>
              </a:tblPr>
              <a:tblGrid>
                <a:gridCol w="3848848">
                  <a:extLst>
                    <a:ext uri="{9D8B030D-6E8A-4147-A177-3AD203B41FA5}">
                      <a16:colId xmlns:a16="http://schemas.microsoft.com/office/drawing/2014/main" val="20000"/>
                    </a:ext>
                  </a:extLst>
                </a:gridCol>
                <a:gridCol w="3848848">
                  <a:extLst>
                    <a:ext uri="{9D8B030D-6E8A-4147-A177-3AD203B41FA5}">
                      <a16:colId xmlns:a16="http://schemas.microsoft.com/office/drawing/2014/main" val="20001"/>
                    </a:ext>
                  </a:extLst>
                </a:gridCol>
                <a:gridCol w="3835460">
                  <a:extLst>
                    <a:ext uri="{9D8B030D-6E8A-4147-A177-3AD203B41FA5}">
                      <a16:colId xmlns:a16="http://schemas.microsoft.com/office/drawing/2014/main" val="20002"/>
                    </a:ext>
                  </a:extLst>
                </a:gridCol>
              </a:tblGrid>
              <a:tr h="783523">
                <a:tc>
                  <a:txBody>
                    <a:bodyPr/>
                    <a:lstStyle/>
                    <a:p>
                      <a:pPr marL="0" lvl="0" indent="0" algn="ctr" rtl="0">
                        <a:spcBef>
                          <a:spcPts val="0"/>
                        </a:spcBef>
                        <a:spcAft>
                          <a:spcPts val="0"/>
                        </a:spcAft>
                        <a:buNone/>
                      </a:pPr>
                      <a:r>
                        <a:rPr lang="en" sz="2400" dirty="0">
                          <a:solidFill>
                            <a:srgbClr val="FFFFFF"/>
                          </a:solidFill>
                          <a:latin typeface="Century Gothic"/>
                        </a:rPr>
                        <a:t>Under development</a:t>
                      </a:r>
                    </a:p>
                  </a:txBody>
                  <a:tcPr marL="182867" marR="182867" marT="121900" marB="121900"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accent1"/>
                    </a:solidFill>
                  </a:tcPr>
                </a:tc>
                <a:tc gridSpan="2">
                  <a:txBody>
                    <a:bodyPr/>
                    <a:lstStyle/>
                    <a:p>
                      <a:pPr marL="0" marR="0" lvl="0" indent="0" algn="ctr" rtl="0">
                        <a:lnSpc>
                          <a:spcPct val="100000"/>
                        </a:lnSpc>
                        <a:spcBef>
                          <a:spcPts val="0"/>
                        </a:spcBef>
                        <a:spcAft>
                          <a:spcPts val="0"/>
                        </a:spcAft>
                        <a:buNone/>
                      </a:pPr>
                      <a:r>
                        <a:rPr lang="en-US" sz="2400" dirty="0">
                          <a:solidFill>
                            <a:srgbClr val="FFFFFF"/>
                          </a:solidFill>
                          <a:latin typeface="Century Gothic"/>
                        </a:rPr>
                        <a:t>Future Application</a:t>
                      </a:r>
                      <a:endParaRPr sz="2400" dirty="0">
                        <a:solidFill>
                          <a:srgbClr val="FFFFFF"/>
                        </a:solidFill>
                        <a:latin typeface="Century Gothic" panose="020B0502020202020204" pitchFamily="34" charset="0"/>
                      </a:endParaRPr>
                    </a:p>
                  </a:txBody>
                  <a:tcPr marL="182867" marR="182867" marT="121900" marB="121900"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C6600"/>
                    </a:solidFill>
                  </a:tcPr>
                </a:tc>
                <a:tc hMerge="1">
                  <a:txBody>
                    <a:bodyPr/>
                    <a:lstStyle/>
                    <a:p>
                      <a:endParaRPr/>
                    </a:p>
                  </a:txBody>
                  <a:tcPr marL="182867" marR="182867" marT="121900" marB="121900"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C6600"/>
                    </a:solidFill>
                  </a:tcPr>
                </a:tc>
                <a:extLst>
                  <a:ext uri="{0D108BD9-81ED-4DB2-BD59-A6C34878D82A}">
                    <a16:rowId xmlns:a16="http://schemas.microsoft.com/office/drawing/2014/main" val="10000"/>
                  </a:ext>
                </a:extLst>
              </a:tr>
              <a:tr h="4922162">
                <a:tc>
                  <a:txBody>
                    <a:bodyPr/>
                    <a:lstStyle/>
                    <a:p>
                      <a:pPr marL="342900" marR="0" lvl="0" indent="-342900" algn="l">
                        <a:lnSpc>
                          <a:spcPct val="100000"/>
                        </a:lnSpc>
                        <a:spcBef>
                          <a:spcPts val="1000"/>
                        </a:spcBef>
                        <a:spcAft>
                          <a:spcPts val="0"/>
                        </a:spcAft>
                        <a:buFont typeface="Arial"/>
                        <a:buChar char="•"/>
                      </a:pPr>
                      <a:r>
                        <a:rPr lang="en-US" sz="1800" b="0" i="0" u="none" strike="noStrike" noProof="0" dirty="0">
                          <a:solidFill>
                            <a:srgbClr val="009999"/>
                          </a:solidFill>
                          <a:latin typeface="Century Gothic"/>
                          <a:cs typeface="Times New Roman"/>
                        </a:rPr>
                        <a:t>Address optimization of multiple co-benefits</a:t>
                      </a:r>
                    </a:p>
                    <a:p>
                      <a:pPr marL="342900" marR="0" lvl="0" indent="-342900" algn="l">
                        <a:lnSpc>
                          <a:spcPct val="100000"/>
                        </a:lnSpc>
                        <a:spcBef>
                          <a:spcPts val="1000"/>
                        </a:spcBef>
                        <a:spcAft>
                          <a:spcPts val="0"/>
                        </a:spcAft>
                        <a:buFont typeface="Arial"/>
                        <a:buChar char="•"/>
                      </a:pPr>
                      <a:r>
                        <a:rPr lang="en-US" sz="1800" b="0" i="0" u="none" strike="noStrike" noProof="0" dirty="0">
                          <a:solidFill>
                            <a:srgbClr val="009999"/>
                          </a:solidFill>
                          <a:latin typeface="Century Gothic"/>
                          <a:cs typeface="Times New Roman"/>
                        </a:rPr>
                        <a:t>Minimize costs of BMP implementation</a:t>
                      </a:r>
                    </a:p>
                    <a:p>
                      <a:pPr marL="342900" marR="0" lvl="0" indent="-342900" algn="l">
                        <a:lnSpc>
                          <a:spcPct val="100000"/>
                        </a:lnSpc>
                        <a:spcBef>
                          <a:spcPts val="1000"/>
                        </a:spcBef>
                        <a:spcAft>
                          <a:spcPts val="0"/>
                        </a:spcAft>
                        <a:buFont typeface="Arial"/>
                        <a:buChar char="•"/>
                      </a:pPr>
                      <a:r>
                        <a:rPr lang="en-US" sz="1800" b="0" i="0" u="none" strike="noStrike" noProof="0" dirty="0">
                          <a:solidFill>
                            <a:srgbClr val="009999"/>
                          </a:solidFill>
                          <a:latin typeface="Century Gothic"/>
                          <a:cs typeface="Times New Roman"/>
                        </a:rPr>
                        <a:t>Optimal use of BMPs on land use by county</a:t>
                      </a:r>
                    </a:p>
                    <a:p>
                      <a:pPr marL="342900" marR="0" lvl="0" indent="-342900" algn="l">
                        <a:lnSpc>
                          <a:spcPct val="100000"/>
                        </a:lnSpc>
                        <a:spcBef>
                          <a:spcPts val="1000"/>
                        </a:spcBef>
                        <a:spcAft>
                          <a:spcPts val="0"/>
                        </a:spcAft>
                        <a:buFont typeface="Arial"/>
                        <a:buChar char="•"/>
                      </a:pPr>
                      <a:r>
                        <a:rPr lang="en-US" sz="1800" b="0" i="0" u="none" strike="noStrike" noProof="0" dirty="0">
                          <a:solidFill>
                            <a:srgbClr val="009999"/>
                          </a:solidFill>
                          <a:latin typeface="Century Gothic"/>
                          <a:cs typeface="Times New Roman"/>
                        </a:rPr>
                        <a:t>Make Bay TMDL load targets achievable</a:t>
                      </a:r>
                    </a:p>
                    <a:p>
                      <a:pPr marL="342900" marR="0" lvl="0" indent="-342900" algn="l">
                        <a:lnSpc>
                          <a:spcPct val="100000"/>
                        </a:lnSpc>
                        <a:spcBef>
                          <a:spcPts val="1000"/>
                        </a:spcBef>
                        <a:spcAft>
                          <a:spcPts val="0"/>
                        </a:spcAft>
                        <a:buFont typeface="Arial"/>
                        <a:buChar char="•"/>
                      </a:pPr>
                      <a:r>
                        <a:rPr lang="en-US" sz="1800" b="0" i="0" u="none" strike="noStrike" noProof="0" dirty="0">
                          <a:solidFill>
                            <a:srgbClr val="009999"/>
                          </a:solidFill>
                          <a:latin typeface="Century Gothic"/>
                          <a:cs typeface="Times New Roman"/>
                        </a:rPr>
                        <a:t>Make Phase III WIP scenario that achieves nitrogen, phosphorus, and sediment targets for the lowest cost with the ability to tweak to see the different scenario costs</a:t>
                      </a:r>
                      <a:endParaRPr lang="en" sz="2000" b="0" dirty="0">
                        <a:solidFill>
                          <a:srgbClr val="009999"/>
                        </a:solidFill>
                        <a:latin typeface="Century Gothic"/>
                        <a:cs typeface="Times New Roman"/>
                      </a:endParaRPr>
                    </a:p>
                  </a:txBody>
                  <a:tcPr marL="182867" marR="182867" marT="121900" marB="121900">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AC71EC">
                        <a:alpha val="13410"/>
                      </a:srgbClr>
                    </a:solidFill>
                  </a:tcPr>
                </a:tc>
                <a:tc>
                  <a:txBody>
                    <a:bodyPr/>
                    <a:lstStyle/>
                    <a:p>
                      <a:pPr marL="285750" indent="-285750" algn="l" defTabSz="914400" rtl="0" eaLnBrk="1" latinLnBrk="0" hangingPunct="1">
                        <a:spcBef>
                          <a:spcPts val="600"/>
                        </a:spcBef>
                        <a:spcAft>
                          <a:spcPts val="600"/>
                        </a:spcAft>
                        <a:buFont typeface="Arial" panose="020B0604020202020204" pitchFamily="34" charset="0"/>
                        <a:buChar char="•"/>
                      </a:pPr>
                      <a:r>
                        <a:rPr lang="en-US" sz="1800" b="0" kern="1200" dirty="0">
                          <a:solidFill>
                            <a:schemeClr val="bg2">
                              <a:lumMod val="25000"/>
                            </a:schemeClr>
                          </a:solidFill>
                          <a:effectLst/>
                          <a:latin typeface="Century Gothic"/>
                          <a:ea typeface="+mn-ea"/>
                          <a:cs typeface="Times New Roman"/>
                        </a:rPr>
                        <a:t>Rethink the allocation of responsibilities by sector, by geography, by funding</a:t>
                      </a:r>
                    </a:p>
                    <a:p>
                      <a:pPr marL="285750" indent="-285750" algn="l" defTabSz="914400" rtl="0" eaLnBrk="1" latinLnBrk="0" hangingPunct="1">
                        <a:spcBef>
                          <a:spcPts val="600"/>
                        </a:spcBef>
                        <a:spcAft>
                          <a:spcPts val="600"/>
                        </a:spcAft>
                        <a:buFont typeface="Arial" panose="020B0604020202020204" pitchFamily="34" charset="0"/>
                        <a:buChar char="•"/>
                      </a:pPr>
                      <a:r>
                        <a:rPr lang="en-US" sz="1800" b="0" kern="1200" dirty="0">
                          <a:solidFill>
                            <a:schemeClr val="bg2">
                              <a:lumMod val="25000"/>
                            </a:schemeClr>
                          </a:solidFill>
                          <a:effectLst/>
                          <a:latin typeface="Century Gothic"/>
                          <a:ea typeface="+mn-ea"/>
                          <a:cs typeface="Times New Roman"/>
                        </a:rPr>
                        <a:t>Recognize the value/influence of ecosystem services in local decision making</a:t>
                      </a:r>
                    </a:p>
                    <a:p>
                      <a:pPr marL="285750" indent="-285750" algn="l" defTabSz="914400" rtl="0" eaLnBrk="1" latinLnBrk="0" hangingPunct="1">
                        <a:spcBef>
                          <a:spcPts val="600"/>
                        </a:spcBef>
                        <a:spcAft>
                          <a:spcPts val="600"/>
                        </a:spcAft>
                        <a:buFont typeface="Arial" panose="020B0604020202020204" pitchFamily="34" charset="0"/>
                        <a:buChar char="•"/>
                      </a:pPr>
                      <a:r>
                        <a:rPr lang="en-US" sz="1800" b="0" kern="1200" dirty="0">
                          <a:solidFill>
                            <a:schemeClr val="bg2">
                              <a:lumMod val="25000"/>
                            </a:schemeClr>
                          </a:solidFill>
                          <a:effectLst/>
                          <a:latin typeface="Century Gothic"/>
                          <a:ea typeface="+mn-ea"/>
                          <a:cs typeface="Times New Roman"/>
                        </a:rPr>
                        <a:t>Assist with the development of grant applications</a:t>
                      </a:r>
                    </a:p>
                    <a:p>
                      <a:pPr marL="285750" indent="-285750" algn="l" defTabSz="914400" rtl="0" eaLnBrk="1" latinLnBrk="0" hangingPunct="1">
                        <a:spcBef>
                          <a:spcPts val="600"/>
                        </a:spcBef>
                        <a:spcAft>
                          <a:spcPts val="600"/>
                        </a:spcAft>
                        <a:buFont typeface="Arial" panose="020B0604020202020204" pitchFamily="34" charset="0"/>
                        <a:buChar char="•"/>
                      </a:pPr>
                      <a:r>
                        <a:rPr lang="en-US" sz="1800" b="0" kern="1200" dirty="0">
                          <a:solidFill>
                            <a:schemeClr val="bg2">
                              <a:lumMod val="25000"/>
                            </a:schemeClr>
                          </a:solidFill>
                          <a:effectLst/>
                          <a:latin typeface="Century Gothic"/>
                          <a:ea typeface="+mn-ea"/>
                          <a:cs typeface="Times New Roman"/>
                        </a:rPr>
                        <a:t>Help local governments document co-benefits of WIP implementation</a:t>
                      </a:r>
                    </a:p>
                    <a:p>
                      <a:pPr marL="285750" indent="-285750" algn="l" defTabSz="914400" rtl="0" eaLnBrk="1" latinLnBrk="0" hangingPunct="1">
                        <a:spcBef>
                          <a:spcPts val="600"/>
                        </a:spcBef>
                        <a:spcAft>
                          <a:spcPts val="600"/>
                        </a:spcAft>
                        <a:buFont typeface="Arial" panose="020B0604020202020204" pitchFamily="34" charset="0"/>
                        <a:buChar char="•"/>
                      </a:pPr>
                      <a:r>
                        <a:rPr lang="en-US" sz="1800" b="0" kern="1200" dirty="0">
                          <a:solidFill>
                            <a:schemeClr val="bg2">
                              <a:lumMod val="25000"/>
                            </a:schemeClr>
                          </a:solidFill>
                          <a:effectLst/>
                          <a:latin typeface="Century Gothic"/>
                          <a:ea typeface="+mn-ea"/>
                          <a:cs typeface="Times New Roman"/>
                        </a:rPr>
                        <a:t>Identify cost savings within a source sector</a:t>
                      </a:r>
                    </a:p>
                    <a:p>
                      <a:pPr marL="0" lvl="0" indent="0" algn="l" rtl="0">
                        <a:lnSpc>
                          <a:spcPct val="110000"/>
                        </a:lnSpc>
                        <a:spcBef>
                          <a:spcPts val="0"/>
                        </a:spcBef>
                        <a:spcAft>
                          <a:spcPts val="0"/>
                        </a:spcAft>
                        <a:buNone/>
                      </a:pPr>
                      <a:endParaRPr sz="1800" b="0">
                        <a:solidFill>
                          <a:schemeClr val="bg2">
                            <a:lumMod val="25000"/>
                          </a:schemeClr>
                        </a:solidFill>
                        <a:latin typeface="Century Gothic" panose="020B0502020202020204" pitchFamily="34" charset="0"/>
                        <a:cs typeface="Times New Roman"/>
                      </a:endParaRPr>
                    </a:p>
                  </a:txBody>
                  <a:tcPr marL="182867" marR="182867" marT="121900" marB="121900">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CCCC"/>
                    </a:solidFill>
                  </a:tcPr>
                </a:tc>
                <a:tc>
                  <a:txBody>
                    <a:bodyPr/>
                    <a:lstStyle/>
                    <a:p>
                      <a:pPr marL="285750" indent="-285750">
                        <a:spcBef>
                          <a:spcPts val="600"/>
                        </a:spcBef>
                        <a:spcAft>
                          <a:spcPts val="600"/>
                        </a:spcAft>
                        <a:buFont typeface="Arial" panose="020B0604020202020204" pitchFamily="34" charset="0"/>
                        <a:buChar char="•"/>
                      </a:pPr>
                      <a:r>
                        <a:rPr lang="en-US" sz="1800" b="0" dirty="0">
                          <a:solidFill>
                            <a:schemeClr val="bg2">
                              <a:lumMod val="25000"/>
                            </a:schemeClr>
                          </a:solidFill>
                          <a:effectLst/>
                          <a:latin typeface="Century Gothic"/>
                          <a:cs typeface="Times New Roman"/>
                        </a:rPr>
                        <a:t>Provide a basic resource for planners to understand advantages and disadvantages of implementation options</a:t>
                      </a:r>
                    </a:p>
                    <a:p>
                      <a:pPr marL="285750" indent="-285750">
                        <a:spcBef>
                          <a:spcPts val="600"/>
                        </a:spcBef>
                        <a:spcAft>
                          <a:spcPts val="600"/>
                        </a:spcAft>
                        <a:buFont typeface="Arial" panose="020B0604020202020204" pitchFamily="34" charset="0"/>
                        <a:buChar char="•"/>
                      </a:pPr>
                      <a:r>
                        <a:rPr lang="en-US" sz="1800" b="0" dirty="0">
                          <a:solidFill>
                            <a:schemeClr val="bg2">
                              <a:lumMod val="25000"/>
                            </a:schemeClr>
                          </a:solidFill>
                          <a:effectLst/>
                          <a:latin typeface="Century Gothic"/>
                          <a:cs typeface="Times New Roman"/>
                        </a:rPr>
                        <a:t>Assist progress towards other management strategy objectives</a:t>
                      </a:r>
                    </a:p>
                    <a:p>
                      <a:pPr marL="285750" indent="-285750">
                        <a:spcBef>
                          <a:spcPts val="600"/>
                        </a:spcBef>
                        <a:spcAft>
                          <a:spcPts val="600"/>
                        </a:spcAft>
                        <a:buFont typeface="Arial" panose="020B0604020202020204" pitchFamily="34" charset="0"/>
                        <a:buChar char="•"/>
                      </a:pPr>
                      <a:r>
                        <a:rPr lang="en-US" sz="1800" b="0" dirty="0">
                          <a:solidFill>
                            <a:schemeClr val="bg2">
                              <a:lumMod val="25000"/>
                            </a:schemeClr>
                          </a:solidFill>
                          <a:latin typeface="Century Gothic"/>
                          <a:cs typeface="Times New Roman"/>
                        </a:rPr>
                        <a:t>Help in development of state implementation plans (Bay Milestones and WIPs)</a:t>
                      </a:r>
                    </a:p>
                    <a:p>
                      <a:pPr marL="285750" indent="-285750">
                        <a:spcBef>
                          <a:spcPts val="600"/>
                        </a:spcBef>
                        <a:spcAft>
                          <a:spcPts val="600"/>
                        </a:spcAft>
                        <a:buFont typeface="Arial" panose="020B0604020202020204" pitchFamily="34" charset="0"/>
                        <a:buChar char="•"/>
                      </a:pPr>
                      <a:r>
                        <a:rPr lang="en-US" sz="1800" b="0" dirty="0">
                          <a:solidFill>
                            <a:schemeClr val="bg2">
                              <a:lumMod val="25000"/>
                            </a:schemeClr>
                          </a:solidFill>
                          <a:latin typeface="Century Gothic"/>
                          <a:cs typeface="Times New Roman"/>
                        </a:rPr>
                        <a:t>Help in development of local implementation plans (local and Bay TMDLs)</a:t>
                      </a:r>
                    </a:p>
                    <a:p>
                      <a:pPr marL="285750" indent="-285750">
                        <a:spcBef>
                          <a:spcPts val="600"/>
                        </a:spcBef>
                        <a:spcAft>
                          <a:spcPts val="600"/>
                        </a:spcAft>
                        <a:buFont typeface="Arial" panose="020B0604020202020204" pitchFamily="34" charset="0"/>
                        <a:buChar char="•"/>
                      </a:pPr>
                      <a:r>
                        <a:rPr lang="en-US" sz="1800" b="0" dirty="0">
                          <a:solidFill>
                            <a:schemeClr val="bg2">
                              <a:lumMod val="25000"/>
                            </a:schemeClr>
                          </a:solidFill>
                          <a:latin typeface="Century Gothic"/>
                          <a:cs typeface="Times New Roman"/>
                        </a:rPr>
                        <a:t>Develop sector implementation plans cost effectively</a:t>
                      </a:r>
                    </a:p>
                    <a:p>
                      <a:pPr marL="0" lvl="0" indent="0" algn="l" rtl="0">
                        <a:lnSpc>
                          <a:spcPct val="110000"/>
                        </a:lnSpc>
                        <a:spcBef>
                          <a:spcPts val="0"/>
                        </a:spcBef>
                        <a:spcAft>
                          <a:spcPts val="0"/>
                        </a:spcAft>
                        <a:buNone/>
                      </a:pPr>
                      <a:endParaRPr sz="2400" b="0">
                        <a:solidFill>
                          <a:schemeClr val="bg2">
                            <a:lumMod val="25000"/>
                          </a:schemeClr>
                        </a:solidFill>
                        <a:latin typeface="Century Gothic" panose="020B0502020202020204" pitchFamily="34" charset="0"/>
                        <a:cs typeface="Times New Roman"/>
                      </a:endParaRPr>
                    </a:p>
                  </a:txBody>
                  <a:tcPr marL="182867" marR="182867" marT="121900" marB="121900">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CCCC"/>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8108596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1"/>
          <p:cNvSpPr txBox="1">
            <a:spLocks noGrp="1"/>
          </p:cNvSpPr>
          <p:nvPr>
            <p:ph type="title"/>
          </p:nvPr>
        </p:nvSpPr>
        <p:spPr>
          <a:xfrm>
            <a:off x="609600" y="547633"/>
            <a:ext cx="10972800" cy="641600"/>
          </a:xfrm>
          <a:prstGeom prst="rect">
            <a:avLst/>
          </a:prstGeom>
        </p:spPr>
        <p:txBody>
          <a:bodyPr spcFirstLastPara="1" vert="horz" wrap="square" lIns="121900" tIns="121900" rIns="121900" bIns="121900" rtlCol="0" anchor="ctr" anchorCtr="0">
            <a:noAutofit/>
          </a:bodyPr>
          <a:lstStyle/>
          <a:p>
            <a:pPr algn="l">
              <a:spcBef>
                <a:spcPts val="0"/>
              </a:spcBef>
            </a:pPr>
            <a:r>
              <a:rPr lang="en-US"/>
              <a:t>Objective of the MSU-Optimization Project</a:t>
            </a:r>
            <a:endParaRPr/>
          </a:p>
        </p:txBody>
      </p:sp>
      <p:grpSp>
        <p:nvGrpSpPr>
          <p:cNvPr id="2" name="Group 1">
            <a:extLst>
              <a:ext uri="{FF2B5EF4-FFF2-40B4-BE49-F238E27FC236}">
                <a16:creationId xmlns:a16="http://schemas.microsoft.com/office/drawing/2014/main" id="{756538A9-0747-126B-98FB-63715477B686}"/>
              </a:ext>
            </a:extLst>
          </p:cNvPr>
          <p:cNvGrpSpPr/>
          <p:nvPr/>
        </p:nvGrpSpPr>
        <p:grpSpPr>
          <a:xfrm>
            <a:off x="5619192" y="1609877"/>
            <a:ext cx="6458467" cy="4063876"/>
            <a:chOff x="5733533" y="1559968"/>
            <a:chExt cx="6458467" cy="4063876"/>
          </a:xfrm>
        </p:grpSpPr>
        <p:grpSp>
          <p:nvGrpSpPr>
            <p:cNvPr id="290" name="Google Shape;290;p21"/>
            <p:cNvGrpSpPr/>
            <p:nvPr/>
          </p:nvGrpSpPr>
          <p:grpSpPr>
            <a:xfrm>
              <a:off x="5733533" y="1559968"/>
              <a:ext cx="6458467" cy="4063876"/>
              <a:chOff x="4300150" y="1169975"/>
              <a:chExt cx="4386637" cy="3047906"/>
            </a:xfrm>
          </p:grpSpPr>
          <p:sp>
            <p:nvSpPr>
              <p:cNvPr id="291" name="Google Shape;291;p21"/>
              <p:cNvSpPr txBox="1"/>
              <p:nvPr/>
            </p:nvSpPr>
            <p:spPr>
              <a:xfrm>
                <a:off x="4300150" y="1314100"/>
                <a:ext cx="1236674" cy="387600"/>
              </a:xfrm>
              <a:prstGeom prst="rect">
                <a:avLst/>
              </a:prstGeom>
              <a:solidFill>
                <a:schemeClr val="accent1"/>
              </a:solidFill>
              <a:ln>
                <a:noFill/>
              </a:ln>
            </p:spPr>
            <p:txBody>
              <a:bodyPr spcFirstLastPara="1" wrap="square" lIns="121900" tIns="121900" rIns="243833" bIns="121900" anchor="ctr" anchorCtr="0">
                <a:noAutofit/>
              </a:bodyPr>
              <a:lstStyle/>
              <a:p>
                <a:pPr>
                  <a:buClr>
                    <a:schemeClr val="dk1"/>
                  </a:buClr>
                  <a:buSzPts val="1100"/>
                </a:pPr>
                <a:endParaRPr sz="1600">
                  <a:solidFill>
                    <a:schemeClr val="lt1"/>
                  </a:solidFill>
                  <a:latin typeface="Roboto"/>
                  <a:ea typeface="Roboto"/>
                  <a:cs typeface="Roboto"/>
                  <a:sym typeface="Roboto"/>
                </a:endParaRPr>
              </a:p>
            </p:txBody>
          </p:sp>
          <p:sp>
            <p:nvSpPr>
              <p:cNvPr id="292" name="Google Shape;292;p21"/>
              <p:cNvSpPr txBox="1"/>
              <p:nvPr/>
            </p:nvSpPr>
            <p:spPr>
              <a:xfrm>
                <a:off x="4809252" y="1169975"/>
                <a:ext cx="3877535" cy="3047906"/>
              </a:xfrm>
              <a:prstGeom prst="rect">
                <a:avLst/>
              </a:prstGeom>
              <a:solidFill>
                <a:srgbClr val="FFFF99"/>
              </a:solidFill>
              <a:ln>
                <a:noFill/>
              </a:ln>
            </p:spPr>
            <p:txBody>
              <a:bodyPr spcFirstLastPara="1" wrap="square" lIns="121900" tIns="121900" rIns="243833" bIns="121900" anchor="ctr" anchorCtr="0">
                <a:noAutofit/>
              </a:bodyPr>
              <a:lstStyle/>
              <a:p>
                <a:r>
                  <a:rPr lang="en-US" sz="2400">
                    <a:effectLst>
                      <a:outerShdw blurRad="38100" dist="38100" dir="2700000" algn="tl">
                        <a:srgbClr val="000000">
                          <a:alpha val="43137"/>
                        </a:srgbClr>
                      </a:outerShdw>
                    </a:effectLst>
                    <a:ea typeface="Roboto"/>
                    <a:cs typeface="Times New Roman" panose="02020603050405020304" pitchFamily="18" charset="0"/>
                    <a:sym typeface="Roboto"/>
                  </a:rPr>
                  <a:t>Investigate, develop, program, verify, and implement an optimization system built around the CBP’s CAST Model to:</a:t>
                </a:r>
              </a:p>
              <a:p>
                <a:endParaRPr lang="en-US" sz="2400">
                  <a:effectLst>
                    <a:outerShdw blurRad="38100" dist="38100" dir="2700000" algn="tl">
                      <a:srgbClr val="000000">
                        <a:alpha val="43137"/>
                      </a:srgbClr>
                    </a:outerShdw>
                  </a:effectLst>
                  <a:ea typeface="Roboto"/>
                  <a:cs typeface="Times New Roman" panose="02020603050405020304" pitchFamily="18" charset="0"/>
                  <a:sym typeface="Roboto"/>
                </a:endParaRPr>
              </a:p>
              <a:p>
                <a:pPr marL="342900" indent="-342900">
                  <a:buFont typeface="Arial" panose="020B0604020202020204" pitchFamily="34" charset="0"/>
                  <a:buChar char="•"/>
                </a:pPr>
                <a:r>
                  <a:rPr lang="en-US" sz="2400">
                    <a:effectLst>
                      <a:outerShdw blurRad="38100" dist="38100" dir="2700000" algn="tl">
                        <a:srgbClr val="000000">
                          <a:alpha val="43137"/>
                        </a:srgbClr>
                      </a:outerShdw>
                    </a:effectLst>
                    <a:ea typeface="Roboto"/>
                    <a:cs typeface="Times New Roman" panose="02020603050405020304" pitchFamily="18" charset="0"/>
                    <a:sym typeface="Roboto"/>
                  </a:rPr>
                  <a:t>Improve the water quality </a:t>
                </a:r>
              </a:p>
              <a:p>
                <a:pPr marL="342900" indent="-342900">
                  <a:buFont typeface="Arial" panose="020B0604020202020204" pitchFamily="34" charset="0"/>
                  <a:buChar char="•"/>
                </a:pPr>
                <a:r>
                  <a:rPr lang="en-US" sz="2400">
                    <a:effectLst>
                      <a:outerShdw blurRad="38100" dist="38100" dir="2700000" algn="tl">
                        <a:srgbClr val="000000">
                          <a:alpha val="43137"/>
                        </a:srgbClr>
                      </a:outerShdw>
                    </a:effectLst>
                    <a:ea typeface="Roboto"/>
                    <a:cs typeface="Times New Roman" panose="02020603050405020304" pitchFamily="18" charset="0"/>
                    <a:sym typeface="Roboto"/>
                  </a:rPr>
                  <a:t>At the lowest cost</a:t>
                </a:r>
              </a:p>
            </p:txBody>
          </p:sp>
        </p:grpSp>
        <p:sp>
          <p:nvSpPr>
            <p:cNvPr id="295" name="Google Shape;295;p21"/>
            <p:cNvSpPr txBox="1"/>
            <p:nvPr/>
          </p:nvSpPr>
          <p:spPr>
            <a:xfrm>
              <a:off x="5733533" y="2856652"/>
              <a:ext cx="749553" cy="516800"/>
            </a:xfrm>
            <a:prstGeom prst="rect">
              <a:avLst/>
            </a:prstGeom>
            <a:solidFill>
              <a:schemeClr val="accent2"/>
            </a:solidFill>
            <a:ln>
              <a:noFill/>
            </a:ln>
          </p:spPr>
          <p:txBody>
            <a:bodyPr spcFirstLastPara="1" wrap="square" lIns="121900" tIns="121900" rIns="243833" bIns="121900" anchor="ctr" anchorCtr="0">
              <a:noAutofit/>
            </a:bodyPr>
            <a:lstStyle/>
            <a:p>
              <a:endParaRPr sz="1600">
                <a:solidFill>
                  <a:schemeClr val="lt1"/>
                </a:solidFill>
                <a:latin typeface="Roboto"/>
                <a:ea typeface="Roboto"/>
                <a:cs typeface="Roboto"/>
                <a:sym typeface="Roboto"/>
              </a:endParaRPr>
            </a:p>
          </p:txBody>
        </p:sp>
        <p:sp>
          <p:nvSpPr>
            <p:cNvPr id="299" name="Google Shape;299;p21"/>
            <p:cNvSpPr txBox="1"/>
            <p:nvPr/>
          </p:nvSpPr>
          <p:spPr>
            <a:xfrm>
              <a:off x="5733536" y="3923635"/>
              <a:ext cx="743032" cy="516800"/>
            </a:xfrm>
            <a:prstGeom prst="rect">
              <a:avLst/>
            </a:prstGeom>
            <a:solidFill>
              <a:schemeClr val="accent3"/>
            </a:solidFill>
            <a:ln>
              <a:noFill/>
            </a:ln>
          </p:spPr>
          <p:txBody>
            <a:bodyPr spcFirstLastPara="1" wrap="square" lIns="121900" tIns="121900" rIns="243833" bIns="121900" anchor="ctr" anchorCtr="0">
              <a:noAutofit/>
            </a:bodyPr>
            <a:lstStyle/>
            <a:p>
              <a:endParaRPr sz="1600">
                <a:solidFill>
                  <a:schemeClr val="lt1"/>
                </a:solidFill>
                <a:latin typeface="Roboto"/>
                <a:ea typeface="Roboto"/>
                <a:cs typeface="Roboto"/>
                <a:sym typeface="Roboto"/>
              </a:endParaRPr>
            </a:p>
          </p:txBody>
        </p:sp>
        <p:sp>
          <p:nvSpPr>
            <p:cNvPr id="303" name="Google Shape;303;p21"/>
            <p:cNvSpPr txBox="1"/>
            <p:nvPr/>
          </p:nvSpPr>
          <p:spPr>
            <a:xfrm>
              <a:off x="5733535" y="5060439"/>
              <a:ext cx="763039" cy="516800"/>
            </a:xfrm>
            <a:prstGeom prst="rect">
              <a:avLst/>
            </a:prstGeom>
            <a:solidFill>
              <a:schemeClr val="accent5"/>
            </a:solidFill>
            <a:ln>
              <a:noFill/>
            </a:ln>
          </p:spPr>
          <p:txBody>
            <a:bodyPr spcFirstLastPara="1" wrap="square" lIns="121900" tIns="121900" rIns="243833" bIns="121900" anchor="ctr" anchorCtr="0">
              <a:noAutofit/>
            </a:bodyPr>
            <a:lstStyle/>
            <a:p>
              <a:endParaRPr sz="1600">
                <a:solidFill>
                  <a:schemeClr val="lt1"/>
                </a:solidFill>
                <a:latin typeface="Roboto"/>
                <a:ea typeface="Roboto"/>
                <a:cs typeface="Roboto"/>
                <a:sym typeface="Roboto"/>
              </a:endParaRPr>
            </a:p>
          </p:txBody>
        </p:sp>
      </p:grpSp>
      <p:grpSp>
        <p:nvGrpSpPr>
          <p:cNvPr id="323" name="Google Shape;323;p21"/>
          <p:cNvGrpSpPr/>
          <p:nvPr/>
        </p:nvGrpSpPr>
        <p:grpSpPr>
          <a:xfrm>
            <a:off x="2477582" y="2413179"/>
            <a:ext cx="2581484" cy="1463853"/>
            <a:chOff x="1717586" y="1809884"/>
            <a:chExt cx="1936113" cy="1097890"/>
          </a:xfrm>
        </p:grpSpPr>
        <p:sp>
          <p:nvSpPr>
            <p:cNvPr id="324" name="Google Shape;324;p21"/>
            <p:cNvSpPr/>
            <p:nvPr/>
          </p:nvSpPr>
          <p:spPr>
            <a:xfrm>
              <a:off x="2912378" y="1809884"/>
              <a:ext cx="591387" cy="453776"/>
            </a:xfrm>
            <a:custGeom>
              <a:avLst/>
              <a:gdLst/>
              <a:ahLst/>
              <a:cxnLst/>
              <a:rect l="l" t="t" r="r" b="b"/>
              <a:pathLst>
                <a:path w="19571" h="15017" extrusionOk="0">
                  <a:moveTo>
                    <a:pt x="18451" y="1"/>
                  </a:moveTo>
                  <a:cubicBezTo>
                    <a:pt x="18321" y="1"/>
                    <a:pt x="18185" y="31"/>
                    <a:pt x="18050" y="98"/>
                  </a:cubicBezTo>
                  <a:lnTo>
                    <a:pt x="5656" y="6242"/>
                  </a:lnTo>
                  <a:cubicBezTo>
                    <a:pt x="5180" y="6480"/>
                    <a:pt x="4775" y="6849"/>
                    <a:pt x="4513" y="7314"/>
                  </a:cubicBezTo>
                  <a:lnTo>
                    <a:pt x="1" y="15017"/>
                  </a:lnTo>
                  <a:lnTo>
                    <a:pt x="15776" y="7194"/>
                  </a:lnTo>
                  <a:lnTo>
                    <a:pt x="19205" y="1337"/>
                  </a:lnTo>
                  <a:cubicBezTo>
                    <a:pt x="19570" y="705"/>
                    <a:pt x="19077" y="1"/>
                    <a:pt x="1845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25" name="Google Shape;325;p21"/>
            <p:cNvSpPr/>
            <p:nvPr/>
          </p:nvSpPr>
          <p:spPr>
            <a:xfrm>
              <a:off x="2940596" y="2086500"/>
              <a:ext cx="713103" cy="269480"/>
            </a:xfrm>
            <a:custGeom>
              <a:avLst/>
              <a:gdLst/>
              <a:ahLst/>
              <a:cxnLst/>
              <a:rect l="l" t="t" r="r" b="b"/>
              <a:pathLst>
                <a:path w="23599" h="8918" extrusionOk="0">
                  <a:moveTo>
                    <a:pt x="15788" y="0"/>
                  </a:moveTo>
                  <a:lnTo>
                    <a:pt x="0" y="7823"/>
                  </a:lnTo>
                  <a:lnTo>
                    <a:pt x="8870" y="8894"/>
                  </a:lnTo>
                  <a:cubicBezTo>
                    <a:pt x="8984" y="8910"/>
                    <a:pt x="9099" y="8918"/>
                    <a:pt x="9213" y="8918"/>
                  </a:cubicBezTo>
                  <a:cubicBezTo>
                    <a:pt x="9625" y="8918"/>
                    <a:pt x="10034" y="8819"/>
                    <a:pt x="10406" y="8632"/>
                  </a:cubicBezTo>
                  <a:lnTo>
                    <a:pt x="22801" y="2489"/>
                  </a:lnTo>
                  <a:cubicBezTo>
                    <a:pt x="23598" y="2096"/>
                    <a:pt x="23396" y="917"/>
                    <a:pt x="22515" y="810"/>
                  </a:cubicBezTo>
                  <a:lnTo>
                    <a:pt x="15788"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26" name="Google Shape;326;p21"/>
            <p:cNvSpPr/>
            <p:nvPr/>
          </p:nvSpPr>
          <p:spPr>
            <a:xfrm>
              <a:off x="1717586" y="1975382"/>
              <a:ext cx="1815467" cy="932391"/>
            </a:xfrm>
            <a:custGeom>
              <a:avLst/>
              <a:gdLst/>
              <a:ahLst/>
              <a:cxnLst/>
              <a:rect l="l" t="t" r="r" b="b"/>
              <a:pathLst>
                <a:path w="60080" h="30856" extrusionOk="0">
                  <a:moveTo>
                    <a:pt x="58702" y="1"/>
                  </a:moveTo>
                  <a:cubicBezTo>
                    <a:pt x="58520" y="1"/>
                    <a:pt x="58336" y="42"/>
                    <a:pt x="58162" y="129"/>
                  </a:cubicBezTo>
                  <a:lnTo>
                    <a:pt x="846" y="28561"/>
                  </a:lnTo>
                  <a:cubicBezTo>
                    <a:pt x="250" y="28859"/>
                    <a:pt x="0" y="29585"/>
                    <a:pt x="298" y="30180"/>
                  </a:cubicBezTo>
                  <a:cubicBezTo>
                    <a:pt x="509" y="30611"/>
                    <a:pt x="936" y="30856"/>
                    <a:pt x="1378" y="30856"/>
                  </a:cubicBezTo>
                  <a:cubicBezTo>
                    <a:pt x="1560" y="30856"/>
                    <a:pt x="1744" y="30814"/>
                    <a:pt x="1917" y="30728"/>
                  </a:cubicBezTo>
                  <a:lnTo>
                    <a:pt x="59234" y="2296"/>
                  </a:lnTo>
                  <a:cubicBezTo>
                    <a:pt x="59841" y="1998"/>
                    <a:pt x="60079" y="1272"/>
                    <a:pt x="59782" y="677"/>
                  </a:cubicBezTo>
                  <a:cubicBezTo>
                    <a:pt x="59571" y="246"/>
                    <a:pt x="59144" y="1"/>
                    <a:pt x="587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27" name="Google Shape;327;p21"/>
            <p:cNvSpPr/>
            <p:nvPr/>
          </p:nvSpPr>
          <p:spPr>
            <a:xfrm>
              <a:off x="1717586" y="1975382"/>
              <a:ext cx="1815467" cy="932391"/>
            </a:xfrm>
            <a:custGeom>
              <a:avLst/>
              <a:gdLst/>
              <a:ahLst/>
              <a:cxnLst/>
              <a:rect l="l" t="t" r="r" b="b"/>
              <a:pathLst>
                <a:path w="60080" h="30856" extrusionOk="0">
                  <a:moveTo>
                    <a:pt x="58702" y="1"/>
                  </a:moveTo>
                  <a:cubicBezTo>
                    <a:pt x="58520" y="1"/>
                    <a:pt x="58336" y="42"/>
                    <a:pt x="58162" y="129"/>
                  </a:cubicBezTo>
                  <a:lnTo>
                    <a:pt x="846" y="28561"/>
                  </a:lnTo>
                  <a:cubicBezTo>
                    <a:pt x="250" y="28859"/>
                    <a:pt x="0" y="29585"/>
                    <a:pt x="298" y="30180"/>
                  </a:cubicBezTo>
                  <a:cubicBezTo>
                    <a:pt x="509" y="30611"/>
                    <a:pt x="936" y="30856"/>
                    <a:pt x="1378" y="30856"/>
                  </a:cubicBezTo>
                  <a:cubicBezTo>
                    <a:pt x="1560" y="30856"/>
                    <a:pt x="1744" y="30814"/>
                    <a:pt x="1917" y="30728"/>
                  </a:cubicBezTo>
                  <a:lnTo>
                    <a:pt x="59234" y="2296"/>
                  </a:lnTo>
                  <a:cubicBezTo>
                    <a:pt x="59841" y="1998"/>
                    <a:pt x="60079" y="1272"/>
                    <a:pt x="59782" y="677"/>
                  </a:cubicBezTo>
                  <a:cubicBezTo>
                    <a:pt x="59571" y="246"/>
                    <a:pt x="59144" y="1"/>
                    <a:pt x="58702" y="1"/>
                  </a:cubicBezTo>
                  <a:close/>
                </a:path>
              </a:pathLst>
            </a:custGeom>
            <a:solidFill>
              <a:srgbClr val="FFFFFF">
                <a:alpha val="21230"/>
              </a:srgbClr>
            </a:solidFill>
            <a:ln>
              <a:noFill/>
            </a:ln>
          </p:spPr>
          <p:txBody>
            <a:bodyPr spcFirstLastPara="1" wrap="square" lIns="121900" tIns="121900" rIns="121900" bIns="121900" anchor="ctr" anchorCtr="0">
              <a:noAutofit/>
            </a:bodyPr>
            <a:lstStyle/>
            <a:p>
              <a:endParaRPr sz="2400"/>
            </a:p>
          </p:txBody>
        </p:sp>
      </p:grpSp>
      <p:grpSp>
        <p:nvGrpSpPr>
          <p:cNvPr id="3" name="Group 2">
            <a:extLst>
              <a:ext uri="{FF2B5EF4-FFF2-40B4-BE49-F238E27FC236}">
                <a16:creationId xmlns:a16="http://schemas.microsoft.com/office/drawing/2014/main" id="{541D8506-4B82-426F-CABD-8B89B2D9B332}"/>
              </a:ext>
            </a:extLst>
          </p:cNvPr>
          <p:cNvGrpSpPr/>
          <p:nvPr/>
        </p:nvGrpSpPr>
        <p:grpSpPr>
          <a:xfrm>
            <a:off x="609617" y="1430033"/>
            <a:ext cx="4629159" cy="4470563"/>
            <a:chOff x="609617" y="1430033"/>
            <a:chExt cx="4629159" cy="4470563"/>
          </a:xfrm>
        </p:grpSpPr>
        <p:grpSp>
          <p:nvGrpSpPr>
            <p:cNvPr id="306" name="Google Shape;306;p21"/>
            <p:cNvGrpSpPr/>
            <p:nvPr/>
          </p:nvGrpSpPr>
          <p:grpSpPr>
            <a:xfrm>
              <a:off x="609617" y="1831185"/>
              <a:ext cx="3609783" cy="4069411"/>
              <a:chOff x="1686088" y="1616200"/>
              <a:chExt cx="2239875" cy="2525075"/>
            </a:xfrm>
          </p:grpSpPr>
          <p:sp>
            <p:nvSpPr>
              <p:cNvPr id="307" name="Google Shape;307;p21"/>
              <p:cNvSpPr/>
              <p:nvPr/>
            </p:nvSpPr>
            <p:spPr>
              <a:xfrm>
                <a:off x="1686088" y="1654300"/>
                <a:ext cx="1612425" cy="2486975"/>
              </a:xfrm>
              <a:custGeom>
                <a:avLst/>
                <a:gdLst/>
                <a:ahLst/>
                <a:cxnLst/>
                <a:rect l="l" t="t" r="r" b="b"/>
                <a:pathLst>
                  <a:path w="64497" h="99479" extrusionOk="0">
                    <a:moveTo>
                      <a:pt x="29230" y="1"/>
                    </a:moveTo>
                    <a:cubicBezTo>
                      <a:pt x="29228" y="2"/>
                      <a:pt x="29226" y="2"/>
                      <a:pt x="29224" y="3"/>
                    </a:cubicBezTo>
                    <a:lnTo>
                      <a:pt x="29224" y="3"/>
                    </a:lnTo>
                    <a:lnTo>
                      <a:pt x="29230" y="1"/>
                    </a:lnTo>
                    <a:close/>
                    <a:moveTo>
                      <a:pt x="29223" y="3"/>
                    </a:moveTo>
                    <a:lnTo>
                      <a:pt x="25099" y="1501"/>
                    </a:lnTo>
                    <a:cubicBezTo>
                      <a:pt x="20420" y="3215"/>
                      <a:pt x="16181" y="6371"/>
                      <a:pt x="12740" y="11026"/>
                    </a:cubicBezTo>
                    <a:cubicBezTo>
                      <a:pt x="0" y="28302"/>
                      <a:pt x="3096" y="59615"/>
                      <a:pt x="19658" y="80987"/>
                    </a:cubicBezTo>
                    <a:cubicBezTo>
                      <a:pt x="29098" y="93157"/>
                      <a:pt x="40862" y="99479"/>
                      <a:pt x="51592" y="99479"/>
                    </a:cubicBezTo>
                    <a:cubicBezTo>
                      <a:pt x="54624" y="99479"/>
                      <a:pt x="57574" y="98974"/>
                      <a:pt x="60365" y="97953"/>
                    </a:cubicBezTo>
                    <a:lnTo>
                      <a:pt x="64497" y="96441"/>
                    </a:lnTo>
                    <a:lnTo>
                      <a:pt x="64497" y="96441"/>
                    </a:lnTo>
                    <a:cubicBezTo>
                      <a:pt x="61700" y="97463"/>
                      <a:pt x="58746" y="97968"/>
                      <a:pt x="55709" y="97968"/>
                    </a:cubicBezTo>
                    <a:cubicBezTo>
                      <a:pt x="44977" y="97968"/>
                      <a:pt x="33218" y="91653"/>
                      <a:pt x="23789" y="79487"/>
                    </a:cubicBezTo>
                    <a:cubicBezTo>
                      <a:pt x="7216" y="58115"/>
                      <a:pt x="4120" y="26790"/>
                      <a:pt x="16872" y="9526"/>
                    </a:cubicBezTo>
                    <a:cubicBezTo>
                      <a:pt x="20299" y="4873"/>
                      <a:pt x="24535" y="1706"/>
                      <a:pt x="29223" y="3"/>
                    </a:cubicBezTo>
                    <a:close/>
                  </a:path>
                </a:pathLst>
              </a:custGeom>
              <a:solidFill>
                <a:srgbClr val="C6282F"/>
              </a:solidFill>
              <a:ln>
                <a:noFill/>
              </a:ln>
            </p:spPr>
            <p:txBody>
              <a:bodyPr spcFirstLastPara="1" wrap="square" lIns="121900" tIns="121900" rIns="121900" bIns="121900" anchor="ctr" anchorCtr="0">
                <a:noAutofit/>
              </a:bodyPr>
              <a:lstStyle/>
              <a:p>
                <a:endParaRPr sz="2400"/>
              </a:p>
            </p:txBody>
          </p:sp>
          <p:sp>
            <p:nvSpPr>
              <p:cNvPr id="308" name="Google Shape;308;p21"/>
              <p:cNvSpPr/>
              <p:nvPr/>
            </p:nvSpPr>
            <p:spPr>
              <a:xfrm>
                <a:off x="1754538" y="1654300"/>
                <a:ext cx="1543975" cy="2486975"/>
              </a:xfrm>
              <a:custGeom>
                <a:avLst/>
                <a:gdLst/>
                <a:ahLst/>
                <a:cxnLst/>
                <a:rect l="l" t="t" r="r" b="b"/>
                <a:pathLst>
                  <a:path w="61759" h="99479" extrusionOk="0">
                    <a:moveTo>
                      <a:pt x="26492" y="1"/>
                    </a:moveTo>
                    <a:cubicBezTo>
                      <a:pt x="26398" y="34"/>
                      <a:pt x="26304" y="68"/>
                      <a:pt x="26210" y="103"/>
                    </a:cubicBezTo>
                    <a:lnTo>
                      <a:pt x="26210" y="103"/>
                    </a:lnTo>
                    <a:lnTo>
                      <a:pt x="26492" y="1"/>
                    </a:lnTo>
                    <a:close/>
                    <a:moveTo>
                      <a:pt x="26210" y="103"/>
                    </a:moveTo>
                    <a:lnTo>
                      <a:pt x="22361" y="1501"/>
                    </a:lnTo>
                    <a:cubicBezTo>
                      <a:pt x="21468" y="1834"/>
                      <a:pt x="20587" y="2215"/>
                      <a:pt x="19718" y="2644"/>
                    </a:cubicBezTo>
                    <a:cubicBezTo>
                      <a:pt x="16086" y="4477"/>
                      <a:pt x="12788" y="7264"/>
                      <a:pt x="10002" y="11026"/>
                    </a:cubicBezTo>
                    <a:cubicBezTo>
                      <a:pt x="9812" y="11288"/>
                      <a:pt x="9621" y="11550"/>
                      <a:pt x="9443" y="11824"/>
                    </a:cubicBezTo>
                    <a:cubicBezTo>
                      <a:pt x="775" y="24313"/>
                      <a:pt x="1" y="43613"/>
                      <a:pt x="6264" y="61306"/>
                    </a:cubicBezTo>
                    <a:cubicBezTo>
                      <a:pt x="8347" y="67188"/>
                      <a:pt x="11205" y="72903"/>
                      <a:pt x="14812" y="78117"/>
                    </a:cubicBezTo>
                    <a:cubicBezTo>
                      <a:pt x="15491" y="79094"/>
                      <a:pt x="16193" y="80046"/>
                      <a:pt x="16920" y="80987"/>
                    </a:cubicBezTo>
                    <a:cubicBezTo>
                      <a:pt x="26360" y="93157"/>
                      <a:pt x="38124" y="99479"/>
                      <a:pt x="48854" y="99479"/>
                    </a:cubicBezTo>
                    <a:cubicBezTo>
                      <a:pt x="51886" y="99479"/>
                      <a:pt x="54836" y="98974"/>
                      <a:pt x="57627" y="97953"/>
                    </a:cubicBezTo>
                    <a:lnTo>
                      <a:pt x="61759" y="96441"/>
                    </a:lnTo>
                    <a:lnTo>
                      <a:pt x="61759" y="96441"/>
                    </a:lnTo>
                    <a:cubicBezTo>
                      <a:pt x="58962" y="97463"/>
                      <a:pt x="56008" y="97968"/>
                      <a:pt x="52971" y="97968"/>
                    </a:cubicBezTo>
                    <a:cubicBezTo>
                      <a:pt x="42239" y="97968"/>
                      <a:pt x="30480" y="91653"/>
                      <a:pt x="21051" y="79487"/>
                    </a:cubicBezTo>
                    <a:cubicBezTo>
                      <a:pt x="20313" y="78546"/>
                      <a:pt x="19610" y="77582"/>
                      <a:pt x="18944" y="76605"/>
                    </a:cubicBezTo>
                    <a:cubicBezTo>
                      <a:pt x="15324" y="71390"/>
                      <a:pt x="12467" y="65687"/>
                      <a:pt x="10383" y="59806"/>
                    </a:cubicBezTo>
                    <a:cubicBezTo>
                      <a:pt x="4120" y="42113"/>
                      <a:pt x="4894" y="22801"/>
                      <a:pt x="13562" y="10312"/>
                    </a:cubicBezTo>
                    <a:cubicBezTo>
                      <a:pt x="13753" y="10050"/>
                      <a:pt x="13943" y="9788"/>
                      <a:pt x="14134" y="9526"/>
                    </a:cubicBezTo>
                    <a:cubicBezTo>
                      <a:pt x="16908" y="5763"/>
                      <a:pt x="20206" y="2977"/>
                      <a:pt x="23849" y="1144"/>
                    </a:cubicBezTo>
                    <a:cubicBezTo>
                      <a:pt x="24617" y="749"/>
                      <a:pt x="25404" y="402"/>
                      <a:pt x="26210" y="103"/>
                    </a:cubicBezTo>
                    <a:close/>
                  </a:path>
                </a:pathLst>
              </a:custGeom>
              <a:solidFill>
                <a:srgbClr val="999999"/>
              </a:solidFill>
              <a:ln>
                <a:noFill/>
              </a:ln>
            </p:spPr>
            <p:txBody>
              <a:bodyPr spcFirstLastPara="1" wrap="square" lIns="121900" tIns="121900" rIns="121900" bIns="121900" anchor="ctr" anchorCtr="0">
                <a:noAutofit/>
              </a:bodyPr>
              <a:lstStyle/>
              <a:p>
                <a:endParaRPr sz="2400"/>
              </a:p>
            </p:txBody>
          </p:sp>
          <p:sp>
            <p:nvSpPr>
              <p:cNvPr id="309" name="Google Shape;309;p21"/>
              <p:cNvSpPr/>
              <p:nvPr/>
            </p:nvSpPr>
            <p:spPr>
              <a:xfrm>
                <a:off x="2595713" y="2555075"/>
                <a:ext cx="523900" cy="609675"/>
              </a:xfrm>
              <a:custGeom>
                <a:avLst/>
                <a:gdLst/>
                <a:ahLst/>
                <a:cxnLst/>
                <a:rect l="l" t="t" r="r" b="b"/>
                <a:pathLst>
                  <a:path w="20956" h="24387" extrusionOk="0">
                    <a:moveTo>
                      <a:pt x="9263" y="5362"/>
                    </a:moveTo>
                    <a:cubicBezTo>
                      <a:pt x="10736" y="5362"/>
                      <a:pt x="12351" y="6230"/>
                      <a:pt x="13646" y="7904"/>
                    </a:cubicBezTo>
                    <a:cubicBezTo>
                      <a:pt x="15920" y="10833"/>
                      <a:pt x="16348" y="15143"/>
                      <a:pt x="14598" y="17500"/>
                    </a:cubicBezTo>
                    <a:cubicBezTo>
                      <a:pt x="13844" y="18521"/>
                      <a:pt x="12809" y="19018"/>
                      <a:pt x="11694" y="19018"/>
                    </a:cubicBezTo>
                    <a:cubicBezTo>
                      <a:pt x="10220" y="19018"/>
                      <a:pt x="8606" y="18150"/>
                      <a:pt x="7311" y="16476"/>
                    </a:cubicBezTo>
                    <a:cubicBezTo>
                      <a:pt x="5037" y="13547"/>
                      <a:pt x="4609" y="9261"/>
                      <a:pt x="6359" y="6880"/>
                    </a:cubicBezTo>
                    <a:cubicBezTo>
                      <a:pt x="7113" y="5859"/>
                      <a:pt x="8147" y="5362"/>
                      <a:pt x="9263" y="5362"/>
                    </a:cubicBezTo>
                    <a:close/>
                    <a:moveTo>
                      <a:pt x="8309" y="1"/>
                    </a:moveTo>
                    <a:cubicBezTo>
                      <a:pt x="6320" y="1"/>
                      <a:pt x="4476" y="887"/>
                      <a:pt x="3132" y="2713"/>
                    </a:cubicBezTo>
                    <a:cubicBezTo>
                      <a:pt x="1" y="6939"/>
                      <a:pt x="763" y="14619"/>
                      <a:pt x="4823" y="19846"/>
                    </a:cubicBezTo>
                    <a:cubicBezTo>
                      <a:pt x="7137" y="22832"/>
                      <a:pt x="10024" y="24387"/>
                      <a:pt x="12659" y="24387"/>
                    </a:cubicBezTo>
                    <a:cubicBezTo>
                      <a:pt x="14646" y="24387"/>
                      <a:pt x="16490" y="23502"/>
                      <a:pt x="17837" y="21679"/>
                    </a:cubicBezTo>
                    <a:cubicBezTo>
                      <a:pt x="20956" y="17441"/>
                      <a:pt x="20194" y="9773"/>
                      <a:pt x="16134" y="4534"/>
                    </a:cubicBezTo>
                    <a:cubicBezTo>
                      <a:pt x="13822" y="1551"/>
                      <a:pt x="10939" y="1"/>
                      <a:pt x="8309"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10" name="Google Shape;310;p21"/>
              <p:cNvSpPr/>
              <p:nvPr/>
            </p:nvSpPr>
            <p:spPr>
              <a:xfrm>
                <a:off x="2365338" y="2286725"/>
                <a:ext cx="984675" cy="1146325"/>
              </a:xfrm>
              <a:custGeom>
                <a:avLst/>
                <a:gdLst/>
                <a:ahLst/>
                <a:cxnLst/>
                <a:rect l="l" t="t" r="r" b="b"/>
                <a:pathLst>
                  <a:path w="39387" h="45853" extrusionOk="0">
                    <a:moveTo>
                      <a:pt x="16571" y="5366"/>
                    </a:moveTo>
                    <a:cubicBezTo>
                      <a:pt x="20359" y="5366"/>
                      <a:pt x="24509" y="7596"/>
                      <a:pt x="27837" y="11887"/>
                    </a:cubicBezTo>
                    <a:cubicBezTo>
                      <a:pt x="33683" y="19435"/>
                      <a:pt x="34779" y="30496"/>
                      <a:pt x="30278" y="36580"/>
                    </a:cubicBezTo>
                    <a:cubicBezTo>
                      <a:pt x="28340" y="39206"/>
                      <a:pt x="25682" y="40482"/>
                      <a:pt x="22816" y="40482"/>
                    </a:cubicBezTo>
                    <a:cubicBezTo>
                      <a:pt x="19028" y="40482"/>
                      <a:pt x="14878" y="38252"/>
                      <a:pt x="11550" y="33961"/>
                    </a:cubicBezTo>
                    <a:cubicBezTo>
                      <a:pt x="5704" y="26424"/>
                      <a:pt x="4608" y="15364"/>
                      <a:pt x="9109" y="9268"/>
                    </a:cubicBezTo>
                    <a:cubicBezTo>
                      <a:pt x="11047" y="6642"/>
                      <a:pt x="13705" y="5366"/>
                      <a:pt x="16571" y="5366"/>
                    </a:cubicBezTo>
                    <a:close/>
                    <a:moveTo>
                      <a:pt x="15622" y="1"/>
                    </a:moveTo>
                    <a:cubicBezTo>
                      <a:pt x="11881" y="1"/>
                      <a:pt x="8411" y="1669"/>
                      <a:pt x="5882" y="5100"/>
                    </a:cubicBezTo>
                    <a:cubicBezTo>
                      <a:pt x="1" y="13054"/>
                      <a:pt x="1429" y="27484"/>
                      <a:pt x="9061" y="37330"/>
                    </a:cubicBezTo>
                    <a:cubicBezTo>
                      <a:pt x="13406" y="42936"/>
                      <a:pt x="18824" y="45852"/>
                      <a:pt x="23770" y="45852"/>
                    </a:cubicBezTo>
                    <a:cubicBezTo>
                      <a:pt x="27512" y="45852"/>
                      <a:pt x="30983" y="44183"/>
                      <a:pt x="33517" y="40748"/>
                    </a:cubicBezTo>
                    <a:cubicBezTo>
                      <a:pt x="39386" y="32806"/>
                      <a:pt x="37958" y="18364"/>
                      <a:pt x="30326" y="8517"/>
                    </a:cubicBezTo>
                    <a:cubicBezTo>
                      <a:pt x="25982" y="2913"/>
                      <a:pt x="20565" y="1"/>
                      <a:pt x="1562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11" name="Google Shape;311;p21"/>
              <p:cNvSpPr/>
              <p:nvPr/>
            </p:nvSpPr>
            <p:spPr>
              <a:xfrm>
                <a:off x="2134663" y="2018500"/>
                <a:ext cx="1446025" cy="1682725"/>
              </a:xfrm>
              <a:custGeom>
                <a:avLst/>
                <a:gdLst/>
                <a:ahLst/>
                <a:cxnLst/>
                <a:rect l="l" t="t" r="r" b="b"/>
                <a:pathLst>
                  <a:path w="57841" h="67309" extrusionOk="0">
                    <a:moveTo>
                      <a:pt x="23885" y="5371"/>
                    </a:moveTo>
                    <a:cubicBezTo>
                      <a:pt x="29989" y="5371"/>
                      <a:pt x="36679" y="8962"/>
                      <a:pt x="42041" y="15877"/>
                    </a:cubicBezTo>
                    <a:cubicBezTo>
                      <a:pt x="51471" y="28033"/>
                      <a:pt x="53221" y="45833"/>
                      <a:pt x="45970" y="55656"/>
                    </a:cubicBezTo>
                    <a:cubicBezTo>
                      <a:pt x="42852" y="59886"/>
                      <a:pt x="38570" y="61944"/>
                      <a:pt x="33952" y="61944"/>
                    </a:cubicBezTo>
                    <a:cubicBezTo>
                      <a:pt x="27848" y="61944"/>
                      <a:pt x="21156" y="58349"/>
                      <a:pt x="15788" y="51429"/>
                    </a:cubicBezTo>
                    <a:cubicBezTo>
                      <a:pt x="6382" y="39285"/>
                      <a:pt x="4608" y="21473"/>
                      <a:pt x="11871" y="11650"/>
                    </a:cubicBezTo>
                    <a:cubicBezTo>
                      <a:pt x="14988" y="7425"/>
                      <a:pt x="19269" y="5371"/>
                      <a:pt x="23885" y="5371"/>
                    </a:cubicBezTo>
                    <a:close/>
                    <a:moveTo>
                      <a:pt x="22932" y="1"/>
                    </a:moveTo>
                    <a:cubicBezTo>
                      <a:pt x="17439" y="1"/>
                      <a:pt x="12344" y="2448"/>
                      <a:pt x="8632" y="7483"/>
                    </a:cubicBezTo>
                    <a:cubicBezTo>
                      <a:pt x="0" y="19163"/>
                      <a:pt x="2108" y="40344"/>
                      <a:pt x="13311" y="54798"/>
                    </a:cubicBezTo>
                    <a:cubicBezTo>
                      <a:pt x="19689" y="63033"/>
                      <a:pt x="27644" y="67309"/>
                      <a:pt x="34904" y="67309"/>
                    </a:cubicBezTo>
                    <a:cubicBezTo>
                      <a:pt x="40399" y="67309"/>
                      <a:pt x="45495" y="64860"/>
                      <a:pt x="49209" y="59823"/>
                    </a:cubicBezTo>
                    <a:cubicBezTo>
                      <a:pt x="57841" y="48155"/>
                      <a:pt x="55745" y="26962"/>
                      <a:pt x="44530" y="12508"/>
                    </a:cubicBezTo>
                    <a:cubicBezTo>
                      <a:pt x="38151" y="4278"/>
                      <a:pt x="30193" y="1"/>
                      <a:pt x="2293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12" name="Google Shape;312;p21"/>
              <p:cNvSpPr/>
              <p:nvPr/>
            </p:nvSpPr>
            <p:spPr>
              <a:xfrm>
                <a:off x="1904263" y="1750225"/>
                <a:ext cx="1906825" cy="2219325"/>
              </a:xfrm>
              <a:custGeom>
                <a:avLst/>
                <a:gdLst/>
                <a:ahLst/>
                <a:cxnLst/>
                <a:rect l="l" t="t" r="r" b="b"/>
                <a:pathLst>
                  <a:path w="76273" h="88773" extrusionOk="0">
                    <a:moveTo>
                      <a:pt x="31189" y="5369"/>
                    </a:moveTo>
                    <a:cubicBezTo>
                      <a:pt x="39610" y="5369"/>
                      <a:pt x="48839" y="10325"/>
                      <a:pt x="56234" y="19869"/>
                    </a:cubicBezTo>
                    <a:cubicBezTo>
                      <a:pt x="69236" y="36633"/>
                      <a:pt x="71664" y="61196"/>
                      <a:pt x="61663" y="74733"/>
                    </a:cubicBezTo>
                    <a:cubicBezTo>
                      <a:pt x="57357" y="80567"/>
                      <a:pt x="51449" y="83404"/>
                      <a:pt x="45082" y="83404"/>
                    </a:cubicBezTo>
                    <a:cubicBezTo>
                      <a:pt x="36661" y="83404"/>
                      <a:pt x="27435" y="78444"/>
                      <a:pt x="20039" y="68899"/>
                    </a:cubicBezTo>
                    <a:cubicBezTo>
                      <a:pt x="7037" y="52135"/>
                      <a:pt x="4608" y="27572"/>
                      <a:pt x="14610" y="14035"/>
                    </a:cubicBezTo>
                    <a:cubicBezTo>
                      <a:pt x="18912" y="8205"/>
                      <a:pt x="24819" y="5369"/>
                      <a:pt x="31189" y="5369"/>
                    </a:cubicBezTo>
                    <a:close/>
                    <a:moveTo>
                      <a:pt x="30230" y="0"/>
                    </a:moveTo>
                    <a:cubicBezTo>
                      <a:pt x="22989" y="0"/>
                      <a:pt x="16271" y="3224"/>
                      <a:pt x="11371" y="9856"/>
                    </a:cubicBezTo>
                    <a:cubicBezTo>
                      <a:pt x="1" y="25263"/>
                      <a:pt x="2763" y="53206"/>
                      <a:pt x="17539" y="72280"/>
                    </a:cubicBezTo>
                    <a:cubicBezTo>
                      <a:pt x="25958" y="83133"/>
                      <a:pt x="36454" y="88772"/>
                      <a:pt x="46034" y="88772"/>
                    </a:cubicBezTo>
                    <a:cubicBezTo>
                      <a:pt x="53279" y="88772"/>
                      <a:pt x="60000" y="85547"/>
                      <a:pt x="64902" y="78912"/>
                    </a:cubicBezTo>
                    <a:cubicBezTo>
                      <a:pt x="76272" y="63505"/>
                      <a:pt x="73510" y="35561"/>
                      <a:pt x="58722" y="16500"/>
                    </a:cubicBezTo>
                    <a:cubicBezTo>
                      <a:pt x="50307" y="5643"/>
                      <a:pt x="39810" y="0"/>
                      <a:pt x="30230"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13" name="Google Shape;313;p21"/>
              <p:cNvSpPr/>
              <p:nvPr/>
            </p:nvSpPr>
            <p:spPr>
              <a:xfrm>
                <a:off x="2710913" y="2689125"/>
                <a:ext cx="293525" cy="341400"/>
              </a:xfrm>
              <a:custGeom>
                <a:avLst/>
                <a:gdLst/>
                <a:ahLst/>
                <a:cxnLst/>
                <a:rect l="l" t="t" r="r" b="b"/>
                <a:pathLst>
                  <a:path w="11741" h="13656" extrusionOk="0">
                    <a:moveTo>
                      <a:pt x="4655" y="0"/>
                    </a:moveTo>
                    <a:cubicBezTo>
                      <a:pt x="3539" y="0"/>
                      <a:pt x="2505" y="497"/>
                      <a:pt x="1751" y="1518"/>
                    </a:cubicBezTo>
                    <a:cubicBezTo>
                      <a:pt x="1" y="3899"/>
                      <a:pt x="429" y="8185"/>
                      <a:pt x="2703" y="11114"/>
                    </a:cubicBezTo>
                    <a:cubicBezTo>
                      <a:pt x="3998" y="12788"/>
                      <a:pt x="5612" y="13656"/>
                      <a:pt x="7086" y="13656"/>
                    </a:cubicBezTo>
                    <a:cubicBezTo>
                      <a:pt x="8201" y="13656"/>
                      <a:pt x="9236" y="13159"/>
                      <a:pt x="9990" y="12138"/>
                    </a:cubicBezTo>
                    <a:cubicBezTo>
                      <a:pt x="11740" y="9781"/>
                      <a:pt x="11312" y="5471"/>
                      <a:pt x="9038" y="2542"/>
                    </a:cubicBezTo>
                    <a:cubicBezTo>
                      <a:pt x="7743" y="868"/>
                      <a:pt x="6128" y="0"/>
                      <a:pt x="4655" y="0"/>
                    </a:cubicBezTo>
                    <a:close/>
                  </a:path>
                </a:pathLst>
              </a:custGeom>
              <a:solidFill>
                <a:srgbClr val="CCCCCC"/>
              </a:solidFill>
              <a:ln>
                <a:noFill/>
              </a:ln>
            </p:spPr>
            <p:txBody>
              <a:bodyPr spcFirstLastPara="1" wrap="square" lIns="121900" tIns="121900" rIns="121900" bIns="121900" anchor="ctr" anchorCtr="0">
                <a:noAutofit/>
              </a:bodyPr>
              <a:lstStyle/>
              <a:p>
                <a:endParaRPr sz="2400"/>
              </a:p>
            </p:txBody>
          </p:sp>
          <p:sp>
            <p:nvSpPr>
              <p:cNvPr id="314" name="Google Shape;314;p21"/>
              <p:cNvSpPr/>
              <p:nvPr/>
            </p:nvSpPr>
            <p:spPr>
              <a:xfrm>
                <a:off x="2480538" y="2420875"/>
                <a:ext cx="754275" cy="877900"/>
              </a:xfrm>
              <a:custGeom>
                <a:avLst/>
                <a:gdLst/>
                <a:ahLst/>
                <a:cxnLst/>
                <a:rect l="l" t="t" r="r" b="b"/>
                <a:pathLst>
                  <a:path w="30171" h="35116" extrusionOk="0">
                    <a:moveTo>
                      <a:pt x="12916" y="5369"/>
                    </a:moveTo>
                    <a:cubicBezTo>
                      <a:pt x="15546" y="5369"/>
                      <a:pt x="18429" y="6919"/>
                      <a:pt x="20741" y="9902"/>
                    </a:cubicBezTo>
                    <a:cubicBezTo>
                      <a:pt x="24801" y="15141"/>
                      <a:pt x="25563" y="22809"/>
                      <a:pt x="22444" y="27047"/>
                    </a:cubicBezTo>
                    <a:cubicBezTo>
                      <a:pt x="21097" y="28870"/>
                      <a:pt x="19253" y="29755"/>
                      <a:pt x="17266" y="29755"/>
                    </a:cubicBezTo>
                    <a:cubicBezTo>
                      <a:pt x="14631" y="29755"/>
                      <a:pt x="11744" y="28200"/>
                      <a:pt x="9430" y="25214"/>
                    </a:cubicBezTo>
                    <a:cubicBezTo>
                      <a:pt x="5370" y="19987"/>
                      <a:pt x="4608" y="12307"/>
                      <a:pt x="7739" y="8081"/>
                    </a:cubicBezTo>
                    <a:cubicBezTo>
                      <a:pt x="9083" y="6255"/>
                      <a:pt x="10927" y="5369"/>
                      <a:pt x="12916" y="5369"/>
                    </a:cubicBezTo>
                    <a:close/>
                    <a:moveTo>
                      <a:pt x="11963" y="0"/>
                    </a:moveTo>
                    <a:cubicBezTo>
                      <a:pt x="9097" y="0"/>
                      <a:pt x="6439" y="1276"/>
                      <a:pt x="4501" y="3902"/>
                    </a:cubicBezTo>
                    <a:cubicBezTo>
                      <a:pt x="0" y="9998"/>
                      <a:pt x="1096" y="21058"/>
                      <a:pt x="6942" y="28595"/>
                    </a:cubicBezTo>
                    <a:cubicBezTo>
                      <a:pt x="10270" y="32886"/>
                      <a:pt x="14420" y="35116"/>
                      <a:pt x="18208" y="35116"/>
                    </a:cubicBezTo>
                    <a:cubicBezTo>
                      <a:pt x="21074" y="35116"/>
                      <a:pt x="23732" y="33840"/>
                      <a:pt x="25670" y="31214"/>
                    </a:cubicBezTo>
                    <a:cubicBezTo>
                      <a:pt x="30171" y="25130"/>
                      <a:pt x="29075" y="14069"/>
                      <a:pt x="23229" y="6521"/>
                    </a:cubicBezTo>
                    <a:cubicBezTo>
                      <a:pt x="19901" y="2230"/>
                      <a:pt x="15751" y="0"/>
                      <a:pt x="11963" y="0"/>
                    </a:cubicBezTo>
                    <a:close/>
                  </a:path>
                </a:pathLst>
              </a:custGeom>
              <a:solidFill>
                <a:srgbClr val="CCCCCC"/>
              </a:solidFill>
              <a:ln>
                <a:noFill/>
              </a:ln>
            </p:spPr>
            <p:txBody>
              <a:bodyPr spcFirstLastPara="1" wrap="square" lIns="121900" tIns="121900" rIns="121900" bIns="121900" anchor="ctr" anchorCtr="0">
                <a:noAutofit/>
              </a:bodyPr>
              <a:lstStyle/>
              <a:p>
                <a:endParaRPr sz="2400"/>
              </a:p>
            </p:txBody>
          </p:sp>
          <p:sp>
            <p:nvSpPr>
              <p:cNvPr id="315" name="Google Shape;315;p21"/>
              <p:cNvSpPr/>
              <p:nvPr/>
            </p:nvSpPr>
            <p:spPr>
              <a:xfrm>
                <a:off x="2249838" y="2152775"/>
                <a:ext cx="1215375" cy="1414325"/>
              </a:xfrm>
              <a:custGeom>
                <a:avLst/>
                <a:gdLst/>
                <a:ahLst/>
                <a:cxnLst/>
                <a:rect l="l" t="t" r="r" b="b"/>
                <a:pathLst>
                  <a:path w="48615" h="56573" extrusionOk="0">
                    <a:moveTo>
                      <a:pt x="20242" y="5359"/>
                    </a:moveTo>
                    <a:cubicBezTo>
                      <a:pt x="25185" y="5359"/>
                      <a:pt x="30602" y="8271"/>
                      <a:pt x="34946" y="13875"/>
                    </a:cubicBezTo>
                    <a:cubicBezTo>
                      <a:pt x="42578" y="23722"/>
                      <a:pt x="44006" y="38164"/>
                      <a:pt x="38137" y="46106"/>
                    </a:cubicBezTo>
                    <a:cubicBezTo>
                      <a:pt x="35603" y="49541"/>
                      <a:pt x="32132" y="51210"/>
                      <a:pt x="28390" y="51210"/>
                    </a:cubicBezTo>
                    <a:cubicBezTo>
                      <a:pt x="23444" y="51210"/>
                      <a:pt x="18026" y="48294"/>
                      <a:pt x="13681" y="42688"/>
                    </a:cubicBezTo>
                    <a:cubicBezTo>
                      <a:pt x="6049" y="32842"/>
                      <a:pt x="4621" y="18412"/>
                      <a:pt x="10502" y="10458"/>
                    </a:cubicBezTo>
                    <a:cubicBezTo>
                      <a:pt x="13031" y="7027"/>
                      <a:pt x="16501" y="5359"/>
                      <a:pt x="20242" y="5359"/>
                    </a:cubicBezTo>
                    <a:close/>
                    <a:moveTo>
                      <a:pt x="19278" y="0"/>
                    </a:moveTo>
                    <a:cubicBezTo>
                      <a:pt x="14662" y="0"/>
                      <a:pt x="10381" y="2054"/>
                      <a:pt x="7264" y="6279"/>
                    </a:cubicBezTo>
                    <a:cubicBezTo>
                      <a:pt x="1" y="16102"/>
                      <a:pt x="1775" y="33914"/>
                      <a:pt x="11181" y="46058"/>
                    </a:cubicBezTo>
                    <a:cubicBezTo>
                      <a:pt x="16549" y="52978"/>
                      <a:pt x="23241" y="56573"/>
                      <a:pt x="29345" y="56573"/>
                    </a:cubicBezTo>
                    <a:cubicBezTo>
                      <a:pt x="33963" y="56573"/>
                      <a:pt x="38245" y="54515"/>
                      <a:pt x="41363" y="50285"/>
                    </a:cubicBezTo>
                    <a:cubicBezTo>
                      <a:pt x="48614" y="40462"/>
                      <a:pt x="46864" y="22662"/>
                      <a:pt x="37434" y="10506"/>
                    </a:cubicBezTo>
                    <a:cubicBezTo>
                      <a:pt x="32072" y="3591"/>
                      <a:pt x="25382" y="0"/>
                      <a:pt x="19278" y="0"/>
                    </a:cubicBezTo>
                    <a:close/>
                  </a:path>
                </a:pathLst>
              </a:custGeom>
              <a:solidFill>
                <a:srgbClr val="CCCCCC"/>
              </a:solidFill>
              <a:ln>
                <a:noFill/>
              </a:ln>
            </p:spPr>
            <p:txBody>
              <a:bodyPr spcFirstLastPara="1" wrap="square" lIns="121900" tIns="121900" rIns="121900" bIns="121900" anchor="ctr" anchorCtr="0">
                <a:noAutofit/>
              </a:bodyPr>
              <a:lstStyle/>
              <a:p>
                <a:endParaRPr sz="2400"/>
              </a:p>
            </p:txBody>
          </p:sp>
          <p:sp>
            <p:nvSpPr>
              <p:cNvPr id="316" name="Google Shape;316;p21"/>
              <p:cNvSpPr/>
              <p:nvPr/>
            </p:nvSpPr>
            <p:spPr>
              <a:xfrm>
                <a:off x="2019463" y="1884450"/>
                <a:ext cx="1676425" cy="1950875"/>
              </a:xfrm>
              <a:custGeom>
                <a:avLst/>
                <a:gdLst/>
                <a:ahLst/>
                <a:cxnLst/>
                <a:rect l="l" t="t" r="r" b="b"/>
                <a:pathLst>
                  <a:path w="67057" h="78035" extrusionOk="0">
                    <a:moveTo>
                      <a:pt x="27540" y="5363"/>
                    </a:moveTo>
                    <a:cubicBezTo>
                      <a:pt x="34801" y="5363"/>
                      <a:pt x="42759" y="9640"/>
                      <a:pt x="49138" y="17870"/>
                    </a:cubicBezTo>
                    <a:cubicBezTo>
                      <a:pt x="60353" y="32324"/>
                      <a:pt x="62449" y="53517"/>
                      <a:pt x="53817" y="65185"/>
                    </a:cubicBezTo>
                    <a:cubicBezTo>
                      <a:pt x="50103" y="70222"/>
                      <a:pt x="45007" y="72671"/>
                      <a:pt x="39512" y="72671"/>
                    </a:cubicBezTo>
                    <a:cubicBezTo>
                      <a:pt x="32252" y="72671"/>
                      <a:pt x="24297" y="68395"/>
                      <a:pt x="17919" y="60160"/>
                    </a:cubicBezTo>
                    <a:cubicBezTo>
                      <a:pt x="6704" y="45706"/>
                      <a:pt x="4608" y="24525"/>
                      <a:pt x="13240" y="12845"/>
                    </a:cubicBezTo>
                    <a:cubicBezTo>
                      <a:pt x="16952" y="7810"/>
                      <a:pt x="22047" y="5363"/>
                      <a:pt x="27540" y="5363"/>
                    </a:cubicBezTo>
                    <a:close/>
                    <a:moveTo>
                      <a:pt x="26581" y="0"/>
                    </a:moveTo>
                    <a:cubicBezTo>
                      <a:pt x="20211" y="0"/>
                      <a:pt x="14304" y="2836"/>
                      <a:pt x="10002" y="8666"/>
                    </a:cubicBezTo>
                    <a:cubicBezTo>
                      <a:pt x="0" y="22203"/>
                      <a:pt x="2429" y="46766"/>
                      <a:pt x="15431" y="63530"/>
                    </a:cubicBezTo>
                    <a:cubicBezTo>
                      <a:pt x="22827" y="73075"/>
                      <a:pt x="32053" y="78035"/>
                      <a:pt x="40474" y="78035"/>
                    </a:cubicBezTo>
                    <a:cubicBezTo>
                      <a:pt x="46841" y="78035"/>
                      <a:pt x="52749" y="75198"/>
                      <a:pt x="57055" y="69364"/>
                    </a:cubicBezTo>
                    <a:cubicBezTo>
                      <a:pt x="67056" y="55827"/>
                      <a:pt x="64628" y="31264"/>
                      <a:pt x="51626" y="14500"/>
                    </a:cubicBezTo>
                    <a:cubicBezTo>
                      <a:pt x="44231" y="4956"/>
                      <a:pt x="35002" y="0"/>
                      <a:pt x="26581" y="0"/>
                    </a:cubicBezTo>
                    <a:close/>
                  </a:path>
                </a:pathLst>
              </a:custGeom>
              <a:solidFill>
                <a:srgbClr val="CCCCCC"/>
              </a:solidFill>
              <a:ln>
                <a:noFill/>
              </a:ln>
            </p:spPr>
            <p:txBody>
              <a:bodyPr spcFirstLastPara="1" wrap="square" lIns="121900" tIns="121900" rIns="121900" bIns="121900" anchor="ctr" anchorCtr="0">
                <a:noAutofit/>
              </a:bodyPr>
              <a:lstStyle/>
              <a:p>
                <a:endParaRPr sz="2400"/>
              </a:p>
            </p:txBody>
          </p:sp>
          <p:sp>
            <p:nvSpPr>
              <p:cNvPr id="317" name="Google Shape;317;p21"/>
              <p:cNvSpPr/>
              <p:nvPr/>
            </p:nvSpPr>
            <p:spPr>
              <a:xfrm>
                <a:off x="1789088" y="1616200"/>
                <a:ext cx="2136875" cy="2487350"/>
              </a:xfrm>
              <a:custGeom>
                <a:avLst/>
                <a:gdLst/>
                <a:ahLst/>
                <a:cxnLst/>
                <a:rect l="l" t="t" r="r" b="b"/>
                <a:pathLst>
                  <a:path w="85475" h="99494" extrusionOk="0">
                    <a:moveTo>
                      <a:pt x="34837" y="5361"/>
                    </a:moveTo>
                    <a:cubicBezTo>
                      <a:pt x="44417" y="5361"/>
                      <a:pt x="54914" y="11004"/>
                      <a:pt x="63329" y="21861"/>
                    </a:cubicBezTo>
                    <a:cubicBezTo>
                      <a:pt x="78117" y="40922"/>
                      <a:pt x="80879" y="68866"/>
                      <a:pt x="69509" y="84273"/>
                    </a:cubicBezTo>
                    <a:cubicBezTo>
                      <a:pt x="64607" y="90908"/>
                      <a:pt x="57886" y="94133"/>
                      <a:pt x="50641" y="94133"/>
                    </a:cubicBezTo>
                    <a:cubicBezTo>
                      <a:pt x="41061" y="94133"/>
                      <a:pt x="30565" y="88494"/>
                      <a:pt x="22146" y="77641"/>
                    </a:cubicBezTo>
                    <a:cubicBezTo>
                      <a:pt x="7370" y="58567"/>
                      <a:pt x="4608" y="30624"/>
                      <a:pt x="15978" y="15217"/>
                    </a:cubicBezTo>
                    <a:cubicBezTo>
                      <a:pt x="20878" y="8585"/>
                      <a:pt x="27596" y="5361"/>
                      <a:pt x="34837" y="5361"/>
                    </a:cubicBezTo>
                    <a:close/>
                    <a:moveTo>
                      <a:pt x="33889" y="0"/>
                    </a:moveTo>
                    <a:cubicBezTo>
                      <a:pt x="25769" y="0"/>
                      <a:pt x="18238" y="3615"/>
                      <a:pt x="12752" y="11050"/>
                    </a:cubicBezTo>
                    <a:cubicBezTo>
                      <a:pt x="0" y="28314"/>
                      <a:pt x="3096" y="59639"/>
                      <a:pt x="19669" y="81011"/>
                    </a:cubicBezTo>
                    <a:cubicBezTo>
                      <a:pt x="29097" y="93177"/>
                      <a:pt x="40859" y="99493"/>
                      <a:pt x="51593" y="99493"/>
                    </a:cubicBezTo>
                    <a:cubicBezTo>
                      <a:pt x="59715" y="99493"/>
                      <a:pt x="67248" y="95877"/>
                      <a:pt x="72735" y="88440"/>
                    </a:cubicBezTo>
                    <a:cubicBezTo>
                      <a:pt x="85475" y="71176"/>
                      <a:pt x="82391" y="39863"/>
                      <a:pt x="65818" y="18479"/>
                    </a:cubicBezTo>
                    <a:cubicBezTo>
                      <a:pt x="56388" y="6318"/>
                      <a:pt x="44624" y="0"/>
                      <a:pt x="33889" y="0"/>
                    </a:cubicBezTo>
                    <a:close/>
                  </a:path>
                </a:pathLst>
              </a:custGeom>
              <a:solidFill>
                <a:srgbClr val="CCCCCC"/>
              </a:solidFill>
              <a:ln>
                <a:noFill/>
              </a:ln>
            </p:spPr>
            <p:txBody>
              <a:bodyPr spcFirstLastPara="1" wrap="square" lIns="121900" tIns="121900" rIns="121900" bIns="121900" anchor="ctr" anchorCtr="0">
                <a:noAutofit/>
              </a:bodyPr>
              <a:lstStyle/>
              <a:p>
                <a:endParaRPr sz="2400"/>
              </a:p>
            </p:txBody>
          </p:sp>
        </p:grpSp>
        <p:grpSp>
          <p:nvGrpSpPr>
            <p:cNvPr id="318" name="Google Shape;318;p21"/>
            <p:cNvGrpSpPr/>
            <p:nvPr/>
          </p:nvGrpSpPr>
          <p:grpSpPr>
            <a:xfrm>
              <a:off x="2473754" y="1430033"/>
              <a:ext cx="1732159" cy="2439948"/>
              <a:chOff x="1714715" y="1072524"/>
              <a:chExt cx="1299119" cy="1829961"/>
            </a:xfrm>
          </p:grpSpPr>
          <p:sp>
            <p:nvSpPr>
              <p:cNvPr id="319" name="Google Shape;319;p21"/>
              <p:cNvSpPr/>
              <p:nvPr/>
            </p:nvSpPr>
            <p:spPr>
              <a:xfrm>
                <a:off x="2432696" y="1072524"/>
                <a:ext cx="291085" cy="678625"/>
              </a:xfrm>
              <a:custGeom>
                <a:avLst/>
                <a:gdLst/>
                <a:ahLst/>
                <a:cxnLst/>
                <a:rect l="l" t="t" r="r" b="b"/>
                <a:pathLst>
                  <a:path w="9633" h="22458" extrusionOk="0">
                    <a:moveTo>
                      <a:pt x="8686" y="1"/>
                    </a:moveTo>
                    <a:cubicBezTo>
                      <a:pt x="8412" y="1"/>
                      <a:pt x="8135" y="127"/>
                      <a:pt x="7954" y="407"/>
                    </a:cubicBezTo>
                    <a:lnTo>
                      <a:pt x="441" y="12027"/>
                    </a:lnTo>
                    <a:cubicBezTo>
                      <a:pt x="155" y="12468"/>
                      <a:pt x="1" y="12992"/>
                      <a:pt x="13" y="13528"/>
                    </a:cubicBezTo>
                    <a:lnTo>
                      <a:pt x="72" y="22457"/>
                    </a:lnTo>
                    <a:lnTo>
                      <a:pt x="9633" y="7658"/>
                    </a:lnTo>
                    <a:lnTo>
                      <a:pt x="9585" y="883"/>
                    </a:lnTo>
                    <a:cubicBezTo>
                      <a:pt x="9578" y="337"/>
                      <a:pt x="9135" y="1"/>
                      <a:pt x="868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20" name="Google Shape;320;p21"/>
              <p:cNvSpPr/>
              <p:nvPr/>
            </p:nvSpPr>
            <p:spPr>
              <a:xfrm>
                <a:off x="2492219" y="1257176"/>
                <a:ext cx="521614" cy="532402"/>
              </a:xfrm>
              <a:custGeom>
                <a:avLst/>
                <a:gdLst/>
                <a:ahLst/>
                <a:cxnLst/>
                <a:rect l="l" t="t" r="r" b="b"/>
                <a:pathLst>
                  <a:path w="17262" h="17619" extrusionOk="0">
                    <a:moveTo>
                      <a:pt x="16122" y="1"/>
                    </a:moveTo>
                    <a:cubicBezTo>
                      <a:pt x="16002" y="1"/>
                      <a:pt x="15878" y="26"/>
                      <a:pt x="15752" y="81"/>
                    </a:cubicBezTo>
                    <a:lnTo>
                      <a:pt x="9561" y="2820"/>
                    </a:lnTo>
                    <a:lnTo>
                      <a:pt x="0" y="17619"/>
                    </a:lnTo>
                    <a:lnTo>
                      <a:pt x="8168" y="14011"/>
                    </a:lnTo>
                    <a:cubicBezTo>
                      <a:pt x="8656" y="13797"/>
                      <a:pt x="9073" y="13440"/>
                      <a:pt x="9358" y="12987"/>
                    </a:cubicBezTo>
                    <a:lnTo>
                      <a:pt x="16859" y="1367"/>
                    </a:lnTo>
                    <a:cubicBezTo>
                      <a:pt x="17262" y="743"/>
                      <a:pt x="16772" y="1"/>
                      <a:pt x="1612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21" name="Google Shape;321;p21"/>
              <p:cNvSpPr/>
              <p:nvPr/>
            </p:nvSpPr>
            <p:spPr>
              <a:xfrm>
                <a:off x="1714715" y="1204987"/>
                <a:ext cx="1132250" cy="1697498"/>
              </a:xfrm>
              <a:custGeom>
                <a:avLst/>
                <a:gdLst/>
                <a:ahLst/>
                <a:cxnLst/>
                <a:rect l="l" t="t" r="r" b="b"/>
                <a:pathLst>
                  <a:path w="37470" h="56176" extrusionOk="0">
                    <a:moveTo>
                      <a:pt x="36086" y="0"/>
                    </a:moveTo>
                    <a:cubicBezTo>
                      <a:pt x="35689" y="0"/>
                      <a:pt x="35299" y="193"/>
                      <a:pt x="35064" y="549"/>
                    </a:cubicBezTo>
                    <a:lnTo>
                      <a:pt x="357" y="54306"/>
                    </a:lnTo>
                    <a:cubicBezTo>
                      <a:pt x="0" y="54866"/>
                      <a:pt x="155" y="55616"/>
                      <a:pt x="715" y="55985"/>
                    </a:cubicBezTo>
                    <a:cubicBezTo>
                      <a:pt x="921" y="56114"/>
                      <a:pt x="1149" y="56176"/>
                      <a:pt x="1373" y="56176"/>
                    </a:cubicBezTo>
                    <a:cubicBezTo>
                      <a:pt x="1771" y="56176"/>
                      <a:pt x="2157" y="55981"/>
                      <a:pt x="2393" y="55616"/>
                    </a:cubicBezTo>
                    <a:lnTo>
                      <a:pt x="37100" y="1871"/>
                    </a:lnTo>
                    <a:cubicBezTo>
                      <a:pt x="37469" y="1311"/>
                      <a:pt x="37302" y="561"/>
                      <a:pt x="36743" y="192"/>
                    </a:cubicBezTo>
                    <a:cubicBezTo>
                      <a:pt x="36540" y="63"/>
                      <a:pt x="36312" y="0"/>
                      <a:pt x="3608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22" name="Google Shape;322;p21"/>
              <p:cNvSpPr/>
              <p:nvPr/>
            </p:nvSpPr>
            <p:spPr>
              <a:xfrm>
                <a:off x="1714715" y="1204987"/>
                <a:ext cx="1132250" cy="1697498"/>
              </a:xfrm>
              <a:custGeom>
                <a:avLst/>
                <a:gdLst/>
                <a:ahLst/>
                <a:cxnLst/>
                <a:rect l="l" t="t" r="r" b="b"/>
                <a:pathLst>
                  <a:path w="37470" h="56176" extrusionOk="0">
                    <a:moveTo>
                      <a:pt x="36086" y="0"/>
                    </a:moveTo>
                    <a:cubicBezTo>
                      <a:pt x="35689" y="0"/>
                      <a:pt x="35299" y="193"/>
                      <a:pt x="35064" y="549"/>
                    </a:cubicBezTo>
                    <a:lnTo>
                      <a:pt x="357" y="54306"/>
                    </a:lnTo>
                    <a:cubicBezTo>
                      <a:pt x="0" y="54866"/>
                      <a:pt x="155" y="55616"/>
                      <a:pt x="715" y="55985"/>
                    </a:cubicBezTo>
                    <a:cubicBezTo>
                      <a:pt x="921" y="56114"/>
                      <a:pt x="1149" y="56176"/>
                      <a:pt x="1373" y="56176"/>
                    </a:cubicBezTo>
                    <a:cubicBezTo>
                      <a:pt x="1771" y="56176"/>
                      <a:pt x="2157" y="55981"/>
                      <a:pt x="2393" y="55616"/>
                    </a:cubicBezTo>
                    <a:lnTo>
                      <a:pt x="37100" y="1871"/>
                    </a:lnTo>
                    <a:cubicBezTo>
                      <a:pt x="37469" y="1311"/>
                      <a:pt x="37302" y="561"/>
                      <a:pt x="36743" y="192"/>
                    </a:cubicBezTo>
                    <a:cubicBezTo>
                      <a:pt x="36540" y="63"/>
                      <a:pt x="36312" y="0"/>
                      <a:pt x="36086" y="0"/>
                    </a:cubicBezTo>
                    <a:close/>
                  </a:path>
                </a:pathLst>
              </a:custGeom>
              <a:solidFill>
                <a:srgbClr val="FFFFFF">
                  <a:alpha val="21230"/>
                </a:srgbClr>
              </a:solidFill>
              <a:ln>
                <a:noFill/>
              </a:ln>
            </p:spPr>
            <p:txBody>
              <a:bodyPr spcFirstLastPara="1" wrap="square" lIns="121900" tIns="121900" rIns="121900" bIns="121900" anchor="ctr" anchorCtr="0">
                <a:noAutofit/>
              </a:bodyPr>
              <a:lstStyle/>
              <a:p>
                <a:endParaRPr sz="2400"/>
              </a:p>
            </p:txBody>
          </p:sp>
        </p:grpSp>
        <p:grpSp>
          <p:nvGrpSpPr>
            <p:cNvPr id="328" name="Google Shape;328;p21"/>
            <p:cNvGrpSpPr/>
            <p:nvPr/>
          </p:nvGrpSpPr>
          <p:grpSpPr>
            <a:xfrm>
              <a:off x="2484753" y="3575603"/>
              <a:ext cx="2754023" cy="516852"/>
              <a:chOff x="1722964" y="2681702"/>
              <a:chExt cx="2065517" cy="387639"/>
            </a:xfrm>
          </p:grpSpPr>
          <p:sp>
            <p:nvSpPr>
              <p:cNvPr id="329" name="Google Shape;329;p21"/>
              <p:cNvSpPr/>
              <p:nvPr/>
            </p:nvSpPr>
            <p:spPr>
              <a:xfrm>
                <a:off x="3062778" y="2681702"/>
                <a:ext cx="725703" cy="161573"/>
              </a:xfrm>
              <a:custGeom>
                <a:avLst/>
                <a:gdLst/>
                <a:ahLst/>
                <a:cxnLst/>
                <a:rect l="l" t="t" r="r" b="b"/>
                <a:pathLst>
                  <a:path w="24016" h="5347" extrusionOk="0">
                    <a:moveTo>
                      <a:pt x="8966" y="1"/>
                    </a:moveTo>
                    <a:cubicBezTo>
                      <a:pt x="8430" y="1"/>
                      <a:pt x="7907" y="155"/>
                      <a:pt x="7466" y="453"/>
                    </a:cubicBezTo>
                    <a:lnTo>
                      <a:pt x="1" y="5347"/>
                    </a:lnTo>
                    <a:lnTo>
                      <a:pt x="17610" y="5347"/>
                    </a:lnTo>
                    <a:lnTo>
                      <a:pt x="23289" y="1632"/>
                    </a:lnTo>
                    <a:cubicBezTo>
                      <a:pt x="24016" y="1144"/>
                      <a:pt x="23682" y="1"/>
                      <a:pt x="2280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30" name="Google Shape;330;p21"/>
              <p:cNvSpPr/>
              <p:nvPr/>
            </p:nvSpPr>
            <p:spPr>
              <a:xfrm>
                <a:off x="3062778" y="2907768"/>
                <a:ext cx="725703" cy="161573"/>
              </a:xfrm>
              <a:custGeom>
                <a:avLst/>
                <a:gdLst/>
                <a:ahLst/>
                <a:cxnLst/>
                <a:rect l="l" t="t" r="r" b="b"/>
                <a:pathLst>
                  <a:path w="24016" h="5347" extrusionOk="0">
                    <a:moveTo>
                      <a:pt x="1" y="0"/>
                    </a:moveTo>
                    <a:lnTo>
                      <a:pt x="7466" y="4894"/>
                    </a:lnTo>
                    <a:cubicBezTo>
                      <a:pt x="7907" y="5192"/>
                      <a:pt x="8430" y="5346"/>
                      <a:pt x="8966" y="5346"/>
                    </a:cubicBezTo>
                    <a:lnTo>
                      <a:pt x="22801" y="5346"/>
                    </a:lnTo>
                    <a:cubicBezTo>
                      <a:pt x="23682" y="5346"/>
                      <a:pt x="24016" y="4203"/>
                      <a:pt x="23289" y="3715"/>
                    </a:cubicBezTo>
                    <a:lnTo>
                      <a:pt x="1761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31" name="Google Shape;331;p21"/>
              <p:cNvSpPr/>
              <p:nvPr/>
            </p:nvSpPr>
            <p:spPr>
              <a:xfrm>
                <a:off x="1722964" y="2839845"/>
                <a:ext cx="2006533" cy="73429"/>
              </a:xfrm>
              <a:custGeom>
                <a:avLst/>
                <a:gdLst/>
                <a:ahLst/>
                <a:cxnLst/>
                <a:rect l="l" t="t" r="r" b="b"/>
                <a:pathLst>
                  <a:path w="66403" h="2430" extrusionOk="0">
                    <a:moveTo>
                      <a:pt x="1204" y="1"/>
                    </a:moveTo>
                    <a:cubicBezTo>
                      <a:pt x="537" y="1"/>
                      <a:pt x="1" y="548"/>
                      <a:pt x="1" y="1215"/>
                    </a:cubicBezTo>
                    <a:cubicBezTo>
                      <a:pt x="1" y="1882"/>
                      <a:pt x="537" y="2429"/>
                      <a:pt x="1204" y="2429"/>
                    </a:cubicBezTo>
                    <a:lnTo>
                      <a:pt x="65200" y="2429"/>
                    </a:lnTo>
                    <a:cubicBezTo>
                      <a:pt x="65866" y="2429"/>
                      <a:pt x="66402" y="1882"/>
                      <a:pt x="66402" y="1215"/>
                    </a:cubicBezTo>
                    <a:cubicBezTo>
                      <a:pt x="66402" y="548"/>
                      <a:pt x="65866" y="1"/>
                      <a:pt x="6520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32" name="Google Shape;332;p21"/>
              <p:cNvSpPr/>
              <p:nvPr/>
            </p:nvSpPr>
            <p:spPr>
              <a:xfrm>
                <a:off x="1722964" y="2839845"/>
                <a:ext cx="2006533" cy="73429"/>
              </a:xfrm>
              <a:custGeom>
                <a:avLst/>
                <a:gdLst/>
                <a:ahLst/>
                <a:cxnLst/>
                <a:rect l="l" t="t" r="r" b="b"/>
                <a:pathLst>
                  <a:path w="66403" h="2430" extrusionOk="0">
                    <a:moveTo>
                      <a:pt x="1204" y="1"/>
                    </a:moveTo>
                    <a:cubicBezTo>
                      <a:pt x="537" y="1"/>
                      <a:pt x="1" y="548"/>
                      <a:pt x="1" y="1215"/>
                    </a:cubicBezTo>
                    <a:cubicBezTo>
                      <a:pt x="1" y="1882"/>
                      <a:pt x="537" y="2429"/>
                      <a:pt x="1204" y="2429"/>
                    </a:cubicBezTo>
                    <a:lnTo>
                      <a:pt x="65200" y="2429"/>
                    </a:lnTo>
                    <a:cubicBezTo>
                      <a:pt x="65866" y="2429"/>
                      <a:pt x="66402" y="1882"/>
                      <a:pt x="66402" y="1215"/>
                    </a:cubicBezTo>
                    <a:cubicBezTo>
                      <a:pt x="66402" y="548"/>
                      <a:pt x="65866" y="1"/>
                      <a:pt x="65200" y="1"/>
                    </a:cubicBezTo>
                    <a:close/>
                  </a:path>
                </a:pathLst>
              </a:custGeom>
              <a:solidFill>
                <a:srgbClr val="FFFFFF">
                  <a:alpha val="21230"/>
                </a:srgbClr>
              </a:solidFill>
              <a:ln>
                <a:noFill/>
              </a:ln>
            </p:spPr>
            <p:txBody>
              <a:bodyPr spcFirstLastPara="1" wrap="square" lIns="121900" tIns="121900" rIns="121900" bIns="121900" anchor="ctr" anchorCtr="0">
                <a:noAutofit/>
              </a:bodyPr>
              <a:lstStyle/>
              <a:p>
                <a:endParaRPr sz="2400"/>
              </a:p>
            </p:txBody>
          </p:sp>
        </p:grpSp>
        <p:grpSp>
          <p:nvGrpSpPr>
            <p:cNvPr id="333" name="Google Shape;333;p21"/>
            <p:cNvGrpSpPr/>
            <p:nvPr/>
          </p:nvGrpSpPr>
          <p:grpSpPr>
            <a:xfrm>
              <a:off x="2470852" y="3800200"/>
              <a:ext cx="2549205" cy="1541793"/>
              <a:chOff x="1712539" y="2850149"/>
              <a:chExt cx="1911904" cy="1156345"/>
            </a:xfrm>
          </p:grpSpPr>
          <p:sp>
            <p:nvSpPr>
              <p:cNvPr id="334" name="Google Shape;334;p21"/>
              <p:cNvSpPr/>
              <p:nvPr/>
            </p:nvSpPr>
            <p:spPr>
              <a:xfrm>
                <a:off x="2917445" y="3451219"/>
                <a:ext cx="706999" cy="276309"/>
              </a:xfrm>
              <a:custGeom>
                <a:avLst/>
                <a:gdLst/>
                <a:ahLst/>
                <a:cxnLst/>
                <a:rect l="l" t="t" r="r" b="b"/>
                <a:pathLst>
                  <a:path w="23397" h="9144" extrusionOk="0">
                    <a:moveTo>
                      <a:pt x="9148" y="1"/>
                    </a:moveTo>
                    <a:cubicBezTo>
                      <a:pt x="9068" y="1"/>
                      <a:pt x="8987" y="5"/>
                      <a:pt x="8906" y="12"/>
                    </a:cubicBezTo>
                    <a:lnTo>
                      <a:pt x="0" y="786"/>
                    </a:lnTo>
                    <a:lnTo>
                      <a:pt x="15514" y="9144"/>
                    </a:lnTo>
                    <a:lnTo>
                      <a:pt x="22277" y="8549"/>
                    </a:lnTo>
                    <a:cubicBezTo>
                      <a:pt x="23146" y="8477"/>
                      <a:pt x="23396" y="7298"/>
                      <a:pt x="22610" y="6882"/>
                    </a:cubicBezTo>
                    <a:lnTo>
                      <a:pt x="10430" y="333"/>
                    </a:lnTo>
                    <a:cubicBezTo>
                      <a:pt x="10037" y="112"/>
                      <a:pt x="9593" y="1"/>
                      <a:pt x="914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35" name="Google Shape;335;p21"/>
              <p:cNvSpPr/>
              <p:nvPr/>
            </p:nvSpPr>
            <p:spPr>
              <a:xfrm>
                <a:off x="2885906" y="3533983"/>
                <a:ext cx="576610" cy="472511"/>
              </a:xfrm>
              <a:custGeom>
                <a:avLst/>
                <a:gdLst/>
                <a:ahLst/>
                <a:cxnLst/>
                <a:rect l="l" t="t" r="r" b="b"/>
                <a:pathLst>
                  <a:path w="19082" h="15637" extrusionOk="0">
                    <a:moveTo>
                      <a:pt x="0" y="1"/>
                    </a:moveTo>
                    <a:lnTo>
                      <a:pt x="4251" y="7859"/>
                    </a:lnTo>
                    <a:cubicBezTo>
                      <a:pt x="4501" y="8323"/>
                      <a:pt x="4894" y="8716"/>
                      <a:pt x="5358" y="8966"/>
                    </a:cubicBezTo>
                    <a:lnTo>
                      <a:pt x="17538" y="15527"/>
                    </a:lnTo>
                    <a:cubicBezTo>
                      <a:pt x="17679" y="15603"/>
                      <a:pt x="17823" y="15637"/>
                      <a:pt x="17961" y="15637"/>
                    </a:cubicBezTo>
                    <a:cubicBezTo>
                      <a:pt x="18579" y="15637"/>
                      <a:pt x="19081" y="14955"/>
                      <a:pt x="18741" y="14312"/>
                    </a:cubicBezTo>
                    <a:lnTo>
                      <a:pt x="15514" y="8359"/>
                    </a:lnTo>
                    <a:lnTo>
                      <a:pt x="0"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36" name="Google Shape;336;p21"/>
              <p:cNvSpPr/>
              <p:nvPr/>
            </p:nvSpPr>
            <p:spPr>
              <a:xfrm>
                <a:off x="1712539" y="2850149"/>
                <a:ext cx="1786338" cy="989502"/>
              </a:xfrm>
              <a:custGeom>
                <a:avLst/>
                <a:gdLst/>
                <a:ahLst/>
                <a:cxnLst/>
                <a:rect l="l" t="t" r="r" b="b"/>
                <a:pathLst>
                  <a:path w="59116" h="32746" extrusionOk="0">
                    <a:moveTo>
                      <a:pt x="1383" y="1"/>
                    </a:moveTo>
                    <a:cubicBezTo>
                      <a:pt x="953" y="1"/>
                      <a:pt x="536" y="233"/>
                      <a:pt x="322" y="636"/>
                    </a:cubicBezTo>
                    <a:cubicBezTo>
                      <a:pt x="1" y="1219"/>
                      <a:pt x="227" y="1957"/>
                      <a:pt x="810" y="2279"/>
                    </a:cubicBezTo>
                    <a:lnTo>
                      <a:pt x="57163" y="32604"/>
                    </a:lnTo>
                    <a:cubicBezTo>
                      <a:pt x="57343" y="32700"/>
                      <a:pt x="57537" y="32745"/>
                      <a:pt x="57729" y="32745"/>
                    </a:cubicBezTo>
                    <a:cubicBezTo>
                      <a:pt x="58161" y="32745"/>
                      <a:pt x="58580" y="32516"/>
                      <a:pt x="58794" y="32104"/>
                    </a:cubicBezTo>
                    <a:cubicBezTo>
                      <a:pt x="59115" y="31521"/>
                      <a:pt x="58889" y="30782"/>
                      <a:pt x="58306" y="30473"/>
                    </a:cubicBezTo>
                    <a:lnTo>
                      <a:pt x="1953" y="148"/>
                    </a:lnTo>
                    <a:cubicBezTo>
                      <a:pt x="1772" y="48"/>
                      <a:pt x="1576" y="1"/>
                      <a:pt x="1383"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37" name="Google Shape;337;p21"/>
              <p:cNvSpPr/>
              <p:nvPr/>
            </p:nvSpPr>
            <p:spPr>
              <a:xfrm>
                <a:off x="1712539" y="2850149"/>
                <a:ext cx="1786338" cy="989502"/>
              </a:xfrm>
              <a:custGeom>
                <a:avLst/>
                <a:gdLst/>
                <a:ahLst/>
                <a:cxnLst/>
                <a:rect l="l" t="t" r="r" b="b"/>
                <a:pathLst>
                  <a:path w="59116" h="32746" extrusionOk="0">
                    <a:moveTo>
                      <a:pt x="1383" y="1"/>
                    </a:moveTo>
                    <a:cubicBezTo>
                      <a:pt x="953" y="1"/>
                      <a:pt x="536" y="233"/>
                      <a:pt x="322" y="636"/>
                    </a:cubicBezTo>
                    <a:cubicBezTo>
                      <a:pt x="1" y="1219"/>
                      <a:pt x="227" y="1957"/>
                      <a:pt x="810" y="2279"/>
                    </a:cubicBezTo>
                    <a:lnTo>
                      <a:pt x="57163" y="32604"/>
                    </a:lnTo>
                    <a:cubicBezTo>
                      <a:pt x="57343" y="32700"/>
                      <a:pt x="57537" y="32745"/>
                      <a:pt x="57729" y="32745"/>
                    </a:cubicBezTo>
                    <a:cubicBezTo>
                      <a:pt x="58161" y="32745"/>
                      <a:pt x="58580" y="32516"/>
                      <a:pt x="58794" y="32104"/>
                    </a:cubicBezTo>
                    <a:cubicBezTo>
                      <a:pt x="59115" y="31521"/>
                      <a:pt x="58889" y="30782"/>
                      <a:pt x="58306" y="30473"/>
                    </a:cubicBezTo>
                    <a:lnTo>
                      <a:pt x="1953" y="148"/>
                    </a:lnTo>
                    <a:cubicBezTo>
                      <a:pt x="1772" y="48"/>
                      <a:pt x="1576" y="1"/>
                      <a:pt x="1383" y="1"/>
                    </a:cubicBezTo>
                    <a:close/>
                  </a:path>
                </a:pathLst>
              </a:custGeom>
              <a:solidFill>
                <a:srgbClr val="FFFFFF">
                  <a:alpha val="21230"/>
                </a:srgbClr>
              </a:solidFill>
              <a:ln>
                <a:noFill/>
              </a:ln>
            </p:spPr>
            <p:txBody>
              <a:bodyPr spcFirstLastPara="1" wrap="square" lIns="121900" tIns="121900" rIns="121900" bIns="121900" anchor="ctr" anchorCtr="0">
                <a:noAutofit/>
              </a:bodyPr>
              <a:lstStyle/>
              <a:p>
                <a:endParaRPr sz="2400"/>
              </a:p>
            </p:txBody>
          </p:sp>
        </p:gr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rushVTI">
  <a:themeElements>
    <a:clrScheme name="AnalogousFromDarkSeedLeftStep">
      <a:dk1>
        <a:srgbClr val="000000"/>
      </a:dk1>
      <a:lt1>
        <a:srgbClr val="FFFFFF"/>
      </a:lt1>
      <a:dk2>
        <a:srgbClr val="412B24"/>
      </a:dk2>
      <a:lt2>
        <a:srgbClr val="E8E2E8"/>
      </a:lt2>
      <a:accent1>
        <a:srgbClr val="47B549"/>
      </a:accent1>
      <a:accent2>
        <a:srgbClr val="6BB13B"/>
      </a:accent2>
      <a:accent3>
        <a:srgbClr val="97A942"/>
      </a:accent3>
      <a:accent4>
        <a:srgbClr val="B1953B"/>
      </a:accent4>
      <a:accent5>
        <a:srgbClr val="C3764D"/>
      </a:accent5>
      <a:accent6>
        <a:srgbClr val="B13B43"/>
      </a:accent6>
      <a:hlink>
        <a:srgbClr val="AD7539"/>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cean Waves 16x9">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waves nature presentation (widescreen).potx" id="{1FE9163D-5548-432F-82B6-65BFDB1BFAF3}" vid="{2D48191D-94F2-482B-9433-3810ECBC6178}"/>
    </a:ext>
  </a:extLst>
</a:theme>
</file>

<file path=ppt/theme/theme4.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oject Tools Infographics by Slidesgo">
  <a:themeElements>
    <a:clrScheme name="Simple Light">
      <a:dk1>
        <a:srgbClr val="000000"/>
      </a:dk1>
      <a:lt1>
        <a:srgbClr val="FFFFFF"/>
      </a:lt1>
      <a:dk2>
        <a:srgbClr val="0D83B1"/>
      </a:dk2>
      <a:lt2>
        <a:srgbClr val="04AEAE"/>
      </a:lt2>
      <a:accent1>
        <a:srgbClr val="00AA7D"/>
      </a:accent1>
      <a:accent2>
        <a:srgbClr val="59BB18"/>
      </a:accent2>
      <a:accent3>
        <a:srgbClr val="B6C524"/>
      </a:accent3>
      <a:accent4>
        <a:srgbClr val="DDD058"/>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able Infographics">
  <a:themeElements>
    <a:clrScheme name="Simple Light">
      <a:dk1>
        <a:srgbClr val="000000"/>
      </a:dk1>
      <a:lt1>
        <a:srgbClr val="FFFFFF"/>
      </a:lt1>
      <a:dk2>
        <a:srgbClr val="C5C5C5"/>
      </a:dk2>
      <a:lt2>
        <a:srgbClr val="EBEBEB"/>
      </a:lt2>
      <a:accent1>
        <a:srgbClr val="D1CC62"/>
      </a:accent1>
      <a:accent2>
        <a:srgbClr val="8FC03F"/>
      </a:accent2>
      <a:accent3>
        <a:srgbClr val="1FC2BA"/>
      </a:accent3>
      <a:accent4>
        <a:srgbClr val="3A80B6"/>
      </a:accent4>
      <a:accent5>
        <a:srgbClr val="4D5B88"/>
      </a:accent5>
      <a:accent6>
        <a:srgbClr val="09165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Goals Infographics by Slidesgo">
  <a:themeElements>
    <a:clrScheme name="Simple Light">
      <a:dk1>
        <a:srgbClr val="000000"/>
      </a:dk1>
      <a:lt1>
        <a:srgbClr val="FFFFFF"/>
      </a:lt1>
      <a:dk2>
        <a:srgbClr val="595959"/>
      </a:dk2>
      <a:lt2>
        <a:srgbClr val="EEEEEE"/>
      </a:lt2>
      <a:accent1>
        <a:srgbClr val="AC71EC"/>
      </a:accent1>
      <a:accent2>
        <a:srgbClr val="833CD8"/>
      </a:accent2>
      <a:accent3>
        <a:srgbClr val="670591"/>
      </a:accent3>
      <a:accent4>
        <a:srgbClr val="CC5191"/>
      </a:accent4>
      <a:accent5>
        <a:srgbClr val="E81080"/>
      </a:accent5>
      <a:accent6>
        <a:srgbClr val="A80C5D"/>
      </a:accent6>
      <a:hlink>
        <a:srgbClr val="CA4C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reen">
    <a:dk1>
      <a:sysClr val="windowText" lastClr="000000"/>
    </a:dk1>
    <a:lt1>
      <a:sysClr val="window" lastClr="FFFFFF"/>
    </a:lt1>
    <a:dk2>
      <a:srgbClr val="44546A"/>
    </a:dk2>
    <a:lt2>
      <a:srgbClr val="E7E6E6"/>
    </a:lt2>
    <a:accent1>
      <a:srgbClr val="1F6B21"/>
    </a:accent1>
    <a:accent2>
      <a:srgbClr val="2A902D"/>
    </a:accent2>
    <a:accent3>
      <a:srgbClr val="1F6B21"/>
    </a:accent3>
    <a:accent4>
      <a:srgbClr val="2A902D"/>
    </a:accent4>
    <a:accent5>
      <a:srgbClr val="1F6B21"/>
    </a:accent5>
    <a:accent6>
      <a:srgbClr val="2A902D"/>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54</Slides>
  <Notes>40</Notes>
  <HiddenSlides>6</HiddenSlides>
  <ScaleCrop>false</ScaleCrop>
  <HeadingPairs>
    <vt:vector size="4" baseType="variant">
      <vt:variant>
        <vt:lpstr>Theme</vt:lpstr>
      </vt:variant>
      <vt:variant>
        <vt:i4>9</vt:i4>
      </vt:variant>
      <vt:variant>
        <vt:lpstr>Slide Titles</vt:lpstr>
      </vt:variant>
      <vt:variant>
        <vt:i4>54</vt:i4>
      </vt:variant>
    </vt:vector>
  </HeadingPairs>
  <TitlesOfParts>
    <vt:vector size="63" baseType="lpstr">
      <vt:lpstr>BrushVTI</vt:lpstr>
      <vt:lpstr>Office Theme</vt:lpstr>
      <vt:lpstr>Ocean Waves 16x9</vt:lpstr>
      <vt:lpstr>1_Office Theme</vt:lpstr>
      <vt:lpstr>Project Tools Infographics by Slidesgo</vt:lpstr>
      <vt:lpstr>Table Infographics</vt:lpstr>
      <vt:lpstr>2_Office Theme</vt:lpstr>
      <vt:lpstr>Goals Infographics by Slidesgo</vt:lpstr>
      <vt:lpstr>Slidesgo Final Pages</vt:lpstr>
      <vt:lpstr>CAST Optimization: Intermediate Status   Kalyanmoy Deb, Pouyan Nejadhashemi, Gregorio Toscano, and Hoda Razavi</vt:lpstr>
      <vt:lpstr>PowerPoint Presentation</vt:lpstr>
      <vt:lpstr>Kalyanmoy Deb</vt:lpstr>
      <vt:lpstr>Pouyan Nejadhashemi</vt:lpstr>
      <vt:lpstr>Gregorio Toscano</vt:lpstr>
      <vt:lpstr>Hoda Razavi</vt:lpstr>
      <vt:lpstr>PowerPoint Presentation</vt:lpstr>
      <vt:lpstr>Applications: STAC Workshop Report, 2016</vt:lpstr>
      <vt:lpstr>Objective of the MSU-Optimization Project</vt:lpstr>
      <vt:lpstr>Timeline of the Project</vt:lpstr>
      <vt:lpstr>Timeline of the Project</vt:lpstr>
      <vt:lpstr>Timeline of the Project</vt:lpstr>
      <vt:lpstr>Timeline of the Project</vt:lpstr>
      <vt:lpstr>Timeline of the Project</vt:lpstr>
      <vt:lpstr>Related Optimization Research at MSU</vt:lpstr>
      <vt:lpstr>Point and Population Based Optimization Methods: Adv and Disadv </vt:lpstr>
      <vt:lpstr>PowerPoint Presentation</vt:lpstr>
      <vt:lpstr>PowerPoint Presentation</vt:lpstr>
      <vt:lpstr>Chesapeake Bay Watershed Optimization Problem</vt:lpstr>
      <vt:lpstr>Converting Multiple Objectives Into One </vt:lpstr>
      <vt:lpstr>PowerPoint Presentation</vt:lpstr>
      <vt:lpstr>Surrogate Model Error</vt:lpstr>
      <vt:lpstr>Multi-Objective Optimization</vt:lpstr>
      <vt:lpstr>Customized NSGA-III for CBW Problem</vt:lpstr>
      <vt:lpstr>PowerPoint Presentation</vt:lpstr>
      <vt:lpstr>API-based Linking of CAST  with NSGA-III</vt:lpstr>
      <vt:lpstr>NSGA-III Linked with CAST </vt:lpstr>
      <vt:lpstr>Alternate Solutions Using  Multi-objective Optimization</vt:lpstr>
      <vt:lpstr>Multi-County Optimization</vt:lpstr>
      <vt:lpstr>“Innovization” </vt:lpstr>
      <vt:lpstr>PowerPoint Presentation</vt:lpstr>
      <vt:lpstr>Knowledge Discovery Using Optimization</vt:lpstr>
      <vt:lpstr>Innovization Analysis </vt:lpstr>
      <vt:lpstr>Methodology</vt:lpstr>
      <vt:lpstr>Methodology</vt:lpstr>
      <vt:lpstr>Methodology</vt:lpstr>
      <vt:lpstr>Methodology</vt:lpstr>
      <vt:lpstr>Methodology</vt:lpstr>
      <vt:lpstr>Methodology</vt:lpstr>
      <vt:lpstr>Methodology</vt:lpstr>
      <vt:lpstr>Methodology</vt:lpstr>
      <vt:lpstr>Results:</vt:lpstr>
      <vt:lpstr>Results:</vt:lpstr>
      <vt:lpstr>Results:</vt:lpstr>
      <vt:lpstr>PowerPoint Presentation</vt:lpstr>
      <vt:lpstr>Reoptimization Using Innovization Results on Berkeley County</vt:lpstr>
      <vt:lpstr>Reoptimization Using Innovization Results on Berkeley, Hardy, Jefferson, and Mineral Counties (Combined)</vt:lpstr>
      <vt:lpstr>Results:</vt:lpstr>
      <vt:lpstr>Reoptimization Using Innovization Results on Berkeley County</vt:lpstr>
      <vt:lpstr>Prototype Interactive Web Tool</vt:lpstr>
      <vt:lpstr>PowerPoint Presentation</vt:lpstr>
      <vt:lpstr>Decision-Making Methods</vt:lpstr>
      <vt:lpstr>Remaining Tasks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 Hoc Modeling Team Meeting with Optimization Team  Kalyanmoy Deb, Pouyan Nejadhashemi, Gregorio Toscano, and Sebastian Hernandez-Suarez</dc:title>
  <dc:creator>Amir Nejadhashemi</dc:creator>
  <cp:revision>30</cp:revision>
  <dcterms:created xsi:type="dcterms:W3CDTF">2020-08-22T02:53:01Z</dcterms:created>
  <dcterms:modified xsi:type="dcterms:W3CDTF">2023-06-09T01:01:44Z</dcterms:modified>
</cp:coreProperties>
</file>