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344" r:id="rId2"/>
    <p:sldId id="307" r:id="rId3"/>
    <p:sldId id="358" r:id="rId4"/>
    <p:sldId id="309" r:id="rId5"/>
    <p:sldId id="260" r:id="rId6"/>
    <p:sldId id="367" r:id="rId7"/>
    <p:sldId id="264" r:id="rId8"/>
    <p:sldId id="353" r:id="rId9"/>
    <p:sldId id="363" r:id="rId10"/>
    <p:sldId id="316" r:id="rId11"/>
    <p:sldId id="335" r:id="rId12"/>
    <p:sldId id="368" r:id="rId13"/>
    <p:sldId id="364" r:id="rId14"/>
    <p:sldId id="351" r:id="rId15"/>
    <p:sldId id="317" r:id="rId16"/>
    <p:sldId id="369" r:id="rId17"/>
    <p:sldId id="370" r:id="rId18"/>
    <p:sldId id="366" r:id="rId19"/>
    <p:sldId id="266" r:id="rId20"/>
    <p:sldId id="267" r:id="rId21"/>
    <p:sldId id="371" r:id="rId22"/>
    <p:sldId id="35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inwUndWolbJiBCgqacCun0zwSe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Huey" initials="" lastIdx="5" clrIdx="0"/>
  <p:cmAuthor id="1" name="Stephenson, Kurt" initials="SK" lastIdx="1" clrIdx="1">
    <p:extLst>
      <p:ext uri="{19B8F6BF-5375-455C-9EA6-DF929625EA0E}">
        <p15:presenceInfo xmlns:p15="http://schemas.microsoft.com/office/powerpoint/2012/main" userId="S-1-5-21-1824200278-923733676-1501187911-2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EB9D3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14" autoAdjust="0"/>
    <p:restoredTop sz="78257" autoAdjust="0"/>
  </p:normalViewPr>
  <p:slideViewPr>
    <p:cSldViewPr snapToGrid="0">
      <p:cViewPr varScale="1">
        <p:scale>
          <a:sx n="50" d="100"/>
          <a:sy n="50" d="100"/>
        </p:scale>
        <p:origin x="560" y="28"/>
      </p:cViewPr>
      <p:guideLst/>
    </p:cSldViewPr>
  </p:slideViewPr>
  <p:notesTextViewPr>
    <p:cViewPr>
      <p:scale>
        <a:sx n="1" d="1"/>
        <a:sy n="1" d="1"/>
      </p:scale>
      <p:origin x="0" y="0"/>
    </p:cViewPr>
  </p:notesTextViewPr>
  <p:sorterViewPr>
    <p:cViewPr>
      <p:scale>
        <a:sx n="100" d="100"/>
        <a:sy n="100" d="100"/>
      </p:scale>
      <p:origin x="0" y="-82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72"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68"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67" Type="http://customschemas.google.com/relationships/presentationmetadata" Target="metadata"/><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8ca3c604aa_3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g18ca3c604aa_3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“Food” for algae is going down, long term trends</a:t>
            </a:r>
            <a:endParaRPr/>
          </a:p>
        </p:txBody>
      </p:sp>
      <p:sp>
        <p:nvSpPr>
          <p:cNvPr id="409" name="Google Shape;409;g18ca3c604aa_3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235649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1" name="Google Shape;3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946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8e44da154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18e44da154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Gaps are shifting the cost of attainment curve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Costs expected to increase rapidly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May never intersect full attainment. </a:t>
            </a:r>
          </a:p>
          <a:p>
            <a:pPr marL="0" lvl="0" indent="0" algn="l" rtl="0">
              <a:lnSpc>
                <a:spcPct val="100000"/>
              </a:lnSpc>
              <a:spcBef>
                <a:spcPts val="0"/>
              </a:spcBef>
              <a:spcAft>
                <a:spcPts val="0"/>
              </a:spcAft>
              <a:buSzPts val="1400"/>
              <a:buNone/>
            </a:pPr>
            <a:endParaRPr lang="en-US" dirty="0"/>
          </a:p>
        </p:txBody>
      </p:sp>
      <p:sp>
        <p:nvSpPr>
          <p:cNvPr id="682" name="Google Shape;682;g18e44da1547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extLst>
      <p:ext uri="{BB962C8B-B14F-4D97-AF65-F5344CB8AC3E}">
        <p14:creationId xmlns:p14="http://schemas.microsoft.com/office/powerpoint/2010/main" val="95287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8ca3c604aa_3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8ca3c604aa_3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 name="Google Shape;103;g18ca3c604aa_3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extLst>
      <p:ext uri="{BB962C8B-B14F-4D97-AF65-F5344CB8AC3E}">
        <p14:creationId xmlns:p14="http://schemas.microsoft.com/office/powerpoint/2010/main" val="2404602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8e44da154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18e44da154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Gaps are shifting the cost of attainment curve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Costs expected to increase rapidly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May never intersect full attainment. </a:t>
            </a:r>
          </a:p>
          <a:p>
            <a:pPr marL="0" lvl="0" indent="0" algn="l" rtl="0">
              <a:lnSpc>
                <a:spcPct val="100000"/>
              </a:lnSpc>
              <a:spcBef>
                <a:spcPts val="0"/>
              </a:spcBef>
              <a:spcAft>
                <a:spcPts val="0"/>
              </a:spcAft>
              <a:buSzPts val="1400"/>
              <a:buNone/>
            </a:pPr>
            <a:endParaRPr lang="en-US" dirty="0"/>
          </a:p>
        </p:txBody>
      </p:sp>
      <p:sp>
        <p:nvSpPr>
          <p:cNvPr id="682" name="Google Shape;682;g18e44da1547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extLst>
      <p:ext uri="{BB962C8B-B14F-4D97-AF65-F5344CB8AC3E}">
        <p14:creationId xmlns:p14="http://schemas.microsoft.com/office/powerpoint/2010/main" val="387904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8f5e445d71_16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18f5e445d71_16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200" dirty="0"/>
          </a:p>
        </p:txBody>
      </p:sp>
    </p:spTree>
    <p:extLst>
      <p:ext uri="{BB962C8B-B14F-4D97-AF65-F5344CB8AC3E}">
        <p14:creationId xmlns:p14="http://schemas.microsoft.com/office/powerpoint/2010/main" val="213155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8ce5abb3ef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8ce5abb3ef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Clr>
                <a:schemeClr val="dk1"/>
              </a:buClr>
              <a:buSzPts val="1200"/>
              <a:buFont typeface="Calibri"/>
              <a:buNone/>
            </a:pPr>
            <a:r>
              <a:rPr lang="en-US" dirty="0"/>
              <a:t>The predominate way we motivate land managers to reduce pollutants is through practice-based cost share… We offer people a payment to cover part of the costs to install a practice.  Ex.. cover crops, stream fencing, ditch bioreactors</a:t>
            </a:r>
            <a:endParaRPr dirty="0"/>
          </a:p>
          <a:p>
            <a:pPr marL="7620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a:p>
            <a:pPr marL="228600" lvl="0" indent="-152400" algn="l" rtl="0">
              <a:lnSpc>
                <a:spcPct val="100000"/>
              </a:lnSpc>
              <a:spcBef>
                <a:spcPts val="0"/>
              </a:spcBef>
              <a:spcAft>
                <a:spcPts val="0"/>
              </a:spcAft>
              <a:buClr>
                <a:schemeClr val="dk1"/>
              </a:buClr>
              <a:buSzPts val="1200"/>
              <a:buFont typeface="Calibri"/>
              <a:buNone/>
            </a:pPr>
            <a:endParaRPr dirty="0"/>
          </a:p>
        </p:txBody>
      </p:sp>
      <p:sp>
        <p:nvSpPr>
          <p:cNvPr id="213" name="Google Shape;213;g18ce5abb3ef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8ce5abb3e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g18ce5abb3e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8f5e445d71_3_1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is my thinking on a variant of your graphic… including a return to neverland idea.</a:t>
            </a:r>
            <a:endParaRPr dirty="0"/>
          </a:p>
        </p:txBody>
      </p:sp>
      <p:sp>
        <p:nvSpPr>
          <p:cNvPr id="534" name="Google Shape;534;g18f5e445d71_3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618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8f5e445d71_16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18f5e445d71_16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Introduce graph</a:t>
            </a:r>
          </a:p>
          <a:p>
            <a:pPr marL="228600" lvl="0" indent="-228600" algn="l" rtl="0">
              <a:lnSpc>
                <a:spcPct val="100000"/>
              </a:lnSpc>
              <a:spcBef>
                <a:spcPts val="0"/>
              </a:spcBef>
              <a:spcAft>
                <a:spcPts val="0"/>
              </a:spcAft>
              <a:buSzPts val="1400"/>
              <a:buAutoNum type="arabicPeriod"/>
            </a:pPr>
            <a:r>
              <a:rPr lang="en-US" dirty="0"/>
              <a:t>We see progress!  Direction of change is correct.   Upward trend in WQ attainment. Significant achievement.  More people, more ag, more development, more animals, changing climate.  WQ didn’t get worse.</a:t>
            </a:r>
          </a:p>
          <a:p>
            <a:pPr marL="228600" lvl="0" indent="-228600" algn="l" rtl="0">
              <a:lnSpc>
                <a:spcPct val="100000"/>
              </a:lnSpc>
              <a:spcBef>
                <a:spcPts val="0"/>
              </a:spcBef>
              <a:spcAft>
                <a:spcPts val="0"/>
              </a:spcAft>
              <a:buSzPts val="1400"/>
              <a:buAutoNum type="arabicPeriod"/>
            </a:pPr>
            <a:r>
              <a:rPr lang="en-US" dirty="0"/>
              <a:t>CESR really focused on the magnitude of response, specifically why isn’t it larger?   Afterall, of the 3 main pollutants, CB Program says we have achieved sediment goals, we are close on phosphorus, and we’ve made significant reductions in N, including reducing N loads by 100+ million pounds since 1985.</a:t>
            </a:r>
          </a:p>
          <a:p>
            <a:pPr marL="228600" lvl="0" indent="-228600" algn="l" rtl="0">
              <a:lnSpc>
                <a:spcPct val="100000"/>
              </a:lnSpc>
              <a:spcBef>
                <a:spcPts val="0"/>
              </a:spcBef>
              <a:spcAft>
                <a:spcPts val="0"/>
              </a:spcAft>
              <a:buSzPts val="1400"/>
              <a:buAutoNum type="arabicPeriod"/>
            </a:pPr>
            <a:endParaRPr lang="en-US" dirty="0"/>
          </a:p>
          <a:p>
            <a:pPr marL="228600" lvl="0" indent="-228600" algn="l" rtl="0">
              <a:lnSpc>
                <a:spcPct val="100000"/>
              </a:lnSpc>
              <a:spcBef>
                <a:spcPts val="0"/>
              </a:spcBef>
              <a:spcAft>
                <a:spcPts val="0"/>
              </a:spcAft>
              <a:buSzPts val="1400"/>
              <a:buAutoNum type="arabicPeriod"/>
            </a:pPr>
            <a:endParaRPr lang="en-US" dirty="0"/>
          </a:p>
          <a:p>
            <a:pPr marL="228600" lvl="0" indent="-228600" algn="l" rtl="0">
              <a:lnSpc>
                <a:spcPct val="100000"/>
              </a:lnSpc>
              <a:spcBef>
                <a:spcPts val="0"/>
              </a:spcBef>
              <a:spcAft>
                <a:spcPts val="0"/>
              </a:spcAft>
              <a:buSzPts val="1400"/>
              <a:buAutoNum type="arabicPeriod"/>
            </a:pPr>
            <a:endParaRPr dirty="0"/>
          </a:p>
        </p:txBody>
      </p:sp>
    </p:spTree>
    <p:extLst>
      <p:ext uri="{BB962C8B-B14F-4D97-AF65-F5344CB8AC3E}">
        <p14:creationId xmlns:p14="http://schemas.microsoft.com/office/powerpoint/2010/main" val="40941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8f5e445d71_16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18f5e445d71_16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00" dirty="0"/>
              <a:t>Uncertainties are not the challenge per se, the gaps are.  </a:t>
            </a:r>
            <a:endParaRPr sz="200" dirty="0"/>
          </a:p>
        </p:txBody>
      </p:sp>
    </p:spTree>
    <p:extLst>
      <p:ext uri="{BB962C8B-B14F-4D97-AF65-F5344CB8AC3E}">
        <p14:creationId xmlns:p14="http://schemas.microsoft.com/office/powerpoint/2010/main" val="197811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8f5e445d71_16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18f5e445d71_16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Two levers:  Implementation policies and WQS</a:t>
            </a:r>
            <a:endParaRPr dirty="0"/>
          </a:p>
        </p:txBody>
      </p:sp>
    </p:spTree>
    <p:extLst>
      <p:ext uri="{BB962C8B-B14F-4D97-AF65-F5344CB8AC3E}">
        <p14:creationId xmlns:p14="http://schemas.microsoft.com/office/powerpoint/2010/main" val="310553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8ca3c604aa_3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8ca3c604aa_3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 name="Google Shape;103;g18ca3c604aa_3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8ce5abb3e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8ce5abb3e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 think this slide is fairly risky, viewers start wondering what Sparrow is and why you’ve got it next to CAST, it then becomes about the models and not the story.  If you can keep the story as:  modelled and monitored are going in the same and right direction for N but P is opposite, where there is a significant difference between modelled and monitored and monitored is going in the wrong direction.  What were doing on the landscape may not be effective.  Point is that slap BMP on ground but not getting what’s expected.</a:t>
            </a:r>
            <a:endParaRPr dirty="0"/>
          </a:p>
        </p:txBody>
      </p:sp>
      <p:sp>
        <p:nvSpPr>
          <p:cNvPr id="171" name="Google Shape;171;g18ce5abb3e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46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1" name="Google Shape;3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946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8ca3c604aa_3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8ca3c604aa_3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 name="Google Shape;103;g18ca3c604aa_3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361264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8fb3a5e85a_0_87"/>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8fb3a5e85a_0_87"/>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8fb3a5e85a_0_8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18fb3a5e85a_0_119"/>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5" name="Google Shape;55;g18fb3a5e85a_0_11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18fb3a5e85a_0_122"/>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8" name="Google Shape;58;g18fb3a5e85a_0_122"/>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9" name="Google Shape;59;g18fb3a5e85a_0_1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g18fb3a5e85a_0_9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9" name="Google Shape;19;g18fb3a5e85a_0_9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0" name="Google Shape;20;g18fb3a5e85a_0_9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g18fb3a5e85a_0_1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18fb3a5e85a_0_1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g18fb3a5e85a_0_1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g18fb3a5e85a_0_1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g18fb3a5e85a_0_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g18fb3a5e85a_0_1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8fb3a5e85a_0_10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1" name="Google Shape;31;g18fb3a5e85a_0_10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g18fb3a5e85a_0_9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4" name="Google Shape;34;g18fb3a5e85a_0_9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g18fb3a5e85a_0_106"/>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2" name="Google Shape;42;g18fb3a5e85a_0_106"/>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3" name="Google Shape;43;g18fb3a5e85a_0_10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g18fb3a5e85a_0_11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6" name="Google Shape;46;g18fb3a5e85a_0_1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g18fb3a5e85a_0_11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18fb3a5e85a_0_113"/>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0" name="Google Shape;50;g18fb3a5e85a_0_113"/>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1" name="Google Shape;51;g18fb3a5e85a_0_113"/>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2" name="Google Shape;52;g18fb3a5e85a_0_1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8fb3a5e85a_0_8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8fb3a5e85a_0_8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8fb3a5e85a_0_8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6" name="Google Shape;66;p1"/>
          <p:cNvSpPr txBox="1">
            <a:spLocks noGrp="1"/>
          </p:cNvSpPr>
          <p:nvPr>
            <p:ph type="subTitle" idx="1"/>
          </p:nvPr>
        </p:nvSpPr>
        <p:spPr>
          <a:xfrm>
            <a:off x="116360" y="4372390"/>
            <a:ext cx="11959280" cy="19716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2400"/>
              <a:buNone/>
            </a:pPr>
            <a:r>
              <a:rPr lang="en-US" sz="3200" dirty="0">
                <a:solidFill>
                  <a:schemeClr val="lt1"/>
                </a:solidFill>
              </a:rPr>
              <a:t>Maryland Governor’s Chesapeake Bay Cabinet</a:t>
            </a:r>
            <a:br>
              <a:rPr lang="en-US" sz="3200" dirty="0">
                <a:solidFill>
                  <a:schemeClr val="lt1"/>
                </a:solidFill>
              </a:rPr>
            </a:br>
            <a:r>
              <a:rPr lang="en-US" sz="3200" dirty="0">
                <a:solidFill>
                  <a:schemeClr val="lt1"/>
                </a:solidFill>
              </a:rPr>
              <a:t>Denice Wardrop  </a:t>
            </a:r>
          </a:p>
          <a:p>
            <a:pPr marL="0" lvl="0" indent="0" algn="ctr" rtl="0">
              <a:lnSpc>
                <a:spcPct val="115000"/>
              </a:lnSpc>
              <a:spcBef>
                <a:spcPts val="0"/>
              </a:spcBef>
              <a:spcAft>
                <a:spcPts val="0"/>
              </a:spcAft>
              <a:buClr>
                <a:schemeClr val="dk1"/>
              </a:buClr>
              <a:buSzPts val="2400"/>
              <a:buNone/>
            </a:pPr>
            <a:r>
              <a:rPr lang="en-US" sz="3000" dirty="0">
                <a:solidFill>
                  <a:schemeClr val="lt1"/>
                </a:solidFill>
              </a:rPr>
              <a:t>June 1, 2023</a:t>
            </a:r>
            <a:endParaRPr sz="3000" dirty="0">
              <a:solidFill>
                <a:schemeClr val="lt1"/>
              </a:solidFill>
            </a:endParaRPr>
          </a:p>
        </p:txBody>
      </p:sp>
      <p:sp>
        <p:nvSpPr>
          <p:cNvPr id="67" name="Google Shape;67;p1"/>
          <p:cNvSpPr txBox="1"/>
          <p:nvPr/>
        </p:nvSpPr>
        <p:spPr>
          <a:xfrm>
            <a:off x="497500" y="652807"/>
            <a:ext cx="11197000" cy="1680430"/>
          </a:xfrm>
          <a:prstGeom prst="rect">
            <a:avLst/>
          </a:prstGeom>
          <a:noFill/>
          <a:ln>
            <a:noFill/>
          </a:ln>
        </p:spPr>
        <p:txBody>
          <a:bodyPr spcFirstLastPara="1" wrap="square" lIns="91425" tIns="91425" rIns="91425" bIns="91425" anchor="t" anchorCtr="0">
            <a:spAutoFit/>
          </a:bodyPr>
          <a:lstStyle/>
          <a:p>
            <a:pPr lvl="0">
              <a:lnSpc>
                <a:spcPct val="90000"/>
              </a:lnSpc>
              <a:buSzPts val="5300"/>
            </a:pPr>
            <a:r>
              <a:rPr lang="en-US" sz="3600" dirty="0"/>
              <a:t>Comprehensive Evaluation of Chesapeake Bay Response to Water Quality Efforts: Gaps, Uncertainties, and Policy Implications</a:t>
            </a:r>
            <a:endParaRPr sz="2400" b="0" i="0" u="none" strike="noStrike" cap="none" dirty="0">
              <a:solidFill>
                <a:srgbClr val="000000"/>
              </a:solidFill>
              <a:latin typeface="Arial"/>
              <a:ea typeface="Arial"/>
              <a:cs typeface="Arial"/>
              <a:sym typeface="Arial"/>
            </a:endParaRPr>
          </a:p>
        </p:txBody>
      </p:sp>
      <p:pic>
        <p:nvPicPr>
          <p:cNvPr id="68" name="Google Shape;68;p1"/>
          <p:cNvPicPr preferRelativeResize="0"/>
          <p:nvPr/>
        </p:nvPicPr>
        <p:blipFill rotWithShape="1">
          <a:blip r:embed="rId4">
            <a:alphaModFix/>
          </a:blip>
          <a:srcRect/>
          <a:stretch/>
        </p:blipFill>
        <p:spPr>
          <a:xfrm>
            <a:off x="10776771" y="5518595"/>
            <a:ext cx="1196954" cy="117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g18ca3c604aa_3_31"/>
          <p:cNvSpPr txBox="1">
            <a:spLocks noGrp="1"/>
          </p:cNvSpPr>
          <p:nvPr>
            <p:ph type="title"/>
          </p:nvPr>
        </p:nvSpPr>
        <p:spPr>
          <a:xfrm>
            <a:off x="6297675" y="756319"/>
            <a:ext cx="5538326" cy="24681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600" b="1" dirty="0"/>
              <a:t>Findings: </a:t>
            </a:r>
            <a:br>
              <a:rPr lang="en-US" sz="3600" b="1" dirty="0"/>
            </a:br>
            <a:r>
              <a:rPr lang="en-US" sz="3600" dirty="0"/>
              <a:t>Bay</a:t>
            </a:r>
            <a:r>
              <a:rPr lang="en-US" sz="3600" b="1" dirty="0"/>
              <a:t> </a:t>
            </a:r>
            <a:r>
              <a:rPr lang="en-US" sz="3200" dirty="0"/>
              <a:t>Water Quality Response to Nutrient Reductions</a:t>
            </a:r>
            <a:br>
              <a:rPr lang="en-US" dirty="0"/>
            </a:br>
            <a:endParaRPr dirty="0"/>
          </a:p>
        </p:txBody>
      </p:sp>
      <p:pic>
        <p:nvPicPr>
          <p:cNvPr id="108" name="Google Shape;108;g18ca3c604aa_3_31"/>
          <p:cNvPicPr preferRelativeResize="0"/>
          <p:nvPr/>
        </p:nvPicPr>
        <p:blipFill rotWithShape="1">
          <a:blip r:embed="rId3">
            <a:alphaModFix/>
          </a:blip>
          <a:srcRect r="50201"/>
          <a:stretch/>
        </p:blipFill>
        <p:spPr>
          <a:xfrm>
            <a:off x="0" y="0"/>
            <a:ext cx="6071327" cy="6858000"/>
          </a:xfrm>
          <a:prstGeom prst="rect">
            <a:avLst/>
          </a:prstGeom>
          <a:noFill/>
          <a:ln>
            <a:noFill/>
          </a:ln>
        </p:spPr>
      </p:pic>
      <p:grpSp>
        <p:nvGrpSpPr>
          <p:cNvPr id="4" name="Group 3">
            <a:extLst>
              <a:ext uri="{FF2B5EF4-FFF2-40B4-BE49-F238E27FC236}">
                <a16:creationId xmlns:a16="http://schemas.microsoft.com/office/drawing/2014/main" id="{D53C51AD-D7EF-465B-984C-76240C3D218C}"/>
              </a:ext>
            </a:extLst>
          </p:cNvPr>
          <p:cNvGrpSpPr/>
          <p:nvPr/>
        </p:nvGrpSpPr>
        <p:grpSpPr>
          <a:xfrm>
            <a:off x="6959600" y="3031344"/>
            <a:ext cx="4381500" cy="2455056"/>
            <a:chOff x="6959600" y="3031344"/>
            <a:chExt cx="4381500" cy="2455056"/>
          </a:xfrm>
        </p:grpSpPr>
        <p:pic>
          <p:nvPicPr>
            <p:cNvPr id="7" name="Picture 6">
              <a:extLst>
                <a:ext uri="{FF2B5EF4-FFF2-40B4-BE49-F238E27FC236}">
                  <a16:creationId xmlns:a16="http://schemas.microsoft.com/office/drawing/2014/main" id="{D9D5F3F1-C1BC-4C6A-ADCB-F2CA99EED64B}"/>
                </a:ext>
              </a:extLst>
            </p:cNvPr>
            <p:cNvPicPr>
              <a:picLocks noChangeAspect="1"/>
            </p:cNvPicPr>
            <p:nvPr/>
          </p:nvPicPr>
          <p:blipFill rotWithShape="1">
            <a:blip r:embed="rId4"/>
            <a:srcRect l="38736" t="12696" r="22873" b="25598"/>
            <a:stretch/>
          </p:blipFill>
          <p:spPr>
            <a:xfrm>
              <a:off x="7097775" y="3031344"/>
              <a:ext cx="4243325" cy="2275025"/>
            </a:xfrm>
            <a:prstGeom prst="rect">
              <a:avLst/>
            </a:prstGeom>
          </p:spPr>
        </p:pic>
        <p:sp>
          <p:nvSpPr>
            <p:cNvPr id="3" name="Rectangle 2">
              <a:extLst>
                <a:ext uri="{FF2B5EF4-FFF2-40B4-BE49-F238E27FC236}">
                  <a16:creationId xmlns:a16="http://schemas.microsoft.com/office/drawing/2014/main" id="{1F51F186-1B6F-4295-8391-C466B5C6E3CC}"/>
                </a:ext>
              </a:extLst>
            </p:cNvPr>
            <p:cNvSpPr/>
            <p:nvPr/>
          </p:nvSpPr>
          <p:spPr>
            <a:xfrm>
              <a:off x="6959600" y="4305300"/>
              <a:ext cx="1397000" cy="118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483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18ca3c604aa_3_37"/>
          <p:cNvSpPr txBox="1">
            <a:spLocks noGrp="1"/>
          </p:cNvSpPr>
          <p:nvPr>
            <p:ph type="title"/>
          </p:nvPr>
        </p:nvSpPr>
        <p:spPr>
          <a:xfrm>
            <a:off x="4726" y="66043"/>
            <a:ext cx="12192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000"/>
              <a:buNone/>
            </a:pPr>
            <a:r>
              <a:rPr lang="en-US" dirty="0"/>
              <a:t>Water Quality Response at Bay Scale; DO </a:t>
            </a:r>
            <a:endParaRPr dirty="0"/>
          </a:p>
        </p:txBody>
      </p:sp>
      <p:sp>
        <p:nvSpPr>
          <p:cNvPr id="413" name="Google Shape;413;g18ca3c604aa_3_37"/>
          <p:cNvSpPr/>
          <p:nvPr/>
        </p:nvSpPr>
        <p:spPr>
          <a:xfrm>
            <a:off x="0" y="0"/>
            <a:ext cx="357900" cy="6858000"/>
          </a:xfrm>
          <a:prstGeom prst="rtTriangle">
            <a:avLst/>
          </a:prstGeom>
          <a:solidFill>
            <a:srgbClr val="33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4" name="Google Shape;414;g18ca3c604aa_3_37"/>
          <p:cNvPicPr preferRelativeResize="0"/>
          <p:nvPr/>
        </p:nvPicPr>
        <p:blipFill rotWithShape="1">
          <a:blip r:embed="rId3">
            <a:alphaModFix/>
          </a:blip>
          <a:srcRect l="31788" r="62543"/>
          <a:stretch/>
        </p:blipFill>
        <p:spPr>
          <a:xfrm rot="10800000" flipH="1">
            <a:off x="0" y="0"/>
            <a:ext cx="690900" cy="6858000"/>
          </a:xfrm>
          <a:prstGeom prst="rtTriangle">
            <a:avLst/>
          </a:prstGeom>
          <a:noFill/>
          <a:ln>
            <a:noFill/>
          </a:ln>
        </p:spPr>
      </p:pic>
      <p:grpSp>
        <p:nvGrpSpPr>
          <p:cNvPr id="415" name="Google Shape;415;g18ca3c604aa_3_37"/>
          <p:cNvGrpSpPr/>
          <p:nvPr/>
        </p:nvGrpSpPr>
        <p:grpSpPr>
          <a:xfrm>
            <a:off x="10363875" y="193150"/>
            <a:ext cx="1600200" cy="1600200"/>
            <a:chOff x="9806600" y="119275"/>
            <a:chExt cx="1600200" cy="1600200"/>
          </a:xfrm>
        </p:grpSpPr>
        <p:pic>
          <p:nvPicPr>
            <p:cNvPr id="416" name="Google Shape;416;g18ca3c604aa_3_37" descr="Upward trend with solid fill"/>
            <p:cNvPicPr preferRelativeResize="0"/>
            <p:nvPr/>
          </p:nvPicPr>
          <p:blipFill rotWithShape="1">
            <a:blip r:embed="rId4">
              <a:alphaModFix/>
            </a:blip>
            <a:srcRect/>
            <a:stretch/>
          </p:blipFill>
          <p:spPr>
            <a:xfrm>
              <a:off x="9806600" y="119275"/>
              <a:ext cx="1600200" cy="1600200"/>
            </a:xfrm>
            <a:prstGeom prst="rect">
              <a:avLst/>
            </a:prstGeom>
            <a:noFill/>
            <a:ln>
              <a:noFill/>
            </a:ln>
          </p:spPr>
        </p:pic>
        <p:pic>
          <p:nvPicPr>
            <p:cNvPr id="417" name="Google Shape;417;g18ca3c604aa_3_37" descr="Question Mark with solid fill"/>
            <p:cNvPicPr preferRelativeResize="0"/>
            <p:nvPr/>
          </p:nvPicPr>
          <p:blipFill rotWithShape="1">
            <a:blip r:embed="rId5">
              <a:alphaModFix/>
            </a:blip>
            <a:srcRect/>
            <a:stretch/>
          </p:blipFill>
          <p:spPr>
            <a:xfrm>
              <a:off x="10280088" y="592763"/>
              <a:ext cx="653225" cy="653225"/>
            </a:xfrm>
            <a:prstGeom prst="rect">
              <a:avLst/>
            </a:prstGeom>
            <a:noFill/>
            <a:ln>
              <a:noFill/>
            </a:ln>
          </p:spPr>
        </p:pic>
      </p:grpSp>
      <p:grpSp>
        <p:nvGrpSpPr>
          <p:cNvPr id="5" name="Group 4">
            <a:extLst>
              <a:ext uri="{FF2B5EF4-FFF2-40B4-BE49-F238E27FC236}">
                <a16:creationId xmlns:a16="http://schemas.microsoft.com/office/drawing/2014/main" id="{13690997-11C6-4823-2F08-518F8998DF6A}"/>
              </a:ext>
            </a:extLst>
          </p:cNvPr>
          <p:cNvGrpSpPr>
            <a:grpSpLocks noChangeAspect="1"/>
          </p:cNvGrpSpPr>
          <p:nvPr/>
        </p:nvGrpSpPr>
        <p:grpSpPr>
          <a:xfrm>
            <a:off x="2755880" y="803033"/>
            <a:ext cx="7134508" cy="5816026"/>
            <a:chOff x="-8862" y="0"/>
            <a:chExt cx="5942965" cy="4842719"/>
          </a:xfrm>
        </p:grpSpPr>
        <p:pic>
          <p:nvPicPr>
            <p:cNvPr id="6" name="Picture 5" descr="Chart, map&#10;&#10;Description automatically generated with medium confidence">
              <a:extLst>
                <a:ext uri="{FF2B5EF4-FFF2-40B4-BE49-F238E27FC236}">
                  <a16:creationId xmlns:a16="http://schemas.microsoft.com/office/drawing/2014/main" id="{10ED3C92-AA98-F2B2-D7E9-48021DF1FA9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636" y="0"/>
              <a:ext cx="5855970" cy="4463415"/>
            </a:xfrm>
            <a:prstGeom prst="rect">
              <a:avLst/>
            </a:prstGeom>
            <a:noFill/>
          </p:spPr>
        </p:pic>
        <p:sp>
          <p:nvSpPr>
            <p:cNvPr id="7" name="Text Box 288">
              <a:extLst>
                <a:ext uri="{FF2B5EF4-FFF2-40B4-BE49-F238E27FC236}">
                  <a16:creationId xmlns:a16="http://schemas.microsoft.com/office/drawing/2014/main" id="{34AC5172-CDC5-6E8E-AEE5-E2D826B552D1}"/>
                </a:ext>
              </a:extLst>
            </p:cNvPr>
            <p:cNvSpPr txBox="1"/>
            <p:nvPr/>
          </p:nvSpPr>
          <p:spPr>
            <a:xfrm>
              <a:off x="-8862" y="4647582"/>
              <a:ext cx="5942965" cy="19513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spcBef>
                  <a:spcPts val="0"/>
                </a:spcBef>
                <a:spcAft>
                  <a:spcPts val="1000"/>
                </a:spcAft>
              </a:pPr>
              <a:r>
                <a:rPr lang="en-US" b="1" i="0" dirty="0">
                  <a:solidFill>
                    <a:srgbClr val="1F497D"/>
                  </a:solidFill>
                  <a:effectLst/>
                  <a:latin typeface="+mn-lt"/>
                  <a:ea typeface="Calibri" panose="020F0502020204030204" pitchFamily="34" charset="0"/>
                </a:rPr>
                <a:t>(Source: CBP)</a:t>
              </a:r>
              <a:endParaRPr lang="en-US" i="1" dirty="0">
                <a:solidFill>
                  <a:srgbClr val="1F497D"/>
                </a:solidFill>
                <a:effectLst/>
                <a:latin typeface="+mn-lt"/>
                <a:ea typeface="Calibri" panose="020F0502020204030204" pitchFamily="34" charset="0"/>
              </a:endParaRPr>
            </a:p>
          </p:txBody>
        </p:sp>
      </p:grpSp>
    </p:spTree>
    <p:extLst>
      <p:ext uri="{BB962C8B-B14F-4D97-AF65-F5344CB8AC3E}">
        <p14:creationId xmlns:p14="http://schemas.microsoft.com/office/powerpoint/2010/main" val="47875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1E4D-EB9F-ACB3-BF93-D2A6A925F055}"/>
              </a:ext>
            </a:extLst>
          </p:cNvPr>
          <p:cNvSpPr>
            <a:spLocks noGrp="1"/>
          </p:cNvSpPr>
          <p:nvPr>
            <p:ph type="title"/>
          </p:nvPr>
        </p:nvSpPr>
        <p:spPr>
          <a:xfrm>
            <a:off x="1168635" y="583050"/>
            <a:ext cx="3744000" cy="1007700"/>
          </a:xfrm>
        </p:spPr>
        <p:txBody>
          <a:bodyPr>
            <a:normAutofit fontScale="90000"/>
          </a:bodyPr>
          <a:lstStyle/>
          <a:p>
            <a:r>
              <a:rPr lang="en-US" dirty="0"/>
              <a:t>Response Gaps for DO across Habitats</a:t>
            </a:r>
          </a:p>
        </p:txBody>
      </p:sp>
      <p:sp>
        <p:nvSpPr>
          <p:cNvPr id="6" name="Text Placeholder 5">
            <a:extLst>
              <a:ext uri="{FF2B5EF4-FFF2-40B4-BE49-F238E27FC236}">
                <a16:creationId xmlns:a16="http://schemas.microsoft.com/office/drawing/2014/main" id="{4E3804FD-FEB4-33FC-1BF3-BD040112999E}"/>
              </a:ext>
            </a:extLst>
          </p:cNvPr>
          <p:cNvSpPr>
            <a:spLocks noGrp="1"/>
          </p:cNvSpPr>
          <p:nvPr>
            <p:ph type="body" idx="1"/>
          </p:nvPr>
        </p:nvSpPr>
        <p:spPr>
          <a:xfrm>
            <a:off x="1168635" y="1590750"/>
            <a:ext cx="3744000" cy="4239300"/>
          </a:xfrm>
        </p:spPr>
        <p:txBody>
          <a:bodyPr/>
          <a:lstStyle/>
          <a:p>
            <a:r>
              <a:rPr lang="en-US" dirty="0"/>
              <a:t>Potential response gap across all habitats</a:t>
            </a:r>
          </a:p>
          <a:p>
            <a:r>
              <a:rPr lang="en-US" dirty="0"/>
              <a:t>Response gap largest at low loads</a:t>
            </a:r>
          </a:p>
          <a:p>
            <a:r>
              <a:rPr lang="en-US" dirty="0"/>
              <a:t>Response gap largest for Deep Channel</a:t>
            </a:r>
          </a:p>
          <a:p>
            <a:r>
              <a:rPr lang="en-US" dirty="0"/>
              <a:t>No expected response for shallow waters</a:t>
            </a:r>
          </a:p>
        </p:txBody>
      </p:sp>
      <p:pic>
        <p:nvPicPr>
          <p:cNvPr id="2050" name="Picture 2" descr="A picture containing text, screenshot, map&#10;&#10;Description automatically generated">
            <a:extLst>
              <a:ext uri="{FF2B5EF4-FFF2-40B4-BE49-F238E27FC236}">
                <a16:creationId xmlns:a16="http://schemas.microsoft.com/office/drawing/2014/main" id="{C03D3B9D-1EBE-338E-3D58-8B538F90E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775" y="0"/>
            <a:ext cx="5508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544;g18f5e445d71_3_180">
            <a:extLst>
              <a:ext uri="{FF2B5EF4-FFF2-40B4-BE49-F238E27FC236}">
                <a16:creationId xmlns:a16="http://schemas.microsoft.com/office/drawing/2014/main" id="{F0018759-2F3A-37D4-927F-5525A30601F1}"/>
              </a:ext>
            </a:extLst>
          </p:cNvPr>
          <p:cNvPicPr preferRelativeResize="0"/>
          <p:nvPr/>
        </p:nvPicPr>
        <p:blipFill rotWithShape="1">
          <a:blip r:embed="rId3">
            <a:alphaModFix/>
          </a:blip>
          <a:srcRect l="31788" r="62543"/>
          <a:stretch/>
        </p:blipFill>
        <p:spPr>
          <a:xfrm rot="10800000" flipH="1">
            <a:off x="0" y="0"/>
            <a:ext cx="690900" cy="6858000"/>
          </a:xfrm>
          <a:prstGeom prst="rtTriangle">
            <a:avLst/>
          </a:prstGeom>
          <a:noFill/>
          <a:ln>
            <a:noFill/>
          </a:ln>
        </p:spPr>
      </p:pic>
    </p:spTree>
    <p:extLst>
      <p:ext uri="{BB962C8B-B14F-4D97-AF65-F5344CB8AC3E}">
        <p14:creationId xmlns:p14="http://schemas.microsoft.com/office/powerpoint/2010/main" val="424654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
          <p:cNvSpPr txBox="1">
            <a:spLocks noGrp="1"/>
          </p:cNvSpPr>
          <p:nvPr>
            <p:ph type="title"/>
          </p:nvPr>
        </p:nvSpPr>
        <p:spPr>
          <a:xfrm>
            <a:off x="2665450" y="0"/>
            <a:ext cx="8939100" cy="6858000"/>
          </a:xfrm>
          <a:prstGeom prst="rect">
            <a:avLst/>
          </a:prstGeom>
          <a:noFill/>
          <a:ln>
            <a:noFill/>
          </a:ln>
        </p:spPr>
        <p:txBody>
          <a:bodyPr spcFirstLastPara="1" wrap="square" lIns="91425" tIns="45700" rIns="91425" bIns="45700" anchor="ctr" anchorCtr="0">
            <a:noAutofit/>
          </a:bodyPr>
          <a:lstStyle/>
          <a:p>
            <a:pPr lvl="0">
              <a:buSzPts val="3960"/>
            </a:pPr>
            <a:r>
              <a:rPr lang="en-US" sz="3859" b="1" dirty="0">
                <a:solidFill>
                  <a:srgbClr val="330099"/>
                </a:solidFill>
              </a:rPr>
              <a:t>FINDING:</a:t>
            </a:r>
            <a:r>
              <a:rPr lang="en-US" sz="3859" dirty="0"/>
              <a:t> Load reductions have not produced expected level of WQ response. Full achievement of WQS is </a:t>
            </a:r>
            <a:r>
              <a:rPr lang="en-US" sz="3859" dirty="0" err="1"/>
              <a:t>is</a:t>
            </a:r>
            <a:r>
              <a:rPr lang="en-US" sz="3859" dirty="0"/>
              <a:t> distant and unlikely, particularly for deep water DO</a:t>
            </a:r>
            <a:br>
              <a:rPr lang="en-US" sz="3859" dirty="0"/>
            </a:br>
            <a:endParaRPr sz="5660" dirty="0"/>
          </a:p>
        </p:txBody>
      </p:sp>
      <p:pic>
        <p:nvPicPr>
          <p:cNvPr id="344" name="Google Shape;344;p5"/>
          <p:cNvPicPr preferRelativeResize="0"/>
          <p:nvPr/>
        </p:nvPicPr>
        <p:blipFill rotWithShape="1">
          <a:blip r:embed="rId3">
            <a:alphaModFix/>
          </a:blip>
          <a:srcRect/>
          <a:stretch/>
        </p:blipFill>
        <p:spPr>
          <a:xfrm>
            <a:off x="514013" y="2443150"/>
            <a:ext cx="1933575" cy="1971675"/>
          </a:xfrm>
          <a:prstGeom prst="rect">
            <a:avLst/>
          </a:prstGeom>
          <a:noFill/>
          <a:ln>
            <a:noFill/>
          </a:ln>
        </p:spPr>
      </p:pic>
      <p:sp>
        <p:nvSpPr>
          <p:cNvPr id="345" name="Google Shape;345;p5"/>
          <p:cNvSpPr/>
          <p:nvPr/>
        </p:nvSpPr>
        <p:spPr>
          <a:xfrm>
            <a:off x="0" y="0"/>
            <a:ext cx="357900" cy="6858000"/>
          </a:xfrm>
          <a:prstGeom prst="rtTriangle">
            <a:avLst/>
          </a:prstGeom>
          <a:solidFill>
            <a:srgbClr val="33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p5"/>
          <p:cNvPicPr preferRelativeResize="0"/>
          <p:nvPr/>
        </p:nvPicPr>
        <p:blipFill rotWithShape="1">
          <a:blip r:embed="rId4">
            <a:alphaModFix/>
          </a:blip>
          <a:srcRect l="31788" r="62543"/>
          <a:stretch/>
        </p:blipFill>
        <p:spPr>
          <a:xfrm rot="10800000" flipH="1">
            <a:off x="0" y="0"/>
            <a:ext cx="690900" cy="6858000"/>
          </a:xfrm>
          <a:prstGeom prst="rtTriangle">
            <a:avLst/>
          </a:prstGeom>
          <a:noFill/>
          <a:ln>
            <a:noFill/>
          </a:ln>
        </p:spPr>
      </p:pic>
    </p:spTree>
    <p:extLst>
      <p:ext uri="{BB962C8B-B14F-4D97-AF65-F5344CB8AC3E}">
        <p14:creationId xmlns:p14="http://schemas.microsoft.com/office/powerpoint/2010/main" val="246882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6" name="Google Shape;686;g18e44da1547_0_7"/>
          <p:cNvSpPr/>
          <p:nvPr/>
        </p:nvSpPr>
        <p:spPr>
          <a:xfrm>
            <a:off x="0" y="0"/>
            <a:ext cx="357900" cy="6858000"/>
          </a:xfrm>
          <a:prstGeom prst="rtTriangle">
            <a:avLst/>
          </a:prstGeom>
          <a:solidFill>
            <a:srgbClr val="33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7" name="Google Shape;687;g18e44da1547_0_7"/>
          <p:cNvPicPr preferRelativeResize="0"/>
          <p:nvPr/>
        </p:nvPicPr>
        <p:blipFill rotWithShape="1">
          <a:blip r:embed="rId3">
            <a:alphaModFix/>
          </a:blip>
          <a:srcRect l="31788" r="62543"/>
          <a:stretch/>
        </p:blipFill>
        <p:spPr>
          <a:xfrm rot="10800000" flipH="1">
            <a:off x="0" y="0"/>
            <a:ext cx="690900" cy="6858000"/>
          </a:xfrm>
          <a:prstGeom prst="rtTriangle">
            <a:avLst/>
          </a:prstGeom>
          <a:noFill/>
          <a:ln>
            <a:noFill/>
          </a:ln>
        </p:spPr>
      </p:pic>
      <p:sp>
        <p:nvSpPr>
          <p:cNvPr id="7" name="Title 6">
            <a:extLst>
              <a:ext uri="{FF2B5EF4-FFF2-40B4-BE49-F238E27FC236}">
                <a16:creationId xmlns:a16="http://schemas.microsoft.com/office/drawing/2014/main" id="{1BC0F363-3796-29D9-349D-831CE416C880}"/>
              </a:ext>
            </a:extLst>
          </p:cNvPr>
          <p:cNvSpPr>
            <a:spLocks noGrp="1"/>
          </p:cNvSpPr>
          <p:nvPr>
            <p:ph type="title"/>
          </p:nvPr>
        </p:nvSpPr>
        <p:spPr>
          <a:xfrm>
            <a:off x="1108235" y="213885"/>
            <a:ext cx="3987931" cy="1539761"/>
          </a:xfrm>
        </p:spPr>
        <p:txBody>
          <a:bodyPr>
            <a:normAutofit fontScale="90000"/>
          </a:bodyPr>
          <a:lstStyle/>
          <a:p>
            <a:r>
              <a:rPr lang="en-US" dirty="0"/>
              <a:t>Implications</a:t>
            </a:r>
          </a:p>
        </p:txBody>
      </p:sp>
      <p:sp>
        <p:nvSpPr>
          <p:cNvPr id="8" name="Subtitle 7">
            <a:extLst>
              <a:ext uri="{FF2B5EF4-FFF2-40B4-BE49-F238E27FC236}">
                <a16:creationId xmlns:a16="http://schemas.microsoft.com/office/drawing/2014/main" id="{F59F2960-CC6B-6284-CF70-7FC93011C9B2}"/>
              </a:ext>
            </a:extLst>
          </p:cNvPr>
          <p:cNvSpPr>
            <a:spLocks noGrp="1"/>
          </p:cNvSpPr>
          <p:nvPr>
            <p:ph type="subTitle" idx="1"/>
          </p:nvPr>
        </p:nvSpPr>
        <p:spPr>
          <a:xfrm>
            <a:off x="975412" y="1798808"/>
            <a:ext cx="4865671" cy="3910175"/>
          </a:xfrm>
        </p:spPr>
        <p:txBody>
          <a:bodyPr>
            <a:noAutofit/>
          </a:bodyPr>
          <a:lstStyle/>
          <a:p>
            <a:pPr marL="0" indent="0" algn="l"/>
            <a:r>
              <a:rPr lang="en-US" i="1" dirty="0"/>
              <a:t>The Bay of the future is not the Bay of the past</a:t>
            </a:r>
          </a:p>
        </p:txBody>
      </p:sp>
      <p:sp>
        <p:nvSpPr>
          <p:cNvPr id="9" name="Google Shape;1430;p36">
            <a:extLst>
              <a:ext uri="{FF2B5EF4-FFF2-40B4-BE49-F238E27FC236}">
                <a16:creationId xmlns:a16="http://schemas.microsoft.com/office/drawing/2014/main" id="{9DD1443E-10FF-471F-B73C-2AB197873A19}"/>
              </a:ext>
            </a:extLst>
          </p:cNvPr>
          <p:cNvSpPr/>
          <p:nvPr/>
        </p:nvSpPr>
        <p:spPr>
          <a:xfrm>
            <a:off x="7112220" y="1644140"/>
            <a:ext cx="4074024" cy="2589393"/>
          </a:xfrm>
          <a:custGeom>
            <a:avLst/>
            <a:gdLst/>
            <a:ahLst/>
            <a:cxnLst/>
            <a:rect l="l" t="t" r="r" b="b"/>
            <a:pathLst>
              <a:path w="1791425" h="1947068" extrusionOk="0">
                <a:moveTo>
                  <a:pt x="0" y="1947068"/>
                </a:moveTo>
                <a:cubicBezTo>
                  <a:pt x="509835" y="1868911"/>
                  <a:pt x="872143" y="1786054"/>
                  <a:pt x="1151071" y="1631856"/>
                </a:cubicBezTo>
                <a:cubicBezTo>
                  <a:pt x="1429999" y="1477658"/>
                  <a:pt x="1559835" y="1267857"/>
                  <a:pt x="1673566" y="1021881"/>
                </a:cubicBezTo>
                <a:cubicBezTo>
                  <a:pt x="1787297" y="775905"/>
                  <a:pt x="1768679" y="154674"/>
                  <a:pt x="1791425" y="0"/>
                </a:cubicBezTo>
              </a:path>
            </a:pathLst>
          </a:cu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431;p36">
            <a:extLst>
              <a:ext uri="{FF2B5EF4-FFF2-40B4-BE49-F238E27FC236}">
                <a16:creationId xmlns:a16="http://schemas.microsoft.com/office/drawing/2014/main" id="{81FA4207-293D-449C-B2CA-C970A0C88F21}"/>
              </a:ext>
            </a:extLst>
          </p:cNvPr>
          <p:cNvSpPr/>
          <p:nvPr/>
        </p:nvSpPr>
        <p:spPr>
          <a:xfrm>
            <a:off x="7618155" y="2021307"/>
            <a:ext cx="3625571" cy="2526630"/>
          </a:xfrm>
          <a:custGeom>
            <a:avLst/>
            <a:gdLst/>
            <a:ahLst/>
            <a:cxnLst/>
            <a:rect l="l" t="t" r="r" b="b"/>
            <a:pathLst>
              <a:path w="1367212" h="1794577" extrusionOk="0">
                <a:moveTo>
                  <a:pt x="0" y="1794577"/>
                </a:moveTo>
                <a:cubicBezTo>
                  <a:pt x="503830" y="1768419"/>
                  <a:pt x="709906" y="1615716"/>
                  <a:pt x="908901" y="1442308"/>
                </a:cubicBezTo>
                <a:cubicBezTo>
                  <a:pt x="1107896" y="1268900"/>
                  <a:pt x="1201236" y="1076633"/>
                  <a:pt x="1277322" y="859699"/>
                </a:cubicBezTo>
                <a:cubicBezTo>
                  <a:pt x="1353408" y="642765"/>
                  <a:pt x="1369347" y="162594"/>
                  <a:pt x="1366996" y="0"/>
                </a:cubicBezTo>
              </a:path>
            </a:pathLst>
          </a:custGeom>
          <a:noFill/>
          <a:ln w="19050" cap="flat" cmpd="sng">
            <a:solidFill>
              <a:srgbClr val="0070C0"/>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432;p36">
            <a:extLst>
              <a:ext uri="{FF2B5EF4-FFF2-40B4-BE49-F238E27FC236}">
                <a16:creationId xmlns:a16="http://schemas.microsoft.com/office/drawing/2014/main" id="{300D3288-BB3B-4A14-A5D5-6F9B1E8E32D6}"/>
              </a:ext>
            </a:extLst>
          </p:cNvPr>
          <p:cNvSpPr/>
          <p:nvPr/>
        </p:nvSpPr>
        <p:spPr>
          <a:xfrm>
            <a:off x="7595276" y="1595781"/>
            <a:ext cx="2546566" cy="2037756"/>
          </a:xfrm>
          <a:custGeom>
            <a:avLst/>
            <a:gdLst/>
            <a:ahLst/>
            <a:cxnLst/>
            <a:rect l="l" t="t" r="r" b="b"/>
            <a:pathLst>
              <a:path w="865902" h="1557959" extrusionOk="0">
                <a:moveTo>
                  <a:pt x="0" y="1557959"/>
                </a:moveTo>
                <a:cubicBezTo>
                  <a:pt x="308649" y="1484272"/>
                  <a:pt x="464839" y="1445542"/>
                  <a:pt x="604467" y="1317445"/>
                </a:cubicBezTo>
                <a:cubicBezTo>
                  <a:pt x="744095" y="1189348"/>
                  <a:pt x="795146" y="1008951"/>
                  <a:pt x="837770" y="789377"/>
                </a:cubicBezTo>
                <a:cubicBezTo>
                  <a:pt x="880394" y="569803"/>
                  <a:pt x="862563" y="162594"/>
                  <a:pt x="860212" y="0"/>
                </a:cubicBezTo>
              </a:path>
            </a:pathLst>
          </a:custGeom>
          <a:noFill/>
          <a:ln w="19050" cap="flat" cmpd="sng">
            <a:solidFill>
              <a:srgbClr val="0070C0"/>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433;p36">
            <a:extLst>
              <a:ext uri="{FF2B5EF4-FFF2-40B4-BE49-F238E27FC236}">
                <a16:creationId xmlns:a16="http://schemas.microsoft.com/office/drawing/2014/main" id="{FCD42302-B62E-49A6-946D-EFB620FB49BD}"/>
              </a:ext>
            </a:extLst>
          </p:cNvPr>
          <p:cNvSpPr txBox="1"/>
          <p:nvPr/>
        </p:nvSpPr>
        <p:spPr>
          <a:xfrm>
            <a:off x="10490286" y="819786"/>
            <a:ext cx="1613148"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70C0"/>
                </a:solidFill>
                <a:latin typeface="Calibri"/>
                <a:ea typeface="Calibri"/>
                <a:cs typeface="Calibri"/>
                <a:sym typeface="Calibri"/>
              </a:rPr>
              <a:t>Implementation Cost (expectations)</a:t>
            </a:r>
            <a:endParaRPr b="0" i="0" u="none" strike="noStrike" cap="none" dirty="0">
              <a:solidFill>
                <a:srgbClr val="000000"/>
              </a:solidFill>
              <a:latin typeface="Arial"/>
              <a:ea typeface="Arial"/>
              <a:cs typeface="Arial"/>
              <a:sym typeface="Arial"/>
            </a:endParaRPr>
          </a:p>
        </p:txBody>
      </p:sp>
      <p:sp>
        <p:nvSpPr>
          <p:cNvPr id="13" name="Google Shape;1434;p36">
            <a:extLst>
              <a:ext uri="{FF2B5EF4-FFF2-40B4-BE49-F238E27FC236}">
                <a16:creationId xmlns:a16="http://schemas.microsoft.com/office/drawing/2014/main" id="{0981EBD4-2039-4FF3-981F-48227A07195B}"/>
              </a:ext>
            </a:extLst>
          </p:cNvPr>
          <p:cNvSpPr txBox="1"/>
          <p:nvPr/>
        </p:nvSpPr>
        <p:spPr>
          <a:xfrm rot="-5400000">
            <a:off x="5047058" y="2199858"/>
            <a:ext cx="265911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rgbClr val="0070C0"/>
                </a:solidFill>
                <a:latin typeface="Calibri"/>
                <a:ea typeface="Calibri"/>
                <a:cs typeface="Calibri"/>
                <a:sym typeface="Calibri"/>
              </a:rPr>
              <a:t>Costs to meet WQS ($)</a:t>
            </a:r>
            <a:endParaRPr sz="1600" b="0" i="0" u="none" strike="noStrike" cap="none" dirty="0">
              <a:solidFill>
                <a:srgbClr val="0070C0"/>
              </a:solidFill>
              <a:latin typeface="Arial"/>
              <a:ea typeface="Arial"/>
              <a:cs typeface="Arial"/>
              <a:sym typeface="Arial"/>
            </a:endParaRPr>
          </a:p>
        </p:txBody>
      </p:sp>
      <p:sp>
        <p:nvSpPr>
          <p:cNvPr id="14" name="Google Shape;1435;p36">
            <a:extLst>
              <a:ext uri="{FF2B5EF4-FFF2-40B4-BE49-F238E27FC236}">
                <a16:creationId xmlns:a16="http://schemas.microsoft.com/office/drawing/2014/main" id="{833EE38A-49A5-425D-BD78-42BB6FF7E249}"/>
              </a:ext>
            </a:extLst>
          </p:cNvPr>
          <p:cNvSpPr txBox="1"/>
          <p:nvPr/>
        </p:nvSpPr>
        <p:spPr>
          <a:xfrm>
            <a:off x="7346375" y="5057427"/>
            <a:ext cx="601578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Achievement of Water Quality Standard</a:t>
            </a:r>
            <a:endParaRPr b="0" i="0" u="none" strike="noStrike" cap="none" dirty="0">
              <a:solidFill>
                <a:srgbClr val="000000"/>
              </a:solidFill>
              <a:latin typeface="Arial"/>
              <a:ea typeface="Arial"/>
              <a:cs typeface="Arial"/>
              <a:sym typeface="Arial"/>
            </a:endParaRPr>
          </a:p>
        </p:txBody>
      </p:sp>
      <p:cxnSp>
        <p:nvCxnSpPr>
          <p:cNvPr id="15" name="Google Shape;1438;p36">
            <a:extLst>
              <a:ext uri="{FF2B5EF4-FFF2-40B4-BE49-F238E27FC236}">
                <a16:creationId xmlns:a16="http://schemas.microsoft.com/office/drawing/2014/main" id="{96AF693E-E35C-426C-8EC8-4C2AC2CC31C2}"/>
              </a:ext>
            </a:extLst>
          </p:cNvPr>
          <p:cNvCxnSpPr>
            <a:cxnSpLocks/>
          </p:cNvCxnSpPr>
          <p:nvPr/>
        </p:nvCxnSpPr>
        <p:spPr>
          <a:xfrm>
            <a:off x="6616739" y="1595781"/>
            <a:ext cx="0" cy="3158267"/>
          </a:xfrm>
          <a:prstGeom prst="straightConnector1">
            <a:avLst/>
          </a:prstGeom>
          <a:noFill/>
          <a:ln w="28575" cap="flat" cmpd="sng">
            <a:solidFill>
              <a:schemeClr val="dk1"/>
            </a:solidFill>
            <a:prstDash val="solid"/>
            <a:round/>
            <a:headEnd type="none" w="sm" len="sm"/>
            <a:tailEnd type="none" w="sm" len="sm"/>
          </a:ln>
        </p:spPr>
      </p:cxnSp>
      <p:cxnSp>
        <p:nvCxnSpPr>
          <p:cNvPr id="16" name="Google Shape;1439;p36">
            <a:extLst>
              <a:ext uri="{FF2B5EF4-FFF2-40B4-BE49-F238E27FC236}">
                <a16:creationId xmlns:a16="http://schemas.microsoft.com/office/drawing/2014/main" id="{A4524996-7327-4628-9A73-4C459676F579}"/>
              </a:ext>
            </a:extLst>
          </p:cNvPr>
          <p:cNvCxnSpPr>
            <a:cxnSpLocks/>
          </p:cNvCxnSpPr>
          <p:nvPr/>
        </p:nvCxnSpPr>
        <p:spPr>
          <a:xfrm flipH="1">
            <a:off x="6615145" y="4743615"/>
            <a:ext cx="5097758" cy="1"/>
          </a:xfrm>
          <a:prstGeom prst="straightConnector1">
            <a:avLst/>
          </a:prstGeom>
          <a:noFill/>
          <a:ln w="28575" cap="flat" cmpd="sng">
            <a:solidFill>
              <a:schemeClr val="dk1"/>
            </a:solidFill>
            <a:prstDash val="solid"/>
            <a:round/>
            <a:headEnd type="none" w="sm" len="sm"/>
            <a:tailEnd type="none" w="sm" len="sm"/>
          </a:ln>
        </p:spPr>
      </p:cxnSp>
      <p:sp>
        <p:nvSpPr>
          <p:cNvPr id="17" name="Google Shape;1440;p36">
            <a:extLst>
              <a:ext uri="{FF2B5EF4-FFF2-40B4-BE49-F238E27FC236}">
                <a16:creationId xmlns:a16="http://schemas.microsoft.com/office/drawing/2014/main" id="{32107165-F0FC-46CC-98A9-F4A5BB601C53}"/>
              </a:ext>
            </a:extLst>
          </p:cNvPr>
          <p:cNvSpPr txBox="1"/>
          <p:nvPr/>
        </p:nvSpPr>
        <p:spPr>
          <a:xfrm>
            <a:off x="6805917" y="4694788"/>
            <a:ext cx="517351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2000" b="0" i="0" u="none" strike="noStrike" cap="none" dirty="0">
                <a:solidFill>
                  <a:schemeClr val="dk1"/>
                </a:solidFill>
                <a:latin typeface="Calibri"/>
                <a:ea typeface="Calibri"/>
                <a:cs typeface="Calibri"/>
                <a:sym typeface="Calibri"/>
              </a:rPr>
              <a:t>20%         40%          60%           80%          100%</a:t>
            </a:r>
            <a:endParaRPr sz="2400" b="0" i="0" u="none" strike="noStrike" cap="none" dirty="0">
              <a:solidFill>
                <a:srgbClr val="000000"/>
              </a:solidFill>
              <a:latin typeface="Arial"/>
              <a:ea typeface="Arial"/>
              <a:cs typeface="Arial"/>
              <a:sym typeface="Arial"/>
            </a:endParaRPr>
          </a:p>
        </p:txBody>
      </p:sp>
      <p:cxnSp>
        <p:nvCxnSpPr>
          <p:cNvPr id="18" name="Google Shape;1441;p36">
            <a:extLst>
              <a:ext uri="{FF2B5EF4-FFF2-40B4-BE49-F238E27FC236}">
                <a16:creationId xmlns:a16="http://schemas.microsoft.com/office/drawing/2014/main" id="{31E3659F-310E-41F2-BC8A-48F750979F7C}"/>
              </a:ext>
            </a:extLst>
          </p:cNvPr>
          <p:cNvCxnSpPr>
            <a:cxnSpLocks/>
          </p:cNvCxnSpPr>
          <p:nvPr/>
        </p:nvCxnSpPr>
        <p:spPr>
          <a:xfrm>
            <a:off x="11208952" y="1595781"/>
            <a:ext cx="3244" cy="3090185"/>
          </a:xfrm>
          <a:prstGeom prst="straightConnector1">
            <a:avLst/>
          </a:prstGeom>
          <a:noFill/>
          <a:ln w="12700" cap="flat" cmpd="sng">
            <a:solidFill>
              <a:schemeClr val="dk1"/>
            </a:solidFill>
            <a:prstDash val="dash"/>
            <a:round/>
            <a:headEnd type="none" w="sm" len="sm"/>
            <a:tailEnd type="none" w="sm" len="sm"/>
          </a:ln>
        </p:spPr>
      </p:cxnSp>
      <p:sp>
        <p:nvSpPr>
          <p:cNvPr id="19" name="Google Shape;1442;p36">
            <a:extLst>
              <a:ext uri="{FF2B5EF4-FFF2-40B4-BE49-F238E27FC236}">
                <a16:creationId xmlns:a16="http://schemas.microsoft.com/office/drawing/2014/main" id="{80BC951A-E02A-4F44-8E76-3C645ECA8366}"/>
              </a:ext>
            </a:extLst>
          </p:cNvPr>
          <p:cNvSpPr txBox="1"/>
          <p:nvPr/>
        </p:nvSpPr>
        <p:spPr>
          <a:xfrm rot="-5400000">
            <a:off x="10510359" y="3710210"/>
            <a:ext cx="1658757"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100" b="0" i="0" u="none" strike="noStrike" cap="none" dirty="0">
                <a:solidFill>
                  <a:schemeClr val="dk1"/>
                </a:solidFill>
                <a:latin typeface="Calibri"/>
                <a:ea typeface="Calibri"/>
                <a:cs typeface="Calibri"/>
                <a:sym typeface="Calibri"/>
              </a:rPr>
              <a:t>Full Attainment</a:t>
            </a:r>
            <a:endParaRPr sz="1050" b="0" i="0" u="none" strike="noStrike" cap="none" dirty="0">
              <a:solidFill>
                <a:schemeClr val="dk1"/>
              </a:solidFill>
              <a:latin typeface="Arial"/>
              <a:ea typeface="Arial"/>
              <a:cs typeface="Arial"/>
              <a:sym typeface="Arial"/>
            </a:endParaRPr>
          </a:p>
        </p:txBody>
      </p:sp>
      <p:sp>
        <p:nvSpPr>
          <p:cNvPr id="20" name="Google Shape;1447;p36">
            <a:extLst>
              <a:ext uri="{FF2B5EF4-FFF2-40B4-BE49-F238E27FC236}">
                <a16:creationId xmlns:a16="http://schemas.microsoft.com/office/drawing/2014/main" id="{73D740DD-4704-4C6F-A335-35A60E17D1DB}"/>
              </a:ext>
            </a:extLst>
          </p:cNvPr>
          <p:cNvSpPr txBox="1"/>
          <p:nvPr/>
        </p:nvSpPr>
        <p:spPr>
          <a:xfrm>
            <a:off x="6128086" y="423820"/>
            <a:ext cx="585135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1" i="0" u="none" strike="noStrike" cap="none" dirty="0">
                <a:solidFill>
                  <a:schemeClr val="dk1"/>
                </a:solidFill>
                <a:latin typeface="Calibri"/>
                <a:ea typeface="Calibri"/>
                <a:cs typeface="Calibri"/>
                <a:sym typeface="Calibri"/>
              </a:rPr>
              <a:t>Costs of Achieving TMDL and Water Quality Criteria</a:t>
            </a:r>
            <a:endParaRPr sz="2000" b="0" i="0" u="none" strike="noStrike" cap="none" dirty="0">
              <a:solidFill>
                <a:srgbClr val="000000"/>
              </a:solidFill>
              <a:latin typeface="Arial"/>
              <a:ea typeface="Arial"/>
              <a:cs typeface="Arial"/>
              <a:sym typeface="Arial"/>
            </a:endParaRPr>
          </a:p>
        </p:txBody>
      </p:sp>
      <p:sp>
        <p:nvSpPr>
          <p:cNvPr id="24" name="Google Shape;1430;p36">
            <a:extLst>
              <a:ext uri="{FF2B5EF4-FFF2-40B4-BE49-F238E27FC236}">
                <a16:creationId xmlns:a16="http://schemas.microsoft.com/office/drawing/2014/main" id="{00FCF619-2E8C-4A39-ADCC-01607FEA6B19}"/>
              </a:ext>
            </a:extLst>
          </p:cNvPr>
          <p:cNvSpPr/>
          <p:nvPr/>
        </p:nvSpPr>
        <p:spPr>
          <a:xfrm>
            <a:off x="7194231" y="1730085"/>
            <a:ext cx="3282660" cy="2200230"/>
          </a:xfrm>
          <a:custGeom>
            <a:avLst/>
            <a:gdLst/>
            <a:ahLst/>
            <a:cxnLst/>
            <a:rect l="l" t="t" r="r" b="b"/>
            <a:pathLst>
              <a:path w="1791425" h="1947068" extrusionOk="0">
                <a:moveTo>
                  <a:pt x="0" y="1947068"/>
                </a:moveTo>
                <a:cubicBezTo>
                  <a:pt x="509835" y="1868911"/>
                  <a:pt x="872143" y="1786054"/>
                  <a:pt x="1151071" y="1631856"/>
                </a:cubicBezTo>
                <a:cubicBezTo>
                  <a:pt x="1429999" y="1477658"/>
                  <a:pt x="1559835" y="1267857"/>
                  <a:pt x="1673566" y="1021881"/>
                </a:cubicBezTo>
                <a:cubicBezTo>
                  <a:pt x="1787297" y="775905"/>
                  <a:pt x="1768679" y="154674"/>
                  <a:pt x="1791425" y="0"/>
                </a:cubicBezTo>
              </a:path>
            </a:pathLst>
          </a:cu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433;p36">
            <a:extLst>
              <a:ext uri="{FF2B5EF4-FFF2-40B4-BE49-F238E27FC236}">
                <a16:creationId xmlns:a16="http://schemas.microsoft.com/office/drawing/2014/main" id="{A79D5AC6-9F20-44E5-AF3C-AAD5B8588BC0}"/>
              </a:ext>
            </a:extLst>
          </p:cNvPr>
          <p:cNvSpPr txBox="1"/>
          <p:nvPr/>
        </p:nvSpPr>
        <p:spPr>
          <a:xfrm>
            <a:off x="8891940" y="811915"/>
            <a:ext cx="187767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0070C0"/>
                </a:solidFill>
                <a:latin typeface="Calibri"/>
                <a:ea typeface="Calibri"/>
                <a:cs typeface="Calibri"/>
                <a:sym typeface="Calibri"/>
              </a:rPr>
              <a:t> Implementation Cost </a:t>
            </a:r>
            <a:br>
              <a:rPr lang="en-US" sz="1600" b="1" i="0" u="none" strike="noStrike" cap="none" dirty="0">
                <a:solidFill>
                  <a:srgbClr val="0070C0"/>
                </a:solidFill>
                <a:latin typeface="Calibri"/>
                <a:ea typeface="Calibri"/>
                <a:cs typeface="Calibri"/>
                <a:sym typeface="Calibri"/>
              </a:rPr>
            </a:br>
            <a:r>
              <a:rPr lang="en-US" sz="1600" b="1" i="0" u="none" strike="noStrike" cap="none" dirty="0">
                <a:solidFill>
                  <a:srgbClr val="0070C0"/>
                </a:solidFill>
                <a:latin typeface="Calibri"/>
                <a:ea typeface="Calibri"/>
                <a:cs typeface="Calibri"/>
                <a:sym typeface="Calibri"/>
              </a:rPr>
              <a:t>(</a:t>
            </a:r>
            <a:r>
              <a:rPr lang="en-US" sz="1600" b="1" dirty="0">
                <a:solidFill>
                  <a:srgbClr val="0070C0"/>
                </a:solidFill>
                <a:latin typeface="Calibri"/>
                <a:ea typeface="Calibri"/>
                <a:cs typeface="Calibri"/>
                <a:sym typeface="Calibri"/>
              </a:rPr>
              <a:t>w response gaps</a:t>
            </a:r>
            <a:r>
              <a:rPr lang="en-US" sz="1600" b="1" i="0" u="none" strike="noStrike" cap="none" dirty="0">
                <a:solidFill>
                  <a:srgbClr val="0070C0"/>
                </a:solidFill>
                <a:latin typeface="Calibri"/>
                <a:ea typeface="Calibri"/>
                <a:cs typeface="Calibri"/>
                <a:sym typeface="Calibri"/>
              </a:rPr>
              <a:t>)</a:t>
            </a:r>
            <a:endParaRPr b="0" i="0" u="none" strike="noStrike" cap="none" dirty="0">
              <a:solidFill>
                <a:srgbClr val="000000"/>
              </a:solidFill>
              <a:latin typeface="Arial"/>
              <a:ea typeface="Arial"/>
              <a:cs typeface="Arial"/>
              <a:sym typeface="Arial"/>
            </a:endParaRPr>
          </a:p>
        </p:txBody>
      </p:sp>
      <p:sp>
        <p:nvSpPr>
          <p:cNvPr id="2" name="Arrow: Left 1">
            <a:extLst>
              <a:ext uri="{FF2B5EF4-FFF2-40B4-BE49-F238E27FC236}">
                <a16:creationId xmlns:a16="http://schemas.microsoft.com/office/drawing/2014/main" id="{860AF54A-4527-4041-8155-0DB3D805F482}"/>
              </a:ext>
            </a:extLst>
          </p:cNvPr>
          <p:cNvSpPr/>
          <p:nvPr/>
        </p:nvSpPr>
        <p:spPr>
          <a:xfrm>
            <a:off x="10526918" y="1894206"/>
            <a:ext cx="455237" cy="171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id="{975483CC-5C34-494B-92D5-C56A4F1A3272}"/>
              </a:ext>
            </a:extLst>
          </p:cNvPr>
          <p:cNvSpPr/>
          <p:nvPr/>
        </p:nvSpPr>
        <p:spPr>
          <a:xfrm rot="5400000">
            <a:off x="9529227" y="3571369"/>
            <a:ext cx="349574" cy="1624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8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g18ca3c604aa_3_31"/>
          <p:cNvSpPr txBox="1">
            <a:spLocks noGrp="1"/>
          </p:cNvSpPr>
          <p:nvPr>
            <p:ph type="title"/>
          </p:nvPr>
        </p:nvSpPr>
        <p:spPr>
          <a:xfrm>
            <a:off x="6528613" y="694420"/>
            <a:ext cx="5538326" cy="22750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600" b="1" dirty="0"/>
              <a:t>Findings: </a:t>
            </a:r>
            <a:r>
              <a:rPr lang="en-US" sz="3200" dirty="0"/>
              <a:t>Living Resource Response to Water Quality Improvement</a:t>
            </a:r>
            <a:br>
              <a:rPr lang="en-US" dirty="0"/>
            </a:br>
            <a:endParaRPr dirty="0"/>
          </a:p>
        </p:txBody>
      </p:sp>
      <p:pic>
        <p:nvPicPr>
          <p:cNvPr id="108" name="Google Shape;108;g18ca3c604aa_3_31"/>
          <p:cNvPicPr preferRelativeResize="0"/>
          <p:nvPr/>
        </p:nvPicPr>
        <p:blipFill rotWithShape="1">
          <a:blip r:embed="rId3">
            <a:alphaModFix/>
          </a:blip>
          <a:srcRect r="50201"/>
          <a:stretch/>
        </p:blipFill>
        <p:spPr>
          <a:xfrm>
            <a:off x="0" y="0"/>
            <a:ext cx="6071327" cy="6858000"/>
          </a:xfrm>
          <a:prstGeom prst="rect">
            <a:avLst/>
          </a:prstGeom>
          <a:noFill/>
          <a:ln>
            <a:noFill/>
          </a:ln>
        </p:spPr>
      </p:pic>
      <p:pic>
        <p:nvPicPr>
          <p:cNvPr id="2" name="Picture 1">
            <a:extLst>
              <a:ext uri="{FF2B5EF4-FFF2-40B4-BE49-F238E27FC236}">
                <a16:creationId xmlns:a16="http://schemas.microsoft.com/office/drawing/2014/main" id="{34820921-2328-483A-9881-0C19B23C95BC}"/>
              </a:ext>
            </a:extLst>
          </p:cNvPr>
          <p:cNvPicPr>
            <a:picLocks noChangeAspect="1"/>
          </p:cNvPicPr>
          <p:nvPr/>
        </p:nvPicPr>
        <p:blipFill rotWithShape="1">
          <a:blip r:embed="rId4"/>
          <a:srcRect l="67350" t="3172" r="22475" b="38982"/>
          <a:stretch/>
        </p:blipFill>
        <p:spPr>
          <a:xfrm>
            <a:off x="6981461" y="2846439"/>
            <a:ext cx="1124677" cy="2133600"/>
          </a:xfrm>
          <a:prstGeom prst="rect">
            <a:avLst/>
          </a:prstGeom>
        </p:spPr>
      </p:pic>
      <p:sp>
        <p:nvSpPr>
          <p:cNvPr id="5" name="Rectangle 4">
            <a:extLst>
              <a:ext uri="{FF2B5EF4-FFF2-40B4-BE49-F238E27FC236}">
                <a16:creationId xmlns:a16="http://schemas.microsoft.com/office/drawing/2014/main" id="{1A68BD69-036C-4333-B8E3-D8675832FAD7}"/>
              </a:ext>
            </a:extLst>
          </p:cNvPr>
          <p:cNvSpPr/>
          <p:nvPr/>
        </p:nvSpPr>
        <p:spPr>
          <a:xfrm>
            <a:off x="7543800" y="48387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20B30D6-97B8-4FE1-B5DB-4D01C9EBCD0B}"/>
              </a:ext>
            </a:extLst>
          </p:cNvPr>
          <p:cNvGrpSpPr/>
          <p:nvPr/>
        </p:nvGrpSpPr>
        <p:grpSpPr>
          <a:xfrm>
            <a:off x="8002044" y="2872658"/>
            <a:ext cx="2518562" cy="2557992"/>
            <a:chOff x="8002044" y="2872658"/>
            <a:chExt cx="2518562" cy="2557992"/>
          </a:xfrm>
        </p:grpSpPr>
        <p:pic>
          <p:nvPicPr>
            <p:cNvPr id="6" name="Picture 5">
              <a:extLst>
                <a:ext uri="{FF2B5EF4-FFF2-40B4-BE49-F238E27FC236}">
                  <a16:creationId xmlns:a16="http://schemas.microsoft.com/office/drawing/2014/main" id="{3A0CEF98-5A79-4320-97DF-3F4F8C7B70E0}"/>
                </a:ext>
              </a:extLst>
            </p:cNvPr>
            <p:cNvPicPr>
              <a:picLocks noChangeAspect="1"/>
            </p:cNvPicPr>
            <p:nvPr/>
          </p:nvPicPr>
          <p:blipFill>
            <a:blip r:embed="rId5"/>
            <a:stretch>
              <a:fillRect/>
            </a:stretch>
          </p:blipFill>
          <p:spPr>
            <a:xfrm>
              <a:off x="8074947" y="2872658"/>
              <a:ext cx="2445659" cy="2557992"/>
            </a:xfrm>
            <a:prstGeom prst="rect">
              <a:avLst/>
            </a:prstGeom>
          </p:spPr>
        </p:pic>
        <p:sp>
          <p:nvSpPr>
            <p:cNvPr id="9" name="Rectangle 8">
              <a:extLst>
                <a:ext uri="{FF2B5EF4-FFF2-40B4-BE49-F238E27FC236}">
                  <a16:creationId xmlns:a16="http://schemas.microsoft.com/office/drawing/2014/main" id="{02633EFB-CEAF-456B-BDE8-BC2913C74860}"/>
                </a:ext>
              </a:extLst>
            </p:cNvPr>
            <p:cNvSpPr/>
            <p:nvPr/>
          </p:nvSpPr>
          <p:spPr>
            <a:xfrm rot="20950218">
              <a:off x="8080206" y="3176825"/>
              <a:ext cx="1193215" cy="169076"/>
            </a:xfrm>
            <a:custGeom>
              <a:avLst/>
              <a:gdLst>
                <a:gd name="connsiteX0" fmla="*/ 0 w 1237148"/>
                <a:gd name="connsiteY0" fmla="*/ 0 h 141086"/>
                <a:gd name="connsiteX1" fmla="*/ 1237148 w 1237148"/>
                <a:gd name="connsiteY1" fmla="*/ 0 h 141086"/>
                <a:gd name="connsiteX2" fmla="*/ 1237148 w 1237148"/>
                <a:gd name="connsiteY2" fmla="*/ 141086 h 141086"/>
                <a:gd name="connsiteX3" fmla="*/ 0 w 1237148"/>
                <a:gd name="connsiteY3" fmla="*/ 141086 h 141086"/>
                <a:gd name="connsiteX4" fmla="*/ 0 w 1237148"/>
                <a:gd name="connsiteY4" fmla="*/ 0 h 141086"/>
                <a:gd name="connsiteX0" fmla="*/ 0 w 1267422"/>
                <a:gd name="connsiteY0" fmla="*/ 0 h 141086"/>
                <a:gd name="connsiteX1" fmla="*/ 1267422 w 1267422"/>
                <a:gd name="connsiteY1" fmla="*/ 7459 h 141086"/>
                <a:gd name="connsiteX2" fmla="*/ 1237148 w 1267422"/>
                <a:gd name="connsiteY2" fmla="*/ 141086 h 141086"/>
                <a:gd name="connsiteX3" fmla="*/ 0 w 1267422"/>
                <a:gd name="connsiteY3" fmla="*/ 141086 h 141086"/>
                <a:gd name="connsiteX4" fmla="*/ 0 w 1267422"/>
                <a:gd name="connsiteY4" fmla="*/ 0 h 141086"/>
                <a:gd name="connsiteX0" fmla="*/ 0 w 1256153"/>
                <a:gd name="connsiteY0" fmla="*/ 0 h 141086"/>
                <a:gd name="connsiteX1" fmla="*/ 1256153 w 1256153"/>
                <a:gd name="connsiteY1" fmla="*/ 5304 h 141086"/>
                <a:gd name="connsiteX2" fmla="*/ 1237148 w 1256153"/>
                <a:gd name="connsiteY2" fmla="*/ 141086 h 141086"/>
                <a:gd name="connsiteX3" fmla="*/ 0 w 1256153"/>
                <a:gd name="connsiteY3" fmla="*/ 141086 h 141086"/>
                <a:gd name="connsiteX4" fmla="*/ 0 w 1256153"/>
                <a:gd name="connsiteY4" fmla="*/ 0 h 14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153" h="141086">
                  <a:moveTo>
                    <a:pt x="0" y="0"/>
                  </a:moveTo>
                  <a:lnTo>
                    <a:pt x="1256153" y="5304"/>
                  </a:lnTo>
                  <a:lnTo>
                    <a:pt x="1237148" y="141086"/>
                  </a:lnTo>
                  <a:lnTo>
                    <a:pt x="0" y="141086"/>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A615A4C5-DFA2-4AE0-84D8-742B995ABB30}"/>
                </a:ext>
              </a:extLst>
            </p:cNvPr>
            <p:cNvSpPr/>
            <p:nvPr/>
          </p:nvSpPr>
          <p:spPr>
            <a:xfrm rot="20950218">
              <a:off x="8002044" y="4646877"/>
              <a:ext cx="471767" cy="318702"/>
            </a:xfrm>
            <a:custGeom>
              <a:avLst/>
              <a:gdLst>
                <a:gd name="connsiteX0" fmla="*/ 0 w 1237148"/>
                <a:gd name="connsiteY0" fmla="*/ 0 h 141086"/>
                <a:gd name="connsiteX1" fmla="*/ 1237148 w 1237148"/>
                <a:gd name="connsiteY1" fmla="*/ 0 h 141086"/>
                <a:gd name="connsiteX2" fmla="*/ 1237148 w 1237148"/>
                <a:gd name="connsiteY2" fmla="*/ 141086 h 141086"/>
                <a:gd name="connsiteX3" fmla="*/ 0 w 1237148"/>
                <a:gd name="connsiteY3" fmla="*/ 141086 h 141086"/>
                <a:gd name="connsiteX4" fmla="*/ 0 w 1237148"/>
                <a:gd name="connsiteY4" fmla="*/ 0 h 141086"/>
                <a:gd name="connsiteX0" fmla="*/ 0 w 1267422"/>
                <a:gd name="connsiteY0" fmla="*/ 0 h 141086"/>
                <a:gd name="connsiteX1" fmla="*/ 1267422 w 1267422"/>
                <a:gd name="connsiteY1" fmla="*/ 7459 h 141086"/>
                <a:gd name="connsiteX2" fmla="*/ 1237148 w 1267422"/>
                <a:gd name="connsiteY2" fmla="*/ 141086 h 141086"/>
                <a:gd name="connsiteX3" fmla="*/ 0 w 1267422"/>
                <a:gd name="connsiteY3" fmla="*/ 141086 h 141086"/>
                <a:gd name="connsiteX4" fmla="*/ 0 w 1267422"/>
                <a:gd name="connsiteY4" fmla="*/ 0 h 141086"/>
                <a:gd name="connsiteX0" fmla="*/ 0 w 1256153"/>
                <a:gd name="connsiteY0" fmla="*/ 0 h 141086"/>
                <a:gd name="connsiteX1" fmla="*/ 1256153 w 1256153"/>
                <a:gd name="connsiteY1" fmla="*/ 5304 h 141086"/>
                <a:gd name="connsiteX2" fmla="*/ 1237148 w 1256153"/>
                <a:gd name="connsiteY2" fmla="*/ 141086 h 141086"/>
                <a:gd name="connsiteX3" fmla="*/ 0 w 1256153"/>
                <a:gd name="connsiteY3" fmla="*/ 141086 h 141086"/>
                <a:gd name="connsiteX4" fmla="*/ 0 w 1256153"/>
                <a:gd name="connsiteY4" fmla="*/ 0 h 14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153" h="141086">
                  <a:moveTo>
                    <a:pt x="0" y="0"/>
                  </a:moveTo>
                  <a:lnTo>
                    <a:pt x="1256153" y="5304"/>
                  </a:lnTo>
                  <a:lnTo>
                    <a:pt x="1237148" y="141086"/>
                  </a:lnTo>
                  <a:lnTo>
                    <a:pt x="0" y="141086"/>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085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79D3-3575-27ED-BF85-79BD3B516459}"/>
              </a:ext>
            </a:extLst>
          </p:cNvPr>
          <p:cNvSpPr>
            <a:spLocks noGrp="1"/>
          </p:cNvSpPr>
          <p:nvPr>
            <p:ph type="title"/>
          </p:nvPr>
        </p:nvSpPr>
        <p:spPr/>
        <p:txBody>
          <a:bodyPr/>
          <a:lstStyle/>
          <a:p>
            <a:r>
              <a:rPr lang="en-US" dirty="0"/>
              <a:t>Boosting Living Resource Response</a:t>
            </a:r>
          </a:p>
        </p:txBody>
      </p:sp>
      <p:pic>
        <p:nvPicPr>
          <p:cNvPr id="4" name="Picture 3">
            <a:extLst>
              <a:ext uri="{FF2B5EF4-FFF2-40B4-BE49-F238E27FC236}">
                <a16:creationId xmlns:a16="http://schemas.microsoft.com/office/drawing/2014/main" id="{E93693CB-8EBF-8934-14CA-7DCFA8A8B7F9}"/>
              </a:ext>
            </a:extLst>
          </p:cNvPr>
          <p:cNvPicPr>
            <a:picLocks noChangeAspect="1"/>
          </p:cNvPicPr>
          <p:nvPr/>
        </p:nvPicPr>
        <p:blipFill>
          <a:blip r:embed="rId2"/>
          <a:stretch>
            <a:fillRect/>
          </a:stretch>
        </p:blipFill>
        <p:spPr>
          <a:xfrm>
            <a:off x="865217" y="1690825"/>
            <a:ext cx="7222067" cy="4648350"/>
          </a:xfrm>
          <a:prstGeom prst="rect">
            <a:avLst/>
          </a:prstGeom>
        </p:spPr>
      </p:pic>
      <p:pic>
        <p:nvPicPr>
          <p:cNvPr id="7" name="Google Shape;684;g18e44da1547_0_7">
            <a:extLst>
              <a:ext uri="{FF2B5EF4-FFF2-40B4-BE49-F238E27FC236}">
                <a16:creationId xmlns:a16="http://schemas.microsoft.com/office/drawing/2014/main" id="{AABCE74A-FDB1-043D-CA80-C3FC9FFCDD4A}"/>
              </a:ext>
            </a:extLst>
          </p:cNvPr>
          <p:cNvPicPr preferRelativeResize="0"/>
          <p:nvPr/>
        </p:nvPicPr>
        <p:blipFill rotWithShape="1">
          <a:blip r:embed="rId3">
            <a:alphaModFix/>
          </a:blip>
          <a:srcRect/>
          <a:stretch/>
        </p:blipFill>
        <p:spPr>
          <a:xfrm>
            <a:off x="6565152" y="1690825"/>
            <a:ext cx="5432116" cy="4335032"/>
          </a:xfrm>
          <a:prstGeom prst="rect">
            <a:avLst/>
          </a:prstGeom>
          <a:noFill/>
          <a:ln>
            <a:noFill/>
          </a:ln>
        </p:spPr>
      </p:pic>
      <p:sp>
        <p:nvSpPr>
          <p:cNvPr id="8" name="Right Brace 7">
            <a:extLst>
              <a:ext uri="{FF2B5EF4-FFF2-40B4-BE49-F238E27FC236}">
                <a16:creationId xmlns:a16="http://schemas.microsoft.com/office/drawing/2014/main" id="{97AF25F0-3B06-8C67-F832-47CBA42C4EC6}"/>
              </a:ext>
            </a:extLst>
          </p:cNvPr>
          <p:cNvSpPr/>
          <p:nvPr/>
        </p:nvSpPr>
        <p:spPr>
          <a:xfrm>
            <a:off x="6156260" y="2982658"/>
            <a:ext cx="469151" cy="1388534"/>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9" name="Google Shape;687;g18e44da1547_0_7">
            <a:extLst>
              <a:ext uri="{FF2B5EF4-FFF2-40B4-BE49-F238E27FC236}">
                <a16:creationId xmlns:a16="http://schemas.microsoft.com/office/drawing/2014/main" id="{95E27A41-3D78-66DA-995D-77AA65E66E2A}"/>
              </a:ext>
            </a:extLst>
          </p:cNvPr>
          <p:cNvPicPr preferRelativeResize="0"/>
          <p:nvPr/>
        </p:nvPicPr>
        <p:blipFill rotWithShape="1">
          <a:blip r:embed="rId4">
            <a:alphaModFix/>
          </a:blip>
          <a:srcRect l="31788" r="62543"/>
          <a:stretch/>
        </p:blipFill>
        <p:spPr>
          <a:xfrm rot="10800000" flipH="1">
            <a:off x="0" y="0"/>
            <a:ext cx="690900" cy="6858000"/>
          </a:xfrm>
          <a:prstGeom prst="rtTriangle">
            <a:avLst/>
          </a:prstGeom>
          <a:noFill/>
          <a:ln>
            <a:noFill/>
          </a:ln>
        </p:spPr>
      </p:pic>
    </p:spTree>
    <p:extLst>
      <p:ext uri="{BB962C8B-B14F-4D97-AF65-F5344CB8AC3E}">
        <p14:creationId xmlns:p14="http://schemas.microsoft.com/office/powerpoint/2010/main" val="102203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6" name="Google Shape;686;g18e44da1547_0_7"/>
          <p:cNvSpPr/>
          <p:nvPr/>
        </p:nvSpPr>
        <p:spPr>
          <a:xfrm>
            <a:off x="0" y="0"/>
            <a:ext cx="357900" cy="6858000"/>
          </a:xfrm>
          <a:prstGeom prst="rtTriangle">
            <a:avLst/>
          </a:prstGeom>
          <a:solidFill>
            <a:srgbClr val="33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7" name="Google Shape;687;g18e44da1547_0_7"/>
          <p:cNvPicPr preferRelativeResize="0"/>
          <p:nvPr/>
        </p:nvPicPr>
        <p:blipFill rotWithShape="1">
          <a:blip r:embed="rId3">
            <a:alphaModFix/>
          </a:blip>
          <a:srcRect l="31788" r="62543"/>
          <a:stretch/>
        </p:blipFill>
        <p:spPr>
          <a:xfrm rot="10800000" flipH="1">
            <a:off x="0" y="0"/>
            <a:ext cx="690900" cy="6858000"/>
          </a:xfrm>
          <a:prstGeom prst="rtTriangle">
            <a:avLst/>
          </a:prstGeom>
          <a:noFill/>
          <a:ln>
            <a:noFill/>
          </a:ln>
        </p:spPr>
      </p:pic>
      <p:sp>
        <p:nvSpPr>
          <p:cNvPr id="7" name="Title 6">
            <a:extLst>
              <a:ext uri="{FF2B5EF4-FFF2-40B4-BE49-F238E27FC236}">
                <a16:creationId xmlns:a16="http://schemas.microsoft.com/office/drawing/2014/main" id="{1BC0F363-3796-29D9-349D-831CE416C880}"/>
              </a:ext>
            </a:extLst>
          </p:cNvPr>
          <p:cNvSpPr>
            <a:spLocks noGrp="1"/>
          </p:cNvSpPr>
          <p:nvPr>
            <p:ph type="title"/>
          </p:nvPr>
        </p:nvSpPr>
        <p:spPr>
          <a:xfrm>
            <a:off x="1108235" y="213885"/>
            <a:ext cx="3987931" cy="1539761"/>
          </a:xfrm>
        </p:spPr>
        <p:txBody>
          <a:bodyPr>
            <a:normAutofit fontScale="90000"/>
          </a:bodyPr>
          <a:lstStyle/>
          <a:p>
            <a:r>
              <a:rPr lang="en-US" dirty="0"/>
              <a:t>Implications</a:t>
            </a:r>
          </a:p>
        </p:txBody>
      </p:sp>
      <p:sp>
        <p:nvSpPr>
          <p:cNvPr id="8" name="Subtitle 7">
            <a:extLst>
              <a:ext uri="{FF2B5EF4-FFF2-40B4-BE49-F238E27FC236}">
                <a16:creationId xmlns:a16="http://schemas.microsoft.com/office/drawing/2014/main" id="{F59F2960-CC6B-6284-CF70-7FC93011C9B2}"/>
              </a:ext>
            </a:extLst>
          </p:cNvPr>
          <p:cNvSpPr>
            <a:spLocks noGrp="1"/>
          </p:cNvSpPr>
          <p:nvPr>
            <p:ph type="subTitle" idx="1"/>
          </p:nvPr>
        </p:nvSpPr>
        <p:spPr>
          <a:xfrm>
            <a:off x="975412" y="1798808"/>
            <a:ext cx="4865671" cy="3910175"/>
          </a:xfrm>
        </p:spPr>
        <p:txBody>
          <a:bodyPr>
            <a:noAutofit/>
          </a:bodyPr>
          <a:lstStyle/>
          <a:p>
            <a:pPr marL="0" indent="0" algn="l"/>
            <a:r>
              <a:rPr lang="en-US" i="1" dirty="0"/>
              <a:t>Full attainment may not be necessary to improve and support living resources goals</a:t>
            </a:r>
          </a:p>
        </p:txBody>
      </p:sp>
      <p:pic>
        <p:nvPicPr>
          <p:cNvPr id="3" name="Picture 2">
            <a:extLst>
              <a:ext uri="{FF2B5EF4-FFF2-40B4-BE49-F238E27FC236}">
                <a16:creationId xmlns:a16="http://schemas.microsoft.com/office/drawing/2014/main" id="{2614E240-5D5F-60A7-E2F1-190CA2655E07}"/>
              </a:ext>
            </a:extLst>
          </p:cNvPr>
          <p:cNvPicPr>
            <a:picLocks noChangeAspect="1"/>
          </p:cNvPicPr>
          <p:nvPr/>
        </p:nvPicPr>
        <p:blipFill>
          <a:blip r:embed="rId4"/>
          <a:stretch>
            <a:fillRect/>
          </a:stretch>
        </p:blipFill>
        <p:spPr>
          <a:xfrm>
            <a:off x="6866932" y="0"/>
            <a:ext cx="3985551" cy="6796349"/>
          </a:xfrm>
          <a:prstGeom prst="rect">
            <a:avLst/>
          </a:prstGeom>
        </p:spPr>
      </p:pic>
    </p:spTree>
    <p:extLst>
      <p:ext uri="{BB962C8B-B14F-4D97-AF65-F5344CB8AC3E}">
        <p14:creationId xmlns:p14="http://schemas.microsoft.com/office/powerpoint/2010/main" val="59658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8f5e445d71_16_51"/>
          <p:cNvSpPr txBox="1">
            <a:spLocks noGrp="1"/>
          </p:cNvSpPr>
          <p:nvPr>
            <p:ph type="title"/>
          </p:nvPr>
        </p:nvSpPr>
        <p:spPr>
          <a:xfrm>
            <a:off x="1301765" y="414580"/>
            <a:ext cx="4701548" cy="1110415"/>
          </a:xfrm>
          <a:prstGeom prst="rect">
            <a:avLst/>
          </a:prstGeom>
          <a:noFill/>
          <a:ln>
            <a:noFill/>
          </a:ln>
        </p:spPr>
        <p:txBody>
          <a:bodyPr spcFirstLastPara="1" wrap="square" lIns="121900" tIns="121900" rIns="121900" bIns="121900" anchor="ctr" anchorCtr="0">
            <a:noAutofit/>
          </a:bodyPr>
          <a:lstStyle/>
          <a:p>
            <a:pPr>
              <a:buSzPts val="1100"/>
            </a:pPr>
            <a:r>
              <a:rPr lang="en-US" sz="3600" b="1" dirty="0">
                <a:solidFill>
                  <a:schemeClr val="accent1">
                    <a:lumMod val="50000"/>
                  </a:schemeClr>
                </a:solidFill>
                <a:latin typeface="Calibri" panose="020F0502020204030204" pitchFamily="34" charset="0"/>
                <a:ea typeface="Calibri" panose="020F0502020204030204" pitchFamily="34" charset="0"/>
              </a:rPr>
              <a:t>CESR Implications and Opportunities</a:t>
            </a:r>
            <a:endParaRPr sz="3600" dirty="0"/>
          </a:p>
        </p:txBody>
      </p:sp>
      <p:sp>
        <p:nvSpPr>
          <p:cNvPr id="2" name="Text Placeholder 1">
            <a:extLst>
              <a:ext uri="{FF2B5EF4-FFF2-40B4-BE49-F238E27FC236}">
                <a16:creationId xmlns:a16="http://schemas.microsoft.com/office/drawing/2014/main" id="{4053FE67-34BA-D027-1D69-CD5502E53AA1}"/>
              </a:ext>
            </a:extLst>
          </p:cNvPr>
          <p:cNvSpPr>
            <a:spLocks noGrp="1"/>
          </p:cNvSpPr>
          <p:nvPr>
            <p:ph type="body" idx="1"/>
          </p:nvPr>
        </p:nvSpPr>
        <p:spPr>
          <a:xfrm>
            <a:off x="1079822" y="1616888"/>
            <a:ext cx="5145435" cy="4902487"/>
          </a:xfrm>
        </p:spPr>
        <p:txBody>
          <a:bodyPr>
            <a:normAutofit lnSpcReduction="10000"/>
          </a:bodyPr>
          <a:lstStyle/>
          <a:p>
            <a:pPr marL="342900" indent="-342900">
              <a:lnSpc>
                <a:spcPct val="100000"/>
              </a:lnSpc>
              <a:buClr>
                <a:schemeClr val="dk1"/>
              </a:buClr>
              <a:buSzPts val="1100"/>
            </a:pPr>
            <a:r>
              <a:rPr lang="en-US" sz="2400" dirty="0">
                <a:solidFill>
                  <a:schemeClr val="tx1"/>
                </a:solidFill>
              </a:rPr>
              <a:t>Improving WQ outcomes</a:t>
            </a:r>
          </a:p>
          <a:p>
            <a:pPr marL="800100" lvl="1" indent="-342900">
              <a:lnSpc>
                <a:spcPct val="100000"/>
              </a:lnSpc>
              <a:buClr>
                <a:schemeClr val="dk1"/>
              </a:buClr>
              <a:buSzPts val="1100"/>
            </a:pPr>
            <a:r>
              <a:rPr lang="en-US" sz="2400" dirty="0">
                <a:solidFill>
                  <a:schemeClr val="tx1"/>
                </a:solidFill>
              </a:rPr>
              <a:t>Incentives</a:t>
            </a:r>
          </a:p>
          <a:p>
            <a:pPr marL="800100" lvl="1" indent="-342900">
              <a:lnSpc>
                <a:spcPct val="100000"/>
              </a:lnSpc>
              <a:buClr>
                <a:schemeClr val="dk1"/>
              </a:buClr>
              <a:buSzPts val="1100"/>
            </a:pPr>
            <a:r>
              <a:rPr lang="en-US" sz="2400" dirty="0">
                <a:solidFill>
                  <a:schemeClr val="tx1"/>
                </a:solidFill>
              </a:rPr>
              <a:t>Attention to mass imbalances</a:t>
            </a:r>
          </a:p>
          <a:p>
            <a:pPr marL="800100" lvl="1" indent="-342900">
              <a:lnSpc>
                <a:spcPct val="100000"/>
              </a:lnSpc>
              <a:buClr>
                <a:schemeClr val="dk1"/>
              </a:buClr>
              <a:buSzPts val="1100"/>
            </a:pPr>
            <a:r>
              <a:rPr lang="en-US" sz="2400" dirty="0">
                <a:solidFill>
                  <a:schemeClr val="tx1"/>
                </a:solidFill>
              </a:rPr>
              <a:t>Innovation/Sandboxing</a:t>
            </a:r>
          </a:p>
          <a:p>
            <a:pPr marL="342900" indent="-342900">
              <a:lnSpc>
                <a:spcPct val="100000"/>
              </a:lnSpc>
              <a:buClr>
                <a:schemeClr val="dk1"/>
              </a:buClr>
              <a:buSzPts val="1100"/>
            </a:pPr>
            <a:r>
              <a:rPr lang="en-US" sz="2400" dirty="0">
                <a:solidFill>
                  <a:schemeClr val="tx1"/>
                </a:solidFill>
              </a:rPr>
              <a:t>Improving living resource outcomes</a:t>
            </a:r>
          </a:p>
          <a:p>
            <a:pPr marL="800100" lvl="1" indent="-342900">
              <a:lnSpc>
                <a:spcPct val="100000"/>
              </a:lnSpc>
              <a:buClr>
                <a:schemeClr val="dk1"/>
              </a:buClr>
              <a:buSzPts val="1100"/>
            </a:pPr>
            <a:r>
              <a:rPr lang="en-US" sz="2400" dirty="0">
                <a:solidFill>
                  <a:schemeClr val="tx1"/>
                </a:solidFill>
              </a:rPr>
              <a:t>Prioritizing attainment in different habitats (shallow waters)</a:t>
            </a:r>
          </a:p>
          <a:p>
            <a:pPr marL="800100" lvl="1" indent="-342900">
              <a:lnSpc>
                <a:spcPct val="100000"/>
              </a:lnSpc>
              <a:buClr>
                <a:schemeClr val="dk1"/>
              </a:buClr>
              <a:buSzPts val="1100"/>
            </a:pPr>
            <a:r>
              <a:rPr lang="en-US" sz="2400" dirty="0">
                <a:solidFill>
                  <a:schemeClr val="tx1"/>
                </a:solidFill>
              </a:rPr>
              <a:t>Status of other factors to boost response</a:t>
            </a:r>
          </a:p>
          <a:p>
            <a:pPr marL="342900" indent="-342900">
              <a:lnSpc>
                <a:spcPct val="100000"/>
              </a:lnSpc>
              <a:buClr>
                <a:schemeClr val="dk1"/>
              </a:buClr>
              <a:buSzPts val="1100"/>
            </a:pPr>
            <a:r>
              <a:rPr lang="en-US" sz="2400" dirty="0">
                <a:solidFill>
                  <a:schemeClr val="tx1"/>
                </a:solidFill>
              </a:rPr>
              <a:t>Improving decision-making under uncertainty</a:t>
            </a:r>
          </a:p>
        </p:txBody>
      </p:sp>
      <p:pic>
        <p:nvPicPr>
          <p:cNvPr id="82" name="Google Shape;82;g18f5e445d71_16_51"/>
          <p:cNvPicPr preferRelativeResize="0"/>
          <p:nvPr/>
        </p:nvPicPr>
        <p:blipFill rotWithShape="1">
          <a:blip r:embed="rId3">
            <a:alphaModFix/>
          </a:blip>
          <a:srcRect l="13448" r="28450"/>
          <a:stretch/>
        </p:blipFill>
        <p:spPr>
          <a:xfrm>
            <a:off x="6614276" y="75"/>
            <a:ext cx="5577723" cy="6857999"/>
          </a:xfrm>
          <a:prstGeom prst="rect">
            <a:avLst/>
          </a:prstGeom>
          <a:noFill/>
          <a:ln>
            <a:noFill/>
          </a:ln>
        </p:spPr>
      </p:pic>
      <p:sp>
        <p:nvSpPr>
          <p:cNvPr id="83" name="Google Shape;83;g18f5e445d71_16_51"/>
          <p:cNvSpPr txBox="1"/>
          <p:nvPr/>
        </p:nvSpPr>
        <p:spPr>
          <a:xfrm>
            <a:off x="6614375" y="6519375"/>
            <a:ext cx="2838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Photo by Will Parson/Chesapeake Bay Program</a:t>
            </a:r>
            <a:endParaRPr sz="1000" b="0" i="0" u="none" strike="noStrike" cap="none">
              <a:solidFill>
                <a:schemeClr val="lt1"/>
              </a:solidFill>
              <a:latin typeface="Arial"/>
              <a:ea typeface="Arial"/>
              <a:cs typeface="Arial"/>
              <a:sym typeface="Arial"/>
            </a:endParaRPr>
          </a:p>
        </p:txBody>
      </p:sp>
      <p:sp>
        <p:nvSpPr>
          <p:cNvPr id="84" name="Google Shape;84;g18f5e445d71_16_51"/>
          <p:cNvSpPr/>
          <p:nvPr/>
        </p:nvSpPr>
        <p:spPr>
          <a:xfrm>
            <a:off x="0" y="0"/>
            <a:ext cx="357900" cy="6858000"/>
          </a:xfrm>
          <a:prstGeom prst="rtTriangle">
            <a:avLst/>
          </a:prstGeom>
          <a:solidFill>
            <a:srgbClr val="33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g18f5e445d71_16_51"/>
          <p:cNvPicPr preferRelativeResize="0"/>
          <p:nvPr/>
        </p:nvPicPr>
        <p:blipFill rotWithShape="1">
          <a:blip r:embed="rId4">
            <a:alphaModFix/>
          </a:blip>
          <a:srcRect l="31788" r="62543"/>
          <a:stretch/>
        </p:blipFill>
        <p:spPr>
          <a:xfrm rot="10800000" flipH="1">
            <a:off x="0" y="0"/>
            <a:ext cx="690900" cy="6858000"/>
          </a:xfrm>
          <a:prstGeom prst="rtTriangle">
            <a:avLst/>
          </a:prstGeom>
          <a:noFill/>
          <a:ln>
            <a:noFill/>
          </a:ln>
        </p:spPr>
      </p:pic>
    </p:spTree>
    <p:extLst>
      <p:ext uri="{BB962C8B-B14F-4D97-AF65-F5344CB8AC3E}">
        <p14:creationId xmlns:p14="http://schemas.microsoft.com/office/powerpoint/2010/main" val="1470462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8ce5abb3ef_0_69"/>
          <p:cNvSpPr txBox="1"/>
          <p:nvPr/>
        </p:nvSpPr>
        <p:spPr>
          <a:xfrm>
            <a:off x="0" y="159683"/>
            <a:ext cx="121920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3700" b="0" i="0" u="none" strike="noStrike" cap="none" dirty="0">
                <a:solidFill>
                  <a:schemeClr val="dk1"/>
                </a:solidFill>
                <a:latin typeface="Arial"/>
                <a:ea typeface="Arial"/>
                <a:cs typeface="Arial"/>
                <a:sym typeface="Arial"/>
              </a:rPr>
              <a:t>Implementation Gap</a:t>
            </a:r>
            <a:br>
              <a:rPr lang="en-US" sz="3700" b="0" i="0" u="none" strike="noStrike" cap="none" dirty="0">
                <a:solidFill>
                  <a:schemeClr val="dk1"/>
                </a:solidFill>
                <a:latin typeface="Arial"/>
                <a:ea typeface="Arial"/>
                <a:cs typeface="Arial"/>
                <a:sym typeface="Arial"/>
              </a:rPr>
            </a:br>
            <a:r>
              <a:rPr lang="en-US" sz="3700" b="0" i="0" u="none" strike="noStrike" cap="none" dirty="0">
                <a:solidFill>
                  <a:schemeClr val="dk1"/>
                </a:solidFill>
                <a:latin typeface="Arial"/>
                <a:ea typeface="Arial"/>
                <a:cs typeface="Arial"/>
                <a:sym typeface="Arial"/>
              </a:rPr>
              <a:t>Limits to Adoption (practice-</a:t>
            </a:r>
            <a:r>
              <a:rPr lang="en-US" sz="37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based</a:t>
            </a:r>
            <a:r>
              <a:rPr lang="en-US" sz="3700" b="0" i="0" u="none" strike="noStrike" cap="none" dirty="0">
                <a:solidFill>
                  <a:schemeClr val="dk1"/>
                </a:solidFill>
                <a:latin typeface="Arial"/>
                <a:ea typeface="Arial"/>
                <a:cs typeface="Arial"/>
                <a:sym typeface="Arial"/>
              </a:rPr>
              <a:t> cost share)</a:t>
            </a:r>
            <a:endParaRPr sz="3700" b="0" i="0" u="none" strike="noStrike" cap="none" dirty="0">
              <a:solidFill>
                <a:schemeClr val="dk1"/>
              </a:solidFill>
              <a:latin typeface="Arial"/>
              <a:ea typeface="Arial"/>
              <a:cs typeface="Arial"/>
              <a:sym typeface="Arial"/>
            </a:endParaRPr>
          </a:p>
        </p:txBody>
      </p:sp>
      <p:pic>
        <p:nvPicPr>
          <p:cNvPr id="216" name="Google Shape;216;g18ce5abb3ef_0_69"/>
          <p:cNvPicPr preferRelativeResize="0"/>
          <p:nvPr/>
        </p:nvPicPr>
        <p:blipFill rotWithShape="1">
          <a:blip r:embed="rId3">
            <a:alphaModFix/>
          </a:blip>
          <a:srcRect/>
          <a:stretch/>
        </p:blipFill>
        <p:spPr>
          <a:xfrm>
            <a:off x="6" y="1911269"/>
            <a:ext cx="3551040" cy="2840832"/>
          </a:xfrm>
          <a:prstGeom prst="rect">
            <a:avLst/>
          </a:prstGeom>
          <a:noFill/>
          <a:ln>
            <a:noFill/>
          </a:ln>
        </p:spPr>
      </p:pic>
      <p:pic>
        <p:nvPicPr>
          <p:cNvPr id="217" name="Google Shape;217;g18ce5abb3ef_0_69"/>
          <p:cNvPicPr preferRelativeResize="0"/>
          <p:nvPr/>
        </p:nvPicPr>
        <p:blipFill rotWithShape="1">
          <a:blip r:embed="rId4">
            <a:alphaModFix/>
          </a:blip>
          <a:srcRect/>
          <a:stretch/>
        </p:blipFill>
        <p:spPr>
          <a:xfrm>
            <a:off x="7761864" y="1911269"/>
            <a:ext cx="4104316" cy="2840832"/>
          </a:xfrm>
          <a:prstGeom prst="rect">
            <a:avLst/>
          </a:prstGeom>
          <a:noFill/>
          <a:ln>
            <a:noFill/>
          </a:ln>
        </p:spPr>
      </p:pic>
      <p:pic>
        <p:nvPicPr>
          <p:cNvPr id="218" name="Google Shape;218;g18ce5abb3ef_0_69"/>
          <p:cNvPicPr preferRelativeResize="0"/>
          <p:nvPr/>
        </p:nvPicPr>
        <p:blipFill rotWithShape="1">
          <a:blip r:embed="rId5">
            <a:alphaModFix/>
          </a:blip>
          <a:srcRect/>
          <a:stretch/>
        </p:blipFill>
        <p:spPr>
          <a:xfrm>
            <a:off x="3958314" y="1911269"/>
            <a:ext cx="3396282" cy="2840832"/>
          </a:xfrm>
          <a:prstGeom prst="rect">
            <a:avLst/>
          </a:prstGeom>
          <a:noFill/>
          <a:ln>
            <a:noFill/>
          </a:ln>
        </p:spPr>
      </p:pic>
      <p:sp>
        <p:nvSpPr>
          <p:cNvPr id="15" name="Google Shape;191;g18ce5abb3ef_0_326">
            <a:extLst>
              <a:ext uri="{FF2B5EF4-FFF2-40B4-BE49-F238E27FC236}">
                <a16:creationId xmlns:a16="http://schemas.microsoft.com/office/drawing/2014/main" id="{661705D0-DEDC-4062-8BA1-6EBA703D2318}"/>
              </a:ext>
            </a:extLst>
          </p:cNvPr>
          <p:cNvSpPr txBox="1"/>
          <p:nvPr/>
        </p:nvSpPr>
        <p:spPr>
          <a:xfrm>
            <a:off x="540568" y="4872118"/>
            <a:ext cx="2469915"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b="0" i="0" u="none" strike="noStrike" cap="none" dirty="0">
                <a:solidFill>
                  <a:schemeClr val="accent2"/>
                </a:solidFill>
                <a:latin typeface="Arial"/>
                <a:ea typeface="Arial"/>
                <a:cs typeface="Arial"/>
                <a:sym typeface="Arial"/>
              </a:rPr>
              <a:t>Cover crops</a:t>
            </a:r>
          </a:p>
        </p:txBody>
      </p:sp>
      <p:sp>
        <p:nvSpPr>
          <p:cNvPr id="16" name="Google Shape;191;g18ce5abb3ef_0_326">
            <a:extLst>
              <a:ext uri="{FF2B5EF4-FFF2-40B4-BE49-F238E27FC236}">
                <a16:creationId xmlns:a16="http://schemas.microsoft.com/office/drawing/2014/main" id="{EB481F18-D54D-4447-99E3-4C94A66002C3}"/>
              </a:ext>
            </a:extLst>
          </p:cNvPr>
          <p:cNvSpPr txBox="1"/>
          <p:nvPr/>
        </p:nvSpPr>
        <p:spPr>
          <a:xfrm>
            <a:off x="3958314" y="4872118"/>
            <a:ext cx="375219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dirty="0">
                <a:solidFill>
                  <a:schemeClr val="accent2"/>
                </a:solidFill>
              </a:rPr>
              <a:t>Livestock Exclusion Fencing </a:t>
            </a:r>
            <a:endParaRPr lang="en-US" sz="2000" b="0" i="0" u="none" strike="noStrike" cap="none" dirty="0">
              <a:solidFill>
                <a:schemeClr val="accent2"/>
              </a:solidFill>
              <a:latin typeface="Arial"/>
              <a:ea typeface="Arial"/>
              <a:cs typeface="Arial"/>
              <a:sym typeface="Arial"/>
            </a:endParaRPr>
          </a:p>
        </p:txBody>
      </p:sp>
      <p:sp>
        <p:nvSpPr>
          <p:cNvPr id="17" name="Google Shape;191;g18ce5abb3ef_0_326">
            <a:extLst>
              <a:ext uri="{FF2B5EF4-FFF2-40B4-BE49-F238E27FC236}">
                <a16:creationId xmlns:a16="http://schemas.microsoft.com/office/drawing/2014/main" id="{97AA81CF-52F7-4E54-BB46-EF8BEF7888B7}"/>
              </a:ext>
            </a:extLst>
          </p:cNvPr>
          <p:cNvSpPr txBox="1"/>
          <p:nvPr/>
        </p:nvSpPr>
        <p:spPr>
          <a:xfrm>
            <a:off x="8658338" y="4918264"/>
            <a:ext cx="375219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b="0" i="0" u="none" strike="noStrike" cap="none" dirty="0">
                <a:solidFill>
                  <a:schemeClr val="accent2"/>
                </a:solidFill>
                <a:latin typeface="Arial"/>
                <a:ea typeface="Arial"/>
                <a:cs typeface="Arial"/>
                <a:sym typeface="Arial"/>
              </a:rPr>
              <a:t>Denitrifying Bioreactor</a:t>
            </a:r>
          </a:p>
          <a:p>
            <a:pPr marL="0" marR="0" lvl="0" indent="0" algn="l" rtl="0">
              <a:lnSpc>
                <a:spcPct val="100000"/>
              </a:lnSpc>
              <a:spcBef>
                <a:spcPts val="0"/>
              </a:spcBef>
              <a:spcAft>
                <a:spcPts val="0"/>
              </a:spcAft>
              <a:buClr>
                <a:srgbClr val="000000"/>
              </a:buClr>
              <a:buSzPts val="3200"/>
              <a:buFont typeface="Arial"/>
              <a:buNone/>
            </a:pPr>
            <a:endParaRPr lang="en-US" sz="2000" b="0" i="0" u="none" strike="noStrike" cap="none" dirty="0">
              <a:solidFill>
                <a:schemeClr val="accent2"/>
              </a:solidFill>
              <a:latin typeface="Arial"/>
              <a:ea typeface="Arial"/>
              <a:cs typeface="Arial"/>
              <a:sym typeface="Arial"/>
            </a:endParaRPr>
          </a:p>
        </p:txBody>
      </p:sp>
      <p:sp>
        <p:nvSpPr>
          <p:cNvPr id="3" name="Arrow: Right 2">
            <a:extLst>
              <a:ext uri="{FF2B5EF4-FFF2-40B4-BE49-F238E27FC236}">
                <a16:creationId xmlns:a16="http://schemas.microsoft.com/office/drawing/2014/main" id="{39377FC3-689E-43A2-A6DB-BA156BE98676}"/>
              </a:ext>
            </a:extLst>
          </p:cNvPr>
          <p:cNvSpPr/>
          <p:nvPr/>
        </p:nvSpPr>
        <p:spPr>
          <a:xfrm>
            <a:off x="300000" y="5392204"/>
            <a:ext cx="10927690" cy="357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191;g18ce5abb3ef_0_326">
            <a:extLst>
              <a:ext uri="{FF2B5EF4-FFF2-40B4-BE49-F238E27FC236}">
                <a16:creationId xmlns:a16="http://schemas.microsoft.com/office/drawing/2014/main" id="{566AC8CE-90C7-4051-95E4-E106FFB9A852}"/>
              </a:ext>
            </a:extLst>
          </p:cNvPr>
          <p:cNvSpPr txBox="1"/>
          <p:nvPr/>
        </p:nvSpPr>
        <p:spPr>
          <a:xfrm>
            <a:off x="209492" y="5682431"/>
            <a:ext cx="388954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b="0" i="0" u="none" strike="noStrike" cap="none" dirty="0">
                <a:solidFill>
                  <a:schemeClr val="accent2"/>
                </a:solidFill>
                <a:latin typeface="Arial"/>
                <a:ea typeface="Arial"/>
                <a:cs typeface="Arial"/>
                <a:sym typeface="Arial"/>
              </a:rPr>
              <a:t>Low upfront installation costs</a:t>
            </a:r>
            <a:br>
              <a:rPr lang="en-US" sz="2000" b="0" i="0" u="none" strike="noStrike" cap="none" dirty="0">
                <a:solidFill>
                  <a:schemeClr val="accent2"/>
                </a:solidFill>
                <a:latin typeface="Arial"/>
                <a:ea typeface="Arial"/>
                <a:cs typeface="Arial"/>
                <a:sym typeface="Arial"/>
              </a:rPr>
            </a:br>
            <a:r>
              <a:rPr lang="en-US" sz="2000" b="0" i="0" u="none" strike="noStrike" cap="none" dirty="0">
                <a:solidFill>
                  <a:schemeClr val="accent2"/>
                </a:solidFill>
                <a:latin typeface="Arial"/>
                <a:ea typeface="Arial"/>
                <a:cs typeface="Arial"/>
                <a:sym typeface="Arial"/>
              </a:rPr>
              <a:t>Private benefits</a:t>
            </a:r>
          </a:p>
        </p:txBody>
      </p:sp>
      <p:sp>
        <p:nvSpPr>
          <p:cNvPr id="21" name="Google Shape;191;g18ce5abb3ef_0_326">
            <a:extLst>
              <a:ext uri="{FF2B5EF4-FFF2-40B4-BE49-F238E27FC236}">
                <a16:creationId xmlns:a16="http://schemas.microsoft.com/office/drawing/2014/main" id="{E33FD062-FD7F-4ACC-AA56-3FB37578C506}"/>
              </a:ext>
            </a:extLst>
          </p:cNvPr>
          <p:cNvSpPr txBox="1"/>
          <p:nvPr/>
        </p:nvSpPr>
        <p:spPr>
          <a:xfrm>
            <a:off x="8092968" y="5732413"/>
            <a:ext cx="424618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000" b="0" i="0" u="none" strike="noStrike" cap="none" dirty="0">
                <a:solidFill>
                  <a:schemeClr val="accent2"/>
                </a:solidFill>
                <a:latin typeface="Arial"/>
                <a:ea typeface="Arial"/>
                <a:cs typeface="Arial"/>
                <a:sym typeface="Arial"/>
              </a:rPr>
              <a:t>High up front installation costs</a:t>
            </a:r>
          </a:p>
          <a:p>
            <a:pPr marL="0" marR="0" lvl="0" indent="0" algn="l" rtl="0">
              <a:lnSpc>
                <a:spcPct val="100000"/>
              </a:lnSpc>
              <a:spcBef>
                <a:spcPts val="0"/>
              </a:spcBef>
              <a:spcAft>
                <a:spcPts val="0"/>
              </a:spcAft>
              <a:buClr>
                <a:srgbClr val="000000"/>
              </a:buClr>
              <a:buSzPts val="3200"/>
              <a:buFont typeface="Arial"/>
              <a:buNone/>
            </a:pPr>
            <a:r>
              <a:rPr lang="en-US" sz="2000" dirty="0">
                <a:solidFill>
                  <a:schemeClr val="accent2"/>
                </a:solidFill>
              </a:rPr>
              <a:t>No private benefits</a:t>
            </a:r>
            <a:endParaRPr lang="en-US" sz="2000" b="0" i="0" u="none" strike="noStrike" cap="none" dirty="0">
              <a:solidFill>
                <a:schemeClr val="accen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6" name="Rectangle 5">
            <a:extLst>
              <a:ext uri="{FF2B5EF4-FFF2-40B4-BE49-F238E27FC236}">
                <a16:creationId xmlns:a16="http://schemas.microsoft.com/office/drawing/2014/main" id="{B8C947AC-8E99-4BEF-9CA9-8DBAA46E55E6}"/>
              </a:ext>
            </a:extLst>
          </p:cNvPr>
          <p:cNvSpPr/>
          <p:nvPr/>
        </p:nvSpPr>
        <p:spPr>
          <a:xfrm>
            <a:off x="1892300" y="159315"/>
            <a:ext cx="10439400" cy="707886"/>
          </a:xfrm>
          <a:prstGeom prst="rect">
            <a:avLst/>
          </a:prstGeom>
        </p:spPr>
        <p:txBody>
          <a:bodyPr wrap="square">
            <a:spAutoFit/>
          </a:bodyPr>
          <a:lstStyle/>
          <a:p>
            <a:r>
              <a:rPr lang="en-US" sz="4000" b="1" dirty="0">
                <a:solidFill>
                  <a:schemeClr val="accent1">
                    <a:lumMod val="50000"/>
                  </a:schemeClr>
                </a:solidFill>
                <a:latin typeface="Calibri" panose="020F0502020204030204" pitchFamily="34" charset="0"/>
                <a:ea typeface="Calibri" panose="020F0502020204030204" pitchFamily="34" charset="0"/>
              </a:rPr>
              <a:t>Achieving Bay Water Quality Standards</a:t>
            </a:r>
            <a:endParaRPr lang="en-US" sz="3200" b="1" dirty="0">
              <a:solidFill>
                <a:schemeClr val="accent1">
                  <a:lumMod val="50000"/>
                </a:schemeClr>
              </a:solidFill>
              <a:latin typeface="Calibri" panose="020F0502020204030204" pitchFamily="34" charset="0"/>
              <a:ea typeface="Calibri" panose="020F0502020204030204" pitchFamily="34" charset="0"/>
            </a:endParaRPr>
          </a:p>
        </p:txBody>
      </p:sp>
      <p:pic>
        <p:nvPicPr>
          <p:cNvPr id="7" name="Google Shape;234;g23af8054c51_0_0">
            <a:extLst>
              <a:ext uri="{FF2B5EF4-FFF2-40B4-BE49-F238E27FC236}">
                <a16:creationId xmlns:a16="http://schemas.microsoft.com/office/drawing/2014/main" id="{ED2F1838-DD80-4BF6-AD56-1F305D69713D}"/>
              </a:ext>
            </a:extLst>
          </p:cNvPr>
          <p:cNvPicPr preferRelativeResize="0"/>
          <p:nvPr/>
        </p:nvPicPr>
        <p:blipFill>
          <a:blip r:embed="rId3">
            <a:alphaModFix/>
          </a:blip>
          <a:stretch>
            <a:fillRect/>
          </a:stretch>
        </p:blipFill>
        <p:spPr>
          <a:xfrm>
            <a:off x="1015425" y="1308100"/>
            <a:ext cx="9215287" cy="5042474"/>
          </a:xfrm>
          <a:prstGeom prst="rect">
            <a:avLst/>
          </a:prstGeom>
          <a:noFill/>
          <a:ln>
            <a:noFill/>
          </a:ln>
        </p:spPr>
      </p:pic>
      <p:grpSp>
        <p:nvGrpSpPr>
          <p:cNvPr id="14" name="Group 13">
            <a:extLst>
              <a:ext uri="{FF2B5EF4-FFF2-40B4-BE49-F238E27FC236}">
                <a16:creationId xmlns:a16="http://schemas.microsoft.com/office/drawing/2014/main" id="{AFA7ADFA-4A12-47A3-83AA-885481CD38A0}"/>
              </a:ext>
            </a:extLst>
          </p:cNvPr>
          <p:cNvGrpSpPr/>
          <p:nvPr/>
        </p:nvGrpSpPr>
        <p:grpSpPr>
          <a:xfrm>
            <a:off x="1803400" y="1482012"/>
            <a:ext cx="10224650" cy="2670888"/>
            <a:chOff x="1803400" y="1482012"/>
            <a:chExt cx="10224650" cy="2670888"/>
          </a:xfrm>
        </p:grpSpPr>
        <p:cxnSp>
          <p:nvCxnSpPr>
            <p:cNvPr id="3" name="Straight Connector 2">
              <a:extLst>
                <a:ext uri="{FF2B5EF4-FFF2-40B4-BE49-F238E27FC236}">
                  <a16:creationId xmlns:a16="http://schemas.microsoft.com/office/drawing/2014/main" id="{0204D41C-2528-451C-B3D5-6C4E934C4F51}"/>
                </a:ext>
              </a:extLst>
            </p:cNvPr>
            <p:cNvCxnSpPr>
              <a:cxnSpLocks/>
            </p:cNvCxnSpPr>
            <p:nvPr/>
          </p:nvCxnSpPr>
          <p:spPr>
            <a:xfrm>
              <a:off x="1803400" y="1482012"/>
              <a:ext cx="81280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5EF08AC-D546-4026-8DD0-67CFB5AF8D90}"/>
                </a:ext>
              </a:extLst>
            </p:cNvPr>
            <p:cNvGrpSpPr/>
            <p:nvPr/>
          </p:nvGrpSpPr>
          <p:grpSpPr>
            <a:xfrm>
              <a:off x="9957375" y="1494712"/>
              <a:ext cx="2070675" cy="2658188"/>
              <a:chOff x="9957375" y="1494712"/>
              <a:chExt cx="2070675" cy="2658188"/>
            </a:xfrm>
          </p:grpSpPr>
          <p:sp>
            <p:nvSpPr>
              <p:cNvPr id="12" name="Right Brace 11">
                <a:extLst>
                  <a:ext uri="{FF2B5EF4-FFF2-40B4-BE49-F238E27FC236}">
                    <a16:creationId xmlns:a16="http://schemas.microsoft.com/office/drawing/2014/main" id="{D03E01C4-F7DC-4EAF-AE95-BBFFE7BE96F4}"/>
                  </a:ext>
                </a:extLst>
              </p:cNvPr>
              <p:cNvSpPr/>
              <p:nvPr/>
            </p:nvSpPr>
            <p:spPr>
              <a:xfrm>
                <a:off x="9957375" y="1494712"/>
                <a:ext cx="546675" cy="2658188"/>
              </a:xfrm>
              <a:prstGeom prst="rightBrace">
                <a:avLst>
                  <a:gd name="adj1" fmla="val 4782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a:extLst>
                  <a:ext uri="{FF2B5EF4-FFF2-40B4-BE49-F238E27FC236}">
                    <a16:creationId xmlns:a16="http://schemas.microsoft.com/office/drawing/2014/main" id="{086C0638-EA1F-4ECA-9386-905F9654FD3A}"/>
                  </a:ext>
                </a:extLst>
              </p:cNvPr>
              <p:cNvSpPr/>
              <p:nvPr/>
            </p:nvSpPr>
            <p:spPr>
              <a:xfrm>
                <a:off x="10504050" y="2438111"/>
                <a:ext cx="1524000" cy="707886"/>
              </a:xfrm>
              <a:prstGeom prst="rect">
                <a:avLst/>
              </a:prstGeom>
            </p:spPr>
            <p:txBody>
              <a:bodyPr wrap="square">
                <a:spAutoFit/>
              </a:bodyPr>
              <a:lstStyle/>
              <a:p>
                <a:r>
                  <a:rPr lang="en-US" sz="4000" b="1" dirty="0">
                    <a:solidFill>
                      <a:schemeClr val="tx1"/>
                    </a:solidFill>
                    <a:latin typeface="Calibri" panose="020F0502020204030204" pitchFamily="34" charset="0"/>
                    <a:ea typeface="Calibri" panose="020F0502020204030204" pitchFamily="34" charset="0"/>
                  </a:rPr>
                  <a:t>Why?</a:t>
                </a:r>
                <a:endParaRPr lang="en-US" sz="3200" b="1" dirty="0">
                  <a:solidFill>
                    <a:schemeClr val="tx1"/>
                  </a:solidFill>
                  <a:latin typeface="Calibri" panose="020F0502020204030204" pitchFamily="34" charset="0"/>
                  <a:ea typeface="Calibri" panose="020F0502020204030204" pitchFamily="34" charset="0"/>
                </a:endParaRPr>
              </a:p>
            </p:txBody>
          </p:sp>
        </p:grpSp>
      </p:grpSp>
    </p:spTree>
    <p:extLst>
      <p:ext uri="{BB962C8B-B14F-4D97-AF65-F5344CB8AC3E}">
        <p14:creationId xmlns:p14="http://schemas.microsoft.com/office/powerpoint/2010/main" val="13227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g18ce5abb3ef_0_12"/>
          <p:cNvSpPr txBox="1"/>
          <p:nvPr/>
        </p:nvSpPr>
        <p:spPr>
          <a:xfrm>
            <a:off x="2265483" y="130822"/>
            <a:ext cx="8287525" cy="66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700" b="0" i="0" u="none" strike="noStrike" cap="none" dirty="0">
                <a:solidFill>
                  <a:schemeClr val="dk1"/>
                </a:solidFill>
                <a:latin typeface="Arial"/>
                <a:ea typeface="Arial"/>
                <a:cs typeface="Arial"/>
                <a:sym typeface="Arial"/>
              </a:rPr>
              <a:t>Nutrient Mass Balance</a:t>
            </a:r>
            <a:endParaRPr sz="3700" b="0" i="0" u="none" strike="noStrike" cap="none" dirty="0">
              <a:solidFill>
                <a:srgbClr val="000000"/>
              </a:solidFill>
              <a:latin typeface="Arial"/>
              <a:ea typeface="Arial"/>
              <a:cs typeface="Arial"/>
              <a:sym typeface="Arial"/>
            </a:endParaRPr>
          </a:p>
        </p:txBody>
      </p:sp>
      <p:sp>
        <p:nvSpPr>
          <p:cNvPr id="234" name="Google Shape;234;g18ce5abb3ef_0_12"/>
          <p:cNvSpPr txBox="1"/>
          <p:nvPr/>
        </p:nvSpPr>
        <p:spPr>
          <a:xfrm>
            <a:off x="7825783" y="6446583"/>
            <a:ext cx="35793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100" b="0" i="0" u="none" strike="noStrike" cap="none" dirty="0">
                <a:solidFill>
                  <a:srgbClr val="000000"/>
                </a:solidFill>
                <a:latin typeface="Arial"/>
                <a:ea typeface="Arial"/>
                <a:cs typeface="Arial"/>
                <a:sym typeface="Arial"/>
              </a:rPr>
              <a:t>Source: USGS Sparrow Model Output </a:t>
            </a:r>
            <a:endParaRPr sz="1100" b="0" i="0" u="none" strike="noStrike" cap="none" dirty="0">
              <a:solidFill>
                <a:srgbClr val="000000"/>
              </a:solidFill>
              <a:latin typeface="Arial"/>
              <a:ea typeface="Arial"/>
              <a:cs typeface="Arial"/>
              <a:sym typeface="Arial"/>
            </a:endParaRPr>
          </a:p>
        </p:txBody>
      </p:sp>
      <p:sp>
        <p:nvSpPr>
          <p:cNvPr id="244" name="Google Shape;244;g18ce5abb3ef_0_12"/>
          <p:cNvSpPr/>
          <p:nvPr/>
        </p:nvSpPr>
        <p:spPr>
          <a:xfrm>
            <a:off x="0" y="0"/>
            <a:ext cx="357900" cy="6858000"/>
          </a:xfrm>
          <a:prstGeom prst="rtTriangle">
            <a:avLst/>
          </a:prstGeom>
          <a:solidFill>
            <a:srgbClr val="33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 name="Google Shape;245;g18ce5abb3ef_0_12"/>
          <p:cNvPicPr preferRelativeResize="0"/>
          <p:nvPr/>
        </p:nvPicPr>
        <p:blipFill rotWithShape="1">
          <a:blip r:embed="rId3">
            <a:alphaModFix/>
          </a:blip>
          <a:srcRect l="31788" r="62543"/>
          <a:stretch/>
        </p:blipFill>
        <p:spPr>
          <a:xfrm rot="10800000" flipH="1">
            <a:off x="0" y="0"/>
            <a:ext cx="690900" cy="6858000"/>
          </a:xfrm>
          <a:prstGeom prst="rtTriangle">
            <a:avLst/>
          </a:prstGeom>
          <a:noFill/>
          <a:ln>
            <a:noFill/>
          </a:ln>
        </p:spPr>
      </p:pic>
      <p:pic>
        <p:nvPicPr>
          <p:cNvPr id="7" name="Google Shape;106;g6c66799fd9_0_20">
            <a:extLst>
              <a:ext uri="{FF2B5EF4-FFF2-40B4-BE49-F238E27FC236}">
                <a16:creationId xmlns:a16="http://schemas.microsoft.com/office/drawing/2014/main" id="{CEEDBEB2-4EB6-434A-813B-F8C694C52EF7}"/>
              </a:ext>
            </a:extLst>
          </p:cNvPr>
          <p:cNvPicPr preferRelativeResize="0"/>
          <p:nvPr/>
        </p:nvPicPr>
        <p:blipFill rotWithShape="1">
          <a:blip r:embed="rId4">
            <a:alphaModFix/>
          </a:blip>
          <a:srcRect l="4643"/>
          <a:stretch/>
        </p:blipFill>
        <p:spPr>
          <a:xfrm>
            <a:off x="1506139" y="1066720"/>
            <a:ext cx="4088524" cy="5289514"/>
          </a:xfrm>
          <a:prstGeom prst="rect">
            <a:avLst/>
          </a:prstGeom>
          <a:noFill/>
          <a:ln>
            <a:noFill/>
          </a:ln>
        </p:spPr>
      </p:pic>
      <p:sp>
        <p:nvSpPr>
          <p:cNvPr id="8" name="Google Shape;107;g6c66799fd9_0_20">
            <a:extLst>
              <a:ext uri="{FF2B5EF4-FFF2-40B4-BE49-F238E27FC236}">
                <a16:creationId xmlns:a16="http://schemas.microsoft.com/office/drawing/2014/main" id="{0F9AE21B-18AB-4151-8422-DE297BECF5C8}"/>
              </a:ext>
            </a:extLst>
          </p:cNvPr>
          <p:cNvSpPr txBox="1"/>
          <p:nvPr/>
        </p:nvSpPr>
        <p:spPr>
          <a:xfrm>
            <a:off x="2029029" y="6464822"/>
            <a:ext cx="2607731" cy="4076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b="0" i="0" u="none" strike="noStrike" cap="none" dirty="0">
                <a:solidFill>
                  <a:srgbClr val="000000"/>
                </a:solidFill>
                <a:latin typeface="Calibri"/>
                <a:ea typeface="Calibri"/>
                <a:cs typeface="Calibri"/>
                <a:sym typeface="Calibri"/>
              </a:rPr>
              <a:t>Moyer et al. 2107, Webber, 2017</a:t>
            </a:r>
            <a:endParaRPr b="0" i="0" u="none" strike="noStrike" cap="none" dirty="0">
              <a:solidFill>
                <a:srgbClr val="000000"/>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C9B24B01-6019-4ADD-A9BF-17C83F46FF7F}"/>
              </a:ext>
            </a:extLst>
          </p:cNvPr>
          <p:cNvSpPr/>
          <p:nvPr/>
        </p:nvSpPr>
        <p:spPr>
          <a:xfrm flipH="1">
            <a:off x="1506139" y="147144"/>
            <a:ext cx="91433" cy="655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98CCF8B-29DA-4EBA-98A4-4C45605BB013}"/>
              </a:ext>
            </a:extLst>
          </p:cNvPr>
          <p:cNvGrpSpPr/>
          <p:nvPr/>
        </p:nvGrpSpPr>
        <p:grpSpPr>
          <a:xfrm>
            <a:off x="6733094" y="803834"/>
            <a:ext cx="4783929" cy="5815285"/>
            <a:chOff x="6409901" y="802549"/>
            <a:chExt cx="4783929" cy="5815285"/>
          </a:xfrm>
        </p:grpSpPr>
        <p:grpSp>
          <p:nvGrpSpPr>
            <p:cNvPr id="6" name="Group 5">
              <a:extLst>
                <a:ext uri="{FF2B5EF4-FFF2-40B4-BE49-F238E27FC236}">
                  <a16:creationId xmlns:a16="http://schemas.microsoft.com/office/drawing/2014/main" id="{EA0F34B6-A80A-48E2-A32F-921738B664FB}"/>
                </a:ext>
              </a:extLst>
            </p:cNvPr>
            <p:cNvGrpSpPr/>
            <p:nvPr/>
          </p:nvGrpSpPr>
          <p:grpSpPr>
            <a:xfrm>
              <a:off x="6409901" y="802550"/>
              <a:ext cx="4624818" cy="5653100"/>
              <a:chOff x="6409901" y="802550"/>
              <a:chExt cx="4624818" cy="5653100"/>
            </a:xfrm>
          </p:grpSpPr>
          <p:grpSp>
            <p:nvGrpSpPr>
              <p:cNvPr id="3" name="Group 2">
                <a:extLst>
                  <a:ext uri="{FF2B5EF4-FFF2-40B4-BE49-F238E27FC236}">
                    <a16:creationId xmlns:a16="http://schemas.microsoft.com/office/drawing/2014/main" id="{393C7C0E-56DF-4798-A490-17B557DB254D}"/>
                  </a:ext>
                </a:extLst>
              </p:cNvPr>
              <p:cNvGrpSpPr/>
              <p:nvPr/>
            </p:nvGrpSpPr>
            <p:grpSpPr>
              <a:xfrm>
                <a:off x="6409901" y="802550"/>
                <a:ext cx="4624818" cy="5653100"/>
                <a:chOff x="1483545" y="1021918"/>
                <a:chExt cx="4624818" cy="5653100"/>
              </a:xfrm>
            </p:grpSpPr>
            <p:pic>
              <p:nvPicPr>
                <p:cNvPr id="232" name="Google Shape;232;g18ce5abb3ef_0_12"/>
                <p:cNvPicPr preferRelativeResize="0"/>
                <p:nvPr/>
              </p:nvPicPr>
              <p:blipFill rotWithShape="1">
                <a:blip r:embed="rId5">
                  <a:alphaModFix/>
                </a:blip>
                <a:srcRect l="40062"/>
                <a:stretch/>
              </p:blipFill>
              <p:spPr>
                <a:xfrm>
                  <a:off x="1642655" y="1021918"/>
                  <a:ext cx="4465708" cy="5653100"/>
                </a:xfrm>
                <a:prstGeom prst="rect">
                  <a:avLst/>
                </a:prstGeom>
                <a:noFill/>
                <a:ln>
                  <a:noFill/>
                </a:ln>
              </p:spPr>
            </p:pic>
            <p:sp>
              <p:nvSpPr>
                <p:cNvPr id="2" name="Rectangle 1">
                  <a:extLst>
                    <a:ext uri="{FF2B5EF4-FFF2-40B4-BE49-F238E27FC236}">
                      <a16:creationId xmlns:a16="http://schemas.microsoft.com/office/drawing/2014/main" id="{D4E1FE1D-45FE-47E4-AA75-1E79DB08677D}"/>
                    </a:ext>
                  </a:extLst>
                </p:cNvPr>
                <p:cNvSpPr/>
                <p:nvPr/>
              </p:nvSpPr>
              <p:spPr>
                <a:xfrm>
                  <a:off x="1483545" y="4093059"/>
                  <a:ext cx="941846" cy="242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83D6CD60-6E17-4B0F-A178-81774A7D5A70}"/>
                  </a:ext>
                </a:extLst>
              </p:cNvPr>
              <p:cNvSpPr/>
              <p:nvPr/>
            </p:nvSpPr>
            <p:spPr>
              <a:xfrm>
                <a:off x="6438976" y="901966"/>
                <a:ext cx="804284" cy="240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C099A314-A25C-4D03-81FB-78EE6EB2BA3B}"/>
                </a:ext>
              </a:extLst>
            </p:cNvPr>
            <p:cNvSpPr/>
            <p:nvPr/>
          </p:nvSpPr>
          <p:spPr>
            <a:xfrm>
              <a:off x="10943834" y="802549"/>
              <a:ext cx="249996" cy="5815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891C83DF-CDBB-4139-92E6-80E0C46992D4}"/>
              </a:ext>
            </a:extLst>
          </p:cNvPr>
          <p:cNvPicPr>
            <a:picLocks noChangeAspect="1"/>
          </p:cNvPicPr>
          <p:nvPr/>
        </p:nvPicPr>
        <p:blipFill>
          <a:blip r:embed="rId6"/>
          <a:stretch>
            <a:fillRect/>
          </a:stretch>
        </p:blipFill>
        <p:spPr>
          <a:xfrm rot="5400000">
            <a:off x="569786" y="1546833"/>
            <a:ext cx="5954274" cy="4465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p:nvPr/>
        </p:nvSpPr>
        <p:spPr>
          <a:xfrm>
            <a:off x="1095271" y="635000"/>
            <a:ext cx="1000145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1F3864"/>
                </a:solidFill>
                <a:latin typeface="Calibri"/>
                <a:ea typeface="Calibri"/>
                <a:cs typeface="Calibri"/>
                <a:sym typeface="Calibri"/>
              </a:rPr>
              <a:t>Improving Nonpoint Source Program Effectiveness: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New Opportunities for Technological &amp; Institutional Innovation</a:t>
            </a:r>
            <a:endParaRPr sz="1400" b="0" i="0" u="none" strike="noStrike" cap="none">
              <a:solidFill>
                <a:srgbClr val="000000"/>
              </a:solidFill>
              <a:latin typeface="Arial"/>
              <a:ea typeface="Arial"/>
              <a:cs typeface="Arial"/>
              <a:sym typeface="Arial"/>
            </a:endParaRPr>
          </a:p>
        </p:txBody>
      </p:sp>
      <p:sp>
        <p:nvSpPr>
          <p:cNvPr id="145" name="Google Shape;145;p18"/>
          <p:cNvSpPr/>
          <p:nvPr/>
        </p:nvSpPr>
        <p:spPr>
          <a:xfrm>
            <a:off x="2376817" y="6038334"/>
            <a:ext cx="690926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44546A"/>
                </a:solidFill>
                <a:latin typeface="Calibri"/>
                <a:ea typeface="Calibri"/>
                <a:cs typeface="Calibri"/>
                <a:sym typeface="Calibri"/>
              </a:rPr>
              <a:t>The Sandboxing Process (Figure adapted from Higgins and Male, 2019)</a:t>
            </a:r>
            <a:endParaRPr sz="1200" b="0" i="1" u="none" strike="noStrike" cap="none">
              <a:solidFill>
                <a:srgbClr val="44546A"/>
              </a:solidFill>
              <a:latin typeface="Calibri"/>
              <a:ea typeface="Calibri"/>
              <a:cs typeface="Calibri"/>
              <a:sym typeface="Calibri"/>
            </a:endParaRPr>
          </a:p>
        </p:txBody>
      </p:sp>
      <p:pic>
        <p:nvPicPr>
          <p:cNvPr id="146" name="Google Shape;146;p18" descr="A diagram of a sandbox&#10;&#10;Description automatically generated with medium confidence"/>
          <p:cNvPicPr preferRelativeResize="0"/>
          <p:nvPr/>
        </p:nvPicPr>
        <p:blipFill rotWithShape="1">
          <a:blip r:embed="rId3">
            <a:alphaModFix/>
          </a:blip>
          <a:srcRect/>
          <a:stretch/>
        </p:blipFill>
        <p:spPr>
          <a:xfrm>
            <a:off x="1737209" y="1641002"/>
            <a:ext cx="8188479" cy="44069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43" name="Google Shape;543;g18f5e445d71_3_180"/>
          <p:cNvSpPr/>
          <p:nvPr/>
        </p:nvSpPr>
        <p:spPr>
          <a:xfrm>
            <a:off x="0" y="0"/>
            <a:ext cx="357900" cy="6858000"/>
          </a:xfrm>
          <a:prstGeom prst="rtTriangle">
            <a:avLst/>
          </a:prstGeom>
          <a:solidFill>
            <a:srgbClr val="33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4" name="Google Shape;544;g18f5e445d71_3_180"/>
          <p:cNvPicPr preferRelativeResize="0"/>
          <p:nvPr/>
        </p:nvPicPr>
        <p:blipFill rotWithShape="1">
          <a:blip r:embed="rId3">
            <a:alphaModFix/>
          </a:blip>
          <a:srcRect l="31788" r="62543"/>
          <a:stretch/>
        </p:blipFill>
        <p:spPr>
          <a:xfrm rot="10800000" flipH="1">
            <a:off x="0" y="0"/>
            <a:ext cx="690900" cy="6858000"/>
          </a:xfrm>
          <a:prstGeom prst="rtTriangle">
            <a:avLst/>
          </a:prstGeom>
          <a:noFill/>
          <a:ln>
            <a:noFill/>
          </a:ln>
        </p:spPr>
      </p:pic>
      <p:pic>
        <p:nvPicPr>
          <p:cNvPr id="3074" name="Picture 2">
            <a:extLst>
              <a:ext uri="{FF2B5EF4-FFF2-40B4-BE49-F238E27FC236}">
                <a16:creationId xmlns:a16="http://schemas.microsoft.com/office/drawing/2014/main" id="{6CDBB850-6AB4-5DC2-0BC9-9EBF90AC8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7" y="27762"/>
            <a:ext cx="10704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807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8f5e445d71_16_51"/>
          <p:cNvSpPr txBox="1">
            <a:spLocks noGrp="1"/>
          </p:cNvSpPr>
          <p:nvPr>
            <p:ph type="ctrTitle"/>
          </p:nvPr>
        </p:nvSpPr>
        <p:spPr>
          <a:xfrm>
            <a:off x="690901" y="75"/>
            <a:ext cx="5923474" cy="6858000"/>
          </a:xfrm>
          <a:prstGeom prst="rect">
            <a:avLst/>
          </a:prstGeom>
          <a:noFill/>
          <a:ln>
            <a:noFill/>
          </a:ln>
        </p:spPr>
        <p:txBody>
          <a:bodyPr spcFirstLastPara="1" wrap="square" lIns="121900" tIns="121900" rIns="121900" bIns="1219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800" dirty="0">
                <a:solidFill>
                  <a:schemeClr val="tx1"/>
                </a:solidFill>
              </a:rPr>
              <a:t>Gaps in implementation and system response present major challenges to achieving water quality goals &amp; improving living resource response</a:t>
            </a:r>
            <a:r>
              <a:rPr lang="en-US" sz="2800" dirty="0">
                <a:solidFill>
                  <a:schemeClr val="accent1">
                    <a:lumMod val="50000"/>
                  </a:schemeClr>
                </a:solidFill>
              </a:rPr>
              <a:t>.</a:t>
            </a:r>
            <a:endParaRPr sz="2800" dirty="0">
              <a:solidFill>
                <a:schemeClr val="accent1">
                  <a:lumMod val="50000"/>
                </a:schemeClr>
              </a:solidFill>
            </a:endParaRPr>
          </a:p>
          <a:p>
            <a:pPr marL="0" lvl="0" indent="0" algn="l" rtl="0">
              <a:lnSpc>
                <a:spcPct val="100000"/>
              </a:lnSpc>
              <a:spcBef>
                <a:spcPts val="0"/>
              </a:spcBef>
              <a:spcAft>
                <a:spcPts val="0"/>
              </a:spcAft>
              <a:buClr>
                <a:schemeClr val="dk1"/>
              </a:buClr>
              <a:buSzPts val="1100"/>
              <a:buFont typeface="Arial"/>
              <a:buNone/>
            </a:pPr>
            <a:endParaRPr sz="2800" dirty="0"/>
          </a:p>
          <a:p>
            <a:pPr marL="0" lvl="0" indent="0" algn="l" rtl="0">
              <a:lnSpc>
                <a:spcPct val="100000"/>
              </a:lnSpc>
              <a:spcBef>
                <a:spcPts val="0"/>
              </a:spcBef>
              <a:spcAft>
                <a:spcPts val="0"/>
              </a:spcAft>
              <a:buClr>
                <a:schemeClr val="dk1"/>
              </a:buClr>
              <a:buSzPts val="1100"/>
              <a:buFont typeface="Arial"/>
              <a:buNone/>
            </a:pPr>
            <a:r>
              <a:rPr lang="en-US" sz="2800" dirty="0"/>
              <a:t>Opportunities to improve program effectiveness exist but require programmatic change (not simply doing more of the same).</a:t>
            </a:r>
            <a:endParaRPr sz="2800" dirty="0"/>
          </a:p>
        </p:txBody>
      </p:sp>
      <p:pic>
        <p:nvPicPr>
          <p:cNvPr id="82" name="Google Shape;82;g18f5e445d71_16_51"/>
          <p:cNvPicPr preferRelativeResize="0"/>
          <p:nvPr/>
        </p:nvPicPr>
        <p:blipFill rotWithShape="1">
          <a:blip r:embed="rId3">
            <a:alphaModFix/>
          </a:blip>
          <a:srcRect l="13448" r="28450"/>
          <a:stretch/>
        </p:blipFill>
        <p:spPr>
          <a:xfrm>
            <a:off x="6614276" y="75"/>
            <a:ext cx="5577723" cy="6857999"/>
          </a:xfrm>
          <a:prstGeom prst="rect">
            <a:avLst/>
          </a:prstGeom>
          <a:noFill/>
          <a:ln>
            <a:noFill/>
          </a:ln>
        </p:spPr>
      </p:pic>
      <p:sp>
        <p:nvSpPr>
          <p:cNvPr id="83" name="Google Shape;83;g18f5e445d71_16_51"/>
          <p:cNvSpPr txBox="1"/>
          <p:nvPr/>
        </p:nvSpPr>
        <p:spPr>
          <a:xfrm>
            <a:off x="6614375" y="6519375"/>
            <a:ext cx="2838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Photo by Will Parson/Chesapeake Bay Program</a:t>
            </a:r>
            <a:endParaRPr sz="1000" b="0" i="0" u="none" strike="noStrike" cap="none">
              <a:solidFill>
                <a:schemeClr val="lt1"/>
              </a:solidFill>
              <a:latin typeface="Arial"/>
              <a:ea typeface="Arial"/>
              <a:cs typeface="Arial"/>
              <a:sym typeface="Arial"/>
            </a:endParaRPr>
          </a:p>
        </p:txBody>
      </p:sp>
      <p:sp>
        <p:nvSpPr>
          <p:cNvPr id="84" name="Google Shape;84;g18f5e445d71_16_51"/>
          <p:cNvSpPr/>
          <p:nvPr/>
        </p:nvSpPr>
        <p:spPr>
          <a:xfrm>
            <a:off x="0" y="0"/>
            <a:ext cx="357900" cy="6858000"/>
          </a:xfrm>
          <a:prstGeom prst="rtTriangle">
            <a:avLst/>
          </a:prstGeom>
          <a:solidFill>
            <a:srgbClr val="33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g18f5e445d71_16_51"/>
          <p:cNvPicPr preferRelativeResize="0"/>
          <p:nvPr/>
        </p:nvPicPr>
        <p:blipFill rotWithShape="1">
          <a:blip r:embed="rId4">
            <a:alphaModFix/>
          </a:blip>
          <a:srcRect l="31788" r="62543"/>
          <a:stretch/>
        </p:blipFill>
        <p:spPr>
          <a:xfrm rot="10800000" flipH="1">
            <a:off x="0" y="0"/>
            <a:ext cx="690900" cy="6858000"/>
          </a:xfrm>
          <a:prstGeom prst="rtTriangle">
            <a:avLst/>
          </a:prstGeom>
          <a:noFill/>
          <a:ln>
            <a:noFill/>
          </a:ln>
        </p:spPr>
      </p:pic>
      <p:sp>
        <p:nvSpPr>
          <p:cNvPr id="7" name="Rectangle 6">
            <a:extLst>
              <a:ext uri="{FF2B5EF4-FFF2-40B4-BE49-F238E27FC236}">
                <a16:creationId xmlns:a16="http://schemas.microsoft.com/office/drawing/2014/main" id="{89FA8E9D-6A2F-44F0-97D3-7E8DEC21A2C2}"/>
              </a:ext>
            </a:extLst>
          </p:cNvPr>
          <p:cNvSpPr/>
          <p:nvPr/>
        </p:nvSpPr>
        <p:spPr>
          <a:xfrm>
            <a:off x="1622076" y="680699"/>
            <a:ext cx="4061025" cy="707886"/>
          </a:xfrm>
          <a:prstGeom prst="rect">
            <a:avLst/>
          </a:prstGeom>
        </p:spPr>
        <p:txBody>
          <a:bodyPr wrap="square">
            <a:spAutoFit/>
          </a:bodyPr>
          <a:lstStyle/>
          <a:p>
            <a:r>
              <a:rPr lang="en-US" sz="4000" b="1" dirty="0">
                <a:solidFill>
                  <a:schemeClr val="accent1">
                    <a:lumMod val="50000"/>
                  </a:schemeClr>
                </a:solidFill>
                <a:latin typeface="Calibri" panose="020F0502020204030204" pitchFamily="34" charset="0"/>
                <a:ea typeface="Calibri" panose="020F0502020204030204" pitchFamily="34" charset="0"/>
              </a:rPr>
              <a:t>CESR Conclusions</a:t>
            </a:r>
            <a:endParaRPr lang="en-US" sz="3200" b="1" dirty="0">
              <a:solidFill>
                <a:schemeClr val="accent1">
                  <a:lumMod val="50000"/>
                </a:schemeClr>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511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60" name="Rectangle 59">
            <a:extLst>
              <a:ext uri="{FF2B5EF4-FFF2-40B4-BE49-F238E27FC236}">
                <a16:creationId xmlns:a16="http://schemas.microsoft.com/office/drawing/2014/main" id="{6B98652E-4870-4FF6-B5FD-1862C4188F0B}"/>
              </a:ext>
            </a:extLst>
          </p:cNvPr>
          <p:cNvSpPr/>
          <p:nvPr/>
        </p:nvSpPr>
        <p:spPr>
          <a:xfrm>
            <a:off x="913384" y="705409"/>
            <a:ext cx="10365232" cy="584775"/>
          </a:xfrm>
          <a:prstGeom prst="rect">
            <a:avLst/>
          </a:prstGeom>
        </p:spPr>
        <p:txBody>
          <a:bodyPr wrap="square">
            <a:spAutoFit/>
          </a:bodyPr>
          <a:lstStyle/>
          <a:p>
            <a:pPr algn="ctr"/>
            <a:r>
              <a:rPr lang="en-US" sz="3200" b="1" dirty="0">
                <a:solidFill>
                  <a:schemeClr val="accent1">
                    <a:lumMod val="50000"/>
                  </a:schemeClr>
                </a:solidFill>
                <a:latin typeface="Calibri" panose="020F0502020204030204" pitchFamily="34" charset="0"/>
                <a:ea typeface="Calibri" panose="020F0502020204030204" pitchFamily="34" charset="0"/>
              </a:rPr>
              <a:t>System Response to Meeting Bay Water Quality Standards  </a:t>
            </a:r>
            <a:endParaRPr lang="en-US" sz="2400" b="1" dirty="0">
              <a:solidFill>
                <a:schemeClr val="accent1">
                  <a:lumMod val="50000"/>
                </a:schemeClr>
              </a:solidFill>
              <a:latin typeface="Calibri" panose="020F0502020204030204" pitchFamily="34" charset="0"/>
              <a:ea typeface="Calibri" panose="020F0502020204030204" pitchFamily="34" charset="0"/>
            </a:endParaRPr>
          </a:p>
        </p:txBody>
      </p:sp>
      <p:pic>
        <p:nvPicPr>
          <p:cNvPr id="64" name="Picture 63">
            <a:extLst>
              <a:ext uri="{FF2B5EF4-FFF2-40B4-BE49-F238E27FC236}">
                <a16:creationId xmlns:a16="http://schemas.microsoft.com/office/drawing/2014/main" id="{82C28F0E-5512-4813-9422-8F2C4243A2E4}"/>
              </a:ext>
            </a:extLst>
          </p:cNvPr>
          <p:cNvPicPr>
            <a:picLocks noChangeAspect="1"/>
          </p:cNvPicPr>
          <p:nvPr/>
        </p:nvPicPr>
        <p:blipFill>
          <a:blip r:embed="rId3"/>
          <a:stretch>
            <a:fillRect/>
          </a:stretch>
        </p:blipFill>
        <p:spPr>
          <a:xfrm>
            <a:off x="784312" y="2377441"/>
            <a:ext cx="11052748" cy="3686869"/>
          </a:xfrm>
          <a:prstGeom prst="rect">
            <a:avLst/>
          </a:prstGeom>
        </p:spPr>
      </p:pic>
      <p:cxnSp>
        <p:nvCxnSpPr>
          <p:cNvPr id="5" name="Straight Connector 4">
            <a:extLst>
              <a:ext uri="{FF2B5EF4-FFF2-40B4-BE49-F238E27FC236}">
                <a16:creationId xmlns:a16="http://schemas.microsoft.com/office/drawing/2014/main" id="{5C6DB936-48D5-4F23-9239-63BC5C78C8FE}"/>
              </a:ext>
            </a:extLst>
          </p:cNvPr>
          <p:cNvCxnSpPr>
            <a:cxnSpLocks/>
          </p:cNvCxnSpPr>
          <p:nvPr/>
        </p:nvCxnSpPr>
        <p:spPr>
          <a:xfrm flipH="1" flipV="1">
            <a:off x="9448000" y="3531357"/>
            <a:ext cx="17839" cy="12926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87A6CC7-3DCB-4E7F-B9EA-5DF438E2826F}"/>
              </a:ext>
            </a:extLst>
          </p:cNvPr>
          <p:cNvSpPr/>
          <p:nvPr/>
        </p:nvSpPr>
        <p:spPr>
          <a:xfrm>
            <a:off x="9448000" y="3497108"/>
            <a:ext cx="817134" cy="675896"/>
          </a:xfrm>
          <a:prstGeom prst="rect">
            <a:avLst/>
          </a:prstGeom>
          <a:solidFill>
            <a:srgbClr val="92D050"/>
          </a:solid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a:solidFill>
                  <a:sysClr val="windowText" lastClr="000000"/>
                </a:solidFill>
              </a:ln>
            </a:endParaRPr>
          </a:p>
        </p:txBody>
      </p:sp>
      <p:sp>
        <p:nvSpPr>
          <p:cNvPr id="4" name="TextBox 3">
            <a:extLst>
              <a:ext uri="{FF2B5EF4-FFF2-40B4-BE49-F238E27FC236}">
                <a16:creationId xmlns:a16="http://schemas.microsoft.com/office/drawing/2014/main" id="{34638579-0AAE-40FE-8952-27E90AD88941}"/>
              </a:ext>
            </a:extLst>
          </p:cNvPr>
          <p:cNvSpPr txBox="1"/>
          <p:nvPr/>
        </p:nvSpPr>
        <p:spPr>
          <a:xfrm>
            <a:off x="9413176" y="3531357"/>
            <a:ext cx="886781" cy="553998"/>
          </a:xfrm>
          <a:prstGeom prst="rect">
            <a:avLst/>
          </a:prstGeom>
          <a:noFill/>
        </p:spPr>
        <p:txBody>
          <a:bodyPr wrap="none" rtlCol="0">
            <a:spAutoFit/>
          </a:bodyPr>
          <a:lstStyle/>
          <a:p>
            <a:pPr algn="ctr"/>
            <a:r>
              <a:rPr lang="en-US" sz="600" dirty="0"/>
              <a:t>SAV</a:t>
            </a:r>
            <a:br>
              <a:rPr lang="en-US" sz="600" dirty="0"/>
            </a:br>
            <a:r>
              <a:rPr lang="en-US" sz="600" dirty="0"/>
              <a:t>wetlands, shorelines</a:t>
            </a:r>
          </a:p>
          <a:p>
            <a:pPr algn="ctr"/>
            <a:r>
              <a:rPr lang="en-US" sz="600" dirty="0"/>
              <a:t>Access to habitat</a:t>
            </a:r>
            <a:br>
              <a:rPr lang="en-US" sz="600" dirty="0"/>
            </a:br>
            <a:r>
              <a:rPr lang="en-US" sz="600" dirty="0"/>
              <a:t>(fish passage)</a:t>
            </a:r>
            <a:br>
              <a:rPr lang="en-US" sz="600" dirty="0"/>
            </a:br>
            <a:r>
              <a:rPr lang="en-US" sz="600" dirty="0"/>
              <a:t>Bottom conditions</a:t>
            </a:r>
          </a:p>
        </p:txBody>
      </p:sp>
      <p:grpSp>
        <p:nvGrpSpPr>
          <p:cNvPr id="21" name="Group 20">
            <a:extLst>
              <a:ext uri="{FF2B5EF4-FFF2-40B4-BE49-F238E27FC236}">
                <a16:creationId xmlns:a16="http://schemas.microsoft.com/office/drawing/2014/main" id="{C34ECEFE-1904-413D-B8B9-212244905FAE}"/>
              </a:ext>
            </a:extLst>
          </p:cNvPr>
          <p:cNvGrpSpPr/>
          <p:nvPr/>
        </p:nvGrpSpPr>
        <p:grpSpPr>
          <a:xfrm>
            <a:off x="1956021" y="1975475"/>
            <a:ext cx="1470991" cy="656407"/>
            <a:chOff x="1956021" y="1975475"/>
            <a:chExt cx="1470991" cy="656407"/>
          </a:xfrm>
        </p:grpSpPr>
        <p:sp>
          <p:nvSpPr>
            <p:cNvPr id="8" name="Google Shape;108;p2">
              <a:extLst>
                <a:ext uri="{FF2B5EF4-FFF2-40B4-BE49-F238E27FC236}">
                  <a16:creationId xmlns:a16="http://schemas.microsoft.com/office/drawing/2014/main" id="{D5D0F989-2C46-49F9-9DF7-D000E5EDD521}"/>
                </a:ext>
              </a:extLst>
            </p:cNvPr>
            <p:cNvSpPr txBox="1"/>
            <p:nvPr/>
          </p:nvSpPr>
          <p:spPr>
            <a:xfrm>
              <a:off x="2024545" y="1975475"/>
              <a:ext cx="1402467" cy="230792"/>
            </a:xfrm>
            <a:prstGeom prst="rect">
              <a:avLst/>
            </a:prstGeom>
            <a:solidFill>
              <a:srgbClr val="FFFF00"/>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900" b="1" i="0" u="none" strike="noStrike" cap="none" dirty="0">
                  <a:solidFill>
                    <a:schemeClr val="dk1"/>
                  </a:solidFill>
                  <a:latin typeface="Calibri"/>
                  <a:ea typeface="Calibri"/>
                  <a:cs typeface="Calibri"/>
                  <a:sym typeface="Calibri"/>
                </a:rPr>
                <a:t>Implementation Policies</a:t>
              </a:r>
              <a:endParaRPr sz="1200" b="0" i="0" u="none" strike="noStrike" cap="none" dirty="0">
                <a:solidFill>
                  <a:schemeClr val="dk1"/>
                </a:solidFill>
                <a:latin typeface="Calibri"/>
                <a:ea typeface="Calibri"/>
                <a:cs typeface="Calibri"/>
                <a:sym typeface="Calibri"/>
              </a:endParaRPr>
            </a:p>
          </p:txBody>
        </p:sp>
        <p:cxnSp>
          <p:nvCxnSpPr>
            <p:cNvPr id="7" name="Straight Arrow Connector 6">
              <a:extLst>
                <a:ext uri="{FF2B5EF4-FFF2-40B4-BE49-F238E27FC236}">
                  <a16:creationId xmlns:a16="http://schemas.microsoft.com/office/drawing/2014/main" id="{C6413F79-BEC7-4D44-ADEE-265BB8626767}"/>
                </a:ext>
              </a:extLst>
            </p:cNvPr>
            <p:cNvCxnSpPr/>
            <p:nvPr/>
          </p:nvCxnSpPr>
          <p:spPr>
            <a:xfrm flipH="1">
              <a:off x="1956021" y="2206267"/>
              <a:ext cx="174929" cy="369956"/>
            </a:xfrm>
            <a:prstGeom prst="straightConnector1">
              <a:avLst/>
            </a:prstGeom>
            <a:ln>
              <a:solidFill>
                <a:schemeClr val="tx1"/>
              </a:solidFill>
              <a:prstDash val="dash"/>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AD88416-AB67-4CA3-AA95-50FC82D4A8E2}"/>
                </a:ext>
              </a:extLst>
            </p:cNvPr>
            <p:cNvCxnSpPr>
              <a:cxnSpLocks/>
            </p:cNvCxnSpPr>
            <p:nvPr/>
          </p:nvCxnSpPr>
          <p:spPr>
            <a:xfrm flipH="1">
              <a:off x="2707422" y="2206267"/>
              <a:ext cx="1" cy="425615"/>
            </a:xfrm>
            <a:prstGeom prst="straightConnector1">
              <a:avLst/>
            </a:prstGeom>
            <a:ln>
              <a:solidFill>
                <a:schemeClr val="tx1"/>
              </a:solidFill>
              <a:prstDash val="dash"/>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1E98C33-DFDA-4862-9105-8404A9277CB5}"/>
                </a:ext>
              </a:extLst>
            </p:cNvPr>
            <p:cNvCxnSpPr>
              <a:cxnSpLocks/>
            </p:cNvCxnSpPr>
            <p:nvPr/>
          </p:nvCxnSpPr>
          <p:spPr>
            <a:xfrm>
              <a:off x="3212327" y="2206267"/>
              <a:ext cx="214684" cy="425615"/>
            </a:xfrm>
            <a:prstGeom prst="straightConnector1">
              <a:avLst/>
            </a:prstGeom>
            <a:ln>
              <a:solidFill>
                <a:schemeClr val="tx1"/>
              </a:solidFill>
              <a:prstDash val="dash"/>
              <a:tailEnd type="triangle"/>
            </a:ln>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05B86E33-B633-4E23-8995-13EF2D613A18}"/>
              </a:ext>
            </a:extLst>
          </p:cNvPr>
          <p:cNvGrpSpPr/>
          <p:nvPr/>
        </p:nvGrpSpPr>
        <p:grpSpPr>
          <a:xfrm>
            <a:off x="7847937" y="2007281"/>
            <a:ext cx="1678585" cy="1308413"/>
            <a:chOff x="7847937" y="2007281"/>
            <a:chExt cx="1678585" cy="1308413"/>
          </a:xfrm>
        </p:grpSpPr>
        <p:sp>
          <p:nvSpPr>
            <p:cNvPr id="22" name="Google Shape;108;p2">
              <a:extLst>
                <a:ext uri="{FF2B5EF4-FFF2-40B4-BE49-F238E27FC236}">
                  <a16:creationId xmlns:a16="http://schemas.microsoft.com/office/drawing/2014/main" id="{87E58DD6-5959-491F-9C06-B0A173B56DF9}"/>
                </a:ext>
              </a:extLst>
            </p:cNvPr>
            <p:cNvSpPr txBox="1"/>
            <p:nvPr/>
          </p:nvSpPr>
          <p:spPr>
            <a:xfrm>
              <a:off x="7847937" y="2007281"/>
              <a:ext cx="1678585" cy="230792"/>
            </a:xfrm>
            <a:prstGeom prst="rect">
              <a:avLst/>
            </a:prstGeom>
            <a:solidFill>
              <a:srgbClr val="FFFF00"/>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900" b="1" i="0" u="none" strike="noStrike" cap="none" dirty="0">
                  <a:solidFill>
                    <a:schemeClr val="dk1"/>
                  </a:solidFill>
                  <a:latin typeface="Calibri"/>
                  <a:ea typeface="Calibri"/>
                  <a:cs typeface="Calibri"/>
                  <a:sym typeface="Calibri"/>
                </a:rPr>
                <a:t>WQ Criteria &amp; Assessment</a:t>
              </a:r>
              <a:endParaRPr sz="1200" b="0" i="0" u="none" strike="noStrike" cap="none" dirty="0">
                <a:solidFill>
                  <a:schemeClr val="dk1"/>
                </a:solidFill>
                <a:latin typeface="Calibri"/>
                <a:ea typeface="Calibri"/>
                <a:cs typeface="Calibri"/>
                <a:sym typeface="Calibri"/>
              </a:endParaRPr>
            </a:p>
          </p:txBody>
        </p:sp>
        <p:cxnSp>
          <p:nvCxnSpPr>
            <p:cNvPr id="23" name="Straight Arrow Connector 22">
              <a:extLst>
                <a:ext uri="{FF2B5EF4-FFF2-40B4-BE49-F238E27FC236}">
                  <a16:creationId xmlns:a16="http://schemas.microsoft.com/office/drawing/2014/main" id="{6128AFC0-CFA0-4860-B992-4880D3DF7038}"/>
                </a:ext>
              </a:extLst>
            </p:cNvPr>
            <p:cNvCxnSpPr>
              <a:cxnSpLocks/>
            </p:cNvCxnSpPr>
            <p:nvPr/>
          </p:nvCxnSpPr>
          <p:spPr>
            <a:xfrm>
              <a:off x="8657649" y="2238073"/>
              <a:ext cx="0" cy="1077621"/>
            </a:xfrm>
            <a:prstGeom prst="straightConnector1">
              <a:avLst/>
            </a:prstGeom>
            <a:ln>
              <a:solidFill>
                <a:schemeClr val="tx1"/>
              </a:solidFill>
              <a:prstDash val="dash"/>
              <a:tailEnd type="triangle"/>
            </a:ln>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a16="http://schemas.microsoft.com/office/drawing/2014/main" id="{5F0CECD5-2906-427B-8F68-B316E856DA1E}"/>
              </a:ext>
            </a:extLst>
          </p:cNvPr>
          <p:cNvSpPr txBox="1"/>
          <p:nvPr/>
        </p:nvSpPr>
        <p:spPr>
          <a:xfrm>
            <a:off x="5478239" y="1968788"/>
            <a:ext cx="1768433" cy="323165"/>
          </a:xfrm>
          <a:prstGeom prst="rect">
            <a:avLst/>
          </a:prstGeom>
          <a:noFill/>
        </p:spPr>
        <p:txBody>
          <a:bodyPr wrap="none" rtlCol="0">
            <a:spAutoFit/>
          </a:bodyPr>
          <a:lstStyle/>
          <a:p>
            <a:r>
              <a:rPr lang="en-US" sz="1500" dirty="0">
                <a:latin typeface="Calibri" panose="020F0502020204030204" pitchFamily="34" charset="0"/>
                <a:cs typeface="Calibri" panose="020F0502020204030204" pitchFamily="34" charset="0"/>
              </a:rPr>
              <a:t>Policy and Programs</a:t>
            </a:r>
          </a:p>
        </p:txBody>
      </p:sp>
      <p:sp>
        <p:nvSpPr>
          <p:cNvPr id="16" name="TextBox 15">
            <a:extLst>
              <a:ext uri="{FF2B5EF4-FFF2-40B4-BE49-F238E27FC236}">
                <a16:creationId xmlns:a16="http://schemas.microsoft.com/office/drawing/2014/main" id="{1BD90554-8FD1-4562-A51C-EE74D3072EFF}"/>
              </a:ext>
            </a:extLst>
          </p:cNvPr>
          <p:cNvSpPr txBox="1"/>
          <p:nvPr/>
        </p:nvSpPr>
        <p:spPr>
          <a:xfrm>
            <a:off x="5059139" y="5194588"/>
            <a:ext cx="1768433" cy="323165"/>
          </a:xfrm>
          <a:prstGeom prst="rect">
            <a:avLst/>
          </a:prstGeom>
          <a:noFill/>
        </p:spPr>
        <p:txBody>
          <a:bodyPr wrap="square" rtlCol="0">
            <a:spAutoFit/>
          </a:bodyPr>
          <a:lstStyle/>
          <a:p>
            <a:r>
              <a:rPr lang="en-US" sz="1500" dirty="0">
                <a:latin typeface="Calibri" panose="020F0502020204030204" pitchFamily="34" charset="0"/>
                <a:cs typeface="Calibri" panose="020F0502020204030204" pitchFamily="34" charset="0"/>
              </a:rPr>
              <a:t>External Factors</a:t>
            </a:r>
          </a:p>
        </p:txBody>
      </p:sp>
    </p:spTree>
    <p:extLst>
      <p:ext uri="{BB962C8B-B14F-4D97-AF65-F5344CB8AC3E}">
        <p14:creationId xmlns:p14="http://schemas.microsoft.com/office/powerpoint/2010/main" val="232121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g18ca3c604aa_3_31"/>
          <p:cNvSpPr txBox="1">
            <a:spLocks noGrp="1"/>
          </p:cNvSpPr>
          <p:nvPr>
            <p:ph type="title"/>
          </p:nvPr>
        </p:nvSpPr>
        <p:spPr>
          <a:xfrm>
            <a:off x="6488011" y="644525"/>
            <a:ext cx="5538326" cy="2275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ts val="1800"/>
              <a:buNone/>
            </a:pPr>
            <a:r>
              <a:rPr lang="en-US" sz="3600" b="1" dirty="0"/>
              <a:t>Findings</a:t>
            </a:r>
            <a:r>
              <a:rPr lang="en-US" b="1" dirty="0"/>
              <a:t>:</a:t>
            </a:r>
            <a:br>
              <a:rPr lang="en-US" b="1" dirty="0"/>
            </a:br>
            <a:br>
              <a:rPr lang="en-US" b="1" dirty="0"/>
            </a:br>
            <a:r>
              <a:rPr lang="en-US" sz="3200" dirty="0"/>
              <a:t>Pollutant Response to Management Efforts</a:t>
            </a:r>
            <a:br>
              <a:rPr lang="en-US" dirty="0"/>
            </a:br>
            <a:endParaRPr dirty="0"/>
          </a:p>
        </p:txBody>
      </p:sp>
      <p:pic>
        <p:nvPicPr>
          <p:cNvPr id="108" name="Google Shape;108;g18ca3c604aa_3_31"/>
          <p:cNvPicPr preferRelativeResize="0"/>
          <p:nvPr/>
        </p:nvPicPr>
        <p:blipFill rotWithShape="1">
          <a:blip r:embed="rId3">
            <a:alphaModFix/>
          </a:blip>
          <a:srcRect r="50201"/>
          <a:stretch/>
        </p:blipFill>
        <p:spPr>
          <a:xfrm>
            <a:off x="24673" y="0"/>
            <a:ext cx="6071327" cy="6858000"/>
          </a:xfrm>
          <a:prstGeom prst="rect">
            <a:avLst/>
          </a:prstGeom>
          <a:noFill/>
          <a:ln>
            <a:noFill/>
          </a:ln>
        </p:spPr>
      </p:pic>
      <p:pic>
        <p:nvPicPr>
          <p:cNvPr id="6" name="Picture 5">
            <a:extLst>
              <a:ext uri="{FF2B5EF4-FFF2-40B4-BE49-F238E27FC236}">
                <a16:creationId xmlns:a16="http://schemas.microsoft.com/office/drawing/2014/main" id="{3329DBB5-19D3-4EC6-B780-B75097AB64BE}"/>
              </a:ext>
            </a:extLst>
          </p:cNvPr>
          <p:cNvPicPr>
            <a:picLocks noChangeAspect="1"/>
          </p:cNvPicPr>
          <p:nvPr/>
        </p:nvPicPr>
        <p:blipFill rotWithShape="1">
          <a:blip r:embed="rId4"/>
          <a:srcRect l="603" t="7307" r="51830" b="26556"/>
          <a:stretch/>
        </p:blipFill>
        <p:spPr>
          <a:xfrm>
            <a:off x="6628438" y="3775075"/>
            <a:ext cx="5257473" cy="2438400"/>
          </a:xfrm>
          <a:prstGeom prst="rect">
            <a:avLst/>
          </a:prstGeom>
        </p:spPr>
      </p:pic>
      <p:pic>
        <p:nvPicPr>
          <p:cNvPr id="2" name="Picture 1">
            <a:extLst>
              <a:ext uri="{FF2B5EF4-FFF2-40B4-BE49-F238E27FC236}">
                <a16:creationId xmlns:a16="http://schemas.microsoft.com/office/drawing/2014/main" id="{DF02D9A9-ECAA-40BB-A062-7E82A215CD02}"/>
              </a:ext>
            </a:extLst>
          </p:cNvPr>
          <p:cNvPicPr>
            <a:picLocks noChangeAspect="1"/>
          </p:cNvPicPr>
          <p:nvPr/>
        </p:nvPicPr>
        <p:blipFill>
          <a:blip r:embed="rId5"/>
          <a:stretch>
            <a:fillRect/>
          </a:stretch>
        </p:blipFill>
        <p:spPr>
          <a:xfrm>
            <a:off x="7796713" y="3194719"/>
            <a:ext cx="1270125" cy="5803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AE37-0AE4-CE5D-292B-D6289B161F0B}"/>
              </a:ext>
            </a:extLst>
          </p:cNvPr>
          <p:cNvSpPr>
            <a:spLocks noGrp="1"/>
          </p:cNvSpPr>
          <p:nvPr>
            <p:ph type="title"/>
          </p:nvPr>
        </p:nvSpPr>
        <p:spPr/>
        <p:txBody>
          <a:bodyPr>
            <a:normAutofit/>
          </a:bodyPr>
          <a:lstStyle/>
          <a:p>
            <a:r>
              <a:rPr lang="en-US" dirty="0"/>
              <a:t>Are nonpoint source programs generating enough adoption/change (“implementation gap”)?</a:t>
            </a:r>
          </a:p>
        </p:txBody>
      </p:sp>
      <p:pic>
        <p:nvPicPr>
          <p:cNvPr id="1026" name="Picture 2" descr="A picture containing text, diagram, font, line&#10;&#10;Description automatically generated">
            <a:extLst>
              <a:ext uri="{FF2B5EF4-FFF2-40B4-BE49-F238E27FC236}">
                <a16:creationId xmlns:a16="http://schemas.microsoft.com/office/drawing/2014/main" id="{CD2BD55F-DD3E-8312-79C9-8F9C2E28D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92648"/>
            <a:ext cx="9870141" cy="3536801"/>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346;p5">
            <a:extLst>
              <a:ext uri="{FF2B5EF4-FFF2-40B4-BE49-F238E27FC236}">
                <a16:creationId xmlns:a16="http://schemas.microsoft.com/office/drawing/2014/main" id="{C2A34094-9463-FBDD-7EAD-24D16479C379}"/>
              </a:ext>
            </a:extLst>
          </p:cNvPr>
          <p:cNvPicPr preferRelativeResize="0"/>
          <p:nvPr/>
        </p:nvPicPr>
        <p:blipFill rotWithShape="1">
          <a:blip r:embed="rId3">
            <a:alphaModFix/>
          </a:blip>
          <a:srcRect l="31788" r="62543"/>
          <a:stretch/>
        </p:blipFill>
        <p:spPr>
          <a:xfrm rot="10800000" flipH="1">
            <a:off x="0" y="0"/>
            <a:ext cx="690900" cy="6858000"/>
          </a:xfrm>
          <a:prstGeom prst="rtTriangle">
            <a:avLst/>
          </a:prstGeom>
          <a:noFill/>
          <a:ln>
            <a:noFill/>
          </a:ln>
        </p:spPr>
      </p:pic>
    </p:spTree>
    <p:extLst>
      <p:ext uri="{BB962C8B-B14F-4D97-AF65-F5344CB8AC3E}">
        <p14:creationId xmlns:p14="http://schemas.microsoft.com/office/powerpoint/2010/main" val="152726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8" name="Google Shape;178;g18ce5abb3ef_0_1"/>
          <p:cNvPicPr preferRelativeResize="0"/>
          <p:nvPr/>
        </p:nvPicPr>
        <p:blipFill rotWithShape="1">
          <a:blip r:embed="rId3">
            <a:alphaModFix/>
          </a:blip>
          <a:srcRect/>
          <a:stretch/>
        </p:blipFill>
        <p:spPr>
          <a:xfrm>
            <a:off x="0" y="1692296"/>
            <a:ext cx="4260789" cy="4310824"/>
          </a:xfrm>
          <a:prstGeom prst="rect">
            <a:avLst/>
          </a:prstGeom>
          <a:noFill/>
          <a:ln>
            <a:noFill/>
          </a:ln>
        </p:spPr>
      </p:pic>
      <p:sp>
        <p:nvSpPr>
          <p:cNvPr id="10" name="Rectangle 9">
            <a:extLst>
              <a:ext uri="{FF2B5EF4-FFF2-40B4-BE49-F238E27FC236}">
                <a16:creationId xmlns:a16="http://schemas.microsoft.com/office/drawing/2014/main" id="{2373E4FE-3AFC-4B2F-949E-213D5F49437D}"/>
              </a:ext>
            </a:extLst>
          </p:cNvPr>
          <p:cNvSpPr/>
          <p:nvPr/>
        </p:nvSpPr>
        <p:spPr>
          <a:xfrm>
            <a:off x="535875" y="112217"/>
            <a:ext cx="10776848" cy="1200329"/>
          </a:xfrm>
          <a:prstGeom prst="rect">
            <a:avLst/>
          </a:prstGeom>
        </p:spPr>
        <p:txBody>
          <a:bodyPr wrap="square">
            <a:spAutoFit/>
          </a:bodyPr>
          <a:lstStyle/>
          <a:p>
            <a:pPr algn="ctr"/>
            <a:r>
              <a:rPr lang="en-US" sz="3600" dirty="0">
                <a:solidFill>
                  <a:schemeClr val="tx1"/>
                </a:solidFill>
                <a:latin typeface="Calibri" panose="020F0502020204030204" pitchFamily="34" charset="0"/>
                <a:ea typeface="Calibri" panose="020F0502020204030204" pitchFamily="34" charset="0"/>
              </a:rPr>
              <a:t>Are nonpoint source programs generating the expected response (“response gap”)?</a:t>
            </a:r>
            <a:endParaRPr lang="en-US" sz="2800" dirty="0">
              <a:solidFill>
                <a:schemeClr val="accent1">
                  <a:lumMod val="50000"/>
                </a:schemeClr>
              </a:solidFill>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5684556A-AC10-45DB-B033-D260D95568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9797" y="1464991"/>
            <a:ext cx="6247998" cy="4986101"/>
          </a:xfrm>
          <a:prstGeom prst="rect">
            <a:avLst/>
          </a:prstGeom>
          <a:noFill/>
        </p:spPr>
      </p:pic>
      <p:cxnSp>
        <p:nvCxnSpPr>
          <p:cNvPr id="9" name="Straight Connector 8">
            <a:extLst>
              <a:ext uri="{FF2B5EF4-FFF2-40B4-BE49-F238E27FC236}">
                <a16:creationId xmlns:a16="http://schemas.microsoft.com/office/drawing/2014/main" id="{4CA7287D-6D52-4807-B2B8-7FFDD9C3C1ED}"/>
              </a:ext>
            </a:extLst>
          </p:cNvPr>
          <p:cNvCxnSpPr>
            <a:cxnSpLocks/>
          </p:cNvCxnSpPr>
          <p:nvPr/>
        </p:nvCxnSpPr>
        <p:spPr>
          <a:xfrm flipH="1">
            <a:off x="9804615" y="1930400"/>
            <a:ext cx="466349" cy="11997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BB2B2-F677-428C-912A-D5049AFDE7EA}"/>
              </a:ext>
            </a:extLst>
          </p:cNvPr>
          <p:cNvCxnSpPr>
            <a:cxnSpLocks/>
          </p:cNvCxnSpPr>
          <p:nvPr/>
        </p:nvCxnSpPr>
        <p:spPr>
          <a:xfrm>
            <a:off x="10037369" y="3987250"/>
            <a:ext cx="208195" cy="12451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54AD09C-89BC-44E1-99C1-3585A80BCC30}"/>
              </a:ext>
            </a:extLst>
          </p:cNvPr>
          <p:cNvSpPr txBox="1"/>
          <p:nvPr/>
        </p:nvSpPr>
        <p:spPr>
          <a:xfrm>
            <a:off x="10996565" y="2227073"/>
            <a:ext cx="1149289" cy="738664"/>
          </a:xfrm>
          <a:prstGeom prst="rect">
            <a:avLst/>
          </a:prstGeom>
          <a:noFill/>
        </p:spPr>
        <p:txBody>
          <a:bodyPr wrap="square" rtlCol="0">
            <a:spAutoFit/>
          </a:bodyPr>
          <a:lstStyle/>
          <a:p>
            <a:pPr algn="ctr"/>
            <a:r>
              <a:rPr lang="en-US" dirty="0"/>
              <a:t>CAST Model Predictions</a:t>
            </a:r>
          </a:p>
        </p:txBody>
      </p:sp>
      <p:sp>
        <p:nvSpPr>
          <p:cNvPr id="13" name="TextBox 12">
            <a:extLst>
              <a:ext uri="{FF2B5EF4-FFF2-40B4-BE49-F238E27FC236}">
                <a16:creationId xmlns:a16="http://schemas.microsoft.com/office/drawing/2014/main" id="{988334BF-4ABB-4F68-A9C6-49B041E73BDB}"/>
              </a:ext>
            </a:extLst>
          </p:cNvPr>
          <p:cNvSpPr txBox="1"/>
          <p:nvPr/>
        </p:nvSpPr>
        <p:spPr>
          <a:xfrm>
            <a:off x="10996566" y="4166909"/>
            <a:ext cx="1149289" cy="954107"/>
          </a:xfrm>
          <a:prstGeom prst="rect">
            <a:avLst/>
          </a:prstGeom>
          <a:noFill/>
        </p:spPr>
        <p:txBody>
          <a:bodyPr wrap="square" rtlCol="0">
            <a:spAutoFit/>
          </a:bodyPr>
          <a:lstStyle/>
          <a:p>
            <a:r>
              <a:rPr lang="en-US" dirty="0"/>
              <a:t>Statistical model of observed trends</a:t>
            </a:r>
          </a:p>
        </p:txBody>
      </p:sp>
      <p:sp>
        <p:nvSpPr>
          <p:cNvPr id="15" name="TextBox 14">
            <a:extLst>
              <a:ext uri="{FF2B5EF4-FFF2-40B4-BE49-F238E27FC236}">
                <a16:creationId xmlns:a16="http://schemas.microsoft.com/office/drawing/2014/main" id="{47319A8A-AE86-4BAD-AEEB-D6B2073D91C2}"/>
              </a:ext>
            </a:extLst>
          </p:cNvPr>
          <p:cNvSpPr txBox="1"/>
          <p:nvPr/>
        </p:nvSpPr>
        <p:spPr>
          <a:xfrm>
            <a:off x="7086897" y="6377536"/>
            <a:ext cx="1561803" cy="261610"/>
          </a:xfrm>
          <a:prstGeom prst="rect">
            <a:avLst/>
          </a:prstGeom>
          <a:noFill/>
        </p:spPr>
        <p:txBody>
          <a:bodyPr wrap="square" rtlCol="0">
            <a:spAutoFit/>
          </a:bodyPr>
          <a:lstStyle/>
          <a:p>
            <a:r>
              <a:rPr lang="en-US" sz="1050" dirty="0" err="1"/>
              <a:t>Ator</a:t>
            </a:r>
            <a:r>
              <a:rPr lang="en-US" sz="1050" dirty="0"/>
              <a:t>, et al., 2020</a:t>
            </a:r>
          </a:p>
        </p:txBody>
      </p:sp>
      <p:sp>
        <p:nvSpPr>
          <p:cNvPr id="16" name="TextBox 15">
            <a:extLst>
              <a:ext uri="{FF2B5EF4-FFF2-40B4-BE49-F238E27FC236}">
                <a16:creationId xmlns:a16="http://schemas.microsoft.com/office/drawing/2014/main" id="{A0BA87D0-188B-49C9-919B-A186C75DE535}"/>
              </a:ext>
            </a:extLst>
          </p:cNvPr>
          <p:cNvSpPr txBox="1"/>
          <p:nvPr/>
        </p:nvSpPr>
        <p:spPr>
          <a:xfrm>
            <a:off x="5093423" y="1407742"/>
            <a:ext cx="5840746" cy="307777"/>
          </a:xfrm>
          <a:prstGeom prst="rect">
            <a:avLst/>
          </a:prstGeom>
          <a:noFill/>
        </p:spPr>
        <p:txBody>
          <a:bodyPr wrap="square" rtlCol="0">
            <a:spAutoFit/>
          </a:bodyPr>
          <a:lstStyle/>
          <a:p>
            <a:pPr algn="ctr"/>
            <a:r>
              <a:rPr lang="en-US" dirty="0"/>
              <a:t>Nitrogen                                                  Phosphorus</a:t>
            </a:r>
          </a:p>
        </p:txBody>
      </p:sp>
      <p:cxnSp>
        <p:nvCxnSpPr>
          <p:cNvPr id="4" name="Straight Arrow Connector 3">
            <a:extLst>
              <a:ext uri="{FF2B5EF4-FFF2-40B4-BE49-F238E27FC236}">
                <a16:creationId xmlns:a16="http://schemas.microsoft.com/office/drawing/2014/main" id="{A5F57AAA-DF0F-4E7D-91A4-F40DC9DC0683}"/>
              </a:ext>
            </a:extLst>
          </p:cNvPr>
          <p:cNvCxnSpPr/>
          <p:nvPr/>
        </p:nvCxnSpPr>
        <p:spPr>
          <a:xfrm>
            <a:off x="3878094" y="3086823"/>
            <a:ext cx="0" cy="98786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3677C22-630D-4CA1-BFEA-D3B02C20ABBE}"/>
              </a:ext>
            </a:extLst>
          </p:cNvPr>
          <p:cNvSpPr txBox="1"/>
          <p:nvPr/>
        </p:nvSpPr>
        <p:spPr>
          <a:xfrm>
            <a:off x="3886041" y="3429000"/>
            <a:ext cx="1207382" cy="276999"/>
          </a:xfrm>
          <a:prstGeom prst="rect">
            <a:avLst/>
          </a:prstGeom>
          <a:noFill/>
        </p:spPr>
        <p:txBody>
          <a:bodyPr wrap="none" rtlCol="0">
            <a:spAutoFit/>
          </a:bodyPr>
          <a:lstStyle/>
          <a:p>
            <a:r>
              <a:rPr lang="en-US" sz="1200" dirty="0">
                <a:solidFill>
                  <a:srgbClr val="FF0000"/>
                </a:solidFill>
              </a:rPr>
              <a:t>Response Gap</a:t>
            </a:r>
          </a:p>
        </p:txBody>
      </p:sp>
      <p:cxnSp>
        <p:nvCxnSpPr>
          <p:cNvPr id="7" name="Straight Connector 6">
            <a:extLst>
              <a:ext uri="{FF2B5EF4-FFF2-40B4-BE49-F238E27FC236}">
                <a16:creationId xmlns:a16="http://schemas.microsoft.com/office/drawing/2014/main" id="{5353A2A6-2461-4E28-8336-3586D0F4C108}"/>
              </a:ext>
            </a:extLst>
          </p:cNvPr>
          <p:cNvCxnSpPr/>
          <p:nvPr/>
        </p:nvCxnSpPr>
        <p:spPr>
          <a:xfrm>
            <a:off x="6284068" y="3958041"/>
            <a:ext cx="0" cy="137920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Google Shape;346;p5">
            <a:extLst>
              <a:ext uri="{FF2B5EF4-FFF2-40B4-BE49-F238E27FC236}">
                <a16:creationId xmlns:a16="http://schemas.microsoft.com/office/drawing/2014/main" id="{852AADF9-ACDF-324F-5B59-66A86DE6EF6A}"/>
              </a:ext>
            </a:extLst>
          </p:cNvPr>
          <p:cNvPicPr preferRelativeResize="0"/>
          <p:nvPr/>
        </p:nvPicPr>
        <p:blipFill rotWithShape="1">
          <a:blip r:embed="rId5">
            <a:alphaModFix/>
          </a:blip>
          <a:srcRect l="31788" r="62543"/>
          <a:stretch/>
        </p:blipFill>
        <p:spPr>
          <a:xfrm rot="10800000" flipH="1">
            <a:off x="0" y="0"/>
            <a:ext cx="690900" cy="6858000"/>
          </a:xfrm>
          <a:prstGeom prst="rtTriangl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ipe(down)">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1C3C-482C-4780-BAA7-7353BC4B39B3}"/>
              </a:ext>
            </a:extLst>
          </p:cNvPr>
          <p:cNvSpPr>
            <a:spLocks noGrp="1"/>
          </p:cNvSpPr>
          <p:nvPr>
            <p:ph type="title"/>
          </p:nvPr>
        </p:nvSpPr>
        <p:spPr>
          <a:xfrm>
            <a:off x="838200" y="530392"/>
            <a:ext cx="10515600" cy="1325700"/>
          </a:xfrm>
        </p:spPr>
        <p:txBody>
          <a:bodyPr/>
          <a:lstStyle/>
          <a:p>
            <a:pPr algn="ctr"/>
            <a:r>
              <a:rPr lang="en-US" b="1" dirty="0"/>
              <a:t>Why Response/Implementation Gaps?</a:t>
            </a:r>
          </a:p>
        </p:txBody>
      </p:sp>
      <p:sp>
        <p:nvSpPr>
          <p:cNvPr id="4" name="Google Shape;192;g18ce5abb3ef_0_326">
            <a:extLst>
              <a:ext uri="{FF2B5EF4-FFF2-40B4-BE49-F238E27FC236}">
                <a16:creationId xmlns:a16="http://schemas.microsoft.com/office/drawing/2014/main" id="{DE80B6AF-960D-4791-B930-F6D4C853330E}"/>
              </a:ext>
            </a:extLst>
          </p:cNvPr>
          <p:cNvSpPr txBox="1"/>
          <p:nvPr/>
        </p:nvSpPr>
        <p:spPr>
          <a:xfrm>
            <a:off x="2674807" y="2303223"/>
            <a:ext cx="8678993" cy="2769949"/>
          </a:xfrm>
          <a:prstGeom prst="rect">
            <a:avLst/>
          </a:prstGeom>
          <a:noFill/>
          <a:ln>
            <a:noFill/>
          </a:ln>
        </p:spPr>
        <p:txBody>
          <a:bodyPr spcFirstLastPara="1" wrap="square" lIns="91425" tIns="45700" rIns="91425" bIns="45700" anchor="t" anchorCtr="0">
            <a:spAutoFit/>
          </a:bodyPr>
          <a:lstStyle/>
          <a:p>
            <a:pPr marL="457200" indent="-457200">
              <a:buSzPts val="3000"/>
              <a:buFont typeface="Arial" panose="020B0604020202020204" pitchFamily="34" charset="0"/>
              <a:buChar char="•"/>
            </a:pPr>
            <a:r>
              <a:rPr lang="en-US" sz="3000" b="0" i="0" u="none" strike="noStrike" cap="none" dirty="0">
                <a:solidFill>
                  <a:schemeClr val="tx1"/>
                </a:solidFill>
                <a:latin typeface="Arial"/>
                <a:ea typeface="Arial"/>
                <a:cs typeface="Arial"/>
                <a:sym typeface="Arial"/>
              </a:rPr>
              <a:t>Lag times/Legacy sources</a:t>
            </a:r>
          </a:p>
          <a:p>
            <a:pPr marL="457200" indent="-457200">
              <a:buSzPts val="3000"/>
              <a:buFont typeface="Arial" panose="020B0604020202020204" pitchFamily="34" charset="0"/>
              <a:buChar char="•"/>
            </a:pPr>
            <a:r>
              <a:rPr lang="en-US" sz="3000" b="0" i="0" u="none" strike="noStrike" cap="none" dirty="0">
                <a:solidFill>
                  <a:schemeClr val="accent1">
                    <a:lumMod val="50000"/>
                  </a:schemeClr>
                </a:solidFill>
                <a:latin typeface="Arial"/>
                <a:ea typeface="Arial"/>
                <a:cs typeface="Arial"/>
                <a:sym typeface="Arial"/>
              </a:rPr>
              <a:t>Behavior/Implementation </a:t>
            </a:r>
            <a:r>
              <a:rPr lang="en-US" sz="2400" b="0" i="0" u="none" strike="noStrike" cap="none" dirty="0">
                <a:solidFill>
                  <a:schemeClr val="accent1">
                    <a:lumMod val="50000"/>
                  </a:schemeClr>
                </a:solidFill>
                <a:latin typeface="Arial"/>
                <a:ea typeface="Arial"/>
                <a:cs typeface="Arial"/>
                <a:sym typeface="Arial"/>
              </a:rPr>
              <a:t>(who, what, where) </a:t>
            </a:r>
            <a:endParaRPr lang="en-US" sz="3000" b="0" i="0" u="none" strike="noStrike" cap="none" dirty="0">
              <a:solidFill>
                <a:schemeClr val="accent1">
                  <a:lumMod val="50000"/>
                </a:schemeClr>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3000" b="0" i="0" u="none" strike="noStrike" cap="none" dirty="0">
                <a:solidFill>
                  <a:schemeClr val="accent1">
                    <a:lumMod val="50000"/>
                  </a:schemeClr>
                </a:solidFill>
                <a:latin typeface="Arial"/>
                <a:ea typeface="Arial"/>
                <a:cs typeface="Arial"/>
                <a:sym typeface="Arial"/>
              </a:rPr>
              <a:t>BMP Effectiveness</a:t>
            </a:r>
            <a:endParaRPr sz="3000" b="0" i="0" u="none" strike="noStrike" cap="none" dirty="0">
              <a:solidFill>
                <a:schemeClr val="accent1">
                  <a:lumMod val="50000"/>
                </a:schemeClr>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3000" b="0" i="0" u="none" strike="noStrike" cap="none" dirty="0">
                <a:solidFill>
                  <a:schemeClr val="accent1">
                    <a:lumMod val="50000"/>
                  </a:schemeClr>
                </a:solidFill>
                <a:latin typeface="Arial"/>
                <a:ea typeface="Arial"/>
                <a:cs typeface="Arial"/>
                <a:sym typeface="Arial"/>
              </a:rPr>
              <a:t>Nutrient Mass Imbalances</a:t>
            </a:r>
            <a:endParaRPr sz="3000" b="0" i="0" u="none" strike="noStrike" cap="none" dirty="0">
              <a:solidFill>
                <a:schemeClr val="accent1">
                  <a:lumMod val="50000"/>
                </a:schemeClr>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000"/>
              <a:buFont typeface="Arial" panose="020B0604020202020204" pitchFamily="34" charset="0"/>
              <a:buChar char="•"/>
            </a:pPr>
            <a:r>
              <a:rPr lang="en-US" sz="3000" b="0" i="0" u="none" strike="noStrike" cap="none" dirty="0">
                <a:solidFill>
                  <a:schemeClr val="accent1">
                    <a:lumMod val="50000"/>
                  </a:schemeClr>
                </a:solidFill>
                <a:latin typeface="Arial"/>
                <a:ea typeface="Arial"/>
                <a:cs typeface="Arial"/>
                <a:sym typeface="Arial"/>
              </a:rPr>
              <a:t>Data/Monitoring Limitations </a:t>
            </a:r>
            <a:r>
              <a:rPr lang="en-US" sz="2400" b="0" i="0" u="none" strike="noStrike" cap="none" dirty="0">
                <a:solidFill>
                  <a:schemeClr val="accent1">
                    <a:lumMod val="50000"/>
                  </a:schemeClr>
                </a:solidFill>
                <a:latin typeface="Arial"/>
                <a:ea typeface="Arial"/>
                <a:cs typeface="Arial"/>
                <a:sym typeface="Arial"/>
              </a:rPr>
              <a:t>(model inputs </a:t>
            </a:r>
            <a:r>
              <a:rPr lang="en-US" sz="2400" dirty="0">
                <a:solidFill>
                  <a:schemeClr val="accent1">
                    <a:lumMod val="50000"/>
                  </a:schemeClr>
                </a:solidFill>
              </a:rPr>
              <a:t>[</a:t>
            </a:r>
            <a:r>
              <a:rPr lang="en-US" sz="2400" b="0" i="0" u="none" strike="noStrike" cap="none" dirty="0">
                <a:solidFill>
                  <a:schemeClr val="accent1">
                    <a:lumMod val="50000"/>
                  </a:schemeClr>
                </a:solidFill>
                <a:latin typeface="Arial"/>
                <a:ea typeface="Arial"/>
                <a:cs typeface="Arial"/>
                <a:sym typeface="Arial"/>
              </a:rPr>
              <a:t>nutrient inputs, </a:t>
            </a:r>
            <a:r>
              <a:rPr lang="en-US" sz="2400" b="0" i="0" u="none" strike="noStrike" cap="none" dirty="0" err="1">
                <a:solidFill>
                  <a:schemeClr val="accent1">
                    <a:lumMod val="50000"/>
                  </a:schemeClr>
                </a:solidFill>
                <a:latin typeface="Arial"/>
                <a:ea typeface="Arial"/>
                <a:cs typeface="Arial"/>
                <a:sym typeface="Arial"/>
              </a:rPr>
              <a:t>etc</a:t>
            </a:r>
            <a:r>
              <a:rPr lang="en-US" sz="2400" b="0" i="0" u="none" strike="noStrike" cap="none" dirty="0">
                <a:solidFill>
                  <a:schemeClr val="accent1">
                    <a:lumMod val="50000"/>
                  </a:schemeClr>
                </a:solidFill>
                <a:latin typeface="Arial"/>
                <a:ea typeface="Arial"/>
                <a:cs typeface="Arial"/>
                <a:sym typeface="Arial"/>
              </a:rPr>
              <a:t>], monitoring cannot detect signal</a:t>
            </a:r>
            <a:r>
              <a:rPr lang="en-US" sz="2400" dirty="0">
                <a:solidFill>
                  <a:schemeClr val="accent1">
                    <a:lumMod val="50000"/>
                  </a:schemeClr>
                </a:solidFill>
              </a:rPr>
              <a:t>)</a:t>
            </a:r>
            <a:endParaRPr sz="3000" b="0" i="0" u="none" strike="noStrike" cap="none" dirty="0">
              <a:solidFill>
                <a:schemeClr val="accent1">
                  <a:lumMod val="50000"/>
                </a:schemeClr>
              </a:solidFill>
              <a:latin typeface="Arial"/>
              <a:ea typeface="Arial"/>
              <a:cs typeface="Arial"/>
              <a:sym typeface="Arial"/>
            </a:endParaRPr>
          </a:p>
        </p:txBody>
      </p:sp>
      <p:pic>
        <p:nvPicPr>
          <p:cNvPr id="3" name="Google Shape;346;p5">
            <a:extLst>
              <a:ext uri="{FF2B5EF4-FFF2-40B4-BE49-F238E27FC236}">
                <a16:creationId xmlns:a16="http://schemas.microsoft.com/office/drawing/2014/main" id="{8496780E-F7D1-49DB-84B8-447C9FFAC1D2}"/>
              </a:ext>
            </a:extLst>
          </p:cNvPr>
          <p:cNvPicPr preferRelativeResize="0"/>
          <p:nvPr/>
        </p:nvPicPr>
        <p:blipFill rotWithShape="1">
          <a:blip r:embed="rId3">
            <a:alphaModFix/>
          </a:blip>
          <a:srcRect l="31788" r="62543"/>
          <a:stretch/>
        </p:blipFill>
        <p:spPr>
          <a:xfrm rot="10800000" flipH="1">
            <a:off x="0" y="0"/>
            <a:ext cx="690900" cy="6858000"/>
          </a:xfrm>
          <a:prstGeom prst="rtTriangle">
            <a:avLst/>
          </a:prstGeom>
          <a:noFill/>
          <a:ln>
            <a:noFill/>
          </a:ln>
        </p:spPr>
      </p:pic>
    </p:spTree>
    <p:extLst>
      <p:ext uri="{BB962C8B-B14F-4D97-AF65-F5344CB8AC3E}">
        <p14:creationId xmlns:p14="http://schemas.microsoft.com/office/powerpoint/2010/main" val="342197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
          <p:cNvSpPr txBox="1">
            <a:spLocks noGrp="1"/>
          </p:cNvSpPr>
          <p:nvPr>
            <p:ph type="title"/>
          </p:nvPr>
        </p:nvSpPr>
        <p:spPr>
          <a:xfrm>
            <a:off x="2665450" y="0"/>
            <a:ext cx="8939100" cy="6858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US" sz="3859" b="1" dirty="0">
                <a:solidFill>
                  <a:srgbClr val="330099"/>
                </a:solidFill>
              </a:rPr>
              <a:t>FINDING:</a:t>
            </a:r>
            <a:r>
              <a:rPr lang="en-US" sz="3859" dirty="0"/>
              <a:t> Existing nonpoint source water quality programs are insufficient to achieve the nonpoint source reductions required by the TMDL</a:t>
            </a:r>
            <a:endParaRPr sz="5660" dirty="0"/>
          </a:p>
        </p:txBody>
      </p:sp>
      <p:pic>
        <p:nvPicPr>
          <p:cNvPr id="344" name="Google Shape;344;p5"/>
          <p:cNvPicPr preferRelativeResize="0"/>
          <p:nvPr/>
        </p:nvPicPr>
        <p:blipFill rotWithShape="1">
          <a:blip r:embed="rId3">
            <a:alphaModFix/>
          </a:blip>
          <a:srcRect/>
          <a:stretch/>
        </p:blipFill>
        <p:spPr>
          <a:xfrm>
            <a:off x="514013" y="2443150"/>
            <a:ext cx="1933575" cy="1971675"/>
          </a:xfrm>
          <a:prstGeom prst="rect">
            <a:avLst/>
          </a:prstGeom>
          <a:noFill/>
          <a:ln>
            <a:noFill/>
          </a:ln>
        </p:spPr>
      </p:pic>
      <p:sp>
        <p:nvSpPr>
          <p:cNvPr id="345" name="Google Shape;345;p5"/>
          <p:cNvSpPr/>
          <p:nvPr/>
        </p:nvSpPr>
        <p:spPr>
          <a:xfrm>
            <a:off x="0" y="0"/>
            <a:ext cx="357900" cy="6858000"/>
          </a:xfrm>
          <a:prstGeom prst="rtTriangle">
            <a:avLst/>
          </a:prstGeom>
          <a:solidFill>
            <a:srgbClr val="330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p5"/>
          <p:cNvPicPr preferRelativeResize="0"/>
          <p:nvPr/>
        </p:nvPicPr>
        <p:blipFill rotWithShape="1">
          <a:blip r:embed="rId4">
            <a:alphaModFix/>
          </a:blip>
          <a:srcRect l="31788" r="62543"/>
          <a:stretch/>
        </p:blipFill>
        <p:spPr>
          <a:xfrm rot="10800000" flipH="1">
            <a:off x="0" y="0"/>
            <a:ext cx="690900" cy="6858000"/>
          </a:xfrm>
          <a:prstGeom prst="rtTriangle">
            <a:avLst/>
          </a:prstGeom>
          <a:noFill/>
          <a:ln>
            <a:noFill/>
          </a:ln>
        </p:spPr>
      </p:pic>
    </p:spTree>
    <p:extLst>
      <p:ext uri="{BB962C8B-B14F-4D97-AF65-F5344CB8AC3E}">
        <p14:creationId xmlns:p14="http://schemas.microsoft.com/office/powerpoint/2010/main" val="123529257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6099</TotalTime>
  <Words>871</Words>
  <Application>Microsoft Office PowerPoint</Application>
  <PresentationFormat>Widescreen</PresentationFormat>
  <Paragraphs>107</Paragraphs>
  <Slides>22</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Simple Light</vt:lpstr>
      <vt:lpstr>PowerPoint Presentation</vt:lpstr>
      <vt:lpstr>PowerPoint Presentation</vt:lpstr>
      <vt:lpstr>Gaps in implementation and system response present major challenges to achieving water quality goals &amp; improving living resource response.  Opportunities to improve program effectiveness exist but require programmatic change (not simply doing more of the same).</vt:lpstr>
      <vt:lpstr>PowerPoint Presentation</vt:lpstr>
      <vt:lpstr>Findings:  Pollutant Response to Management Efforts </vt:lpstr>
      <vt:lpstr>Are nonpoint source programs generating enough adoption/change (“implementation gap”)?</vt:lpstr>
      <vt:lpstr>PowerPoint Presentation</vt:lpstr>
      <vt:lpstr>Why Response/Implementation Gaps?</vt:lpstr>
      <vt:lpstr>FINDING: Existing nonpoint source water quality programs are insufficient to achieve the nonpoint source reductions required by the TMDL</vt:lpstr>
      <vt:lpstr>Findings:  Bay Water Quality Response to Nutrient Reductions </vt:lpstr>
      <vt:lpstr>Water Quality Response at Bay Scale; DO </vt:lpstr>
      <vt:lpstr>Response Gaps for DO across Habitats</vt:lpstr>
      <vt:lpstr>FINDING: Load reductions have not produced expected level of WQ response. Full achievement of WQS is is distant and unlikely, particularly for deep water DO </vt:lpstr>
      <vt:lpstr>Implications</vt:lpstr>
      <vt:lpstr>Findings: Living Resource Response to Water Quality Improvement </vt:lpstr>
      <vt:lpstr>Boosting Living Resource Response</vt:lpstr>
      <vt:lpstr>Implications</vt:lpstr>
      <vt:lpstr>CESR Implications and Opportunities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CESR:</dc:title>
  <dc:subject/>
  <dc:creator>dave jasinski</dc:creator>
  <cp:keywords/>
  <dc:description/>
  <cp:lastModifiedBy>Stephenson, Kurt</cp:lastModifiedBy>
  <cp:revision>146</cp:revision>
  <dcterms:created xsi:type="dcterms:W3CDTF">2022-11-13T18:35:53Z</dcterms:created>
  <dcterms:modified xsi:type="dcterms:W3CDTF">2023-06-01T22:36:41Z</dcterms:modified>
  <cp:category/>
</cp:coreProperties>
</file>