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75" r:id="rId12"/>
    <p:sldId id="274" r:id="rId13"/>
    <p:sldId id="266" r:id="rId14"/>
    <p:sldId id="267" r:id="rId15"/>
    <p:sldId id="268" r:id="rId16"/>
    <p:sldId id="269" r:id="rId17"/>
    <p:sldId id="270" r:id="rId18"/>
    <p:sldId id="271" r:id="rId19"/>
    <p:sldId id="272" r:id="rId20"/>
    <p:sldId id="273"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a:tcStyle>
        <a:tcBdr/>
        <a:fill>
          <a:solidFill>
            <a:srgbClr val="C8C8AF">
              <a:alpha val="50000"/>
            </a:srgbClr>
          </a:solidFill>
        </a:fill>
      </a:tcStyle>
    </a:band2H>
    <a:firstCol>
      <a:tcTxStyle b="off" i="off">
        <a:fontRef idx="minor">
          <a:srgbClr val="F3F1DF"/>
        </a:fontRef>
        <a:srgbClr val="F3F1DF"/>
      </a:tcTxStyle>
      <a:tcStyle>
        <a:tcBdr>
          <a:left>
            <a:ln w="1270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7"/>
  </p:normalViewPr>
  <p:slideViewPr>
    <p:cSldViewPr snapToGrid="0">
      <p:cViewPr varScale="1">
        <p:scale>
          <a:sx n="45" d="100"/>
          <a:sy n="45" d="100"/>
        </p:scale>
        <p:origin x="232"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5144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a:stretch>
            <a:fillRect/>
          </a:stretch>
        </p:blipFill>
        <p:spPr>
          <a:xfrm>
            <a:off x="6814704" y="7385050"/>
            <a:ext cx="10754592" cy="571500"/>
          </a:xfrm>
          <a:prstGeom prst="rect">
            <a:avLst/>
          </a:prstGeom>
          <a:ln w="12700">
            <a:miter lim="400000"/>
          </a:ln>
        </p:spPr>
      </p:pic>
      <p:sp>
        <p:nvSpPr>
          <p:cNvPr id="12" name="Title Text"/>
          <p:cNvSpPr txBox="1">
            <a:spLocks noGrp="1"/>
          </p:cNvSpPr>
          <p:nvPr>
            <p:ph type="title"/>
          </p:nvPr>
        </p:nvSpPr>
        <p:spPr>
          <a:xfrm>
            <a:off x="3454400" y="3200400"/>
            <a:ext cx="17475200" cy="3962400"/>
          </a:xfrm>
          <a:prstGeom prst="rect">
            <a:avLst/>
          </a:prstGeom>
        </p:spPr>
        <p:txBody>
          <a:bodyPr anchor="b"/>
          <a:lstStyle>
            <a:lvl1pPr>
              <a:defRPr sz="10600">
                <a:solidFill>
                  <a:srgbClr val="F4D799"/>
                </a:solidFill>
                <a:effectLst>
                  <a:outerShdw blurRad="25400" dist="25400" dir="16200000" rotWithShape="0">
                    <a:srgbClr val="000000">
                      <a:alpha val="34000"/>
                    </a:srgbClr>
                  </a:outerShdw>
                </a:effectLst>
              </a:defRPr>
            </a:lvl1pPr>
          </a:lstStyle>
          <a:p>
            <a:r>
              <a:t>Title Text</a:t>
            </a:r>
          </a:p>
        </p:txBody>
      </p:sp>
      <p:sp>
        <p:nvSpPr>
          <p:cNvPr id="13" name="Body Level One…"/>
          <p:cNvSpPr txBox="1">
            <a:spLocks noGrp="1"/>
          </p:cNvSpPr>
          <p:nvPr>
            <p:ph type="body" sz="quarter" idx="1"/>
          </p:nvPr>
        </p:nvSpPr>
        <p:spPr>
          <a:xfrm>
            <a:off x="3454400" y="8305800"/>
            <a:ext cx="17475200" cy="1981200"/>
          </a:xfrm>
          <a:prstGeom prst="rect">
            <a:avLst/>
          </a:prstGeom>
        </p:spPr>
        <p:txBody>
          <a:bodyPr anchor="t"/>
          <a:lstStyle>
            <a:lvl1pPr marL="0" indent="0" algn="ctr">
              <a:spcBef>
                <a:spcPts val="0"/>
              </a:spcBef>
              <a:buSzTx/>
              <a:buNone/>
              <a:defRPr sz="4600">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4600">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4600">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4600">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4600">
                <a:solidFill>
                  <a:srgbClr val="C8AF7B"/>
                </a:solidFill>
                <a:effectLst>
                  <a:outerShdw blurRad="25400" dist="12700" dir="16200000" rotWithShape="0">
                    <a:srgbClr val="000000">
                      <a:alpha val="48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11995150" y="13227050"/>
            <a:ext cx="419100" cy="508000"/>
          </a:xfrm>
          <a:prstGeom prst="rect">
            <a:avLst/>
          </a:prstGeom>
        </p:spPr>
        <p:txBody>
          <a:bodyPr/>
          <a:lstStyle>
            <a:lvl1pPr>
              <a:defRPr i="1">
                <a:solidFill>
                  <a:srgbClr val="F4E1B9"/>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4" name="–Johnny Appleseed"/>
          <p:cNvSpPr txBox="1">
            <a:spLocks noGrp="1"/>
          </p:cNvSpPr>
          <p:nvPr>
            <p:ph type="body" sz="quarter" idx="21"/>
          </p:nvPr>
        </p:nvSpPr>
        <p:spPr>
          <a:xfrm>
            <a:off x="2387600" y="8953500"/>
            <a:ext cx="19621500" cy="584200"/>
          </a:xfrm>
          <a:prstGeom prst="rect">
            <a:avLst/>
          </a:prstGeom>
        </p:spPr>
        <p:txBody>
          <a:bodyPr anchor="t">
            <a:spAutoFit/>
          </a:bodyPr>
          <a:lstStyle>
            <a:lvl1pPr marL="0" indent="0" algn="ctr">
              <a:lnSpc>
                <a:spcPct val="100000"/>
              </a:lnSpc>
              <a:spcBef>
                <a:spcPts val="0"/>
              </a:spcBef>
              <a:buSzTx/>
              <a:buNone/>
              <a:defRPr sz="3200"/>
            </a:lvl1pPr>
          </a:lstStyle>
          <a:p>
            <a:r>
              <a:t>–Johnny Appleseed</a:t>
            </a:r>
          </a:p>
        </p:txBody>
      </p:sp>
      <p:sp>
        <p:nvSpPr>
          <p:cNvPr id="95" name="“Type a quote here.”"/>
          <p:cNvSpPr txBox="1">
            <a:spLocks noGrp="1"/>
          </p:cNvSpPr>
          <p:nvPr>
            <p:ph type="body" sz="quarter" idx="22"/>
          </p:nvPr>
        </p:nvSpPr>
        <p:spPr>
          <a:xfrm>
            <a:off x="2387600" y="5994400"/>
            <a:ext cx="19621500" cy="990600"/>
          </a:xfrm>
          <a:prstGeom prst="rect">
            <a:avLst/>
          </a:prstGeom>
        </p:spPr>
        <p:txBody>
          <a:bodyPr>
            <a:spAutoFit/>
          </a:bodyPr>
          <a:lstStyle>
            <a:lvl1pPr marL="0" indent="0" algn="ctr">
              <a:lnSpc>
                <a:spcPct val="100000"/>
              </a:lnSpc>
              <a:spcBef>
                <a:spcPts val="3400"/>
              </a:spcBef>
              <a:buSzTx/>
              <a:buNone/>
            </a:lvl1pPr>
          </a:lstStyle>
          <a:p>
            <a:r>
              <a:t>“Type a quote here.”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3" name="Small city built into a hillside overlooking the ocean"/>
          <p:cNvSpPr>
            <a:spLocks noGrp="1"/>
          </p:cNvSpPr>
          <p:nvPr>
            <p:ph type="pic" idx="21"/>
          </p:nvPr>
        </p:nvSpPr>
        <p:spPr>
          <a:xfrm>
            <a:off x="3311" y="5001"/>
            <a:ext cx="24422101" cy="17201286"/>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Small city built into a hillside overlooking the ocean"/>
          <p:cNvSpPr>
            <a:spLocks noGrp="1"/>
          </p:cNvSpPr>
          <p:nvPr>
            <p:ph type="pic" idx="21"/>
          </p:nvPr>
        </p:nvSpPr>
        <p:spPr>
          <a:xfrm>
            <a:off x="2438400" y="-482600"/>
            <a:ext cx="19507200" cy="13739560"/>
          </a:xfrm>
          <a:prstGeom prst="rect">
            <a:avLst/>
          </a:prstGeom>
          <a:ln w="9525">
            <a:round/>
          </a:ln>
        </p:spPr>
        <p:txBody>
          <a:bodyPr lIns="91439" tIns="45719" rIns="91439" bIns="45719" anchor="t">
            <a:noAutofit/>
          </a:bodyPr>
          <a:lstStyle/>
          <a:p>
            <a:endParaRPr/>
          </a:p>
        </p:txBody>
      </p:sp>
      <p:sp>
        <p:nvSpPr>
          <p:cNvPr id="22" name="Title Text"/>
          <p:cNvSpPr txBox="1">
            <a:spLocks noGrp="1"/>
          </p:cNvSpPr>
          <p:nvPr>
            <p:ph type="title"/>
          </p:nvPr>
        </p:nvSpPr>
        <p:spPr>
          <a:xfrm>
            <a:off x="3454400" y="10287000"/>
            <a:ext cx="17475200" cy="1638300"/>
          </a:xfrm>
          <a:prstGeom prst="rect">
            <a:avLst/>
          </a:prstGeom>
        </p:spPr>
        <p:txBody>
          <a:bodyPr/>
          <a:lstStyle>
            <a:lvl1pPr>
              <a:defRPr sz="10600">
                <a:solidFill>
                  <a:srgbClr val="F4D799"/>
                </a:solidFill>
                <a:effectLst>
                  <a:outerShdw blurRad="25400" dist="25400" dir="16200000" rotWithShape="0">
                    <a:srgbClr val="000000">
                      <a:alpha val="34000"/>
                    </a:srgbClr>
                  </a:outerShdw>
                </a:effectLst>
              </a:defRPr>
            </a:lvl1pPr>
          </a:lstStyle>
          <a:p>
            <a:r>
              <a:t>Title Text</a:t>
            </a:r>
          </a:p>
        </p:txBody>
      </p:sp>
      <p:sp>
        <p:nvSpPr>
          <p:cNvPr id="23" name="Body Level One…"/>
          <p:cNvSpPr txBox="1">
            <a:spLocks noGrp="1"/>
          </p:cNvSpPr>
          <p:nvPr>
            <p:ph type="body" sz="quarter" idx="1"/>
          </p:nvPr>
        </p:nvSpPr>
        <p:spPr>
          <a:xfrm>
            <a:off x="3454400" y="11912600"/>
            <a:ext cx="17475200" cy="914400"/>
          </a:xfrm>
          <a:prstGeom prst="rect">
            <a:avLst/>
          </a:prstGeom>
        </p:spPr>
        <p:txBody>
          <a:bodyPr anchor="t"/>
          <a:lstStyle>
            <a:lvl1pPr marL="0" indent="0" algn="ctr">
              <a:spcBef>
                <a:spcPts val="0"/>
              </a:spcBef>
              <a:buSzTx/>
              <a:buNone/>
              <a:defRPr sz="4600">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4600">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4600">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4600">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4600">
                <a:solidFill>
                  <a:srgbClr val="C8AF7B"/>
                </a:solidFill>
                <a:effectLst>
                  <a:outerShdw blurRad="25400" dist="12700" dir="16200000" rotWithShape="0">
                    <a:srgbClr val="000000">
                      <a:alpha val="48000"/>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lvl1pPr>
              <a:defRPr i="1">
                <a:solidFill>
                  <a:srgbClr val="F4E1B9"/>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2387600" y="5308600"/>
            <a:ext cx="19621500" cy="3111500"/>
          </a:xfrm>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Small city built into a hillside overlooking the ocean"/>
          <p:cNvSpPr>
            <a:spLocks noGrp="1"/>
          </p:cNvSpPr>
          <p:nvPr>
            <p:ph type="pic" idx="21"/>
          </p:nvPr>
        </p:nvSpPr>
        <p:spPr>
          <a:xfrm>
            <a:off x="11099182" y="1524000"/>
            <a:ext cx="15562608" cy="10961254"/>
          </a:xfrm>
          <a:prstGeom prst="rect">
            <a:avLst/>
          </a:prstGeom>
          <a:ln w="9525">
            <a:round/>
          </a:ln>
        </p:spPr>
        <p:txBody>
          <a:bodyPr lIns="91439" tIns="45719" rIns="91439" bIns="45719" anchor="t">
            <a:noAutofit/>
          </a:bodyPr>
          <a:lstStyle/>
          <a:p>
            <a:endParaRPr/>
          </a:p>
        </p:txBody>
      </p:sp>
      <p:sp>
        <p:nvSpPr>
          <p:cNvPr id="40" name="Title Text"/>
          <p:cNvSpPr txBox="1">
            <a:spLocks noGrp="1"/>
          </p:cNvSpPr>
          <p:nvPr>
            <p:ph type="title"/>
          </p:nvPr>
        </p:nvSpPr>
        <p:spPr>
          <a:xfrm>
            <a:off x="1447800" y="3708400"/>
            <a:ext cx="11341100" cy="3429000"/>
          </a:xfrm>
          <a:prstGeom prst="rect">
            <a:avLst/>
          </a:prstGeom>
        </p:spPr>
        <p:txBody>
          <a:bodyPr anchor="b"/>
          <a:lstStyle/>
          <a:p>
            <a:r>
              <a:t>Title Text</a:t>
            </a:r>
          </a:p>
        </p:txBody>
      </p:sp>
      <p:sp>
        <p:nvSpPr>
          <p:cNvPr id="41" name="Body Level One…"/>
          <p:cNvSpPr txBox="1">
            <a:spLocks noGrp="1"/>
          </p:cNvSpPr>
          <p:nvPr>
            <p:ph type="body" sz="quarter" idx="1"/>
          </p:nvPr>
        </p:nvSpPr>
        <p:spPr>
          <a:xfrm>
            <a:off x="1447800" y="7150100"/>
            <a:ext cx="11341100" cy="48133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Body Level One…"/>
          <p:cNvSpPr txBox="1">
            <a:spLocks noGrp="1"/>
          </p:cNvSpPr>
          <p:nvPr>
            <p:ph type="body" idx="1"/>
          </p:nvPr>
        </p:nvSpPr>
        <p:spPr>
          <a:xfrm>
            <a:off x="2387600" y="4330700"/>
            <a:ext cx="196215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6" name="Small city built into a hillside overlooking the ocean"/>
          <p:cNvSpPr>
            <a:spLocks noGrp="1"/>
          </p:cNvSpPr>
          <p:nvPr>
            <p:ph type="pic" sz="half" idx="21"/>
          </p:nvPr>
        </p:nvSpPr>
        <p:spPr>
          <a:xfrm>
            <a:off x="12331700" y="4673600"/>
            <a:ext cx="10742482" cy="7566282"/>
          </a:xfrm>
          <a:prstGeom prst="rect">
            <a:avLst/>
          </a:prstGeom>
          <a:ln w="9525">
            <a:round/>
          </a:ln>
        </p:spPr>
        <p:txBody>
          <a:bodyPr lIns="91439" tIns="45719" rIns="91439" bIns="45719" anchor="t">
            <a:noAutofit/>
          </a:bodyPr>
          <a:lstStyle/>
          <a:p>
            <a:endParaRPr/>
          </a:p>
        </p:txBody>
      </p:sp>
      <p:sp>
        <p:nvSpPr>
          <p:cNvPr id="67" name="Title Text"/>
          <p:cNvSpPr txBox="1">
            <a:spLocks noGrp="1"/>
          </p:cNvSpPr>
          <p:nvPr>
            <p:ph type="title"/>
          </p:nvPr>
        </p:nvSpPr>
        <p:spPr>
          <a:prstGeom prst="rect">
            <a:avLst/>
          </a:prstGeom>
        </p:spPr>
        <p:txBody>
          <a:bodyPr/>
          <a:lstStyle/>
          <a:p>
            <a:r>
              <a:t>Title Text</a:t>
            </a:r>
          </a:p>
        </p:txBody>
      </p:sp>
      <p:sp>
        <p:nvSpPr>
          <p:cNvPr id="68" name="Body Level One…"/>
          <p:cNvSpPr txBox="1">
            <a:spLocks noGrp="1"/>
          </p:cNvSpPr>
          <p:nvPr>
            <p:ph type="body" sz="half" idx="1"/>
          </p:nvPr>
        </p:nvSpPr>
        <p:spPr>
          <a:xfrm>
            <a:off x="2387600" y="4330700"/>
            <a:ext cx="98552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6"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4" name="Stone building in Morocco with ocean and sky in the background"/>
          <p:cNvSpPr>
            <a:spLocks noGrp="1"/>
          </p:cNvSpPr>
          <p:nvPr>
            <p:ph type="pic" sz="half" idx="21"/>
          </p:nvPr>
        </p:nvSpPr>
        <p:spPr>
          <a:xfrm>
            <a:off x="12494232" y="6705600"/>
            <a:ext cx="10404086" cy="6924769"/>
          </a:xfrm>
          <a:prstGeom prst="rect">
            <a:avLst/>
          </a:prstGeom>
          <a:ln w="9525">
            <a:round/>
          </a:ln>
        </p:spPr>
        <p:txBody>
          <a:bodyPr lIns="91439" tIns="45719" rIns="91439" bIns="45719" anchor="t">
            <a:noAutofit/>
          </a:bodyPr>
          <a:lstStyle/>
          <a:p>
            <a:endParaRPr/>
          </a:p>
        </p:txBody>
      </p:sp>
      <p:sp>
        <p:nvSpPr>
          <p:cNvPr id="85" name="Small city built into a hillside overlooking the ocean"/>
          <p:cNvSpPr>
            <a:spLocks noGrp="1"/>
          </p:cNvSpPr>
          <p:nvPr>
            <p:ph type="pic" sz="half" idx="22"/>
          </p:nvPr>
        </p:nvSpPr>
        <p:spPr>
          <a:xfrm>
            <a:off x="11289407" y="1189547"/>
            <a:ext cx="11582401" cy="8157865"/>
          </a:xfrm>
          <a:prstGeom prst="rect">
            <a:avLst/>
          </a:prstGeom>
          <a:ln w="9525">
            <a:round/>
          </a:ln>
        </p:spPr>
        <p:txBody>
          <a:bodyPr lIns="91439" tIns="45719" rIns="91439" bIns="45719" anchor="t">
            <a:noAutofit/>
          </a:bodyPr>
          <a:lstStyle/>
          <a:p>
            <a:endParaRPr/>
          </a:p>
        </p:txBody>
      </p:sp>
      <p:sp>
        <p:nvSpPr>
          <p:cNvPr id="86" name="Natural stone arch on a beach in Morocco"/>
          <p:cNvSpPr>
            <a:spLocks noGrp="1"/>
          </p:cNvSpPr>
          <p:nvPr>
            <p:ph type="pic" idx="23"/>
          </p:nvPr>
        </p:nvSpPr>
        <p:spPr>
          <a:xfrm>
            <a:off x="1651000" y="-1193800"/>
            <a:ext cx="10502900" cy="16110521"/>
          </a:xfrm>
          <a:prstGeom prst="rect">
            <a:avLst/>
          </a:prstGeom>
          <a:ln w="9525">
            <a:round/>
          </a:ln>
        </p:spPr>
        <p:txBody>
          <a:bodyPr lIns="91439" tIns="45719" rIns="91439" bIns="45719" anchor="t">
            <a:noAutofit/>
          </a:bodyPr>
          <a:lstStyle/>
          <a:p>
            <a:endParaRP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2387600" y="1295400"/>
            <a:ext cx="19621500" cy="11125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2387600" y="1193800"/>
            <a:ext cx="19621500" cy="2324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11995150" y="13233400"/>
            <a:ext cx="419100" cy="508000"/>
          </a:xfrm>
          <a:prstGeom prst="rect">
            <a:avLst/>
          </a:prstGeom>
          <a:ln w="12700">
            <a:miter lim="400000"/>
          </a:ln>
        </p:spPr>
        <p:txBody>
          <a:bodyPr wrap="none" lIns="50800" tIns="50800" rIns="50800" bIns="50800" anchor="ctr">
            <a:spAutoFit/>
          </a:bodyPr>
          <a:lstStyle>
            <a:lvl1pPr>
              <a:defRPr sz="2400" b="1" i="0">
                <a:solidFill>
                  <a:srgbClr val="F3F1DF"/>
                </a:solidFill>
                <a:effectLst>
                  <a:outerShdw blurRad="25400" dist="12700" dir="16200000" rotWithShape="0">
                    <a:srgbClr val="000000">
                      <a:alpha val="80000"/>
                    </a:srgbClr>
                  </a:outerShdw>
                </a:effectLst>
                <a:latin typeface="Palatino"/>
                <a:ea typeface="Palatino"/>
                <a:cs typeface="Palatino"/>
                <a:sym typeface="Palatino"/>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1pPr>
      <a:lvl2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2pPr>
      <a:lvl3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3pPr>
      <a:lvl4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4pPr>
      <a:lvl5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5pPr>
      <a:lvl6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6pPr>
      <a:lvl7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7pPr>
      <a:lvl8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8pPr>
      <a:lvl9pPr marL="0" marR="0" indent="0" algn="ctr" defTabSz="825500" rtl="0" latinLnBrk="0">
        <a:lnSpc>
          <a:spcPct val="100000"/>
        </a:lnSpc>
        <a:spcBef>
          <a:spcPts val="0"/>
        </a:spcBef>
        <a:spcAft>
          <a:spcPts val="0"/>
        </a:spcAft>
        <a:buClrTx/>
        <a:buSzTx/>
        <a:buFontTx/>
        <a:buNone/>
        <a:tabLst/>
        <a:defRPr sz="94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Hoefler Text"/>
        </a:defRPr>
      </a:lvl9pPr>
    </p:titleStyle>
    <p:bodyStyle>
      <a:lvl1pPr marL="6731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1pPr>
      <a:lvl2pPr marL="13462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2pPr>
      <a:lvl3pPr marL="20193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3pPr>
      <a:lvl4pPr marL="26924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4pPr>
      <a:lvl5pPr marL="33655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5pPr>
      <a:lvl6pPr marL="40386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6pPr>
      <a:lvl7pPr marL="47117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7pPr>
      <a:lvl8pPr marL="53848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8pPr>
      <a:lvl9pPr marL="6057900" marR="0" indent="-673100" algn="l" defTabSz="825500" rtl="0" latinLnBrk="0">
        <a:lnSpc>
          <a:spcPct val="120000"/>
        </a:lnSpc>
        <a:spcBef>
          <a:spcPts val="4500"/>
        </a:spcBef>
        <a:spcAft>
          <a:spcPts val="0"/>
        </a:spcAft>
        <a:buClrTx/>
        <a:buSzPct val="50000"/>
        <a:buFontTx/>
        <a:buBlip>
          <a:blip r:embed="rId15"/>
        </a:buBlip>
        <a:tabLst/>
        <a:defRPr sz="5800" b="0" i="1"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Hoefler Text"/>
        </a:defRPr>
      </a:lvl9pPr>
    </p:bodyStyle>
    <p:otherStyle>
      <a:lvl1pPr marL="0" marR="0" indent="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sz="24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t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Discussion of Utilizing Remaining FY23 Workshop Funds on Activities Related to…"/>
          <p:cNvSpPr txBox="1">
            <a:spLocks noGrp="1"/>
          </p:cNvSpPr>
          <p:nvPr>
            <p:ph type="ctrTitle"/>
          </p:nvPr>
        </p:nvSpPr>
        <p:spPr>
          <a:prstGeom prst="rect">
            <a:avLst/>
          </a:prstGeom>
        </p:spPr>
        <p:txBody>
          <a:bodyPr/>
          <a:lstStyle/>
          <a:p>
            <a:pPr defTabSz="487044">
              <a:defRPr sz="6253">
                <a:effectLst>
                  <a:outerShdw blurRad="14985" dist="14985" dir="16200000" rotWithShape="0">
                    <a:srgbClr val="000000">
                      <a:alpha val="34000"/>
                    </a:srgbClr>
                  </a:outerShdw>
                </a:effectLst>
              </a:defRPr>
            </a:pPr>
            <a:r>
              <a:t>Discussion of Utilizing Remaining FY23 Workshop Funds on Activities Related to</a:t>
            </a:r>
          </a:p>
          <a:p>
            <a:pPr defTabSz="487044">
              <a:defRPr sz="6253">
                <a:effectLst>
                  <a:outerShdw blurRad="14985" dist="14985" dir="16200000" rotWithShape="0">
                    <a:srgbClr val="000000">
                      <a:alpha val="34000"/>
                    </a:srgbClr>
                  </a:outerShdw>
                </a:effectLst>
              </a:defRPr>
            </a:pPr>
            <a:r>
              <a:t>Findings in the Comprehensive Evaluation of System Response (CESR)</a:t>
            </a:r>
          </a:p>
        </p:txBody>
      </p:sp>
      <p:sp>
        <p:nvSpPr>
          <p:cNvPr id="121" name="Denice Wardrop and Meg Cole"/>
          <p:cNvSpPr txBox="1">
            <a:spLocks noGrp="1"/>
          </p:cNvSpPr>
          <p:nvPr>
            <p:ph type="subTitle" sz="quarter" idx="1"/>
          </p:nvPr>
        </p:nvSpPr>
        <p:spPr>
          <a:prstGeom prst="rect">
            <a:avLst/>
          </a:prstGeom>
        </p:spPr>
        <p:txBody>
          <a:bodyPr/>
          <a:lstStyle/>
          <a:p>
            <a:r>
              <a:t>Denice Wardrop and Meg Cole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ocializing Messages in Preparation for Conversation"/>
          <p:cNvSpPr txBox="1">
            <a:spLocks noGrp="1"/>
          </p:cNvSpPr>
          <p:nvPr>
            <p:ph type="title"/>
          </p:nvPr>
        </p:nvSpPr>
        <p:spPr>
          <a:prstGeom prst="rect">
            <a:avLst/>
          </a:prstGeom>
        </p:spPr>
        <p:txBody>
          <a:bodyPr/>
          <a:lstStyle>
            <a:lvl1pPr defTabSz="635634">
              <a:defRPr sz="7237">
                <a:effectLst>
                  <a:outerShdw blurRad="9779" dist="9779" dir="16200000" rotWithShape="0">
                    <a:srgbClr val="000000">
                      <a:alpha val="50000"/>
                    </a:srgbClr>
                  </a:outerShdw>
                </a:effectLst>
              </a:defRPr>
            </a:lvl1pPr>
          </a:lstStyle>
          <a:p>
            <a:r>
              <a:t>Socializing Messages in Preparation for Conversation</a:t>
            </a:r>
          </a:p>
        </p:txBody>
      </p:sp>
      <p:sp>
        <p:nvSpPr>
          <p:cNvPr id="154" name="WQGIT…"/>
          <p:cNvSpPr txBox="1">
            <a:spLocks noGrp="1"/>
          </p:cNvSpPr>
          <p:nvPr>
            <p:ph type="body" sz="half" idx="1"/>
          </p:nvPr>
        </p:nvSpPr>
        <p:spPr>
          <a:xfrm>
            <a:off x="2921000" y="4002037"/>
            <a:ext cx="8672315" cy="8703470"/>
          </a:xfrm>
          <a:prstGeom prst="rect">
            <a:avLst/>
          </a:prstGeom>
        </p:spPr>
        <p:txBody>
          <a:bodyPr>
            <a:normAutofit lnSpcReduction="10000"/>
          </a:bodyPr>
          <a:lstStyle/>
          <a:p>
            <a:pPr marL="525779" indent="-525779" defTabSz="742950">
              <a:spcBef>
                <a:spcPts val="3500"/>
              </a:spcBef>
              <a:buBlip>
                <a:blip r:embed="rId2"/>
              </a:buBlip>
              <a:defRPr sz="3509">
                <a:effectLst>
                  <a:outerShdw blurRad="22860" dist="11430" dir="5400000" rotWithShape="0">
                    <a:srgbClr val="FFFFFF"/>
                  </a:outerShdw>
                </a:effectLst>
              </a:defRPr>
            </a:pPr>
            <a:r>
              <a:t>WQGIT</a:t>
            </a:r>
          </a:p>
          <a:p>
            <a:pPr marL="525779" indent="-525779" defTabSz="742950">
              <a:spcBef>
                <a:spcPts val="3500"/>
              </a:spcBef>
              <a:buBlip>
                <a:blip r:embed="rId2"/>
              </a:buBlip>
              <a:defRPr sz="3509">
                <a:effectLst>
                  <a:outerShdw blurRad="22860" dist="11430" dir="5400000" rotWithShape="0">
                    <a:srgbClr val="FFFFFF"/>
                  </a:outerShdw>
                </a:effectLst>
              </a:defRPr>
            </a:pPr>
            <a:r>
              <a:t>Sustainable Fisheries GIT</a:t>
            </a:r>
          </a:p>
          <a:p>
            <a:pPr marL="525779" indent="-525779" defTabSz="742950">
              <a:spcBef>
                <a:spcPts val="3500"/>
              </a:spcBef>
              <a:buBlip>
                <a:blip r:embed="rId2"/>
              </a:buBlip>
              <a:defRPr sz="3509">
                <a:effectLst>
                  <a:outerShdw blurRad="22860" dist="11430" dir="5400000" rotWithShape="0">
                    <a:srgbClr val="FFFFFF"/>
                  </a:outerShdw>
                </a:effectLst>
              </a:defRPr>
            </a:pPr>
            <a:r>
              <a:t>STAR</a:t>
            </a:r>
          </a:p>
          <a:p>
            <a:pPr marL="525779" indent="-525779" defTabSz="742950">
              <a:spcBef>
                <a:spcPts val="3500"/>
              </a:spcBef>
              <a:buBlip>
                <a:blip r:embed="rId2"/>
              </a:buBlip>
              <a:defRPr sz="3509">
                <a:effectLst>
                  <a:outerShdw blurRad="22860" dist="11430" dir="5400000" rotWithShape="0">
                    <a:srgbClr val="FFFFFF"/>
                  </a:outerShdw>
                </a:effectLst>
              </a:defRPr>
            </a:pPr>
            <a:r>
              <a:t>Management Board (2)</a:t>
            </a:r>
          </a:p>
          <a:p>
            <a:pPr marL="525779" indent="-525779" defTabSz="742950">
              <a:spcBef>
                <a:spcPts val="3500"/>
              </a:spcBef>
              <a:buBlip>
                <a:blip r:embed="rId2"/>
              </a:buBlip>
              <a:defRPr sz="3509">
                <a:effectLst>
                  <a:outerShdw blurRad="22860" dist="11430" dir="5400000" rotWithShape="0">
                    <a:srgbClr val="FFFFFF"/>
                  </a:outerShdw>
                </a:effectLst>
              </a:defRPr>
            </a:pPr>
            <a:r>
              <a:t>GIT Chairs and Leadership</a:t>
            </a:r>
          </a:p>
          <a:p>
            <a:pPr marL="525779" indent="-525779" defTabSz="742950">
              <a:spcBef>
                <a:spcPts val="3500"/>
              </a:spcBef>
              <a:buBlip>
                <a:blip r:embed="rId2"/>
              </a:buBlip>
              <a:defRPr sz="3509" b="1">
                <a:effectLst>
                  <a:outerShdw blurRad="22860" dist="11430" dir="5400000" rotWithShape="0">
                    <a:srgbClr val="FFFFFF"/>
                  </a:outerShdw>
                </a:effectLst>
              </a:defRPr>
            </a:pPr>
            <a:r>
              <a:t>Adam Ortiz, Region III Administrator</a:t>
            </a:r>
          </a:p>
          <a:p>
            <a:pPr marL="525779" indent="-525779" defTabSz="742950">
              <a:spcBef>
                <a:spcPts val="3500"/>
              </a:spcBef>
              <a:buBlip>
                <a:blip r:embed="rId2"/>
              </a:buBlip>
              <a:defRPr sz="3509" b="1">
                <a:effectLst>
                  <a:outerShdw blurRad="22860" dist="11430" dir="5400000" rotWithShape="0">
                    <a:srgbClr val="FFFFFF"/>
                  </a:outerShdw>
                </a:effectLst>
              </a:defRPr>
            </a:pPr>
            <a:r>
              <a:t>Maryland Governor’s Bay Cabinet</a:t>
            </a:r>
          </a:p>
          <a:p>
            <a:pPr marL="525779" indent="-525779" defTabSz="742950">
              <a:spcBef>
                <a:spcPts val="3500"/>
              </a:spcBef>
              <a:buBlip>
                <a:blip r:embed="rId2"/>
              </a:buBlip>
              <a:defRPr sz="3509" b="1">
                <a:effectLst>
                  <a:outerShdw blurRad="22860" dist="11430" dir="5400000" rotWithShape="0">
                    <a:srgbClr val="FFFFFF"/>
                  </a:outerShdw>
                </a:effectLst>
              </a:defRPr>
            </a:pPr>
            <a:r>
              <a:t>Chesapeake Bay Commission</a:t>
            </a:r>
          </a:p>
        </p:txBody>
      </p:sp>
      <p:sp>
        <p:nvSpPr>
          <p:cNvPr id="155" name="Virginia Bay Cabinet (scheduled)…"/>
          <p:cNvSpPr txBox="1"/>
          <p:nvPr/>
        </p:nvSpPr>
        <p:spPr>
          <a:xfrm>
            <a:off x="14249399" y="4122132"/>
            <a:ext cx="8571511" cy="8463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584200" indent="-584200" algn="l">
              <a:lnSpc>
                <a:spcPct val="120000"/>
              </a:lnSpc>
              <a:spcBef>
                <a:spcPts val="3900"/>
              </a:spcBef>
              <a:buSzPct val="50000"/>
              <a:buBlip>
                <a:blip r:embed="rId2"/>
              </a:buBlip>
              <a:defRPr sz="3400" b="1"/>
            </a:pPr>
            <a:r>
              <a:t>Virginia Bay Cabinet (scheduled)</a:t>
            </a:r>
          </a:p>
          <a:p>
            <a:pPr marL="584200" indent="-584200" algn="l">
              <a:lnSpc>
                <a:spcPct val="120000"/>
              </a:lnSpc>
              <a:spcBef>
                <a:spcPts val="3900"/>
              </a:spcBef>
              <a:buSzPct val="50000"/>
              <a:buBlip>
                <a:blip r:embed="rId2"/>
              </a:buBlip>
              <a:defRPr sz="3400" b="1"/>
            </a:pPr>
            <a:r>
              <a:t>Chesapeake Bay Foundation</a:t>
            </a:r>
          </a:p>
          <a:p>
            <a:pPr marL="584200" indent="-584200" algn="l">
              <a:lnSpc>
                <a:spcPct val="120000"/>
              </a:lnSpc>
              <a:spcBef>
                <a:spcPts val="3900"/>
              </a:spcBef>
              <a:buSzPct val="50000"/>
              <a:buBlip>
                <a:blip r:embed="rId2"/>
              </a:buBlip>
              <a:defRPr sz="3400" b="1"/>
            </a:pPr>
            <a:r>
              <a:t>Clean Water Coalition</a:t>
            </a:r>
          </a:p>
          <a:p>
            <a:pPr marL="584200" indent="-584200" algn="l">
              <a:lnSpc>
                <a:spcPct val="120000"/>
              </a:lnSpc>
              <a:spcBef>
                <a:spcPts val="3900"/>
              </a:spcBef>
              <a:buSzPct val="50000"/>
              <a:buBlip>
                <a:blip r:embed="rId2"/>
              </a:buBlip>
              <a:defRPr sz="3400" b="1"/>
            </a:pPr>
            <a:r>
              <a:t>Local Government Advisory Committee</a:t>
            </a:r>
          </a:p>
          <a:p>
            <a:pPr marL="584200" indent="-584200" algn="l">
              <a:lnSpc>
                <a:spcPct val="120000"/>
              </a:lnSpc>
              <a:spcBef>
                <a:spcPts val="3900"/>
              </a:spcBef>
              <a:buSzPct val="50000"/>
              <a:buBlip>
                <a:blip r:embed="rId2"/>
              </a:buBlip>
              <a:defRPr sz="3400"/>
            </a:pPr>
            <a:r>
              <a:t>SRS Biennial Meeting</a:t>
            </a:r>
          </a:p>
          <a:p>
            <a:pPr marL="584200" indent="-584200" algn="l">
              <a:lnSpc>
                <a:spcPct val="120000"/>
              </a:lnSpc>
              <a:spcBef>
                <a:spcPts val="3900"/>
              </a:spcBef>
              <a:buSzPct val="50000"/>
              <a:buBlip>
                <a:blip r:embed="rId2"/>
              </a:buBlip>
              <a:defRPr sz="3400"/>
            </a:pPr>
            <a:r>
              <a:t>Long Island Sound STAC (scheduled)</a:t>
            </a:r>
          </a:p>
          <a:p>
            <a:pPr marL="584200" indent="-584200" algn="l">
              <a:lnSpc>
                <a:spcPct val="120000"/>
              </a:lnSpc>
              <a:spcBef>
                <a:spcPts val="3900"/>
              </a:spcBef>
              <a:buSzPct val="50000"/>
              <a:buBlip>
                <a:blip r:embed="rId2"/>
              </a:buBlip>
              <a:defRPr sz="3400"/>
            </a:pPr>
            <a:r>
              <a:t>Academic (UMBC , CCMP Plenary)</a:t>
            </a:r>
          </a:p>
          <a:p>
            <a:pPr marL="584200" indent="-584200" algn="l">
              <a:lnSpc>
                <a:spcPct val="120000"/>
              </a:lnSpc>
              <a:spcBef>
                <a:spcPts val="3900"/>
              </a:spcBef>
              <a:buSzPct val="50000"/>
              <a:buBlip>
                <a:blip r:embed="rId2"/>
              </a:buBlip>
              <a:defRPr sz="3400"/>
            </a:pPr>
            <a:r>
              <a:t>Resource Documents (Estuary, LR)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 plot, text, screenshot&#10;&#10;Description automatically generated">
            <a:extLst>
              <a:ext uri="{FF2B5EF4-FFF2-40B4-BE49-F238E27FC236}">
                <a16:creationId xmlns:a16="http://schemas.microsoft.com/office/drawing/2014/main" id="{C614E16F-4768-9DDB-5600-FABACFCB8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868" y="2536824"/>
            <a:ext cx="21674263" cy="7693025"/>
          </a:xfrm>
          <a:prstGeom prst="rect">
            <a:avLst/>
          </a:prstGeom>
        </p:spPr>
      </p:pic>
    </p:spTree>
    <p:extLst>
      <p:ext uri="{BB962C8B-B14F-4D97-AF65-F5344CB8AC3E}">
        <p14:creationId xmlns:p14="http://schemas.microsoft.com/office/powerpoint/2010/main" val="19279285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AC54171F-05CC-5165-B429-E3C542429856}"/>
              </a:ext>
            </a:extLst>
          </p:cNvPr>
          <p:cNvSpPr>
            <a:spLocks noChangeAspect="1" noChangeArrowheads="1"/>
          </p:cNvSpPr>
          <p:nvPr/>
        </p:nvSpPr>
        <p:spPr bwMode="auto">
          <a:xfrm>
            <a:off x="5334000" y="0"/>
            <a:ext cx="13716000" cy="13716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F6DBD384-A8C2-0267-4305-1AF0E0BB6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25575" y="-2996774"/>
            <a:ext cx="14732851" cy="19066042"/>
          </a:xfrm>
          <a:prstGeom prst="rect">
            <a:avLst/>
          </a:prstGeom>
        </p:spPr>
      </p:pic>
    </p:spTree>
    <p:extLst>
      <p:ext uri="{BB962C8B-B14F-4D97-AF65-F5344CB8AC3E}">
        <p14:creationId xmlns:p14="http://schemas.microsoft.com/office/powerpoint/2010/main" val="51172906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ESR Outreach and Engagement Committee"/>
          <p:cNvSpPr txBox="1">
            <a:spLocks noGrp="1"/>
          </p:cNvSpPr>
          <p:nvPr>
            <p:ph type="title"/>
          </p:nvPr>
        </p:nvSpPr>
        <p:spPr>
          <a:prstGeom prst="rect">
            <a:avLst/>
          </a:prstGeom>
        </p:spPr>
        <p:txBody>
          <a:bodyPr/>
          <a:lstStyle>
            <a:lvl1pPr defTabSz="693419">
              <a:defRPr sz="7896">
                <a:effectLst>
                  <a:outerShdw blurRad="10668" dist="10668" dir="16200000" rotWithShape="0">
                    <a:srgbClr val="000000">
                      <a:alpha val="50000"/>
                    </a:srgbClr>
                  </a:outerShdw>
                </a:effectLst>
              </a:defRPr>
            </a:lvl1pPr>
          </a:lstStyle>
          <a:p>
            <a:r>
              <a:t>CESR Outreach and Engagement Committee</a:t>
            </a:r>
          </a:p>
        </p:txBody>
      </p:sp>
      <p:sp>
        <p:nvSpPr>
          <p:cNvPr id="158" name="Vision: A CESR outreach plan will advance dissemination and understanding of the  CESR findings and motivate  implementation of the options identified in the report.…"/>
          <p:cNvSpPr txBox="1">
            <a:spLocks noGrp="1"/>
          </p:cNvSpPr>
          <p:nvPr>
            <p:ph type="body" idx="1"/>
          </p:nvPr>
        </p:nvSpPr>
        <p:spPr>
          <a:xfrm>
            <a:off x="2387600" y="4330700"/>
            <a:ext cx="19621501" cy="7031435"/>
          </a:xfrm>
          <a:prstGeom prst="rect">
            <a:avLst/>
          </a:prstGeom>
        </p:spPr>
        <p:txBody>
          <a:bodyPr/>
          <a:lstStyle/>
          <a:p>
            <a:pPr>
              <a:buBlip>
                <a:blip r:embed="rId2"/>
              </a:buBlip>
            </a:pPr>
            <a:r>
              <a:t>Vision: A CESR outreach plan will advance dissemination and understanding of the  CESR findings and motivate  implementation of the options identified in the report.   </a:t>
            </a:r>
          </a:p>
          <a:p>
            <a:pPr>
              <a:buBlip>
                <a:blip r:embed="rId2"/>
              </a:buBlip>
            </a:pPr>
            <a:r>
              <a:t>Process: Formed from members of the CESR Steering Committee* plus STAC Chair and Vice Chair, and will have a team leader (Stephenson). Access to support from the CRC and would coordinate with the CRC.  </a:t>
            </a:r>
          </a:p>
        </p:txBody>
      </p:sp>
      <p:sp>
        <p:nvSpPr>
          <p:cNvPr id="159" name="* can include STAC and non-STAC members"/>
          <p:cNvSpPr txBox="1"/>
          <p:nvPr/>
        </p:nvSpPr>
        <p:spPr>
          <a:xfrm>
            <a:off x="2207882" y="11760199"/>
            <a:ext cx="9351036"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300"/>
            </a:lvl1pPr>
          </a:lstStyle>
          <a:p>
            <a:r>
              <a:t>* can include STAC and non-STAC members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wo primary activities; Activity 1"/>
          <p:cNvSpPr txBox="1">
            <a:spLocks noGrp="1"/>
          </p:cNvSpPr>
          <p:nvPr>
            <p:ph type="title"/>
          </p:nvPr>
        </p:nvSpPr>
        <p:spPr>
          <a:prstGeom prst="rect">
            <a:avLst/>
          </a:prstGeom>
        </p:spPr>
        <p:txBody>
          <a:bodyPr/>
          <a:lstStyle/>
          <a:p>
            <a:r>
              <a:t>Two primary activities; Activity 1</a:t>
            </a:r>
          </a:p>
        </p:txBody>
      </p:sp>
      <p:sp>
        <p:nvSpPr>
          <p:cNvPr id="162" name="Support CBP partner efforts to investigate CESR findings and policy implications.  Would identify STAC and other scientific expertise to encourage and support continuing interest in topics that have generated interest. Would be alert to funding opportuni"/>
          <p:cNvSpPr txBox="1">
            <a:spLocks noGrp="1"/>
          </p:cNvSpPr>
          <p:nvPr>
            <p:ph type="body" idx="1"/>
          </p:nvPr>
        </p:nvSpPr>
        <p:spPr>
          <a:prstGeom prst="rect">
            <a:avLst/>
          </a:prstGeom>
        </p:spPr>
        <p:txBody>
          <a:bodyPr/>
          <a:lstStyle>
            <a:lvl1pPr>
              <a:buBlip>
                <a:blip r:embed="rId2"/>
              </a:buBlip>
            </a:lvl1pPr>
          </a:lstStyle>
          <a:p>
            <a:r>
              <a:t>Support CBP partner efforts to investigate CESR findings and policy implications.  Would identify STAC and other scientific expertise to encourage and support continuing interest in topics that have generated interest. Would be alert to funding opportunities that would support these activities, and to help connect partners across the watershed who are working on similar issues. The CESR Outreach Team Lead would track and report back to the Team the progress of these efforts.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wo primary activities; Activity 2"/>
          <p:cNvSpPr txBox="1">
            <a:spLocks noGrp="1"/>
          </p:cNvSpPr>
          <p:nvPr>
            <p:ph type="title"/>
          </p:nvPr>
        </p:nvSpPr>
        <p:spPr>
          <a:prstGeom prst="rect">
            <a:avLst/>
          </a:prstGeom>
        </p:spPr>
        <p:txBody>
          <a:bodyPr/>
          <a:lstStyle/>
          <a:p>
            <a:r>
              <a:t>Two primary activities; Activity 2</a:t>
            </a:r>
          </a:p>
        </p:txBody>
      </p:sp>
      <p:sp>
        <p:nvSpPr>
          <p:cNvPr id="165" name="Facilitate the dissemination of under-served, but key CESR findings and policy implications. Would identify key issues not receiving attention, would evaluate why this is the case, and then would further develop and highlight the topic within the CBP par"/>
          <p:cNvSpPr txBox="1">
            <a:spLocks noGrp="1"/>
          </p:cNvSpPr>
          <p:nvPr>
            <p:ph type="body" idx="1"/>
          </p:nvPr>
        </p:nvSpPr>
        <p:spPr>
          <a:prstGeom prst="rect">
            <a:avLst/>
          </a:prstGeom>
        </p:spPr>
        <p:txBody>
          <a:bodyPr/>
          <a:lstStyle>
            <a:lvl1pPr>
              <a:buBlip>
                <a:blip r:embed="rId2"/>
              </a:buBlip>
            </a:lvl1pPr>
          </a:lstStyle>
          <a:p>
            <a:r>
              <a:t>Facilitate the dissemination of under-served, but key CESR findings and policy implications. Would identify key issues not receiving attention, would evaluate why this is the case, and then would further develop and highlight the topic within the CBP partnership (through workshops, technical papers, etc).  As a start, we propose a focus on adaptive decision-making to address uncertainty in system response.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Next steps"/>
          <p:cNvSpPr txBox="1">
            <a:spLocks noGrp="1"/>
          </p:cNvSpPr>
          <p:nvPr>
            <p:ph type="title"/>
          </p:nvPr>
        </p:nvSpPr>
        <p:spPr>
          <a:prstGeom prst="rect">
            <a:avLst/>
          </a:prstGeom>
        </p:spPr>
        <p:txBody>
          <a:bodyPr/>
          <a:lstStyle/>
          <a:p>
            <a:r>
              <a:t>Next steps</a:t>
            </a:r>
          </a:p>
        </p:txBody>
      </p:sp>
      <p:sp>
        <p:nvSpPr>
          <p:cNvPr id="168" name="Presentation repository…"/>
          <p:cNvSpPr txBox="1">
            <a:spLocks noGrp="1"/>
          </p:cNvSpPr>
          <p:nvPr>
            <p:ph type="body" idx="1"/>
          </p:nvPr>
        </p:nvSpPr>
        <p:spPr>
          <a:prstGeom prst="rect">
            <a:avLst/>
          </a:prstGeom>
        </p:spPr>
        <p:txBody>
          <a:bodyPr/>
          <a:lstStyle/>
          <a:p>
            <a:pPr marL="584199" indent="-584199">
              <a:buBlip>
                <a:blip r:embed="rId2"/>
              </a:buBlip>
              <a:defRPr sz="6800"/>
            </a:pPr>
            <a:r>
              <a:t>Presentation repository</a:t>
            </a:r>
          </a:p>
          <a:p>
            <a:pPr marL="584199" indent="-584199">
              <a:buBlip>
                <a:blip r:embed="rId2"/>
              </a:buBlip>
              <a:defRPr sz="6800"/>
            </a:pPr>
            <a:r>
              <a:t>Focus and process for a Step 2 of adaptive decision making </a:t>
            </a:r>
          </a:p>
          <a:p>
            <a:pPr marL="584199" indent="-584199">
              <a:buBlip>
                <a:blip r:embed="rId2"/>
              </a:buBlip>
              <a:defRPr sz="6800"/>
            </a:pPr>
            <a:r>
              <a:t>Late June meeting for above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sources"/>
          <p:cNvSpPr txBox="1">
            <a:spLocks noGrp="1"/>
          </p:cNvSpPr>
          <p:nvPr>
            <p:ph type="title"/>
          </p:nvPr>
        </p:nvSpPr>
        <p:spPr>
          <a:prstGeom prst="rect">
            <a:avLst/>
          </a:prstGeom>
        </p:spPr>
        <p:txBody>
          <a:bodyPr/>
          <a:lstStyle/>
          <a:p>
            <a:r>
              <a:t>Resources </a:t>
            </a:r>
          </a:p>
        </p:txBody>
      </p:sp>
      <p:sp>
        <p:nvSpPr>
          <p:cNvPr id="171" name="Covered under “old” award…"/>
          <p:cNvSpPr txBox="1">
            <a:spLocks noGrp="1"/>
          </p:cNvSpPr>
          <p:nvPr>
            <p:ph type="body" idx="1"/>
          </p:nvPr>
        </p:nvSpPr>
        <p:spPr>
          <a:prstGeom prst="rect">
            <a:avLst/>
          </a:prstGeom>
        </p:spPr>
        <p:txBody>
          <a:bodyPr>
            <a:normAutofit lnSpcReduction="10000"/>
          </a:bodyPr>
          <a:lstStyle/>
          <a:p>
            <a:pPr marL="426466" indent="-426466" defTabSz="602615">
              <a:spcBef>
                <a:spcPts val="2800"/>
              </a:spcBef>
              <a:buBlip>
                <a:blip r:embed="rId2"/>
              </a:buBlip>
              <a:defRPr sz="3650">
                <a:effectLst>
                  <a:outerShdw blurRad="18542" dist="9271" dir="5400000" rotWithShape="0">
                    <a:srgbClr val="FFFFFF"/>
                  </a:outerShdw>
                </a:effectLst>
              </a:defRPr>
            </a:pPr>
            <a:r>
              <a:t>Covered under “old” award</a:t>
            </a:r>
          </a:p>
          <a:p>
            <a:pPr marL="852932" lvl="1" indent="-426466" defTabSz="602615">
              <a:spcBef>
                <a:spcPts val="2800"/>
              </a:spcBef>
              <a:buBlip>
                <a:blip r:embed="rId2"/>
              </a:buBlip>
              <a:defRPr sz="3650">
                <a:effectLst>
                  <a:outerShdw blurRad="18542" dist="9271" dir="5400000" rotWithShape="0">
                    <a:srgbClr val="FFFFFF"/>
                  </a:outerShdw>
                </a:effectLst>
              </a:defRPr>
            </a:pPr>
            <a:r>
              <a:t>GreenFin work on Chesapeake Bay Commission presentation, Executive Summary, Final CESR report</a:t>
            </a:r>
          </a:p>
          <a:p>
            <a:pPr marL="852932" lvl="1" indent="-426466" defTabSz="602615">
              <a:spcBef>
                <a:spcPts val="2800"/>
              </a:spcBef>
              <a:buBlip>
                <a:blip r:embed="rId2"/>
              </a:buBlip>
              <a:defRPr sz="3650">
                <a:effectLst>
                  <a:outerShdw blurRad="18542" dist="9271" dir="5400000" rotWithShape="0">
                    <a:srgbClr val="FFFFFF"/>
                  </a:outerShdw>
                </a:effectLst>
              </a:defRPr>
            </a:pPr>
            <a:r>
              <a:t>Professional technical editor (Pat Nichols )</a:t>
            </a:r>
          </a:p>
          <a:p>
            <a:pPr marL="426466" indent="-426466" defTabSz="602615">
              <a:spcBef>
                <a:spcPts val="2800"/>
              </a:spcBef>
              <a:buBlip>
                <a:blip r:embed="rId2"/>
              </a:buBlip>
              <a:defRPr sz="3650">
                <a:effectLst>
                  <a:outerShdw blurRad="18542" dist="9271" dir="5400000" rotWithShape="0">
                    <a:srgbClr val="FFFFFF"/>
                  </a:outerShdw>
                </a:effectLst>
              </a:defRPr>
            </a:pPr>
            <a:r>
              <a:t>Funds in Year 1 and 2 of  current award:</a:t>
            </a:r>
          </a:p>
          <a:p>
            <a:pPr marL="852932" lvl="1" indent="-426466" defTabSz="602615">
              <a:spcBef>
                <a:spcPts val="2800"/>
              </a:spcBef>
              <a:buBlip>
                <a:blip r:embed="rId2"/>
              </a:buBlip>
              <a:defRPr sz="3650">
                <a:effectLst>
                  <a:outerShdw blurRad="18542" dist="9271" dir="5400000" rotWithShape="0">
                    <a:srgbClr val="FFFFFF"/>
                  </a:outerShdw>
                </a:effectLst>
              </a:defRPr>
            </a:pPr>
            <a:r>
              <a:t>Workshop funds: Year 1 $25-30,000 unused, Year 2 $30,000</a:t>
            </a:r>
          </a:p>
          <a:p>
            <a:pPr marL="852932" lvl="1" indent="-426466" defTabSz="602615">
              <a:spcBef>
                <a:spcPts val="2800"/>
              </a:spcBef>
              <a:buBlip>
                <a:blip r:embed="rId2"/>
              </a:buBlip>
              <a:defRPr sz="3650">
                <a:effectLst>
                  <a:outerShdw blurRad="18542" dist="9271" dir="5400000" rotWithShape="0">
                    <a:srgbClr val="FFFFFF"/>
                  </a:outerShdw>
                </a:effectLst>
              </a:defRPr>
            </a:pPr>
            <a:r>
              <a:t>Professional consultants: Year 1 $5000, Year 2 $5000</a:t>
            </a:r>
          </a:p>
          <a:p>
            <a:pPr marL="852932" lvl="1" indent="-426466" defTabSz="602615">
              <a:spcBef>
                <a:spcPts val="2800"/>
              </a:spcBef>
              <a:buBlip>
                <a:blip r:embed="rId2"/>
              </a:buBlip>
              <a:defRPr sz="3650">
                <a:effectLst>
                  <a:outerShdw blurRad="18542" dist="9271" dir="5400000" rotWithShape="0">
                    <a:srgbClr val="FFFFFF"/>
                  </a:outerShdw>
                </a:effectLst>
              </a:defRPr>
            </a:pPr>
            <a:r>
              <a:t>Web and technical services Year 1 $2000, Year 2 $718</a:t>
            </a:r>
          </a:p>
          <a:p>
            <a:pPr marL="852932" lvl="1" indent="-426466" defTabSz="602615">
              <a:spcBef>
                <a:spcPts val="2800"/>
              </a:spcBef>
              <a:buBlip>
                <a:blip r:embed="rId2"/>
              </a:buBlip>
              <a:defRPr sz="3650">
                <a:effectLst>
                  <a:outerShdw blurRad="18542" dist="9271" dir="5400000" rotWithShape="0">
                    <a:srgbClr val="FFFFFF"/>
                  </a:outerShdw>
                </a:effectLst>
              </a:defRPr>
            </a:pPr>
            <a:r>
              <a:t>Supplemental from Year 1 savings (unknown)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Important Points for STAC"/>
          <p:cNvSpPr txBox="1">
            <a:spLocks noGrp="1"/>
          </p:cNvSpPr>
          <p:nvPr>
            <p:ph type="title"/>
          </p:nvPr>
        </p:nvSpPr>
        <p:spPr>
          <a:prstGeom prst="rect">
            <a:avLst/>
          </a:prstGeom>
        </p:spPr>
        <p:txBody>
          <a:bodyPr/>
          <a:lstStyle/>
          <a:p>
            <a:r>
              <a:t>Important Points for STAC</a:t>
            </a:r>
          </a:p>
        </p:txBody>
      </p:sp>
      <p:sp>
        <p:nvSpPr>
          <p:cNvPr id="174" name="Sunsetting of CESR Steering Committee/Initiation of CESR Outreach and Engagement Committee…"/>
          <p:cNvSpPr txBox="1">
            <a:spLocks noGrp="1"/>
          </p:cNvSpPr>
          <p:nvPr>
            <p:ph type="body" idx="1"/>
          </p:nvPr>
        </p:nvSpPr>
        <p:spPr>
          <a:prstGeom prst="rect">
            <a:avLst/>
          </a:prstGeom>
        </p:spPr>
        <p:txBody>
          <a:bodyPr/>
          <a:lstStyle/>
          <a:p>
            <a:pPr>
              <a:buBlip>
                <a:blip r:embed="rId2"/>
              </a:buBlip>
            </a:pPr>
            <a:r>
              <a:t>Sunsetting of CESR Steering Committee/Initiation of CESR Outreach and Engagement Committee</a:t>
            </a:r>
          </a:p>
          <a:p>
            <a:pPr>
              <a:buBlip>
                <a:blip r:embed="rId2"/>
              </a:buBlip>
            </a:pPr>
            <a:r>
              <a:t>Use of STAC workshop funds for CESR outreach</a:t>
            </a:r>
          </a:p>
          <a:p>
            <a:pPr>
              <a:buBlip>
                <a:blip r:embed="rId2"/>
              </a:buBlip>
            </a:pPr>
            <a:r>
              <a:t>Consistency of concepts and language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2"/>
          <a:stretch>
            <a:fillRect/>
          </a:stretch>
        </p:blipFill>
        <p:spPr>
          <a:xfrm>
            <a:off x="536009" y="301505"/>
            <a:ext cx="23311982" cy="1311299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Important Points for STAC"/>
          <p:cNvSpPr txBox="1">
            <a:spLocks noGrp="1"/>
          </p:cNvSpPr>
          <p:nvPr>
            <p:ph type="title"/>
          </p:nvPr>
        </p:nvSpPr>
        <p:spPr>
          <a:prstGeom prst="rect">
            <a:avLst/>
          </a:prstGeom>
        </p:spPr>
        <p:txBody>
          <a:bodyPr/>
          <a:lstStyle/>
          <a:p>
            <a:r>
              <a:t>Important Points for STAC</a:t>
            </a:r>
          </a:p>
        </p:txBody>
      </p:sp>
      <p:sp>
        <p:nvSpPr>
          <p:cNvPr id="124" name="Sunsetting of CESR Steering Committee/Initiation of CESR Outreach and Engagement Committee…"/>
          <p:cNvSpPr txBox="1">
            <a:spLocks noGrp="1"/>
          </p:cNvSpPr>
          <p:nvPr>
            <p:ph type="body" idx="1"/>
          </p:nvPr>
        </p:nvSpPr>
        <p:spPr>
          <a:prstGeom prst="rect">
            <a:avLst/>
          </a:prstGeom>
        </p:spPr>
        <p:txBody>
          <a:bodyPr/>
          <a:lstStyle/>
          <a:p>
            <a:pPr>
              <a:buBlip>
                <a:blip r:embed="rId2"/>
              </a:buBlip>
            </a:pPr>
            <a:r>
              <a:t>Sunsetting of CESR Steering Committee/Initiation of CESR Outreach and Engagement Committee</a:t>
            </a:r>
          </a:p>
          <a:p>
            <a:pPr>
              <a:buBlip>
                <a:blip r:embed="rId2"/>
              </a:buBlip>
            </a:pPr>
            <a:r>
              <a:t>Use of STAC workshop funds for CESR outreach</a:t>
            </a:r>
          </a:p>
          <a:p>
            <a:pPr>
              <a:buBlip>
                <a:blip r:embed="rId2"/>
              </a:buBlip>
            </a:pPr>
            <a:r>
              <a:t>Consistency of concepts and languages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ESR Policy Implications"/>
          <p:cNvSpPr txBox="1">
            <a:spLocks noGrp="1"/>
          </p:cNvSpPr>
          <p:nvPr>
            <p:ph type="title"/>
          </p:nvPr>
        </p:nvSpPr>
        <p:spPr>
          <a:xfrm>
            <a:off x="2387600" y="1193800"/>
            <a:ext cx="19621500" cy="1958479"/>
          </a:xfrm>
          <a:prstGeom prst="rect">
            <a:avLst/>
          </a:prstGeom>
        </p:spPr>
        <p:txBody>
          <a:bodyPr/>
          <a:lstStyle/>
          <a:p>
            <a:r>
              <a:t>CESR Policy Implications</a:t>
            </a:r>
          </a:p>
        </p:txBody>
      </p:sp>
      <p:sp>
        <p:nvSpPr>
          <p:cNvPr id="179" name="There are opportunities to further reduce nutrients from nonpoint sources, but changes to programs and policies need to be considered.…"/>
          <p:cNvSpPr txBox="1">
            <a:spLocks noGrp="1"/>
          </p:cNvSpPr>
          <p:nvPr>
            <p:ph type="body" idx="1"/>
          </p:nvPr>
        </p:nvSpPr>
        <p:spPr>
          <a:prstGeom prst="rect">
            <a:avLst/>
          </a:prstGeom>
        </p:spPr>
        <p:txBody>
          <a:bodyPr/>
          <a:lstStyle/>
          <a:p>
            <a:pPr marL="414781" indent="-414781" defTabSz="586104">
              <a:spcBef>
                <a:spcPts val="2700"/>
              </a:spcBef>
              <a:buBlip>
                <a:blip r:embed="rId2"/>
              </a:buBlip>
              <a:defRPr sz="3550">
                <a:effectLst>
                  <a:outerShdw blurRad="18034" dist="9017" dir="5400000" rotWithShape="0">
                    <a:srgbClr val="FFFFFF"/>
                  </a:outerShdw>
                </a:effectLst>
              </a:defRPr>
            </a:pPr>
            <a:r>
              <a:t>There are opportunities to further reduce nutrients from nonpoint sources, but changes to programs and policies need to be considered.</a:t>
            </a:r>
          </a:p>
          <a:p>
            <a:pPr marL="414781" indent="-414781" defTabSz="586104">
              <a:spcBef>
                <a:spcPts val="2700"/>
              </a:spcBef>
              <a:buBlip>
                <a:blip r:embed="rId2"/>
              </a:buBlip>
              <a:defRPr sz="3550">
                <a:effectLst>
                  <a:outerShdw blurRad="18034" dist="9017" dir="5400000" rotWithShape="0">
                    <a:srgbClr val="FFFFFF"/>
                  </a:outerShdw>
                </a:effectLst>
              </a:defRPr>
            </a:pPr>
            <a:r>
              <a:t>Additional nutrient reductions will improve water quality, but water quality criteria may be unattainable in some regions of the Bay under existing technologies.</a:t>
            </a:r>
          </a:p>
          <a:p>
            <a:pPr marL="414781" indent="-414781" defTabSz="586104">
              <a:spcBef>
                <a:spcPts val="2700"/>
              </a:spcBef>
              <a:buBlip>
                <a:blip r:embed="rId2"/>
              </a:buBlip>
              <a:defRPr sz="3550">
                <a:effectLst>
                  <a:outerShdw blurRad="18034" dist="9017" dir="5400000" rotWithShape="0">
                    <a:srgbClr val="FFFFFF"/>
                  </a:outerShdw>
                </a:effectLst>
              </a:defRPr>
            </a:pPr>
            <a:r>
              <a:t>The legal requirements of the Clean Water Act (the water quality goal) divert attention away from considering multiple means of improving living resources (support of aquatic life as the designated use) as articulated in the Chesapeake Bay Watershed Agreement.</a:t>
            </a:r>
          </a:p>
          <a:p>
            <a:pPr marL="414781" indent="-414781" defTabSz="586104">
              <a:spcBef>
                <a:spcPts val="2700"/>
              </a:spcBef>
              <a:buBlip>
                <a:blip r:embed="rId2"/>
              </a:buBlip>
              <a:defRPr sz="3550">
                <a:effectLst>
                  <a:outerShdw blurRad="18034" dist="9017" dir="5400000" rotWithShape="0">
                    <a:srgbClr val="FFFFFF"/>
                  </a:outerShdw>
                </a:effectLst>
              </a:defRPr>
            </a:pPr>
            <a:r>
              <a:t>Opportunities exist to adjust approaches to prioritize management actions that improve living resource response.</a:t>
            </a:r>
          </a:p>
          <a:p>
            <a:pPr marL="414781" indent="-414781" defTabSz="586104">
              <a:spcBef>
                <a:spcPts val="2700"/>
              </a:spcBef>
              <a:buBlip>
                <a:blip r:embed="rId2"/>
              </a:buBlip>
              <a:defRPr sz="3550">
                <a:effectLst>
                  <a:outerShdw blurRad="18034" dist="9017" dir="5400000" rotWithShape="0">
                    <a:srgbClr val="FFFFFF"/>
                  </a:outerShdw>
                </a:effectLst>
              </a:defRPr>
            </a:pPr>
            <a:r>
              <a:t>Expanding the scope of adaptive management could address critical uncertainties and response gaps.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But first……"/>
          <p:cNvSpPr txBox="1">
            <a:spLocks noGrp="1"/>
          </p:cNvSpPr>
          <p:nvPr>
            <p:ph type="body" idx="22"/>
          </p:nvPr>
        </p:nvSpPr>
        <p:spPr>
          <a:prstGeom prst="rect">
            <a:avLst/>
          </a:prstGeom>
        </p:spPr>
        <p:txBody>
          <a:bodyPr/>
          <a:lstStyle/>
          <a:p>
            <a:r>
              <a:t>But first……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Stone building in Morocco with ocean and sky in the background" descr="Stone building in Morocco with ocean and sky in the background"/>
          <p:cNvPicPr>
            <a:picLocks noGrp="1"/>
          </p:cNvPicPr>
          <p:nvPr>
            <p:ph type="pic" idx="21"/>
          </p:nvPr>
        </p:nvPicPr>
        <p:blipFill>
          <a:blip r:embed="rId2"/>
          <a:stretch>
            <a:fillRect/>
          </a:stretch>
        </p:blipFill>
        <p:spPr>
          <a:xfrm>
            <a:off x="12573861" y="7018393"/>
            <a:ext cx="10236201" cy="5308601"/>
          </a:xfrm>
          <a:prstGeom prst="rect">
            <a:avLst/>
          </a:prstGeom>
        </p:spPr>
      </p:pic>
      <p:pic>
        <p:nvPicPr>
          <p:cNvPr id="129" name="Small city built into a hillside overlooking the ocean" descr="Small city built into a hillside overlooking the ocean"/>
          <p:cNvPicPr>
            <a:picLocks noGrp="1"/>
          </p:cNvPicPr>
          <p:nvPr>
            <p:ph type="pic" idx="22"/>
          </p:nvPr>
        </p:nvPicPr>
        <p:blipFill>
          <a:blip r:embed="rId3"/>
          <a:stretch>
            <a:fillRect/>
          </a:stretch>
        </p:blipFill>
        <p:spPr>
          <a:xfrm>
            <a:off x="12573861" y="1384300"/>
            <a:ext cx="10236201" cy="5308600"/>
          </a:xfrm>
          <a:prstGeom prst="rect">
            <a:avLst/>
          </a:prstGeom>
        </p:spPr>
      </p:pic>
      <p:pic>
        <p:nvPicPr>
          <p:cNvPr id="130" name="Natural stone arch on a beach in Morocco" descr="Natural stone arch on a beach in Morocco"/>
          <p:cNvPicPr>
            <a:picLocks noGrp="1"/>
          </p:cNvPicPr>
          <p:nvPr>
            <p:ph type="pic" idx="23"/>
          </p:nvPr>
        </p:nvPicPr>
        <p:blipFill>
          <a:blip r:embed="rId4"/>
          <a:stretch>
            <a:fillRect/>
          </a:stretch>
        </p:blipFill>
        <p:spPr>
          <a:xfrm>
            <a:off x="1631651" y="1384300"/>
            <a:ext cx="10553701" cy="10947400"/>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Small city built into a hillside overlooking the ocean" descr="Small city built into a hillside overlooking the ocean"/>
          <p:cNvPicPr>
            <a:picLocks noGrp="1"/>
          </p:cNvPicPr>
          <p:nvPr>
            <p:ph type="pic" idx="21"/>
          </p:nvPr>
        </p:nvPicPr>
        <p:blipFill>
          <a:blip r:embed="rId2"/>
          <a:stretch>
            <a:fillRect/>
          </a:stretch>
        </p:blipFill>
        <p:spPr>
          <a:xfrm>
            <a:off x="12660864" y="4470400"/>
            <a:ext cx="9400073" cy="7696015"/>
          </a:xfrm>
          <a:prstGeom prst="rect">
            <a:avLst/>
          </a:prstGeom>
        </p:spPr>
      </p:pic>
      <p:sp>
        <p:nvSpPr>
          <p:cNvPr id="133" name="CESR"/>
          <p:cNvSpPr txBox="1">
            <a:spLocks noGrp="1"/>
          </p:cNvSpPr>
          <p:nvPr>
            <p:ph type="title"/>
          </p:nvPr>
        </p:nvSpPr>
        <p:spPr>
          <a:prstGeom prst="rect">
            <a:avLst/>
          </a:prstGeom>
        </p:spPr>
        <p:txBody>
          <a:bodyPr/>
          <a:lstStyle/>
          <a:p>
            <a:r>
              <a:t>CESR</a:t>
            </a:r>
          </a:p>
        </p:txBody>
      </p:sp>
      <p:sp>
        <p:nvSpPr>
          <p:cNvPr id="134" name="Joint STAC effort (2019-2023)…"/>
          <p:cNvSpPr txBox="1">
            <a:spLocks noGrp="1"/>
          </p:cNvSpPr>
          <p:nvPr>
            <p:ph type="body" sz="half" idx="1"/>
          </p:nvPr>
        </p:nvSpPr>
        <p:spPr>
          <a:prstGeom prst="rect">
            <a:avLst/>
          </a:prstGeom>
        </p:spPr>
        <p:txBody>
          <a:bodyPr>
            <a:normAutofit lnSpcReduction="10000"/>
          </a:bodyPr>
          <a:lstStyle/>
          <a:p>
            <a:pPr marL="554990" indent="-554990" defTabSz="784225">
              <a:spcBef>
                <a:spcPts val="3700"/>
              </a:spcBef>
              <a:buBlip>
                <a:blip r:embed="rId3"/>
              </a:buBlip>
              <a:defRPr sz="4750">
                <a:effectLst>
                  <a:outerShdw blurRad="24130" dist="12065" dir="5400000" rotWithShape="0">
                    <a:srgbClr val="FFFFFF"/>
                  </a:outerShdw>
                </a:effectLst>
              </a:defRPr>
            </a:pPr>
            <a:r>
              <a:t>Joint STAC effort (2019-2023)</a:t>
            </a:r>
          </a:p>
          <a:p>
            <a:pPr marL="554990" indent="-554990" defTabSz="784225">
              <a:spcBef>
                <a:spcPts val="3700"/>
              </a:spcBef>
              <a:buBlip>
                <a:blip r:embed="rId3"/>
              </a:buBlip>
              <a:defRPr sz="4750">
                <a:effectLst>
                  <a:outerShdw blurRad="24130" dist="12065" dir="5400000" rotWithShape="0">
                    <a:srgbClr val="FFFFFF"/>
                  </a:outerShdw>
                </a:effectLst>
              </a:defRPr>
            </a:pPr>
            <a:r>
              <a:t>Inclusive of STAC Membership (designed by Brian Benham)</a:t>
            </a:r>
          </a:p>
          <a:p>
            <a:pPr marL="554990" indent="-554990" defTabSz="784225">
              <a:spcBef>
                <a:spcPts val="3700"/>
              </a:spcBef>
              <a:buBlip>
                <a:blip r:embed="rId3"/>
              </a:buBlip>
              <a:defRPr sz="4750">
                <a:effectLst>
                  <a:outerShdw blurRad="24130" dist="12065" dir="5400000" rotWithShape="0">
                    <a:srgbClr val="FFFFFF"/>
                  </a:outerShdw>
                </a:effectLst>
              </a:defRPr>
            </a:pPr>
            <a:r>
              <a:t>Major Resource Documents as a foundation</a:t>
            </a:r>
          </a:p>
          <a:p>
            <a:pPr marL="554990" indent="-554990" defTabSz="784225">
              <a:spcBef>
                <a:spcPts val="3700"/>
              </a:spcBef>
              <a:buBlip>
                <a:blip r:embed="rId3"/>
              </a:buBlip>
              <a:defRPr sz="4750">
                <a:effectLst>
                  <a:outerShdw blurRad="24130" dist="12065" dir="5400000" rotWithShape="0">
                    <a:srgbClr val="FFFFFF"/>
                  </a:outerShdw>
                </a:effectLst>
              </a:defRPr>
            </a:pPr>
            <a:r>
              <a:t>Synthesis</a:t>
            </a:r>
          </a:p>
          <a:p>
            <a:pPr marL="554990" indent="-554990" defTabSz="784225">
              <a:spcBef>
                <a:spcPts val="3700"/>
              </a:spcBef>
              <a:buBlip>
                <a:blip r:embed="rId3"/>
              </a:buBlip>
              <a:defRPr sz="4750">
                <a:effectLst>
                  <a:outerShdw blurRad="24130" dist="12065" dir="5400000" rotWithShape="0">
                    <a:srgbClr val="FFFFFF"/>
                  </a:outerShdw>
                </a:effectLst>
              </a:defRPr>
            </a:pPr>
            <a:r>
              <a:t>Multiple levels of review</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Heavy Lifters"/>
          <p:cNvSpPr txBox="1">
            <a:spLocks noGrp="1"/>
          </p:cNvSpPr>
          <p:nvPr>
            <p:ph type="title"/>
          </p:nvPr>
        </p:nvSpPr>
        <p:spPr>
          <a:xfrm>
            <a:off x="2387600" y="1193799"/>
            <a:ext cx="19621500" cy="2336801"/>
          </a:xfrm>
          <a:prstGeom prst="rect">
            <a:avLst/>
          </a:prstGeom>
        </p:spPr>
        <p:txBody>
          <a:bodyPr/>
          <a:lstStyle/>
          <a:p>
            <a:r>
              <a:t>Heavy Lifters</a:t>
            </a:r>
          </a:p>
        </p:txBody>
      </p:sp>
      <p:sp>
        <p:nvSpPr>
          <p:cNvPr id="137" name="Brian Benham, Virginia Tech…"/>
          <p:cNvSpPr txBox="1">
            <a:spLocks noGrp="1"/>
          </p:cNvSpPr>
          <p:nvPr>
            <p:ph type="body" sz="quarter" idx="1"/>
          </p:nvPr>
        </p:nvSpPr>
        <p:spPr>
          <a:xfrm>
            <a:off x="1414760" y="4594666"/>
            <a:ext cx="6538020" cy="8213428"/>
          </a:xfrm>
          <a:prstGeom prst="rect">
            <a:avLst/>
          </a:prstGeom>
        </p:spPr>
        <p:txBody>
          <a:bodyPr/>
          <a:lstStyle/>
          <a:p>
            <a:pPr marL="0" indent="0">
              <a:lnSpc>
                <a:spcPct val="100000"/>
              </a:lnSpc>
              <a:buSzTx/>
              <a:buNone/>
              <a:defRPr sz="4100"/>
            </a:pPr>
            <a:r>
              <a:t>Brian Benham, Virginia Tech</a:t>
            </a:r>
          </a:p>
          <a:p>
            <a:pPr marL="0" indent="0">
              <a:lnSpc>
                <a:spcPct val="100000"/>
              </a:lnSpc>
              <a:buSzTx/>
              <a:buNone/>
              <a:defRPr sz="4100"/>
            </a:pPr>
            <a:r>
              <a:t>Anthony Buda, USDA, ARS</a:t>
            </a:r>
          </a:p>
          <a:p>
            <a:pPr marL="0" indent="0">
              <a:lnSpc>
                <a:spcPct val="100000"/>
              </a:lnSpc>
              <a:buSzTx/>
              <a:buNone/>
              <a:defRPr sz="4100" b="1"/>
            </a:pPr>
            <a:r>
              <a:t>Bill Dennison, UMCES</a:t>
            </a:r>
          </a:p>
          <a:p>
            <a:pPr marL="0" indent="0">
              <a:lnSpc>
                <a:spcPct val="100000"/>
              </a:lnSpc>
              <a:buSzTx/>
              <a:buNone/>
              <a:defRPr sz="4100" b="1"/>
            </a:pPr>
            <a:r>
              <a:t>Zachary Easton, Virginia Tech</a:t>
            </a:r>
          </a:p>
          <a:p>
            <a:pPr marL="0" indent="0">
              <a:lnSpc>
                <a:spcPct val="100000"/>
              </a:lnSpc>
              <a:buSzTx/>
              <a:buNone/>
              <a:defRPr sz="4100"/>
            </a:pPr>
            <a:r>
              <a:t>Ellen Gilinsky, Ellen Gilinsky LLC</a:t>
            </a:r>
          </a:p>
          <a:p>
            <a:pPr marL="0" indent="0">
              <a:lnSpc>
                <a:spcPct val="100000"/>
              </a:lnSpc>
              <a:buSzTx/>
              <a:buNone/>
              <a:defRPr sz="4100"/>
            </a:pPr>
            <a:r>
              <a:t>Andy Miller, UMBC</a:t>
            </a:r>
          </a:p>
        </p:txBody>
      </p:sp>
      <p:sp>
        <p:nvSpPr>
          <p:cNvPr id="138" name="Steering Committee"/>
          <p:cNvSpPr txBox="1"/>
          <p:nvPr/>
        </p:nvSpPr>
        <p:spPr>
          <a:xfrm>
            <a:off x="4567778" y="3968750"/>
            <a:ext cx="5414874"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Steering Committee</a:t>
            </a:r>
          </a:p>
        </p:txBody>
      </p:sp>
      <p:sp>
        <p:nvSpPr>
          <p:cNvPr id="139" name="STAC Chairs"/>
          <p:cNvSpPr txBox="1"/>
          <p:nvPr/>
        </p:nvSpPr>
        <p:spPr>
          <a:xfrm>
            <a:off x="17026128" y="3968750"/>
            <a:ext cx="3844545" cy="9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STAC Chairs</a:t>
            </a:r>
          </a:p>
        </p:txBody>
      </p:sp>
      <p:sp>
        <p:nvSpPr>
          <p:cNvPr id="140" name="Brian Benham, Virginia Tech…"/>
          <p:cNvSpPr txBox="1"/>
          <p:nvPr/>
        </p:nvSpPr>
        <p:spPr>
          <a:xfrm>
            <a:off x="17037050" y="5088086"/>
            <a:ext cx="6140351" cy="2467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gn="l" defTabSz="792479">
              <a:spcBef>
                <a:spcPts val="3700"/>
              </a:spcBef>
              <a:defRPr sz="3072">
                <a:effectLst>
                  <a:outerShdw blurRad="24384" dist="12192" dir="5400000" rotWithShape="0">
                    <a:srgbClr val="FFFFFF"/>
                  </a:outerShdw>
                </a:effectLst>
              </a:defRPr>
            </a:pPr>
            <a:r>
              <a:t>Brian Benham, Virginia Tech</a:t>
            </a:r>
          </a:p>
          <a:p>
            <a:pPr algn="l" defTabSz="792479">
              <a:spcBef>
                <a:spcPts val="3700"/>
              </a:spcBef>
              <a:defRPr sz="3072">
                <a:effectLst>
                  <a:outerShdw blurRad="24384" dist="12192" dir="5400000" rotWithShape="0">
                    <a:srgbClr val="FFFFFF"/>
                  </a:outerShdw>
                </a:effectLst>
              </a:defRPr>
            </a:pPr>
            <a:r>
              <a:t>Andy Miller, UMBC</a:t>
            </a:r>
          </a:p>
          <a:p>
            <a:pPr algn="l" defTabSz="792479">
              <a:spcBef>
                <a:spcPts val="3700"/>
              </a:spcBef>
              <a:defRPr sz="3072">
                <a:effectLst>
                  <a:outerShdw blurRad="24384" dist="12192" dir="5400000" rotWithShape="0">
                    <a:srgbClr val="FFFFFF"/>
                  </a:outerShdw>
                </a:effectLst>
              </a:defRPr>
            </a:pPr>
            <a:r>
              <a:t>Kathy Boomer, FFAR</a:t>
            </a:r>
          </a:p>
        </p:txBody>
      </p:sp>
      <p:sp>
        <p:nvSpPr>
          <p:cNvPr id="141" name="Communication"/>
          <p:cNvSpPr txBox="1"/>
          <p:nvPr/>
        </p:nvSpPr>
        <p:spPr>
          <a:xfrm>
            <a:off x="17031157" y="7971129"/>
            <a:ext cx="4444086" cy="95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Communication</a:t>
            </a:r>
          </a:p>
        </p:txBody>
      </p:sp>
      <p:sp>
        <p:nvSpPr>
          <p:cNvPr id="142" name="Dave Jasinski, GreenFin…"/>
          <p:cNvSpPr txBox="1"/>
          <p:nvPr/>
        </p:nvSpPr>
        <p:spPr>
          <a:xfrm>
            <a:off x="17199236" y="9084705"/>
            <a:ext cx="4107928" cy="336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algn="l" defTabSz="784225">
              <a:spcBef>
                <a:spcPts val="3700"/>
              </a:spcBef>
              <a:defRPr sz="3040">
                <a:effectLst>
                  <a:outerShdw blurRad="24130" dist="12065" dir="5400000" rotWithShape="0">
                    <a:srgbClr val="FFFFFF"/>
                  </a:outerShdw>
                </a:effectLst>
              </a:defRPr>
            </a:pPr>
            <a:r>
              <a:t>Dave Jasinski, GreenFin</a:t>
            </a:r>
          </a:p>
          <a:p>
            <a:pPr algn="l" defTabSz="784225">
              <a:spcBef>
                <a:spcPts val="3700"/>
              </a:spcBef>
              <a:defRPr sz="3040">
                <a:effectLst>
                  <a:outerShdw blurRad="24130" dist="12065" dir="5400000" rotWithShape="0">
                    <a:srgbClr val="FFFFFF"/>
                  </a:outerShdw>
                </a:effectLst>
              </a:defRPr>
            </a:pPr>
            <a:r>
              <a:t>Paula Jasinski, GreenFin</a:t>
            </a:r>
          </a:p>
          <a:p>
            <a:pPr algn="l" defTabSz="784225">
              <a:spcBef>
                <a:spcPts val="3700"/>
              </a:spcBef>
              <a:defRPr sz="3040">
                <a:effectLst>
                  <a:outerShdw blurRad="24130" dist="12065" dir="5400000" rotWithShape="0">
                    <a:srgbClr val="FFFFFF"/>
                  </a:outerShdw>
                </a:effectLst>
              </a:defRPr>
            </a:pPr>
            <a:r>
              <a:t>Lauren Huey, GreenFin</a:t>
            </a:r>
          </a:p>
          <a:p>
            <a:pPr algn="l" defTabSz="784225">
              <a:spcBef>
                <a:spcPts val="3700"/>
              </a:spcBef>
              <a:defRPr sz="3040">
                <a:effectLst>
                  <a:outerShdw blurRad="24130" dist="12065" dir="5400000" rotWithShape="0">
                    <a:srgbClr val="FFFFFF"/>
                  </a:outerShdw>
                </a:effectLst>
              </a:defRPr>
            </a:pPr>
            <a:r>
              <a:t>Rachel Felver, CBP</a:t>
            </a:r>
          </a:p>
        </p:txBody>
      </p:sp>
      <p:sp>
        <p:nvSpPr>
          <p:cNvPr id="143" name="Mark Monaco, NOAA…"/>
          <p:cNvSpPr txBox="1"/>
          <p:nvPr/>
        </p:nvSpPr>
        <p:spPr>
          <a:xfrm>
            <a:off x="8155527" y="4921250"/>
            <a:ext cx="8678775" cy="631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spcBef>
                <a:spcPts val="3900"/>
              </a:spcBef>
              <a:defRPr sz="4100" b="1"/>
            </a:pPr>
            <a:r>
              <a:t>Mark Monaco, NOAA </a:t>
            </a:r>
          </a:p>
          <a:p>
            <a:pPr algn="l">
              <a:spcBef>
                <a:spcPts val="3900"/>
              </a:spcBef>
              <a:defRPr sz="4100" b="1"/>
            </a:pPr>
            <a:r>
              <a:t>Kenny Rose, UMCES</a:t>
            </a:r>
          </a:p>
          <a:p>
            <a:pPr algn="l">
              <a:spcBef>
                <a:spcPts val="3900"/>
              </a:spcBef>
              <a:defRPr sz="4100"/>
            </a:pPr>
            <a:r>
              <a:t>Leonard Shabman, Resources for the Future</a:t>
            </a:r>
          </a:p>
          <a:p>
            <a:pPr algn="l">
              <a:spcBef>
                <a:spcPts val="3900"/>
              </a:spcBef>
              <a:defRPr sz="4100" b="1"/>
            </a:pPr>
            <a:r>
              <a:t>Kurt Stephenson (Co-editor)</a:t>
            </a:r>
          </a:p>
          <a:p>
            <a:pPr algn="l">
              <a:spcBef>
                <a:spcPts val="3900"/>
              </a:spcBef>
              <a:defRPr sz="4100" b="1"/>
            </a:pPr>
            <a:r>
              <a:t>Jeremy Testa, UMCES</a:t>
            </a:r>
          </a:p>
          <a:p>
            <a:pPr algn="l">
              <a:spcBef>
                <a:spcPts val="3900"/>
              </a:spcBef>
              <a:defRPr sz="4100" b="1"/>
            </a:pPr>
            <a:r>
              <a:t>Denice Wardrop (Co-editor)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Image" descr="Image"/>
          <p:cNvPicPr>
            <a:picLocks noChangeAspect="1"/>
          </p:cNvPicPr>
          <p:nvPr/>
        </p:nvPicPr>
        <p:blipFill>
          <a:blip r:embed="rId2"/>
          <a:stretch>
            <a:fillRect/>
          </a:stretch>
        </p:blipFill>
        <p:spPr>
          <a:xfrm>
            <a:off x="1696925" y="864096"/>
            <a:ext cx="5247637" cy="11987808"/>
          </a:xfrm>
          <a:prstGeom prst="rect">
            <a:avLst/>
          </a:prstGeom>
          <a:ln w="12700">
            <a:miter lim="400000"/>
          </a:ln>
        </p:spPr>
      </p:pic>
      <p:sp>
        <p:nvSpPr>
          <p:cNvPr id="146" name="Refocusing water quality management efforts on improving living resource response…"/>
          <p:cNvSpPr txBox="1"/>
          <p:nvPr/>
        </p:nvSpPr>
        <p:spPr>
          <a:xfrm>
            <a:off x="8022132" y="1828799"/>
            <a:ext cx="14876961" cy="1005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4100" b="1"/>
            </a:pPr>
            <a:r>
              <a:t>Refocusing water quality management efforts on improving living resource response </a:t>
            </a:r>
          </a:p>
          <a:p>
            <a:pPr marL="452601" indent="-452601" algn="l">
              <a:buSzPct val="50000"/>
              <a:buBlip>
                <a:blip r:embed="rId3"/>
              </a:buBlip>
              <a:defRPr sz="4100"/>
            </a:pPr>
            <a:r>
              <a:t>Tiered approach to structuring the TMDL and achieving WQS</a:t>
            </a:r>
          </a:p>
          <a:p>
            <a:pPr marL="452601" indent="-452601" algn="l">
              <a:buSzPct val="50000"/>
              <a:buBlip>
                <a:blip r:embed="rId3"/>
              </a:buBlip>
              <a:defRPr sz="4100"/>
            </a:pPr>
            <a:r>
              <a:t>Revisions to existing WQC </a:t>
            </a:r>
          </a:p>
          <a:p>
            <a:pPr algn="l">
              <a:defRPr sz="4100" b="1"/>
            </a:pPr>
            <a:r>
              <a:t>Improving effectiveness of nonpoint source management </a:t>
            </a:r>
          </a:p>
          <a:p>
            <a:pPr marL="452601" indent="-452601" algn="l">
              <a:buSzPct val="50000"/>
              <a:buBlip>
                <a:blip r:embed="rId3"/>
              </a:buBlip>
              <a:defRPr sz="4100"/>
            </a:pPr>
            <a:r>
              <a:t>Addressing mass imbalances </a:t>
            </a:r>
          </a:p>
          <a:p>
            <a:pPr marL="452601" indent="-452601" algn="l">
              <a:buSzPct val="50000"/>
              <a:buBlip>
                <a:blip r:embed="rId3"/>
              </a:buBlip>
              <a:defRPr sz="4100"/>
            </a:pPr>
            <a:r>
              <a:t>Spatial considerations</a:t>
            </a:r>
          </a:p>
          <a:p>
            <a:pPr marL="452601" indent="-452601" algn="l">
              <a:buSzPct val="50000"/>
              <a:buBlip>
                <a:blip r:embed="rId3"/>
              </a:buBlip>
              <a:defRPr sz="4100"/>
            </a:pPr>
            <a:r>
              <a:t>Incentives</a:t>
            </a:r>
          </a:p>
          <a:p>
            <a:pPr marL="452601" indent="-452601" algn="l">
              <a:buSzPct val="50000"/>
              <a:buBlip>
                <a:blip r:embed="rId3"/>
              </a:buBlip>
              <a:defRPr sz="4100"/>
            </a:pPr>
            <a:r>
              <a:t>Institutional innovation through sandboxing</a:t>
            </a:r>
          </a:p>
          <a:p>
            <a:pPr algn="l">
              <a:defRPr sz="4100" b="1"/>
            </a:pPr>
            <a:r>
              <a:t>Enhancing adaptive management to improve the CBP’s ability to learn and respond to uncertainties and response gaps</a:t>
            </a:r>
          </a:p>
          <a:p>
            <a:pPr marL="452601" indent="-452601" algn="l">
              <a:buSzPct val="50000"/>
              <a:buBlip>
                <a:blip r:embed="rId3"/>
              </a:buBlip>
              <a:defRPr sz="4100"/>
            </a:pPr>
            <a:r>
              <a:t>Expand participation in adaptive management</a:t>
            </a:r>
          </a:p>
          <a:p>
            <a:pPr marL="452601" indent="-452601" algn="l">
              <a:buSzPct val="50000"/>
              <a:buBlip>
                <a:blip r:embed="rId3"/>
              </a:buBlip>
              <a:defRPr sz="4100"/>
            </a:pPr>
            <a:r>
              <a:t>Use decision science for enhanced adaptive management </a:t>
            </a:r>
          </a:p>
          <a:p>
            <a:pPr marL="452601" indent="-452601" algn="l">
              <a:buSzPct val="50000"/>
              <a:buBlip>
                <a:blip r:embed="rId3"/>
              </a:buBlip>
              <a:defRPr sz="4100"/>
            </a:pPr>
            <a:r>
              <a:t>Expand analytical tools to support decision-making under uncertainty.</a:t>
            </a:r>
          </a:p>
          <a:p>
            <a:pPr marL="452601" indent="-452601" algn="l">
              <a:buSzPct val="50000"/>
              <a:buBlip>
                <a:blip r:embed="rId3"/>
              </a:buBlip>
              <a:defRPr sz="4100"/>
            </a:pPr>
            <a:r>
              <a:t>Target monitoring and research to support adaptive management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Image" descr="Image"/>
          <p:cNvPicPr>
            <a:picLocks noChangeAspect="1"/>
          </p:cNvPicPr>
          <p:nvPr/>
        </p:nvPicPr>
        <p:blipFill>
          <a:blip r:embed="rId2"/>
          <a:stretch>
            <a:fillRect/>
          </a:stretch>
        </p:blipFill>
        <p:spPr>
          <a:xfrm>
            <a:off x="529527" y="297859"/>
            <a:ext cx="23324946" cy="1312028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Kathy’s presentation to MB"/>
          <p:cNvSpPr txBox="1">
            <a:spLocks noGrp="1"/>
          </p:cNvSpPr>
          <p:nvPr>
            <p:ph type="ctrTitle"/>
          </p:nvPr>
        </p:nvSpPr>
        <p:spPr>
          <a:prstGeom prst="rect">
            <a:avLst/>
          </a:prstGeom>
        </p:spPr>
        <p:txBody>
          <a:bodyPr/>
          <a:lstStyle/>
          <a:p>
            <a:r>
              <a:t>Kathy’s presentation to MB</a:t>
            </a:r>
          </a:p>
        </p:txBody>
      </p:sp>
      <p:sp>
        <p:nvSpPr>
          <p:cNvPr id="151" name="An entrance ramp onto expanding adaptive decision-making"/>
          <p:cNvSpPr txBox="1">
            <a:spLocks noGrp="1"/>
          </p:cNvSpPr>
          <p:nvPr>
            <p:ph type="subTitle" sz="quarter" idx="1"/>
          </p:nvPr>
        </p:nvSpPr>
        <p:spPr>
          <a:prstGeom prst="rect">
            <a:avLst/>
          </a:prstGeom>
        </p:spPr>
        <p:txBody>
          <a:bodyPr/>
          <a:lstStyle/>
          <a:p>
            <a:r>
              <a:t>An entrance ramp onto expanding adaptive decision-making</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0" u="none" strike="noStrike" cap="none" spc="0" normalizeH="0" baseline="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1"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847</Words>
  <Application>Microsoft Macintosh PowerPoint</Application>
  <PresentationFormat>Custom</PresentationFormat>
  <Paragraphs>100</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Helvetica Neue</vt:lpstr>
      <vt:lpstr>Hoefler Text</vt:lpstr>
      <vt:lpstr>Palatino</vt:lpstr>
      <vt:lpstr>Moroccan</vt:lpstr>
      <vt:lpstr>Discussion of Utilizing Remaining FY23 Workshop Funds on Activities Related to Findings in the Comprehensive Evaluation of System Response (CESR)</vt:lpstr>
      <vt:lpstr>Important Points for STAC</vt:lpstr>
      <vt:lpstr>PowerPoint Presentation</vt:lpstr>
      <vt:lpstr>PowerPoint Presentation</vt:lpstr>
      <vt:lpstr>CESR</vt:lpstr>
      <vt:lpstr>Heavy Lifters</vt:lpstr>
      <vt:lpstr>PowerPoint Presentation</vt:lpstr>
      <vt:lpstr>PowerPoint Presentation</vt:lpstr>
      <vt:lpstr>Kathy’s presentation to MB</vt:lpstr>
      <vt:lpstr>Socializing Messages in Preparation for Conversation</vt:lpstr>
      <vt:lpstr>PowerPoint Presentation</vt:lpstr>
      <vt:lpstr>PowerPoint Presentation</vt:lpstr>
      <vt:lpstr>CESR Outreach and Engagement Committee</vt:lpstr>
      <vt:lpstr>Two primary activities; Activity 1</vt:lpstr>
      <vt:lpstr>Two primary activities; Activity 2</vt:lpstr>
      <vt:lpstr>Next steps</vt:lpstr>
      <vt:lpstr>Resources </vt:lpstr>
      <vt:lpstr>Important Points for STAC</vt:lpstr>
      <vt:lpstr>PowerPoint Presentation</vt:lpstr>
      <vt:lpstr>CESR Policy Implications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Discussion of Utilizing Remaining FY23 Workshop Funds on Activities Related to Findings in the Comprehensive Evaluation of System Response (CESR)</dc:title>
  <cp:lastModifiedBy>Wardrop, Denice Heller</cp:lastModifiedBy>
  <cp:revision>1</cp:revision>
  <dcterms:modified xsi:type="dcterms:W3CDTF">2023-06-13T13:37:28Z</dcterms:modified>
</cp:coreProperties>
</file>