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4" r:id="rId3"/>
    <p:sldId id="265" r:id="rId4"/>
    <p:sldId id="266" r:id="rId5"/>
    <p:sldId id="267" r:id="rId6"/>
    <p:sldId id="268" r:id="rId7"/>
    <p:sldId id="260" r:id="rId8"/>
    <p:sldId id="261" r:id="rId9"/>
    <p:sldId id="263" r:id="rId10"/>
    <p:sldId id="271" r:id="rId11"/>
    <p:sldId id="273" r:id="rId12"/>
    <p:sldId id="276" r:id="rId13"/>
    <p:sldId id="278" r:id="rId14"/>
    <p:sldId id="283" r:id="rId15"/>
    <p:sldId id="285" r:id="rId16"/>
    <p:sldId id="301" r:id="rId17"/>
    <p:sldId id="288" r:id="rId18"/>
    <p:sldId id="302" r:id="rId19"/>
    <p:sldId id="303" r:id="rId20"/>
    <p:sldId id="304" r:id="rId21"/>
    <p:sldId id="306" r:id="rId22"/>
    <p:sldId id="300" r:id="rId23"/>
    <p:sldId id="30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sorterViewPr>
    <p:cViewPr>
      <p:scale>
        <a:sx n="100" d="100"/>
        <a:sy n="100" d="100"/>
      </p:scale>
      <p:origin x="0" y="-161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0E404-6E09-45E5-BD26-8F90C99FE654}"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1D05B-F4F7-419A-A61B-A5D9A5FD9D2C}" type="slidenum">
              <a:rPr lang="en-US" smtClean="0"/>
              <a:t>‹#›</a:t>
            </a:fld>
            <a:endParaRPr lang="en-US"/>
          </a:p>
        </p:txBody>
      </p:sp>
    </p:spTree>
    <p:extLst>
      <p:ext uri="{BB962C8B-B14F-4D97-AF65-F5344CB8AC3E}">
        <p14:creationId xmlns:p14="http://schemas.microsoft.com/office/powerpoint/2010/main" val="115559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7434e6b7a8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17434e6b7a8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In nontidal waters, the story is more complex. Rising air temperatures are a factor influencing rising water temperatures, but in many areas, water temperatures increased more than air temperatures, demonstrating that air temperature is not always the primary driver of water temperature in non-tidal waters.</a:t>
            </a:r>
          </a:p>
          <a:p>
            <a:pPr marL="457200" marR="0" lvl="0" indent="-228600" algn="l" rtl="0">
              <a:lnSpc>
                <a:spcPct val="100000"/>
              </a:lnSpc>
              <a:spcBef>
                <a:spcPts val="0"/>
              </a:spcBef>
              <a:spcAft>
                <a:spcPts val="0"/>
              </a:spcAft>
              <a:buSzPts val="1400"/>
              <a:buNone/>
            </a:pPr>
            <a:r>
              <a:rPr lang="en-US" dirty="0"/>
              <a:t>There are also multiple other drivers that can either exacerbate rising water temperatures, such as runoff temperature and heat transfer from channel substrate. There are also factors that can either directly cool water temperatures or buffer against warming water temperatures, including streamflow and groundwater inputs</a:t>
            </a:r>
          </a:p>
          <a:p>
            <a:pPr marL="457200" marR="0" lvl="0" indent="-228600" algn="l" rtl="0">
              <a:lnSpc>
                <a:spcPct val="100000"/>
              </a:lnSpc>
              <a:spcBef>
                <a:spcPts val="0"/>
              </a:spcBef>
              <a:spcAft>
                <a:spcPts val="0"/>
              </a:spcAft>
              <a:buSzPts val="1400"/>
              <a:buNone/>
            </a:pPr>
            <a:r>
              <a:rPr lang="en-US" dirty="0"/>
              <a:t>-This conceptual diagram is an oversimplification -  These drivers will vary in importance over space and time – some may be more relevant than others in different seasons and in different parts of the watershed. </a:t>
            </a:r>
          </a:p>
          <a:p>
            <a:pPr marL="457200" marR="0" lvl="0" indent="-228600" algn="l" rtl="0">
              <a:lnSpc>
                <a:spcPct val="100000"/>
              </a:lnSpc>
              <a:spcBef>
                <a:spcPts val="0"/>
              </a:spcBef>
              <a:spcAft>
                <a:spcPts val="0"/>
              </a:spcAft>
              <a:buSzPts val="1400"/>
              <a:buNone/>
            </a:pPr>
            <a:endParaRPr dirty="0"/>
          </a:p>
        </p:txBody>
      </p:sp>
      <p:sp>
        <p:nvSpPr>
          <p:cNvPr id="152" name="Google Shape;152;g17434e6b7a8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Rationale:</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Higher water temperatures put more stress on multiple fish species.  Low oxygen conditions are worsened by high water temperatures.  </a:t>
            </a:r>
            <a:endParaRPr/>
          </a:p>
          <a:p>
            <a:pPr marL="1085850" lvl="2"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Combined high water temperature and low oxygen reduce the area of suitable habitat for Striped bass and other species.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This stress can be minimized by notifying anglers of days when habitat conditions are poor and discourage fishing that could result in catch and release mortality.  </a:t>
            </a:r>
            <a:endParaRPr/>
          </a:p>
          <a:p>
            <a:pPr marL="171450" lvl="0" indent="-171450" algn="l" rtl="0">
              <a:spcBef>
                <a:spcPts val="0"/>
              </a:spcBef>
              <a:spcAft>
                <a:spcPts val="0"/>
              </a:spcAft>
              <a:buClr>
                <a:schemeClr val="dk1"/>
              </a:buClr>
              <a:buSzPts val="1200"/>
              <a:buFont typeface="Arial"/>
              <a:buChar char="•"/>
            </a:pPr>
            <a:r>
              <a:rPr lang="en-US" b="0"/>
              <a:t>Implementation Actions:</a:t>
            </a:r>
            <a:endParaRPr/>
          </a:p>
          <a:p>
            <a:pPr marL="628650" lvl="1" indent="-171450" algn="l" rtl="0">
              <a:spcBef>
                <a:spcPts val="0"/>
              </a:spcBef>
              <a:spcAft>
                <a:spcPts val="0"/>
              </a:spcAft>
              <a:buClr>
                <a:schemeClr val="dk1"/>
              </a:buClr>
              <a:buSzPts val="1200"/>
              <a:buFont typeface="Arial"/>
              <a:buChar char="•"/>
            </a:pPr>
            <a:r>
              <a:rPr lang="en-US" b="1"/>
              <a:t>Host focused meetings with the joint Sustainable Fisheries and Habitat GIT, Fish Habitat Action Team (FHAT) to review existing science on temperature and oxygen thresholds, application of the science to develop bay wide thresholds and guidance. </a:t>
            </a:r>
            <a:endParaRPr/>
          </a:p>
          <a:p>
            <a:pPr marL="1085850" lvl="2" indent="-171450" algn="l" rtl="0">
              <a:spcBef>
                <a:spcPts val="0"/>
              </a:spcBef>
              <a:spcAft>
                <a:spcPts val="0"/>
              </a:spcAft>
              <a:buClr>
                <a:schemeClr val="dk1"/>
              </a:buClr>
              <a:buSzPts val="1200"/>
              <a:buFont typeface="Arial"/>
              <a:buChar char="•"/>
            </a:pPr>
            <a:r>
              <a:rPr lang="en-US" b="0"/>
              <a:t>The desired outcome of these meetings is to establish temperature and oxygen thresholds for striped bass and other key species based on best available science </a:t>
            </a:r>
            <a:endParaRPr/>
          </a:p>
          <a:p>
            <a:pPr marL="628650" lvl="1" indent="-171450" algn="l" rtl="0">
              <a:spcBef>
                <a:spcPts val="0"/>
              </a:spcBef>
              <a:spcAft>
                <a:spcPts val="0"/>
              </a:spcAft>
              <a:buClr>
                <a:schemeClr val="dk1"/>
              </a:buClr>
              <a:buSzPts val="1200"/>
              <a:buFont typeface="Arial"/>
              <a:buChar char="•"/>
            </a:pPr>
            <a:r>
              <a:rPr lang="en-US" b="1"/>
              <a:t>Convene discussions at the Sustainable Fisheries GIT (SFGIT) meetings with managers and invited anglers </a:t>
            </a:r>
            <a:r>
              <a:rPr lang="en-US" b="0"/>
              <a:t>to:</a:t>
            </a:r>
            <a:endParaRPr/>
          </a:p>
          <a:p>
            <a:pPr marL="1085850" lvl="2" indent="-171450" algn="l" rtl="0">
              <a:spcBef>
                <a:spcPts val="0"/>
              </a:spcBef>
              <a:spcAft>
                <a:spcPts val="0"/>
              </a:spcAft>
              <a:buClr>
                <a:schemeClr val="dk1"/>
              </a:buClr>
              <a:buSzPts val="1200"/>
              <a:buFont typeface="Arial"/>
              <a:buChar char="•"/>
            </a:pPr>
            <a:r>
              <a:rPr lang="en-US" b="0"/>
              <a:t>To discuss the utilization of temperature and oxygen thresholds findings from the FHAT to help develop and communicate guidance to anglers on the environmental thresholds and ways to modify fishing practices to reduce mortality when fish are most vulnerable  </a:t>
            </a:r>
            <a:endParaRPr/>
          </a:p>
          <a:p>
            <a:pPr marL="1085850" lvl="2" indent="-171450" algn="l" rtl="0">
              <a:spcBef>
                <a:spcPts val="0"/>
              </a:spcBef>
              <a:spcAft>
                <a:spcPts val="0"/>
              </a:spcAft>
              <a:buClr>
                <a:schemeClr val="dk1"/>
              </a:buClr>
              <a:buSzPts val="1200"/>
              <a:buFont typeface="Arial"/>
              <a:buChar char="•"/>
            </a:pPr>
            <a:r>
              <a:rPr lang="en-US" b="0"/>
              <a:t>To consider fishing restrictions in areas where conditions exceed thresholds to reduce fishing mortality, and </a:t>
            </a:r>
            <a:endParaRPr/>
          </a:p>
          <a:p>
            <a:pPr marL="1085850" lvl="2" indent="-171450" algn="l" rtl="0">
              <a:spcBef>
                <a:spcPts val="0"/>
              </a:spcBef>
              <a:spcAft>
                <a:spcPts val="0"/>
              </a:spcAft>
              <a:buClr>
                <a:schemeClr val="dk1"/>
              </a:buClr>
              <a:buSzPts val="1200"/>
              <a:buFont typeface="Arial"/>
              <a:buChar char="•"/>
            </a:pPr>
            <a:r>
              <a:rPr lang="en-US" b="0"/>
              <a:t>To develop options for how the thresholds could be built  into fishery management plans at state and regional (Atlantic States Marine Fisheries Commission) levels. </a:t>
            </a:r>
            <a:endParaRPr/>
          </a:p>
          <a:p>
            <a:pPr marL="0" lvl="0" indent="0" algn="l" rtl="0">
              <a:spcBef>
                <a:spcPts val="0"/>
              </a:spcBef>
              <a:spcAft>
                <a:spcPts val="0"/>
              </a:spcAft>
              <a:buNone/>
            </a:pPr>
            <a:br>
              <a:rPr lang="en-US"/>
            </a:br>
            <a:endParaRPr/>
          </a:p>
        </p:txBody>
      </p:sp>
      <p:sp>
        <p:nvSpPr>
          <p:cNvPr id="399" name="Google Shape;3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504424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Rationale:</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Higher water temperatures put more stress on multiple fish species.  Low oxygen conditions are worsened by high water temperatures.  </a:t>
            </a:r>
            <a:endParaRPr/>
          </a:p>
          <a:p>
            <a:pPr marL="1085850" lvl="2"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Combined high water temperature and low oxygen reduce the area of suitable habitat for Striped bass and other species.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This stress can be minimized by notifying anglers of days when habitat conditions are poor and discourage fishing that could result in catch and release mortality.  </a:t>
            </a:r>
            <a:endParaRPr/>
          </a:p>
          <a:p>
            <a:pPr marL="171450" lvl="0" indent="-171450" algn="l" rtl="0">
              <a:spcBef>
                <a:spcPts val="0"/>
              </a:spcBef>
              <a:spcAft>
                <a:spcPts val="0"/>
              </a:spcAft>
              <a:buClr>
                <a:schemeClr val="dk1"/>
              </a:buClr>
              <a:buSzPts val="1200"/>
              <a:buFont typeface="Arial"/>
              <a:buChar char="•"/>
            </a:pPr>
            <a:r>
              <a:rPr lang="en-US" b="0"/>
              <a:t>Implementation Actions:</a:t>
            </a:r>
            <a:endParaRPr/>
          </a:p>
          <a:p>
            <a:pPr marL="628650" lvl="1" indent="-171450" algn="l" rtl="0">
              <a:spcBef>
                <a:spcPts val="0"/>
              </a:spcBef>
              <a:spcAft>
                <a:spcPts val="0"/>
              </a:spcAft>
              <a:buClr>
                <a:schemeClr val="dk1"/>
              </a:buClr>
              <a:buSzPts val="1200"/>
              <a:buFont typeface="Arial"/>
              <a:buChar char="•"/>
            </a:pPr>
            <a:r>
              <a:rPr lang="en-US" b="1"/>
              <a:t>Host focused meetings with the joint Sustainable Fisheries and Habitat GIT, Fish Habitat Action Team (FHAT) to review existing science on temperature and oxygen thresholds, application of the science to develop bay wide thresholds and guidance. </a:t>
            </a:r>
            <a:endParaRPr/>
          </a:p>
          <a:p>
            <a:pPr marL="1085850" lvl="2" indent="-171450" algn="l" rtl="0">
              <a:spcBef>
                <a:spcPts val="0"/>
              </a:spcBef>
              <a:spcAft>
                <a:spcPts val="0"/>
              </a:spcAft>
              <a:buClr>
                <a:schemeClr val="dk1"/>
              </a:buClr>
              <a:buSzPts val="1200"/>
              <a:buFont typeface="Arial"/>
              <a:buChar char="•"/>
            </a:pPr>
            <a:r>
              <a:rPr lang="en-US" b="0"/>
              <a:t>The desired outcome of these meetings is to establish temperature and oxygen thresholds for striped bass and other key species based on best available science </a:t>
            </a:r>
            <a:endParaRPr/>
          </a:p>
          <a:p>
            <a:pPr marL="628650" lvl="1" indent="-171450" algn="l" rtl="0">
              <a:spcBef>
                <a:spcPts val="0"/>
              </a:spcBef>
              <a:spcAft>
                <a:spcPts val="0"/>
              </a:spcAft>
              <a:buClr>
                <a:schemeClr val="dk1"/>
              </a:buClr>
              <a:buSzPts val="1200"/>
              <a:buFont typeface="Arial"/>
              <a:buChar char="•"/>
            </a:pPr>
            <a:r>
              <a:rPr lang="en-US" b="1"/>
              <a:t>Convene discussions at the Sustainable Fisheries GIT (SFGIT) meetings with managers and invited anglers </a:t>
            </a:r>
            <a:r>
              <a:rPr lang="en-US" b="0"/>
              <a:t>to:</a:t>
            </a:r>
            <a:endParaRPr/>
          </a:p>
          <a:p>
            <a:pPr marL="1085850" lvl="2" indent="-171450" algn="l" rtl="0">
              <a:spcBef>
                <a:spcPts val="0"/>
              </a:spcBef>
              <a:spcAft>
                <a:spcPts val="0"/>
              </a:spcAft>
              <a:buClr>
                <a:schemeClr val="dk1"/>
              </a:buClr>
              <a:buSzPts val="1200"/>
              <a:buFont typeface="Arial"/>
              <a:buChar char="•"/>
            </a:pPr>
            <a:r>
              <a:rPr lang="en-US" b="0"/>
              <a:t>To discuss the utilization of temperature and oxygen thresholds findings from the FHAT to help develop and communicate guidance to anglers on the environmental thresholds and ways to modify fishing practices to reduce mortality when fish are most vulnerable  </a:t>
            </a:r>
            <a:endParaRPr/>
          </a:p>
          <a:p>
            <a:pPr marL="1085850" lvl="2" indent="-171450" algn="l" rtl="0">
              <a:spcBef>
                <a:spcPts val="0"/>
              </a:spcBef>
              <a:spcAft>
                <a:spcPts val="0"/>
              </a:spcAft>
              <a:buClr>
                <a:schemeClr val="dk1"/>
              </a:buClr>
              <a:buSzPts val="1200"/>
              <a:buFont typeface="Arial"/>
              <a:buChar char="•"/>
            </a:pPr>
            <a:r>
              <a:rPr lang="en-US" b="0"/>
              <a:t>To consider fishing restrictions in areas where conditions exceed thresholds to reduce fishing mortality, and </a:t>
            </a:r>
            <a:endParaRPr/>
          </a:p>
          <a:p>
            <a:pPr marL="1085850" lvl="2" indent="-171450" algn="l" rtl="0">
              <a:spcBef>
                <a:spcPts val="0"/>
              </a:spcBef>
              <a:spcAft>
                <a:spcPts val="0"/>
              </a:spcAft>
              <a:buClr>
                <a:schemeClr val="dk1"/>
              </a:buClr>
              <a:buSzPts val="1200"/>
              <a:buFont typeface="Arial"/>
              <a:buChar char="•"/>
            </a:pPr>
            <a:r>
              <a:rPr lang="en-US" b="0"/>
              <a:t>To develop options for how the thresholds could be built  into fishery management plans at state and regional (Atlantic States Marine Fisheries Commission) levels. </a:t>
            </a:r>
            <a:endParaRPr/>
          </a:p>
          <a:p>
            <a:pPr marL="0" lvl="0" indent="0" algn="l" rtl="0">
              <a:spcBef>
                <a:spcPts val="0"/>
              </a:spcBef>
              <a:spcAft>
                <a:spcPts val="0"/>
              </a:spcAft>
              <a:buNone/>
            </a:pPr>
            <a:br>
              <a:rPr lang="en-US"/>
            </a:br>
            <a:endParaRPr/>
          </a:p>
        </p:txBody>
      </p:sp>
      <p:sp>
        <p:nvSpPr>
          <p:cNvPr id="399" name="Google Shape;3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Rationale:</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Higher water temperatures put more stress on multiple fish species.  Low oxygen conditions are worsened by high water temperatures.  </a:t>
            </a:r>
            <a:endParaRPr/>
          </a:p>
          <a:p>
            <a:pPr marL="1085850" lvl="2"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Combined high water temperature and low oxygen reduce the area of suitable habitat for Striped bass and other species.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This stress can be minimized by notifying anglers of days when habitat conditions are poor and discourage fishing that could result in catch and release mortality.  </a:t>
            </a:r>
            <a:endParaRPr/>
          </a:p>
          <a:p>
            <a:pPr marL="171450" lvl="0" indent="-171450" algn="l" rtl="0">
              <a:spcBef>
                <a:spcPts val="0"/>
              </a:spcBef>
              <a:spcAft>
                <a:spcPts val="0"/>
              </a:spcAft>
              <a:buClr>
                <a:schemeClr val="dk1"/>
              </a:buClr>
              <a:buSzPts val="1200"/>
              <a:buFont typeface="Arial"/>
              <a:buChar char="•"/>
            </a:pPr>
            <a:r>
              <a:rPr lang="en-US" b="0"/>
              <a:t>Implementation Actions:</a:t>
            </a:r>
            <a:endParaRPr/>
          </a:p>
          <a:p>
            <a:pPr marL="628650" lvl="1" indent="-171450" algn="l" rtl="0">
              <a:spcBef>
                <a:spcPts val="0"/>
              </a:spcBef>
              <a:spcAft>
                <a:spcPts val="0"/>
              </a:spcAft>
              <a:buClr>
                <a:schemeClr val="dk1"/>
              </a:buClr>
              <a:buSzPts val="1200"/>
              <a:buFont typeface="Arial"/>
              <a:buChar char="•"/>
            </a:pPr>
            <a:r>
              <a:rPr lang="en-US" b="1"/>
              <a:t>Host focused meetings with the joint Sustainable Fisheries and Habitat GIT, Fish Habitat Action Team (FHAT) to review existing science on temperature and oxygen thresholds, application of the science to develop bay wide thresholds and guidance. </a:t>
            </a:r>
            <a:endParaRPr/>
          </a:p>
          <a:p>
            <a:pPr marL="1085850" lvl="2" indent="-171450" algn="l" rtl="0">
              <a:spcBef>
                <a:spcPts val="0"/>
              </a:spcBef>
              <a:spcAft>
                <a:spcPts val="0"/>
              </a:spcAft>
              <a:buClr>
                <a:schemeClr val="dk1"/>
              </a:buClr>
              <a:buSzPts val="1200"/>
              <a:buFont typeface="Arial"/>
              <a:buChar char="•"/>
            </a:pPr>
            <a:r>
              <a:rPr lang="en-US" b="0"/>
              <a:t>The desired outcome of these meetings is to establish temperature and oxygen thresholds for striped bass and other key species based on best available science </a:t>
            </a:r>
            <a:endParaRPr/>
          </a:p>
          <a:p>
            <a:pPr marL="628650" lvl="1" indent="-171450" algn="l" rtl="0">
              <a:spcBef>
                <a:spcPts val="0"/>
              </a:spcBef>
              <a:spcAft>
                <a:spcPts val="0"/>
              </a:spcAft>
              <a:buClr>
                <a:schemeClr val="dk1"/>
              </a:buClr>
              <a:buSzPts val="1200"/>
              <a:buFont typeface="Arial"/>
              <a:buChar char="•"/>
            </a:pPr>
            <a:r>
              <a:rPr lang="en-US" b="1"/>
              <a:t>Convene discussions at the Sustainable Fisheries GIT (SFGIT) meetings with managers and invited anglers </a:t>
            </a:r>
            <a:r>
              <a:rPr lang="en-US" b="0"/>
              <a:t>to:</a:t>
            </a:r>
            <a:endParaRPr/>
          </a:p>
          <a:p>
            <a:pPr marL="1085850" lvl="2" indent="-171450" algn="l" rtl="0">
              <a:spcBef>
                <a:spcPts val="0"/>
              </a:spcBef>
              <a:spcAft>
                <a:spcPts val="0"/>
              </a:spcAft>
              <a:buClr>
                <a:schemeClr val="dk1"/>
              </a:buClr>
              <a:buSzPts val="1200"/>
              <a:buFont typeface="Arial"/>
              <a:buChar char="•"/>
            </a:pPr>
            <a:r>
              <a:rPr lang="en-US" b="0"/>
              <a:t>To discuss the utilization of temperature and oxygen thresholds findings from the FHAT to help develop and communicate guidance to anglers on the environmental thresholds and ways to modify fishing practices to reduce mortality when fish are most vulnerable  </a:t>
            </a:r>
            <a:endParaRPr/>
          </a:p>
          <a:p>
            <a:pPr marL="1085850" lvl="2" indent="-171450" algn="l" rtl="0">
              <a:spcBef>
                <a:spcPts val="0"/>
              </a:spcBef>
              <a:spcAft>
                <a:spcPts val="0"/>
              </a:spcAft>
              <a:buClr>
                <a:schemeClr val="dk1"/>
              </a:buClr>
              <a:buSzPts val="1200"/>
              <a:buFont typeface="Arial"/>
              <a:buChar char="•"/>
            </a:pPr>
            <a:r>
              <a:rPr lang="en-US" b="0"/>
              <a:t>To consider fishing restrictions in areas where conditions exceed thresholds to reduce fishing mortality, and </a:t>
            </a:r>
            <a:endParaRPr/>
          </a:p>
          <a:p>
            <a:pPr marL="1085850" lvl="2" indent="-171450" algn="l" rtl="0">
              <a:spcBef>
                <a:spcPts val="0"/>
              </a:spcBef>
              <a:spcAft>
                <a:spcPts val="0"/>
              </a:spcAft>
              <a:buClr>
                <a:schemeClr val="dk1"/>
              </a:buClr>
              <a:buSzPts val="1200"/>
              <a:buFont typeface="Arial"/>
              <a:buChar char="•"/>
            </a:pPr>
            <a:r>
              <a:rPr lang="en-US" b="0"/>
              <a:t>To develop options for how the thresholds could be built  into fishery management plans at state and regional (Atlantic States Marine Fisheries Commission) levels. </a:t>
            </a:r>
            <a:endParaRPr/>
          </a:p>
          <a:p>
            <a:pPr marL="0" lvl="0" indent="0" algn="l" rtl="0">
              <a:spcBef>
                <a:spcPts val="0"/>
              </a:spcBef>
              <a:spcAft>
                <a:spcPts val="0"/>
              </a:spcAft>
              <a:buNone/>
            </a:pPr>
            <a:br>
              <a:rPr lang="en-US"/>
            </a:br>
            <a:endParaRPr/>
          </a:p>
        </p:txBody>
      </p:sp>
      <p:sp>
        <p:nvSpPr>
          <p:cNvPr id="399" name="Google Shape;3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23586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Rationale:</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Higher water temperatures put more stress on multiple fish species.  Low oxygen conditions are worsened by high water temperatures.  </a:t>
            </a:r>
            <a:endParaRPr/>
          </a:p>
          <a:p>
            <a:pPr marL="1085850" lvl="2"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Combined high water temperature and low oxygen reduce the area of suitable habitat for Striped bass and other species.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This stress can be minimized by notifying anglers of days when habitat conditions are poor and discourage fishing that could result in catch and release mortality.  </a:t>
            </a:r>
            <a:endParaRPr/>
          </a:p>
          <a:p>
            <a:pPr marL="171450" lvl="0" indent="-171450" algn="l" rtl="0">
              <a:spcBef>
                <a:spcPts val="0"/>
              </a:spcBef>
              <a:spcAft>
                <a:spcPts val="0"/>
              </a:spcAft>
              <a:buClr>
                <a:schemeClr val="dk1"/>
              </a:buClr>
              <a:buSzPts val="1200"/>
              <a:buFont typeface="Arial"/>
              <a:buChar char="•"/>
            </a:pPr>
            <a:r>
              <a:rPr lang="en-US" b="0"/>
              <a:t>Implementation Actions:</a:t>
            </a:r>
            <a:endParaRPr/>
          </a:p>
          <a:p>
            <a:pPr marL="628650" lvl="1" indent="-171450" algn="l" rtl="0">
              <a:spcBef>
                <a:spcPts val="0"/>
              </a:spcBef>
              <a:spcAft>
                <a:spcPts val="0"/>
              </a:spcAft>
              <a:buClr>
                <a:schemeClr val="dk1"/>
              </a:buClr>
              <a:buSzPts val="1200"/>
              <a:buFont typeface="Arial"/>
              <a:buChar char="•"/>
            </a:pPr>
            <a:r>
              <a:rPr lang="en-US" b="1"/>
              <a:t>Host focused meetings with the joint Sustainable Fisheries and Habitat GIT, Fish Habitat Action Team (FHAT) to review existing science on temperature and oxygen thresholds, application of the science to develop bay wide thresholds and guidance. </a:t>
            </a:r>
            <a:endParaRPr/>
          </a:p>
          <a:p>
            <a:pPr marL="1085850" lvl="2" indent="-171450" algn="l" rtl="0">
              <a:spcBef>
                <a:spcPts val="0"/>
              </a:spcBef>
              <a:spcAft>
                <a:spcPts val="0"/>
              </a:spcAft>
              <a:buClr>
                <a:schemeClr val="dk1"/>
              </a:buClr>
              <a:buSzPts val="1200"/>
              <a:buFont typeface="Arial"/>
              <a:buChar char="•"/>
            </a:pPr>
            <a:r>
              <a:rPr lang="en-US" b="0"/>
              <a:t>The desired outcome of these meetings is to establish temperature and oxygen thresholds for striped bass and other key species based on best available science </a:t>
            </a:r>
            <a:endParaRPr/>
          </a:p>
          <a:p>
            <a:pPr marL="628650" lvl="1" indent="-171450" algn="l" rtl="0">
              <a:spcBef>
                <a:spcPts val="0"/>
              </a:spcBef>
              <a:spcAft>
                <a:spcPts val="0"/>
              </a:spcAft>
              <a:buClr>
                <a:schemeClr val="dk1"/>
              </a:buClr>
              <a:buSzPts val="1200"/>
              <a:buFont typeface="Arial"/>
              <a:buChar char="•"/>
            </a:pPr>
            <a:r>
              <a:rPr lang="en-US" b="1"/>
              <a:t>Convene discussions at the Sustainable Fisheries GIT (SFGIT) meetings with managers and invited anglers </a:t>
            </a:r>
            <a:r>
              <a:rPr lang="en-US" b="0"/>
              <a:t>to:</a:t>
            </a:r>
            <a:endParaRPr/>
          </a:p>
          <a:p>
            <a:pPr marL="1085850" lvl="2" indent="-171450" algn="l" rtl="0">
              <a:spcBef>
                <a:spcPts val="0"/>
              </a:spcBef>
              <a:spcAft>
                <a:spcPts val="0"/>
              </a:spcAft>
              <a:buClr>
                <a:schemeClr val="dk1"/>
              </a:buClr>
              <a:buSzPts val="1200"/>
              <a:buFont typeface="Arial"/>
              <a:buChar char="•"/>
            </a:pPr>
            <a:r>
              <a:rPr lang="en-US" b="0"/>
              <a:t>To discuss the utilization of temperature and oxygen thresholds findings from the FHAT to help develop and communicate guidance to anglers on the environmental thresholds and ways to modify fishing practices to reduce mortality when fish are most vulnerable  </a:t>
            </a:r>
            <a:endParaRPr/>
          </a:p>
          <a:p>
            <a:pPr marL="1085850" lvl="2" indent="-171450" algn="l" rtl="0">
              <a:spcBef>
                <a:spcPts val="0"/>
              </a:spcBef>
              <a:spcAft>
                <a:spcPts val="0"/>
              </a:spcAft>
              <a:buClr>
                <a:schemeClr val="dk1"/>
              </a:buClr>
              <a:buSzPts val="1200"/>
              <a:buFont typeface="Arial"/>
              <a:buChar char="•"/>
            </a:pPr>
            <a:r>
              <a:rPr lang="en-US" b="0"/>
              <a:t>To consider fishing restrictions in areas where conditions exceed thresholds to reduce fishing mortality, and </a:t>
            </a:r>
            <a:endParaRPr/>
          </a:p>
          <a:p>
            <a:pPr marL="1085850" lvl="2" indent="-171450" algn="l" rtl="0">
              <a:spcBef>
                <a:spcPts val="0"/>
              </a:spcBef>
              <a:spcAft>
                <a:spcPts val="0"/>
              </a:spcAft>
              <a:buClr>
                <a:schemeClr val="dk1"/>
              </a:buClr>
              <a:buSzPts val="1200"/>
              <a:buFont typeface="Arial"/>
              <a:buChar char="•"/>
            </a:pPr>
            <a:r>
              <a:rPr lang="en-US" b="0"/>
              <a:t>To develop options for how the thresholds could be built  into fishery management plans at state and regional (Atlantic States Marine Fisheries Commission) levels. </a:t>
            </a:r>
            <a:endParaRPr/>
          </a:p>
          <a:p>
            <a:pPr marL="0" lvl="0" indent="0" algn="l" rtl="0">
              <a:spcBef>
                <a:spcPts val="0"/>
              </a:spcBef>
              <a:spcAft>
                <a:spcPts val="0"/>
              </a:spcAft>
              <a:buNone/>
            </a:pPr>
            <a:br>
              <a:rPr lang="en-US"/>
            </a:br>
            <a:endParaRPr/>
          </a:p>
        </p:txBody>
      </p:sp>
      <p:sp>
        <p:nvSpPr>
          <p:cNvPr id="399" name="Google Shape;3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42352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Rationale:</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Higher water temperatures put more stress on multiple fish species.  Low oxygen conditions are worsened by high water temperatures.  </a:t>
            </a:r>
            <a:endParaRPr/>
          </a:p>
          <a:p>
            <a:pPr marL="1085850" lvl="2"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Combined high water temperature and low oxygen reduce the area of suitable habitat for Striped bass and other species. </a:t>
            </a:r>
            <a:endParaRPr/>
          </a:p>
          <a:p>
            <a:pPr marL="628650" lvl="1" indent="-171450" algn="l" rtl="0">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This stress can be minimized by notifying anglers of days when habitat conditions are poor and discourage fishing that could result in catch and release mortality.  </a:t>
            </a:r>
            <a:endParaRPr/>
          </a:p>
          <a:p>
            <a:pPr marL="171450" lvl="0" indent="-171450" algn="l" rtl="0">
              <a:spcBef>
                <a:spcPts val="0"/>
              </a:spcBef>
              <a:spcAft>
                <a:spcPts val="0"/>
              </a:spcAft>
              <a:buClr>
                <a:schemeClr val="dk1"/>
              </a:buClr>
              <a:buSzPts val="1200"/>
              <a:buFont typeface="Arial"/>
              <a:buChar char="•"/>
            </a:pPr>
            <a:r>
              <a:rPr lang="en-US" b="0"/>
              <a:t>Implementation Actions:</a:t>
            </a:r>
            <a:endParaRPr/>
          </a:p>
          <a:p>
            <a:pPr marL="628650" lvl="1" indent="-171450" algn="l" rtl="0">
              <a:spcBef>
                <a:spcPts val="0"/>
              </a:spcBef>
              <a:spcAft>
                <a:spcPts val="0"/>
              </a:spcAft>
              <a:buClr>
                <a:schemeClr val="dk1"/>
              </a:buClr>
              <a:buSzPts val="1200"/>
              <a:buFont typeface="Arial"/>
              <a:buChar char="•"/>
            </a:pPr>
            <a:r>
              <a:rPr lang="en-US" b="1"/>
              <a:t>Host focused meetings with the joint Sustainable Fisheries and Habitat GIT, Fish Habitat Action Team (FHAT) to review existing science on temperature and oxygen thresholds, application of the science to develop bay wide thresholds and guidance. </a:t>
            </a:r>
            <a:endParaRPr/>
          </a:p>
          <a:p>
            <a:pPr marL="1085850" lvl="2" indent="-171450" algn="l" rtl="0">
              <a:spcBef>
                <a:spcPts val="0"/>
              </a:spcBef>
              <a:spcAft>
                <a:spcPts val="0"/>
              </a:spcAft>
              <a:buClr>
                <a:schemeClr val="dk1"/>
              </a:buClr>
              <a:buSzPts val="1200"/>
              <a:buFont typeface="Arial"/>
              <a:buChar char="•"/>
            </a:pPr>
            <a:r>
              <a:rPr lang="en-US" b="0"/>
              <a:t>The desired outcome of these meetings is to establish temperature and oxygen thresholds for striped bass and other key species based on best available science </a:t>
            </a:r>
            <a:endParaRPr/>
          </a:p>
          <a:p>
            <a:pPr marL="628650" lvl="1" indent="-171450" algn="l" rtl="0">
              <a:spcBef>
                <a:spcPts val="0"/>
              </a:spcBef>
              <a:spcAft>
                <a:spcPts val="0"/>
              </a:spcAft>
              <a:buClr>
                <a:schemeClr val="dk1"/>
              </a:buClr>
              <a:buSzPts val="1200"/>
              <a:buFont typeface="Arial"/>
              <a:buChar char="•"/>
            </a:pPr>
            <a:r>
              <a:rPr lang="en-US" b="1"/>
              <a:t>Convene discussions at the Sustainable Fisheries GIT (SFGIT) meetings with managers and invited anglers </a:t>
            </a:r>
            <a:r>
              <a:rPr lang="en-US" b="0"/>
              <a:t>to:</a:t>
            </a:r>
            <a:endParaRPr/>
          </a:p>
          <a:p>
            <a:pPr marL="1085850" lvl="2" indent="-171450" algn="l" rtl="0">
              <a:spcBef>
                <a:spcPts val="0"/>
              </a:spcBef>
              <a:spcAft>
                <a:spcPts val="0"/>
              </a:spcAft>
              <a:buClr>
                <a:schemeClr val="dk1"/>
              </a:buClr>
              <a:buSzPts val="1200"/>
              <a:buFont typeface="Arial"/>
              <a:buChar char="•"/>
            </a:pPr>
            <a:r>
              <a:rPr lang="en-US" b="0"/>
              <a:t>To discuss the utilization of temperature and oxygen thresholds findings from the FHAT to help develop and communicate guidance to anglers on the environmental thresholds and ways to modify fishing practices to reduce mortality when fish are most vulnerable  </a:t>
            </a:r>
            <a:endParaRPr/>
          </a:p>
          <a:p>
            <a:pPr marL="1085850" lvl="2" indent="-171450" algn="l" rtl="0">
              <a:spcBef>
                <a:spcPts val="0"/>
              </a:spcBef>
              <a:spcAft>
                <a:spcPts val="0"/>
              </a:spcAft>
              <a:buClr>
                <a:schemeClr val="dk1"/>
              </a:buClr>
              <a:buSzPts val="1200"/>
              <a:buFont typeface="Arial"/>
              <a:buChar char="•"/>
            </a:pPr>
            <a:r>
              <a:rPr lang="en-US" b="0"/>
              <a:t>To consider fishing restrictions in areas where conditions exceed thresholds to reduce fishing mortality, and </a:t>
            </a:r>
            <a:endParaRPr/>
          </a:p>
          <a:p>
            <a:pPr marL="1085850" lvl="2" indent="-171450" algn="l" rtl="0">
              <a:spcBef>
                <a:spcPts val="0"/>
              </a:spcBef>
              <a:spcAft>
                <a:spcPts val="0"/>
              </a:spcAft>
              <a:buClr>
                <a:schemeClr val="dk1"/>
              </a:buClr>
              <a:buSzPts val="1200"/>
              <a:buFont typeface="Arial"/>
              <a:buChar char="•"/>
            </a:pPr>
            <a:r>
              <a:rPr lang="en-US" b="0"/>
              <a:t>To develop options for how the thresholds could be built  into fishery management plans at state and regional (Atlantic States Marine Fisheries Commission) levels. </a:t>
            </a:r>
            <a:endParaRPr/>
          </a:p>
          <a:p>
            <a:pPr marL="0" lvl="0" indent="0" algn="l" rtl="0">
              <a:spcBef>
                <a:spcPts val="0"/>
              </a:spcBef>
              <a:spcAft>
                <a:spcPts val="0"/>
              </a:spcAft>
              <a:buNone/>
            </a:pPr>
            <a:br>
              <a:rPr lang="en-US"/>
            </a:br>
            <a:endParaRPr/>
          </a:p>
        </p:txBody>
      </p:sp>
      <p:sp>
        <p:nvSpPr>
          <p:cNvPr id="399" name="Google Shape;3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989251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434e6b7a8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7434e6b7a8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Given these important differences between the drivers of rising water temperatures between tidal and nontidal waters, we divided the workshop effort into two sub-groups. The watershed, or non-tidal subgroup looked at opportunities to both mitigate and adapt to rising water temperatures. Mitigation efforts focus on what we can do on the land to directly cool water temperatures or minimize the extent to which heated runoff is entering waterways. </a:t>
            </a:r>
          </a:p>
          <a:p>
            <a:pPr marL="0" lvl="0" indent="0" algn="l" rtl="0">
              <a:lnSpc>
                <a:spcPct val="100000"/>
              </a:lnSpc>
              <a:spcBef>
                <a:spcPts val="0"/>
              </a:spcBef>
              <a:spcAft>
                <a:spcPts val="0"/>
              </a:spcAft>
              <a:buSzPts val="1400"/>
              <a:buNone/>
            </a:pPr>
            <a:r>
              <a:rPr lang="en-US" dirty="0"/>
              <a:t>- Adaptation approaches tend to be focused on restoration or management activities that can help minimize impacts on particular species or habitats. The tidal group primarily focused on adaptation approaches, given that tidal water temperatures are more driven by global forces </a:t>
            </a:r>
          </a:p>
          <a:p>
            <a:pPr marL="0" lvl="0" indent="0" algn="l" rtl="0">
              <a:lnSpc>
                <a:spcPct val="100000"/>
              </a:lnSpc>
              <a:spcBef>
                <a:spcPts val="0"/>
              </a:spcBef>
              <a:spcAft>
                <a:spcPts val="0"/>
              </a:spcAft>
              <a:buSzPts val="1400"/>
              <a:buNone/>
            </a:pPr>
            <a:endParaRPr dirty="0"/>
          </a:p>
        </p:txBody>
      </p:sp>
      <p:sp>
        <p:nvSpPr>
          <p:cNvPr id="187" name="Google Shape;187;g17434e6b7a8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7434e6b7a8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7434e6b7a8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In nontidal waters, we expect the strongest negative impact for </a:t>
            </a:r>
            <a:r>
              <a:rPr lang="en-US" dirty="0" err="1"/>
              <a:t>coldwater</a:t>
            </a:r>
            <a:r>
              <a:rPr lang="en-US" dirty="0"/>
              <a:t> species such as brook trout and checkered sculpin that are more sensitive to warm water</a:t>
            </a:r>
          </a:p>
          <a:p>
            <a:pPr marL="0" lvl="0" indent="0" algn="l" rtl="0">
              <a:lnSpc>
                <a:spcPct val="100000"/>
              </a:lnSpc>
              <a:spcBef>
                <a:spcPts val="0"/>
              </a:spcBef>
              <a:spcAft>
                <a:spcPts val="0"/>
              </a:spcAft>
              <a:buClr>
                <a:schemeClr val="dk1"/>
              </a:buClr>
              <a:buSzPts val="1200"/>
              <a:buFont typeface="Calibri"/>
              <a:buNone/>
            </a:pPr>
            <a:r>
              <a:rPr lang="en-US" dirty="0"/>
              <a:t>Warm water species such as perch and bass may be less vulnerable, but they may nonetheless sensitive to extreme temperatures and indirect effects related to multiple stressors that may occur in urban streams and rivers. These species are also found in the places where most people live in the watershed, so are still really important to consider</a:t>
            </a:r>
          </a:p>
          <a:p>
            <a:pPr marL="0" lvl="0" indent="0" algn="l" rtl="0">
              <a:lnSpc>
                <a:spcPct val="100000"/>
              </a:lnSpc>
              <a:spcBef>
                <a:spcPts val="0"/>
              </a:spcBef>
              <a:spcAft>
                <a:spcPts val="0"/>
              </a:spcAft>
              <a:buClr>
                <a:schemeClr val="dk1"/>
              </a:buClr>
              <a:buSzPts val="1200"/>
              <a:buFont typeface="Calibri"/>
              <a:buNone/>
            </a:pPr>
            <a:r>
              <a:rPr lang="en-US" dirty="0"/>
              <a:t>- Lower parts of the </a:t>
            </a:r>
            <a:r>
              <a:rPr lang="en-US" dirty="0" err="1"/>
              <a:t>foodweb</a:t>
            </a:r>
            <a:r>
              <a:rPr lang="en-US" dirty="0"/>
              <a:t> including biofilms, algae, zooplankton, and macroinvertebrates may also be vulnerable, as are freshwater mussels and their host species, but more study is needed on how temperature affects these species. </a:t>
            </a:r>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7434e6b7a8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7434e6b7a8_0_5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Tx/>
              <a:buChar char="-"/>
            </a:pPr>
            <a:r>
              <a:rPr lang="en-US" dirty="0"/>
              <a:t>Also need to account for how temperature interacts with other stressors</a:t>
            </a:r>
          </a:p>
          <a:p>
            <a:pPr marL="171450" lvl="0" indent="-171450" algn="l" rtl="0">
              <a:lnSpc>
                <a:spcPct val="100000"/>
              </a:lnSpc>
              <a:spcBef>
                <a:spcPts val="0"/>
              </a:spcBef>
              <a:spcAft>
                <a:spcPts val="0"/>
              </a:spcAft>
              <a:buClr>
                <a:schemeClr val="dk1"/>
              </a:buClr>
              <a:buSzPts val="1200"/>
              <a:buFontTx/>
              <a:buChar char="-"/>
            </a:pPr>
            <a:r>
              <a:rPr lang="en-US" dirty="0"/>
              <a:t>Temperature is also known to modify the toxicity of other contaminants in waterways and these co-occurring stressors can negatively impact stream health. For example, during Workshop 1, participants referenced how prolonged heat waves can co-occur with pathogen outbreaks to cause massive fish die-offs. So even where species may not be particularly sensitive to temperature itself, they can still be negatively impacted by the combination of temperature and other stressors. </a:t>
            </a:r>
          </a:p>
          <a:p>
            <a:pPr marL="171450" lvl="0" indent="-171450" algn="l" rtl="0">
              <a:lnSpc>
                <a:spcPct val="100000"/>
              </a:lnSpc>
              <a:spcBef>
                <a:spcPts val="0"/>
              </a:spcBef>
              <a:spcAft>
                <a:spcPts val="0"/>
              </a:spcAft>
              <a:buClr>
                <a:schemeClr val="dk1"/>
              </a:buClr>
              <a:buSzPts val="1200"/>
              <a:buFontTx/>
              <a:buChar char="-"/>
            </a:pPr>
            <a:r>
              <a:rPr lang="en-US" dirty="0"/>
              <a:t>Warm temperatures can also be associated with algal blooms, which can be detrimental to human health. </a:t>
            </a:r>
          </a:p>
          <a:p>
            <a:pPr marL="171450" lvl="0" indent="-171450" algn="l" rtl="0">
              <a:lnSpc>
                <a:spcPct val="100000"/>
              </a:lnSpc>
              <a:spcBef>
                <a:spcPts val="0"/>
              </a:spcBef>
              <a:spcAft>
                <a:spcPts val="0"/>
              </a:spcAft>
              <a:buClr>
                <a:schemeClr val="dk1"/>
              </a:buClr>
              <a:buSzPts val="1200"/>
              <a:buFontTx/>
              <a:buChar char="-"/>
            </a:pPr>
            <a:r>
              <a:rPr lang="en-US" dirty="0"/>
              <a:t>We may also expect to see changes in species assemblages to include more non-native invasive species, which may have broader implications for our stream and river ecosystems </a:t>
            </a:r>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7434e6b7a8_0_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7434e6b7a8_0_8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Even though the CBP partnership is committed to brook trout stream protection and restoration, suitable brook trout habitat is still diminishing, at least in part due to development impacts and especially the loss of riparian forest. Stream warming increases the urgency to identify the best currently forested habitat for land conservation and places where other restoration actions could most benefit vulnerable </a:t>
            </a:r>
            <a:r>
              <a:rPr lang="en-US" dirty="0" err="1"/>
              <a:t>coldwater</a:t>
            </a:r>
            <a:r>
              <a:rPr lang="en-US" dirty="0"/>
              <a:t> habitat. </a:t>
            </a:r>
          </a:p>
          <a:p>
            <a:pPr marL="171450" lvl="0" indent="-171450" algn="l" rtl="0">
              <a:spcBef>
                <a:spcPts val="0"/>
              </a:spcBef>
              <a:spcAft>
                <a:spcPts val="0"/>
              </a:spcAft>
              <a:buFontTx/>
              <a:buChar char="-"/>
            </a:pPr>
            <a:r>
              <a:rPr lang="en-US" dirty="0"/>
              <a:t>Restoration activities should include planting new riparian forest buffers where needed, but also promoting good agricultural stewardship and reforesting abandoned </a:t>
            </a:r>
            <a:r>
              <a:rPr lang="en-US" dirty="0" err="1"/>
              <a:t>minelands</a:t>
            </a:r>
            <a:r>
              <a:rPr lang="en-US" dirty="0"/>
              <a:t> in watersheds with high quality brook trout habitat. This will require developing stronger engagement with private landowners and working strategically through partnerships to ensure these valuable habitats are conserved and restored</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t>There are excellent mapping tools for habitat identification that should be utilized to focus these efforts, such as the Maryland DNR Coldwater Resources Mapping Tool you see here</a:t>
            </a:r>
          </a:p>
          <a:p>
            <a:pPr marL="171450" lvl="0" indent="-171450" algn="l" rtl="0">
              <a:spcBef>
                <a:spcPts val="0"/>
              </a:spcBef>
              <a:spcAft>
                <a:spcPts val="0"/>
              </a:spcAft>
              <a:buFontTx/>
              <a:buChar char="-"/>
            </a:pPr>
            <a:endParaRPr lang="en-US" dirty="0"/>
          </a:p>
          <a:p>
            <a:pPr marL="171450" lvl="0" indent="-171450" algn="l" rtl="0">
              <a:spcBef>
                <a:spcPts val="0"/>
              </a:spcBef>
              <a:spcAft>
                <a:spcPts val="0"/>
              </a:spcAft>
              <a:buFontTx/>
              <a:buChar char="-"/>
            </a:pPr>
            <a:endParaRPr dirty="0"/>
          </a:p>
        </p:txBody>
      </p:sp>
      <p:sp>
        <p:nvSpPr>
          <p:cNvPr id="254" name="Google Shape;254;g17434e6b7a8_0_8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7434e6b7a8_0_8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7434e6b7a8_0_8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Moving to our overarching, cross-landscape recommendations:</a:t>
            </a:r>
          </a:p>
          <a:p>
            <a:pPr marL="171450" lvl="0" indent="-171450" algn="l" rtl="0">
              <a:spcBef>
                <a:spcPts val="0"/>
              </a:spcBef>
              <a:spcAft>
                <a:spcPts val="0"/>
              </a:spcAft>
              <a:buFontTx/>
              <a:buChar char="-"/>
            </a:pPr>
            <a:r>
              <a:rPr lang="en-US" dirty="0"/>
              <a:t>Certain water quality BMPs are known to warm surface water temperature, including wet ponds, detention ponds, farm ponds and CAFO lagoons. While these practices may be very effective and necessary to achieve nutrient and sediment load reductions, they may be having unintended consequences for water temperatures and stream ecosystems. </a:t>
            </a:r>
          </a:p>
          <a:p>
            <a:pPr marL="171450" lvl="0" indent="-171450" algn="l" rtl="0">
              <a:spcBef>
                <a:spcPts val="0"/>
              </a:spcBef>
              <a:spcAft>
                <a:spcPts val="0"/>
              </a:spcAft>
              <a:buFontTx/>
              <a:buChar char="-"/>
            </a:pPr>
            <a:r>
              <a:rPr lang="en-US" dirty="0"/>
              <a:t>The graph on the right shows that over time, the use of heating BMPs has greatly exceeded cooling BMPs in the Chesapeake Bay watershed, suggesting a need to focus on incorporating temperature considerations into BMP selection and design. This focus is especially important near </a:t>
            </a:r>
            <a:r>
              <a:rPr lang="en-US" dirty="0" err="1"/>
              <a:t>coldwater</a:t>
            </a:r>
            <a:r>
              <a:rPr lang="en-US" dirty="0"/>
              <a:t> habitat areas where species are particularly vulnerable to any further increases in stream warming. However, promoting cooling BMPs over heating BMPs could be beneficial watershed-wide to offset as much as possible the heating effects of impervious land uses. </a:t>
            </a:r>
          </a:p>
          <a:p>
            <a:pPr marL="171450" lvl="0" indent="-171450" algn="l" rtl="0">
              <a:spcBef>
                <a:spcPts val="0"/>
              </a:spcBef>
              <a:spcAft>
                <a:spcPts val="0"/>
              </a:spcAft>
              <a:buFontTx/>
              <a:buChar char="-"/>
            </a:pPr>
            <a:r>
              <a:rPr lang="en-US" dirty="0"/>
              <a:t>For practices with the potential to exacerbate stream warming, design recommendations and criteria should be developed to minimize warming impacts</a:t>
            </a:r>
          </a:p>
          <a:p>
            <a:pPr marL="171450" lvl="0" indent="-171450" algn="l" rtl="0">
              <a:spcBef>
                <a:spcPts val="0"/>
              </a:spcBef>
              <a:spcAft>
                <a:spcPts val="0"/>
              </a:spcAft>
              <a:buFontTx/>
              <a:buChar char="-"/>
            </a:pPr>
            <a:endParaRPr dirty="0"/>
          </a:p>
        </p:txBody>
      </p:sp>
      <p:sp>
        <p:nvSpPr>
          <p:cNvPr id="279" name="Google Shape;279;g17434e6b7a8_0_8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7434e6b7a8_0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7434e6b7a8_0_8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Tx/>
              <a:buChar char="-"/>
            </a:pPr>
            <a:r>
              <a:rPr lang="en-US" dirty="0"/>
              <a:t>Moving now to our overarching scientific recommendations: The first recommendation is for research and states that …</a:t>
            </a:r>
          </a:p>
          <a:p>
            <a:pPr marL="171450" lvl="0" indent="-171450" algn="l" rtl="0">
              <a:spcBef>
                <a:spcPts val="0"/>
              </a:spcBef>
              <a:spcAft>
                <a:spcPts val="0"/>
              </a:spcAft>
              <a:buFontTx/>
              <a:buChar char="-"/>
            </a:pPr>
            <a:r>
              <a:rPr lang="en-US" dirty="0"/>
              <a:t>Some of these critical knowledge gaps included limited understanding of the ecological impacts of rising water temperatures, how temperature interacts with other stressors, and how best to mitigate detrimental impacts in different landscape contexts. </a:t>
            </a:r>
          </a:p>
          <a:p>
            <a:pPr marL="171450" lvl="0" indent="-171450" algn="l" rtl="0">
              <a:spcBef>
                <a:spcPts val="0"/>
              </a:spcBef>
              <a:spcAft>
                <a:spcPts val="0"/>
              </a:spcAft>
              <a:buFontTx/>
              <a:buChar char="-"/>
            </a:pPr>
            <a:r>
              <a:rPr lang="en-US" dirty="0"/>
              <a:t>Coldwater fisheries are at high risk for habitat degradation and loss given their specific temperature thresholds. Although groundwater inputs can mitigate temperature increases and provide thermal refugia, additional research is needed to assist partners in identifying streams with groundwater inputs and providing the data necessary to improve existing groundwater models and develop new groundwater models </a:t>
            </a:r>
          </a:p>
          <a:p>
            <a:pPr marL="171450" lvl="0" indent="-171450" algn="l" rtl="0">
              <a:spcBef>
                <a:spcPts val="0"/>
              </a:spcBef>
              <a:spcAft>
                <a:spcPts val="0"/>
              </a:spcAft>
              <a:buFontTx/>
              <a:buChar char="-"/>
            </a:pPr>
            <a:r>
              <a:rPr lang="en-US" dirty="0"/>
              <a:t>A lot of effort has gone into brook trout (for good reason), but information on </a:t>
            </a:r>
            <a:r>
              <a:rPr lang="en-US" dirty="0" err="1"/>
              <a:t>coldwater</a:t>
            </a:r>
            <a:r>
              <a:rPr lang="en-US" dirty="0"/>
              <a:t> species other than brook trout is quite limited</a:t>
            </a:r>
          </a:p>
          <a:p>
            <a:pPr marL="171450" lvl="0" indent="-171450" algn="l" rtl="0">
              <a:spcBef>
                <a:spcPts val="0"/>
              </a:spcBef>
              <a:spcAft>
                <a:spcPts val="0"/>
              </a:spcAft>
              <a:buFontTx/>
              <a:buChar char="-"/>
            </a:pPr>
            <a:r>
              <a:rPr lang="en-US" dirty="0"/>
              <a:t>AND While not as vulnerable as </a:t>
            </a:r>
            <a:r>
              <a:rPr lang="en-US" dirty="0" err="1"/>
              <a:t>coldwater</a:t>
            </a:r>
            <a:r>
              <a:rPr lang="en-US" dirty="0"/>
              <a:t> fisheries to rising temperatures, warmwater fish species are more widespread throughout the watershed and there is little information on both the direct and indirect effects higher temperatures are having on these species. </a:t>
            </a:r>
            <a:endParaRPr dirty="0"/>
          </a:p>
        </p:txBody>
      </p:sp>
      <p:sp>
        <p:nvSpPr>
          <p:cNvPr id="294" name="Google Shape;294;g17434e6b7a8_0_8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t>A review of regional species climate vulnerability scores and bay-specific research, showed a range of positive and negative responses of living resources to water temperature</a:t>
            </a:r>
            <a:endParaRPr/>
          </a:p>
          <a:p>
            <a:pPr marL="0" lvl="0" indent="0" algn="l" rtl="0">
              <a:spcBef>
                <a:spcPts val="0"/>
              </a:spcBef>
              <a:spcAft>
                <a:spcPts val="0"/>
              </a:spcAft>
              <a:buClr>
                <a:schemeClr val="dk1"/>
              </a:buClr>
              <a:buSzPts val="1200"/>
              <a:buFont typeface="Calibri"/>
              <a:buNone/>
            </a:pPr>
            <a:endParaRPr/>
          </a:p>
          <a:p>
            <a:pPr marL="285750" lvl="0" indent="-285750" algn="l" rtl="0">
              <a:spcBef>
                <a:spcPts val="0"/>
              </a:spcBef>
              <a:spcAft>
                <a:spcPts val="0"/>
              </a:spcAft>
              <a:buClr>
                <a:schemeClr val="dk1"/>
              </a:buClr>
              <a:buSzPts val="1200"/>
              <a:buFont typeface="Arial"/>
              <a:buChar char="•"/>
            </a:pPr>
            <a:r>
              <a:rPr lang="en-US" sz="1200" b="1"/>
              <a:t>Positive impacts </a:t>
            </a:r>
            <a:r>
              <a:rPr lang="en-US" sz="1200"/>
              <a:t>are likely for blue crab and some forage species, as warmer temperatures support higher productivity and increased habitat range as species move northward</a:t>
            </a:r>
            <a:endParaRPr/>
          </a:p>
          <a:p>
            <a:pPr marL="285750" lvl="0" indent="-209550" algn="l" rtl="0">
              <a:spcBef>
                <a:spcPts val="0"/>
              </a:spcBef>
              <a:spcAft>
                <a:spcPts val="0"/>
              </a:spcAft>
              <a:buClr>
                <a:schemeClr val="dk1"/>
              </a:buClr>
              <a:buSzPts val="1200"/>
              <a:buFont typeface="Arial"/>
              <a:buNone/>
            </a:pPr>
            <a:endParaRPr sz="1200"/>
          </a:p>
          <a:p>
            <a:pPr marL="285750" lvl="0" indent="-285750" algn="l" rtl="0">
              <a:spcBef>
                <a:spcPts val="0"/>
              </a:spcBef>
              <a:spcAft>
                <a:spcPts val="0"/>
              </a:spcAft>
              <a:buClr>
                <a:schemeClr val="dk1"/>
              </a:buClr>
              <a:buSzPts val="1200"/>
              <a:buFont typeface="Arial"/>
              <a:buChar char="•"/>
            </a:pPr>
            <a:r>
              <a:rPr lang="en-US" sz="1200" b="1"/>
              <a:t>Negative impacts </a:t>
            </a:r>
            <a:r>
              <a:rPr lang="en-US" sz="1200"/>
              <a:t>are predicted for oysters due to their already depressed populations as a result of disease, overfishing and habitat loss</a:t>
            </a:r>
            <a:endParaRPr/>
          </a:p>
          <a:p>
            <a:pPr marL="742950" lvl="1" indent="-285750" algn="l" rtl="0">
              <a:spcBef>
                <a:spcPts val="0"/>
              </a:spcBef>
              <a:spcAft>
                <a:spcPts val="0"/>
              </a:spcAft>
              <a:buClr>
                <a:schemeClr val="dk1"/>
              </a:buClr>
              <a:buSzPts val="1200"/>
              <a:buFont typeface="Arial"/>
              <a:buChar char="•"/>
            </a:pPr>
            <a:r>
              <a:rPr lang="en-US"/>
              <a:t>While oysters can thrive in higher temperature regimes and may experience an increase in habitat range, they are highly vulnerable to other climatic impacts such as ocean acidification and changes in salinity driven by precipitation. </a:t>
            </a:r>
            <a:endParaRPr/>
          </a:p>
          <a:p>
            <a:pPr marL="285750" lvl="0" indent="-209550" algn="l" rtl="0">
              <a:spcBef>
                <a:spcPts val="0"/>
              </a:spcBef>
              <a:spcAft>
                <a:spcPts val="0"/>
              </a:spcAft>
              <a:buClr>
                <a:schemeClr val="dk1"/>
              </a:buClr>
              <a:buSzPts val="1200"/>
              <a:buFont typeface="Arial"/>
              <a:buNone/>
            </a:pPr>
            <a:endParaRPr sz="1200"/>
          </a:p>
          <a:p>
            <a:pPr marL="285750" lvl="0" indent="-285750" algn="l" rtl="0">
              <a:spcBef>
                <a:spcPts val="0"/>
              </a:spcBef>
              <a:spcAft>
                <a:spcPts val="0"/>
              </a:spcAft>
              <a:buClr>
                <a:schemeClr val="dk1"/>
              </a:buClr>
              <a:buSzPts val="1200"/>
              <a:buFont typeface="Arial"/>
              <a:buChar char="•"/>
            </a:pPr>
            <a:r>
              <a:rPr lang="en-US" sz="1200"/>
              <a:t>Striped bass may experience </a:t>
            </a:r>
            <a:r>
              <a:rPr lang="en-US" sz="1200" b="1"/>
              <a:t>both negative and positive impacts</a:t>
            </a:r>
            <a:r>
              <a:rPr lang="en-US" sz="1200"/>
              <a:t> at different stages of life (larval to adult) and habitat use (rivers and estuaries to marine)</a:t>
            </a:r>
            <a:endParaRPr/>
          </a:p>
          <a:p>
            <a:pPr marL="742950" lvl="1" indent="-285750" algn="l" rtl="0">
              <a:spcBef>
                <a:spcPts val="0"/>
              </a:spcBef>
              <a:spcAft>
                <a:spcPts val="0"/>
              </a:spcAft>
              <a:buClr>
                <a:schemeClr val="dk1"/>
              </a:buClr>
              <a:buSzPts val="1200"/>
              <a:buFont typeface="Arial"/>
              <a:buChar char="•"/>
            </a:pPr>
            <a:r>
              <a:rPr lang="en-US"/>
              <a:t>The range of responses and potential for localized impacts (for example changes in habitat quality and reproductive success within specific tributaries) leads to higher uncertainty in evaluating Striped bass vulnerability</a:t>
            </a:r>
            <a:endParaRPr sz="1200"/>
          </a:p>
          <a:p>
            <a:pPr marL="0" lvl="0" indent="0" algn="l" rtl="0">
              <a:spcBef>
                <a:spcPts val="0"/>
              </a:spcBef>
              <a:spcAft>
                <a:spcPts val="0"/>
              </a:spcAft>
              <a:buClr>
                <a:schemeClr val="dk1"/>
              </a:buClr>
              <a:buSzPts val="1200"/>
              <a:buFont typeface="Calibri"/>
              <a:buNone/>
            </a:pPr>
            <a:r>
              <a:rPr lang="en-US" b="1"/>
              <a:t>SAV</a:t>
            </a:r>
            <a:endParaRPr b="1"/>
          </a:p>
          <a:p>
            <a:pPr marL="0" lvl="0" indent="0" algn="l" rtl="0">
              <a:spcBef>
                <a:spcPts val="0"/>
              </a:spcBef>
              <a:spcAft>
                <a:spcPts val="0"/>
              </a:spcAft>
              <a:buClr>
                <a:schemeClr val="dk1"/>
              </a:buClr>
              <a:buSzPts val="1200"/>
              <a:buFont typeface="Calibri"/>
              <a:buNone/>
            </a:pPr>
            <a:r>
              <a:rPr lang="en-US"/>
              <a:t>Eelgrass – poor heat tolerance</a:t>
            </a:r>
            <a:endParaRPr/>
          </a:p>
          <a:p>
            <a:pPr marL="0" marR="0" lvl="0" indent="0" algn="l" rtl="0">
              <a:lnSpc>
                <a:spcPct val="100000"/>
              </a:lnSpc>
              <a:spcBef>
                <a:spcPts val="0"/>
              </a:spcBef>
              <a:spcAft>
                <a:spcPts val="0"/>
              </a:spcAft>
              <a:buClr>
                <a:schemeClr val="dk1"/>
              </a:buClr>
              <a:buSzPts val="1200"/>
              <a:buFont typeface="Calibri"/>
              <a:buNone/>
            </a:pPr>
            <a:r>
              <a:rPr lang="en-US"/>
              <a:t>Acute warming from summertime heat waves has triggered shoot mortality and population declines.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Widgeon grass – tolerant to increases in temps</a:t>
            </a:r>
            <a:endParaRPr/>
          </a:p>
          <a:p>
            <a:pPr marL="0" lvl="0" indent="0" algn="l" rtl="0">
              <a:spcBef>
                <a:spcPts val="0"/>
              </a:spcBef>
              <a:spcAft>
                <a:spcPts val="0"/>
              </a:spcAft>
              <a:buClr>
                <a:schemeClr val="dk1"/>
              </a:buClr>
              <a:buSzPts val="1200"/>
              <a:buFont typeface="Calibri"/>
              <a:buNone/>
            </a:pP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The CO</a:t>
            </a:r>
            <a:r>
              <a:rPr lang="en-US" sz="2000" baseline="-25000">
                <a:solidFill>
                  <a:schemeClr val="dk1"/>
                </a:solidFill>
                <a:latin typeface="Calibri"/>
                <a:ea typeface="Calibri"/>
                <a:cs typeface="Calibri"/>
                <a:sym typeface="Calibri"/>
              </a:rPr>
              <a:t>2</a:t>
            </a:r>
            <a:r>
              <a:rPr lang="en-US" sz="2000">
                <a:solidFill>
                  <a:schemeClr val="dk1"/>
                </a:solidFill>
                <a:latin typeface="Calibri"/>
                <a:ea typeface="Calibri"/>
                <a:cs typeface="Calibri"/>
                <a:sym typeface="Calibri"/>
              </a:rPr>
              <a:t> fertilization effect </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may counterbalance some of the impacts from warming, </a:t>
            </a:r>
            <a:endParaRPr/>
          </a:p>
          <a:p>
            <a:pPr marL="742950" marR="0" lvl="1" indent="-285750" algn="l" rtl="0">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unknowns associated with invasive species, pathogens, cyanobacteria, etc. could counteract balance </a:t>
            </a:r>
            <a:endParaRPr/>
          </a:p>
          <a:p>
            <a:pPr marL="0" marR="0" lvl="0" indent="0" algn="l" rtl="0">
              <a:lnSpc>
                <a:spcPct val="100000"/>
              </a:lnSpc>
              <a:spcBef>
                <a:spcPts val="0"/>
              </a:spcBef>
              <a:spcAft>
                <a:spcPts val="0"/>
              </a:spcAft>
              <a:buClr>
                <a:schemeClr val="dk1"/>
              </a:buClr>
              <a:buSzPts val="1200"/>
              <a:buFont typeface="Calibri"/>
              <a:buNone/>
            </a:pPr>
            <a:endParaRPr sz="1200" b="1"/>
          </a:p>
          <a:p>
            <a:pPr marL="285750" lvl="0" indent="-209550" algn="l" rtl="0">
              <a:spcBef>
                <a:spcPts val="0"/>
              </a:spcBef>
              <a:spcAft>
                <a:spcPts val="0"/>
              </a:spcAft>
              <a:buClr>
                <a:schemeClr val="dk1"/>
              </a:buClr>
              <a:buSzPts val="1200"/>
              <a:buFont typeface="Arial"/>
              <a:buNone/>
            </a:pPr>
            <a:endParaRPr sz="1200"/>
          </a:p>
          <a:p>
            <a:pPr marL="285750" lvl="0" indent="-2095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332" name="Google Shape;3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On this slide are examples of science-supported concepts that led to the recommendations that we are presenting</a:t>
            </a:r>
            <a:endParaRPr/>
          </a:p>
          <a:p>
            <a:pPr marL="0" marR="0" lvl="0" indent="0" algn="l" rtl="0">
              <a:lnSpc>
                <a:spcPct val="100000"/>
              </a:lnSpc>
              <a:spcBef>
                <a:spcPts val="0"/>
              </a:spcBef>
              <a:spcAft>
                <a:spcPts val="0"/>
              </a:spcAft>
              <a:buClr>
                <a:schemeClr val="dk1"/>
              </a:buClr>
              <a:buSzPts val="1200"/>
              <a:buFont typeface="Arial"/>
              <a:buNone/>
            </a:pPr>
            <a:endParaRPr b="1"/>
          </a:p>
          <a:p>
            <a:pPr marL="0" marR="0" lvl="0" indent="0" algn="l" rtl="0">
              <a:lnSpc>
                <a:spcPct val="100000"/>
              </a:lnSpc>
              <a:spcBef>
                <a:spcPts val="0"/>
              </a:spcBef>
              <a:spcAft>
                <a:spcPts val="0"/>
              </a:spcAft>
              <a:buClr>
                <a:schemeClr val="dk1"/>
              </a:buClr>
              <a:buSzPts val="1200"/>
              <a:buFont typeface="Arial"/>
              <a:buNone/>
            </a:pPr>
            <a:r>
              <a:rPr lang="en-US" b="1"/>
              <a:t>Range Shifts:</a:t>
            </a:r>
            <a:endParaRPr/>
          </a:p>
          <a:p>
            <a:pPr marL="0" lvl="0" indent="0" algn="l" rtl="0">
              <a:spcBef>
                <a:spcPts val="0"/>
              </a:spcBef>
              <a:spcAft>
                <a:spcPts val="0"/>
              </a:spcAft>
              <a:buClr>
                <a:schemeClr val="dk1"/>
              </a:buClr>
              <a:buSzPts val="2000"/>
              <a:buFont typeface="Arial"/>
              <a:buNone/>
            </a:pPr>
            <a:r>
              <a:rPr lang="en-US">
                <a:solidFill>
                  <a:schemeClr val="dk1"/>
                </a:solidFill>
              </a:rPr>
              <a:t>First off are the occurrence of shifts in species ranges and habitats</a:t>
            </a:r>
            <a:endParaRPr/>
          </a:p>
          <a:p>
            <a:pPr marL="742950" lvl="1" indent="-285750" algn="l" rtl="0">
              <a:spcBef>
                <a:spcPts val="0"/>
              </a:spcBef>
              <a:spcAft>
                <a:spcPts val="0"/>
              </a:spcAft>
              <a:buClr>
                <a:schemeClr val="dk1"/>
              </a:buClr>
              <a:buSzPts val="2000"/>
              <a:buFont typeface="Arial"/>
              <a:buChar char="•"/>
            </a:pPr>
            <a:r>
              <a:rPr lang="en-US" sz="1600">
                <a:solidFill>
                  <a:schemeClr val="dk1"/>
                </a:solidFill>
              </a:rPr>
              <a:t>Some Bay species’ populations are shifting north while other species from the south are becoming more prevalent in the Bay </a:t>
            </a:r>
            <a:endParaRPr/>
          </a:p>
          <a:p>
            <a:pPr marL="742950" lvl="1" indent="-285750" algn="l" rtl="0">
              <a:spcBef>
                <a:spcPts val="0"/>
              </a:spcBef>
              <a:spcAft>
                <a:spcPts val="0"/>
              </a:spcAft>
              <a:buClr>
                <a:schemeClr val="dk1"/>
              </a:buClr>
              <a:buSzPts val="2000"/>
              <a:buFont typeface="Arial"/>
              <a:buChar char="•"/>
            </a:pPr>
            <a:r>
              <a:rPr lang="en-US" sz="1600">
                <a:solidFill>
                  <a:schemeClr val="dk1"/>
                </a:solidFill>
              </a:rPr>
              <a:t>Range shifts can result in changes to habitats and species affecting abundance and distributions, food web dynamics, and fishing behavior</a:t>
            </a:r>
            <a:endParaRPr/>
          </a:p>
          <a:p>
            <a:pPr marL="742950" lvl="1" indent="-285750" algn="l" rtl="0">
              <a:spcBef>
                <a:spcPts val="0"/>
              </a:spcBef>
              <a:spcAft>
                <a:spcPts val="0"/>
              </a:spcAft>
              <a:buClr>
                <a:schemeClr val="dk1"/>
              </a:buClr>
              <a:buSzPts val="2000"/>
              <a:buFont typeface="Arial"/>
              <a:buChar char="•"/>
            </a:pPr>
            <a:r>
              <a:rPr lang="en-US" sz="1600">
                <a:solidFill>
                  <a:schemeClr val="dk1"/>
                </a:solidFill>
              </a:rPr>
              <a:t>Concerns of a new temperature regime allowing for new pathogens</a:t>
            </a:r>
            <a:endParaRPr b="1"/>
          </a:p>
          <a:p>
            <a:pPr marL="0" marR="0" lvl="0" indent="0" algn="l" rtl="0">
              <a:lnSpc>
                <a:spcPct val="100000"/>
              </a:lnSpc>
              <a:spcBef>
                <a:spcPts val="0"/>
              </a:spcBef>
              <a:spcAft>
                <a:spcPts val="0"/>
              </a:spcAft>
              <a:buClr>
                <a:schemeClr val="dk1"/>
              </a:buClr>
              <a:buSzPts val="1200"/>
              <a:buFont typeface="Arial"/>
              <a:buNone/>
            </a:pPr>
            <a:r>
              <a:rPr lang="en-US"/>
              <a:t>Additionally, there is evidence that climate drivers including temperature are allowing range expansion for cobia, brown shrimp, and red drum. The impacts of southern species moving into the Bay are not fully understood. However, the increased abundance of brown shrimp has led to a new fishery in the Bay and some scientists have pointed to red drum increasing predation pressure on species such as blue crab.</a:t>
            </a:r>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en-US" b="1"/>
              <a:t>Other impacts from these multiple stressors </a:t>
            </a:r>
            <a:endParaRPr/>
          </a:p>
          <a:p>
            <a:pPr marL="285750" marR="0" lvl="0" indent="-285750" algn="l" rtl="0">
              <a:spcBef>
                <a:spcPts val="0"/>
              </a:spcBef>
              <a:spcAft>
                <a:spcPts val="0"/>
              </a:spcAft>
              <a:buClr>
                <a:schemeClr val="dk1"/>
              </a:buClr>
              <a:buSzPts val="2000"/>
              <a:buFont typeface="Arial"/>
              <a:buChar char="•"/>
            </a:pPr>
            <a:r>
              <a:rPr lang="en-US" sz="1200">
                <a:solidFill>
                  <a:schemeClr val="dk1"/>
                </a:solidFill>
              </a:rPr>
              <a:t>Reduced water clarity &amp; salinity from increased precipitation negatively impacting both SAV &amp; oysters</a:t>
            </a:r>
            <a:endParaRPr/>
          </a:p>
          <a:p>
            <a:pPr marL="285750" marR="0" lvl="0" indent="-285750" algn="l" rtl="0">
              <a:lnSpc>
                <a:spcPct val="100000"/>
              </a:lnSpc>
              <a:spcBef>
                <a:spcPts val="0"/>
              </a:spcBef>
              <a:spcAft>
                <a:spcPts val="0"/>
              </a:spcAft>
              <a:buClr>
                <a:schemeClr val="dk1"/>
              </a:buClr>
              <a:buSzPts val="2000"/>
              <a:buFont typeface="Arial"/>
              <a:buChar char="•"/>
            </a:pPr>
            <a:r>
              <a:rPr lang="en-US" sz="1200">
                <a:solidFill>
                  <a:schemeClr val="dk1"/>
                </a:solidFill>
              </a:rPr>
              <a:t>The reduction of SAV habitat from sea level rise and hardening of shorelines</a:t>
            </a:r>
            <a:endParaRPr/>
          </a:p>
          <a:p>
            <a:pPr marL="285750" marR="0" lvl="0" indent="-285750" algn="l" rtl="0">
              <a:spcBef>
                <a:spcPts val="0"/>
              </a:spcBef>
              <a:spcAft>
                <a:spcPts val="0"/>
              </a:spcAft>
              <a:buClr>
                <a:schemeClr val="dk1"/>
              </a:buClr>
              <a:buSzPts val="2000"/>
              <a:buFont typeface="Arial"/>
              <a:buChar char="•"/>
            </a:pPr>
            <a:r>
              <a:rPr lang="en-US" sz="1200">
                <a:solidFill>
                  <a:schemeClr val="dk1"/>
                </a:solidFill>
              </a:rPr>
              <a:t>SAV community changes &amp; effect on habitat-use by fish and crabs </a:t>
            </a:r>
            <a:endParaRPr/>
          </a:p>
          <a:p>
            <a:pPr marL="742950" marR="0" lvl="1" indent="-285750" algn="l" rtl="0">
              <a:spcBef>
                <a:spcPts val="0"/>
              </a:spcBef>
              <a:spcAft>
                <a:spcPts val="0"/>
              </a:spcAft>
              <a:buClr>
                <a:schemeClr val="dk1"/>
              </a:buClr>
              <a:buSzPts val="2000"/>
              <a:buFont typeface="Arial"/>
              <a:buChar char="•"/>
            </a:pPr>
            <a:r>
              <a:rPr lang="en-US">
                <a:solidFill>
                  <a:schemeClr val="dk1"/>
                </a:solidFill>
              </a:rPr>
              <a:t>It important to emphasize that species like blue crabs might not be directly impacted by this new temperature regime, but their habitat is negatively impacted</a:t>
            </a:r>
            <a:endParaRPr/>
          </a:p>
          <a:p>
            <a:pPr marL="285750" marR="0" lvl="0" indent="-285750" algn="l" rtl="0">
              <a:spcBef>
                <a:spcPts val="0"/>
              </a:spcBef>
              <a:spcAft>
                <a:spcPts val="0"/>
              </a:spcAft>
              <a:buClr>
                <a:schemeClr val="dk1"/>
              </a:buClr>
              <a:buSzPts val="2000"/>
              <a:buFont typeface="Arial"/>
              <a:buChar char="•"/>
            </a:pPr>
            <a:r>
              <a:rPr lang="en-US">
                <a:solidFill>
                  <a:schemeClr val="dk1"/>
                </a:solidFill>
              </a:rPr>
              <a:t>Additionally research shows that some of these stressors have impacted striped bass habitat, leading to a habitat squeeze </a:t>
            </a:r>
            <a:r>
              <a:rPr lang="en-US" sz="1200" b="0" i="0" u="none" strike="noStrike">
                <a:solidFill>
                  <a:schemeClr val="dk1"/>
                </a:solidFill>
                <a:latin typeface="Calibri"/>
                <a:ea typeface="Calibri"/>
                <a:cs typeface="Calibri"/>
                <a:sym typeface="Calibri"/>
              </a:rPr>
              <a:t>where striped bass can only thrive in certain regions of the water column, as the higher portions of the water column are too warm, and the lower portions have low dissolved oxygen levels</a:t>
            </a:r>
            <a:endParaRPr>
              <a:solidFill>
                <a:schemeClr val="dk1"/>
              </a:solidFill>
            </a:endParaRPr>
          </a:p>
          <a:p>
            <a:pPr marL="0" marR="0" lvl="0" indent="0" algn="l" rtl="0">
              <a:spcBef>
                <a:spcPts val="0"/>
              </a:spcBef>
              <a:spcAft>
                <a:spcPts val="0"/>
              </a:spcAft>
              <a:buClr>
                <a:schemeClr val="dk1"/>
              </a:buClr>
              <a:buSzPts val="2000"/>
              <a:buFont typeface="Arial"/>
              <a:buNone/>
            </a:pPr>
            <a:endParaRPr>
              <a:solidFill>
                <a:schemeClr val="dk1"/>
              </a:solidFill>
            </a:endParaRPr>
          </a:p>
          <a:p>
            <a:pPr marL="0" marR="0" lvl="0" indent="0" algn="l" rtl="0">
              <a:spcBef>
                <a:spcPts val="0"/>
              </a:spcBef>
              <a:spcAft>
                <a:spcPts val="0"/>
              </a:spcAft>
              <a:buClr>
                <a:schemeClr val="dk1"/>
              </a:buClr>
              <a:buSzPts val="2000"/>
              <a:buFont typeface="Arial"/>
              <a:buNone/>
            </a:pPr>
            <a:r>
              <a:rPr lang="en-US">
                <a:solidFill>
                  <a:schemeClr val="dk1"/>
                </a:solidFill>
              </a:rPr>
              <a:t>Lastly evidence shows extreme events such as marine heat waves negatively impact both habitat and species survival</a:t>
            </a:r>
            <a:endParaRPr/>
          </a:p>
          <a:p>
            <a:pPr marL="628650" marR="0" lvl="1" indent="-171450" algn="l" rtl="0">
              <a:spcBef>
                <a:spcPts val="0"/>
              </a:spcBef>
              <a:spcAft>
                <a:spcPts val="0"/>
              </a:spcAft>
              <a:buClr>
                <a:schemeClr val="dk1"/>
              </a:buClr>
              <a:buSzPts val="2000"/>
              <a:buFont typeface="Arial"/>
              <a:buChar char="•"/>
            </a:pPr>
            <a:r>
              <a:rPr lang="en-US" sz="1200" b="0" i="0" u="none" strike="noStrike">
                <a:solidFill>
                  <a:schemeClr val="dk1"/>
                </a:solidFill>
                <a:latin typeface="Calibri"/>
                <a:ea typeface="Calibri"/>
                <a:cs typeface="Calibri"/>
                <a:sym typeface="Calibri"/>
              </a:rPr>
              <a:t>Heat waves are associated with harmful algal blooms, increase in bacteria such as vibrio, mortality of SAV and other organisms, shifts in species composition, increased risk during recreational activities and impacts to fishing and aquaculture.</a:t>
            </a:r>
            <a:endParaRPr>
              <a:solidFill>
                <a:schemeClr val="dk1"/>
              </a:solidFill>
            </a:endParaRPr>
          </a:p>
          <a:p>
            <a:pPr marL="0" marR="0" lvl="0" indent="0" algn="l" rtl="0">
              <a:spcBef>
                <a:spcPts val="0"/>
              </a:spcBef>
              <a:spcAft>
                <a:spcPts val="0"/>
              </a:spcAft>
              <a:buClr>
                <a:schemeClr val="dk1"/>
              </a:buClr>
              <a:buSzPts val="2000"/>
              <a:buFont typeface="Arial"/>
              <a:buNone/>
            </a:pPr>
            <a:endParaRPr b="1"/>
          </a:p>
          <a:p>
            <a:pPr marL="457200" lvl="1" indent="0" algn="l" rtl="0">
              <a:spcBef>
                <a:spcPts val="0"/>
              </a:spcBef>
              <a:spcAft>
                <a:spcPts val="0"/>
              </a:spcAft>
              <a:buClr>
                <a:schemeClr val="dk1"/>
              </a:buClr>
              <a:buSzPts val="2000"/>
              <a:buFont typeface="Arial"/>
              <a:buNone/>
            </a:pPr>
            <a:endParaRPr sz="1600">
              <a:solidFill>
                <a:schemeClr val="dk1"/>
              </a:solidFill>
            </a:endParaRPr>
          </a:p>
          <a:p>
            <a:pPr marL="742950" lvl="1" indent="-158750" algn="l" rtl="0">
              <a:spcBef>
                <a:spcPts val="0"/>
              </a:spcBef>
              <a:spcAft>
                <a:spcPts val="0"/>
              </a:spcAft>
              <a:buClr>
                <a:schemeClr val="dk1"/>
              </a:buClr>
              <a:buSzPts val="2000"/>
              <a:buFont typeface="Arial"/>
              <a:buNone/>
            </a:pPr>
            <a:endParaRPr sz="1600">
              <a:solidFill>
                <a:schemeClr val="dk1"/>
              </a:solidFill>
            </a:endParaRPr>
          </a:p>
          <a:p>
            <a:pPr marL="0" lvl="0" indent="0" algn="l" rtl="0">
              <a:spcBef>
                <a:spcPts val="0"/>
              </a:spcBef>
              <a:spcAft>
                <a:spcPts val="0"/>
              </a:spcAft>
              <a:buClr>
                <a:schemeClr val="dk1"/>
              </a:buClr>
              <a:buSzPts val="1200"/>
              <a:buFont typeface="Calibri"/>
              <a:buNone/>
            </a:pPr>
            <a:endParaRPr/>
          </a:p>
        </p:txBody>
      </p:sp>
      <p:sp>
        <p:nvSpPr>
          <p:cNvPr id="359" name="Google Shape;35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F670-6BF2-9E07-7057-BADFA86AE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D256B4-B426-F982-EA54-2F2C6C2D0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0AE544-4EDF-AD71-1D57-19149BD253D0}"/>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5" name="Footer Placeholder 4">
            <a:extLst>
              <a:ext uri="{FF2B5EF4-FFF2-40B4-BE49-F238E27FC236}">
                <a16:creationId xmlns:a16="http://schemas.microsoft.com/office/drawing/2014/main" id="{2CAAAA84-DABD-34E5-5934-453EAF038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9E355-4A5F-84D3-C6FF-5525BF09FF66}"/>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1355606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364C-7EEC-4F2E-4D12-C60312B23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2762E-E423-0817-2407-EFB575250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DC043-A863-EE69-D2CB-CC32D1BB7BDD}"/>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5" name="Footer Placeholder 4">
            <a:extLst>
              <a:ext uri="{FF2B5EF4-FFF2-40B4-BE49-F238E27FC236}">
                <a16:creationId xmlns:a16="http://schemas.microsoft.com/office/drawing/2014/main" id="{F6F79F12-2182-C857-5C2D-01488E830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D9602A-3DE2-5CBA-019E-64EDF4BBA44A}"/>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269900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4C3EFF-6097-C9CF-25D1-CD1474FC1D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186F04-9FBE-E642-666D-D0E56EAC33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04985-D993-C8A7-4609-C1B743A1CFD6}"/>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5" name="Footer Placeholder 4">
            <a:extLst>
              <a:ext uri="{FF2B5EF4-FFF2-40B4-BE49-F238E27FC236}">
                <a16:creationId xmlns:a16="http://schemas.microsoft.com/office/drawing/2014/main" id="{4F0CB293-E410-B146-68F0-CDE575BA1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B85C2-434C-18CC-1C42-678F749C6FC4}"/>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383440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BC5C-D0C8-2948-D847-FD50C1927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0F315-5E51-5637-8E16-7142AAFF82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B601F-D2DC-E22F-21B4-9A7F5099F1B1}"/>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5" name="Footer Placeholder 4">
            <a:extLst>
              <a:ext uri="{FF2B5EF4-FFF2-40B4-BE49-F238E27FC236}">
                <a16:creationId xmlns:a16="http://schemas.microsoft.com/office/drawing/2014/main" id="{1945E96F-EA69-2556-9168-D451F616E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B8FCB-AF9F-51F7-7EEE-C5EE841AC6B3}"/>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348848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3AED-D82C-86F9-86FD-A397543736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FE1023-5618-3748-EFE6-1D45D39C4A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EED43-F70D-F02E-1E0C-1915CC72FF57}"/>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5" name="Footer Placeholder 4">
            <a:extLst>
              <a:ext uri="{FF2B5EF4-FFF2-40B4-BE49-F238E27FC236}">
                <a16:creationId xmlns:a16="http://schemas.microsoft.com/office/drawing/2014/main" id="{391443A9-0744-AFD5-1E2A-FECFA7BC8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329F2-C8A7-3E4C-A951-4341B13B4ED4}"/>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289826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0A0A-4583-67AA-5F15-4C2EC22A9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709D68-7126-0F6B-829D-6FD1D0F68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BE13C-B60B-CFF6-01E9-235DA08683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472BD6-3E2E-B2A6-CC03-C4E67EFA873C}"/>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6" name="Footer Placeholder 5">
            <a:extLst>
              <a:ext uri="{FF2B5EF4-FFF2-40B4-BE49-F238E27FC236}">
                <a16:creationId xmlns:a16="http://schemas.microsoft.com/office/drawing/2014/main" id="{58F5A9D2-CE67-0469-E136-68DA75B92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7BE97-F51A-66A8-59C7-879B322B5F48}"/>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256108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95E7-3D4C-0ACF-2248-5766099B83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BAF66E-8ACE-5949-16CA-8BE8BF659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F87FD0-292C-5EBD-9F7D-822FB1F68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3746CB-E964-5C3C-F9EB-E6F85FB57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AE55C2-D50E-0EB5-ECAF-E01DA7E302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A70100-D50A-5FF5-F977-F55CBA27CCD0}"/>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8" name="Footer Placeholder 7">
            <a:extLst>
              <a:ext uri="{FF2B5EF4-FFF2-40B4-BE49-F238E27FC236}">
                <a16:creationId xmlns:a16="http://schemas.microsoft.com/office/drawing/2014/main" id="{24334623-20FF-BE21-B479-7C6695D90F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860B9C-5286-166D-299A-8EFA718A2176}"/>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332713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1E31-6A58-B6AB-B6F5-96830C9D1D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64820-2085-E83D-D1DF-24A4813A4974}"/>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4" name="Footer Placeholder 3">
            <a:extLst>
              <a:ext uri="{FF2B5EF4-FFF2-40B4-BE49-F238E27FC236}">
                <a16:creationId xmlns:a16="http://schemas.microsoft.com/office/drawing/2014/main" id="{4C4BBB7A-706E-F316-EE5F-435401A1B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52766C-C366-B3BA-4AD4-3D935E8F1721}"/>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123197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8F718-CEEC-1DF8-F823-0C7FD87D07E9}"/>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3" name="Footer Placeholder 2">
            <a:extLst>
              <a:ext uri="{FF2B5EF4-FFF2-40B4-BE49-F238E27FC236}">
                <a16:creationId xmlns:a16="http://schemas.microsoft.com/office/drawing/2014/main" id="{8E84FF2D-DE07-7A9D-CA7E-6A329FC87F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8C3436-8739-C0F0-08A2-EFC4815D9DD3}"/>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270086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DA48-D530-7FF5-FF9B-9D73355BE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F74DC0-5228-8442-C190-3C06D219EA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C07C6B-1D09-112F-255D-3C57BCA39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27714-1EFF-A2E7-A1EC-27A0345E5547}"/>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6" name="Footer Placeholder 5">
            <a:extLst>
              <a:ext uri="{FF2B5EF4-FFF2-40B4-BE49-F238E27FC236}">
                <a16:creationId xmlns:a16="http://schemas.microsoft.com/office/drawing/2014/main" id="{C9B30C7E-1EDE-52B5-52DE-6F7D472352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D8ECD-735A-E6EF-422D-B32091E01AC1}"/>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59143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069A-19BE-13C0-2D72-F3E21AC08A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FD5B4D-17E6-A99D-DC72-CBF8FA1DA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C4F55-EFC3-37E1-652F-39267BF49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89741-20F1-C8C2-C700-779525E9CB17}"/>
              </a:ext>
            </a:extLst>
          </p:cNvPr>
          <p:cNvSpPr>
            <a:spLocks noGrp="1"/>
          </p:cNvSpPr>
          <p:nvPr>
            <p:ph type="dt" sz="half" idx="10"/>
          </p:nvPr>
        </p:nvSpPr>
        <p:spPr/>
        <p:txBody>
          <a:bodyPr/>
          <a:lstStyle/>
          <a:p>
            <a:fld id="{36C63B26-187B-4977-872A-BEE46DBDC05F}" type="datetimeFigureOut">
              <a:rPr lang="en-US" smtClean="0"/>
              <a:t>12/4/2022</a:t>
            </a:fld>
            <a:endParaRPr lang="en-US"/>
          </a:p>
        </p:txBody>
      </p:sp>
      <p:sp>
        <p:nvSpPr>
          <p:cNvPr id="6" name="Footer Placeholder 5">
            <a:extLst>
              <a:ext uri="{FF2B5EF4-FFF2-40B4-BE49-F238E27FC236}">
                <a16:creationId xmlns:a16="http://schemas.microsoft.com/office/drawing/2014/main" id="{D8B947D3-D3DE-1612-E8DB-07E1CE3045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98F9C-4512-3078-1808-18C8872A688F}"/>
              </a:ext>
            </a:extLst>
          </p:cNvPr>
          <p:cNvSpPr>
            <a:spLocks noGrp="1"/>
          </p:cNvSpPr>
          <p:nvPr>
            <p:ph type="sldNum" sz="quarter" idx="12"/>
          </p:nvPr>
        </p:nvSpPr>
        <p:spPr/>
        <p:txBody>
          <a:bodyPr/>
          <a:lstStyle/>
          <a:p>
            <a:fld id="{DA3BBC71-1EED-43FA-AC43-722971A418B9}" type="slidenum">
              <a:rPr lang="en-US" smtClean="0"/>
              <a:t>‹#›</a:t>
            </a:fld>
            <a:endParaRPr lang="en-US"/>
          </a:p>
        </p:txBody>
      </p:sp>
    </p:spTree>
    <p:extLst>
      <p:ext uri="{BB962C8B-B14F-4D97-AF65-F5344CB8AC3E}">
        <p14:creationId xmlns:p14="http://schemas.microsoft.com/office/powerpoint/2010/main" val="1424146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F370F-C398-7D35-6F72-FC421CF0A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45C73B-2023-A8CE-98D4-0103E21130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B22B0-50BF-569F-8180-C8987BA5C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63B26-187B-4977-872A-BEE46DBDC05F}" type="datetimeFigureOut">
              <a:rPr lang="en-US" smtClean="0"/>
              <a:t>12/4/2022</a:t>
            </a:fld>
            <a:endParaRPr lang="en-US"/>
          </a:p>
        </p:txBody>
      </p:sp>
      <p:sp>
        <p:nvSpPr>
          <p:cNvPr id="5" name="Footer Placeholder 4">
            <a:extLst>
              <a:ext uri="{FF2B5EF4-FFF2-40B4-BE49-F238E27FC236}">
                <a16:creationId xmlns:a16="http://schemas.microsoft.com/office/drawing/2014/main" id="{EFFDBCE3-2498-CCF0-B02B-4F98691A9A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9046CC-735D-35F2-CFC5-989A0B0D2E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BBC71-1EED-43FA-AC43-722971A418B9}" type="slidenum">
              <a:rPr lang="en-US" smtClean="0"/>
              <a:t>‹#›</a:t>
            </a:fld>
            <a:endParaRPr lang="en-US"/>
          </a:p>
        </p:txBody>
      </p:sp>
    </p:spTree>
    <p:extLst>
      <p:ext uri="{BB962C8B-B14F-4D97-AF65-F5344CB8AC3E}">
        <p14:creationId xmlns:p14="http://schemas.microsoft.com/office/powerpoint/2010/main" val="230147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124A-4C70-A6AB-56B8-D5F851B4B70F}"/>
              </a:ext>
            </a:extLst>
          </p:cNvPr>
          <p:cNvSpPr>
            <a:spLocks noGrp="1"/>
          </p:cNvSpPr>
          <p:nvPr>
            <p:ph type="ctrTitle"/>
          </p:nvPr>
        </p:nvSpPr>
        <p:spPr>
          <a:xfrm>
            <a:off x="524785" y="465588"/>
            <a:ext cx="11306755" cy="2387600"/>
          </a:xfrm>
        </p:spPr>
        <p:txBody>
          <a:bodyPr>
            <a:noAutofit/>
          </a:bodyPr>
          <a:lstStyle/>
          <a:p>
            <a:pPr marL="0" marR="0">
              <a:lnSpc>
                <a:spcPct val="107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Rising Watershed and Bay Water Temperatures—</a:t>
            </a:r>
            <a:br>
              <a:rPr lang="en-US" sz="3600" dirty="0">
                <a:effectLst/>
                <a:latin typeface="Calibri" panose="020F0502020204030204" pitchFamily="34" charset="0"/>
                <a:ea typeface="Calibri" panose="020F0502020204030204" pitchFamily="34" charset="0"/>
              </a:rPr>
            </a:br>
            <a:r>
              <a:rPr lang="en-US" sz="3600" b="1" dirty="0">
                <a:effectLst/>
                <a:latin typeface="Times New Roman" panose="02020603050405020304" pitchFamily="18" charset="0"/>
                <a:ea typeface="Times New Roman" panose="02020603050405020304" pitchFamily="18" charset="0"/>
              </a:rPr>
              <a:t>Ecological Implications and Management Responses</a:t>
            </a:r>
            <a:br>
              <a:rPr lang="en-US" sz="3600" b="1" dirty="0">
                <a:effectLst/>
                <a:latin typeface="Times New Roman" panose="02020603050405020304" pitchFamily="18" charset="0"/>
                <a:ea typeface="Times New Roman" panose="02020603050405020304" pitchFamily="18" charset="0"/>
              </a:rPr>
            </a:br>
            <a:br>
              <a:rPr lang="en-US" sz="3600" dirty="0">
                <a:effectLst/>
                <a:latin typeface="Calibri" panose="020F0502020204030204" pitchFamily="34" charset="0"/>
                <a:ea typeface="Calibri" panose="020F0502020204030204" pitchFamily="34" charset="0"/>
              </a:rPr>
            </a:b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Ask for STAC Workshop Report Approval</a:t>
            </a:r>
            <a:endParaRPr lang="en-US" sz="3200"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B60DC957-58BA-746D-D90F-B1EEBBD32C3E}"/>
              </a:ext>
            </a:extLst>
          </p:cNvPr>
          <p:cNvSpPr>
            <a:spLocks noGrp="1"/>
          </p:cNvSpPr>
          <p:nvPr>
            <p:ph type="subTitle" idx="1"/>
          </p:nvPr>
        </p:nvSpPr>
        <p:spPr>
          <a:xfrm>
            <a:off x="1606163" y="3109057"/>
            <a:ext cx="9144000" cy="2273976"/>
          </a:xfrm>
        </p:spPr>
        <p:txBody>
          <a:bodyPr>
            <a:normAutofit/>
          </a:bodyPr>
          <a:lstStyle/>
          <a:p>
            <a:r>
              <a:rPr lang="en-US" dirty="0"/>
              <a:t>Rich Batiuk</a:t>
            </a:r>
          </a:p>
          <a:p>
            <a:r>
              <a:rPr lang="en-US" dirty="0"/>
              <a:t>STAC Workshop Steering Committee Member</a:t>
            </a:r>
          </a:p>
          <a:p>
            <a:r>
              <a:rPr lang="en-US" dirty="0"/>
              <a:t>Co-Founder, CoastWise Partner</a:t>
            </a:r>
          </a:p>
          <a:p>
            <a:r>
              <a:rPr lang="en-US" dirty="0"/>
              <a:t>Retired, U.S. EPA Chesapeake Bay Program Office Associate Director for Science, Analysis and Implementation</a:t>
            </a:r>
          </a:p>
        </p:txBody>
      </p:sp>
      <p:pic>
        <p:nvPicPr>
          <p:cNvPr id="4" name="image1.png">
            <a:extLst>
              <a:ext uri="{FF2B5EF4-FFF2-40B4-BE49-F238E27FC236}">
                <a16:creationId xmlns:a16="http://schemas.microsoft.com/office/drawing/2014/main" id="{7D9A6D3C-5B5E-C7A2-7AA6-558DA19474B1}"/>
              </a:ext>
            </a:extLst>
          </p:cNvPr>
          <p:cNvPicPr/>
          <p:nvPr/>
        </p:nvPicPr>
        <p:blipFill>
          <a:blip r:embed="rId2"/>
          <a:srcRect/>
          <a:stretch>
            <a:fillRect/>
          </a:stretch>
        </p:blipFill>
        <p:spPr>
          <a:xfrm>
            <a:off x="617152" y="5496656"/>
            <a:ext cx="1276350" cy="1270000"/>
          </a:xfrm>
          <a:prstGeom prst="rect">
            <a:avLst/>
          </a:prstGeom>
          <a:ln/>
        </p:spPr>
      </p:pic>
      <p:pic>
        <p:nvPicPr>
          <p:cNvPr id="5" name="Picture 4">
            <a:extLst>
              <a:ext uri="{FF2B5EF4-FFF2-40B4-BE49-F238E27FC236}">
                <a16:creationId xmlns:a16="http://schemas.microsoft.com/office/drawing/2014/main" id="{BA37C304-6AB6-3C5D-F94F-343C72312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5346" y="5496657"/>
            <a:ext cx="1333674" cy="1097280"/>
          </a:xfrm>
          <a:prstGeom prst="rect">
            <a:avLst/>
          </a:prstGeom>
          <a:ln>
            <a:noFill/>
          </a:ln>
        </p:spPr>
      </p:pic>
      <p:pic>
        <p:nvPicPr>
          <p:cNvPr id="6" name="20DA232F-3917-443B-8CEC-CB89B0899B1A" descr="2DB77F13-86E7-48EE-B6B6-E59FEE3514A2">
            <a:extLst>
              <a:ext uri="{FF2B5EF4-FFF2-40B4-BE49-F238E27FC236}">
                <a16:creationId xmlns:a16="http://schemas.microsoft.com/office/drawing/2014/main" id="{E82FA2F3-45FF-B85F-C58F-8D1EA0F21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1812" y="5312783"/>
            <a:ext cx="7032700" cy="154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877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7434e6b7a8_0_582"/>
          <p:cNvSpPr txBox="1">
            <a:spLocks noGrp="1"/>
          </p:cNvSpPr>
          <p:nvPr>
            <p:ph type="title" idx="4294967295"/>
          </p:nvPr>
        </p:nvSpPr>
        <p:spPr>
          <a:xfrm>
            <a:off x="1986262" y="187583"/>
            <a:ext cx="8219476" cy="914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b="1" dirty="0">
                <a:latin typeface="+mn-lt"/>
              </a:rPr>
              <a:t>Ecological Impacts - Other Stressors</a:t>
            </a:r>
            <a:endParaRPr b="1" dirty="0">
              <a:latin typeface="+mn-lt"/>
            </a:endParaRPr>
          </a:p>
        </p:txBody>
      </p:sp>
      <p:sp>
        <p:nvSpPr>
          <p:cNvPr id="236" name="Google Shape;236;g17434e6b7a8_0_582"/>
          <p:cNvSpPr txBox="1"/>
          <p:nvPr/>
        </p:nvSpPr>
        <p:spPr>
          <a:xfrm>
            <a:off x="157942" y="1777137"/>
            <a:ext cx="6483927" cy="3771000"/>
          </a:xfrm>
          <a:prstGeom prst="rect">
            <a:avLst/>
          </a:prstGeom>
          <a:noFill/>
          <a:ln>
            <a:noFill/>
          </a:ln>
        </p:spPr>
        <p:txBody>
          <a:bodyPr spcFirstLastPara="1" wrap="square" lIns="121900" tIns="121900" rIns="121900" bIns="121900" anchor="t" anchorCtr="0">
            <a:spAutoFit/>
          </a:bodyPr>
          <a:lstStyle/>
          <a:p>
            <a:pPr marL="381000" marR="0" lvl="0" indent="-323850" algn="l" rtl="0">
              <a:lnSpc>
                <a:spcPct val="100000"/>
              </a:lnSpc>
              <a:spcBef>
                <a:spcPts val="0"/>
              </a:spcBef>
              <a:spcAft>
                <a:spcPts val="0"/>
              </a:spcAft>
              <a:buClr>
                <a:schemeClr val="accent6"/>
              </a:buClr>
              <a:buSzPts val="2900"/>
              <a:buFont typeface="Calibri"/>
              <a:buChar char="•"/>
            </a:pPr>
            <a:r>
              <a:rPr lang="en-US" sz="2900" b="1" i="0" u="none" strike="noStrike" cap="none" dirty="0">
                <a:solidFill>
                  <a:schemeClr val="accent6"/>
                </a:solidFill>
                <a:latin typeface="Calibri"/>
                <a:ea typeface="Calibri"/>
                <a:cs typeface="Calibri"/>
                <a:sym typeface="Calibri"/>
              </a:rPr>
              <a:t>Co-occurring Stressors</a:t>
            </a:r>
            <a:endParaRPr sz="2900" b="1" i="0" u="none" strike="noStrike" cap="none" dirty="0">
              <a:solidFill>
                <a:schemeClr val="accent6"/>
              </a:solidFill>
              <a:latin typeface="Calibri"/>
              <a:ea typeface="Calibri"/>
              <a:cs typeface="Calibri"/>
              <a:sym typeface="Calibri"/>
            </a:endParaRPr>
          </a:p>
          <a:p>
            <a:pPr marL="1219200" marR="0" lvl="1" indent="-463550" algn="l" rtl="0">
              <a:lnSpc>
                <a:spcPct val="100000"/>
              </a:lnSpc>
              <a:spcBef>
                <a:spcPts val="0"/>
              </a:spcBef>
              <a:spcAft>
                <a:spcPts val="0"/>
              </a:spcAft>
              <a:buClr>
                <a:schemeClr val="dk1"/>
              </a:buClr>
              <a:buSzPts val="2500"/>
              <a:buFont typeface="Calibri"/>
              <a:buChar char="○"/>
            </a:pPr>
            <a:r>
              <a:rPr lang="en-US" sz="2500" b="0" i="0" u="none" strike="noStrike" cap="none" dirty="0">
                <a:solidFill>
                  <a:schemeClr val="dk1"/>
                </a:solidFill>
                <a:latin typeface="Calibri"/>
                <a:ea typeface="Calibri"/>
                <a:cs typeface="Calibri"/>
                <a:sym typeface="Calibri"/>
              </a:rPr>
              <a:t>Low dissolved oxygen</a:t>
            </a:r>
            <a:endParaRPr sz="2500" b="0" i="0" u="none" strike="noStrike" cap="none" dirty="0">
              <a:solidFill>
                <a:schemeClr val="dk1"/>
              </a:solidFill>
              <a:latin typeface="Calibri"/>
              <a:ea typeface="Calibri"/>
              <a:cs typeface="Calibri"/>
              <a:sym typeface="Calibri"/>
            </a:endParaRPr>
          </a:p>
          <a:p>
            <a:pPr marL="1219200" marR="0" lvl="1" indent="-463550" algn="l" rtl="0">
              <a:lnSpc>
                <a:spcPct val="100000"/>
              </a:lnSpc>
              <a:spcBef>
                <a:spcPts val="0"/>
              </a:spcBef>
              <a:spcAft>
                <a:spcPts val="0"/>
              </a:spcAft>
              <a:buClr>
                <a:schemeClr val="dk1"/>
              </a:buClr>
              <a:buSzPts val="2500"/>
              <a:buFont typeface="Calibri"/>
              <a:buChar char="○"/>
            </a:pPr>
            <a:r>
              <a:rPr lang="en-US" sz="2500" b="0" i="0" u="none" strike="noStrike" cap="none" dirty="0">
                <a:solidFill>
                  <a:schemeClr val="dk1"/>
                </a:solidFill>
                <a:latin typeface="Calibri"/>
                <a:ea typeface="Calibri"/>
                <a:cs typeface="Calibri"/>
                <a:sym typeface="Calibri"/>
              </a:rPr>
              <a:t>Invasive species</a:t>
            </a:r>
            <a:endParaRPr sz="2500" b="0" i="0" u="none" strike="noStrike" cap="none" dirty="0">
              <a:solidFill>
                <a:schemeClr val="dk1"/>
              </a:solidFill>
              <a:latin typeface="Calibri"/>
              <a:ea typeface="Calibri"/>
              <a:cs typeface="Calibri"/>
              <a:sym typeface="Calibri"/>
            </a:endParaRPr>
          </a:p>
          <a:p>
            <a:pPr marL="1219200" marR="0" lvl="1" indent="-463550" algn="l" rtl="0">
              <a:lnSpc>
                <a:spcPct val="100000"/>
              </a:lnSpc>
              <a:spcBef>
                <a:spcPts val="0"/>
              </a:spcBef>
              <a:spcAft>
                <a:spcPts val="0"/>
              </a:spcAft>
              <a:buClr>
                <a:schemeClr val="dk1"/>
              </a:buClr>
              <a:buSzPts val="2500"/>
              <a:buFont typeface="Calibri"/>
              <a:buChar char="○"/>
            </a:pPr>
            <a:r>
              <a:rPr lang="en-US" sz="2500" b="0" i="0" u="none" strike="noStrike" cap="none" dirty="0">
                <a:solidFill>
                  <a:schemeClr val="dk1"/>
                </a:solidFill>
                <a:latin typeface="Calibri"/>
                <a:ea typeface="Calibri"/>
                <a:cs typeface="Calibri"/>
                <a:sym typeface="Calibri"/>
              </a:rPr>
              <a:t>Algal blooms</a:t>
            </a:r>
            <a:endParaRPr sz="2500" b="0" i="0" u="none" strike="noStrike" cap="none" dirty="0">
              <a:solidFill>
                <a:schemeClr val="dk1"/>
              </a:solidFill>
              <a:latin typeface="Calibri"/>
              <a:ea typeface="Calibri"/>
              <a:cs typeface="Calibri"/>
              <a:sym typeface="Calibri"/>
            </a:endParaRPr>
          </a:p>
          <a:p>
            <a:pPr marL="1219200" marR="0" lvl="1" indent="-463550" algn="l" rtl="0">
              <a:lnSpc>
                <a:spcPct val="100000"/>
              </a:lnSpc>
              <a:spcBef>
                <a:spcPts val="0"/>
              </a:spcBef>
              <a:spcAft>
                <a:spcPts val="0"/>
              </a:spcAft>
              <a:buClr>
                <a:schemeClr val="dk1"/>
              </a:buClr>
              <a:buSzPts val="2500"/>
              <a:buFont typeface="Calibri"/>
              <a:buChar char="○"/>
            </a:pPr>
            <a:r>
              <a:rPr lang="en-US" sz="2500" b="0" i="0" u="none" strike="noStrike" cap="none" dirty="0">
                <a:solidFill>
                  <a:schemeClr val="dk1"/>
                </a:solidFill>
                <a:latin typeface="Calibri"/>
                <a:ea typeface="Calibri"/>
                <a:cs typeface="Calibri"/>
                <a:sym typeface="Calibri"/>
              </a:rPr>
              <a:t>Bacterial/viral outbreaks</a:t>
            </a:r>
            <a:endParaRPr sz="2500" b="0" i="0" u="none" strike="noStrike" cap="none" dirty="0">
              <a:solidFill>
                <a:schemeClr val="dk1"/>
              </a:solidFill>
              <a:latin typeface="Calibri"/>
              <a:ea typeface="Calibri"/>
              <a:cs typeface="Calibri"/>
              <a:sym typeface="Calibri"/>
            </a:endParaRPr>
          </a:p>
          <a:p>
            <a:pPr marL="1219200" marR="0" lvl="1" indent="-463550" algn="l" rtl="0">
              <a:lnSpc>
                <a:spcPct val="100000"/>
              </a:lnSpc>
              <a:spcBef>
                <a:spcPts val="0"/>
              </a:spcBef>
              <a:spcAft>
                <a:spcPts val="0"/>
              </a:spcAft>
              <a:buClr>
                <a:schemeClr val="dk1"/>
              </a:buClr>
              <a:buSzPts val="2500"/>
              <a:buFont typeface="Calibri"/>
              <a:buChar char="○"/>
            </a:pPr>
            <a:r>
              <a:rPr lang="en-US" sz="2500" b="0" i="0" u="none" strike="noStrike" cap="none" dirty="0">
                <a:solidFill>
                  <a:schemeClr val="dk1"/>
                </a:solidFill>
                <a:latin typeface="Calibri"/>
                <a:ea typeface="Calibri"/>
                <a:cs typeface="Calibri"/>
                <a:sym typeface="Calibri"/>
              </a:rPr>
              <a:t>Distribution &amp; toxicity of other</a:t>
            </a:r>
            <a:endParaRPr sz="2500" b="0" i="0" u="none" strike="noStrike" cap="none" dirty="0">
              <a:solidFill>
                <a:schemeClr val="dk1"/>
              </a:solidFill>
              <a:latin typeface="Calibri"/>
              <a:ea typeface="Calibri"/>
              <a:cs typeface="Calibri"/>
              <a:sym typeface="Calibri"/>
            </a:endParaRPr>
          </a:p>
          <a:p>
            <a:pPr marL="1524000" marR="0" lvl="0" indent="0" algn="l" rtl="0">
              <a:lnSpc>
                <a:spcPct val="100000"/>
              </a:lnSpc>
              <a:spcBef>
                <a:spcPts val="0"/>
              </a:spcBef>
              <a:spcAft>
                <a:spcPts val="0"/>
              </a:spcAft>
              <a:buClr>
                <a:schemeClr val="dk1"/>
              </a:buClr>
              <a:buSzPts val="2500"/>
              <a:buFont typeface="Calibri"/>
              <a:buNone/>
            </a:pPr>
            <a:r>
              <a:rPr lang="en-US" sz="2500" b="0" i="0" u="none" strike="noStrike" cap="none" dirty="0">
                <a:solidFill>
                  <a:schemeClr val="dk1"/>
                </a:solidFill>
                <a:latin typeface="Calibri"/>
                <a:ea typeface="Calibri"/>
                <a:cs typeface="Calibri"/>
                <a:sym typeface="Calibri"/>
              </a:rPr>
              <a:t>pollutants (e.g., heavy metals,</a:t>
            </a:r>
            <a:endParaRPr sz="2500" b="0" i="0" u="none" strike="noStrike" cap="none" dirty="0">
              <a:solidFill>
                <a:schemeClr val="dk1"/>
              </a:solidFill>
              <a:latin typeface="Calibri"/>
              <a:ea typeface="Calibri"/>
              <a:cs typeface="Calibri"/>
              <a:sym typeface="Calibri"/>
            </a:endParaRPr>
          </a:p>
          <a:p>
            <a:pPr marL="1524000" marR="0" lvl="0" indent="0" algn="l" rtl="0">
              <a:lnSpc>
                <a:spcPct val="100000"/>
              </a:lnSpc>
              <a:spcBef>
                <a:spcPts val="0"/>
              </a:spcBef>
              <a:spcAft>
                <a:spcPts val="0"/>
              </a:spcAft>
              <a:buClr>
                <a:schemeClr val="dk1"/>
              </a:buClr>
              <a:buSzPts val="2500"/>
              <a:buFont typeface="Calibri"/>
              <a:buNone/>
            </a:pPr>
            <a:r>
              <a:rPr lang="en-US" sz="2500" b="0" i="0" u="none" strike="noStrike" cap="none" dirty="0">
                <a:solidFill>
                  <a:schemeClr val="dk1"/>
                </a:solidFill>
                <a:latin typeface="Calibri"/>
                <a:ea typeface="Calibri"/>
                <a:cs typeface="Calibri"/>
                <a:sym typeface="Calibri"/>
              </a:rPr>
              <a:t>pesticides, ammonia, etc.)</a:t>
            </a:r>
            <a:endParaRPr sz="2500" b="0" i="0" u="none" strike="noStrike" cap="none" dirty="0">
              <a:solidFill>
                <a:schemeClr val="dk1"/>
              </a:solidFill>
              <a:latin typeface="Calibri"/>
              <a:ea typeface="Calibri"/>
              <a:cs typeface="Calibri"/>
              <a:sym typeface="Calibri"/>
            </a:endParaRPr>
          </a:p>
          <a:p>
            <a:pPr marL="1219200" marR="0" lvl="1" indent="-463550" algn="l" rtl="0">
              <a:lnSpc>
                <a:spcPct val="100000"/>
              </a:lnSpc>
              <a:spcBef>
                <a:spcPts val="0"/>
              </a:spcBef>
              <a:spcAft>
                <a:spcPts val="0"/>
              </a:spcAft>
              <a:buClr>
                <a:schemeClr val="dk1"/>
              </a:buClr>
              <a:buSzPts val="2500"/>
              <a:buFont typeface="Calibri"/>
              <a:buChar char="○"/>
            </a:pPr>
            <a:r>
              <a:rPr lang="en-US" sz="2500" b="0" i="0" u="none" strike="noStrike" cap="none" dirty="0">
                <a:solidFill>
                  <a:schemeClr val="dk1"/>
                </a:solidFill>
                <a:latin typeface="Calibri"/>
                <a:ea typeface="Calibri"/>
                <a:cs typeface="Calibri"/>
                <a:sym typeface="Calibri"/>
              </a:rPr>
              <a:t>Expansion of invasives</a:t>
            </a:r>
            <a:endParaRPr sz="2500" b="0" i="0" u="none" strike="noStrike" cap="none" dirty="0">
              <a:solidFill>
                <a:schemeClr val="dk1"/>
              </a:solidFill>
              <a:latin typeface="Calibri"/>
              <a:ea typeface="Calibri"/>
              <a:cs typeface="Calibri"/>
              <a:sym typeface="Calibri"/>
            </a:endParaRPr>
          </a:p>
        </p:txBody>
      </p:sp>
      <p:pic>
        <p:nvPicPr>
          <p:cNvPr id="237" name="Google Shape;237;g17434e6b7a8_0_582"/>
          <p:cNvPicPr preferRelativeResize="0"/>
          <p:nvPr/>
        </p:nvPicPr>
        <p:blipFill rotWithShape="1">
          <a:blip r:embed="rId3">
            <a:alphaModFix/>
          </a:blip>
          <a:srcRect/>
          <a:stretch/>
        </p:blipFill>
        <p:spPr>
          <a:xfrm>
            <a:off x="7201592" y="1990764"/>
            <a:ext cx="4572000" cy="304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7434e6b7a8_0_843"/>
          <p:cNvSpPr txBox="1">
            <a:spLocks noGrp="1"/>
          </p:cNvSpPr>
          <p:nvPr>
            <p:ph type="title"/>
          </p:nvPr>
        </p:nvSpPr>
        <p:spPr>
          <a:xfrm>
            <a:off x="633454" y="53398"/>
            <a:ext cx="10925092" cy="753862"/>
          </a:xfrm>
          <a:prstGeom prst="rect">
            <a:avLst/>
          </a:prstGeom>
        </p:spPr>
        <p:txBody>
          <a:bodyPr spcFirstLastPara="1" wrap="square" lIns="182875" tIns="182875" rIns="182875" bIns="182875" anchor="ctr" anchorCtr="0">
            <a:noAutofit/>
          </a:bodyPr>
          <a:lstStyle/>
          <a:p>
            <a:pPr marL="0" lvl="0" indent="0" algn="ctr" rtl="0">
              <a:spcBef>
                <a:spcPts val="0"/>
              </a:spcBef>
              <a:spcAft>
                <a:spcPts val="0"/>
              </a:spcAft>
              <a:buNone/>
            </a:pPr>
            <a:r>
              <a:rPr lang="en-US" sz="3200" b="1" dirty="0">
                <a:latin typeface="+mn-lt"/>
              </a:rPr>
              <a:t>Coldwater Fisheries and Habitat Recommendation</a:t>
            </a:r>
            <a:endParaRPr sz="3200" b="1" dirty="0">
              <a:latin typeface="+mn-lt"/>
            </a:endParaRPr>
          </a:p>
        </p:txBody>
      </p:sp>
      <p:sp>
        <p:nvSpPr>
          <p:cNvPr id="257" name="Google Shape;257;g17434e6b7a8_0_843"/>
          <p:cNvSpPr txBox="1">
            <a:spLocks noGrp="1"/>
          </p:cNvSpPr>
          <p:nvPr>
            <p:ph type="body" idx="1"/>
          </p:nvPr>
        </p:nvSpPr>
        <p:spPr>
          <a:xfrm>
            <a:off x="95417" y="937863"/>
            <a:ext cx="5133288" cy="2083633"/>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Clr>
                <a:schemeClr val="dk1"/>
              </a:buClr>
              <a:buSzPts val="2200"/>
              <a:buFont typeface="Gill Sans"/>
              <a:buChar char="•"/>
            </a:pPr>
            <a:r>
              <a:rPr lang="en-US" sz="2300" dirty="0">
                <a:solidFill>
                  <a:schemeClr val="dk1"/>
                </a:solidFill>
              </a:rPr>
              <a:t>Accelerate conservation to protect the coldwater streams now supporting healthy aquatic life…and </a:t>
            </a:r>
            <a:r>
              <a:rPr lang="en-US" sz="2300" b="1" dirty="0">
                <a:solidFill>
                  <a:schemeClr val="dk1"/>
                </a:solidFill>
              </a:rPr>
              <a:t>continue resiliency analyses and mapping to focus coldwater habitat restoration efforts</a:t>
            </a:r>
            <a:r>
              <a:rPr lang="en-US" sz="2300" dirty="0">
                <a:solidFill>
                  <a:schemeClr val="dk1"/>
                </a:solidFill>
              </a:rPr>
              <a:t>.</a:t>
            </a:r>
            <a:endParaRPr sz="2300" dirty="0"/>
          </a:p>
        </p:txBody>
      </p:sp>
      <p:pic>
        <p:nvPicPr>
          <p:cNvPr id="258" name="Google Shape;258;g17434e6b7a8_0_843"/>
          <p:cNvPicPr preferRelativeResize="0"/>
          <p:nvPr/>
        </p:nvPicPr>
        <p:blipFill>
          <a:blip r:embed="rId3">
            <a:alphaModFix/>
          </a:blip>
          <a:stretch>
            <a:fillRect/>
          </a:stretch>
        </p:blipFill>
        <p:spPr>
          <a:xfrm>
            <a:off x="5470497" y="763326"/>
            <a:ext cx="6626086" cy="2852068"/>
          </a:xfrm>
          <a:prstGeom prst="rect">
            <a:avLst/>
          </a:prstGeom>
          <a:noFill/>
          <a:ln>
            <a:noFill/>
          </a:ln>
        </p:spPr>
      </p:pic>
      <p:sp>
        <p:nvSpPr>
          <p:cNvPr id="2" name="Google Shape;264;g17434e6b7a8_0_851">
            <a:extLst>
              <a:ext uri="{FF2B5EF4-FFF2-40B4-BE49-F238E27FC236}">
                <a16:creationId xmlns:a16="http://schemas.microsoft.com/office/drawing/2014/main" id="{70DF172A-2134-AA14-64A4-7CF22CE08926}"/>
              </a:ext>
            </a:extLst>
          </p:cNvPr>
          <p:cNvSpPr txBox="1">
            <a:spLocks/>
          </p:cNvSpPr>
          <p:nvPr/>
        </p:nvSpPr>
        <p:spPr>
          <a:xfrm>
            <a:off x="2140786" y="3729219"/>
            <a:ext cx="7910427" cy="753862"/>
          </a:xfrm>
          <a:prstGeom prst="rect">
            <a:avLst/>
          </a:prstGeom>
        </p:spPr>
        <p:txBody>
          <a:bodyPr spcFirstLastPara="1" vert="horz" wrap="square" lIns="182875" tIns="182875" rIns="182875" bIns="1828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200" b="1" dirty="0">
                <a:latin typeface="+mn-lt"/>
              </a:rPr>
              <a:t>Rural Waters and Habitats Recommendation</a:t>
            </a:r>
          </a:p>
        </p:txBody>
      </p:sp>
      <p:pic>
        <p:nvPicPr>
          <p:cNvPr id="3" name="Google Shape;266;g17434e6b7a8_0_851">
            <a:extLst>
              <a:ext uri="{FF2B5EF4-FFF2-40B4-BE49-F238E27FC236}">
                <a16:creationId xmlns:a16="http://schemas.microsoft.com/office/drawing/2014/main" id="{7A93E99A-3830-9DDC-4FAF-6F8BBEF78A62}"/>
              </a:ext>
            </a:extLst>
          </p:cNvPr>
          <p:cNvPicPr preferRelativeResize="0"/>
          <p:nvPr/>
        </p:nvPicPr>
        <p:blipFill rotWithShape="1">
          <a:blip r:embed="rId4">
            <a:alphaModFix/>
          </a:blip>
          <a:srcRect/>
          <a:stretch/>
        </p:blipFill>
        <p:spPr>
          <a:xfrm>
            <a:off x="262394" y="4416950"/>
            <a:ext cx="3628354" cy="2202345"/>
          </a:xfrm>
          <a:prstGeom prst="rect">
            <a:avLst/>
          </a:prstGeom>
          <a:noFill/>
          <a:ln>
            <a:noFill/>
          </a:ln>
        </p:spPr>
      </p:pic>
      <p:sp>
        <p:nvSpPr>
          <p:cNvPr id="4" name="Google Shape;265;g17434e6b7a8_0_851">
            <a:extLst>
              <a:ext uri="{FF2B5EF4-FFF2-40B4-BE49-F238E27FC236}">
                <a16:creationId xmlns:a16="http://schemas.microsoft.com/office/drawing/2014/main" id="{32558C0D-997C-BC77-E053-9D9803CFA249}"/>
              </a:ext>
            </a:extLst>
          </p:cNvPr>
          <p:cNvSpPr txBox="1">
            <a:spLocks/>
          </p:cNvSpPr>
          <p:nvPr/>
        </p:nvSpPr>
        <p:spPr>
          <a:xfrm>
            <a:off x="5364003" y="4596906"/>
            <a:ext cx="6565603" cy="1950206"/>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buSzPts val="2200"/>
            </a:pPr>
            <a:r>
              <a:rPr lang="en-US" sz="2300" dirty="0"/>
              <a:t>Work to strategically restore forests and aquatic habitats </a:t>
            </a:r>
            <a:r>
              <a:rPr lang="en-US" sz="2300" b="1" dirty="0"/>
              <a:t>while promoting good agricultural stewardship practices that can reduce the amount of heated runoff </a:t>
            </a:r>
            <a:r>
              <a:rPr lang="en-US" sz="2300" dirty="0"/>
              <a:t>being generated by farms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7434e6b7a8_0_863"/>
          <p:cNvSpPr txBox="1">
            <a:spLocks noGrp="1"/>
          </p:cNvSpPr>
          <p:nvPr>
            <p:ph type="title"/>
          </p:nvPr>
        </p:nvSpPr>
        <p:spPr>
          <a:xfrm>
            <a:off x="1601923" y="199755"/>
            <a:ext cx="8988154" cy="625569"/>
          </a:xfrm>
          <a:prstGeom prst="rect">
            <a:avLst/>
          </a:prstGeom>
        </p:spPr>
        <p:txBody>
          <a:bodyPr spcFirstLastPara="1" wrap="square" lIns="182875" tIns="182875" rIns="182875" bIns="182875" anchor="ctr" anchorCtr="0">
            <a:noAutofit/>
          </a:bodyPr>
          <a:lstStyle/>
          <a:p>
            <a:pPr marL="0" lvl="0" indent="0" algn="ctr" rtl="0">
              <a:spcBef>
                <a:spcPts val="0"/>
              </a:spcBef>
              <a:spcAft>
                <a:spcPts val="0"/>
              </a:spcAft>
              <a:buNone/>
            </a:pPr>
            <a:r>
              <a:rPr lang="en-US" sz="3200" b="1" dirty="0">
                <a:latin typeface="+mn-lt"/>
              </a:rPr>
              <a:t>Best Management Practices Recommendation</a:t>
            </a:r>
            <a:endParaRPr sz="3200" b="1" dirty="0">
              <a:latin typeface="+mn-lt"/>
            </a:endParaRPr>
          </a:p>
        </p:txBody>
      </p:sp>
      <p:sp>
        <p:nvSpPr>
          <p:cNvPr id="282" name="Google Shape;282;g17434e6b7a8_0_863"/>
          <p:cNvSpPr txBox="1">
            <a:spLocks noGrp="1"/>
          </p:cNvSpPr>
          <p:nvPr>
            <p:ph type="body" idx="1"/>
          </p:nvPr>
        </p:nvSpPr>
        <p:spPr>
          <a:xfrm>
            <a:off x="-55658" y="1145147"/>
            <a:ext cx="6575728" cy="1924216"/>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SzPts val="2000"/>
              <a:buChar char="•"/>
            </a:pPr>
            <a:r>
              <a:rPr lang="en-US" sz="2300" dirty="0"/>
              <a:t>Work to minimize the extent to which water quality BMPs are further </a:t>
            </a:r>
            <a:r>
              <a:rPr lang="en-US" sz="2300" b="1" dirty="0"/>
              <a:t>heating waterways </a:t>
            </a:r>
            <a:r>
              <a:rPr lang="en-US" sz="2300" dirty="0"/>
              <a:t>and strategically use </a:t>
            </a:r>
            <a:r>
              <a:rPr lang="en-US" sz="2300" b="1" dirty="0"/>
              <a:t>cooling BMPs </a:t>
            </a:r>
            <a:r>
              <a:rPr lang="en-US" sz="2300" dirty="0"/>
              <a:t>to counteract the warming effects of climate change and land use where possible</a:t>
            </a:r>
            <a:endParaRPr sz="2300" dirty="0"/>
          </a:p>
        </p:txBody>
      </p:sp>
      <p:pic>
        <p:nvPicPr>
          <p:cNvPr id="283" name="Google Shape;283;g17434e6b7a8_0_863"/>
          <p:cNvPicPr preferRelativeResize="0"/>
          <p:nvPr/>
        </p:nvPicPr>
        <p:blipFill>
          <a:blip r:embed="rId3">
            <a:alphaModFix/>
          </a:blip>
          <a:stretch>
            <a:fillRect/>
          </a:stretch>
        </p:blipFill>
        <p:spPr>
          <a:xfrm>
            <a:off x="6755175" y="914400"/>
            <a:ext cx="4706173" cy="2385710"/>
          </a:xfrm>
          <a:prstGeom prst="rect">
            <a:avLst/>
          </a:prstGeom>
          <a:noFill/>
          <a:ln>
            <a:noFill/>
          </a:ln>
        </p:spPr>
      </p:pic>
      <p:sp>
        <p:nvSpPr>
          <p:cNvPr id="2" name="Google Shape;289;g17434e6b7a8_0_869">
            <a:extLst>
              <a:ext uri="{FF2B5EF4-FFF2-40B4-BE49-F238E27FC236}">
                <a16:creationId xmlns:a16="http://schemas.microsoft.com/office/drawing/2014/main" id="{3A468048-DBE5-0E51-EAE9-E0B083DE03E2}"/>
              </a:ext>
            </a:extLst>
          </p:cNvPr>
          <p:cNvSpPr txBox="1">
            <a:spLocks/>
          </p:cNvSpPr>
          <p:nvPr/>
        </p:nvSpPr>
        <p:spPr>
          <a:xfrm>
            <a:off x="446599" y="3619933"/>
            <a:ext cx="11298802" cy="721479"/>
          </a:xfrm>
          <a:prstGeom prst="rect">
            <a:avLst/>
          </a:prstGeom>
        </p:spPr>
        <p:txBody>
          <a:bodyPr spcFirstLastPara="1" vert="horz" wrap="square" lIns="182875" tIns="182875" rIns="182875" bIns="1828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200" b="1" dirty="0">
                <a:latin typeface="+mn-lt"/>
              </a:rPr>
              <a:t>State Temperature Water Quality Standards Recommendation</a:t>
            </a:r>
          </a:p>
        </p:txBody>
      </p:sp>
      <p:sp>
        <p:nvSpPr>
          <p:cNvPr id="3" name="Google Shape;290;g17434e6b7a8_0_869">
            <a:extLst>
              <a:ext uri="{FF2B5EF4-FFF2-40B4-BE49-F238E27FC236}">
                <a16:creationId xmlns:a16="http://schemas.microsoft.com/office/drawing/2014/main" id="{BE55FC10-B47B-9785-0D1E-74A2B250F740}"/>
              </a:ext>
            </a:extLst>
          </p:cNvPr>
          <p:cNvSpPr txBox="1">
            <a:spLocks/>
          </p:cNvSpPr>
          <p:nvPr/>
        </p:nvSpPr>
        <p:spPr>
          <a:xfrm>
            <a:off x="1186070" y="4516341"/>
            <a:ext cx="9819860" cy="1994980"/>
          </a:xfrm>
          <a:prstGeom prst="rect">
            <a:avLst/>
          </a:prstGeom>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buSzPts val="2200"/>
            </a:pPr>
            <a:r>
              <a:rPr lang="en-US" sz="2300" dirty="0"/>
              <a:t>The states and EPA should </a:t>
            </a:r>
            <a:r>
              <a:rPr lang="en-US" sz="2300" b="1" dirty="0"/>
              <a:t>review and modernize </a:t>
            </a:r>
            <a:r>
              <a:rPr lang="en-US" sz="2300" dirty="0"/>
              <a:t>the components of current WQS systems that would strengthen their capability to address climate-related rising water temperatures and </a:t>
            </a:r>
            <a:r>
              <a:rPr lang="en-US" sz="2300" b="1" dirty="0"/>
              <a:t>drive area-targeted protection and restoration strategies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7434e6b7a8_0_875"/>
          <p:cNvSpPr txBox="1">
            <a:spLocks noGrp="1"/>
          </p:cNvSpPr>
          <p:nvPr>
            <p:ph type="title"/>
          </p:nvPr>
        </p:nvSpPr>
        <p:spPr>
          <a:xfrm>
            <a:off x="2231100" y="51445"/>
            <a:ext cx="7729800" cy="664506"/>
          </a:xfrm>
          <a:prstGeom prst="rect">
            <a:avLst/>
          </a:prstGeom>
        </p:spPr>
        <p:txBody>
          <a:bodyPr spcFirstLastPara="1" wrap="square" lIns="182875" tIns="182875" rIns="182875" bIns="182875" anchor="ctr" anchorCtr="0">
            <a:noAutofit/>
          </a:bodyPr>
          <a:lstStyle/>
          <a:p>
            <a:pPr marL="0" lvl="0" indent="0" algn="ctr" rtl="0">
              <a:spcBef>
                <a:spcPts val="0"/>
              </a:spcBef>
              <a:spcAft>
                <a:spcPts val="0"/>
              </a:spcAft>
              <a:buNone/>
            </a:pPr>
            <a:r>
              <a:rPr lang="en-US" sz="3000" b="1" dirty="0">
                <a:latin typeface="+mn-lt"/>
              </a:rPr>
              <a:t>Overarching Recommendation for Research </a:t>
            </a:r>
            <a:endParaRPr sz="3000" b="1" dirty="0">
              <a:latin typeface="+mn-lt"/>
            </a:endParaRPr>
          </a:p>
        </p:txBody>
      </p:sp>
      <p:sp>
        <p:nvSpPr>
          <p:cNvPr id="297" name="Google Shape;297;g17434e6b7a8_0_875"/>
          <p:cNvSpPr txBox="1">
            <a:spLocks noGrp="1"/>
          </p:cNvSpPr>
          <p:nvPr>
            <p:ph type="body" idx="1"/>
          </p:nvPr>
        </p:nvSpPr>
        <p:spPr>
          <a:xfrm>
            <a:off x="0" y="991902"/>
            <a:ext cx="7863840" cy="1523795"/>
          </a:xfrm>
          <a:prstGeom prst="rect">
            <a:avLst/>
          </a:prstGeom>
        </p:spPr>
        <p:txBody>
          <a:bodyPr spcFirstLastPara="1" wrap="square" lIns="91425" tIns="45700" rIns="91425" bIns="45700" anchor="t" anchorCtr="0">
            <a:normAutofit/>
          </a:bodyPr>
          <a:lstStyle/>
          <a:p>
            <a:pPr marL="457200" lvl="0" indent="-368300" algn="l" rtl="0">
              <a:spcBef>
                <a:spcPts val="1000"/>
              </a:spcBef>
              <a:spcAft>
                <a:spcPts val="0"/>
              </a:spcAft>
              <a:buSzPts val="2200"/>
              <a:buChar char="•"/>
            </a:pPr>
            <a:r>
              <a:rPr lang="en-US" sz="2300" dirty="0"/>
              <a:t>Enhance and facilitate partnership efforts to collect data and develop tools needed to fill critical knowledge gaps, </a:t>
            </a:r>
            <a:r>
              <a:rPr lang="en-US" sz="2300" b="1" dirty="0"/>
              <a:t>improve understanding of the impacts of rising temperatures on aquatic ecosystems</a:t>
            </a:r>
            <a:r>
              <a:rPr lang="en-US" sz="2300" dirty="0"/>
              <a:t>, and inform management decisions</a:t>
            </a:r>
            <a:endParaRPr sz="2300" dirty="0"/>
          </a:p>
        </p:txBody>
      </p:sp>
      <p:pic>
        <p:nvPicPr>
          <p:cNvPr id="298" name="Google Shape;298;g17434e6b7a8_0_875"/>
          <p:cNvPicPr preferRelativeResize="0"/>
          <p:nvPr/>
        </p:nvPicPr>
        <p:blipFill rotWithShape="1">
          <a:blip r:embed="rId3">
            <a:alphaModFix/>
          </a:blip>
          <a:srcRect/>
          <a:stretch/>
        </p:blipFill>
        <p:spPr>
          <a:xfrm>
            <a:off x="7863840" y="672887"/>
            <a:ext cx="4328160" cy="2228686"/>
          </a:xfrm>
          <a:prstGeom prst="rect">
            <a:avLst/>
          </a:prstGeom>
          <a:noFill/>
          <a:ln>
            <a:noFill/>
          </a:ln>
        </p:spPr>
      </p:pic>
      <p:sp>
        <p:nvSpPr>
          <p:cNvPr id="2" name="Google Shape;304;g17434e6b7a8_0_881">
            <a:extLst>
              <a:ext uri="{FF2B5EF4-FFF2-40B4-BE49-F238E27FC236}">
                <a16:creationId xmlns:a16="http://schemas.microsoft.com/office/drawing/2014/main" id="{C3F99DC2-66BF-B78A-5244-F243EA157DED}"/>
              </a:ext>
            </a:extLst>
          </p:cNvPr>
          <p:cNvSpPr txBox="1">
            <a:spLocks/>
          </p:cNvSpPr>
          <p:nvPr/>
        </p:nvSpPr>
        <p:spPr>
          <a:xfrm>
            <a:off x="2231099" y="2837123"/>
            <a:ext cx="10013873" cy="744839"/>
          </a:xfrm>
          <a:prstGeom prst="rect">
            <a:avLst/>
          </a:prstGeom>
        </p:spPr>
        <p:txBody>
          <a:bodyPr spcFirstLastPara="1" vert="horz" wrap="square" lIns="182875" tIns="182875" rIns="182875" bIns="1828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000" b="1" dirty="0">
                <a:latin typeface="+mn-lt"/>
              </a:rPr>
              <a:t>Overarching Recommendation for Monitoring and Analysis</a:t>
            </a:r>
          </a:p>
        </p:txBody>
      </p:sp>
      <p:sp>
        <p:nvSpPr>
          <p:cNvPr id="3" name="Google Shape;305;g17434e6b7a8_0_881">
            <a:extLst>
              <a:ext uri="{FF2B5EF4-FFF2-40B4-BE49-F238E27FC236}">
                <a16:creationId xmlns:a16="http://schemas.microsoft.com/office/drawing/2014/main" id="{3C1B91F1-D7BB-1E0F-520B-F83A3A0FFFA4}"/>
              </a:ext>
            </a:extLst>
          </p:cNvPr>
          <p:cNvSpPr txBox="1">
            <a:spLocks/>
          </p:cNvSpPr>
          <p:nvPr/>
        </p:nvSpPr>
        <p:spPr>
          <a:xfrm>
            <a:off x="2231099" y="3447443"/>
            <a:ext cx="9878738" cy="2072850"/>
          </a:xfrm>
          <a:prstGeom prst="rect">
            <a:avLst/>
          </a:prstGeom>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buSzPts val="2200"/>
            </a:pPr>
            <a:r>
              <a:rPr lang="en-US" sz="2300" b="1" dirty="0"/>
              <a:t>Increase monitoring of water temperature in smaller streams</a:t>
            </a:r>
            <a:r>
              <a:rPr lang="en-US" sz="2300" dirty="0"/>
              <a:t>, and further analyze existing data from larger streams and rivers, to improve understanding of the effectiveness of restoration and conservation of stream communities and fisheries in the face of land-use and climate change</a:t>
            </a:r>
            <a:endParaRPr lang="en-US" sz="2200" dirty="0"/>
          </a:p>
        </p:txBody>
      </p:sp>
      <p:pic>
        <p:nvPicPr>
          <p:cNvPr id="4" name="Google Shape;306;g17434e6b7a8_0_881">
            <a:extLst>
              <a:ext uri="{FF2B5EF4-FFF2-40B4-BE49-F238E27FC236}">
                <a16:creationId xmlns:a16="http://schemas.microsoft.com/office/drawing/2014/main" id="{B73F74C1-7A66-7FE3-A1E0-11DB29F8F595}"/>
              </a:ext>
            </a:extLst>
          </p:cNvPr>
          <p:cNvPicPr preferRelativeResize="0"/>
          <p:nvPr/>
        </p:nvPicPr>
        <p:blipFill rotWithShape="1">
          <a:blip r:embed="rId4">
            <a:alphaModFix/>
          </a:blip>
          <a:srcRect/>
          <a:stretch/>
        </p:blipFill>
        <p:spPr>
          <a:xfrm>
            <a:off x="527472" y="2901573"/>
            <a:ext cx="1650655" cy="2162756"/>
          </a:xfrm>
          <a:prstGeom prst="rect">
            <a:avLst/>
          </a:prstGeom>
          <a:noFill/>
          <a:ln>
            <a:noFill/>
          </a:ln>
        </p:spPr>
      </p:pic>
      <p:sp>
        <p:nvSpPr>
          <p:cNvPr id="5" name="Google Shape;313;g17434e6b7a8_0_887">
            <a:extLst>
              <a:ext uri="{FF2B5EF4-FFF2-40B4-BE49-F238E27FC236}">
                <a16:creationId xmlns:a16="http://schemas.microsoft.com/office/drawing/2014/main" id="{1A7CC73A-F28D-0DE7-5718-EA1C13DC816B}"/>
              </a:ext>
            </a:extLst>
          </p:cNvPr>
          <p:cNvSpPr txBox="1">
            <a:spLocks/>
          </p:cNvSpPr>
          <p:nvPr/>
        </p:nvSpPr>
        <p:spPr>
          <a:xfrm>
            <a:off x="456236" y="4951449"/>
            <a:ext cx="9155891" cy="658750"/>
          </a:xfrm>
          <a:prstGeom prst="rect">
            <a:avLst/>
          </a:prstGeom>
        </p:spPr>
        <p:txBody>
          <a:bodyPr spcFirstLastPara="1" vert="horz" wrap="square" lIns="182875" tIns="182875" rIns="182875" bIns="1828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000" b="1" dirty="0">
                <a:latin typeface="+mn-lt"/>
              </a:rPr>
              <a:t>Overarching Recommendation for Watershed Modeling</a:t>
            </a:r>
          </a:p>
        </p:txBody>
      </p:sp>
      <p:pic>
        <p:nvPicPr>
          <p:cNvPr id="6" name="Google Shape;315;g17434e6b7a8_0_887">
            <a:extLst>
              <a:ext uri="{FF2B5EF4-FFF2-40B4-BE49-F238E27FC236}">
                <a16:creationId xmlns:a16="http://schemas.microsoft.com/office/drawing/2014/main" id="{C68C56B0-992A-CC9A-2A3B-15DF1DC9AF96}"/>
              </a:ext>
            </a:extLst>
          </p:cNvPr>
          <p:cNvPicPr preferRelativeResize="0"/>
          <p:nvPr/>
        </p:nvPicPr>
        <p:blipFill rotWithShape="1">
          <a:blip r:embed="rId5">
            <a:alphaModFix/>
          </a:blip>
          <a:srcRect l="26931" t="11982" r="56257" b="25673"/>
          <a:stretch/>
        </p:blipFill>
        <p:spPr>
          <a:xfrm>
            <a:off x="10075025" y="4952778"/>
            <a:ext cx="1132338" cy="1809300"/>
          </a:xfrm>
          <a:prstGeom prst="rect">
            <a:avLst/>
          </a:prstGeom>
          <a:noFill/>
          <a:ln>
            <a:noFill/>
          </a:ln>
        </p:spPr>
      </p:pic>
      <p:sp>
        <p:nvSpPr>
          <p:cNvPr id="7" name="Google Shape;314;g17434e6b7a8_0_887">
            <a:extLst>
              <a:ext uri="{FF2B5EF4-FFF2-40B4-BE49-F238E27FC236}">
                <a16:creationId xmlns:a16="http://schemas.microsoft.com/office/drawing/2014/main" id="{54836D37-3D29-8176-216E-19F455458027}"/>
              </a:ext>
            </a:extLst>
          </p:cNvPr>
          <p:cNvSpPr txBox="1">
            <a:spLocks/>
          </p:cNvSpPr>
          <p:nvPr/>
        </p:nvSpPr>
        <p:spPr>
          <a:xfrm>
            <a:off x="162677" y="5512535"/>
            <a:ext cx="9155890" cy="1467151"/>
          </a:xfrm>
          <a:prstGeom prst="rect">
            <a:avLst/>
          </a:prstGeom>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68300">
              <a:buSzPts val="2200"/>
            </a:pPr>
            <a:r>
              <a:rPr lang="en-US" sz="2300" dirty="0"/>
              <a:t>Develop new modeling tools and </a:t>
            </a:r>
            <a:r>
              <a:rPr lang="en-US" sz="2300" b="1" dirty="0"/>
              <a:t>expand the use of CAST and the Chesapeake Healthy Watershed Assessment </a:t>
            </a:r>
            <a:r>
              <a:rPr lang="en-US" sz="2300" dirty="0"/>
              <a:t>to better inform the management of watershed fisheries and ecosystems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7" name="Google Shape;337;p5"/>
          <p:cNvSpPr txBox="1">
            <a:spLocks noGrp="1"/>
          </p:cNvSpPr>
          <p:nvPr>
            <p:ph type="body" idx="1"/>
          </p:nvPr>
        </p:nvSpPr>
        <p:spPr>
          <a:xfrm>
            <a:off x="93971" y="958266"/>
            <a:ext cx="6893780" cy="314094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b="1" dirty="0">
                <a:solidFill>
                  <a:schemeClr val="dk1"/>
                </a:solidFill>
              </a:rPr>
              <a:t>Fisheries:</a:t>
            </a:r>
            <a:endParaRPr b="1" dirty="0"/>
          </a:p>
          <a:p>
            <a:pPr marL="457200" lvl="1" indent="-285750" algn="l" rtl="0">
              <a:lnSpc>
                <a:spcPct val="100000"/>
              </a:lnSpc>
              <a:spcBef>
                <a:spcPts val="1000"/>
              </a:spcBef>
              <a:spcAft>
                <a:spcPts val="0"/>
              </a:spcAft>
              <a:buClr>
                <a:schemeClr val="dk1"/>
              </a:buClr>
              <a:buSzPts val="2000"/>
              <a:buFont typeface="Arial"/>
              <a:buChar char="•"/>
            </a:pPr>
            <a:r>
              <a:rPr lang="en-US" sz="2800" dirty="0">
                <a:solidFill>
                  <a:schemeClr val="dk1"/>
                </a:solidFill>
              </a:rPr>
              <a:t>Positive impacts are likely for blue crab and some forage species</a:t>
            </a:r>
            <a:endParaRPr sz="2800" dirty="0"/>
          </a:p>
          <a:p>
            <a:pPr marL="457200" lvl="1" indent="-285750" algn="l" rtl="0">
              <a:lnSpc>
                <a:spcPct val="100000"/>
              </a:lnSpc>
              <a:spcBef>
                <a:spcPts val="1000"/>
              </a:spcBef>
              <a:spcAft>
                <a:spcPts val="0"/>
              </a:spcAft>
              <a:buClr>
                <a:schemeClr val="dk1"/>
              </a:buClr>
              <a:buSzPts val="2000"/>
              <a:buFont typeface="Arial"/>
              <a:buChar char="•"/>
            </a:pPr>
            <a:r>
              <a:rPr lang="en-US" sz="2800" dirty="0">
                <a:solidFill>
                  <a:schemeClr val="dk1"/>
                </a:solidFill>
              </a:rPr>
              <a:t>Negative impacts are predicted for oysters</a:t>
            </a:r>
            <a:endParaRPr sz="2800" dirty="0"/>
          </a:p>
          <a:p>
            <a:pPr marL="457200" lvl="1" indent="-285750" algn="l" rtl="0">
              <a:lnSpc>
                <a:spcPct val="100000"/>
              </a:lnSpc>
              <a:spcBef>
                <a:spcPts val="1000"/>
              </a:spcBef>
              <a:spcAft>
                <a:spcPts val="0"/>
              </a:spcAft>
              <a:buClr>
                <a:schemeClr val="dk1"/>
              </a:buClr>
              <a:buSzPts val="2000"/>
              <a:buFont typeface="Arial"/>
              <a:buChar char="•"/>
            </a:pPr>
            <a:r>
              <a:rPr lang="en-US" sz="2800" dirty="0">
                <a:solidFill>
                  <a:schemeClr val="dk1"/>
                </a:solidFill>
              </a:rPr>
              <a:t>Striped bass may experience both negative and positive</a:t>
            </a:r>
            <a:endParaRPr sz="2800" dirty="0"/>
          </a:p>
          <a:p>
            <a:pPr marL="228600" lvl="0" indent="-114300" algn="l" rtl="0">
              <a:lnSpc>
                <a:spcPct val="100000"/>
              </a:lnSpc>
              <a:spcBef>
                <a:spcPts val="1000"/>
              </a:spcBef>
              <a:spcAft>
                <a:spcPts val="0"/>
              </a:spcAft>
              <a:buSzPts val="1800"/>
              <a:buNone/>
            </a:pPr>
            <a:endParaRPr dirty="0"/>
          </a:p>
        </p:txBody>
      </p:sp>
      <p:graphicFrame>
        <p:nvGraphicFramePr>
          <p:cNvPr id="338" name="Google Shape;338;p5"/>
          <p:cNvGraphicFramePr/>
          <p:nvPr>
            <p:extLst>
              <p:ext uri="{D42A27DB-BD31-4B8C-83A1-F6EECF244321}">
                <p14:modId xmlns:p14="http://schemas.microsoft.com/office/powerpoint/2010/main" val="983073653"/>
              </p:ext>
            </p:extLst>
          </p:nvPr>
        </p:nvGraphicFramePr>
        <p:xfrm>
          <a:off x="7080254" y="1001113"/>
          <a:ext cx="1891283" cy="3283293"/>
        </p:xfrm>
        <a:graphic>
          <a:graphicData uri="http://schemas.openxmlformats.org/drawingml/2006/table">
            <a:tbl>
              <a:tblPr>
                <a:noFill/>
              </a:tblPr>
              <a:tblGrid>
                <a:gridCol w="1891283">
                  <a:extLst>
                    <a:ext uri="{9D8B030D-6E8A-4147-A177-3AD203B41FA5}">
                      <a16:colId xmlns:a16="http://schemas.microsoft.com/office/drawing/2014/main" val="20000"/>
                    </a:ext>
                  </a:extLst>
                </a:gridCol>
              </a:tblGrid>
              <a:tr h="428843">
                <a:tc>
                  <a:txBody>
                    <a:bodyPr/>
                    <a:lstStyle/>
                    <a:p>
                      <a:pPr marL="0" lvl="0" indent="0" algn="ctr" rtl="0">
                        <a:spcBef>
                          <a:spcPts val="0"/>
                        </a:spcBef>
                        <a:spcAft>
                          <a:spcPts val="0"/>
                        </a:spcAft>
                        <a:buNone/>
                      </a:pPr>
                      <a:r>
                        <a:rPr lang="en-US" b="1" dirty="0"/>
                        <a:t>Positive</a:t>
                      </a:r>
                      <a:endParaRPr b="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428843">
                <a:tc>
                  <a:txBody>
                    <a:bodyPr/>
                    <a:lstStyle/>
                    <a:p>
                      <a:pPr marL="0" lvl="0" indent="0" algn="ctr" rtl="0">
                        <a:spcBef>
                          <a:spcPts val="0"/>
                        </a:spcBef>
                        <a:spcAft>
                          <a:spcPts val="0"/>
                        </a:spcAft>
                        <a:buNone/>
                      </a:pPr>
                      <a:r>
                        <a:rPr lang="en-US" i="1" dirty="0"/>
                        <a:t>Direct</a:t>
                      </a:r>
                      <a:endParaRPr i="1"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FBFBF"/>
                    </a:solidFill>
                  </a:tcPr>
                </a:tc>
                <a:extLst>
                  <a:ext uri="{0D108BD9-81ED-4DB2-BD59-A6C34878D82A}">
                    <a16:rowId xmlns:a16="http://schemas.microsoft.com/office/drawing/2014/main" val="10001"/>
                  </a:ext>
                </a:extLst>
              </a:tr>
              <a:tr h="486026">
                <a:tc>
                  <a:txBody>
                    <a:bodyPr/>
                    <a:lstStyle/>
                    <a:p>
                      <a:pPr marL="0" lvl="0" indent="0" algn="l" rtl="0">
                        <a:spcBef>
                          <a:spcPts val="0"/>
                        </a:spcBef>
                        <a:spcAft>
                          <a:spcPts val="0"/>
                        </a:spcAft>
                        <a:buNone/>
                      </a:pPr>
                      <a:r>
                        <a:rPr lang="en-US" sz="1100" dirty="0"/>
                        <a:t>Increased growth rates &amp; earlier maturation</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6026">
                <a:tc>
                  <a:txBody>
                    <a:bodyPr/>
                    <a:lstStyle/>
                    <a:p>
                      <a:pPr marL="0" lvl="0" indent="0" algn="l" rtl="0">
                        <a:spcBef>
                          <a:spcPts val="0"/>
                        </a:spcBef>
                        <a:spcAft>
                          <a:spcPts val="0"/>
                        </a:spcAft>
                        <a:buNone/>
                      </a:pPr>
                      <a:r>
                        <a:rPr lang="en-US" sz="1100" dirty="0"/>
                        <a:t>Reduced winter mortality (blue crabs &amp; oysters)</a:t>
                      </a:r>
                      <a:endParaRPr sz="1100"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28843">
                <a:tc>
                  <a:txBody>
                    <a:bodyPr/>
                    <a:lstStyle/>
                    <a:p>
                      <a:pPr marL="0" lvl="0" indent="0" algn="ctr" rtl="0">
                        <a:spcBef>
                          <a:spcPts val="0"/>
                        </a:spcBef>
                        <a:spcAft>
                          <a:spcPts val="0"/>
                        </a:spcAft>
                        <a:buNone/>
                      </a:pPr>
                      <a:r>
                        <a:rPr lang="en-US" i="1"/>
                        <a:t>Indirect</a:t>
                      </a:r>
                      <a:endParaRPr i="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FBFBF"/>
                    </a:solidFill>
                  </a:tcPr>
                </a:tc>
                <a:extLst>
                  <a:ext uri="{0D108BD9-81ED-4DB2-BD59-A6C34878D82A}">
                    <a16:rowId xmlns:a16="http://schemas.microsoft.com/office/drawing/2014/main" val="10004"/>
                  </a:ext>
                </a:extLst>
              </a:tr>
              <a:tr h="486026">
                <a:tc>
                  <a:txBody>
                    <a:bodyPr/>
                    <a:lstStyle/>
                    <a:p>
                      <a:pPr marL="0" lvl="0" indent="0" algn="l" rtl="0">
                        <a:spcBef>
                          <a:spcPts val="0"/>
                        </a:spcBef>
                        <a:spcAft>
                          <a:spcPts val="0"/>
                        </a:spcAft>
                        <a:buNone/>
                      </a:pPr>
                      <a:r>
                        <a:rPr lang="en-US" sz="1100"/>
                        <a:t>Longer spawning seasons and/or growing seasons</a:t>
                      </a:r>
                      <a:endParaRPr sz="11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57393">
                <a:tc>
                  <a:txBody>
                    <a:bodyPr/>
                    <a:lstStyle/>
                    <a:p>
                      <a:pPr marL="0" lvl="0" indent="0" algn="l" rtl="0">
                        <a:spcBef>
                          <a:spcPts val="0"/>
                        </a:spcBef>
                        <a:spcAft>
                          <a:spcPts val="0"/>
                        </a:spcAft>
                        <a:buNone/>
                      </a:pPr>
                      <a:r>
                        <a:rPr lang="en-US" sz="1100" dirty="0"/>
                        <a:t>More algae/food (oysters</a:t>
                      </a:r>
                      <a:endParaRPr sz="1100" dirty="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graphicFrame>
        <p:nvGraphicFramePr>
          <p:cNvPr id="339" name="Google Shape;339;p5"/>
          <p:cNvGraphicFramePr/>
          <p:nvPr>
            <p:extLst>
              <p:ext uri="{D42A27DB-BD31-4B8C-83A1-F6EECF244321}">
                <p14:modId xmlns:p14="http://schemas.microsoft.com/office/powerpoint/2010/main" val="1337842339"/>
              </p:ext>
            </p:extLst>
          </p:nvPr>
        </p:nvGraphicFramePr>
        <p:xfrm>
          <a:off x="9358684" y="1001113"/>
          <a:ext cx="2495531" cy="4145010"/>
        </p:xfrm>
        <a:graphic>
          <a:graphicData uri="http://schemas.openxmlformats.org/drawingml/2006/table">
            <a:tbl>
              <a:tblPr>
                <a:noFill/>
              </a:tblPr>
              <a:tblGrid>
                <a:gridCol w="2495531">
                  <a:extLst>
                    <a:ext uri="{9D8B030D-6E8A-4147-A177-3AD203B41FA5}">
                      <a16:colId xmlns:a16="http://schemas.microsoft.com/office/drawing/2014/main" val="20000"/>
                    </a:ext>
                  </a:extLst>
                </a:gridCol>
              </a:tblGrid>
              <a:tr h="422899">
                <a:tc>
                  <a:txBody>
                    <a:bodyPr/>
                    <a:lstStyle/>
                    <a:p>
                      <a:pPr marL="0" lvl="0" indent="0" algn="ctr" rtl="0">
                        <a:spcBef>
                          <a:spcPts val="0"/>
                        </a:spcBef>
                        <a:spcAft>
                          <a:spcPts val="0"/>
                        </a:spcAft>
                        <a:buNone/>
                      </a:pPr>
                      <a:r>
                        <a:rPr lang="en-US" b="1" dirty="0"/>
                        <a:t>Negative</a:t>
                      </a:r>
                      <a:endParaRPr b="1" dirty="0"/>
                    </a:p>
                  </a:txBody>
                  <a:tcPr marL="91425" marR="91425" marT="91425" marB="91425">
                    <a:solidFill>
                      <a:srgbClr val="EA9999"/>
                    </a:solidFill>
                  </a:tcPr>
                </a:tc>
                <a:extLst>
                  <a:ext uri="{0D108BD9-81ED-4DB2-BD59-A6C34878D82A}">
                    <a16:rowId xmlns:a16="http://schemas.microsoft.com/office/drawing/2014/main" val="10000"/>
                  </a:ext>
                </a:extLst>
              </a:tr>
              <a:tr h="422899">
                <a:tc>
                  <a:txBody>
                    <a:bodyPr/>
                    <a:lstStyle/>
                    <a:p>
                      <a:pPr marL="0" lvl="0" indent="0" algn="ctr" rtl="0">
                        <a:spcBef>
                          <a:spcPts val="0"/>
                        </a:spcBef>
                        <a:spcAft>
                          <a:spcPts val="0"/>
                        </a:spcAft>
                        <a:buNone/>
                      </a:pPr>
                      <a:r>
                        <a:rPr lang="en-US" i="1" dirty="0"/>
                        <a:t>Direct</a:t>
                      </a:r>
                      <a:endParaRPr i="1" dirty="0"/>
                    </a:p>
                  </a:txBody>
                  <a:tcPr marL="91425" marR="91425" marT="91425" marB="91425">
                    <a:solidFill>
                      <a:srgbClr val="BFBFBF"/>
                    </a:solidFill>
                  </a:tcPr>
                </a:tc>
                <a:extLst>
                  <a:ext uri="{0D108BD9-81ED-4DB2-BD59-A6C34878D82A}">
                    <a16:rowId xmlns:a16="http://schemas.microsoft.com/office/drawing/2014/main" val="10001"/>
                  </a:ext>
                </a:extLst>
              </a:tr>
              <a:tr h="634363">
                <a:tc>
                  <a:txBody>
                    <a:bodyPr/>
                    <a:lstStyle/>
                    <a:p>
                      <a:pPr marL="0" lvl="0" indent="0" algn="l" rtl="0">
                        <a:spcBef>
                          <a:spcPts val="0"/>
                        </a:spcBef>
                        <a:spcAft>
                          <a:spcPts val="0"/>
                        </a:spcAft>
                        <a:buNone/>
                      </a:pPr>
                      <a:r>
                        <a:rPr lang="en-US" sz="1100" dirty="0"/>
                        <a:t>Reduced survival due to detrimental temperature ranges (more so during early life stages</a:t>
                      </a:r>
                      <a:endParaRPr sz="1100" dirty="0"/>
                    </a:p>
                  </a:txBody>
                  <a:tcPr marL="91425" marR="91425" marT="91425" marB="91425"/>
                </a:tc>
                <a:extLst>
                  <a:ext uri="{0D108BD9-81ED-4DB2-BD59-A6C34878D82A}">
                    <a16:rowId xmlns:a16="http://schemas.microsoft.com/office/drawing/2014/main" val="10002"/>
                  </a:ext>
                </a:extLst>
              </a:tr>
              <a:tr h="422899">
                <a:tc>
                  <a:txBody>
                    <a:bodyPr/>
                    <a:lstStyle/>
                    <a:p>
                      <a:pPr marL="0" lvl="0" indent="0" algn="ctr" rtl="0">
                        <a:spcBef>
                          <a:spcPts val="0"/>
                        </a:spcBef>
                        <a:spcAft>
                          <a:spcPts val="0"/>
                        </a:spcAft>
                        <a:buNone/>
                      </a:pPr>
                      <a:r>
                        <a:rPr lang="en-US" i="1"/>
                        <a:t>Indirect</a:t>
                      </a:r>
                      <a:endParaRPr i="1"/>
                    </a:p>
                  </a:txBody>
                  <a:tcPr marL="91425" marR="91425" marT="91425" marB="91425">
                    <a:solidFill>
                      <a:srgbClr val="BFBFBF"/>
                    </a:solidFill>
                  </a:tcPr>
                </a:tc>
                <a:extLst>
                  <a:ext uri="{0D108BD9-81ED-4DB2-BD59-A6C34878D82A}">
                    <a16:rowId xmlns:a16="http://schemas.microsoft.com/office/drawing/2014/main" val="10003"/>
                  </a:ext>
                </a:extLst>
              </a:tr>
              <a:tr h="324428">
                <a:tc>
                  <a:txBody>
                    <a:bodyPr/>
                    <a:lstStyle/>
                    <a:p>
                      <a:pPr marL="0" lvl="0" indent="0" algn="l" rtl="0">
                        <a:spcBef>
                          <a:spcPts val="0"/>
                        </a:spcBef>
                        <a:spcAft>
                          <a:spcPts val="0"/>
                        </a:spcAft>
                        <a:buNone/>
                      </a:pPr>
                      <a:r>
                        <a:rPr lang="en-US" sz="1100"/>
                        <a:t>Increased hypoxic conditions</a:t>
                      </a:r>
                      <a:endParaRPr sz="1100"/>
                    </a:p>
                  </a:txBody>
                  <a:tcPr marL="91425" marR="91425" marT="91425" marB="91425"/>
                </a:tc>
                <a:extLst>
                  <a:ext uri="{0D108BD9-81ED-4DB2-BD59-A6C34878D82A}">
                    <a16:rowId xmlns:a16="http://schemas.microsoft.com/office/drawing/2014/main" val="10004"/>
                  </a:ext>
                </a:extLst>
              </a:tr>
              <a:tr h="324428">
                <a:tc>
                  <a:txBody>
                    <a:bodyPr/>
                    <a:lstStyle/>
                    <a:p>
                      <a:pPr marL="0" lvl="0" indent="0" algn="l" rtl="0">
                        <a:spcBef>
                          <a:spcPts val="0"/>
                        </a:spcBef>
                        <a:spcAft>
                          <a:spcPts val="0"/>
                        </a:spcAft>
                        <a:buNone/>
                      </a:pPr>
                      <a:r>
                        <a:rPr lang="en-US" sz="1100"/>
                        <a:t>Ocean acidification</a:t>
                      </a:r>
                      <a:endParaRPr sz="1100"/>
                    </a:p>
                  </a:txBody>
                  <a:tcPr marL="91425" marR="91425" marT="91425" marB="91425"/>
                </a:tc>
                <a:extLst>
                  <a:ext uri="{0D108BD9-81ED-4DB2-BD59-A6C34878D82A}">
                    <a16:rowId xmlns:a16="http://schemas.microsoft.com/office/drawing/2014/main" val="10005"/>
                  </a:ext>
                </a:extLst>
              </a:tr>
              <a:tr h="479290">
                <a:tc>
                  <a:txBody>
                    <a:bodyPr/>
                    <a:lstStyle/>
                    <a:p>
                      <a:pPr marL="0" lvl="0" indent="0" algn="l" rtl="0">
                        <a:spcBef>
                          <a:spcPts val="0"/>
                        </a:spcBef>
                        <a:spcAft>
                          <a:spcPts val="0"/>
                        </a:spcAft>
                        <a:buNone/>
                      </a:pPr>
                      <a:r>
                        <a:rPr lang="en-US" sz="1100"/>
                        <a:t>Increases in pathogens/disease occurrence </a:t>
                      </a:r>
                      <a:endParaRPr sz="1100"/>
                    </a:p>
                  </a:txBody>
                  <a:tcPr marL="91425" marR="91425" marT="91425" marB="91425"/>
                </a:tc>
                <a:extLst>
                  <a:ext uri="{0D108BD9-81ED-4DB2-BD59-A6C34878D82A}">
                    <a16:rowId xmlns:a16="http://schemas.microsoft.com/office/drawing/2014/main" val="10006"/>
                  </a:ext>
                </a:extLst>
              </a:tr>
              <a:tr h="479290">
                <a:tc>
                  <a:txBody>
                    <a:bodyPr/>
                    <a:lstStyle/>
                    <a:p>
                      <a:pPr marL="0" lvl="0" indent="0" algn="l" rtl="0">
                        <a:spcBef>
                          <a:spcPts val="0"/>
                        </a:spcBef>
                        <a:spcAft>
                          <a:spcPts val="0"/>
                        </a:spcAft>
                        <a:buNone/>
                      </a:pPr>
                      <a:r>
                        <a:rPr lang="en-US" sz="1100"/>
                        <a:t>Alternation in food resources (abundance &amp; quality</a:t>
                      </a:r>
                      <a:endParaRPr sz="1100"/>
                    </a:p>
                  </a:txBody>
                  <a:tcPr marL="91425" marR="91425" marT="91425" marB="91425"/>
                </a:tc>
                <a:extLst>
                  <a:ext uri="{0D108BD9-81ED-4DB2-BD59-A6C34878D82A}">
                    <a16:rowId xmlns:a16="http://schemas.microsoft.com/office/drawing/2014/main" val="10007"/>
                  </a:ext>
                </a:extLst>
              </a:tr>
              <a:tr h="324428">
                <a:tc>
                  <a:txBody>
                    <a:bodyPr/>
                    <a:lstStyle/>
                    <a:p>
                      <a:pPr marL="0" lvl="0" indent="0" algn="l" rtl="0">
                        <a:spcBef>
                          <a:spcPts val="0"/>
                        </a:spcBef>
                        <a:spcAft>
                          <a:spcPts val="0"/>
                        </a:spcAft>
                        <a:buNone/>
                      </a:pPr>
                      <a:r>
                        <a:rPr lang="en-US" sz="1100" dirty="0"/>
                        <a:t>New non-native predators</a:t>
                      </a:r>
                      <a:endParaRPr sz="1100" dirty="0"/>
                    </a:p>
                  </a:txBody>
                  <a:tcPr marL="91425" marR="91425" marT="91425" marB="91425"/>
                </a:tc>
                <a:extLst>
                  <a:ext uri="{0D108BD9-81ED-4DB2-BD59-A6C34878D82A}">
                    <a16:rowId xmlns:a16="http://schemas.microsoft.com/office/drawing/2014/main" val="10008"/>
                  </a:ext>
                </a:extLst>
              </a:tr>
            </a:tbl>
          </a:graphicData>
        </a:graphic>
      </p:graphicFrame>
      <p:sp>
        <p:nvSpPr>
          <p:cNvPr id="2" name="Google Shape;336;p5">
            <a:extLst>
              <a:ext uri="{FF2B5EF4-FFF2-40B4-BE49-F238E27FC236}">
                <a16:creationId xmlns:a16="http://schemas.microsoft.com/office/drawing/2014/main" id="{800650B8-6DC7-82A0-FB7F-BA66D66E4D80}"/>
              </a:ext>
            </a:extLst>
          </p:cNvPr>
          <p:cNvSpPr txBox="1"/>
          <p:nvPr/>
        </p:nvSpPr>
        <p:spPr>
          <a:xfrm>
            <a:off x="93971" y="4443278"/>
            <a:ext cx="12004058" cy="224672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000"/>
            </a:pPr>
            <a:r>
              <a:rPr lang="en-US" sz="2800" b="1" dirty="0">
                <a:solidFill>
                  <a:schemeClr val="dk1"/>
                </a:solidFill>
                <a:ea typeface="Gill Sans"/>
                <a:cs typeface="Gill Sans"/>
                <a:sym typeface="Gill Sans"/>
              </a:rPr>
              <a:t>Submerged Aquatic Vegetation:</a:t>
            </a:r>
            <a:endParaRPr sz="2800" b="1" dirty="0"/>
          </a:p>
          <a:p>
            <a:pPr marR="0" lvl="1" indent="-285750" algn="l" rtl="0">
              <a:spcBef>
                <a:spcPts val="0"/>
              </a:spcBef>
              <a:spcAft>
                <a:spcPts val="0"/>
              </a:spcAft>
              <a:buClr>
                <a:schemeClr val="dk1"/>
              </a:buClr>
              <a:buSzPts val="2000"/>
              <a:buFont typeface="Arial"/>
              <a:buChar char="•"/>
            </a:pPr>
            <a:r>
              <a:rPr lang="en-US" sz="2800" b="0" i="0" u="none" strike="noStrike" cap="none" dirty="0">
                <a:solidFill>
                  <a:schemeClr val="dk1"/>
                </a:solidFill>
                <a:ea typeface="Gill Sans"/>
                <a:cs typeface="Gill Sans"/>
                <a:sym typeface="Gill Sans"/>
              </a:rPr>
              <a:t>Viable populations of eelgrass likely to be extirpated</a:t>
            </a:r>
            <a:endParaRPr sz="2800" dirty="0"/>
          </a:p>
          <a:p>
            <a:pPr marR="0" lvl="1" indent="-285750" algn="l" rtl="0">
              <a:spcBef>
                <a:spcPts val="0"/>
              </a:spcBef>
              <a:spcAft>
                <a:spcPts val="0"/>
              </a:spcAft>
              <a:buClr>
                <a:schemeClr val="dk1"/>
              </a:buClr>
              <a:buSzPts val="2000"/>
              <a:buFont typeface="Arial"/>
              <a:buChar char="•"/>
            </a:pPr>
            <a:r>
              <a:rPr lang="en-US" sz="2800" b="0" i="0" u="none" strike="noStrike" cap="none" dirty="0">
                <a:solidFill>
                  <a:schemeClr val="dk1"/>
                </a:solidFill>
                <a:ea typeface="Gill Sans"/>
                <a:cs typeface="Gill Sans"/>
                <a:sym typeface="Gill Sans"/>
              </a:rPr>
              <a:t>Impacts to other SAV not as well studied</a:t>
            </a:r>
            <a:endParaRPr sz="2800" dirty="0"/>
          </a:p>
          <a:p>
            <a:pPr marR="0" lvl="1" indent="-285750" algn="l" rtl="0">
              <a:spcBef>
                <a:spcPts val="0"/>
              </a:spcBef>
              <a:spcAft>
                <a:spcPts val="0"/>
              </a:spcAft>
              <a:buClr>
                <a:schemeClr val="dk1"/>
              </a:buClr>
              <a:buSzPts val="2000"/>
              <a:buFont typeface="Arial"/>
              <a:buChar char="•"/>
            </a:pPr>
            <a:r>
              <a:rPr lang="en-US" sz="2800" b="0" i="0" u="none" strike="noStrike" cap="none" dirty="0">
                <a:solidFill>
                  <a:schemeClr val="dk1"/>
                </a:solidFill>
                <a:ea typeface="Gill Sans"/>
                <a:cs typeface="Gill Sans"/>
                <a:sym typeface="Gill Sans"/>
              </a:rPr>
              <a:t>CO</a:t>
            </a:r>
            <a:r>
              <a:rPr lang="en-US" sz="2800" b="0" i="0" u="none" strike="noStrike" cap="none" baseline="-25000" dirty="0">
                <a:solidFill>
                  <a:schemeClr val="dk1"/>
                </a:solidFill>
                <a:ea typeface="Gill Sans"/>
                <a:cs typeface="Gill Sans"/>
                <a:sym typeface="Gill Sans"/>
              </a:rPr>
              <a:t>2</a:t>
            </a:r>
            <a:r>
              <a:rPr lang="en-US" sz="2800" b="0" i="0" u="none" strike="noStrike" cap="none" dirty="0">
                <a:solidFill>
                  <a:schemeClr val="dk1"/>
                </a:solidFill>
                <a:ea typeface="Gill Sans"/>
                <a:cs typeface="Gill Sans"/>
                <a:sym typeface="Gill Sans"/>
              </a:rPr>
              <a:t> fertilization effect may provided some counterbalance to impacts of warming</a:t>
            </a:r>
            <a:endParaRPr sz="1800" b="0" i="0" u="none" strike="noStrike" cap="none" dirty="0">
              <a:solidFill>
                <a:schemeClr val="dk1"/>
              </a:solidFill>
              <a:latin typeface="Gill Sans"/>
              <a:ea typeface="Gill Sans"/>
              <a:cs typeface="Gill Sans"/>
              <a:sym typeface="Gill Sans"/>
            </a:endParaRPr>
          </a:p>
        </p:txBody>
      </p:sp>
      <p:sp>
        <p:nvSpPr>
          <p:cNvPr id="4" name="Title 3">
            <a:extLst>
              <a:ext uri="{FF2B5EF4-FFF2-40B4-BE49-F238E27FC236}">
                <a16:creationId xmlns:a16="http://schemas.microsoft.com/office/drawing/2014/main" id="{2AC3BC5C-4B22-E622-DFDF-1FB1321A3243}"/>
              </a:ext>
            </a:extLst>
          </p:cNvPr>
          <p:cNvSpPr>
            <a:spLocks noGrp="1"/>
          </p:cNvSpPr>
          <p:nvPr>
            <p:ph type="title"/>
          </p:nvPr>
        </p:nvSpPr>
        <p:spPr>
          <a:xfrm>
            <a:off x="838200" y="179459"/>
            <a:ext cx="10515600" cy="662782"/>
          </a:xfrm>
        </p:spPr>
        <p:txBody>
          <a:bodyPr>
            <a:normAutofit/>
          </a:bodyPr>
          <a:lstStyle/>
          <a:p>
            <a:pPr algn="ctr"/>
            <a:r>
              <a:rPr lang="en-US" sz="3200" b="1" dirty="0">
                <a:latin typeface="+mn-lt"/>
              </a:rPr>
              <a:t>Ecological Implications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7"/>
          <p:cNvSpPr txBox="1"/>
          <p:nvPr/>
        </p:nvSpPr>
        <p:spPr>
          <a:xfrm>
            <a:off x="95415" y="9197"/>
            <a:ext cx="12001200"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Gill Sans"/>
              <a:buNone/>
            </a:pPr>
            <a:r>
              <a:rPr lang="en-US" sz="2800" b="1" dirty="0">
                <a:solidFill>
                  <a:schemeClr val="dk1"/>
                </a:solidFill>
                <a:latin typeface="Gill Sans"/>
                <a:ea typeface="Gill Sans"/>
                <a:cs typeface="Gill Sans"/>
                <a:sym typeface="Gill Sans"/>
              </a:rPr>
              <a:t>Implications of Ecosystem-Level Effects on Living Resources</a:t>
            </a:r>
            <a:endParaRPr sz="2800" dirty="0">
              <a:solidFill>
                <a:schemeClr val="dk1"/>
              </a:solidFill>
              <a:latin typeface="Gill Sans"/>
              <a:ea typeface="Gill Sans"/>
              <a:cs typeface="Gill Sans"/>
              <a:sym typeface="Gill Sans"/>
            </a:endParaRPr>
          </a:p>
        </p:txBody>
      </p:sp>
      <p:pic>
        <p:nvPicPr>
          <p:cNvPr id="362" name="Google Shape;362;p7"/>
          <p:cNvPicPr preferRelativeResize="0"/>
          <p:nvPr/>
        </p:nvPicPr>
        <p:blipFill rotWithShape="1">
          <a:blip r:embed="rId3">
            <a:alphaModFix/>
          </a:blip>
          <a:srcRect/>
          <a:stretch/>
        </p:blipFill>
        <p:spPr>
          <a:xfrm>
            <a:off x="277900" y="2922315"/>
            <a:ext cx="4516580" cy="3743529"/>
          </a:xfrm>
          <a:prstGeom prst="rect">
            <a:avLst/>
          </a:prstGeom>
          <a:noFill/>
          <a:ln>
            <a:noFill/>
          </a:ln>
        </p:spPr>
      </p:pic>
      <p:grpSp>
        <p:nvGrpSpPr>
          <p:cNvPr id="363" name="Google Shape;363;p7"/>
          <p:cNvGrpSpPr/>
          <p:nvPr/>
        </p:nvGrpSpPr>
        <p:grpSpPr>
          <a:xfrm>
            <a:off x="611585" y="713257"/>
            <a:ext cx="3906937" cy="2072151"/>
            <a:chOff x="823485" y="1282534"/>
            <a:chExt cx="8672447" cy="6542945"/>
          </a:xfrm>
        </p:grpSpPr>
        <p:sp>
          <p:nvSpPr>
            <p:cNvPr id="364" name="Google Shape;364;p7"/>
            <p:cNvSpPr/>
            <p:nvPr/>
          </p:nvSpPr>
          <p:spPr>
            <a:xfrm>
              <a:off x="4205963" y="1550553"/>
              <a:ext cx="519173" cy="922016"/>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Gill Sans"/>
                <a:buNone/>
              </a:pPr>
              <a:endParaRPr sz="1200">
                <a:solidFill>
                  <a:schemeClr val="lt1"/>
                </a:solidFill>
                <a:latin typeface="Gill Sans"/>
                <a:ea typeface="Gill Sans"/>
                <a:cs typeface="Gill Sans"/>
                <a:sym typeface="Gill Sans"/>
              </a:endParaRPr>
            </a:p>
          </p:txBody>
        </p:sp>
        <p:sp>
          <p:nvSpPr>
            <p:cNvPr id="365" name="Google Shape;365;p7"/>
            <p:cNvSpPr txBox="1"/>
            <p:nvPr/>
          </p:nvSpPr>
          <p:spPr>
            <a:xfrm>
              <a:off x="4682358" y="1405976"/>
              <a:ext cx="2906082" cy="14575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Gill Sans"/>
                <a:buNone/>
              </a:pPr>
              <a:r>
                <a:rPr lang="en-US" sz="1200">
                  <a:solidFill>
                    <a:schemeClr val="dk1"/>
                  </a:solidFill>
                  <a:latin typeface="Gill Sans"/>
                  <a:ea typeface="Gill Sans"/>
                  <a:cs typeface="Gill Sans"/>
                  <a:sym typeface="Gill Sans"/>
                </a:rPr>
                <a:t>Lower oxygen solubility in water</a:t>
              </a:r>
              <a:endParaRPr sz="1800">
                <a:solidFill>
                  <a:schemeClr val="dk1"/>
                </a:solidFill>
                <a:latin typeface="Gill Sans"/>
                <a:ea typeface="Gill Sans"/>
                <a:cs typeface="Gill Sans"/>
                <a:sym typeface="Gill Sans"/>
              </a:endParaRPr>
            </a:p>
          </p:txBody>
        </p:sp>
        <p:sp>
          <p:nvSpPr>
            <p:cNvPr id="366" name="Google Shape;366;p7"/>
            <p:cNvSpPr/>
            <p:nvPr/>
          </p:nvSpPr>
          <p:spPr>
            <a:xfrm rot="10800000">
              <a:off x="823485" y="3276970"/>
              <a:ext cx="519173" cy="922016"/>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Gill Sans"/>
                <a:buNone/>
              </a:pPr>
              <a:endParaRPr sz="1200">
                <a:solidFill>
                  <a:schemeClr val="lt1"/>
                </a:solidFill>
                <a:latin typeface="Gill Sans"/>
                <a:ea typeface="Gill Sans"/>
                <a:cs typeface="Gill Sans"/>
                <a:sym typeface="Gill Sans"/>
              </a:endParaRPr>
            </a:p>
          </p:txBody>
        </p:sp>
        <p:sp>
          <p:nvSpPr>
            <p:cNvPr id="367" name="Google Shape;367;p7"/>
            <p:cNvSpPr txBox="1"/>
            <p:nvPr/>
          </p:nvSpPr>
          <p:spPr>
            <a:xfrm>
              <a:off x="1249715" y="3129895"/>
              <a:ext cx="2255520" cy="14575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Gill Sans"/>
                <a:buNone/>
              </a:pPr>
              <a:r>
                <a:rPr lang="en-US" sz="1200">
                  <a:solidFill>
                    <a:schemeClr val="dk1"/>
                  </a:solidFill>
                  <a:latin typeface="Gill Sans"/>
                  <a:ea typeface="Gill Sans"/>
                  <a:cs typeface="Gill Sans"/>
                  <a:sym typeface="Gill Sans"/>
                </a:rPr>
                <a:t>Higher water temperature </a:t>
              </a:r>
              <a:endParaRPr sz="1800">
                <a:solidFill>
                  <a:schemeClr val="dk1"/>
                </a:solidFill>
                <a:latin typeface="Gill Sans"/>
                <a:ea typeface="Gill Sans"/>
                <a:cs typeface="Gill Sans"/>
                <a:sym typeface="Gill Sans"/>
              </a:endParaRPr>
            </a:p>
          </p:txBody>
        </p:sp>
        <p:sp>
          <p:nvSpPr>
            <p:cNvPr id="368" name="Google Shape;368;p7"/>
            <p:cNvSpPr/>
            <p:nvPr/>
          </p:nvSpPr>
          <p:spPr>
            <a:xfrm rot="10800000">
              <a:off x="4205963" y="3255799"/>
              <a:ext cx="519173" cy="922016"/>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Gill Sans"/>
                <a:buNone/>
              </a:pPr>
              <a:endParaRPr sz="1200">
                <a:solidFill>
                  <a:schemeClr val="lt1"/>
                </a:solidFill>
                <a:latin typeface="Gill Sans"/>
                <a:ea typeface="Gill Sans"/>
                <a:cs typeface="Gill Sans"/>
                <a:sym typeface="Gill Sans"/>
              </a:endParaRPr>
            </a:p>
          </p:txBody>
        </p:sp>
        <p:sp>
          <p:nvSpPr>
            <p:cNvPr id="369" name="Google Shape;369;p7"/>
            <p:cNvSpPr txBox="1"/>
            <p:nvPr/>
          </p:nvSpPr>
          <p:spPr>
            <a:xfrm>
              <a:off x="4682358" y="3175406"/>
              <a:ext cx="4813574" cy="14575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Gill Sans"/>
                <a:buNone/>
              </a:pPr>
              <a:r>
                <a:rPr lang="en-US" sz="1200">
                  <a:solidFill>
                    <a:schemeClr val="dk1"/>
                  </a:solidFill>
                  <a:latin typeface="Gill Sans"/>
                  <a:ea typeface="Gill Sans"/>
                  <a:cs typeface="Gill Sans"/>
                  <a:sym typeface="Gill Sans"/>
                </a:rPr>
                <a:t>Higher remineralization rate = more nutrients for algae growth</a:t>
              </a:r>
              <a:endParaRPr sz="1800">
                <a:solidFill>
                  <a:schemeClr val="dk1"/>
                </a:solidFill>
                <a:latin typeface="Gill Sans"/>
                <a:ea typeface="Gill Sans"/>
                <a:cs typeface="Gill Sans"/>
                <a:sym typeface="Gill Sans"/>
              </a:endParaRPr>
            </a:p>
          </p:txBody>
        </p:sp>
        <p:sp>
          <p:nvSpPr>
            <p:cNvPr id="370" name="Google Shape;370;p7"/>
            <p:cNvSpPr/>
            <p:nvPr/>
          </p:nvSpPr>
          <p:spPr>
            <a:xfrm rot="10800000">
              <a:off x="4194188" y="4961043"/>
              <a:ext cx="519173" cy="922016"/>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Gill Sans"/>
                <a:buNone/>
              </a:pPr>
              <a:endParaRPr sz="1200">
                <a:solidFill>
                  <a:schemeClr val="lt1"/>
                </a:solidFill>
                <a:latin typeface="Gill Sans"/>
                <a:ea typeface="Gill Sans"/>
                <a:cs typeface="Gill Sans"/>
                <a:sym typeface="Gill Sans"/>
              </a:endParaRPr>
            </a:p>
          </p:txBody>
        </p:sp>
        <p:sp>
          <p:nvSpPr>
            <p:cNvPr id="371" name="Google Shape;371;p7"/>
            <p:cNvSpPr txBox="1"/>
            <p:nvPr/>
          </p:nvSpPr>
          <p:spPr>
            <a:xfrm>
              <a:off x="4682358" y="4816472"/>
              <a:ext cx="2536212" cy="14575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Gill Sans"/>
                <a:buNone/>
              </a:pPr>
              <a:r>
                <a:rPr lang="en-US" sz="1200">
                  <a:solidFill>
                    <a:schemeClr val="dk1"/>
                  </a:solidFill>
                  <a:latin typeface="Gill Sans"/>
                  <a:ea typeface="Gill Sans"/>
                  <a:cs typeface="Gill Sans"/>
                  <a:sym typeface="Gill Sans"/>
                </a:rPr>
                <a:t>More stratified water column</a:t>
              </a:r>
              <a:endParaRPr sz="1800">
                <a:solidFill>
                  <a:schemeClr val="dk1"/>
                </a:solidFill>
                <a:latin typeface="Gill Sans"/>
                <a:ea typeface="Gill Sans"/>
                <a:cs typeface="Gill Sans"/>
                <a:sym typeface="Gill Sans"/>
              </a:endParaRPr>
            </a:p>
          </p:txBody>
        </p:sp>
        <p:sp>
          <p:nvSpPr>
            <p:cNvPr id="372" name="Google Shape;372;p7"/>
            <p:cNvSpPr txBox="1"/>
            <p:nvPr/>
          </p:nvSpPr>
          <p:spPr>
            <a:xfrm>
              <a:off x="2323024" y="6367820"/>
              <a:ext cx="5265416" cy="14576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Gill Sans"/>
                <a:buNone/>
              </a:pPr>
              <a:r>
                <a:rPr lang="en-US" sz="1200" b="1">
                  <a:solidFill>
                    <a:schemeClr val="dk1"/>
                  </a:solidFill>
                  <a:latin typeface="Gill Sans"/>
                  <a:ea typeface="Gill Sans"/>
                  <a:cs typeface="Gill Sans"/>
                  <a:sym typeface="Gill Sans"/>
                </a:rPr>
                <a:t>All combined = even lower dissolved oxygen</a:t>
              </a:r>
              <a:endParaRPr sz="1200" b="1">
                <a:solidFill>
                  <a:schemeClr val="dk1"/>
                </a:solidFill>
                <a:latin typeface="Gill Sans"/>
                <a:ea typeface="Gill Sans"/>
                <a:cs typeface="Gill Sans"/>
                <a:sym typeface="Gill Sans"/>
              </a:endParaRPr>
            </a:p>
          </p:txBody>
        </p:sp>
        <p:sp>
          <p:nvSpPr>
            <p:cNvPr id="373" name="Google Shape;373;p7"/>
            <p:cNvSpPr/>
            <p:nvPr/>
          </p:nvSpPr>
          <p:spPr>
            <a:xfrm>
              <a:off x="3506618" y="1282534"/>
              <a:ext cx="1001262" cy="4880759"/>
            </a:xfrm>
            <a:prstGeom prst="leftBrace">
              <a:avLst>
                <a:gd name="adj1" fmla="val 8333"/>
                <a:gd name="adj2" fmla="val 49513"/>
              </a:avLst>
            </a:prstGeom>
            <a:noFill/>
            <a:ln w="254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200"/>
                <a:buFont typeface="Gill Sans"/>
                <a:buNone/>
              </a:pPr>
              <a:endParaRPr sz="1200">
                <a:solidFill>
                  <a:schemeClr val="dk1"/>
                </a:solidFill>
                <a:latin typeface="Gill Sans"/>
                <a:ea typeface="Gill Sans"/>
                <a:cs typeface="Gill Sans"/>
                <a:sym typeface="Gill Sans"/>
              </a:endParaRPr>
            </a:p>
          </p:txBody>
        </p:sp>
      </p:grpSp>
      <p:pic>
        <p:nvPicPr>
          <p:cNvPr id="374" name="Google Shape;374;p7" descr="https://www.frontiersin.org/files/Articles/750265/fmars-08-750265-HTML/image_m/fmars-08-750265-g008.jpg"/>
          <p:cNvPicPr preferRelativeResize="0"/>
          <p:nvPr/>
        </p:nvPicPr>
        <p:blipFill rotWithShape="1">
          <a:blip r:embed="rId4">
            <a:alphaModFix/>
          </a:blip>
          <a:srcRect/>
          <a:stretch/>
        </p:blipFill>
        <p:spPr>
          <a:xfrm>
            <a:off x="7169735" y="3644886"/>
            <a:ext cx="4192123" cy="2635720"/>
          </a:xfrm>
          <a:prstGeom prst="rect">
            <a:avLst/>
          </a:prstGeom>
          <a:noFill/>
          <a:ln>
            <a:noFill/>
          </a:ln>
        </p:spPr>
      </p:pic>
      <p:sp>
        <p:nvSpPr>
          <p:cNvPr id="375" name="Google Shape;375;p7"/>
          <p:cNvSpPr txBox="1"/>
          <p:nvPr/>
        </p:nvSpPr>
        <p:spPr>
          <a:xfrm>
            <a:off x="8183006" y="6280612"/>
            <a:ext cx="2165578"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Gill Sans"/>
              <a:buNone/>
            </a:pPr>
            <a:r>
              <a:rPr lang="en-US" sz="1100" b="1">
                <a:solidFill>
                  <a:schemeClr val="dk1"/>
                </a:solidFill>
                <a:latin typeface="Gill Sans"/>
                <a:ea typeface="Gill Sans"/>
                <a:cs typeface="Gill Sans"/>
                <a:sym typeface="Gill Sans"/>
              </a:rPr>
              <a:t>Source:</a:t>
            </a:r>
            <a:r>
              <a:rPr lang="en-US" sz="1100">
                <a:solidFill>
                  <a:schemeClr val="dk1"/>
                </a:solidFill>
                <a:latin typeface="Gill Sans"/>
                <a:ea typeface="Gill Sans"/>
                <a:cs typeface="Gill Sans"/>
                <a:sym typeface="Gill Sans"/>
              </a:rPr>
              <a:t> Mazzini and Pianca 2022</a:t>
            </a:r>
            <a:endParaRPr sz="1100">
              <a:solidFill>
                <a:schemeClr val="dk1"/>
              </a:solidFill>
              <a:latin typeface="Gill Sans"/>
              <a:ea typeface="Gill Sans"/>
              <a:cs typeface="Gill Sans"/>
              <a:sym typeface="Gill Sans"/>
            </a:endParaRPr>
          </a:p>
        </p:txBody>
      </p:sp>
      <p:sp>
        <p:nvSpPr>
          <p:cNvPr id="376" name="Google Shape;37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FFFF"/>
              </a:buClr>
              <a:buSzPts val="1100"/>
              <a:buFont typeface="Gill Sans"/>
              <a:buNone/>
            </a:pPr>
            <a:fld id="{00000000-1234-1234-1234-123412341234}" type="slidenum">
              <a:rPr lang="en-US"/>
              <a:t>15</a:t>
            </a:fld>
            <a:endParaRPr/>
          </a:p>
        </p:txBody>
      </p:sp>
      <p:sp>
        <p:nvSpPr>
          <p:cNvPr id="377" name="Google Shape;377;p7"/>
          <p:cNvSpPr/>
          <p:nvPr/>
        </p:nvSpPr>
        <p:spPr>
          <a:xfrm>
            <a:off x="6198150" y="713250"/>
            <a:ext cx="5556000" cy="2276700"/>
          </a:xfrm>
          <a:prstGeom prst="rect">
            <a:avLst/>
          </a:prstGeom>
          <a:noFill/>
          <a:ln>
            <a:noFill/>
          </a:ln>
        </p:spPr>
        <p:txBody>
          <a:bodyPr spcFirstLastPara="1" wrap="square" lIns="91425" tIns="45700" rIns="91425" bIns="45700" anchor="t" anchorCtr="0">
            <a:spAutoFit/>
          </a:bodyPr>
          <a:lstStyle/>
          <a:p>
            <a:pPr marL="285750" marR="0" lvl="0" indent="-304800" algn="l" rtl="0">
              <a:spcBef>
                <a:spcPts val="0"/>
              </a:spcBef>
              <a:spcAft>
                <a:spcPts val="0"/>
              </a:spcAft>
              <a:buClr>
                <a:schemeClr val="dk1"/>
              </a:buClr>
              <a:buSzPts val="2300"/>
              <a:buFont typeface="Arial"/>
              <a:buChar char="•"/>
            </a:pPr>
            <a:r>
              <a:rPr lang="en-US" sz="2100">
                <a:solidFill>
                  <a:schemeClr val="dk1"/>
                </a:solidFill>
                <a:latin typeface="Gill Sans"/>
                <a:ea typeface="Gill Sans"/>
                <a:cs typeface="Gill Sans"/>
                <a:sym typeface="Gill Sans"/>
              </a:rPr>
              <a:t>Shifts in species ranges and habitats</a:t>
            </a:r>
            <a:endParaRPr sz="2100">
              <a:solidFill>
                <a:schemeClr val="dk1"/>
              </a:solidFill>
              <a:latin typeface="Gill Sans"/>
              <a:ea typeface="Gill Sans"/>
              <a:cs typeface="Gill Sans"/>
              <a:sym typeface="Gill Sans"/>
            </a:endParaRPr>
          </a:p>
          <a:p>
            <a:pPr marL="285750" marR="0" lvl="0" indent="-304800" algn="l" rtl="0">
              <a:spcBef>
                <a:spcPts val="0"/>
              </a:spcBef>
              <a:spcAft>
                <a:spcPts val="0"/>
              </a:spcAft>
              <a:buClr>
                <a:schemeClr val="dk1"/>
              </a:buClr>
              <a:buSzPts val="2300"/>
              <a:buFont typeface="Arial"/>
              <a:buChar char="•"/>
            </a:pPr>
            <a:r>
              <a:rPr lang="en-US" sz="2100">
                <a:solidFill>
                  <a:schemeClr val="dk1"/>
                </a:solidFill>
                <a:latin typeface="Gill Sans"/>
                <a:ea typeface="Gill Sans"/>
                <a:cs typeface="Gill Sans"/>
                <a:sym typeface="Gill Sans"/>
              </a:rPr>
              <a:t>Some Bay species’ populations are shifting north while other species from the south are becoming more prevalent in the Bay </a:t>
            </a:r>
            <a:endParaRPr sz="2100">
              <a:solidFill>
                <a:schemeClr val="dk1"/>
              </a:solidFill>
              <a:latin typeface="Gill Sans"/>
              <a:ea typeface="Gill Sans"/>
              <a:cs typeface="Gill Sans"/>
              <a:sym typeface="Gill Sans"/>
            </a:endParaRPr>
          </a:p>
          <a:p>
            <a:pPr marL="285750" marR="0" lvl="0" indent="-292100" algn="l" rtl="0">
              <a:spcBef>
                <a:spcPts val="0"/>
              </a:spcBef>
              <a:spcAft>
                <a:spcPts val="0"/>
              </a:spcAft>
              <a:buClr>
                <a:schemeClr val="dk1"/>
              </a:buClr>
              <a:buSzPts val="2100"/>
              <a:buFont typeface="Gill Sans"/>
              <a:buChar char="•"/>
            </a:pPr>
            <a:r>
              <a:rPr lang="en-US" sz="2100">
                <a:solidFill>
                  <a:schemeClr val="dk1"/>
                </a:solidFill>
                <a:latin typeface="Gill Sans"/>
                <a:ea typeface="Gill Sans"/>
                <a:cs typeface="Gill Sans"/>
                <a:sym typeface="Gill Sans"/>
              </a:rPr>
              <a:t>Changes in the intensity, duration, &amp; frequency of marine heat wave events &amp; effects on survival</a:t>
            </a:r>
            <a:endParaRPr sz="2100">
              <a:solidFill>
                <a:schemeClr val="dk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9"/>
          <p:cNvSpPr txBox="1">
            <a:spLocks noGrp="1"/>
          </p:cNvSpPr>
          <p:nvPr>
            <p:ph type="body" idx="1"/>
          </p:nvPr>
        </p:nvSpPr>
        <p:spPr>
          <a:xfrm>
            <a:off x="103367" y="770387"/>
            <a:ext cx="7203881" cy="288221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ct val="100000"/>
              <a:buChar char="•"/>
            </a:pPr>
            <a:r>
              <a:rPr lang="en-US" sz="2400" dirty="0"/>
              <a:t>Establish Chesapeake Bay wide Striped bass fishing guidance based on temperature and dissolved oxygen thresholds </a:t>
            </a:r>
            <a:r>
              <a:rPr lang="en-US" sz="2400" b="1" dirty="0"/>
              <a:t>to reduce catch and release mortality</a:t>
            </a:r>
            <a:endParaRPr lang="en-US" b="1" dirty="0"/>
          </a:p>
          <a:p>
            <a:pPr marL="228600" lvl="0" indent="-228600" algn="l" rtl="0">
              <a:lnSpc>
                <a:spcPct val="100000"/>
              </a:lnSpc>
              <a:spcBef>
                <a:spcPts val="1000"/>
              </a:spcBef>
              <a:spcAft>
                <a:spcPts val="0"/>
              </a:spcAft>
              <a:buSzPct val="100000"/>
              <a:buChar char="•"/>
            </a:pPr>
            <a:r>
              <a:rPr lang="en-US" sz="2400" dirty="0"/>
              <a:t>Consider developing habitat condition thresholds and fishing guidance for other recreationally targeted species </a:t>
            </a:r>
            <a:r>
              <a:rPr lang="en-US" sz="2400" b="1" dirty="0"/>
              <a:t>at risk during periods of poor habitat conditions</a:t>
            </a:r>
            <a:endParaRPr sz="2400" b="1" dirty="0"/>
          </a:p>
        </p:txBody>
      </p:sp>
      <p:pic>
        <p:nvPicPr>
          <p:cNvPr id="403" name="Google Shape;403;p9" descr="Photo of man holding a nice striped bass"/>
          <p:cNvPicPr preferRelativeResize="0"/>
          <p:nvPr/>
        </p:nvPicPr>
        <p:blipFill rotWithShape="1">
          <a:blip r:embed="rId3">
            <a:alphaModFix/>
          </a:blip>
          <a:srcRect/>
          <a:stretch/>
        </p:blipFill>
        <p:spPr>
          <a:xfrm>
            <a:off x="7690810" y="614529"/>
            <a:ext cx="4084795" cy="3038069"/>
          </a:xfrm>
          <a:prstGeom prst="rect">
            <a:avLst/>
          </a:prstGeom>
          <a:noFill/>
          <a:ln>
            <a:noFill/>
          </a:ln>
        </p:spPr>
      </p:pic>
      <p:sp>
        <p:nvSpPr>
          <p:cNvPr id="2" name="TextBox 1">
            <a:extLst>
              <a:ext uri="{FF2B5EF4-FFF2-40B4-BE49-F238E27FC236}">
                <a16:creationId xmlns:a16="http://schemas.microsoft.com/office/drawing/2014/main" id="{5283E644-CB72-DDA7-F83C-99472E4A8B28}"/>
              </a:ext>
            </a:extLst>
          </p:cNvPr>
          <p:cNvSpPr txBox="1"/>
          <p:nvPr/>
        </p:nvSpPr>
        <p:spPr>
          <a:xfrm>
            <a:off x="429095" y="91309"/>
            <a:ext cx="11346510" cy="523220"/>
          </a:xfrm>
          <a:prstGeom prst="rect">
            <a:avLst/>
          </a:prstGeom>
          <a:noFill/>
        </p:spPr>
        <p:txBody>
          <a:bodyPr wrap="square" rtlCol="0">
            <a:spAutoFit/>
          </a:bodyPr>
          <a:lstStyle/>
          <a:p>
            <a:pPr algn="ctr"/>
            <a:r>
              <a:rPr lang="en-US" sz="2800" b="1" dirty="0"/>
              <a:t>Ecosystem-Based Management &amp; Temperature Regime Recommendation 1</a:t>
            </a:r>
          </a:p>
        </p:txBody>
      </p:sp>
      <p:sp>
        <p:nvSpPr>
          <p:cNvPr id="5" name="Google Shape;410;p10">
            <a:extLst>
              <a:ext uri="{FF2B5EF4-FFF2-40B4-BE49-F238E27FC236}">
                <a16:creationId xmlns:a16="http://schemas.microsoft.com/office/drawing/2014/main" id="{FD02AC63-D59C-798E-7922-0EF5277FCC02}"/>
              </a:ext>
            </a:extLst>
          </p:cNvPr>
          <p:cNvSpPr txBox="1">
            <a:spLocks/>
          </p:cNvSpPr>
          <p:nvPr/>
        </p:nvSpPr>
        <p:spPr>
          <a:xfrm>
            <a:off x="328626" y="4797222"/>
            <a:ext cx="11534747" cy="1446249"/>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171450">
              <a:lnSpc>
                <a:spcPct val="100000"/>
              </a:lnSpc>
              <a:spcBef>
                <a:spcPts val="0"/>
              </a:spcBef>
              <a:buSzPts val="2400"/>
            </a:pPr>
            <a:r>
              <a:rPr lang="en-US" dirty="0">
                <a:solidFill>
                  <a:schemeClr val="dk1"/>
                </a:solidFill>
              </a:rPr>
              <a:t>Determine </a:t>
            </a:r>
            <a:r>
              <a:rPr lang="en-US" b="1" dirty="0">
                <a:solidFill>
                  <a:schemeClr val="dk1"/>
                </a:solidFill>
              </a:rPr>
              <a:t>temperature and oxygen thresholds </a:t>
            </a:r>
            <a:r>
              <a:rPr lang="en-US" dirty="0">
                <a:solidFill>
                  <a:schemeClr val="dk1"/>
                </a:solidFill>
              </a:rPr>
              <a:t>for striped bass and other key species.</a:t>
            </a:r>
            <a:endParaRPr lang="en-US" dirty="0"/>
          </a:p>
          <a:p>
            <a:pPr marL="628650" lvl="1" indent="-171450">
              <a:lnSpc>
                <a:spcPct val="100000"/>
              </a:lnSpc>
              <a:spcBef>
                <a:spcPts val="1000"/>
              </a:spcBef>
              <a:buSzPts val="2400"/>
            </a:pPr>
            <a:r>
              <a:rPr lang="en-US" dirty="0">
                <a:solidFill>
                  <a:schemeClr val="dk1"/>
                </a:solidFill>
              </a:rPr>
              <a:t>Conduct investigations to better understand </a:t>
            </a:r>
            <a:r>
              <a:rPr lang="en-US" b="1" dirty="0">
                <a:solidFill>
                  <a:schemeClr val="dk1"/>
                </a:solidFill>
              </a:rPr>
              <a:t>behavior of anglers </a:t>
            </a:r>
            <a:r>
              <a:rPr lang="en-US" dirty="0">
                <a:solidFill>
                  <a:schemeClr val="dk1"/>
                </a:solidFill>
              </a:rPr>
              <a:t>on the water</a:t>
            </a:r>
            <a:endParaRPr lang="en-US" dirty="0"/>
          </a:p>
          <a:p>
            <a:pPr marL="628650" lvl="1" indent="-171450">
              <a:lnSpc>
                <a:spcPct val="100000"/>
              </a:lnSpc>
              <a:spcBef>
                <a:spcPts val="1000"/>
              </a:spcBef>
              <a:buSzPts val="2400"/>
            </a:pPr>
            <a:r>
              <a:rPr lang="en-US" dirty="0">
                <a:solidFill>
                  <a:schemeClr val="dk1"/>
                </a:solidFill>
              </a:rPr>
              <a:t>Develop </a:t>
            </a:r>
            <a:r>
              <a:rPr lang="en-US" b="1" dirty="0">
                <a:solidFill>
                  <a:schemeClr val="dk1"/>
                </a:solidFill>
              </a:rPr>
              <a:t>habitat suitability models </a:t>
            </a:r>
            <a:r>
              <a:rPr lang="en-US" dirty="0">
                <a:solidFill>
                  <a:schemeClr val="dk1"/>
                </a:solidFill>
              </a:rPr>
              <a:t>and indicators for key fishery resources</a:t>
            </a:r>
          </a:p>
        </p:txBody>
      </p:sp>
      <p:sp>
        <p:nvSpPr>
          <p:cNvPr id="6" name="TextBox 5">
            <a:extLst>
              <a:ext uri="{FF2B5EF4-FFF2-40B4-BE49-F238E27FC236}">
                <a16:creationId xmlns:a16="http://schemas.microsoft.com/office/drawing/2014/main" id="{CB909268-E848-1329-574D-96D28493318C}"/>
              </a:ext>
            </a:extLst>
          </p:cNvPr>
          <p:cNvSpPr txBox="1"/>
          <p:nvPr/>
        </p:nvSpPr>
        <p:spPr>
          <a:xfrm>
            <a:off x="344633" y="4092140"/>
            <a:ext cx="11346510" cy="523220"/>
          </a:xfrm>
          <a:prstGeom prst="rect">
            <a:avLst/>
          </a:prstGeom>
          <a:noFill/>
        </p:spPr>
        <p:txBody>
          <a:bodyPr wrap="square" rtlCol="0">
            <a:spAutoFit/>
          </a:bodyPr>
          <a:lstStyle/>
          <a:p>
            <a:pPr algn="ctr"/>
            <a:r>
              <a:rPr lang="en-US" sz="2800" b="1" dirty="0"/>
              <a:t>Associated Science Needs</a:t>
            </a:r>
          </a:p>
        </p:txBody>
      </p:sp>
    </p:spTree>
    <p:extLst>
      <p:ext uri="{BB962C8B-B14F-4D97-AF65-F5344CB8AC3E}">
        <p14:creationId xmlns:p14="http://schemas.microsoft.com/office/powerpoint/2010/main" val="2090705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 name="TextBox 1">
            <a:extLst>
              <a:ext uri="{FF2B5EF4-FFF2-40B4-BE49-F238E27FC236}">
                <a16:creationId xmlns:a16="http://schemas.microsoft.com/office/drawing/2014/main" id="{5283E644-CB72-DDA7-F83C-99472E4A8B28}"/>
              </a:ext>
            </a:extLst>
          </p:cNvPr>
          <p:cNvSpPr txBox="1"/>
          <p:nvPr/>
        </p:nvSpPr>
        <p:spPr>
          <a:xfrm>
            <a:off x="429095" y="91309"/>
            <a:ext cx="11346510" cy="523220"/>
          </a:xfrm>
          <a:prstGeom prst="rect">
            <a:avLst/>
          </a:prstGeom>
          <a:noFill/>
        </p:spPr>
        <p:txBody>
          <a:bodyPr wrap="square" rtlCol="0">
            <a:spAutoFit/>
          </a:bodyPr>
          <a:lstStyle/>
          <a:p>
            <a:pPr algn="ctr"/>
            <a:r>
              <a:rPr lang="en-US" sz="2800" b="1" dirty="0"/>
              <a:t>Ecosystem-Based Management &amp; Temperature Regime Recommendation 2</a:t>
            </a:r>
          </a:p>
        </p:txBody>
      </p:sp>
      <p:sp>
        <p:nvSpPr>
          <p:cNvPr id="6" name="TextBox 5">
            <a:extLst>
              <a:ext uri="{FF2B5EF4-FFF2-40B4-BE49-F238E27FC236}">
                <a16:creationId xmlns:a16="http://schemas.microsoft.com/office/drawing/2014/main" id="{CB909268-E848-1329-574D-96D28493318C}"/>
              </a:ext>
            </a:extLst>
          </p:cNvPr>
          <p:cNvSpPr txBox="1"/>
          <p:nvPr/>
        </p:nvSpPr>
        <p:spPr>
          <a:xfrm>
            <a:off x="378909" y="3619921"/>
            <a:ext cx="11346510" cy="523220"/>
          </a:xfrm>
          <a:prstGeom prst="rect">
            <a:avLst/>
          </a:prstGeom>
          <a:noFill/>
        </p:spPr>
        <p:txBody>
          <a:bodyPr wrap="square" rtlCol="0">
            <a:spAutoFit/>
          </a:bodyPr>
          <a:lstStyle/>
          <a:p>
            <a:pPr algn="ctr"/>
            <a:r>
              <a:rPr lang="en-US" sz="2800" b="1" dirty="0"/>
              <a:t>Associated Science Needs</a:t>
            </a:r>
          </a:p>
        </p:txBody>
      </p:sp>
      <p:pic>
        <p:nvPicPr>
          <p:cNvPr id="7" name="Google Shape;418;p15" descr="A river running through a low-lying patchwork landscape of farms, forests, and marshes. Credit: Chesapeake Bay Program">
            <a:extLst>
              <a:ext uri="{FF2B5EF4-FFF2-40B4-BE49-F238E27FC236}">
                <a16:creationId xmlns:a16="http://schemas.microsoft.com/office/drawing/2014/main" id="{F363C97C-EFFC-EB33-878D-A15E6089D4E9}"/>
              </a:ext>
            </a:extLst>
          </p:cNvPr>
          <p:cNvPicPr preferRelativeResize="0"/>
          <p:nvPr/>
        </p:nvPicPr>
        <p:blipFill rotWithShape="1">
          <a:blip r:embed="rId3">
            <a:alphaModFix/>
          </a:blip>
          <a:srcRect/>
          <a:stretch/>
        </p:blipFill>
        <p:spPr>
          <a:xfrm>
            <a:off x="7357434" y="731731"/>
            <a:ext cx="4367985" cy="2432890"/>
          </a:xfrm>
          <a:prstGeom prst="rect">
            <a:avLst/>
          </a:prstGeom>
          <a:noFill/>
          <a:ln>
            <a:noFill/>
          </a:ln>
        </p:spPr>
      </p:pic>
      <p:sp>
        <p:nvSpPr>
          <p:cNvPr id="10" name="Google Shape;417;p15">
            <a:extLst>
              <a:ext uri="{FF2B5EF4-FFF2-40B4-BE49-F238E27FC236}">
                <a16:creationId xmlns:a16="http://schemas.microsoft.com/office/drawing/2014/main" id="{47CB8DA2-AA0D-E9C2-E7BB-737F899E9202}"/>
              </a:ext>
            </a:extLst>
          </p:cNvPr>
          <p:cNvSpPr txBox="1">
            <a:spLocks/>
          </p:cNvSpPr>
          <p:nvPr/>
        </p:nvSpPr>
        <p:spPr>
          <a:xfrm>
            <a:off x="174929" y="983987"/>
            <a:ext cx="6860874" cy="192837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2400"/>
            </a:pPr>
            <a:r>
              <a:rPr lang="en-US" sz="2300" dirty="0"/>
              <a:t>Develop and implement a strategy to </a:t>
            </a:r>
            <a:r>
              <a:rPr lang="en-US" sz="2300" b="1" dirty="0"/>
              <a:t>improve communications</a:t>
            </a:r>
            <a:r>
              <a:rPr lang="en-US" sz="2300" dirty="0"/>
              <a:t> between living resource managers, scientists and stakeholders on the </a:t>
            </a:r>
            <a:r>
              <a:rPr lang="en-US" sz="2300" b="1" dirty="0"/>
              <a:t>new temperature regime</a:t>
            </a:r>
            <a:r>
              <a:rPr lang="en-US" sz="2300" dirty="0"/>
              <a:t>, the impacts and management response/adaptation strategies</a:t>
            </a:r>
            <a:br>
              <a:rPr lang="en-US" sz="2300" dirty="0"/>
            </a:br>
            <a:endParaRPr lang="en-US" sz="2300" dirty="0"/>
          </a:p>
        </p:txBody>
      </p:sp>
      <p:sp>
        <p:nvSpPr>
          <p:cNvPr id="11" name="Google Shape;425;p16">
            <a:extLst>
              <a:ext uri="{FF2B5EF4-FFF2-40B4-BE49-F238E27FC236}">
                <a16:creationId xmlns:a16="http://schemas.microsoft.com/office/drawing/2014/main" id="{BEB97013-24C3-57E4-12A8-E7E4FF66C507}"/>
              </a:ext>
            </a:extLst>
          </p:cNvPr>
          <p:cNvSpPr txBox="1">
            <a:spLocks/>
          </p:cNvSpPr>
          <p:nvPr/>
        </p:nvSpPr>
        <p:spPr>
          <a:xfrm>
            <a:off x="-131228" y="4212089"/>
            <a:ext cx="12042281" cy="243289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184150">
              <a:lnSpc>
                <a:spcPct val="100000"/>
              </a:lnSpc>
              <a:spcBef>
                <a:spcPts val="0"/>
              </a:spcBef>
              <a:buSzPts val="2200"/>
            </a:pPr>
            <a:r>
              <a:rPr lang="en-US" sz="2200" dirty="0">
                <a:solidFill>
                  <a:schemeClr val="dk1"/>
                </a:solidFill>
              </a:rPr>
              <a:t>Understand where the gaps are in our current communication strategies</a:t>
            </a:r>
            <a:endParaRPr lang="en-US" sz="1800" dirty="0"/>
          </a:p>
          <a:p>
            <a:pPr marL="628650" lvl="1" indent="-184150">
              <a:lnSpc>
                <a:spcPct val="100000"/>
              </a:lnSpc>
              <a:spcBef>
                <a:spcPts val="1000"/>
              </a:spcBef>
              <a:buSzPts val="2200"/>
            </a:pPr>
            <a:r>
              <a:rPr lang="en-US" sz="2200" b="1" dirty="0">
                <a:solidFill>
                  <a:schemeClr val="dk1"/>
                </a:solidFill>
              </a:rPr>
              <a:t>Social science research </a:t>
            </a:r>
            <a:r>
              <a:rPr lang="en-US" sz="2200" dirty="0">
                <a:solidFill>
                  <a:schemeClr val="dk1"/>
                </a:solidFill>
              </a:rPr>
              <a:t>to help understand decision making (e.g., understanding behavior of anglers on the water when throwing back or keeping catches, understanding property owners’ choice in shoreline protection)</a:t>
            </a:r>
            <a:endParaRPr lang="en-US" sz="1800" dirty="0"/>
          </a:p>
          <a:p>
            <a:pPr marL="628650" lvl="1" indent="-184150">
              <a:lnSpc>
                <a:spcPct val="100000"/>
              </a:lnSpc>
              <a:spcBef>
                <a:spcPts val="1000"/>
              </a:spcBef>
              <a:buSzPts val="2200"/>
            </a:pPr>
            <a:r>
              <a:rPr lang="en-US" sz="2200" dirty="0">
                <a:solidFill>
                  <a:schemeClr val="dk1"/>
                </a:solidFill>
              </a:rPr>
              <a:t>Development of communication strategies to specific audiences (e.g., policy-makers, managers, residents, local partners)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 name="TextBox 1">
            <a:extLst>
              <a:ext uri="{FF2B5EF4-FFF2-40B4-BE49-F238E27FC236}">
                <a16:creationId xmlns:a16="http://schemas.microsoft.com/office/drawing/2014/main" id="{5283E644-CB72-DDA7-F83C-99472E4A8B28}"/>
              </a:ext>
            </a:extLst>
          </p:cNvPr>
          <p:cNvSpPr txBox="1"/>
          <p:nvPr/>
        </p:nvSpPr>
        <p:spPr>
          <a:xfrm>
            <a:off x="429095" y="91309"/>
            <a:ext cx="11346510" cy="523220"/>
          </a:xfrm>
          <a:prstGeom prst="rect">
            <a:avLst/>
          </a:prstGeom>
          <a:noFill/>
        </p:spPr>
        <p:txBody>
          <a:bodyPr wrap="square" rtlCol="0">
            <a:spAutoFit/>
          </a:bodyPr>
          <a:lstStyle/>
          <a:p>
            <a:pPr algn="ctr"/>
            <a:r>
              <a:rPr lang="en-US" sz="2800" b="1" dirty="0"/>
              <a:t>Ecosystem-Based Management &amp; Temperature Regime Recommendation 3</a:t>
            </a:r>
          </a:p>
        </p:txBody>
      </p:sp>
      <p:sp>
        <p:nvSpPr>
          <p:cNvPr id="6" name="TextBox 5">
            <a:extLst>
              <a:ext uri="{FF2B5EF4-FFF2-40B4-BE49-F238E27FC236}">
                <a16:creationId xmlns:a16="http://schemas.microsoft.com/office/drawing/2014/main" id="{CB909268-E848-1329-574D-96D28493318C}"/>
              </a:ext>
            </a:extLst>
          </p:cNvPr>
          <p:cNvSpPr txBox="1"/>
          <p:nvPr/>
        </p:nvSpPr>
        <p:spPr>
          <a:xfrm>
            <a:off x="2763428" y="2753488"/>
            <a:ext cx="4245138" cy="523220"/>
          </a:xfrm>
          <a:prstGeom prst="rect">
            <a:avLst/>
          </a:prstGeom>
          <a:noFill/>
        </p:spPr>
        <p:txBody>
          <a:bodyPr wrap="square" rtlCol="0">
            <a:spAutoFit/>
          </a:bodyPr>
          <a:lstStyle/>
          <a:p>
            <a:pPr algn="ctr"/>
            <a:r>
              <a:rPr lang="en-US" sz="2800" b="1" dirty="0"/>
              <a:t>Associated Science Needs</a:t>
            </a:r>
          </a:p>
        </p:txBody>
      </p:sp>
      <p:pic>
        <p:nvPicPr>
          <p:cNvPr id="3" name="Google Shape;434;g17b6d8d28d7_5_14">
            <a:extLst>
              <a:ext uri="{FF2B5EF4-FFF2-40B4-BE49-F238E27FC236}">
                <a16:creationId xmlns:a16="http://schemas.microsoft.com/office/drawing/2014/main" id="{04CFAEB9-FCF4-D6A4-A2CA-0D8C49FB8894}"/>
              </a:ext>
            </a:extLst>
          </p:cNvPr>
          <p:cNvPicPr preferRelativeResize="0"/>
          <p:nvPr/>
        </p:nvPicPr>
        <p:blipFill rotWithShape="1">
          <a:blip r:embed="rId3">
            <a:alphaModFix/>
          </a:blip>
          <a:srcRect/>
          <a:stretch/>
        </p:blipFill>
        <p:spPr>
          <a:xfrm>
            <a:off x="7306004" y="614529"/>
            <a:ext cx="4885996" cy="2429764"/>
          </a:xfrm>
          <a:prstGeom prst="rect">
            <a:avLst/>
          </a:prstGeom>
          <a:noFill/>
          <a:ln>
            <a:noFill/>
          </a:ln>
        </p:spPr>
      </p:pic>
      <p:sp>
        <p:nvSpPr>
          <p:cNvPr id="4" name="Google Shape;432;g17b6d8d28d7_5_14">
            <a:extLst>
              <a:ext uri="{FF2B5EF4-FFF2-40B4-BE49-F238E27FC236}">
                <a16:creationId xmlns:a16="http://schemas.microsoft.com/office/drawing/2014/main" id="{DF1D3FA9-DC6A-3408-A842-2DDE2718CA2E}"/>
              </a:ext>
            </a:extLst>
          </p:cNvPr>
          <p:cNvSpPr txBox="1">
            <a:spLocks/>
          </p:cNvSpPr>
          <p:nvPr/>
        </p:nvSpPr>
        <p:spPr>
          <a:xfrm>
            <a:off x="111319" y="976063"/>
            <a:ext cx="6897247" cy="1661217"/>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2400"/>
            </a:pPr>
            <a:r>
              <a:rPr lang="en-US" sz="2400" dirty="0"/>
              <a:t>Hold a workshop with multiple fishery stakeholders to explore strategic, long- term ways to </a:t>
            </a:r>
            <a:r>
              <a:rPr lang="en-US" sz="2400" b="1" dirty="0"/>
              <a:t>advance ecosystem approaches to fishery management </a:t>
            </a:r>
            <a:r>
              <a:rPr lang="en-US" sz="2400" dirty="0"/>
              <a:t>in the Bay that incorporate climate change</a:t>
            </a:r>
            <a:endParaRPr lang="en-US" dirty="0"/>
          </a:p>
        </p:txBody>
      </p:sp>
      <p:sp>
        <p:nvSpPr>
          <p:cNvPr id="5" name="Google Shape;441;g17b6d8d28d7_5_22">
            <a:extLst>
              <a:ext uri="{FF2B5EF4-FFF2-40B4-BE49-F238E27FC236}">
                <a16:creationId xmlns:a16="http://schemas.microsoft.com/office/drawing/2014/main" id="{F81E9B6A-5788-72D9-8DDB-84CDE7D3C2EF}"/>
              </a:ext>
            </a:extLst>
          </p:cNvPr>
          <p:cNvSpPr txBox="1">
            <a:spLocks/>
          </p:cNvSpPr>
          <p:nvPr/>
        </p:nvSpPr>
        <p:spPr>
          <a:xfrm>
            <a:off x="0" y="3276708"/>
            <a:ext cx="12192000" cy="3581291"/>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1" indent="-171450">
              <a:lnSpc>
                <a:spcPct val="100000"/>
              </a:lnSpc>
              <a:spcBef>
                <a:spcPts val="0"/>
              </a:spcBef>
              <a:buSzPts val="1800"/>
            </a:pPr>
            <a:r>
              <a:rPr lang="en-US" sz="1600" dirty="0">
                <a:solidFill>
                  <a:schemeClr val="dk1"/>
                </a:solidFill>
              </a:rPr>
              <a:t>Improve environmental monitoring of surface and bottom temperature, dissolved oxygen and fish habitat condition</a:t>
            </a:r>
            <a:endParaRPr lang="en-US" sz="1600" dirty="0"/>
          </a:p>
          <a:p>
            <a:pPr marL="182880" lvl="1" indent="-171450">
              <a:lnSpc>
                <a:spcPct val="100000"/>
              </a:lnSpc>
              <a:spcBef>
                <a:spcPts val="1000"/>
              </a:spcBef>
              <a:buSzPts val="1800"/>
            </a:pPr>
            <a:r>
              <a:rPr lang="en-US" sz="1600" dirty="0">
                <a:solidFill>
                  <a:schemeClr val="dk1"/>
                </a:solidFill>
              </a:rPr>
              <a:t>Explore a State of ecosystem report level synthesis for the Chesapeake Bay to track how climate change is progressing and for use by managers to adapt actions addressing the changes appropriately</a:t>
            </a:r>
            <a:endParaRPr lang="en-US" sz="1600" dirty="0"/>
          </a:p>
          <a:p>
            <a:pPr marL="182880" lvl="1" indent="-171450">
              <a:lnSpc>
                <a:spcPct val="100000"/>
              </a:lnSpc>
              <a:spcBef>
                <a:spcPts val="1000"/>
              </a:spcBef>
              <a:buSzPts val="1800"/>
            </a:pPr>
            <a:r>
              <a:rPr lang="en-US" sz="1600" dirty="0">
                <a:solidFill>
                  <a:schemeClr val="dk1"/>
                </a:solidFill>
              </a:rPr>
              <a:t>Better understanding of physiological response of certain species </a:t>
            </a:r>
          </a:p>
          <a:p>
            <a:pPr marL="182880" lvl="1" indent="-171450">
              <a:lnSpc>
                <a:spcPct val="100000"/>
              </a:lnSpc>
              <a:spcBef>
                <a:spcPts val="1000"/>
              </a:spcBef>
              <a:buSzPts val="1800"/>
            </a:pPr>
            <a:r>
              <a:rPr lang="en-US" sz="1600" dirty="0">
                <a:solidFill>
                  <a:schemeClr val="dk1"/>
                </a:solidFill>
              </a:rPr>
              <a:t>Explore assessments for emerging fisheries to facilitate management as climate change creates conditions for these fisheries to be economically viable</a:t>
            </a:r>
            <a:endParaRPr lang="en-US" sz="1600" dirty="0"/>
          </a:p>
          <a:p>
            <a:pPr marL="182880" lvl="1" indent="-171450">
              <a:lnSpc>
                <a:spcPct val="100000"/>
              </a:lnSpc>
              <a:spcBef>
                <a:spcPts val="1000"/>
              </a:spcBef>
              <a:buSzPts val="1800"/>
            </a:pPr>
            <a:r>
              <a:rPr lang="en-US" sz="1600" dirty="0">
                <a:solidFill>
                  <a:schemeClr val="dk1"/>
                </a:solidFill>
              </a:rPr>
              <a:t>Consider establishing monitoring stations where there are significant fisheries habitat and spawning grounds (long-term monitoring currently is more set up to characterize large bay segments)</a:t>
            </a:r>
            <a:endParaRPr lang="en-US" sz="1600" dirty="0"/>
          </a:p>
          <a:p>
            <a:pPr marL="182880" lvl="1" indent="-171450">
              <a:lnSpc>
                <a:spcPct val="100000"/>
              </a:lnSpc>
              <a:spcBef>
                <a:spcPts val="1000"/>
              </a:spcBef>
              <a:buSzPts val="1800"/>
            </a:pPr>
            <a:r>
              <a:rPr lang="en-US" sz="1600" dirty="0">
                <a:solidFill>
                  <a:schemeClr val="dk1"/>
                </a:solidFill>
              </a:rPr>
              <a:t>Evaluate need for zooplankton monitoring at spawning and nursery areas</a:t>
            </a:r>
            <a:endParaRPr lang="en-US" sz="1600" dirty="0"/>
          </a:p>
          <a:p>
            <a:pPr marL="182880" lvl="1" indent="-171450">
              <a:lnSpc>
                <a:spcPct val="100000"/>
              </a:lnSpc>
              <a:spcBef>
                <a:spcPts val="1000"/>
              </a:spcBef>
              <a:buSzPts val="1800"/>
            </a:pPr>
            <a:r>
              <a:rPr lang="en-US" sz="1600" dirty="0">
                <a:solidFill>
                  <a:schemeClr val="dk1"/>
                </a:solidFill>
              </a:rPr>
              <a:t>Improve information on drivers of natural mortality and recruitment success for key fishery species and build into ecosystem models- inclusion of how climate change will affect fisheries</a:t>
            </a:r>
            <a:endParaRPr lang="en-US" sz="1800" dirty="0"/>
          </a:p>
        </p:txBody>
      </p:sp>
    </p:spTree>
    <p:extLst>
      <p:ext uri="{BB962C8B-B14F-4D97-AF65-F5344CB8AC3E}">
        <p14:creationId xmlns:p14="http://schemas.microsoft.com/office/powerpoint/2010/main" val="90750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 name="TextBox 1">
            <a:extLst>
              <a:ext uri="{FF2B5EF4-FFF2-40B4-BE49-F238E27FC236}">
                <a16:creationId xmlns:a16="http://schemas.microsoft.com/office/drawing/2014/main" id="{5283E644-CB72-DDA7-F83C-99472E4A8B28}"/>
              </a:ext>
            </a:extLst>
          </p:cNvPr>
          <p:cNvSpPr txBox="1"/>
          <p:nvPr/>
        </p:nvSpPr>
        <p:spPr>
          <a:xfrm>
            <a:off x="429095" y="91309"/>
            <a:ext cx="11346510" cy="523220"/>
          </a:xfrm>
          <a:prstGeom prst="rect">
            <a:avLst/>
          </a:prstGeom>
          <a:noFill/>
        </p:spPr>
        <p:txBody>
          <a:bodyPr wrap="square" rtlCol="0">
            <a:spAutoFit/>
          </a:bodyPr>
          <a:lstStyle/>
          <a:p>
            <a:pPr algn="ctr"/>
            <a:r>
              <a:rPr lang="en-US" sz="2800" b="1" dirty="0"/>
              <a:t>Multiple Stressors Recommendation</a:t>
            </a:r>
          </a:p>
        </p:txBody>
      </p:sp>
      <p:sp>
        <p:nvSpPr>
          <p:cNvPr id="6" name="TextBox 5">
            <a:extLst>
              <a:ext uri="{FF2B5EF4-FFF2-40B4-BE49-F238E27FC236}">
                <a16:creationId xmlns:a16="http://schemas.microsoft.com/office/drawing/2014/main" id="{CB909268-E848-1329-574D-96D28493318C}"/>
              </a:ext>
            </a:extLst>
          </p:cNvPr>
          <p:cNvSpPr txBox="1"/>
          <p:nvPr/>
        </p:nvSpPr>
        <p:spPr>
          <a:xfrm>
            <a:off x="3085106" y="3062227"/>
            <a:ext cx="4707172" cy="523220"/>
          </a:xfrm>
          <a:prstGeom prst="rect">
            <a:avLst/>
          </a:prstGeom>
          <a:noFill/>
        </p:spPr>
        <p:txBody>
          <a:bodyPr wrap="square" rtlCol="0">
            <a:spAutoFit/>
          </a:bodyPr>
          <a:lstStyle/>
          <a:p>
            <a:pPr algn="ctr"/>
            <a:r>
              <a:rPr lang="en-US" sz="2800" b="1" dirty="0"/>
              <a:t>Associated Science Needs</a:t>
            </a:r>
          </a:p>
        </p:txBody>
      </p:sp>
      <p:pic>
        <p:nvPicPr>
          <p:cNvPr id="3" name="Google Shape;449;g17b6d8d28d7_5_34" descr="https://www.frontiersin.org/files/Articles/750265/fmars-08-750265-HTML/image_m/fmars-08-750265-g008.jpg">
            <a:extLst>
              <a:ext uri="{FF2B5EF4-FFF2-40B4-BE49-F238E27FC236}">
                <a16:creationId xmlns:a16="http://schemas.microsoft.com/office/drawing/2014/main" id="{E77EC6D6-D539-916C-1CD6-4C77173F7F2D}"/>
              </a:ext>
            </a:extLst>
          </p:cNvPr>
          <p:cNvPicPr preferRelativeResize="0"/>
          <p:nvPr/>
        </p:nvPicPr>
        <p:blipFill rotWithShape="1">
          <a:blip r:embed="rId3">
            <a:alphaModFix/>
          </a:blip>
          <a:srcRect/>
          <a:stretch/>
        </p:blipFill>
        <p:spPr>
          <a:xfrm>
            <a:off x="7426518" y="647348"/>
            <a:ext cx="4407673" cy="2938099"/>
          </a:xfrm>
          <a:prstGeom prst="rect">
            <a:avLst/>
          </a:prstGeom>
          <a:noFill/>
          <a:ln>
            <a:noFill/>
          </a:ln>
        </p:spPr>
      </p:pic>
      <p:sp>
        <p:nvSpPr>
          <p:cNvPr id="4" name="Google Shape;448;g17b6d8d28d7_5_34">
            <a:extLst>
              <a:ext uri="{FF2B5EF4-FFF2-40B4-BE49-F238E27FC236}">
                <a16:creationId xmlns:a16="http://schemas.microsoft.com/office/drawing/2014/main" id="{180DB237-95BD-005A-C03A-C75834D1157F}"/>
              </a:ext>
            </a:extLst>
          </p:cNvPr>
          <p:cNvSpPr txBox="1">
            <a:spLocks/>
          </p:cNvSpPr>
          <p:nvPr/>
        </p:nvSpPr>
        <p:spPr>
          <a:xfrm>
            <a:off x="119271" y="1171007"/>
            <a:ext cx="7124644" cy="1532436"/>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2800"/>
            </a:pPr>
            <a:r>
              <a:rPr lang="en-US" sz="2300" dirty="0"/>
              <a:t>An interdisciplinary team of scientists, resource managers, meteorologists, and communicators should collaborate to design and </a:t>
            </a:r>
            <a:r>
              <a:rPr lang="en-US" sz="2300" b="1" dirty="0"/>
              <a:t>create a publicly available heat wave alert system</a:t>
            </a:r>
            <a:r>
              <a:rPr lang="en-US" sz="2300" dirty="0"/>
              <a:t>. </a:t>
            </a:r>
          </a:p>
        </p:txBody>
      </p:sp>
      <p:sp>
        <p:nvSpPr>
          <p:cNvPr id="5" name="Google Shape;457;p14">
            <a:extLst>
              <a:ext uri="{FF2B5EF4-FFF2-40B4-BE49-F238E27FC236}">
                <a16:creationId xmlns:a16="http://schemas.microsoft.com/office/drawing/2014/main" id="{E1BB1F85-FD12-B242-21CB-E2426F461798}"/>
              </a:ext>
            </a:extLst>
          </p:cNvPr>
          <p:cNvSpPr txBox="1">
            <a:spLocks/>
          </p:cNvSpPr>
          <p:nvPr/>
        </p:nvSpPr>
        <p:spPr>
          <a:xfrm>
            <a:off x="55658" y="3649480"/>
            <a:ext cx="11778533" cy="3198214"/>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2000"/>
            </a:pPr>
            <a:r>
              <a:rPr lang="en-US" sz="2000" dirty="0"/>
              <a:t>Review current definitions of heat waves and conduct research to determine an appropriate definition for Chesapeake Bay (or tributaries as appropriate)</a:t>
            </a:r>
            <a:endParaRPr lang="en-US" dirty="0"/>
          </a:p>
          <a:p>
            <a:pPr>
              <a:lnSpc>
                <a:spcPct val="100000"/>
              </a:lnSpc>
              <a:buSzPts val="2000"/>
            </a:pPr>
            <a:r>
              <a:rPr lang="en-US" sz="2000" dirty="0"/>
              <a:t>Explore real time monitoring of marine heat waves and need for forecast products</a:t>
            </a:r>
            <a:endParaRPr lang="en-US" dirty="0"/>
          </a:p>
          <a:p>
            <a:pPr>
              <a:lnSpc>
                <a:spcPct val="100000"/>
              </a:lnSpc>
              <a:buSzPts val="2000"/>
            </a:pPr>
            <a:r>
              <a:rPr lang="en-US" sz="2000" dirty="0"/>
              <a:t>Link heat waves to living resources by analyzing heat waves and fishery survey data such as </a:t>
            </a:r>
            <a:r>
              <a:rPr lang="en-US" sz="2000" dirty="0" err="1"/>
              <a:t>ChesMMAP</a:t>
            </a:r>
            <a:endParaRPr lang="en-US" dirty="0"/>
          </a:p>
          <a:p>
            <a:pPr>
              <a:lnSpc>
                <a:spcPct val="100000"/>
              </a:lnSpc>
              <a:buSzPts val="2000"/>
            </a:pPr>
            <a:r>
              <a:rPr lang="en-US" sz="2000" dirty="0"/>
              <a:t>Incorporate dissolved oxygen and link to habitat preferences of key species such as striped bass, blue crabs, oyster, and SAV</a:t>
            </a:r>
            <a:endParaRPr lang="en-US" dirty="0"/>
          </a:p>
          <a:p>
            <a:pPr>
              <a:lnSpc>
                <a:spcPct val="100000"/>
              </a:lnSpc>
              <a:buSzPts val="2000"/>
            </a:pPr>
            <a:r>
              <a:rPr lang="en-US" sz="2000" dirty="0"/>
              <a:t>Development of the warning system</a:t>
            </a:r>
            <a:endParaRPr lang="en-US" dirty="0"/>
          </a:p>
          <a:p>
            <a:pPr>
              <a:lnSpc>
                <a:spcPct val="100000"/>
              </a:lnSpc>
              <a:buSzPts val="2000"/>
            </a:pPr>
            <a:r>
              <a:rPr lang="en-US" sz="2000" dirty="0"/>
              <a:t>Outreach to public, and to partners in development</a:t>
            </a:r>
            <a:endParaRPr lang="en-US" dirty="0"/>
          </a:p>
          <a:p>
            <a:pPr indent="-101600">
              <a:lnSpc>
                <a:spcPct val="100000"/>
              </a:lnSpc>
              <a:buSzPts val="2000"/>
              <a:buFont typeface="Arial" panose="020B0604020202020204" pitchFamily="34" charset="0"/>
              <a:buNone/>
            </a:pPr>
            <a:endParaRPr lang="en-US" sz="2000" dirty="0"/>
          </a:p>
        </p:txBody>
      </p:sp>
    </p:spTree>
    <p:extLst>
      <p:ext uri="{BB962C8B-B14F-4D97-AF65-F5344CB8AC3E}">
        <p14:creationId xmlns:p14="http://schemas.microsoft.com/office/powerpoint/2010/main" val="2160962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EA55E-272D-04C0-7C70-0331F26DE782}"/>
              </a:ext>
            </a:extLst>
          </p:cNvPr>
          <p:cNvPicPr>
            <a:picLocks noChangeAspect="1"/>
          </p:cNvPicPr>
          <p:nvPr/>
        </p:nvPicPr>
        <p:blipFill>
          <a:blip r:embed="rId2"/>
          <a:stretch>
            <a:fillRect/>
          </a:stretch>
        </p:blipFill>
        <p:spPr>
          <a:xfrm>
            <a:off x="3035739" y="150199"/>
            <a:ext cx="5822014" cy="6557601"/>
          </a:xfrm>
          <a:prstGeom prst="rect">
            <a:avLst/>
          </a:prstGeom>
        </p:spPr>
      </p:pic>
      <p:cxnSp>
        <p:nvCxnSpPr>
          <p:cNvPr id="4" name="Straight Connector 3">
            <a:extLst>
              <a:ext uri="{FF2B5EF4-FFF2-40B4-BE49-F238E27FC236}">
                <a16:creationId xmlns:a16="http://schemas.microsoft.com/office/drawing/2014/main" id="{04D2E529-862B-2142-50E5-D1E7E4E277CA}"/>
              </a:ext>
            </a:extLst>
          </p:cNvPr>
          <p:cNvCxnSpPr>
            <a:cxnSpLocks/>
          </p:cNvCxnSpPr>
          <p:nvPr/>
        </p:nvCxnSpPr>
        <p:spPr>
          <a:xfrm>
            <a:off x="2991016" y="70685"/>
            <a:ext cx="6098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F3CDAB2-1E63-9301-7483-C33BDBB3BAEC}"/>
              </a:ext>
            </a:extLst>
          </p:cNvPr>
          <p:cNvCxnSpPr>
            <a:cxnSpLocks/>
          </p:cNvCxnSpPr>
          <p:nvPr/>
        </p:nvCxnSpPr>
        <p:spPr>
          <a:xfrm>
            <a:off x="9089666" y="70685"/>
            <a:ext cx="0" cy="6637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25AEFF-930F-FE16-74BD-53D1D5C4269F}"/>
              </a:ext>
            </a:extLst>
          </p:cNvPr>
          <p:cNvCxnSpPr>
            <a:cxnSpLocks/>
          </p:cNvCxnSpPr>
          <p:nvPr/>
        </p:nvCxnSpPr>
        <p:spPr>
          <a:xfrm>
            <a:off x="2991016" y="70685"/>
            <a:ext cx="0" cy="6637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E94BED-1623-A5EB-CD70-58DE395502D2}"/>
              </a:ext>
            </a:extLst>
          </p:cNvPr>
          <p:cNvCxnSpPr>
            <a:cxnSpLocks/>
          </p:cNvCxnSpPr>
          <p:nvPr/>
        </p:nvCxnSpPr>
        <p:spPr>
          <a:xfrm flipH="1">
            <a:off x="2991016" y="6707800"/>
            <a:ext cx="60986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587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 name="TextBox 1">
            <a:extLst>
              <a:ext uri="{FF2B5EF4-FFF2-40B4-BE49-F238E27FC236}">
                <a16:creationId xmlns:a16="http://schemas.microsoft.com/office/drawing/2014/main" id="{5283E644-CB72-DDA7-F83C-99472E4A8B28}"/>
              </a:ext>
            </a:extLst>
          </p:cNvPr>
          <p:cNvSpPr txBox="1"/>
          <p:nvPr/>
        </p:nvSpPr>
        <p:spPr>
          <a:xfrm>
            <a:off x="429095" y="91309"/>
            <a:ext cx="11346510" cy="523220"/>
          </a:xfrm>
          <a:prstGeom prst="rect">
            <a:avLst/>
          </a:prstGeom>
          <a:noFill/>
        </p:spPr>
        <p:txBody>
          <a:bodyPr wrap="square" rtlCol="0">
            <a:spAutoFit/>
          </a:bodyPr>
          <a:lstStyle/>
          <a:p>
            <a:pPr algn="ctr"/>
            <a:r>
              <a:rPr lang="en-US" sz="2800" b="1" dirty="0"/>
              <a:t>Nearshore Habitat Recommendation</a:t>
            </a:r>
          </a:p>
        </p:txBody>
      </p:sp>
      <p:sp>
        <p:nvSpPr>
          <p:cNvPr id="6" name="TextBox 5">
            <a:extLst>
              <a:ext uri="{FF2B5EF4-FFF2-40B4-BE49-F238E27FC236}">
                <a16:creationId xmlns:a16="http://schemas.microsoft.com/office/drawing/2014/main" id="{CB909268-E848-1329-574D-96D28493318C}"/>
              </a:ext>
            </a:extLst>
          </p:cNvPr>
          <p:cNvSpPr txBox="1"/>
          <p:nvPr/>
        </p:nvSpPr>
        <p:spPr>
          <a:xfrm>
            <a:off x="3748764" y="3519071"/>
            <a:ext cx="4707172" cy="523220"/>
          </a:xfrm>
          <a:prstGeom prst="rect">
            <a:avLst/>
          </a:prstGeom>
          <a:noFill/>
        </p:spPr>
        <p:txBody>
          <a:bodyPr wrap="square" rtlCol="0">
            <a:spAutoFit/>
          </a:bodyPr>
          <a:lstStyle/>
          <a:p>
            <a:pPr algn="ctr"/>
            <a:r>
              <a:rPr lang="en-US" sz="2800" b="1" dirty="0"/>
              <a:t>Associated Science Needs</a:t>
            </a:r>
          </a:p>
        </p:txBody>
      </p:sp>
      <p:pic>
        <p:nvPicPr>
          <p:cNvPr id="7" name="Google Shape;465;p11" descr="Observation bench facing an expanse of wetland.">
            <a:extLst>
              <a:ext uri="{FF2B5EF4-FFF2-40B4-BE49-F238E27FC236}">
                <a16:creationId xmlns:a16="http://schemas.microsoft.com/office/drawing/2014/main" id="{DB26FD33-E0D8-62C7-C680-3CECBD01CCD0}"/>
              </a:ext>
            </a:extLst>
          </p:cNvPr>
          <p:cNvPicPr preferRelativeResize="0"/>
          <p:nvPr/>
        </p:nvPicPr>
        <p:blipFill rotWithShape="1">
          <a:blip r:embed="rId3">
            <a:alphaModFix/>
          </a:blip>
          <a:srcRect/>
          <a:stretch/>
        </p:blipFill>
        <p:spPr>
          <a:xfrm>
            <a:off x="7661222" y="719421"/>
            <a:ext cx="4530778" cy="2570807"/>
          </a:xfrm>
          <a:prstGeom prst="rect">
            <a:avLst/>
          </a:prstGeom>
          <a:noFill/>
          <a:ln>
            <a:noFill/>
          </a:ln>
        </p:spPr>
      </p:pic>
      <p:sp>
        <p:nvSpPr>
          <p:cNvPr id="8" name="Google Shape;464;p11">
            <a:extLst>
              <a:ext uri="{FF2B5EF4-FFF2-40B4-BE49-F238E27FC236}">
                <a16:creationId xmlns:a16="http://schemas.microsoft.com/office/drawing/2014/main" id="{1CE221F6-4F83-236E-CD01-518AA0BB1850}"/>
              </a:ext>
            </a:extLst>
          </p:cNvPr>
          <p:cNvSpPr txBox="1">
            <a:spLocks/>
          </p:cNvSpPr>
          <p:nvPr/>
        </p:nvSpPr>
        <p:spPr>
          <a:xfrm>
            <a:off x="156126" y="1204538"/>
            <a:ext cx="7357857" cy="160057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SzPts val="2000"/>
            </a:pPr>
            <a:r>
              <a:rPr lang="en-US" sz="2400" dirty="0"/>
              <a:t>Develop common criteria and metrics to help target, site, design and implement tidal natural infrastructure projects in the nearshore </a:t>
            </a:r>
            <a:r>
              <a:rPr lang="en-US" sz="2400" b="1" dirty="0"/>
              <a:t>where ecological and climate resilience benefits are highest</a:t>
            </a:r>
            <a:endParaRPr lang="en-US" sz="2400" dirty="0"/>
          </a:p>
        </p:txBody>
      </p:sp>
      <p:sp>
        <p:nvSpPr>
          <p:cNvPr id="9" name="Google Shape;472;g17b6d8d28d7_5_28">
            <a:extLst>
              <a:ext uri="{FF2B5EF4-FFF2-40B4-BE49-F238E27FC236}">
                <a16:creationId xmlns:a16="http://schemas.microsoft.com/office/drawing/2014/main" id="{14E08DCE-57F4-F7A0-6E13-2A4BA50B9C85}"/>
              </a:ext>
            </a:extLst>
          </p:cNvPr>
          <p:cNvSpPr txBox="1">
            <a:spLocks/>
          </p:cNvSpPr>
          <p:nvPr/>
        </p:nvSpPr>
        <p:spPr>
          <a:xfrm>
            <a:off x="-201964" y="4195884"/>
            <a:ext cx="12184580" cy="257080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lvl="1" indent="-171450">
              <a:lnSpc>
                <a:spcPct val="100000"/>
              </a:lnSpc>
              <a:spcBef>
                <a:spcPts val="0"/>
              </a:spcBef>
              <a:buSzPts val="2000"/>
            </a:pPr>
            <a:r>
              <a:rPr lang="en-US" sz="2000" dirty="0"/>
              <a:t>Detailed analysis of costs of natural infrastructure versus hardened infrastructure </a:t>
            </a:r>
          </a:p>
          <a:p>
            <a:pPr marL="628650" lvl="1" indent="-171450">
              <a:lnSpc>
                <a:spcPct val="100000"/>
              </a:lnSpc>
              <a:spcBef>
                <a:spcPts val="1000"/>
              </a:spcBef>
              <a:buSzPts val="2000"/>
            </a:pPr>
            <a:r>
              <a:rPr lang="en-US" sz="2000" dirty="0"/>
              <a:t>Threshold analysis of ecological impacts and benefits</a:t>
            </a:r>
            <a:endParaRPr lang="en-US" dirty="0"/>
          </a:p>
          <a:p>
            <a:pPr marL="628650" lvl="1" indent="-171450">
              <a:lnSpc>
                <a:spcPct val="100000"/>
              </a:lnSpc>
              <a:spcBef>
                <a:spcPts val="1000"/>
              </a:spcBef>
              <a:buSzPts val="2000"/>
            </a:pPr>
            <a:r>
              <a:rPr lang="en-US" sz="2000" dirty="0"/>
              <a:t>Research into behavioral drivers behind shoreline hardening decisions</a:t>
            </a:r>
            <a:endParaRPr lang="en-US" dirty="0"/>
          </a:p>
          <a:p>
            <a:pPr marL="628650" lvl="1" indent="-171450">
              <a:lnSpc>
                <a:spcPct val="100000"/>
              </a:lnSpc>
              <a:spcBef>
                <a:spcPts val="1000"/>
              </a:spcBef>
              <a:buSzPts val="2000"/>
            </a:pPr>
            <a:r>
              <a:rPr lang="en-US" sz="2000" dirty="0"/>
              <a:t>Development of criteria for targeting where multiple benefits and ecosystem services can be optimized.</a:t>
            </a:r>
            <a:endParaRPr lang="en-US" dirty="0"/>
          </a:p>
          <a:p>
            <a:pPr marL="628650" lvl="1" indent="-171450">
              <a:lnSpc>
                <a:spcPct val="100000"/>
              </a:lnSpc>
              <a:spcBef>
                <a:spcPts val="1000"/>
              </a:spcBef>
              <a:buSzPts val="2000"/>
            </a:pPr>
            <a:r>
              <a:rPr lang="en-US" sz="2000" dirty="0"/>
              <a:t>Use of models to increase understanding of habitat change from sea level rise</a:t>
            </a:r>
            <a:endParaRPr lang="en-US" dirty="0"/>
          </a:p>
          <a:p>
            <a:pPr indent="-76200">
              <a:lnSpc>
                <a:spcPct val="100000"/>
              </a:lnSpc>
              <a:buSzPts val="2400"/>
              <a:buFont typeface="Arial" panose="020B0604020202020204" pitchFamily="34" charset="0"/>
              <a:buNone/>
            </a:pPr>
            <a:endParaRPr lang="en-US" sz="2400" dirty="0"/>
          </a:p>
        </p:txBody>
      </p:sp>
    </p:spTree>
    <p:extLst>
      <p:ext uri="{BB962C8B-B14F-4D97-AF65-F5344CB8AC3E}">
        <p14:creationId xmlns:p14="http://schemas.microsoft.com/office/powerpoint/2010/main" val="1499509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9CA786-BB02-2580-4062-C4A4D8B59F4A}"/>
              </a:ext>
            </a:extLst>
          </p:cNvPr>
          <p:cNvSpPr txBox="1"/>
          <p:nvPr/>
        </p:nvSpPr>
        <p:spPr>
          <a:xfrm>
            <a:off x="95415" y="1152939"/>
            <a:ext cx="11839492" cy="5509200"/>
          </a:xfrm>
          <a:prstGeom prst="rect">
            <a:avLst/>
          </a:prstGeom>
          <a:noFill/>
        </p:spPr>
        <p:txBody>
          <a:bodyPr wrap="square" rtlCol="0">
            <a:spAutoFit/>
          </a:bodyPr>
          <a:lstStyle/>
          <a:p>
            <a:pPr marL="285750" indent="-285750">
              <a:buFont typeface="Arial" panose="020B0604020202020204" pitchFamily="34" charset="0"/>
              <a:buChar char="•"/>
            </a:pPr>
            <a:r>
              <a:rPr lang="en-US" sz="2200" dirty="0"/>
              <a:t>18 participants in the workshop commented when the draft report was sent out for review</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 bulk of the comments were received from members of the workshop project team who had previously contributed to the synthesis papers and/or preparations for the two workshop days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Almost all of the comments were on the Watershed section of the report, and concentrated on the findings and the “rationale” paragraphs accompanying the recommendations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A few comments were made on the recommendations and implementing actions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Where editorial clarifications were suggested, changes were accepted</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No changes were made in the recommendations, and no implementing actions were added or deleted</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We separate documentation of responses to both key comments and all comments</a:t>
            </a:r>
          </a:p>
        </p:txBody>
      </p:sp>
      <p:sp>
        <p:nvSpPr>
          <p:cNvPr id="3" name="TextBox 2">
            <a:extLst>
              <a:ext uri="{FF2B5EF4-FFF2-40B4-BE49-F238E27FC236}">
                <a16:creationId xmlns:a16="http://schemas.microsoft.com/office/drawing/2014/main" id="{D98B1584-4849-C29A-DF98-6D4CC22CD450}"/>
              </a:ext>
            </a:extLst>
          </p:cNvPr>
          <p:cNvSpPr txBox="1"/>
          <p:nvPr/>
        </p:nvSpPr>
        <p:spPr>
          <a:xfrm>
            <a:off x="597673" y="381663"/>
            <a:ext cx="10996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Responses to Comments Received</a:t>
            </a:r>
          </a:p>
        </p:txBody>
      </p:sp>
    </p:spTree>
    <p:extLst>
      <p:ext uri="{BB962C8B-B14F-4D97-AF65-F5344CB8AC3E}">
        <p14:creationId xmlns:p14="http://schemas.microsoft.com/office/powerpoint/2010/main" val="240196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FCBDE-4440-F607-702A-B588879C1A0E}"/>
              </a:ext>
            </a:extLst>
          </p:cNvPr>
          <p:cNvSpPr txBox="1"/>
          <p:nvPr/>
        </p:nvSpPr>
        <p:spPr>
          <a:xfrm>
            <a:off x="597673" y="381663"/>
            <a:ext cx="10996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Final Notes</a:t>
            </a:r>
          </a:p>
        </p:txBody>
      </p:sp>
      <p:sp>
        <p:nvSpPr>
          <p:cNvPr id="3" name="TextBox 2">
            <a:extLst>
              <a:ext uri="{FF2B5EF4-FFF2-40B4-BE49-F238E27FC236}">
                <a16:creationId xmlns:a16="http://schemas.microsoft.com/office/drawing/2014/main" id="{7FABF9E2-EE71-6C44-870E-8694672510C9}"/>
              </a:ext>
            </a:extLst>
          </p:cNvPr>
          <p:cNvSpPr txBox="1"/>
          <p:nvPr/>
        </p:nvSpPr>
        <p:spPr>
          <a:xfrm>
            <a:off x="246490" y="1288112"/>
            <a:ext cx="11465780"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ran into challenges with recognizing USGS and EPA research colleagues as contributing authors of the workshop report given its contains management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Please be aware several synthesis papers are undergoing USGS reviews and some further edits may be incorporated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UMCES colleagues are working on an 8-page summary paper to communicate the workshop findings and recommendations to a broader audience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11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FCBDE-4440-F607-702A-B588879C1A0E}"/>
              </a:ext>
            </a:extLst>
          </p:cNvPr>
          <p:cNvSpPr txBox="1"/>
          <p:nvPr/>
        </p:nvSpPr>
        <p:spPr>
          <a:xfrm>
            <a:off x="597673" y="381663"/>
            <a:ext cx="109966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Final Asks</a:t>
            </a:r>
          </a:p>
        </p:txBody>
      </p:sp>
      <p:sp>
        <p:nvSpPr>
          <p:cNvPr id="3" name="TextBox 2">
            <a:extLst>
              <a:ext uri="{FF2B5EF4-FFF2-40B4-BE49-F238E27FC236}">
                <a16:creationId xmlns:a16="http://schemas.microsoft.com/office/drawing/2014/main" id="{7FABF9E2-EE71-6C44-870E-8694672510C9}"/>
              </a:ext>
            </a:extLst>
          </p:cNvPr>
          <p:cNvSpPr txBox="1"/>
          <p:nvPr/>
        </p:nvSpPr>
        <p:spPr>
          <a:xfrm>
            <a:off x="135172" y="1304015"/>
            <a:ext cx="11759980"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Rebecca and I were able to champion the workshop, from proposal through delivery of the final draft workshop 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However, we can’t ch</a:t>
            </a:r>
            <a:r>
              <a:rPr lang="en-US" sz="2800" dirty="0" err="1">
                <a:solidFill>
                  <a:prstClr val="black"/>
                </a:solidFill>
                <a:latin typeface="Calibri" panose="020F0502020204030204"/>
              </a:rPr>
              <a:t>ampion</a:t>
            </a:r>
            <a:r>
              <a:rPr lang="en-US" sz="2800" dirty="0">
                <a:solidFill>
                  <a:prstClr val="black"/>
                </a:solidFill>
                <a:latin typeface="Calibri" panose="020F0502020204030204"/>
              </a:rPr>
              <a:t> the follow through on the management 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I ask STAC to challenge the Management Committee to integrate the management recommendations (and associated science needs) from the STAC workshop into plans for implementation of the </a:t>
            </a:r>
            <a:r>
              <a:rPr lang="en-US" sz="2800" i="1" dirty="0">
                <a:solidFill>
                  <a:prstClr val="black"/>
                </a:solidFill>
                <a:latin typeface="Calibri" panose="020F0502020204030204"/>
              </a:rPr>
              <a:t>Chesapeake Executive Council’s Directive No. 21-1 Collective Action for 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I ask for STAC’s approval to finalize and publish the STAC workshop report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253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FCBDE-4440-F607-702A-B588879C1A0E}"/>
              </a:ext>
            </a:extLst>
          </p:cNvPr>
          <p:cNvSpPr txBox="1"/>
          <p:nvPr/>
        </p:nvSpPr>
        <p:spPr>
          <a:xfrm>
            <a:off x="597673" y="381663"/>
            <a:ext cx="10996654" cy="646331"/>
          </a:xfrm>
          <a:prstGeom prst="rect">
            <a:avLst/>
          </a:prstGeom>
          <a:noFill/>
        </p:spPr>
        <p:txBody>
          <a:bodyPr wrap="square" rtlCol="0">
            <a:spAutoFit/>
          </a:bodyPr>
          <a:lstStyle/>
          <a:p>
            <a:pPr algn="ctr"/>
            <a:r>
              <a:rPr lang="en-US" sz="3600" b="1" dirty="0"/>
              <a:t>A Unique STAC Workshop – Two Years in the Making</a:t>
            </a:r>
          </a:p>
        </p:txBody>
      </p:sp>
      <p:sp>
        <p:nvSpPr>
          <p:cNvPr id="3" name="TextBox 2">
            <a:extLst>
              <a:ext uri="{FF2B5EF4-FFF2-40B4-BE49-F238E27FC236}">
                <a16:creationId xmlns:a16="http://schemas.microsoft.com/office/drawing/2014/main" id="{7FABF9E2-EE71-6C44-870E-8694672510C9}"/>
              </a:ext>
            </a:extLst>
          </p:cNvPr>
          <p:cNvSpPr txBox="1"/>
          <p:nvPr/>
        </p:nvSpPr>
        <p:spPr>
          <a:xfrm>
            <a:off x="246490" y="1288112"/>
            <a:ext cx="11465780" cy="6555641"/>
          </a:xfrm>
          <a:prstGeom prst="rect">
            <a:avLst/>
          </a:prstGeom>
          <a:noFill/>
        </p:spPr>
        <p:txBody>
          <a:bodyPr wrap="square" rtlCol="0">
            <a:spAutoFit/>
          </a:bodyPr>
          <a:lstStyle/>
          <a:p>
            <a:pPr marL="285750" indent="-285750">
              <a:buFont typeface="Arial" panose="020B0604020202020204" pitchFamily="34" charset="0"/>
              <a:buChar char="•"/>
            </a:pPr>
            <a:r>
              <a:rPr lang="en-US" sz="2800" dirty="0"/>
              <a:t>Idea for workshop originated with Rebecca Hanmer with workshop proposal initial drafted by Rich Batiuk</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Convened a Steering Committee, Project Team and Synthesis Drafting Teams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Addressed the workshop outcomes in three sequential phases including synthesis of the available science and data through 10 papers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Hosted series of three one-day work sessions/workshops: </a:t>
            </a:r>
          </a:p>
          <a:p>
            <a:pPr marL="914400" lvl="1" indent="-457200">
              <a:buFont typeface="Wingdings" panose="05000000000000000000" pitchFamily="2" charset="2"/>
              <a:buChar char="§"/>
            </a:pPr>
            <a:r>
              <a:rPr lang="en-US" sz="2800" dirty="0"/>
              <a:t>Climate Resiliency Workgroup Synthesis Session-June 21, 2021</a:t>
            </a:r>
          </a:p>
          <a:p>
            <a:pPr marL="914400" lvl="1" indent="-457200">
              <a:buFont typeface="Wingdings" panose="05000000000000000000" pitchFamily="2" charset="2"/>
              <a:buChar char="§"/>
            </a:pPr>
            <a:r>
              <a:rPr lang="en-US" sz="2800" dirty="0"/>
              <a:t>First workshop-January 12, 2022</a:t>
            </a:r>
          </a:p>
          <a:p>
            <a:pPr marL="914400" lvl="1" indent="-457200">
              <a:buFont typeface="Wingdings" panose="05000000000000000000" pitchFamily="2" charset="2"/>
              <a:buChar char="§"/>
            </a:pPr>
            <a:r>
              <a:rPr lang="en-US" sz="2800" dirty="0"/>
              <a:t>Second workshop-March 15, 2022</a:t>
            </a:r>
          </a:p>
          <a:p>
            <a:pPr marL="914400" lvl="1" indent="-457200">
              <a:buFont typeface="Wingdings" panose="05000000000000000000" pitchFamily="2" charset="2"/>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44046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FCBDE-4440-F607-702A-B588879C1A0E}"/>
              </a:ext>
            </a:extLst>
          </p:cNvPr>
          <p:cNvSpPr txBox="1"/>
          <p:nvPr/>
        </p:nvSpPr>
        <p:spPr>
          <a:xfrm>
            <a:off x="597673" y="381663"/>
            <a:ext cx="10996654" cy="646331"/>
          </a:xfrm>
          <a:prstGeom prst="rect">
            <a:avLst/>
          </a:prstGeom>
          <a:noFill/>
        </p:spPr>
        <p:txBody>
          <a:bodyPr wrap="square" rtlCol="0">
            <a:spAutoFit/>
          </a:bodyPr>
          <a:lstStyle/>
          <a:p>
            <a:pPr algn="ctr"/>
            <a:r>
              <a:rPr lang="en-US" sz="3600" b="1" dirty="0"/>
              <a:t>A Unique STAC Workshop – Watershed/Tidal Focus</a:t>
            </a:r>
          </a:p>
        </p:txBody>
      </p:sp>
      <p:sp>
        <p:nvSpPr>
          <p:cNvPr id="3" name="TextBox 2">
            <a:extLst>
              <a:ext uri="{FF2B5EF4-FFF2-40B4-BE49-F238E27FC236}">
                <a16:creationId xmlns:a16="http://schemas.microsoft.com/office/drawing/2014/main" id="{7FABF9E2-EE71-6C44-870E-8694672510C9}"/>
              </a:ext>
            </a:extLst>
          </p:cNvPr>
          <p:cNvSpPr txBox="1"/>
          <p:nvPr/>
        </p:nvSpPr>
        <p:spPr>
          <a:xfrm>
            <a:off x="246490" y="1288112"/>
            <a:ext cx="1146578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t>Findings from prior work session/workshop set the stage for the next workshop</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Both one-day workshops structured with parallel sessions focused on the watershed and the tidal waters lead by Katie Brownson and Julie Reichert-Nguyen, respectively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January workshop focused on identification of the ecological impacts and management implications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The March workshop focused on development and refinement of management recommendations</a:t>
            </a:r>
          </a:p>
        </p:txBody>
      </p:sp>
    </p:spTree>
    <p:extLst>
      <p:ext uri="{BB962C8B-B14F-4D97-AF65-F5344CB8AC3E}">
        <p14:creationId xmlns:p14="http://schemas.microsoft.com/office/powerpoint/2010/main" val="532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5.googleusercontent.com/N3_IUbVknaBAyxbR5PzL5Z5qlJc-4X_R0Pqcbe0dqIG-Hr9_cFxdKy8sFapJ-Llsjf6YDH6wAkFZhKpQhFAXGZv1vGIgGpOy9iBSs_Duy6-d1Z7ljmuJ0i16o2En7Bf8KILpMuTUh1cjJYzfjSu1Op4McUqNyg4-GCLixf6mFECCFlCWYmE4tDdg656GaXo">
            <a:extLst>
              <a:ext uri="{FF2B5EF4-FFF2-40B4-BE49-F238E27FC236}">
                <a16:creationId xmlns:a16="http://schemas.microsoft.com/office/drawing/2014/main" id="{3E96AD2A-342A-1443-49F9-6AE37F5DF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398" y="1194359"/>
            <a:ext cx="4119056" cy="5281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hart, scatter chart&#10;&#10;Description automatically generated">
            <a:extLst>
              <a:ext uri="{FF2B5EF4-FFF2-40B4-BE49-F238E27FC236}">
                <a16:creationId xmlns:a16="http://schemas.microsoft.com/office/drawing/2014/main" id="{1C036E20-0619-C03A-9307-B31DB5AFC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548" y="1218865"/>
            <a:ext cx="3584938" cy="5257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EFDCA7-86E0-1B60-1B16-59997179A093}"/>
              </a:ext>
            </a:extLst>
          </p:cNvPr>
          <p:cNvSpPr txBox="1"/>
          <p:nvPr/>
        </p:nvSpPr>
        <p:spPr>
          <a:xfrm>
            <a:off x="597673" y="381663"/>
            <a:ext cx="10996654" cy="646331"/>
          </a:xfrm>
          <a:prstGeom prst="rect">
            <a:avLst/>
          </a:prstGeom>
          <a:noFill/>
        </p:spPr>
        <p:txBody>
          <a:bodyPr wrap="square" rtlCol="0">
            <a:spAutoFit/>
          </a:bodyPr>
          <a:lstStyle/>
          <a:p>
            <a:pPr algn="ctr"/>
            <a:r>
              <a:rPr lang="en-US" sz="3600" b="1" dirty="0"/>
              <a:t>Water Temperatures are Rising</a:t>
            </a:r>
          </a:p>
        </p:txBody>
      </p:sp>
    </p:spTree>
    <p:extLst>
      <p:ext uri="{BB962C8B-B14F-4D97-AF65-F5344CB8AC3E}">
        <p14:creationId xmlns:p14="http://schemas.microsoft.com/office/powerpoint/2010/main" val="34096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0E2742-C081-64A1-76A8-49DE85906A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838" y="1821523"/>
            <a:ext cx="4857682" cy="3044673"/>
          </a:xfrm>
          <a:prstGeom prst="rect">
            <a:avLst/>
          </a:prstGeom>
          <a:noFill/>
        </p:spPr>
      </p:pic>
      <p:pic>
        <p:nvPicPr>
          <p:cNvPr id="3" name="Picture 2">
            <a:extLst>
              <a:ext uri="{FF2B5EF4-FFF2-40B4-BE49-F238E27FC236}">
                <a16:creationId xmlns:a16="http://schemas.microsoft.com/office/drawing/2014/main" id="{538F8A87-871C-3B2F-BEF6-CAC2DC597F6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0534" y="1686014"/>
            <a:ext cx="6504167" cy="3315693"/>
          </a:xfrm>
          <a:prstGeom prst="rect">
            <a:avLst/>
          </a:prstGeom>
          <a:noFill/>
        </p:spPr>
      </p:pic>
      <p:sp>
        <p:nvSpPr>
          <p:cNvPr id="4" name="TextBox 3">
            <a:extLst>
              <a:ext uri="{FF2B5EF4-FFF2-40B4-BE49-F238E27FC236}">
                <a16:creationId xmlns:a16="http://schemas.microsoft.com/office/drawing/2014/main" id="{64C51F0E-984E-12C1-B873-556C9D798C2C}"/>
              </a:ext>
            </a:extLst>
          </p:cNvPr>
          <p:cNvSpPr txBox="1"/>
          <p:nvPr/>
        </p:nvSpPr>
        <p:spPr>
          <a:xfrm>
            <a:off x="4134679" y="5009321"/>
            <a:ext cx="3387256" cy="1569660"/>
          </a:xfrm>
          <a:prstGeom prst="rect">
            <a:avLst/>
          </a:prstGeom>
          <a:noFill/>
        </p:spPr>
        <p:txBody>
          <a:bodyPr wrap="square" rtlCol="0">
            <a:spAutoFit/>
          </a:bodyPr>
          <a:lstStyle/>
          <a:p>
            <a:pPr marL="342900" indent="-342900">
              <a:buAutoNum type="arabicParenR"/>
            </a:pPr>
            <a:r>
              <a:rPr lang="en-US" sz="2400" dirty="0"/>
              <a:t>Air temperatures </a:t>
            </a:r>
          </a:p>
          <a:p>
            <a:pPr marL="342900" indent="-342900">
              <a:buAutoNum type="arabicParenR"/>
            </a:pPr>
            <a:r>
              <a:rPr lang="en-US" sz="2400" dirty="0"/>
              <a:t>Ocean temperatures</a:t>
            </a:r>
          </a:p>
          <a:p>
            <a:pPr marL="342900" indent="-342900">
              <a:buAutoNum type="arabicParenR"/>
            </a:pPr>
            <a:r>
              <a:rPr lang="en-US" sz="2400" dirty="0"/>
              <a:t>Sea level rise</a:t>
            </a:r>
          </a:p>
          <a:p>
            <a:pPr marL="342900" indent="-342900">
              <a:buAutoNum type="arabicParenR"/>
            </a:pPr>
            <a:r>
              <a:rPr lang="en-US" sz="2400" dirty="0"/>
              <a:t>River temperatures</a:t>
            </a:r>
          </a:p>
        </p:txBody>
      </p:sp>
      <p:sp>
        <p:nvSpPr>
          <p:cNvPr id="6" name="Arrow: Down 7">
            <a:extLst>
              <a:ext uri="{FF2B5EF4-FFF2-40B4-BE49-F238E27FC236}">
                <a16:creationId xmlns:a16="http://schemas.microsoft.com/office/drawing/2014/main" id="{3B89788B-8E73-E780-662E-3A5BD835FE68}"/>
              </a:ext>
            </a:extLst>
          </p:cNvPr>
          <p:cNvSpPr/>
          <p:nvPr/>
        </p:nvSpPr>
        <p:spPr>
          <a:xfrm rot="10800000">
            <a:off x="6727981" y="4945536"/>
            <a:ext cx="519174" cy="452899"/>
          </a:xfrm>
          <a:prstGeom prst="downArrow">
            <a:avLst/>
          </a:prstGeom>
          <a:solidFill>
            <a:srgbClr val="FF4438"/>
          </a:solidFill>
          <a:ln w="25400" cap="flat" cmpd="sng" algn="ctr">
            <a:solidFill>
              <a:srgbClr val="FF44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Arrow: Down 8">
            <a:extLst>
              <a:ext uri="{FF2B5EF4-FFF2-40B4-BE49-F238E27FC236}">
                <a16:creationId xmlns:a16="http://schemas.microsoft.com/office/drawing/2014/main" id="{5821E1BB-BA91-0FB6-E8FC-09EF2528FBD1}"/>
              </a:ext>
            </a:extLst>
          </p:cNvPr>
          <p:cNvSpPr/>
          <p:nvPr/>
        </p:nvSpPr>
        <p:spPr>
          <a:xfrm rot="10800000">
            <a:off x="7157171" y="5477488"/>
            <a:ext cx="240062" cy="282611"/>
          </a:xfrm>
          <a:prstGeom prst="downArrow">
            <a:avLst/>
          </a:prstGeom>
          <a:solidFill>
            <a:srgbClr val="FF4438"/>
          </a:solidFill>
          <a:ln w="25400" cap="flat" cmpd="sng" algn="ctr">
            <a:solidFill>
              <a:srgbClr val="FF443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Arrow: Down 6">
            <a:extLst>
              <a:ext uri="{FF2B5EF4-FFF2-40B4-BE49-F238E27FC236}">
                <a16:creationId xmlns:a16="http://schemas.microsoft.com/office/drawing/2014/main" id="{ED2283CD-112C-6F56-3FBF-331EC7AA6818}"/>
              </a:ext>
            </a:extLst>
          </p:cNvPr>
          <p:cNvSpPr/>
          <p:nvPr/>
        </p:nvSpPr>
        <p:spPr>
          <a:xfrm>
            <a:off x="6278318" y="5879651"/>
            <a:ext cx="87465" cy="234901"/>
          </a:xfrm>
          <a:prstGeom prst="downArrow">
            <a:avLst/>
          </a:prstGeom>
          <a:solidFill>
            <a:srgbClr val="008998"/>
          </a:solidFill>
          <a:ln w="25400" cap="flat" cmpd="sng" algn="ctr">
            <a:solidFill>
              <a:srgbClr val="008998">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Arrow: Down 9">
            <a:extLst>
              <a:ext uri="{FF2B5EF4-FFF2-40B4-BE49-F238E27FC236}">
                <a16:creationId xmlns:a16="http://schemas.microsoft.com/office/drawing/2014/main" id="{1A1E2B9F-3AC2-E6D9-3559-BAD9BA981A47}"/>
              </a:ext>
            </a:extLst>
          </p:cNvPr>
          <p:cNvSpPr/>
          <p:nvPr/>
        </p:nvSpPr>
        <p:spPr>
          <a:xfrm rot="10800000">
            <a:off x="7103270" y="6305383"/>
            <a:ext cx="47707" cy="159025"/>
          </a:xfrm>
          <a:prstGeom prst="downArrow">
            <a:avLst/>
          </a:prstGeom>
          <a:solidFill>
            <a:srgbClr val="FFFFFF"/>
          </a:solidFill>
          <a:ln w="25400" cap="flat" cmpd="sng" algn="ctr">
            <a:solidFill>
              <a:srgbClr val="FF443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360E65AA-A8C9-1411-FCC5-A56E95092217}"/>
              </a:ext>
            </a:extLst>
          </p:cNvPr>
          <p:cNvSpPr txBox="1"/>
          <p:nvPr/>
        </p:nvSpPr>
        <p:spPr>
          <a:xfrm>
            <a:off x="597673" y="381663"/>
            <a:ext cx="10996654" cy="1200329"/>
          </a:xfrm>
          <a:prstGeom prst="rect">
            <a:avLst/>
          </a:prstGeom>
          <a:noFill/>
        </p:spPr>
        <p:txBody>
          <a:bodyPr wrap="square" rtlCol="0">
            <a:spAutoFit/>
          </a:bodyPr>
          <a:lstStyle/>
          <a:p>
            <a:pPr algn="ctr"/>
            <a:r>
              <a:rPr lang="en-US" sz="3600" b="1" dirty="0"/>
              <a:t>Air and Ocean Temperatures are Key Drivers for Tidal Waters</a:t>
            </a:r>
          </a:p>
        </p:txBody>
      </p:sp>
    </p:spTree>
    <p:extLst>
      <p:ext uri="{BB962C8B-B14F-4D97-AF65-F5344CB8AC3E}">
        <p14:creationId xmlns:p14="http://schemas.microsoft.com/office/powerpoint/2010/main" val="234863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g17434e6b7a8_0_188"/>
          <p:cNvGrpSpPr/>
          <p:nvPr/>
        </p:nvGrpSpPr>
        <p:grpSpPr>
          <a:xfrm>
            <a:off x="676822" y="728554"/>
            <a:ext cx="10838399" cy="6134197"/>
            <a:chOff x="445090" y="161427"/>
            <a:chExt cx="10838399" cy="6134197"/>
          </a:xfrm>
        </p:grpSpPr>
        <p:sp>
          <p:nvSpPr>
            <p:cNvPr id="155" name="Google Shape;155;g17434e6b7a8_0_188"/>
            <p:cNvSpPr/>
            <p:nvPr/>
          </p:nvSpPr>
          <p:spPr>
            <a:xfrm>
              <a:off x="4772233" y="4069270"/>
              <a:ext cx="2184000" cy="21849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17434e6b7a8_0_188"/>
            <p:cNvSpPr txBox="1"/>
            <p:nvPr/>
          </p:nvSpPr>
          <p:spPr>
            <a:xfrm>
              <a:off x="4987255" y="4362764"/>
              <a:ext cx="1681800" cy="15450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0" i="0" u="none" strike="noStrike" cap="none">
                  <a:solidFill>
                    <a:schemeClr val="lt1"/>
                  </a:solidFill>
                  <a:latin typeface="Calibri"/>
                  <a:ea typeface="Calibri"/>
                  <a:cs typeface="Calibri"/>
                  <a:sym typeface="Calibri"/>
                </a:rPr>
                <a:t>Non-tidal water temperature</a:t>
              </a:r>
              <a:endParaRPr sz="1400" b="0" i="0" u="none" strike="noStrike" cap="none">
                <a:solidFill>
                  <a:srgbClr val="000000"/>
                </a:solidFill>
                <a:latin typeface="Arial"/>
                <a:ea typeface="Arial"/>
                <a:cs typeface="Arial"/>
                <a:sym typeface="Arial"/>
              </a:endParaRPr>
            </a:p>
          </p:txBody>
        </p:sp>
        <p:sp>
          <p:nvSpPr>
            <p:cNvPr id="157" name="Google Shape;157;g17434e6b7a8_0_188"/>
            <p:cNvSpPr/>
            <p:nvPr/>
          </p:nvSpPr>
          <p:spPr>
            <a:xfrm rot="10800000">
              <a:off x="1462398" y="4747319"/>
              <a:ext cx="3127800" cy="82860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17434e6b7a8_0_188"/>
            <p:cNvSpPr/>
            <p:nvPr/>
          </p:nvSpPr>
          <p:spPr>
            <a:xfrm>
              <a:off x="445090" y="4027624"/>
              <a:ext cx="2034900" cy="2268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g17434e6b7a8_0_188"/>
            <p:cNvSpPr txBox="1"/>
            <p:nvPr/>
          </p:nvSpPr>
          <p:spPr>
            <a:xfrm>
              <a:off x="504689" y="4087223"/>
              <a:ext cx="1915800" cy="2148900"/>
            </a:xfrm>
            <a:prstGeom prst="rect">
              <a:avLst/>
            </a:prstGeom>
            <a:noFill/>
            <a:ln>
              <a:noFill/>
            </a:ln>
          </p:spPr>
          <p:txBody>
            <a:bodyPr spcFirstLastPara="1" wrap="square" lIns="26650" tIns="26650" rIns="26650" bIns="2665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Streamflow</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490"/>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Baseflow</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Withdrawals (from surface or groundwater)</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Local hydrology (presence of dams, floodplain connectivity, etc.) </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Hydraulic resistance </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Upstream and riparian land use </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Groundwater inputs</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Degree of infiltration</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rgbClr val="F7CAAC"/>
                </a:buClr>
                <a:buSzPts val="1050"/>
                <a:buFont typeface="Calibri"/>
                <a:buChar char="•"/>
              </a:pPr>
              <a:r>
                <a:rPr lang="en-US" sz="1050" b="0" i="0" u="none" strike="noStrike" cap="none">
                  <a:solidFill>
                    <a:srgbClr val="F7CAAC"/>
                  </a:solidFill>
                  <a:latin typeface="Calibri"/>
                  <a:ea typeface="Calibri"/>
                  <a:cs typeface="Calibri"/>
                  <a:sym typeface="Calibri"/>
                </a:rPr>
                <a:t>Rainfall </a:t>
              </a:r>
              <a:endParaRPr sz="1400" b="0" i="0" u="none" strike="noStrike" cap="none">
                <a:solidFill>
                  <a:srgbClr val="000000"/>
                </a:solidFill>
                <a:latin typeface="Arial"/>
                <a:ea typeface="Arial"/>
                <a:cs typeface="Arial"/>
                <a:sym typeface="Arial"/>
              </a:endParaRPr>
            </a:p>
          </p:txBody>
        </p:sp>
        <p:sp>
          <p:nvSpPr>
            <p:cNvPr id="160" name="Google Shape;160;g17434e6b7a8_0_188"/>
            <p:cNvSpPr/>
            <p:nvPr/>
          </p:nvSpPr>
          <p:spPr>
            <a:xfrm rot="-8639909">
              <a:off x="2004511" y="3079358"/>
              <a:ext cx="3127559" cy="828396"/>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17434e6b7a8_0_188"/>
            <p:cNvSpPr/>
            <p:nvPr/>
          </p:nvSpPr>
          <p:spPr>
            <a:xfrm>
              <a:off x="1285750" y="1760456"/>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17434e6b7a8_0_188"/>
            <p:cNvSpPr txBox="1"/>
            <p:nvPr/>
          </p:nvSpPr>
          <p:spPr>
            <a:xfrm>
              <a:off x="1333429" y="1808135"/>
              <a:ext cx="1939500" cy="1532400"/>
            </a:xfrm>
            <a:prstGeom prst="rect">
              <a:avLst/>
            </a:prstGeom>
            <a:noFill/>
            <a:ln>
              <a:noFill/>
            </a:ln>
          </p:spPr>
          <p:txBody>
            <a:bodyPr spcFirstLastPara="1" wrap="square" lIns="26650" tIns="26650" rIns="26650" bIns="2665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Runoff temperature</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490"/>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Sources of water (farm ponds, </a:t>
              </a:r>
              <a:r>
                <a:rPr lang="en-US" sz="1050" b="0" i="0" u="none" strike="noStrike" cap="none">
                  <a:solidFill>
                    <a:srgbClr val="FFFF00"/>
                  </a:solidFill>
                  <a:latin typeface="Calibri"/>
                  <a:ea typeface="Calibri"/>
                  <a:cs typeface="Calibri"/>
                  <a:sym typeface="Calibri"/>
                </a:rPr>
                <a:t>municipal, mining and </a:t>
              </a:r>
              <a:r>
                <a:rPr lang="en-US" sz="1050" b="0" i="0" u="none" strike="noStrike" cap="none">
                  <a:solidFill>
                    <a:schemeClr val="lt1"/>
                  </a:solidFill>
                  <a:latin typeface="Calibri"/>
                  <a:ea typeface="Calibri"/>
                  <a:cs typeface="Calibri"/>
                  <a:sym typeface="Calibri"/>
                </a:rPr>
                <a:t>industrial discharge, snowmelt, etc.)</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Upstream and riparian land use </a:t>
              </a:r>
              <a:endParaRPr sz="1400" b="0" i="0" u="none" strike="noStrike" cap="none">
                <a:solidFill>
                  <a:srgbClr val="000000"/>
                </a:solidFill>
                <a:latin typeface="Arial"/>
                <a:ea typeface="Arial"/>
                <a:cs typeface="Arial"/>
                <a:sym typeface="Arial"/>
              </a:endParaRPr>
            </a:p>
            <a:p>
              <a:pPr marL="57150" marR="0" lvl="1" indent="-66675" algn="l" rtl="0">
                <a:lnSpc>
                  <a:spcPct val="90000"/>
                </a:lnSpc>
                <a:spcBef>
                  <a:spcPts val="158"/>
                </a:spcBef>
                <a:spcAft>
                  <a:spcPts val="0"/>
                </a:spcAft>
                <a:buClr>
                  <a:schemeClr val="lt1"/>
                </a:buClr>
                <a:buSzPts val="1050"/>
                <a:buFont typeface="Calibri"/>
                <a:buChar char="•"/>
              </a:pPr>
              <a:r>
                <a:rPr lang="en-US" sz="1050" b="0" i="0" u="none" strike="noStrike" cap="none">
                  <a:solidFill>
                    <a:schemeClr val="lt1"/>
                  </a:solidFill>
                  <a:latin typeface="Calibri"/>
                  <a:ea typeface="Calibri"/>
                  <a:cs typeface="Calibri"/>
                  <a:sym typeface="Calibri"/>
                </a:rPr>
                <a:t>Degree of infiltration</a:t>
              </a:r>
              <a:endParaRPr sz="1400" b="0" i="0" u="none" strike="noStrike" cap="none">
                <a:solidFill>
                  <a:srgbClr val="000000"/>
                </a:solidFill>
                <a:latin typeface="Arial"/>
                <a:ea typeface="Arial"/>
                <a:cs typeface="Arial"/>
                <a:sym typeface="Arial"/>
              </a:endParaRPr>
            </a:p>
            <a:p>
              <a:pPr marL="57150" marR="0" lvl="1" indent="0" algn="l" rtl="0">
                <a:lnSpc>
                  <a:spcPct val="90000"/>
                </a:lnSpc>
                <a:spcBef>
                  <a:spcPts val="158"/>
                </a:spcBef>
                <a:spcAft>
                  <a:spcPts val="0"/>
                </a:spcAft>
                <a:buClr>
                  <a:schemeClr val="dk1"/>
                </a:buClr>
                <a:buSzPts val="1000"/>
                <a:buFont typeface="Calibri"/>
                <a:buNone/>
              </a:pPr>
              <a:endParaRPr sz="1000" b="0" i="0" u="none" strike="noStrike" cap="none">
                <a:solidFill>
                  <a:schemeClr val="lt1"/>
                </a:solidFill>
                <a:latin typeface="Calibri"/>
                <a:ea typeface="Calibri"/>
                <a:cs typeface="Calibri"/>
                <a:sym typeface="Calibri"/>
              </a:endParaRPr>
            </a:p>
          </p:txBody>
        </p:sp>
        <p:sp>
          <p:nvSpPr>
            <p:cNvPr id="163" name="Google Shape;163;g17434e6b7a8_0_188"/>
            <p:cNvSpPr/>
            <p:nvPr/>
          </p:nvSpPr>
          <p:spPr>
            <a:xfrm rot="-6479920">
              <a:off x="3423627" y="2048459"/>
              <a:ext cx="3127235" cy="82832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17434e6b7a8_0_188"/>
            <p:cNvSpPr/>
            <p:nvPr/>
          </p:nvSpPr>
          <p:spPr>
            <a:xfrm>
              <a:off x="3486625" y="161427"/>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17434e6b7a8_0_188"/>
            <p:cNvSpPr txBox="1"/>
            <p:nvPr/>
          </p:nvSpPr>
          <p:spPr>
            <a:xfrm>
              <a:off x="3534304" y="209106"/>
              <a:ext cx="1939500" cy="1532400"/>
            </a:xfrm>
            <a:prstGeom prst="rect">
              <a:avLst/>
            </a:prstGeom>
            <a:noFill/>
            <a:ln>
              <a:noFill/>
            </a:ln>
          </p:spPr>
          <p:txBody>
            <a:bodyPr spcFirstLastPara="1" wrap="square" lIns="24750" tIns="24750" rIns="24750" bIns="24750"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Heat transfer from channel substrate</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Substrate composition  (bedrock vs. gravel)</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Hyporheic exchange </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Residence time in hyporheic zone</a:t>
              </a:r>
              <a:endParaRPr sz="1400" b="0" i="0" u="none" strike="noStrike" cap="none">
                <a:solidFill>
                  <a:srgbClr val="000000"/>
                </a:solidFill>
                <a:latin typeface="Arial"/>
                <a:ea typeface="Arial"/>
                <a:cs typeface="Arial"/>
                <a:sym typeface="Arial"/>
              </a:endParaRPr>
            </a:p>
          </p:txBody>
        </p:sp>
        <p:sp>
          <p:nvSpPr>
            <p:cNvPr id="166" name="Google Shape;166;g17434e6b7a8_0_188"/>
            <p:cNvSpPr/>
            <p:nvPr/>
          </p:nvSpPr>
          <p:spPr>
            <a:xfrm rot="-4320080">
              <a:off x="5177545" y="2048346"/>
              <a:ext cx="3127235" cy="82832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17434e6b7a8_0_188"/>
            <p:cNvSpPr/>
            <p:nvPr/>
          </p:nvSpPr>
          <p:spPr>
            <a:xfrm>
              <a:off x="6207055" y="161427"/>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17434e6b7a8_0_188"/>
            <p:cNvSpPr txBox="1"/>
            <p:nvPr/>
          </p:nvSpPr>
          <p:spPr>
            <a:xfrm>
              <a:off x="6254744" y="209098"/>
              <a:ext cx="2184000" cy="1532400"/>
            </a:xfrm>
            <a:prstGeom prst="rect">
              <a:avLst/>
            </a:prstGeom>
            <a:noFill/>
            <a:ln>
              <a:noFill/>
            </a:ln>
          </p:spPr>
          <p:txBody>
            <a:bodyPr spcFirstLastPara="1" wrap="square" lIns="24750" tIns="24750" rIns="24750" bIns="24750"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US" sz="1300" b="0" i="0" u="none" strike="noStrike" cap="none" dirty="0">
                  <a:solidFill>
                    <a:schemeClr val="lt1"/>
                  </a:solidFill>
                  <a:latin typeface="Calibri"/>
                  <a:ea typeface="Calibri"/>
                  <a:cs typeface="Calibri"/>
                  <a:sym typeface="Calibri"/>
                </a:rPr>
                <a:t>Groundwater inputs</a:t>
              </a:r>
              <a:endParaRPr sz="1400" b="0" i="0" u="none" strike="noStrike" cap="none" dirty="0">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Calibri"/>
                <a:buChar char="•"/>
              </a:pPr>
              <a:r>
                <a:rPr lang="en-US" sz="1000" b="0" i="0" u="none" strike="noStrike" cap="none" dirty="0">
                  <a:solidFill>
                    <a:schemeClr val="lt1"/>
                  </a:solidFill>
                  <a:latin typeface="Calibri"/>
                  <a:ea typeface="Calibri"/>
                  <a:cs typeface="Calibri"/>
                  <a:sym typeface="Calibri"/>
                </a:rPr>
                <a:t>Hyporheic exchange</a:t>
              </a:r>
              <a:endParaRPr sz="1400" b="0" i="0" u="none" strike="noStrike" cap="none" dirty="0">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Calibri"/>
                <a:buChar char="•"/>
              </a:pPr>
              <a:r>
                <a:rPr lang="en-US" sz="1000" b="0" i="0" u="none" strike="noStrike" cap="none" dirty="0">
                  <a:solidFill>
                    <a:schemeClr val="lt1"/>
                  </a:solidFill>
                  <a:latin typeface="Calibri"/>
                  <a:ea typeface="Calibri"/>
                  <a:cs typeface="Calibri"/>
                  <a:sym typeface="Calibri"/>
                </a:rPr>
                <a:t>Groundwater temperature</a:t>
              </a:r>
              <a:endParaRPr sz="1400" b="0" i="0" u="none" strike="noStrike" cap="none" dirty="0">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Calibri"/>
                <a:buChar char="•"/>
              </a:pPr>
              <a:r>
                <a:rPr lang="en-US" sz="1000" b="0" i="0" u="none" strike="noStrike" cap="none" dirty="0">
                  <a:solidFill>
                    <a:schemeClr val="lt1"/>
                  </a:solidFill>
                  <a:latin typeface="Calibri"/>
                  <a:ea typeface="Calibri"/>
                  <a:cs typeface="Calibri"/>
                  <a:sym typeface="Calibri"/>
                </a:rPr>
                <a:t>Degree of infiltration</a:t>
              </a:r>
              <a:endParaRPr sz="1400" b="0" i="0" u="none" strike="noStrike" cap="none" dirty="0">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FFF00"/>
                </a:buClr>
                <a:buSzPts val="1000"/>
                <a:buFont typeface="Calibri"/>
                <a:buChar char="•"/>
              </a:pPr>
              <a:r>
                <a:rPr lang="en-US" sz="1000" b="0" i="0" u="none" strike="noStrike" cap="none" dirty="0">
                  <a:solidFill>
                    <a:srgbClr val="FFFF00"/>
                  </a:solidFill>
                  <a:latin typeface="Calibri"/>
                  <a:ea typeface="Calibri"/>
                  <a:cs typeface="Calibri"/>
                  <a:sym typeface="Calibri"/>
                </a:rPr>
                <a:t>Groundwater residence time</a:t>
              </a:r>
              <a:endParaRPr sz="1400" b="0" i="0" u="none" strike="noStrike" cap="none" dirty="0">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FFF00"/>
                </a:buClr>
                <a:buSzPts val="1000"/>
                <a:buFont typeface="Calibri"/>
                <a:buChar char="•"/>
              </a:pPr>
              <a:r>
                <a:rPr lang="en-US" sz="1000" b="0" i="0" u="none" strike="noStrike" cap="none" dirty="0">
                  <a:solidFill>
                    <a:srgbClr val="FFFF00"/>
                  </a:solidFill>
                  <a:latin typeface="Calibri"/>
                  <a:ea typeface="Calibri"/>
                  <a:cs typeface="Calibri"/>
                  <a:sym typeface="Calibri"/>
                </a:rPr>
                <a:t>Legacy sediment </a:t>
              </a:r>
              <a:endParaRPr sz="1400" b="0" i="0" u="none" strike="noStrike" cap="none" dirty="0">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7CAAC"/>
                </a:buClr>
                <a:buSzPts val="1000"/>
                <a:buFont typeface="Calibri"/>
                <a:buChar char="•"/>
              </a:pPr>
              <a:r>
                <a:rPr lang="en-US" sz="1000" b="0" i="0" u="none" strike="noStrike" cap="none" dirty="0">
                  <a:solidFill>
                    <a:srgbClr val="F7CAAC"/>
                  </a:solidFill>
                  <a:latin typeface="Calibri"/>
                  <a:ea typeface="Calibri"/>
                  <a:cs typeface="Calibri"/>
                  <a:sym typeface="Calibri"/>
                </a:rPr>
                <a:t>Underlying geology</a:t>
              </a:r>
              <a:endParaRPr sz="1400" b="0" i="0" u="none" strike="noStrike" cap="none" dirty="0">
                <a:solidFill>
                  <a:srgbClr val="000000"/>
                </a:solidFill>
                <a:latin typeface="Arial"/>
                <a:ea typeface="Arial"/>
                <a:cs typeface="Arial"/>
                <a:sym typeface="Arial"/>
              </a:endParaRPr>
            </a:p>
          </p:txBody>
        </p:sp>
        <p:sp>
          <p:nvSpPr>
            <p:cNvPr id="169" name="Google Shape;169;g17434e6b7a8_0_188"/>
            <p:cNvSpPr/>
            <p:nvPr/>
          </p:nvSpPr>
          <p:spPr>
            <a:xfrm rot="-2160091">
              <a:off x="6596398" y="3079306"/>
              <a:ext cx="3127559" cy="828396"/>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17434e6b7a8_0_188"/>
            <p:cNvSpPr/>
            <p:nvPr/>
          </p:nvSpPr>
          <p:spPr>
            <a:xfrm>
              <a:off x="8407930" y="1760456"/>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17434e6b7a8_0_188"/>
            <p:cNvSpPr txBox="1"/>
            <p:nvPr/>
          </p:nvSpPr>
          <p:spPr>
            <a:xfrm>
              <a:off x="8455609" y="1808135"/>
              <a:ext cx="1939500" cy="1532400"/>
            </a:xfrm>
            <a:prstGeom prst="rect">
              <a:avLst/>
            </a:prstGeom>
            <a:noFill/>
            <a:ln>
              <a:noFill/>
            </a:ln>
          </p:spPr>
          <p:txBody>
            <a:bodyPr spcFirstLastPara="1" wrap="square" lIns="24750" tIns="24750" rIns="24750" bIns="24750"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Channel temperature buffering capacity</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Surface area: volume ratio</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Channel form</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FFF00"/>
                </a:buClr>
                <a:buSzPts val="1000"/>
                <a:buFont typeface="Calibri"/>
                <a:buChar char="•"/>
              </a:pPr>
              <a:r>
                <a:rPr lang="en-US" sz="1000" b="0" i="0" u="none" strike="noStrike" cap="none">
                  <a:solidFill>
                    <a:srgbClr val="FFFF00"/>
                  </a:solidFill>
                  <a:latin typeface="Calibri"/>
                  <a:ea typeface="Calibri"/>
                  <a:cs typeface="Calibri"/>
                  <a:sym typeface="Calibri"/>
                </a:rPr>
                <a:t>Large woody debris</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FFF00"/>
                </a:buClr>
                <a:buSzPts val="1000"/>
                <a:buFont typeface="Calibri"/>
                <a:buChar char="•"/>
              </a:pPr>
              <a:r>
                <a:rPr lang="en-US" sz="1000" b="0" i="0" u="none" strike="noStrike" cap="none">
                  <a:solidFill>
                    <a:srgbClr val="FFFF00"/>
                  </a:solidFill>
                  <a:latin typeface="Calibri"/>
                  <a:ea typeface="Calibri"/>
                  <a:cs typeface="Calibri"/>
                  <a:sym typeface="Calibri"/>
                </a:rPr>
                <a:t>Instream vegetation</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FFF00"/>
                </a:buClr>
                <a:buSzPts val="1000"/>
                <a:buFont typeface="Calibri"/>
                <a:buChar char="•"/>
              </a:pPr>
              <a:r>
                <a:rPr lang="en-US" sz="1000" b="0" i="0" u="none" strike="noStrike" cap="none">
                  <a:solidFill>
                    <a:srgbClr val="FFFF00"/>
                  </a:solidFill>
                  <a:latin typeface="Calibri"/>
                  <a:ea typeface="Calibri"/>
                  <a:cs typeface="Calibri"/>
                  <a:sym typeface="Calibri"/>
                </a:rPr>
                <a:t>Water clarity</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7CAAC"/>
                </a:buClr>
                <a:buSzPts val="1000"/>
                <a:buFont typeface="Calibri"/>
                <a:buChar char="•"/>
              </a:pPr>
              <a:r>
                <a:rPr lang="en-US" sz="1000" b="0" i="0" u="none" strike="noStrike" cap="none">
                  <a:solidFill>
                    <a:srgbClr val="F7CAAC"/>
                  </a:solidFill>
                  <a:latin typeface="Calibri"/>
                  <a:ea typeface="Calibri"/>
                  <a:cs typeface="Calibri"/>
                  <a:sym typeface="Calibri"/>
                </a:rPr>
                <a:t>Stream size</a:t>
              </a:r>
              <a:endParaRPr sz="1400" b="0" i="0" u="none" strike="noStrike" cap="none">
                <a:solidFill>
                  <a:srgbClr val="000000"/>
                </a:solidFill>
                <a:latin typeface="Arial"/>
                <a:ea typeface="Arial"/>
                <a:cs typeface="Arial"/>
                <a:sym typeface="Arial"/>
              </a:endParaRPr>
            </a:p>
          </p:txBody>
        </p:sp>
        <p:sp>
          <p:nvSpPr>
            <p:cNvPr id="172" name="Google Shape;172;g17434e6b7a8_0_188"/>
            <p:cNvSpPr/>
            <p:nvPr/>
          </p:nvSpPr>
          <p:spPr>
            <a:xfrm>
              <a:off x="7138336" y="4747443"/>
              <a:ext cx="3127800" cy="82860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17434e6b7a8_0_188"/>
            <p:cNvSpPr/>
            <p:nvPr/>
          </p:nvSpPr>
          <p:spPr>
            <a:xfrm>
              <a:off x="9248589" y="4347740"/>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17434e6b7a8_0_188"/>
            <p:cNvSpPr txBox="1"/>
            <p:nvPr/>
          </p:nvSpPr>
          <p:spPr>
            <a:xfrm>
              <a:off x="9296268" y="4395419"/>
              <a:ext cx="1939500" cy="1532400"/>
            </a:xfrm>
            <a:prstGeom prst="rect">
              <a:avLst/>
            </a:prstGeom>
            <a:noFill/>
            <a:ln>
              <a:noFill/>
            </a:ln>
          </p:spPr>
          <p:txBody>
            <a:bodyPr spcFirstLastPara="1" wrap="square" lIns="24750" tIns="24750" rIns="24750" bIns="24750" anchor="t" anchorCtr="0">
              <a:noAutofit/>
            </a:bodyPr>
            <a:lstStyle/>
            <a:p>
              <a:pPr marL="0" marR="0" lvl="0" indent="0" algn="l" rtl="0">
                <a:lnSpc>
                  <a:spcPct val="9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Air temperature</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455"/>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Direct solar radiation</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chemeClr val="lt1"/>
                </a:buClr>
                <a:buSzPts val="1000"/>
                <a:buFont typeface="Calibri"/>
                <a:buChar char="•"/>
              </a:pPr>
              <a:r>
                <a:rPr lang="en-US" sz="1000" b="0" i="0" u="none" strike="noStrike" cap="none">
                  <a:solidFill>
                    <a:schemeClr val="lt1"/>
                  </a:solidFill>
                  <a:latin typeface="Calibri"/>
                  <a:ea typeface="Calibri"/>
                  <a:cs typeface="Calibri"/>
                  <a:sym typeface="Calibri"/>
                </a:rPr>
                <a:t>Canopy cover</a:t>
              </a:r>
              <a:endParaRPr sz="1400" b="0" i="0" u="none" strike="noStrike" cap="none">
                <a:solidFill>
                  <a:srgbClr val="000000"/>
                </a:solidFill>
                <a:latin typeface="Arial"/>
                <a:ea typeface="Arial"/>
                <a:cs typeface="Arial"/>
                <a:sym typeface="Arial"/>
              </a:endParaRPr>
            </a:p>
            <a:p>
              <a:pPr marL="57150" marR="0" lvl="1" indent="-63500" algn="l" rtl="0">
                <a:lnSpc>
                  <a:spcPct val="90000"/>
                </a:lnSpc>
                <a:spcBef>
                  <a:spcPts val="150"/>
                </a:spcBef>
                <a:spcAft>
                  <a:spcPts val="0"/>
                </a:spcAft>
                <a:buClr>
                  <a:srgbClr val="F7CAAC"/>
                </a:buClr>
                <a:buSzPts val="1000"/>
                <a:buFont typeface="Calibri"/>
                <a:buChar char="•"/>
              </a:pPr>
              <a:r>
                <a:rPr lang="en-US" sz="1000" b="0" i="0" u="none" strike="noStrike" cap="none">
                  <a:solidFill>
                    <a:srgbClr val="F7CAAC"/>
                  </a:solidFill>
                  <a:latin typeface="Calibri"/>
                  <a:ea typeface="Calibri"/>
                  <a:cs typeface="Calibri"/>
                  <a:sym typeface="Calibri"/>
                </a:rPr>
                <a:t>Ambient air temperature</a:t>
              </a:r>
              <a:endParaRPr sz="1400" b="0" i="0" u="none" strike="noStrike" cap="none">
                <a:solidFill>
                  <a:srgbClr val="000000"/>
                </a:solidFill>
                <a:latin typeface="Arial"/>
                <a:ea typeface="Arial"/>
                <a:cs typeface="Arial"/>
                <a:sym typeface="Arial"/>
              </a:endParaRPr>
            </a:p>
          </p:txBody>
        </p:sp>
      </p:grpSp>
      <p:sp>
        <p:nvSpPr>
          <p:cNvPr id="175" name="Google Shape;175;g17434e6b7a8_0_188"/>
          <p:cNvSpPr/>
          <p:nvPr/>
        </p:nvSpPr>
        <p:spPr>
          <a:xfrm>
            <a:off x="8620126" y="5524497"/>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g17434e6b7a8_0_188"/>
          <p:cNvSpPr/>
          <p:nvPr/>
        </p:nvSpPr>
        <p:spPr>
          <a:xfrm>
            <a:off x="3776663" y="3998671"/>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g17434e6b7a8_0_188"/>
          <p:cNvSpPr/>
          <p:nvPr/>
        </p:nvSpPr>
        <p:spPr>
          <a:xfrm>
            <a:off x="5048898" y="2742882"/>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g17434e6b7a8_0_188"/>
          <p:cNvSpPr/>
          <p:nvPr/>
        </p:nvSpPr>
        <p:spPr>
          <a:xfrm>
            <a:off x="3200401" y="5524498"/>
            <a:ext cx="371400" cy="39060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17434e6b7a8_0_188"/>
          <p:cNvSpPr/>
          <p:nvPr/>
        </p:nvSpPr>
        <p:spPr>
          <a:xfrm>
            <a:off x="6719110" y="3126183"/>
            <a:ext cx="371400" cy="39060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0" name="Google Shape;180;g17434e6b7a8_0_188"/>
          <p:cNvSpPr/>
          <p:nvPr/>
        </p:nvSpPr>
        <p:spPr>
          <a:xfrm>
            <a:off x="8043864" y="3986469"/>
            <a:ext cx="371400" cy="39060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g17434e6b7a8_0_188"/>
          <p:cNvSpPr/>
          <p:nvPr/>
        </p:nvSpPr>
        <p:spPr>
          <a:xfrm>
            <a:off x="6968917" y="2372587"/>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g17434e6b7a8_0_188"/>
          <p:cNvSpPr/>
          <p:nvPr/>
        </p:nvSpPr>
        <p:spPr>
          <a:xfrm rot="8651607">
            <a:off x="6736650" y="2777303"/>
            <a:ext cx="497906" cy="29933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g17434e6b7a8_0_188"/>
          <p:cNvSpPr txBox="1"/>
          <p:nvPr/>
        </p:nvSpPr>
        <p:spPr>
          <a:xfrm>
            <a:off x="956952" y="-44045"/>
            <a:ext cx="10055606"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rgbClr val="000000"/>
                </a:solidFill>
                <a:latin typeface="Calibri"/>
                <a:ea typeface="Calibri"/>
                <a:cs typeface="Calibri"/>
                <a:sym typeface="Calibri"/>
              </a:rPr>
              <a:t>Increasing stream and river temperatures have been driven by rising air temperatures,  but other drivers have a strong influence</a:t>
            </a:r>
            <a:endParaRPr sz="16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17434e6b7a8_0_301"/>
          <p:cNvPicPr preferRelativeResize="0"/>
          <p:nvPr/>
        </p:nvPicPr>
        <p:blipFill rotWithShape="1">
          <a:blip r:embed="rId3">
            <a:alphaModFix/>
          </a:blip>
          <a:srcRect/>
          <a:stretch/>
        </p:blipFill>
        <p:spPr>
          <a:xfrm>
            <a:off x="160284" y="5657676"/>
            <a:ext cx="1318161" cy="1063799"/>
          </a:xfrm>
          <a:prstGeom prst="rect">
            <a:avLst/>
          </a:prstGeom>
          <a:noFill/>
          <a:ln>
            <a:noFill/>
          </a:ln>
        </p:spPr>
      </p:pic>
      <p:pic>
        <p:nvPicPr>
          <p:cNvPr id="190" name="Google Shape;190;g17434e6b7a8_0_301" descr="A picture containing mollusk&#10;&#10;Description automatically generated"/>
          <p:cNvPicPr preferRelativeResize="0"/>
          <p:nvPr/>
        </p:nvPicPr>
        <p:blipFill rotWithShape="1">
          <a:blip r:embed="rId4">
            <a:alphaModFix/>
          </a:blip>
          <a:srcRect/>
          <a:stretch/>
        </p:blipFill>
        <p:spPr>
          <a:xfrm>
            <a:off x="1819607" y="5613787"/>
            <a:ext cx="1351685" cy="1118476"/>
          </a:xfrm>
          <a:prstGeom prst="rect">
            <a:avLst/>
          </a:prstGeom>
          <a:noFill/>
          <a:ln>
            <a:noFill/>
          </a:ln>
        </p:spPr>
      </p:pic>
      <p:pic>
        <p:nvPicPr>
          <p:cNvPr id="191" name="Google Shape;191;g17434e6b7a8_0_301" descr="A picture containing arthropod, invertebrate, crab, ground&#10;&#10;Description automatically generated"/>
          <p:cNvPicPr preferRelativeResize="0"/>
          <p:nvPr/>
        </p:nvPicPr>
        <p:blipFill rotWithShape="1">
          <a:blip r:embed="rId5">
            <a:alphaModFix/>
          </a:blip>
          <a:srcRect/>
          <a:stretch/>
        </p:blipFill>
        <p:spPr>
          <a:xfrm>
            <a:off x="3409395" y="5605605"/>
            <a:ext cx="1595743" cy="1088492"/>
          </a:xfrm>
          <a:prstGeom prst="rect">
            <a:avLst/>
          </a:prstGeom>
          <a:noFill/>
          <a:ln>
            <a:noFill/>
          </a:ln>
        </p:spPr>
      </p:pic>
      <p:pic>
        <p:nvPicPr>
          <p:cNvPr id="192" name="Google Shape;192;g17434e6b7a8_0_301"/>
          <p:cNvPicPr preferRelativeResize="0"/>
          <p:nvPr/>
        </p:nvPicPr>
        <p:blipFill rotWithShape="1">
          <a:blip r:embed="rId6">
            <a:alphaModFix/>
          </a:blip>
          <a:srcRect/>
          <a:stretch/>
        </p:blipFill>
        <p:spPr>
          <a:xfrm>
            <a:off x="5159401" y="5582873"/>
            <a:ext cx="1512235" cy="1009044"/>
          </a:xfrm>
          <a:prstGeom prst="rect">
            <a:avLst/>
          </a:prstGeom>
          <a:noFill/>
          <a:ln>
            <a:noFill/>
          </a:ln>
        </p:spPr>
      </p:pic>
      <p:pic>
        <p:nvPicPr>
          <p:cNvPr id="193" name="Google Shape;193;g17434e6b7a8_0_301"/>
          <p:cNvPicPr preferRelativeResize="0"/>
          <p:nvPr/>
        </p:nvPicPr>
        <p:blipFill rotWithShape="1">
          <a:blip r:embed="rId7">
            <a:alphaModFix/>
          </a:blip>
          <a:srcRect/>
          <a:stretch/>
        </p:blipFill>
        <p:spPr>
          <a:xfrm>
            <a:off x="6987703" y="5566456"/>
            <a:ext cx="1510524" cy="1092171"/>
          </a:xfrm>
          <a:prstGeom prst="rect">
            <a:avLst/>
          </a:prstGeom>
          <a:noFill/>
          <a:ln>
            <a:noFill/>
          </a:ln>
        </p:spPr>
      </p:pic>
      <p:sp>
        <p:nvSpPr>
          <p:cNvPr id="194" name="Google Shape;194;g17434e6b7a8_0_301"/>
          <p:cNvSpPr txBox="1">
            <a:spLocks noGrp="1"/>
          </p:cNvSpPr>
          <p:nvPr>
            <p:ph type="sldNum" idx="12"/>
          </p:nvPr>
        </p:nvSpPr>
        <p:spPr>
          <a:xfrm>
            <a:off x="10758922" y="6217920"/>
            <a:ext cx="365700" cy="36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US"/>
              <a:t>8</a:t>
            </a:fld>
            <a:endParaRPr/>
          </a:p>
        </p:txBody>
      </p:sp>
      <p:sp>
        <p:nvSpPr>
          <p:cNvPr id="195" name="Google Shape;195;g17434e6b7a8_0_301"/>
          <p:cNvSpPr/>
          <p:nvPr/>
        </p:nvSpPr>
        <p:spPr>
          <a:xfrm>
            <a:off x="1045025" y="1128152"/>
            <a:ext cx="10356300" cy="23478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g17434e6b7a8_0_301"/>
          <p:cNvSpPr/>
          <p:nvPr/>
        </p:nvSpPr>
        <p:spPr>
          <a:xfrm>
            <a:off x="997527" y="3468349"/>
            <a:ext cx="10356300" cy="2247900"/>
          </a:xfrm>
          <a:prstGeom prst="rightArrow">
            <a:avLst>
              <a:gd name="adj1" fmla="val 50000"/>
              <a:gd name="adj2" fmla="val 50000"/>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g17434e6b7a8_0_301"/>
          <p:cNvSpPr txBox="1"/>
          <p:nvPr/>
        </p:nvSpPr>
        <p:spPr>
          <a:xfrm>
            <a:off x="966855" y="2071274"/>
            <a:ext cx="1947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Watershed</a:t>
            </a:r>
            <a:endParaRPr sz="2400" b="0" i="0" u="none" strike="noStrike" cap="none">
              <a:solidFill>
                <a:schemeClr val="lt1"/>
              </a:solidFill>
              <a:latin typeface="Calibri"/>
              <a:ea typeface="Calibri"/>
              <a:cs typeface="Calibri"/>
              <a:sym typeface="Calibri"/>
            </a:endParaRPr>
          </a:p>
        </p:txBody>
      </p:sp>
      <p:sp>
        <p:nvSpPr>
          <p:cNvPr id="198" name="Google Shape;198;g17434e6b7a8_0_301"/>
          <p:cNvSpPr txBox="1"/>
          <p:nvPr/>
        </p:nvSpPr>
        <p:spPr>
          <a:xfrm>
            <a:off x="966855" y="4226117"/>
            <a:ext cx="1947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Tidal &amp; Watershed</a:t>
            </a:r>
            <a:endParaRPr sz="2400" b="0" i="0" u="none" strike="noStrike" cap="none">
              <a:solidFill>
                <a:schemeClr val="lt1"/>
              </a:solidFill>
              <a:latin typeface="Calibri"/>
              <a:ea typeface="Calibri"/>
              <a:cs typeface="Calibri"/>
              <a:sym typeface="Calibri"/>
            </a:endParaRPr>
          </a:p>
        </p:txBody>
      </p:sp>
      <p:sp>
        <p:nvSpPr>
          <p:cNvPr id="199" name="Google Shape;199;g17434e6b7a8_0_301"/>
          <p:cNvSpPr txBox="1"/>
          <p:nvPr/>
        </p:nvSpPr>
        <p:spPr>
          <a:xfrm>
            <a:off x="3384958" y="1886607"/>
            <a:ext cx="4524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Mitigation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Lowering of Water Temps</a:t>
            </a:r>
            <a:endParaRPr sz="2400" b="0" i="0" u="none" strike="noStrike" cap="none">
              <a:solidFill>
                <a:schemeClr val="lt1"/>
              </a:solidFill>
              <a:latin typeface="Calibri"/>
              <a:ea typeface="Calibri"/>
              <a:cs typeface="Calibri"/>
              <a:sym typeface="Calibri"/>
            </a:endParaRPr>
          </a:p>
        </p:txBody>
      </p:sp>
      <p:sp>
        <p:nvSpPr>
          <p:cNvPr id="200" name="Google Shape;200;g17434e6b7a8_0_301"/>
          <p:cNvSpPr txBox="1"/>
          <p:nvPr/>
        </p:nvSpPr>
        <p:spPr>
          <a:xfrm>
            <a:off x="3384958" y="4184310"/>
            <a:ext cx="4524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Adaptation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Minimize Impacts &amp; Adjust</a:t>
            </a:r>
            <a:endParaRPr sz="2400" b="0" i="0" u="none" strike="noStrike" cap="none">
              <a:solidFill>
                <a:schemeClr val="lt1"/>
              </a:solidFill>
              <a:latin typeface="Calibri"/>
              <a:ea typeface="Calibri"/>
              <a:cs typeface="Calibri"/>
              <a:sym typeface="Calibri"/>
            </a:endParaRPr>
          </a:p>
        </p:txBody>
      </p:sp>
      <p:sp>
        <p:nvSpPr>
          <p:cNvPr id="201" name="Google Shape;201;g17434e6b7a8_0_301"/>
          <p:cNvSpPr txBox="1"/>
          <p:nvPr/>
        </p:nvSpPr>
        <p:spPr>
          <a:xfrm>
            <a:off x="-563271" y="5085746"/>
            <a:ext cx="3026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Submerged Aquatic Vegetation (SAV)</a:t>
            </a:r>
            <a:endParaRPr sz="1800" b="0" i="0" u="none" strike="noStrike" cap="none">
              <a:solidFill>
                <a:schemeClr val="dk1"/>
              </a:solidFill>
              <a:latin typeface="Calibri"/>
              <a:ea typeface="Calibri"/>
              <a:cs typeface="Calibri"/>
              <a:sym typeface="Calibri"/>
            </a:endParaRPr>
          </a:p>
        </p:txBody>
      </p:sp>
      <p:sp>
        <p:nvSpPr>
          <p:cNvPr id="202" name="Google Shape;202;g17434e6b7a8_0_301"/>
          <p:cNvSpPr txBox="1"/>
          <p:nvPr/>
        </p:nvSpPr>
        <p:spPr>
          <a:xfrm>
            <a:off x="1824837" y="5190637"/>
            <a:ext cx="1318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Oysters</a:t>
            </a:r>
            <a:endParaRPr sz="1800" b="0" i="0" u="none" strike="noStrike" cap="none">
              <a:solidFill>
                <a:schemeClr val="dk1"/>
              </a:solidFill>
              <a:latin typeface="Calibri"/>
              <a:ea typeface="Calibri"/>
              <a:cs typeface="Calibri"/>
              <a:sym typeface="Calibri"/>
            </a:endParaRPr>
          </a:p>
        </p:txBody>
      </p:sp>
      <p:sp>
        <p:nvSpPr>
          <p:cNvPr id="203" name="Google Shape;203;g17434e6b7a8_0_301"/>
          <p:cNvSpPr txBox="1"/>
          <p:nvPr/>
        </p:nvSpPr>
        <p:spPr>
          <a:xfrm>
            <a:off x="3384662" y="5213591"/>
            <a:ext cx="1318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Blue Crabs</a:t>
            </a:r>
            <a:endParaRPr sz="1800" b="0" i="0" u="none" strike="noStrike" cap="none">
              <a:solidFill>
                <a:schemeClr val="dk1"/>
              </a:solidFill>
              <a:latin typeface="Calibri"/>
              <a:ea typeface="Calibri"/>
              <a:cs typeface="Calibri"/>
              <a:sym typeface="Calibri"/>
            </a:endParaRPr>
          </a:p>
        </p:txBody>
      </p:sp>
      <p:sp>
        <p:nvSpPr>
          <p:cNvPr id="204" name="Google Shape;204;g17434e6b7a8_0_301"/>
          <p:cNvSpPr txBox="1"/>
          <p:nvPr/>
        </p:nvSpPr>
        <p:spPr>
          <a:xfrm>
            <a:off x="4774077" y="5190637"/>
            <a:ext cx="1988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Forage</a:t>
            </a:r>
            <a:endParaRPr sz="1800" b="0" i="0" u="none" strike="noStrike" cap="none">
              <a:solidFill>
                <a:schemeClr val="dk1"/>
              </a:solidFill>
              <a:latin typeface="Calibri"/>
              <a:ea typeface="Calibri"/>
              <a:cs typeface="Calibri"/>
              <a:sym typeface="Calibri"/>
            </a:endParaRPr>
          </a:p>
        </p:txBody>
      </p:sp>
      <p:sp>
        <p:nvSpPr>
          <p:cNvPr id="205" name="Google Shape;205;g17434e6b7a8_0_301"/>
          <p:cNvSpPr/>
          <p:nvPr/>
        </p:nvSpPr>
        <p:spPr>
          <a:xfrm>
            <a:off x="4781302" y="6508900"/>
            <a:ext cx="22833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(Menhaden, Bay anchovy, benthic invertebrates)</a:t>
            </a:r>
            <a:endParaRPr sz="1400" b="0" i="0" u="none" strike="noStrike" cap="none">
              <a:solidFill>
                <a:srgbClr val="000000"/>
              </a:solidFill>
              <a:latin typeface="Arial"/>
              <a:ea typeface="Arial"/>
              <a:cs typeface="Arial"/>
              <a:sym typeface="Arial"/>
            </a:endParaRPr>
          </a:p>
        </p:txBody>
      </p:sp>
      <p:sp>
        <p:nvSpPr>
          <p:cNvPr id="206" name="Google Shape;206;g17434e6b7a8_0_301"/>
          <p:cNvSpPr txBox="1"/>
          <p:nvPr/>
        </p:nvSpPr>
        <p:spPr>
          <a:xfrm>
            <a:off x="6987703" y="5173525"/>
            <a:ext cx="1318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Striped Bass</a:t>
            </a:r>
            <a:endParaRPr sz="1800" b="0" i="0" u="none" strike="noStrike" cap="none">
              <a:solidFill>
                <a:schemeClr val="dk1"/>
              </a:solidFill>
              <a:latin typeface="Calibri"/>
              <a:ea typeface="Calibri"/>
              <a:cs typeface="Calibri"/>
              <a:sym typeface="Calibri"/>
            </a:endParaRPr>
          </a:p>
        </p:txBody>
      </p:sp>
      <p:pic>
        <p:nvPicPr>
          <p:cNvPr id="207" name="Google Shape;207;g17434e6b7a8_0_301"/>
          <p:cNvPicPr preferRelativeResize="0"/>
          <p:nvPr/>
        </p:nvPicPr>
        <p:blipFill rotWithShape="1">
          <a:blip r:embed="rId8">
            <a:alphaModFix/>
          </a:blip>
          <a:srcRect/>
          <a:stretch/>
        </p:blipFill>
        <p:spPr>
          <a:xfrm>
            <a:off x="8694201" y="5605605"/>
            <a:ext cx="2088906" cy="1057674"/>
          </a:xfrm>
          <a:prstGeom prst="rect">
            <a:avLst/>
          </a:prstGeom>
          <a:noFill/>
          <a:ln>
            <a:noFill/>
          </a:ln>
        </p:spPr>
      </p:pic>
      <p:pic>
        <p:nvPicPr>
          <p:cNvPr id="208" name="Google Shape;208;g17434e6b7a8_0_301"/>
          <p:cNvPicPr preferRelativeResize="0"/>
          <p:nvPr/>
        </p:nvPicPr>
        <p:blipFill rotWithShape="1">
          <a:blip r:embed="rId9">
            <a:alphaModFix/>
          </a:blip>
          <a:srcRect/>
          <a:stretch/>
        </p:blipFill>
        <p:spPr>
          <a:xfrm>
            <a:off x="2437219" y="366058"/>
            <a:ext cx="1905491" cy="1268018"/>
          </a:xfrm>
          <a:prstGeom prst="rect">
            <a:avLst/>
          </a:prstGeom>
          <a:noFill/>
          <a:ln>
            <a:noFill/>
          </a:ln>
        </p:spPr>
      </p:pic>
      <p:sp>
        <p:nvSpPr>
          <p:cNvPr id="209" name="Google Shape;209;g17434e6b7a8_0_301"/>
          <p:cNvSpPr txBox="1"/>
          <p:nvPr/>
        </p:nvSpPr>
        <p:spPr>
          <a:xfrm>
            <a:off x="2297199" y="12235"/>
            <a:ext cx="218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BMPs</a:t>
            </a:r>
            <a:endParaRPr sz="1800" b="0" i="0" u="none" strike="noStrike" cap="none">
              <a:solidFill>
                <a:schemeClr val="dk1"/>
              </a:solidFill>
              <a:latin typeface="Calibri"/>
              <a:ea typeface="Calibri"/>
              <a:cs typeface="Calibri"/>
              <a:sym typeface="Calibri"/>
            </a:endParaRPr>
          </a:p>
        </p:txBody>
      </p:sp>
      <p:sp>
        <p:nvSpPr>
          <p:cNvPr id="210" name="Google Shape;210;g17434e6b7a8_0_301"/>
          <p:cNvSpPr txBox="1"/>
          <p:nvPr/>
        </p:nvSpPr>
        <p:spPr>
          <a:xfrm>
            <a:off x="7875331" y="5213591"/>
            <a:ext cx="33192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Brook Trout</a:t>
            </a:r>
            <a:endParaRPr sz="1800" b="0" i="0" u="none" strike="noStrike" cap="none">
              <a:solidFill>
                <a:schemeClr val="dk1"/>
              </a:solidFill>
              <a:latin typeface="Calibri"/>
              <a:ea typeface="Calibri"/>
              <a:cs typeface="Calibri"/>
              <a:sym typeface="Calibri"/>
            </a:endParaRPr>
          </a:p>
        </p:txBody>
      </p:sp>
      <p:sp>
        <p:nvSpPr>
          <p:cNvPr id="211" name="Google Shape;211;g17434e6b7a8_0_301"/>
          <p:cNvSpPr txBox="1"/>
          <p:nvPr/>
        </p:nvSpPr>
        <p:spPr>
          <a:xfrm>
            <a:off x="5383305" y="27420"/>
            <a:ext cx="1425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Conservation</a:t>
            </a:r>
            <a:endParaRPr sz="1400" b="0" i="0" u="none" strike="noStrike" cap="none">
              <a:solidFill>
                <a:srgbClr val="000000"/>
              </a:solidFill>
              <a:latin typeface="Calibri"/>
              <a:ea typeface="Calibri"/>
              <a:cs typeface="Calibri"/>
              <a:sym typeface="Calibri"/>
            </a:endParaRPr>
          </a:p>
        </p:txBody>
      </p:sp>
      <p:sp>
        <p:nvSpPr>
          <p:cNvPr id="212" name="Google Shape;212;g17434e6b7a8_0_301"/>
          <p:cNvSpPr txBox="1"/>
          <p:nvPr/>
        </p:nvSpPr>
        <p:spPr>
          <a:xfrm>
            <a:off x="7982098" y="-17729"/>
            <a:ext cx="1912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Land use practices</a:t>
            </a:r>
            <a:endParaRPr sz="1400" b="0" i="0" u="none" strike="noStrike" cap="none">
              <a:solidFill>
                <a:srgbClr val="000000"/>
              </a:solidFill>
              <a:latin typeface="Arial"/>
              <a:ea typeface="Arial"/>
              <a:cs typeface="Arial"/>
              <a:sym typeface="Arial"/>
            </a:endParaRPr>
          </a:p>
        </p:txBody>
      </p:sp>
      <p:pic>
        <p:nvPicPr>
          <p:cNvPr id="213" name="Google Shape;213;g17434e6b7a8_0_301"/>
          <p:cNvPicPr preferRelativeResize="0"/>
          <p:nvPr/>
        </p:nvPicPr>
        <p:blipFill rotWithShape="1">
          <a:blip r:embed="rId10">
            <a:alphaModFix/>
          </a:blip>
          <a:srcRect/>
          <a:stretch/>
        </p:blipFill>
        <p:spPr>
          <a:xfrm>
            <a:off x="5142058" y="400311"/>
            <a:ext cx="1819711" cy="1213441"/>
          </a:xfrm>
          <a:prstGeom prst="rect">
            <a:avLst/>
          </a:prstGeom>
          <a:noFill/>
          <a:ln>
            <a:noFill/>
          </a:ln>
        </p:spPr>
      </p:pic>
      <p:pic>
        <p:nvPicPr>
          <p:cNvPr id="214" name="Google Shape;214;g17434e6b7a8_0_301"/>
          <p:cNvPicPr preferRelativeResize="0"/>
          <p:nvPr/>
        </p:nvPicPr>
        <p:blipFill rotWithShape="1">
          <a:blip r:embed="rId11">
            <a:alphaModFix/>
          </a:blip>
          <a:srcRect/>
          <a:stretch/>
        </p:blipFill>
        <p:spPr>
          <a:xfrm>
            <a:off x="7937330" y="351603"/>
            <a:ext cx="1905490" cy="12700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17434e6b7a8_0_495"/>
          <p:cNvPicPr preferRelativeResize="0"/>
          <p:nvPr/>
        </p:nvPicPr>
        <p:blipFill rotWithShape="1">
          <a:blip r:embed="rId3">
            <a:alphaModFix/>
          </a:blip>
          <a:srcRect l="7456" t="19981" r="3781" b="24852"/>
          <a:stretch/>
        </p:blipFill>
        <p:spPr>
          <a:xfrm>
            <a:off x="49850" y="2748075"/>
            <a:ext cx="2881326" cy="1255025"/>
          </a:xfrm>
          <a:prstGeom prst="rect">
            <a:avLst/>
          </a:prstGeom>
          <a:noFill/>
          <a:ln>
            <a:noFill/>
          </a:ln>
        </p:spPr>
      </p:pic>
      <p:pic>
        <p:nvPicPr>
          <p:cNvPr id="227" name="Google Shape;227;g17434e6b7a8_0_495"/>
          <p:cNvPicPr preferRelativeResize="0"/>
          <p:nvPr/>
        </p:nvPicPr>
        <p:blipFill rotWithShape="1">
          <a:blip r:embed="rId4">
            <a:alphaModFix/>
          </a:blip>
          <a:srcRect l="2387" t="5227" r="2501" b="7936"/>
          <a:stretch/>
        </p:blipFill>
        <p:spPr>
          <a:xfrm>
            <a:off x="92625" y="1281947"/>
            <a:ext cx="2552327" cy="914700"/>
          </a:xfrm>
          <a:prstGeom prst="rect">
            <a:avLst/>
          </a:prstGeom>
          <a:noFill/>
          <a:ln>
            <a:noFill/>
          </a:ln>
        </p:spPr>
      </p:pic>
      <p:pic>
        <p:nvPicPr>
          <p:cNvPr id="228" name="Google Shape;228;g17434e6b7a8_0_495"/>
          <p:cNvPicPr preferRelativeResize="0"/>
          <p:nvPr/>
        </p:nvPicPr>
        <p:blipFill rotWithShape="1">
          <a:blip r:embed="rId5">
            <a:alphaModFix/>
          </a:blip>
          <a:srcRect l="16478" t="21057" r="19701" b="13969"/>
          <a:stretch/>
        </p:blipFill>
        <p:spPr>
          <a:xfrm>
            <a:off x="92613" y="4554537"/>
            <a:ext cx="2795800" cy="1897525"/>
          </a:xfrm>
          <a:prstGeom prst="rect">
            <a:avLst/>
          </a:prstGeom>
          <a:noFill/>
          <a:ln>
            <a:noFill/>
          </a:ln>
        </p:spPr>
      </p:pic>
      <p:sp>
        <p:nvSpPr>
          <p:cNvPr id="229" name="Google Shape;229;g17434e6b7a8_0_495"/>
          <p:cNvSpPr txBox="1">
            <a:spLocks noGrp="1"/>
          </p:cNvSpPr>
          <p:nvPr>
            <p:ph type="title" idx="4294967295"/>
          </p:nvPr>
        </p:nvSpPr>
        <p:spPr>
          <a:xfrm>
            <a:off x="1870635" y="91529"/>
            <a:ext cx="8450729" cy="914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b="1" dirty="0">
                <a:latin typeface="+mn-lt"/>
              </a:rPr>
              <a:t>Watershed Ecological Impacts - Species</a:t>
            </a:r>
            <a:endParaRPr b="1" dirty="0">
              <a:latin typeface="+mn-lt"/>
            </a:endParaRPr>
          </a:p>
        </p:txBody>
      </p:sp>
      <p:sp>
        <p:nvSpPr>
          <p:cNvPr id="230" name="Google Shape;230;g17434e6b7a8_0_495"/>
          <p:cNvSpPr txBox="1"/>
          <p:nvPr/>
        </p:nvSpPr>
        <p:spPr>
          <a:xfrm>
            <a:off x="2673300" y="914700"/>
            <a:ext cx="9518700" cy="5664300"/>
          </a:xfrm>
          <a:prstGeom prst="rect">
            <a:avLst/>
          </a:prstGeom>
          <a:noFill/>
          <a:ln>
            <a:noFill/>
          </a:ln>
        </p:spPr>
        <p:txBody>
          <a:bodyPr spcFirstLastPara="1" wrap="square" lIns="121900" tIns="121900" rIns="121900" bIns="121900" anchor="t" anchorCtr="0">
            <a:spAutoFit/>
          </a:bodyPr>
          <a:lstStyle/>
          <a:p>
            <a:pPr marL="381000" marR="0" lvl="0" indent="-298450" algn="l" rtl="0">
              <a:lnSpc>
                <a:spcPct val="100000"/>
              </a:lnSpc>
              <a:spcBef>
                <a:spcPts val="0"/>
              </a:spcBef>
              <a:spcAft>
                <a:spcPts val="0"/>
              </a:spcAft>
              <a:buClr>
                <a:schemeClr val="dk1"/>
              </a:buClr>
              <a:buSzPts val="2500"/>
              <a:buFont typeface="Calibri"/>
              <a:buChar char="•"/>
            </a:pPr>
            <a:r>
              <a:rPr lang="en-US" sz="2500" b="1" i="0" u="none" strike="noStrike" cap="none">
                <a:solidFill>
                  <a:schemeClr val="accent6"/>
                </a:solidFill>
                <a:latin typeface="Calibri"/>
                <a:ea typeface="Calibri"/>
                <a:cs typeface="Calibri"/>
                <a:sym typeface="Calibri"/>
              </a:rPr>
              <a:t>Strongest negative impacts </a:t>
            </a:r>
            <a:r>
              <a:rPr lang="en-US" sz="2500" b="0" i="0" u="none" strike="noStrike" cap="none">
                <a:solidFill>
                  <a:schemeClr val="dk1"/>
                </a:solidFill>
                <a:latin typeface="Calibri"/>
                <a:ea typeface="Calibri"/>
                <a:cs typeface="Calibri"/>
                <a:sym typeface="Calibri"/>
              </a:rPr>
              <a:t>on coldwater species (e.g., trout, sculpin) and their habitats (esp. where streams aren’t driven by groundwater )</a:t>
            </a:r>
            <a:endParaRPr sz="2500" b="0" i="0" u="none" strike="noStrike" cap="none">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chemeClr val="dk1"/>
              </a:buClr>
              <a:buSzPts val="2700"/>
              <a:buFont typeface="Calibri"/>
              <a:buNone/>
            </a:pPr>
            <a:endParaRPr sz="2700" b="0" i="0" u="none" strike="noStrike" cap="none">
              <a:solidFill>
                <a:schemeClr val="dk1"/>
              </a:solidFill>
              <a:latin typeface="Calibri"/>
              <a:ea typeface="Calibri"/>
              <a:cs typeface="Calibri"/>
              <a:sym typeface="Calibri"/>
            </a:endParaRPr>
          </a:p>
          <a:p>
            <a:pPr marL="381000" marR="0" lvl="0" indent="-2984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Watershed-wide, warmwater aquatic species are most common.  Although more tolerant to temperature increases, they are </a:t>
            </a:r>
            <a:r>
              <a:rPr lang="en-US" sz="2500" b="1" i="0" u="none" strike="noStrike" cap="none">
                <a:solidFill>
                  <a:schemeClr val="accent6"/>
                </a:solidFill>
                <a:latin typeface="Calibri"/>
                <a:ea typeface="Calibri"/>
                <a:cs typeface="Calibri"/>
                <a:sym typeface="Calibri"/>
              </a:rPr>
              <a:t>sensitive to extreme temperatures</a:t>
            </a:r>
            <a:r>
              <a:rPr lang="en-US" sz="2500" b="1" i="0" u="none" strike="noStrike" cap="none">
                <a:solidFill>
                  <a:schemeClr val="dk1"/>
                </a:solidFill>
                <a:latin typeface="Calibri"/>
                <a:ea typeface="Calibri"/>
                <a:cs typeface="Calibri"/>
                <a:sym typeface="Calibri"/>
              </a:rPr>
              <a:t> </a:t>
            </a:r>
            <a:r>
              <a:rPr lang="en-US" sz="2500" b="0" i="0" u="none" strike="noStrike" cap="none">
                <a:solidFill>
                  <a:schemeClr val="dk1"/>
                </a:solidFill>
                <a:latin typeface="Calibri"/>
                <a:ea typeface="Calibri"/>
                <a:cs typeface="Calibri"/>
                <a:sym typeface="Calibri"/>
              </a:rPr>
              <a:t>including rapid changes</a:t>
            </a:r>
            <a:r>
              <a:rPr lang="en-US" sz="2500" b="1" i="0" u="none" strike="noStrike" cap="none">
                <a:solidFill>
                  <a:schemeClr val="dk1"/>
                </a:solidFill>
                <a:latin typeface="Calibri"/>
                <a:ea typeface="Calibri"/>
                <a:cs typeface="Calibri"/>
                <a:sym typeface="Calibri"/>
              </a:rPr>
              <a:t> </a:t>
            </a:r>
            <a:r>
              <a:rPr lang="en-US" sz="2500" b="0" i="0" u="none" strike="noStrike" cap="none">
                <a:solidFill>
                  <a:schemeClr val="dk1"/>
                </a:solidFill>
                <a:latin typeface="Calibri"/>
                <a:ea typeface="Calibri"/>
                <a:cs typeface="Calibri"/>
                <a:sym typeface="Calibri"/>
              </a:rPr>
              <a:t>and to indirect effects (e.g., invasives, pathogens) from higher temps.</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500"/>
              <a:buFont typeface="Calibri"/>
              <a:buNone/>
            </a:pPr>
            <a:endParaRPr sz="2500" b="0" i="0" u="none" strike="noStrike" cap="none">
              <a:solidFill>
                <a:schemeClr val="dk1"/>
              </a:solidFill>
              <a:latin typeface="Calibri"/>
              <a:ea typeface="Calibri"/>
              <a:cs typeface="Calibri"/>
              <a:sym typeface="Calibri"/>
            </a:endParaRPr>
          </a:p>
          <a:p>
            <a:pPr marL="381000" marR="0" lvl="0" indent="-298450" algn="l" rtl="0">
              <a:lnSpc>
                <a:spcPct val="100000"/>
              </a:lnSpc>
              <a:spcBef>
                <a:spcPts val="0"/>
              </a:spcBef>
              <a:spcAft>
                <a:spcPts val="0"/>
              </a:spcAft>
              <a:buClr>
                <a:schemeClr val="dk1"/>
              </a:buClr>
              <a:buSzPts val="2500"/>
              <a:buFont typeface="Calibri"/>
              <a:buChar char="•"/>
            </a:pPr>
            <a:r>
              <a:rPr lang="en-US" sz="2500" b="1" i="0" u="none" strike="noStrike" cap="none">
                <a:solidFill>
                  <a:schemeClr val="accent6"/>
                </a:solidFill>
                <a:latin typeface="Calibri"/>
                <a:ea typeface="Calibri"/>
                <a:cs typeface="Calibri"/>
                <a:sym typeface="Calibri"/>
              </a:rPr>
              <a:t>More study needed</a:t>
            </a:r>
            <a:r>
              <a:rPr lang="en-US" sz="2500" b="1" i="0" u="none" strike="noStrike" cap="none">
                <a:solidFill>
                  <a:schemeClr val="dk1"/>
                </a:solidFill>
                <a:latin typeface="Calibri"/>
                <a:ea typeface="Calibri"/>
                <a:cs typeface="Calibri"/>
                <a:sym typeface="Calibri"/>
              </a:rPr>
              <a:t> </a:t>
            </a:r>
            <a:r>
              <a:rPr lang="en-US" sz="2500" b="0" i="0" u="none" strike="noStrike" cap="none">
                <a:solidFill>
                  <a:schemeClr val="dk1"/>
                </a:solidFill>
                <a:latin typeface="Calibri"/>
                <a:ea typeface="Calibri"/>
                <a:cs typeface="Calibri"/>
                <a:sym typeface="Calibri"/>
              </a:rPr>
              <a:t>of temperature effects on lower foodweb</a:t>
            </a:r>
            <a:endParaRPr sz="2500" b="0" i="0" u="none" strike="noStrike" cap="none">
              <a:solidFill>
                <a:schemeClr val="dk1"/>
              </a:solidFill>
              <a:latin typeface="Calibri"/>
              <a:ea typeface="Calibri"/>
              <a:cs typeface="Calibri"/>
              <a:sym typeface="Calibri"/>
            </a:endParaRPr>
          </a:p>
          <a:p>
            <a:pPr marL="1828800" marR="0" lvl="2" indent="-4635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Algae, biofilms, zooplankton</a:t>
            </a:r>
            <a:endParaRPr sz="2500" b="0" i="0" u="none" strike="noStrike" cap="none">
              <a:solidFill>
                <a:schemeClr val="dk1"/>
              </a:solidFill>
              <a:latin typeface="Calibri"/>
              <a:ea typeface="Calibri"/>
              <a:cs typeface="Calibri"/>
              <a:sym typeface="Calibri"/>
            </a:endParaRPr>
          </a:p>
          <a:p>
            <a:pPr marL="1828800" marR="0" lvl="2" indent="-4635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Macroinvertebrates</a:t>
            </a:r>
            <a:endParaRPr sz="2500" b="0" i="0" u="none" strike="noStrike" cap="none">
              <a:solidFill>
                <a:schemeClr val="dk1"/>
              </a:solidFill>
              <a:latin typeface="Calibri"/>
              <a:ea typeface="Calibri"/>
              <a:cs typeface="Calibri"/>
              <a:sym typeface="Calibri"/>
            </a:endParaRPr>
          </a:p>
          <a:p>
            <a:pPr marL="1828800" marR="0" lvl="2" indent="-4635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Freshwater mussels &amp; host species</a:t>
            </a:r>
            <a:endParaRPr sz="2500" b="0"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4680</Words>
  <Application>Microsoft Office PowerPoint</Application>
  <PresentationFormat>Widescreen</PresentationFormat>
  <Paragraphs>364</Paragraphs>
  <Slides>23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Gill Sans</vt:lpstr>
      <vt:lpstr>Times New Roman</vt:lpstr>
      <vt:lpstr>Wingdings</vt:lpstr>
      <vt:lpstr>Office Theme</vt:lpstr>
      <vt:lpstr>Rising Watershed and Bay Water Temperatures— Ecological Implications and Management Responses  Ask for STAC Workshop Report Approval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Watershed Ecological Impacts - Species</vt:lpstr>
      <vt:lpstr>Ecological Impacts - Other Stressors</vt:lpstr>
      <vt:lpstr>Coldwater Fisheries and Habitat Recommendation</vt:lpstr>
      <vt:lpstr>Best Management Practices Recommendation</vt:lpstr>
      <vt:lpstr>Overarching Recommendation for Research </vt:lpstr>
      <vt:lpstr>Ecological Implications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Rising Watershed and Bay Water Temperatures— Ecological Implications and Management Responses  Ask for STAC Workshop Report Approval</dc:title>
  <dc:creator>richbatiuk@gmail.com</dc:creator>
  <cp:lastModifiedBy>richbatiuk@gmail.com</cp:lastModifiedBy>
  <cp:revision>6</cp:revision>
  <dcterms:created xsi:type="dcterms:W3CDTF">2022-12-04T00:40:38Z</dcterms:created>
  <dcterms:modified xsi:type="dcterms:W3CDTF">2022-12-04T13:16:55Z</dcterms:modified>
</cp:coreProperties>
</file>