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365" r:id="rId2"/>
    <p:sldId id="363" r:id="rId3"/>
    <p:sldId id="256" r:id="rId4"/>
    <p:sldId id="261" r:id="rId5"/>
    <p:sldId id="364" r:id="rId6"/>
    <p:sldId id="328" r:id="rId7"/>
    <p:sldId id="257" r:id="rId8"/>
    <p:sldId id="366" r:id="rId9"/>
    <p:sldId id="291" r:id="rId10"/>
    <p:sldId id="362" r:id="rId11"/>
    <p:sldId id="274" r:id="rId12"/>
    <p:sldId id="330" r:id="rId13"/>
    <p:sldId id="360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99"/>
    <a:srgbClr val="3333CC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59" d="100"/>
          <a:sy n="159" d="100"/>
        </p:scale>
        <p:origin x="119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587657-AE24-43C7-96CE-1CC58FB7F057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E43E64-2B27-44D3-A4AD-10355760F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774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96C784-BEF6-4DFA-8747-2029F48E817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0E1DA678-E812-4AF6-ACAC-0E818DC1765C}" type="slidenum">
              <a:rPr lang="en-US"/>
              <a:pPr eaLnBrk="1" hangingPunct="1"/>
              <a:t>13</a:t>
            </a:fld>
            <a:endParaRPr lang="en-US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buFontTx/>
              <a:buChar char="•"/>
            </a:pPr>
            <a:r>
              <a:rPr lang="en-US"/>
              <a:t>Tribs all have deeper channel with very shallow, narrow boxes that allow for conditions favorable for marsh grasses or SAV to predominate </a:t>
            </a:r>
          </a:p>
          <a:p>
            <a:pPr eaLnBrk="1" hangingPunct="1"/>
            <a:endParaRPr lang="en-US"/>
          </a:p>
          <a:p>
            <a:pPr eaLnBrk="1" hangingPunct="1">
              <a:buFontTx/>
              <a:buChar char="•"/>
            </a:pPr>
            <a:r>
              <a:rPr lang="en-US"/>
              <a:t>This structure can accommodate changes in development or water treatment plants, etc. </a:t>
            </a:r>
          </a:p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DC167-76A3-4A3A-A3E6-8CBA31D9B334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3A546-049B-4E85-9BE2-51A76E502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577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DC167-76A3-4A3A-A3E6-8CBA31D9B334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3A546-049B-4E85-9BE2-51A76E502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816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DC167-76A3-4A3A-A3E6-8CBA31D9B334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3A546-049B-4E85-9BE2-51A76E502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872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DC167-76A3-4A3A-A3E6-8CBA31D9B334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3A546-049B-4E85-9BE2-51A76E502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269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DC167-76A3-4A3A-A3E6-8CBA31D9B334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3A546-049B-4E85-9BE2-51A76E502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797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DC167-76A3-4A3A-A3E6-8CBA31D9B334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3A546-049B-4E85-9BE2-51A76E502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605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DC167-76A3-4A3A-A3E6-8CBA31D9B334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3A546-049B-4E85-9BE2-51A76E502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917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DC167-76A3-4A3A-A3E6-8CBA31D9B334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3A546-049B-4E85-9BE2-51A76E502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313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DC167-76A3-4A3A-A3E6-8CBA31D9B334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3A546-049B-4E85-9BE2-51A76E502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723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DC167-76A3-4A3A-A3E6-8CBA31D9B334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3A546-049B-4E85-9BE2-51A76E502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628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DC167-76A3-4A3A-A3E6-8CBA31D9B334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3A546-049B-4E85-9BE2-51A76E502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788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DDC167-76A3-4A3A-A3E6-8CBA31D9B334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3A546-049B-4E85-9BE2-51A76E502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316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13" Type="http://schemas.openxmlformats.org/officeDocument/2006/relationships/image" Target="../media/image12.wmf"/><Relationship Id="rId18" Type="http://schemas.openxmlformats.org/officeDocument/2006/relationships/image" Target="../media/image17.wmf"/><Relationship Id="rId26" Type="http://schemas.openxmlformats.org/officeDocument/2006/relationships/image" Target="../media/image25.wmf"/><Relationship Id="rId3" Type="http://schemas.openxmlformats.org/officeDocument/2006/relationships/image" Target="../media/image2.png"/><Relationship Id="rId21" Type="http://schemas.openxmlformats.org/officeDocument/2006/relationships/image" Target="../media/image20.wmf"/><Relationship Id="rId7" Type="http://schemas.openxmlformats.org/officeDocument/2006/relationships/image" Target="../media/image6.wmf"/><Relationship Id="rId12" Type="http://schemas.openxmlformats.org/officeDocument/2006/relationships/image" Target="../media/image11.wmf"/><Relationship Id="rId17" Type="http://schemas.openxmlformats.org/officeDocument/2006/relationships/image" Target="../media/image16.wmf"/><Relationship Id="rId25" Type="http://schemas.openxmlformats.org/officeDocument/2006/relationships/image" Target="../media/image24.wmf"/><Relationship Id="rId2" Type="http://schemas.openxmlformats.org/officeDocument/2006/relationships/image" Target="../media/image1.jpeg"/><Relationship Id="rId16" Type="http://schemas.openxmlformats.org/officeDocument/2006/relationships/image" Target="../media/image15.tiff"/><Relationship Id="rId20" Type="http://schemas.openxmlformats.org/officeDocument/2006/relationships/image" Target="../media/image19.wmf"/><Relationship Id="rId29" Type="http://schemas.openxmlformats.org/officeDocument/2006/relationships/image" Target="../media/image28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wmf"/><Relationship Id="rId11" Type="http://schemas.openxmlformats.org/officeDocument/2006/relationships/image" Target="../media/image10.wmf"/><Relationship Id="rId24" Type="http://schemas.openxmlformats.org/officeDocument/2006/relationships/image" Target="../media/image23.wmf"/><Relationship Id="rId5" Type="http://schemas.openxmlformats.org/officeDocument/2006/relationships/image" Target="../media/image4.jpg"/><Relationship Id="rId15" Type="http://schemas.openxmlformats.org/officeDocument/2006/relationships/image" Target="../media/image14.wmf"/><Relationship Id="rId23" Type="http://schemas.openxmlformats.org/officeDocument/2006/relationships/image" Target="../media/image22.wmf"/><Relationship Id="rId28" Type="http://schemas.openxmlformats.org/officeDocument/2006/relationships/image" Target="../media/image27.wmf"/><Relationship Id="rId10" Type="http://schemas.openxmlformats.org/officeDocument/2006/relationships/image" Target="../media/image9.wmf"/><Relationship Id="rId19" Type="http://schemas.openxmlformats.org/officeDocument/2006/relationships/image" Target="../media/image18.wmf"/><Relationship Id="rId31" Type="http://schemas.openxmlformats.org/officeDocument/2006/relationships/image" Target="../media/image30.png"/><Relationship Id="rId4" Type="http://schemas.openxmlformats.org/officeDocument/2006/relationships/image" Target="../media/image3.tiff"/><Relationship Id="rId9" Type="http://schemas.openxmlformats.org/officeDocument/2006/relationships/image" Target="../media/image8.wmf"/><Relationship Id="rId14" Type="http://schemas.openxmlformats.org/officeDocument/2006/relationships/image" Target="../media/image13.wmf"/><Relationship Id="rId22" Type="http://schemas.openxmlformats.org/officeDocument/2006/relationships/image" Target="../media/image21.wmf"/><Relationship Id="rId27" Type="http://schemas.openxmlformats.org/officeDocument/2006/relationships/image" Target="../media/image26.wmf"/><Relationship Id="rId30" Type="http://schemas.openxmlformats.org/officeDocument/2006/relationships/image" Target="../media/image29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13" Type="http://schemas.openxmlformats.org/officeDocument/2006/relationships/image" Target="../media/image11.wmf"/><Relationship Id="rId18" Type="http://schemas.openxmlformats.org/officeDocument/2006/relationships/image" Target="../media/image28.wmf"/><Relationship Id="rId26" Type="http://schemas.openxmlformats.org/officeDocument/2006/relationships/image" Target="../media/image26.wmf"/><Relationship Id="rId3" Type="http://schemas.openxmlformats.org/officeDocument/2006/relationships/image" Target="../media/image17.wmf"/><Relationship Id="rId21" Type="http://schemas.openxmlformats.org/officeDocument/2006/relationships/image" Target="../media/image36.wmf"/><Relationship Id="rId34" Type="http://schemas.openxmlformats.org/officeDocument/2006/relationships/image" Target="../media/image20.wmf"/><Relationship Id="rId7" Type="http://schemas.openxmlformats.org/officeDocument/2006/relationships/image" Target="../media/image8.wmf"/><Relationship Id="rId12" Type="http://schemas.openxmlformats.org/officeDocument/2006/relationships/image" Target="../media/image10.wmf"/><Relationship Id="rId17" Type="http://schemas.openxmlformats.org/officeDocument/2006/relationships/image" Target="../media/image27.wmf"/><Relationship Id="rId25" Type="http://schemas.openxmlformats.org/officeDocument/2006/relationships/image" Target="../media/image23.wmf"/><Relationship Id="rId33" Type="http://schemas.openxmlformats.org/officeDocument/2006/relationships/image" Target="../media/image19.wm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wmf"/><Relationship Id="rId20" Type="http://schemas.openxmlformats.org/officeDocument/2006/relationships/image" Target="../media/image35.wmf"/><Relationship Id="rId29" Type="http://schemas.openxmlformats.org/officeDocument/2006/relationships/image" Target="../media/image12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wmf"/><Relationship Id="rId11" Type="http://schemas.openxmlformats.org/officeDocument/2006/relationships/image" Target="../media/image9.wmf"/><Relationship Id="rId24" Type="http://schemas.openxmlformats.org/officeDocument/2006/relationships/image" Target="../media/image25.wmf"/><Relationship Id="rId32" Type="http://schemas.openxmlformats.org/officeDocument/2006/relationships/image" Target="../media/image18.wmf"/><Relationship Id="rId5" Type="http://schemas.openxmlformats.org/officeDocument/2006/relationships/image" Target="../media/image32.wmf"/><Relationship Id="rId15" Type="http://schemas.openxmlformats.org/officeDocument/2006/relationships/image" Target="../media/image5.wmf"/><Relationship Id="rId23" Type="http://schemas.openxmlformats.org/officeDocument/2006/relationships/image" Target="../media/image38.wmf"/><Relationship Id="rId28" Type="http://schemas.openxmlformats.org/officeDocument/2006/relationships/image" Target="../media/image6.wmf"/><Relationship Id="rId36" Type="http://schemas.openxmlformats.org/officeDocument/2006/relationships/image" Target="../media/image22.wmf"/><Relationship Id="rId10" Type="http://schemas.openxmlformats.org/officeDocument/2006/relationships/image" Target="../media/image16.wmf"/><Relationship Id="rId19" Type="http://schemas.openxmlformats.org/officeDocument/2006/relationships/image" Target="../media/image34.wmf"/><Relationship Id="rId31" Type="http://schemas.openxmlformats.org/officeDocument/2006/relationships/image" Target="../media/image24.wmf"/><Relationship Id="rId4" Type="http://schemas.openxmlformats.org/officeDocument/2006/relationships/image" Target="../media/image31.wmf"/><Relationship Id="rId9" Type="http://schemas.openxmlformats.org/officeDocument/2006/relationships/image" Target="../media/image15.tiff"/><Relationship Id="rId14" Type="http://schemas.openxmlformats.org/officeDocument/2006/relationships/image" Target="../media/image33.wmf"/><Relationship Id="rId22" Type="http://schemas.openxmlformats.org/officeDocument/2006/relationships/image" Target="../media/image37.wmf"/><Relationship Id="rId27" Type="http://schemas.openxmlformats.org/officeDocument/2006/relationships/image" Target="../media/image39.wmf"/><Relationship Id="rId30" Type="http://schemas.openxmlformats.org/officeDocument/2006/relationships/image" Target="../media/image29.wmf"/><Relationship Id="rId35" Type="http://schemas.openxmlformats.org/officeDocument/2006/relationships/image" Target="../media/image21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_No text garbage">
            <a:extLst>
              <a:ext uri="{FF2B5EF4-FFF2-40B4-BE49-F238E27FC236}">
                <a16:creationId xmlns:a16="http://schemas.microsoft.com/office/drawing/2014/main" id="{EDB23F5B-E487-40B3-99F4-BC118A625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2"/>
          <a:stretch>
            <a:fillRect/>
          </a:stretch>
        </p:blipFill>
        <p:spPr bwMode="auto">
          <a:xfrm>
            <a:off x="5986169" y="1444326"/>
            <a:ext cx="2704195" cy="4957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D54787-A8F8-492F-8E97-9BBC81F4D316}"/>
              </a:ext>
            </a:extLst>
          </p:cNvPr>
          <p:cNvSpPr txBox="1"/>
          <p:nvPr/>
        </p:nvSpPr>
        <p:spPr>
          <a:xfrm>
            <a:off x="164060" y="1048574"/>
            <a:ext cx="8959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Integrative Modeling Approach to Support Consumption Advisories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52B03F4-C6AA-435D-8BB8-18B0EA457E43}"/>
              </a:ext>
            </a:extLst>
          </p:cNvPr>
          <p:cNvGrpSpPr/>
          <p:nvPr/>
        </p:nvGrpSpPr>
        <p:grpSpPr>
          <a:xfrm>
            <a:off x="63892" y="4982845"/>
            <a:ext cx="5718835" cy="1572744"/>
            <a:chOff x="95794" y="5287744"/>
            <a:chExt cx="5709138" cy="1570256"/>
          </a:xfrm>
        </p:grpSpPr>
        <p:pic>
          <p:nvPicPr>
            <p:cNvPr id="4" name="Picture 3" descr="Graphical user interface, chart, application&#10;&#10;Description automatically generated">
              <a:extLst>
                <a:ext uri="{FF2B5EF4-FFF2-40B4-BE49-F238E27FC236}">
                  <a16:creationId xmlns:a16="http://schemas.microsoft.com/office/drawing/2014/main" id="{F34332BD-EEE1-44B3-AA89-F9DC78E361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6" t="110" r="10089" b="61023"/>
            <a:stretch/>
          </p:blipFill>
          <p:spPr>
            <a:xfrm>
              <a:off x="461554" y="5287744"/>
              <a:ext cx="5343378" cy="126784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60A7672-769C-45C6-A1AC-80B4B76DEA38}"/>
                </a:ext>
              </a:extLst>
            </p:cNvPr>
            <p:cNvSpPr txBox="1"/>
            <p:nvPr/>
          </p:nvSpPr>
          <p:spPr>
            <a:xfrm>
              <a:off x="95794" y="6426926"/>
              <a:ext cx="705395" cy="4310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pic>
        <p:nvPicPr>
          <p:cNvPr id="6" name="Picture 5" descr="A picture containing arthropod, invertebrate, crab, dark&#10;&#10;Description automatically generated">
            <a:extLst>
              <a:ext uri="{FF2B5EF4-FFF2-40B4-BE49-F238E27FC236}">
                <a16:creationId xmlns:a16="http://schemas.microsoft.com/office/drawing/2014/main" id="{B8FD8D0A-679F-42F0-9B2A-DC8A33C6BA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48" t="44927" r="10758" b="32144"/>
          <a:stretch/>
        </p:blipFill>
        <p:spPr>
          <a:xfrm rot="20900026">
            <a:off x="-61328" y="2108636"/>
            <a:ext cx="3494967" cy="1212992"/>
          </a:xfrm>
          <a:prstGeom prst="rect">
            <a:avLst/>
          </a:prstGeom>
        </p:spPr>
      </p:pic>
      <p:grpSp>
        <p:nvGrpSpPr>
          <p:cNvPr id="164" name="Group 163">
            <a:extLst>
              <a:ext uri="{FF2B5EF4-FFF2-40B4-BE49-F238E27FC236}">
                <a16:creationId xmlns:a16="http://schemas.microsoft.com/office/drawing/2014/main" id="{5CF41617-8F6F-47E7-AA7D-BA9161964ECF}"/>
              </a:ext>
            </a:extLst>
          </p:cNvPr>
          <p:cNvGrpSpPr/>
          <p:nvPr/>
        </p:nvGrpSpPr>
        <p:grpSpPr>
          <a:xfrm>
            <a:off x="2254660" y="2796883"/>
            <a:ext cx="3505089" cy="872413"/>
            <a:chOff x="2243460" y="2784573"/>
            <a:chExt cx="3505089" cy="872413"/>
          </a:xfrm>
        </p:grpSpPr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ACA75923-3175-4611-B651-919E5A8D8950}"/>
                </a:ext>
              </a:extLst>
            </p:cNvPr>
            <p:cNvSpPr txBox="1"/>
            <p:nvPr/>
          </p:nvSpPr>
          <p:spPr>
            <a:xfrm>
              <a:off x="2243460" y="2834825"/>
              <a:ext cx="2572499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Tom Ihde</a:t>
              </a:r>
            </a:p>
            <a:p>
              <a:pPr algn="ctr"/>
              <a:r>
                <a:rPr lang="en-US" sz="1400" dirty="0">
                  <a:solidFill>
                    <a:srgbClr val="0070C0"/>
                  </a:solidFill>
                </a:rPr>
                <a:t>Morgan State University – PEARL</a:t>
              </a:r>
            </a:p>
          </p:txBody>
        </p:sp>
        <p:pic>
          <p:nvPicPr>
            <p:cNvPr id="153" name="Picture 152" descr="Logo&#10;&#10;Description automatically generated">
              <a:extLst>
                <a:ext uri="{FF2B5EF4-FFF2-40B4-BE49-F238E27FC236}">
                  <a16:creationId xmlns:a16="http://schemas.microsoft.com/office/drawing/2014/main" id="{D3495D39-B9DC-467B-BD7C-BC9B45CB02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356" b="13821"/>
            <a:stretch/>
          </p:blipFill>
          <p:spPr>
            <a:xfrm>
              <a:off x="4846836" y="2784573"/>
              <a:ext cx="901713" cy="872413"/>
            </a:xfrm>
            <a:prstGeom prst="rect">
              <a:avLst/>
            </a:prstGeom>
          </p:spPr>
        </p:pic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6F536C0E-F5CC-4FEB-89A6-572C2ED0543B}"/>
              </a:ext>
            </a:extLst>
          </p:cNvPr>
          <p:cNvGrpSpPr/>
          <p:nvPr/>
        </p:nvGrpSpPr>
        <p:grpSpPr>
          <a:xfrm>
            <a:off x="83174" y="45710"/>
            <a:ext cx="8995777" cy="6656056"/>
            <a:chOff x="83174" y="45710"/>
            <a:chExt cx="8995777" cy="6656056"/>
          </a:xfrm>
        </p:grpSpPr>
        <p:pic>
          <p:nvPicPr>
            <p:cNvPr id="11" name="Picture 10" descr="ian-symbol-callinectes-sapidus-egg-bearing-female copy.eps">
              <a:extLst>
                <a:ext uri="{FF2B5EF4-FFF2-40B4-BE49-F238E27FC236}">
                  <a16:creationId xmlns:a16="http://schemas.microsoft.com/office/drawing/2014/main" id="{AB76E79F-AF3C-42E8-9822-DABCF5CF67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3409977">
              <a:off x="6995795" y="6037585"/>
              <a:ext cx="698148" cy="630214"/>
            </a:xfrm>
            <a:prstGeom prst="rect">
              <a:avLst/>
            </a:prstGeom>
          </p:spPr>
        </p:pic>
        <p:pic>
          <p:nvPicPr>
            <p:cNvPr id="127" name="Picture 9" descr="ian-symbol-squid copy.eps">
              <a:extLst>
                <a:ext uri="{FF2B5EF4-FFF2-40B4-BE49-F238E27FC236}">
                  <a16:creationId xmlns:a16="http://schemas.microsoft.com/office/drawing/2014/main" id="{AA490D62-45D0-4230-BFE6-FECB2B539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21136831">
              <a:off x="7713882" y="5498330"/>
              <a:ext cx="1185433" cy="609600"/>
            </a:xfrm>
            <a:prstGeom prst="rect">
              <a:avLst/>
            </a:prstGeom>
          </p:spPr>
        </p:pic>
        <p:pic>
          <p:nvPicPr>
            <p:cNvPr id="12" name="Picture 11" descr="ian-symbol-mysid copy.eps">
              <a:extLst>
                <a:ext uri="{FF2B5EF4-FFF2-40B4-BE49-F238E27FC236}">
                  <a16:creationId xmlns:a16="http://schemas.microsoft.com/office/drawing/2014/main" id="{4EAD82FA-B252-49D7-B2EA-571F81297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68824" y="1583408"/>
              <a:ext cx="228601" cy="195406"/>
            </a:xfrm>
            <a:prstGeom prst="rect">
              <a:avLst/>
            </a:prstGeom>
          </p:spPr>
        </p:pic>
        <p:grpSp>
          <p:nvGrpSpPr>
            <p:cNvPr id="13" name="Group 43">
              <a:extLst>
                <a:ext uri="{FF2B5EF4-FFF2-40B4-BE49-F238E27FC236}">
                  <a16:creationId xmlns:a16="http://schemas.microsoft.com/office/drawing/2014/main" id="{107A99EC-2A58-4FF8-B0C9-F34B2187BE17}"/>
                </a:ext>
              </a:extLst>
            </p:cNvPr>
            <p:cNvGrpSpPr/>
            <p:nvPr/>
          </p:nvGrpSpPr>
          <p:grpSpPr>
            <a:xfrm>
              <a:off x="7956592" y="215320"/>
              <a:ext cx="1009664" cy="992117"/>
              <a:chOff x="5867400" y="4114800"/>
              <a:chExt cx="857264" cy="839717"/>
            </a:xfrm>
          </p:grpSpPr>
          <p:pic>
            <p:nvPicPr>
              <p:cNvPr id="14" name="Picture 13" descr="ian-symbol-jellyfish copy.eps">
                <a:extLst>
                  <a:ext uri="{FF2B5EF4-FFF2-40B4-BE49-F238E27FC236}">
                    <a16:creationId xmlns:a16="http://schemas.microsoft.com/office/drawing/2014/main" id="{9F45B1B3-496B-4A8E-AA25-B34D7913DB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 rot="19650686">
                <a:off x="5867400" y="4114800"/>
                <a:ext cx="441144" cy="590549"/>
              </a:xfrm>
              <a:prstGeom prst="rect">
                <a:avLst/>
              </a:prstGeom>
            </p:spPr>
          </p:pic>
          <p:pic>
            <p:nvPicPr>
              <p:cNvPr id="15" name="Picture 14" descr="ian-symbol-jellyfish copy.eps">
                <a:extLst>
                  <a:ext uri="{FF2B5EF4-FFF2-40B4-BE49-F238E27FC236}">
                    <a16:creationId xmlns:a16="http://schemas.microsoft.com/office/drawing/2014/main" id="{4A78E0FA-1E76-42D7-8BE8-B0FA7C9598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 rot="19650686">
                <a:off x="6115064" y="4138460"/>
                <a:ext cx="609600" cy="816057"/>
              </a:xfrm>
              <a:prstGeom prst="rect">
                <a:avLst/>
              </a:prstGeom>
            </p:spPr>
          </p:pic>
        </p:grpSp>
        <p:grpSp>
          <p:nvGrpSpPr>
            <p:cNvPr id="16" name="Group 59">
              <a:extLst>
                <a:ext uri="{FF2B5EF4-FFF2-40B4-BE49-F238E27FC236}">
                  <a16:creationId xmlns:a16="http://schemas.microsoft.com/office/drawing/2014/main" id="{40CB521D-88F0-4EE3-8368-3E18F7E7B710}"/>
                </a:ext>
              </a:extLst>
            </p:cNvPr>
            <p:cNvGrpSpPr/>
            <p:nvPr/>
          </p:nvGrpSpPr>
          <p:grpSpPr>
            <a:xfrm>
              <a:off x="83174" y="1339477"/>
              <a:ext cx="381000" cy="533400"/>
              <a:chOff x="-1998002" y="3691274"/>
              <a:chExt cx="749398" cy="914400"/>
            </a:xfrm>
          </p:grpSpPr>
          <p:pic>
            <p:nvPicPr>
              <p:cNvPr id="17" name="Picture 16" descr="ian-symbol-dinoflagellate-3 copy.eps">
                <a:extLst>
                  <a:ext uri="{FF2B5EF4-FFF2-40B4-BE49-F238E27FC236}">
                    <a16:creationId xmlns:a16="http://schemas.microsoft.com/office/drawing/2014/main" id="{7B33D31F-312F-4C16-8F27-43A0AD18A0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-1534528" y="3919874"/>
                <a:ext cx="285924" cy="393809"/>
              </a:xfrm>
              <a:prstGeom prst="rect">
                <a:avLst/>
              </a:prstGeom>
            </p:spPr>
          </p:pic>
          <p:pic>
            <p:nvPicPr>
              <p:cNvPr id="18" name="Picture 17" descr="ian-symbol-dinoflagellate-3 copy.eps">
                <a:extLst>
                  <a:ext uri="{FF2B5EF4-FFF2-40B4-BE49-F238E27FC236}">
                    <a16:creationId xmlns:a16="http://schemas.microsoft.com/office/drawing/2014/main" id="{226B4148-24FA-486A-9145-4ADCC4C5F3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-1915529" y="3691274"/>
                <a:ext cx="442599" cy="609600"/>
              </a:xfrm>
              <a:prstGeom prst="rect">
                <a:avLst/>
              </a:prstGeom>
            </p:spPr>
          </p:pic>
          <p:pic>
            <p:nvPicPr>
              <p:cNvPr id="19" name="Picture 18" descr="ian-symbol-dinoflagellate-3 copy.eps">
                <a:extLst>
                  <a:ext uri="{FF2B5EF4-FFF2-40B4-BE49-F238E27FC236}">
                    <a16:creationId xmlns:a16="http://schemas.microsoft.com/office/drawing/2014/main" id="{9903F9D0-3930-407E-904B-5BED73BA6F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 flipH="1">
                <a:off x="-1998002" y="4072274"/>
                <a:ext cx="387273" cy="533400"/>
              </a:xfrm>
              <a:prstGeom prst="rect">
                <a:avLst/>
              </a:prstGeom>
            </p:spPr>
          </p:pic>
        </p:grpSp>
        <p:grpSp>
          <p:nvGrpSpPr>
            <p:cNvPr id="20" name="Group 65">
              <a:extLst>
                <a:ext uri="{FF2B5EF4-FFF2-40B4-BE49-F238E27FC236}">
                  <a16:creationId xmlns:a16="http://schemas.microsoft.com/office/drawing/2014/main" id="{F5E28935-48FF-4B18-AE17-D35EFE3FB720}"/>
                </a:ext>
              </a:extLst>
            </p:cNvPr>
            <p:cNvGrpSpPr/>
            <p:nvPr/>
          </p:nvGrpSpPr>
          <p:grpSpPr>
            <a:xfrm>
              <a:off x="6866138" y="523633"/>
              <a:ext cx="837125" cy="622018"/>
              <a:chOff x="6721485" y="5059014"/>
              <a:chExt cx="662104" cy="417387"/>
            </a:xfrm>
          </p:grpSpPr>
          <p:grpSp>
            <p:nvGrpSpPr>
              <p:cNvPr id="21" name="Group 13">
                <a:extLst>
                  <a:ext uri="{FF2B5EF4-FFF2-40B4-BE49-F238E27FC236}">
                    <a16:creationId xmlns:a16="http://schemas.microsoft.com/office/drawing/2014/main" id="{A9E44D32-6AFB-4FF3-9D4D-A50B8ACDFA11}"/>
                  </a:ext>
                </a:extLst>
              </p:cNvPr>
              <p:cNvGrpSpPr/>
              <p:nvPr/>
            </p:nvGrpSpPr>
            <p:grpSpPr>
              <a:xfrm rot="1311744">
                <a:off x="6939780" y="5059014"/>
                <a:ext cx="443809" cy="417387"/>
                <a:chOff x="5752673" y="2064706"/>
                <a:chExt cx="336734" cy="201407"/>
              </a:xfrm>
            </p:grpSpPr>
            <p:pic>
              <p:nvPicPr>
                <p:cNvPr id="25" name="Picture 24" descr="ian-symbol-copepod copy.eps">
                  <a:extLst>
                    <a:ext uri="{FF2B5EF4-FFF2-40B4-BE49-F238E27FC236}">
                      <a16:creationId xmlns:a16="http://schemas.microsoft.com/office/drawing/2014/main" id="{10B83B55-0406-4AD0-8418-208F553BF3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/>
                <a:stretch>
                  <a:fillRect/>
                </a:stretch>
              </p:blipFill>
              <p:spPr>
                <a:xfrm>
                  <a:off x="5752673" y="2113713"/>
                  <a:ext cx="246725" cy="152400"/>
                </a:xfrm>
                <a:prstGeom prst="rect">
                  <a:avLst/>
                </a:prstGeom>
              </p:spPr>
            </p:pic>
            <p:pic>
              <p:nvPicPr>
                <p:cNvPr id="26" name="Picture 25" descr="ian-symbol-copepod copy.eps">
                  <a:extLst>
                    <a:ext uri="{FF2B5EF4-FFF2-40B4-BE49-F238E27FC236}">
                      <a16:creationId xmlns:a16="http://schemas.microsoft.com/office/drawing/2014/main" id="{9A907593-0CC0-477A-83D6-43CA206DCF3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/>
                <a:stretch>
                  <a:fillRect/>
                </a:stretch>
              </p:blipFill>
              <p:spPr>
                <a:xfrm rot="1163064">
                  <a:off x="5911376" y="2064706"/>
                  <a:ext cx="178031" cy="109968"/>
                </a:xfrm>
                <a:prstGeom prst="rect">
                  <a:avLst/>
                </a:prstGeom>
              </p:spPr>
            </p:pic>
          </p:grpSp>
          <p:grpSp>
            <p:nvGrpSpPr>
              <p:cNvPr id="22" name="Group 60">
                <a:extLst>
                  <a:ext uri="{FF2B5EF4-FFF2-40B4-BE49-F238E27FC236}">
                    <a16:creationId xmlns:a16="http://schemas.microsoft.com/office/drawing/2014/main" id="{71825EB3-8917-47F8-862B-3E593EDA15EE}"/>
                  </a:ext>
                </a:extLst>
              </p:cNvPr>
              <p:cNvGrpSpPr/>
              <p:nvPr/>
            </p:nvGrpSpPr>
            <p:grpSpPr>
              <a:xfrm rot="20889952">
                <a:off x="6721485" y="5178421"/>
                <a:ext cx="283751" cy="219190"/>
                <a:chOff x="5554661" y="2163111"/>
                <a:chExt cx="338852" cy="201641"/>
              </a:xfrm>
            </p:grpSpPr>
            <p:pic>
              <p:nvPicPr>
                <p:cNvPr id="23" name="Picture 22" descr="ian-symbol-copepod copy.eps">
                  <a:extLst>
                    <a:ext uri="{FF2B5EF4-FFF2-40B4-BE49-F238E27FC236}">
                      <a16:creationId xmlns:a16="http://schemas.microsoft.com/office/drawing/2014/main" id="{334F543F-94C6-4543-95A0-1917A9A51CD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/>
                <a:stretch>
                  <a:fillRect/>
                </a:stretch>
              </p:blipFill>
              <p:spPr>
                <a:xfrm>
                  <a:off x="5554661" y="2212352"/>
                  <a:ext cx="246725" cy="152400"/>
                </a:xfrm>
                <a:prstGeom prst="rect">
                  <a:avLst/>
                </a:prstGeom>
              </p:spPr>
            </p:pic>
            <p:pic>
              <p:nvPicPr>
                <p:cNvPr id="24" name="Picture 23" descr="ian-symbol-copepod copy.eps">
                  <a:extLst>
                    <a:ext uri="{FF2B5EF4-FFF2-40B4-BE49-F238E27FC236}">
                      <a16:creationId xmlns:a16="http://schemas.microsoft.com/office/drawing/2014/main" id="{7F59FBC2-DAD1-4526-B522-F19C03CB32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/>
                <a:stretch>
                  <a:fillRect/>
                </a:stretch>
              </p:blipFill>
              <p:spPr>
                <a:xfrm rot="1163064">
                  <a:off x="5715482" y="2163111"/>
                  <a:ext cx="178031" cy="109968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7" name="Group 64">
              <a:extLst>
                <a:ext uri="{FF2B5EF4-FFF2-40B4-BE49-F238E27FC236}">
                  <a16:creationId xmlns:a16="http://schemas.microsoft.com/office/drawing/2014/main" id="{3B857FDC-D3EB-4DCC-A71C-4999ECD10CF8}"/>
                </a:ext>
              </a:extLst>
            </p:cNvPr>
            <p:cNvGrpSpPr/>
            <p:nvPr/>
          </p:nvGrpSpPr>
          <p:grpSpPr>
            <a:xfrm>
              <a:off x="997394" y="1626421"/>
              <a:ext cx="304816" cy="228597"/>
              <a:chOff x="8476285" y="5186852"/>
              <a:chExt cx="487636" cy="327940"/>
            </a:xfrm>
          </p:grpSpPr>
          <p:pic>
            <p:nvPicPr>
              <p:cNvPr id="28" name="Picture 27" descr="ian-symbol-acartia-spp copy.eps">
                <a:extLst>
                  <a:ext uri="{FF2B5EF4-FFF2-40B4-BE49-F238E27FC236}">
                    <a16:creationId xmlns:a16="http://schemas.microsoft.com/office/drawing/2014/main" id="{E4B2502B-915F-46E7-9E3E-E10EBCF776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 rot="15287483">
                <a:off x="8474183" y="5204893"/>
                <a:ext cx="312001" cy="307797"/>
              </a:xfrm>
              <a:prstGeom prst="rect">
                <a:avLst/>
              </a:prstGeom>
            </p:spPr>
          </p:pic>
          <p:pic>
            <p:nvPicPr>
              <p:cNvPr id="29" name="Picture 28" descr="ian-symbol-acartia-spp copy.eps">
                <a:extLst>
                  <a:ext uri="{FF2B5EF4-FFF2-40B4-BE49-F238E27FC236}">
                    <a16:creationId xmlns:a16="http://schemas.microsoft.com/office/drawing/2014/main" id="{29CAF154-4C7F-43FB-A257-5D21B14B01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 rot="16960711">
                <a:off x="8741986" y="5215597"/>
                <a:ext cx="250680" cy="193190"/>
              </a:xfrm>
              <a:prstGeom prst="rect">
                <a:avLst/>
              </a:prstGeom>
            </p:spPr>
          </p:pic>
        </p:grpSp>
        <p:grpSp>
          <p:nvGrpSpPr>
            <p:cNvPr id="34" name="Group 73">
              <a:extLst>
                <a:ext uri="{FF2B5EF4-FFF2-40B4-BE49-F238E27FC236}">
                  <a16:creationId xmlns:a16="http://schemas.microsoft.com/office/drawing/2014/main" id="{956FAC0C-0796-4444-98BE-89165F80AE70}"/>
                </a:ext>
              </a:extLst>
            </p:cNvPr>
            <p:cNvGrpSpPr/>
            <p:nvPr/>
          </p:nvGrpSpPr>
          <p:grpSpPr>
            <a:xfrm>
              <a:off x="1228306" y="3760273"/>
              <a:ext cx="824412" cy="852856"/>
              <a:chOff x="3224237" y="2880944"/>
              <a:chExt cx="824412" cy="852856"/>
            </a:xfrm>
          </p:grpSpPr>
          <p:pic>
            <p:nvPicPr>
              <p:cNvPr id="35" name="Picture 70" descr="ian-symbol-leiostomus-xanthurus copy.eps">
                <a:extLst>
                  <a:ext uri="{FF2B5EF4-FFF2-40B4-BE49-F238E27FC236}">
                    <a16:creationId xmlns:a16="http://schemas.microsoft.com/office/drawing/2014/main" id="{0EED848C-92E4-41A6-BF3F-C15A10E829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3224237" y="2880944"/>
                <a:ext cx="676991" cy="381000"/>
              </a:xfrm>
              <a:prstGeom prst="rect">
                <a:avLst/>
              </a:prstGeom>
            </p:spPr>
          </p:pic>
          <p:pic>
            <p:nvPicPr>
              <p:cNvPr id="36" name="Picture 72" descr="ian-symbol-leiostomus-xanthurus copy.eps">
                <a:extLst>
                  <a:ext uri="{FF2B5EF4-FFF2-40B4-BE49-F238E27FC236}">
                    <a16:creationId xmlns:a16="http://schemas.microsoft.com/office/drawing/2014/main" id="{5AA0F1D6-4F80-49B9-966F-50FEDB230E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3642454" y="3248557"/>
                <a:ext cx="406195" cy="228600"/>
              </a:xfrm>
              <a:prstGeom prst="rect">
                <a:avLst/>
              </a:prstGeom>
            </p:spPr>
          </p:pic>
          <p:pic>
            <p:nvPicPr>
              <p:cNvPr id="37" name="Picture 71" descr="ian-symbol-leiostomus-xanthurus copy.eps">
                <a:extLst>
                  <a:ext uri="{FF2B5EF4-FFF2-40B4-BE49-F238E27FC236}">
                    <a16:creationId xmlns:a16="http://schemas.microsoft.com/office/drawing/2014/main" id="{801E63C4-9F3F-40CA-8D48-76AB8F1DB5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3392904" y="3429000"/>
                <a:ext cx="541593" cy="304800"/>
              </a:xfrm>
              <a:prstGeom prst="rect">
                <a:avLst/>
              </a:prstGeom>
            </p:spPr>
          </p:pic>
        </p:grpSp>
        <p:pic>
          <p:nvPicPr>
            <p:cNvPr id="38" name="Picture 37" descr="ian-symbol-morone-saxatilis copy.eps">
              <a:extLst>
                <a:ext uri="{FF2B5EF4-FFF2-40B4-BE49-F238E27FC236}">
                  <a16:creationId xmlns:a16="http://schemas.microsoft.com/office/drawing/2014/main" id="{EE33FF3B-9660-4B52-9A36-406F02AD91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322731" y="75555"/>
              <a:ext cx="1168978" cy="455743"/>
            </a:xfrm>
            <a:prstGeom prst="rect">
              <a:avLst/>
            </a:prstGeom>
          </p:spPr>
        </p:pic>
        <p:pic>
          <p:nvPicPr>
            <p:cNvPr id="40" name="Picture 39" descr="ian-symbol-morone-saxatilis copy.eps">
              <a:extLst>
                <a:ext uri="{FF2B5EF4-FFF2-40B4-BE49-F238E27FC236}">
                  <a16:creationId xmlns:a16="http://schemas.microsoft.com/office/drawing/2014/main" id="{B0413A65-3368-495D-83E0-2F80A3D79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 rot="371082">
              <a:off x="2035300" y="466767"/>
              <a:ext cx="864048" cy="338571"/>
            </a:xfrm>
            <a:prstGeom prst="rect">
              <a:avLst/>
            </a:prstGeom>
          </p:spPr>
        </p:pic>
        <p:grpSp>
          <p:nvGrpSpPr>
            <p:cNvPr id="41" name="Group 55">
              <a:extLst>
                <a:ext uri="{FF2B5EF4-FFF2-40B4-BE49-F238E27FC236}">
                  <a16:creationId xmlns:a16="http://schemas.microsoft.com/office/drawing/2014/main" id="{EFB49D30-8DEE-42C8-9787-23D3AC75A488}"/>
                </a:ext>
              </a:extLst>
            </p:cNvPr>
            <p:cNvGrpSpPr/>
            <p:nvPr/>
          </p:nvGrpSpPr>
          <p:grpSpPr>
            <a:xfrm rot="650313">
              <a:off x="5891367" y="4313375"/>
              <a:ext cx="782699" cy="502437"/>
              <a:chOff x="3883789" y="3511256"/>
              <a:chExt cx="1026315" cy="628475"/>
            </a:xfrm>
          </p:grpSpPr>
          <p:pic>
            <p:nvPicPr>
              <p:cNvPr id="42" name="Picture 41" descr="ian-symbol-cyclotella copy.eps">
                <a:extLst>
                  <a:ext uri="{FF2B5EF4-FFF2-40B4-BE49-F238E27FC236}">
                    <a16:creationId xmlns:a16="http://schemas.microsoft.com/office/drawing/2014/main" id="{A14BB09F-093E-49A7-AF01-125DF23455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 rot="20230895" flipV="1">
                <a:off x="4437846" y="3859441"/>
                <a:ext cx="320963" cy="280290"/>
              </a:xfrm>
              <a:prstGeom prst="rect">
                <a:avLst/>
              </a:prstGeom>
            </p:spPr>
          </p:pic>
          <p:pic>
            <p:nvPicPr>
              <p:cNvPr id="43" name="Picture 42" descr="ian-symbol-cyclotella copy.eps">
                <a:extLst>
                  <a:ext uri="{FF2B5EF4-FFF2-40B4-BE49-F238E27FC236}">
                    <a16:creationId xmlns:a16="http://schemas.microsoft.com/office/drawing/2014/main" id="{54D4D50B-0172-4564-87B7-673A3D7C9B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 rot="3736858" flipH="1">
                <a:off x="4158840" y="3544941"/>
                <a:ext cx="267680" cy="200309"/>
              </a:xfrm>
              <a:prstGeom prst="rect">
                <a:avLst/>
              </a:prstGeom>
            </p:spPr>
          </p:pic>
          <p:pic>
            <p:nvPicPr>
              <p:cNvPr id="44" name="Picture 43" descr="ian-symbol-benthic-microalgae-2(short).tif">
                <a:extLst>
                  <a:ext uri="{FF2B5EF4-FFF2-40B4-BE49-F238E27FC236}">
                    <a16:creationId xmlns:a16="http://schemas.microsoft.com/office/drawing/2014/main" id="{27D06458-F80D-4E6D-BFB4-40B2BC5E82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 rot="129801" flipH="1">
                <a:off x="3883789" y="3793284"/>
                <a:ext cx="597020" cy="111311"/>
              </a:xfrm>
              <a:prstGeom prst="rect">
                <a:avLst/>
              </a:prstGeom>
            </p:spPr>
          </p:pic>
          <p:pic>
            <p:nvPicPr>
              <p:cNvPr id="45" name="Picture 44" descr="ian-symbol-benthic-microalgae-2 copy.eps">
                <a:extLst>
                  <a:ext uri="{FF2B5EF4-FFF2-40B4-BE49-F238E27FC236}">
                    <a16:creationId xmlns:a16="http://schemas.microsoft.com/office/drawing/2014/main" id="{4A2E19E7-8C36-4045-B9A5-68BC87042C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 rot="20230895" flipV="1">
                <a:off x="3957254" y="3781115"/>
                <a:ext cx="952850" cy="110947"/>
              </a:xfrm>
              <a:prstGeom prst="rect">
                <a:avLst/>
              </a:prstGeom>
            </p:spPr>
          </p:pic>
        </p:grpSp>
        <p:pic>
          <p:nvPicPr>
            <p:cNvPr id="51" name="Picture 50" descr="ian-symbol-ardea-herodias copy.eps">
              <a:extLst>
                <a:ext uri="{FF2B5EF4-FFF2-40B4-BE49-F238E27FC236}">
                  <a16:creationId xmlns:a16="http://schemas.microsoft.com/office/drawing/2014/main" id="{782C869E-B60D-48F4-9A77-2070ECC26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759599" y="5150155"/>
              <a:ext cx="706593" cy="991604"/>
            </a:xfrm>
            <a:prstGeom prst="rect">
              <a:avLst/>
            </a:prstGeom>
          </p:spPr>
        </p:pic>
        <p:grpSp>
          <p:nvGrpSpPr>
            <p:cNvPr id="52" name="Group 21">
              <a:extLst>
                <a:ext uri="{FF2B5EF4-FFF2-40B4-BE49-F238E27FC236}">
                  <a16:creationId xmlns:a16="http://schemas.microsoft.com/office/drawing/2014/main" id="{D0CD85ED-CB72-4484-884B-B4EF96EDBF67}"/>
                </a:ext>
              </a:extLst>
            </p:cNvPr>
            <p:cNvGrpSpPr/>
            <p:nvPr/>
          </p:nvGrpSpPr>
          <p:grpSpPr>
            <a:xfrm>
              <a:off x="86950" y="3714534"/>
              <a:ext cx="992131" cy="1010889"/>
              <a:chOff x="7067815" y="2324778"/>
              <a:chExt cx="1220733" cy="1239488"/>
            </a:xfrm>
          </p:grpSpPr>
          <p:pic>
            <p:nvPicPr>
              <p:cNvPr id="53" name="Picture 18" descr="ian-symbol-hydrilla-verticillata-1 copy.eps">
                <a:extLst>
                  <a:ext uri="{FF2B5EF4-FFF2-40B4-BE49-F238E27FC236}">
                    <a16:creationId xmlns:a16="http://schemas.microsoft.com/office/drawing/2014/main" id="{6CF275B6-424C-40E9-8D4D-6426B0DEA1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 rot="1307544">
                <a:off x="7526549" y="2425531"/>
                <a:ext cx="761999" cy="1138735"/>
              </a:xfrm>
              <a:prstGeom prst="rect">
                <a:avLst/>
              </a:prstGeom>
            </p:spPr>
          </p:pic>
          <p:grpSp>
            <p:nvGrpSpPr>
              <p:cNvPr id="54" name="Group 20">
                <a:extLst>
                  <a:ext uri="{FF2B5EF4-FFF2-40B4-BE49-F238E27FC236}">
                    <a16:creationId xmlns:a16="http://schemas.microsoft.com/office/drawing/2014/main" id="{4DEDB381-013A-43D8-A7C6-D62217EEF720}"/>
                  </a:ext>
                </a:extLst>
              </p:cNvPr>
              <p:cNvGrpSpPr/>
              <p:nvPr/>
            </p:nvGrpSpPr>
            <p:grpSpPr>
              <a:xfrm>
                <a:off x="7067815" y="2324778"/>
                <a:ext cx="1172361" cy="1129595"/>
                <a:chOff x="7067815" y="2400978"/>
                <a:chExt cx="1172361" cy="1129596"/>
              </a:xfrm>
            </p:grpSpPr>
            <p:pic>
              <p:nvPicPr>
                <p:cNvPr id="55" name="Picture 16" descr="ian-symbol-zostera-noltii copy.eps">
                  <a:extLst>
                    <a:ext uri="{FF2B5EF4-FFF2-40B4-BE49-F238E27FC236}">
                      <a16:creationId xmlns:a16="http://schemas.microsoft.com/office/drawing/2014/main" id="{83268BC5-F19A-4AE0-9A38-E0D9E0DBB9E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 cstate="print"/>
                <a:stretch>
                  <a:fillRect/>
                </a:stretch>
              </p:blipFill>
              <p:spPr>
                <a:xfrm rot="217529">
                  <a:off x="7067815" y="2560425"/>
                  <a:ext cx="454577" cy="970149"/>
                </a:xfrm>
                <a:prstGeom prst="rect">
                  <a:avLst/>
                </a:prstGeom>
              </p:spPr>
            </p:pic>
            <p:pic>
              <p:nvPicPr>
                <p:cNvPr id="56" name="Picture 17" descr="ian-symbol-elodea-canadensis copy.eps">
                  <a:extLst>
                    <a:ext uri="{FF2B5EF4-FFF2-40B4-BE49-F238E27FC236}">
                      <a16:creationId xmlns:a16="http://schemas.microsoft.com/office/drawing/2014/main" id="{E4E0ECC2-BDF5-44E4-8364-BD4D33CADE2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 cstate="print"/>
                <a:stretch>
                  <a:fillRect/>
                </a:stretch>
              </p:blipFill>
              <p:spPr>
                <a:xfrm>
                  <a:off x="7494800" y="2400978"/>
                  <a:ext cx="745376" cy="1123949"/>
                </a:xfrm>
                <a:prstGeom prst="rect">
                  <a:avLst/>
                </a:prstGeom>
              </p:spPr>
            </p:pic>
            <p:pic>
              <p:nvPicPr>
                <p:cNvPr id="57" name="Picture 19" descr="ian-symbol-potamogeton-crispus copy.eps">
                  <a:extLst>
                    <a:ext uri="{FF2B5EF4-FFF2-40B4-BE49-F238E27FC236}">
                      <a16:creationId xmlns:a16="http://schemas.microsoft.com/office/drawing/2014/main" id="{7B4DE8C6-C25A-4EE6-B541-97AB1409336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2" cstate="print"/>
                <a:stretch>
                  <a:fillRect/>
                </a:stretch>
              </p:blipFill>
              <p:spPr>
                <a:xfrm rot="19697769">
                  <a:off x="7106437" y="2481360"/>
                  <a:ext cx="685802" cy="1046749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E7055AC7-45FD-4312-9EF0-5A6DB7FBC8D7}"/>
                </a:ext>
              </a:extLst>
            </p:cNvPr>
            <p:cNvGrpSpPr/>
            <p:nvPr/>
          </p:nvGrpSpPr>
          <p:grpSpPr>
            <a:xfrm>
              <a:off x="8168648" y="2145994"/>
              <a:ext cx="729258" cy="875420"/>
              <a:chOff x="5840071" y="2264647"/>
              <a:chExt cx="729258" cy="875420"/>
            </a:xfrm>
          </p:grpSpPr>
          <p:grpSp>
            <p:nvGrpSpPr>
              <p:cNvPr id="58" name="Group 56">
                <a:extLst>
                  <a:ext uri="{FF2B5EF4-FFF2-40B4-BE49-F238E27FC236}">
                    <a16:creationId xmlns:a16="http://schemas.microsoft.com/office/drawing/2014/main" id="{BB132E30-8C4A-449D-8C81-1E8182629410}"/>
                  </a:ext>
                </a:extLst>
              </p:cNvPr>
              <p:cNvGrpSpPr/>
              <p:nvPr/>
            </p:nvGrpSpPr>
            <p:grpSpPr>
              <a:xfrm>
                <a:off x="5840071" y="2264647"/>
                <a:ext cx="709510" cy="762000"/>
                <a:chOff x="4267200" y="2590800"/>
                <a:chExt cx="709510" cy="762000"/>
              </a:xfrm>
            </p:grpSpPr>
            <p:pic>
              <p:nvPicPr>
                <p:cNvPr id="59" name="Picture 58" descr="ian-symbol-spartina-spp copy.eps">
                  <a:extLst>
                    <a:ext uri="{FF2B5EF4-FFF2-40B4-BE49-F238E27FC236}">
                      <a16:creationId xmlns:a16="http://schemas.microsoft.com/office/drawing/2014/main" id="{15AC2002-CBFC-479D-8702-AE4CB497AD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3" cstate="print">
                  <a:lum bright="-28000" contrast="60000"/>
                </a:blip>
                <a:stretch>
                  <a:fillRect/>
                </a:stretch>
              </p:blipFill>
              <p:spPr>
                <a:xfrm>
                  <a:off x="4267200" y="2590800"/>
                  <a:ext cx="709510" cy="590550"/>
                </a:xfrm>
                <a:prstGeom prst="rect">
                  <a:avLst/>
                </a:prstGeom>
              </p:spPr>
            </p:pic>
            <p:pic>
              <p:nvPicPr>
                <p:cNvPr id="60" name="Picture 59" descr="ian-symbol-spartina-spp copy.eps">
                  <a:extLst>
                    <a:ext uri="{FF2B5EF4-FFF2-40B4-BE49-F238E27FC236}">
                      <a16:creationId xmlns:a16="http://schemas.microsoft.com/office/drawing/2014/main" id="{0AE3685F-87B1-414D-870E-270FEBB9C18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3" cstate="print">
                  <a:lum bright="-28000" contrast="60000"/>
                </a:blip>
                <a:stretch>
                  <a:fillRect/>
                </a:stretch>
              </p:blipFill>
              <p:spPr>
                <a:xfrm>
                  <a:off x="4267200" y="2971800"/>
                  <a:ext cx="457748" cy="381000"/>
                </a:xfrm>
                <a:prstGeom prst="rect">
                  <a:avLst/>
                </a:prstGeom>
              </p:spPr>
            </p:pic>
          </p:grpSp>
          <p:grpSp>
            <p:nvGrpSpPr>
              <p:cNvPr id="61" name="Group 56">
                <a:extLst>
                  <a:ext uri="{FF2B5EF4-FFF2-40B4-BE49-F238E27FC236}">
                    <a16:creationId xmlns:a16="http://schemas.microsoft.com/office/drawing/2014/main" id="{230787AE-51CE-4859-AEE5-C630071602D6}"/>
                  </a:ext>
                </a:extLst>
              </p:cNvPr>
              <p:cNvGrpSpPr/>
              <p:nvPr/>
            </p:nvGrpSpPr>
            <p:grpSpPr>
              <a:xfrm>
                <a:off x="5859819" y="2378067"/>
                <a:ext cx="709510" cy="762000"/>
                <a:chOff x="4267200" y="2590800"/>
                <a:chExt cx="709510" cy="762000"/>
              </a:xfrm>
            </p:grpSpPr>
            <p:pic>
              <p:nvPicPr>
                <p:cNvPr id="62" name="Picture 61" descr="ian-symbol-spartina-spp copy.eps">
                  <a:extLst>
                    <a:ext uri="{FF2B5EF4-FFF2-40B4-BE49-F238E27FC236}">
                      <a16:creationId xmlns:a16="http://schemas.microsoft.com/office/drawing/2014/main" id="{F65D8F01-03CB-4DF5-8331-9EA37DF9BD0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3" cstate="print">
                  <a:lum bright="-28000" contrast="60000"/>
                </a:blip>
                <a:stretch>
                  <a:fillRect/>
                </a:stretch>
              </p:blipFill>
              <p:spPr>
                <a:xfrm>
                  <a:off x="4267200" y="2590800"/>
                  <a:ext cx="709510" cy="590550"/>
                </a:xfrm>
                <a:prstGeom prst="rect">
                  <a:avLst/>
                </a:prstGeom>
              </p:spPr>
            </p:pic>
            <p:pic>
              <p:nvPicPr>
                <p:cNvPr id="63" name="Picture 62" descr="ian-symbol-spartina-spp copy.eps">
                  <a:extLst>
                    <a:ext uri="{FF2B5EF4-FFF2-40B4-BE49-F238E27FC236}">
                      <a16:creationId xmlns:a16="http://schemas.microsoft.com/office/drawing/2014/main" id="{7B362F55-8E3D-42F5-AC0E-D1965662FFD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3" cstate="print">
                  <a:lum bright="-28000" contrast="60000"/>
                </a:blip>
                <a:stretch>
                  <a:fillRect/>
                </a:stretch>
              </p:blipFill>
              <p:spPr>
                <a:xfrm>
                  <a:off x="4267200" y="2971800"/>
                  <a:ext cx="457748" cy="38100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632C1625-922B-4BF5-9BB0-F968872B2805}"/>
                </a:ext>
              </a:extLst>
            </p:cNvPr>
            <p:cNvGrpSpPr/>
            <p:nvPr/>
          </p:nvGrpSpPr>
          <p:grpSpPr>
            <a:xfrm>
              <a:off x="8349693" y="2496592"/>
              <a:ext cx="729258" cy="875420"/>
              <a:chOff x="5840071" y="2264647"/>
              <a:chExt cx="729258" cy="875420"/>
            </a:xfrm>
          </p:grpSpPr>
          <p:grpSp>
            <p:nvGrpSpPr>
              <p:cNvPr id="66" name="Group 56">
                <a:extLst>
                  <a:ext uri="{FF2B5EF4-FFF2-40B4-BE49-F238E27FC236}">
                    <a16:creationId xmlns:a16="http://schemas.microsoft.com/office/drawing/2014/main" id="{3E8FCD7A-0C6F-4F76-8CDE-13B88EB1E287}"/>
                  </a:ext>
                </a:extLst>
              </p:cNvPr>
              <p:cNvGrpSpPr/>
              <p:nvPr/>
            </p:nvGrpSpPr>
            <p:grpSpPr>
              <a:xfrm>
                <a:off x="5840071" y="2264647"/>
                <a:ext cx="709510" cy="762000"/>
                <a:chOff x="4267200" y="2590800"/>
                <a:chExt cx="709510" cy="762000"/>
              </a:xfrm>
            </p:grpSpPr>
            <p:pic>
              <p:nvPicPr>
                <p:cNvPr id="70" name="Picture 69" descr="ian-symbol-spartina-spp copy.eps">
                  <a:extLst>
                    <a:ext uri="{FF2B5EF4-FFF2-40B4-BE49-F238E27FC236}">
                      <a16:creationId xmlns:a16="http://schemas.microsoft.com/office/drawing/2014/main" id="{473DD5CC-A767-428E-9647-44ADDB0167D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3" cstate="print">
                  <a:lum bright="-28000" contrast="60000"/>
                </a:blip>
                <a:stretch>
                  <a:fillRect/>
                </a:stretch>
              </p:blipFill>
              <p:spPr>
                <a:xfrm>
                  <a:off x="4267200" y="2590800"/>
                  <a:ext cx="709510" cy="590550"/>
                </a:xfrm>
                <a:prstGeom prst="rect">
                  <a:avLst/>
                </a:prstGeom>
              </p:spPr>
            </p:pic>
            <p:pic>
              <p:nvPicPr>
                <p:cNvPr id="71" name="Picture 70" descr="ian-symbol-spartina-spp copy.eps">
                  <a:extLst>
                    <a:ext uri="{FF2B5EF4-FFF2-40B4-BE49-F238E27FC236}">
                      <a16:creationId xmlns:a16="http://schemas.microsoft.com/office/drawing/2014/main" id="{E93BBE0F-2386-4DDD-976E-A4A61C54188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3" cstate="print">
                  <a:lum bright="-28000" contrast="60000"/>
                </a:blip>
                <a:stretch>
                  <a:fillRect/>
                </a:stretch>
              </p:blipFill>
              <p:spPr>
                <a:xfrm>
                  <a:off x="4267200" y="2971800"/>
                  <a:ext cx="457748" cy="381000"/>
                </a:xfrm>
                <a:prstGeom prst="rect">
                  <a:avLst/>
                </a:prstGeom>
              </p:spPr>
            </p:pic>
          </p:grpSp>
          <p:grpSp>
            <p:nvGrpSpPr>
              <p:cNvPr id="67" name="Group 56">
                <a:extLst>
                  <a:ext uri="{FF2B5EF4-FFF2-40B4-BE49-F238E27FC236}">
                    <a16:creationId xmlns:a16="http://schemas.microsoft.com/office/drawing/2014/main" id="{39A16A45-4475-468B-A084-53B11B0BC801}"/>
                  </a:ext>
                </a:extLst>
              </p:cNvPr>
              <p:cNvGrpSpPr/>
              <p:nvPr/>
            </p:nvGrpSpPr>
            <p:grpSpPr>
              <a:xfrm>
                <a:off x="5859819" y="2378067"/>
                <a:ext cx="709510" cy="762000"/>
                <a:chOff x="4267200" y="2590800"/>
                <a:chExt cx="709510" cy="762000"/>
              </a:xfrm>
            </p:grpSpPr>
            <p:pic>
              <p:nvPicPr>
                <p:cNvPr id="68" name="Picture 67" descr="ian-symbol-spartina-spp copy.eps">
                  <a:extLst>
                    <a:ext uri="{FF2B5EF4-FFF2-40B4-BE49-F238E27FC236}">
                      <a16:creationId xmlns:a16="http://schemas.microsoft.com/office/drawing/2014/main" id="{2D95D940-7080-472E-B4D9-3AE452BCE8C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3" cstate="print">
                  <a:lum bright="-28000" contrast="60000"/>
                </a:blip>
                <a:stretch>
                  <a:fillRect/>
                </a:stretch>
              </p:blipFill>
              <p:spPr>
                <a:xfrm>
                  <a:off x="4267200" y="2590800"/>
                  <a:ext cx="709510" cy="590550"/>
                </a:xfrm>
                <a:prstGeom prst="rect">
                  <a:avLst/>
                </a:prstGeom>
              </p:spPr>
            </p:pic>
            <p:pic>
              <p:nvPicPr>
                <p:cNvPr id="69" name="Picture 68" descr="ian-symbol-spartina-spp copy.eps">
                  <a:extLst>
                    <a:ext uri="{FF2B5EF4-FFF2-40B4-BE49-F238E27FC236}">
                      <a16:creationId xmlns:a16="http://schemas.microsoft.com/office/drawing/2014/main" id="{D6D01351-468C-4CA7-A211-43095DB6CA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3" cstate="print">
                  <a:lum bright="-28000" contrast="60000"/>
                </a:blip>
                <a:stretch>
                  <a:fillRect/>
                </a:stretch>
              </p:blipFill>
              <p:spPr>
                <a:xfrm>
                  <a:off x="4267200" y="2971800"/>
                  <a:ext cx="457748" cy="38100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971E48C3-9C4C-4E60-9F87-EA42A5A17D76}"/>
                </a:ext>
              </a:extLst>
            </p:cNvPr>
            <p:cNvGrpSpPr/>
            <p:nvPr/>
          </p:nvGrpSpPr>
          <p:grpSpPr>
            <a:xfrm>
              <a:off x="6867374" y="1388373"/>
              <a:ext cx="729258" cy="875420"/>
              <a:chOff x="5840071" y="2264647"/>
              <a:chExt cx="729258" cy="875420"/>
            </a:xfrm>
          </p:grpSpPr>
          <p:grpSp>
            <p:nvGrpSpPr>
              <p:cNvPr id="73" name="Group 56">
                <a:extLst>
                  <a:ext uri="{FF2B5EF4-FFF2-40B4-BE49-F238E27FC236}">
                    <a16:creationId xmlns:a16="http://schemas.microsoft.com/office/drawing/2014/main" id="{97DE2951-219A-47A5-89C0-E3BFFC3603B3}"/>
                  </a:ext>
                </a:extLst>
              </p:cNvPr>
              <p:cNvGrpSpPr/>
              <p:nvPr/>
            </p:nvGrpSpPr>
            <p:grpSpPr>
              <a:xfrm>
                <a:off x="5840071" y="2264647"/>
                <a:ext cx="709510" cy="762000"/>
                <a:chOff x="4267200" y="2590800"/>
                <a:chExt cx="709510" cy="762000"/>
              </a:xfrm>
            </p:grpSpPr>
            <p:pic>
              <p:nvPicPr>
                <p:cNvPr id="77" name="Picture 76" descr="ian-symbol-spartina-spp copy.eps">
                  <a:extLst>
                    <a:ext uri="{FF2B5EF4-FFF2-40B4-BE49-F238E27FC236}">
                      <a16:creationId xmlns:a16="http://schemas.microsoft.com/office/drawing/2014/main" id="{AC08E5A2-1617-4F7E-A6F1-F0C5252848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3" cstate="print">
                  <a:lum bright="-28000" contrast="60000"/>
                </a:blip>
                <a:stretch>
                  <a:fillRect/>
                </a:stretch>
              </p:blipFill>
              <p:spPr>
                <a:xfrm>
                  <a:off x="4267200" y="2590800"/>
                  <a:ext cx="709510" cy="590550"/>
                </a:xfrm>
                <a:prstGeom prst="rect">
                  <a:avLst/>
                </a:prstGeom>
              </p:spPr>
            </p:pic>
            <p:pic>
              <p:nvPicPr>
                <p:cNvPr id="78" name="Picture 77" descr="ian-symbol-spartina-spp copy.eps">
                  <a:extLst>
                    <a:ext uri="{FF2B5EF4-FFF2-40B4-BE49-F238E27FC236}">
                      <a16:creationId xmlns:a16="http://schemas.microsoft.com/office/drawing/2014/main" id="{F5CBDC2E-580E-44B2-8D31-5BCBEA2BFD8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3" cstate="print">
                  <a:lum bright="-28000" contrast="60000"/>
                </a:blip>
                <a:stretch>
                  <a:fillRect/>
                </a:stretch>
              </p:blipFill>
              <p:spPr>
                <a:xfrm>
                  <a:off x="4267200" y="2971800"/>
                  <a:ext cx="457748" cy="381000"/>
                </a:xfrm>
                <a:prstGeom prst="rect">
                  <a:avLst/>
                </a:prstGeom>
              </p:spPr>
            </p:pic>
          </p:grpSp>
          <p:grpSp>
            <p:nvGrpSpPr>
              <p:cNvPr id="74" name="Group 56">
                <a:extLst>
                  <a:ext uri="{FF2B5EF4-FFF2-40B4-BE49-F238E27FC236}">
                    <a16:creationId xmlns:a16="http://schemas.microsoft.com/office/drawing/2014/main" id="{C0634331-8CDF-48F7-B2BB-A5B03D5366DB}"/>
                  </a:ext>
                </a:extLst>
              </p:cNvPr>
              <p:cNvGrpSpPr/>
              <p:nvPr/>
            </p:nvGrpSpPr>
            <p:grpSpPr>
              <a:xfrm>
                <a:off x="5859819" y="2378067"/>
                <a:ext cx="709510" cy="762000"/>
                <a:chOff x="4267200" y="2590800"/>
                <a:chExt cx="709510" cy="762000"/>
              </a:xfrm>
            </p:grpSpPr>
            <p:pic>
              <p:nvPicPr>
                <p:cNvPr id="75" name="Picture 74" descr="ian-symbol-spartina-spp copy.eps">
                  <a:extLst>
                    <a:ext uri="{FF2B5EF4-FFF2-40B4-BE49-F238E27FC236}">
                      <a16:creationId xmlns:a16="http://schemas.microsoft.com/office/drawing/2014/main" id="{35017002-F2E0-4686-971A-D8596A93D8D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3" cstate="print">
                  <a:lum bright="-28000" contrast="60000"/>
                </a:blip>
                <a:stretch>
                  <a:fillRect/>
                </a:stretch>
              </p:blipFill>
              <p:spPr>
                <a:xfrm>
                  <a:off x="4267200" y="2590800"/>
                  <a:ext cx="709510" cy="590550"/>
                </a:xfrm>
                <a:prstGeom prst="rect">
                  <a:avLst/>
                </a:prstGeom>
              </p:spPr>
            </p:pic>
            <p:pic>
              <p:nvPicPr>
                <p:cNvPr id="76" name="Picture 75" descr="ian-symbol-spartina-spp copy.eps">
                  <a:extLst>
                    <a:ext uri="{FF2B5EF4-FFF2-40B4-BE49-F238E27FC236}">
                      <a16:creationId xmlns:a16="http://schemas.microsoft.com/office/drawing/2014/main" id="{EBE88C3B-A776-49D2-A2DC-0FF415E7AF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3" cstate="print">
                  <a:lum bright="-28000" contrast="60000"/>
                </a:blip>
                <a:stretch>
                  <a:fillRect/>
                </a:stretch>
              </p:blipFill>
              <p:spPr>
                <a:xfrm>
                  <a:off x="4267200" y="2971800"/>
                  <a:ext cx="457748" cy="38100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91532459-AE58-48F9-A0D1-4FCF28D5B5D4}"/>
                </a:ext>
              </a:extLst>
            </p:cNvPr>
            <p:cNvGrpSpPr/>
            <p:nvPr/>
          </p:nvGrpSpPr>
          <p:grpSpPr>
            <a:xfrm>
              <a:off x="6767587" y="2092913"/>
              <a:ext cx="729258" cy="875420"/>
              <a:chOff x="5840071" y="2264647"/>
              <a:chExt cx="729258" cy="875420"/>
            </a:xfrm>
          </p:grpSpPr>
          <p:grpSp>
            <p:nvGrpSpPr>
              <p:cNvPr id="80" name="Group 56">
                <a:extLst>
                  <a:ext uri="{FF2B5EF4-FFF2-40B4-BE49-F238E27FC236}">
                    <a16:creationId xmlns:a16="http://schemas.microsoft.com/office/drawing/2014/main" id="{E098899C-F5EC-46BB-99EC-939D33B5BF70}"/>
                  </a:ext>
                </a:extLst>
              </p:cNvPr>
              <p:cNvGrpSpPr/>
              <p:nvPr/>
            </p:nvGrpSpPr>
            <p:grpSpPr>
              <a:xfrm>
                <a:off x="5840071" y="2264647"/>
                <a:ext cx="709510" cy="762000"/>
                <a:chOff x="4267200" y="2590800"/>
                <a:chExt cx="709510" cy="762000"/>
              </a:xfrm>
            </p:grpSpPr>
            <p:pic>
              <p:nvPicPr>
                <p:cNvPr id="84" name="Picture 83" descr="ian-symbol-spartina-spp copy.eps">
                  <a:extLst>
                    <a:ext uri="{FF2B5EF4-FFF2-40B4-BE49-F238E27FC236}">
                      <a16:creationId xmlns:a16="http://schemas.microsoft.com/office/drawing/2014/main" id="{811CAEE8-702E-4868-9009-D9D4886636F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3" cstate="print">
                  <a:lum bright="-28000" contrast="60000"/>
                </a:blip>
                <a:stretch>
                  <a:fillRect/>
                </a:stretch>
              </p:blipFill>
              <p:spPr>
                <a:xfrm>
                  <a:off x="4267200" y="2590800"/>
                  <a:ext cx="709510" cy="590550"/>
                </a:xfrm>
                <a:prstGeom prst="rect">
                  <a:avLst/>
                </a:prstGeom>
              </p:spPr>
            </p:pic>
            <p:pic>
              <p:nvPicPr>
                <p:cNvPr id="85" name="Picture 84" descr="ian-symbol-spartina-spp copy.eps">
                  <a:extLst>
                    <a:ext uri="{FF2B5EF4-FFF2-40B4-BE49-F238E27FC236}">
                      <a16:creationId xmlns:a16="http://schemas.microsoft.com/office/drawing/2014/main" id="{7BB534FB-564F-4F93-928F-229EC093EC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3" cstate="print">
                  <a:lum bright="-28000" contrast="60000"/>
                </a:blip>
                <a:stretch>
                  <a:fillRect/>
                </a:stretch>
              </p:blipFill>
              <p:spPr>
                <a:xfrm>
                  <a:off x="4267200" y="2971800"/>
                  <a:ext cx="457748" cy="381000"/>
                </a:xfrm>
                <a:prstGeom prst="rect">
                  <a:avLst/>
                </a:prstGeom>
              </p:spPr>
            </p:pic>
          </p:grpSp>
          <p:grpSp>
            <p:nvGrpSpPr>
              <p:cNvPr id="81" name="Group 56">
                <a:extLst>
                  <a:ext uri="{FF2B5EF4-FFF2-40B4-BE49-F238E27FC236}">
                    <a16:creationId xmlns:a16="http://schemas.microsoft.com/office/drawing/2014/main" id="{6B3B6AC4-3F70-43D1-9863-3405006C7639}"/>
                  </a:ext>
                </a:extLst>
              </p:cNvPr>
              <p:cNvGrpSpPr/>
              <p:nvPr/>
            </p:nvGrpSpPr>
            <p:grpSpPr>
              <a:xfrm>
                <a:off x="5859819" y="2378067"/>
                <a:ext cx="709510" cy="762000"/>
                <a:chOff x="4267200" y="2590800"/>
                <a:chExt cx="709510" cy="762000"/>
              </a:xfrm>
            </p:grpSpPr>
            <p:pic>
              <p:nvPicPr>
                <p:cNvPr id="82" name="Picture 81" descr="ian-symbol-spartina-spp copy.eps">
                  <a:extLst>
                    <a:ext uri="{FF2B5EF4-FFF2-40B4-BE49-F238E27FC236}">
                      <a16:creationId xmlns:a16="http://schemas.microsoft.com/office/drawing/2014/main" id="{6D11BED8-8AA9-4D03-9D94-12386B47500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3" cstate="print">
                  <a:lum bright="-28000" contrast="60000"/>
                </a:blip>
                <a:stretch>
                  <a:fillRect/>
                </a:stretch>
              </p:blipFill>
              <p:spPr>
                <a:xfrm>
                  <a:off x="4267200" y="2590800"/>
                  <a:ext cx="709510" cy="590550"/>
                </a:xfrm>
                <a:prstGeom prst="rect">
                  <a:avLst/>
                </a:prstGeom>
              </p:spPr>
            </p:pic>
            <p:pic>
              <p:nvPicPr>
                <p:cNvPr id="83" name="Picture 82" descr="ian-symbol-spartina-spp copy.eps">
                  <a:extLst>
                    <a:ext uri="{FF2B5EF4-FFF2-40B4-BE49-F238E27FC236}">
                      <a16:creationId xmlns:a16="http://schemas.microsoft.com/office/drawing/2014/main" id="{FC7D3323-BCD7-48C9-9072-44706FA9B7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3" cstate="print">
                  <a:lum bright="-28000" contrast="60000"/>
                </a:blip>
                <a:stretch>
                  <a:fillRect/>
                </a:stretch>
              </p:blipFill>
              <p:spPr>
                <a:xfrm>
                  <a:off x="4267200" y="2971800"/>
                  <a:ext cx="457748" cy="38100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919C29C6-138C-41DD-B16F-4D174EB70CE8}"/>
                </a:ext>
              </a:extLst>
            </p:cNvPr>
            <p:cNvGrpSpPr/>
            <p:nvPr/>
          </p:nvGrpSpPr>
          <p:grpSpPr>
            <a:xfrm>
              <a:off x="6483747" y="5593408"/>
              <a:ext cx="605181" cy="589384"/>
              <a:chOff x="725914" y="5838016"/>
              <a:chExt cx="1081157" cy="1004067"/>
            </a:xfrm>
          </p:grpSpPr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679675D1-940F-4A9D-8DEE-510ECE3ACE7D}"/>
                  </a:ext>
                </a:extLst>
              </p:cNvPr>
              <p:cNvGrpSpPr/>
              <p:nvPr/>
            </p:nvGrpSpPr>
            <p:grpSpPr>
              <a:xfrm>
                <a:off x="725914" y="5966663"/>
                <a:ext cx="729258" cy="875420"/>
                <a:chOff x="5840071" y="2264647"/>
                <a:chExt cx="729258" cy="875420"/>
              </a:xfrm>
            </p:grpSpPr>
            <p:grpSp>
              <p:nvGrpSpPr>
                <p:cNvPr id="88" name="Group 56">
                  <a:extLst>
                    <a:ext uri="{FF2B5EF4-FFF2-40B4-BE49-F238E27FC236}">
                      <a16:creationId xmlns:a16="http://schemas.microsoft.com/office/drawing/2014/main" id="{0D5631EF-3779-476A-98A3-137A197BBEBA}"/>
                    </a:ext>
                  </a:extLst>
                </p:cNvPr>
                <p:cNvGrpSpPr/>
                <p:nvPr/>
              </p:nvGrpSpPr>
              <p:grpSpPr>
                <a:xfrm>
                  <a:off x="5840071" y="2264647"/>
                  <a:ext cx="709510" cy="762000"/>
                  <a:chOff x="4267200" y="2590800"/>
                  <a:chExt cx="709510" cy="762000"/>
                </a:xfrm>
              </p:grpSpPr>
              <p:pic>
                <p:nvPicPr>
                  <p:cNvPr id="92" name="Picture 91" descr="ian-symbol-spartina-spp copy.eps">
                    <a:extLst>
                      <a:ext uri="{FF2B5EF4-FFF2-40B4-BE49-F238E27FC236}">
                        <a16:creationId xmlns:a16="http://schemas.microsoft.com/office/drawing/2014/main" id="{5FFE6499-C09C-4723-A50B-837D0440259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3" cstate="print">
                    <a:lum bright="-28000" contrast="60000"/>
                  </a:blip>
                  <a:stretch>
                    <a:fillRect/>
                  </a:stretch>
                </p:blipFill>
                <p:spPr>
                  <a:xfrm>
                    <a:off x="4267200" y="2590800"/>
                    <a:ext cx="709510" cy="590550"/>
                  </a:xfrm>
                  <a:prstGeom prst="rect">
                    <a:avLst/>
                  </a:prstGeom>
                </p:spPr>
              </p:pic>
              <p:pic>
                <p:nvPicPr>
                  <p:cNvPr id="93" name="Picture 92" descr="ian-symbol-spartina-spp copy.eps">
                    <a:extLst>
                      <a:ext uri="{FF2B5EF4-FFF2-40B4-BE49-F238E27FC236}">
                        <a16:creationId xmlns:a16="http://schemas.microsoft.com/office/drawing/2014/main" id="{BD974512-ADB3-4185-8209-910C2FA9680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3" cstate="print">
                    <a:lum bright="-28000" contrast="60000"/>
                  </a:blip>
                  <a:stretch>
                    <a:fillRect/>
                  </a:stretch>
                </p:blipFill>
                <p:spPr>
                  <a:xfrm>
                    <a:off x="4267200" y="2971800"/>
                    <a:ext cx="457748" cy="3810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89" name="Group 56">
                  <a:extLst>
                    <a:ext uri="{FF2B5EF4-FFF2-40B4-BE49-F238E27FC236}">
                      <a16:creationId xmlns:a16="http://schemas.microsoft.com/office/drawing/2014/main" id="{7C9FA81D-CBF8-482A-826E-A4763405FBCB}"/>
                    </a:ext>
                  </a:extLst>
                </p:cNvPr>
                <p:cNvGrpSpPr/>
                <p:nvPr/>
              </p:nvGrpSpPr>
              <p:grpSpPr>
                <a:xfrm>
                  <a:off x="5859819" y="2378067"/>
                  <a:ext cx="709510" cy="762000"/>
                  <a:chOff x="4267200" y="2590800"/>
                  <a:chExt cx="709510" cy="762000"/>
                </a:xfrm>
              </p:grpSpPr>
              <p:pic>
                <p:nvPicPr>
                  <p:cNvPr id="90" name="Picture 89" descr="ian-symbol-spartina-spp copy.eps">
                    <a:extLst>
                      <a:ext uri="{FF2B5EF4-FFF2-40B4-BE49-F238E27FC236}">
                        <a16:creationId xmlns:a16="http://schemas.microsoft.com/office/drawing/2014/main" id="{254A0C99-4DDD-4853-BB64-A4482465443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3" cstate="print">
                    <a:lum bright="-28000" contrast="60000"/>
                  </a:blip>
                  <a:stretch>
                    <a:fillRect/>
                  </a:stretch>
                </p:blipFill>
                <p:spPr>
                  <a:xfrm>
                    <a:off x="4267200" y="2590800"/>
                    <a:ext cx="709510" cy="590550"/>
                  </a:xfrm>
                  <a:prstGeom prst="rect">
                    <a:avLst/>
                  </a:prstGeom>
                </p:spPr>
              </p:pic>
              <p:pic>
                <p:nvPicPr>
                  <p:cNvPr id="91" name="Picture 90" descr="ian-symbol-spartina-spp copy.eps">
                    <a:extLst>
                      <a:ext uri="{FF2B5EF4-FFF2-40B4-BE49-F238E27FC236}">
                        <a16:creationId xmlns:a16="http://schemas.microsoft.com/office/drawing/2014/main" id="{2131598C-88FE-46DF-A955-579D7CC0920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3" cstate="print">
                    <a:lum bright="-28000" contrast="60000"/>
                  </a:blip>
                  <a:stretch>
                    <a:fillRect/>
                  </a:stretch>
                </p:blipFill>
                <p:spPr>
                  <a:xfrm>
                    <a:off x="4267200" y="2971800"/>
                    <a:ext cx="457748" cy="381000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7652DF7E-9DA6-4427-9B54-390212089162}"/>
                  </a:ext>
                </a:extLst>
              </p:cNvPr>
              <p:cNvGrpSpPr/>
              <p:nvPr/>
            </p:nvGrpSpPr>
            <p:grpSpPr>
              <a:xfrm>
                <a:off x="1077813" y="5838016"/>
                <a:ext cx="729258" cy="875420"/>
                <a:chOff x="5840071" y="2264647"/>
                <a:chExt cx="729258" cy="875420"/>
              </a:xfrm>
            </p:grpSpPr>
            <p:grpSp>
              <p:nvGrpSpPr>
                <p:cNvPr id="95" name="Group 56">
                  <a:extLst>
                    <a:ext uri="{FF2B5EF4-FFF2-40B4-BE49-F238E27FC236}">
                      <a16:creationId xmlns:a16="http://schemas.microsoft.com/office/drawing/2014/main" id="{F94CFED6-EB99-4E45-A16D-8FF718431A63}"/>
                    </a:ext>
                  </a:extLst>
                </p:cNvPr>
                <p:cNvGrpSpPr/>
                <p:nvPr/>
              </p:nvGrpSpPr>
              <p:grpSpPr>
                <a:xfrm>
                  <a:off x="5840071" y="2264647"/>
                  <a:ext cx="709510" cy="762000"/>
                  <a:chOff x="4267200" y="2590800"/>
                  <a:chExt cx="709510" cy="762000"/>
                </a:xfrm>
              </p:grpSpPr>
              <p:pic>
                <p:nvPicPr>
                  <p:cNvPr id="99" name="Picture 98" descr="ian-symbol-spartina-spp copy.eps">
                    <a:extLst>
                      <a:ext uri="{FF2B5EF4-FFF2-40B4-BE49-F238E27FC236}">
                        <a16:creationId xmlns:a16="http://schemas.microsoft.com/office/drawing/2014/main" id="{7C7037A9-53E1-4766-BF69-91C969D9F46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3" cstate="print">
                    <a:lum bright="-28000" contrast="60000"/>
                  </a:blip>
                  <a:stretch>
                    <a:fillRect/>
                  </a:stretch>
                </p:blipFill>
                <p:spPr>
                  <a:xfrm>
                    <a:off x="4267200" y="2590800"/>
                    <a:ext cx="709510" cy="590550"/>
                  </a:xfrm>
                  <a:prstGeom prst="rect">
                    <a:avLst/>
                  </a:prstGeom>
                </p:spPr>
              </p:pic>
              <p:pic>
                <p:nvPicPr>
                  <p:cNvPr id="100" name="Picture 99" descr="ian-symbol-spartina-spp copy.eps">
                    <a:extLst>
                      <a:ext uri="{FF2B5EF4-FFF2-40B4-BE49-F238E27FC236}">
                        <a16:creationId xmlns:a16="http://schemas.microsoft.com/office/drawing/2014/main" id="{C702CBC1-11D9-4EFD-B308-744CCC5FA2A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3" cstate="print">
                    <a:lum bright="-28000" contrast="60000"/>
                  </a:blip>
                  <a:stretch>
                    <a:fillRect/>
                  </a:stretch>
                </p:blipFill>
                <p:spPr>
                  <a:xfrm>
                    <a:off x="4267200" y="2971800"/>
                    <a:ext cx="457748" cy="3810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96" name="Group 56">
                  <a:extLst>
                    <a:ext uri="{FF2B5EF4-FFF2-40B4-BE49-F238E27FC236}">
                      <a16:creationId xmlns:a16="http://schemas.microsoft.com/office/drawing/2014/main" id="{4FD89A3B-7D9B-4299-8CDC-DB35656C23F8}"/>
                    </a:ext>
                  </a:extLst>
                </p:cNvPr>
                <p:cNvGrpSpPr/>
                <p:nvPr/>
              </p:nvGrpSpPr>
              <p:grpSpPr>
                <a:xfrm>
                  <a:off x="5859819" y="2378067"/>
                  <a:ext cx="709510" cy="762000"/>
                  <a:chOff x="4267200" y="2590800"/>
                  <a:chExt cx="709510" cy="762000"/>
                </a:xfrm>
              </p:grpSpPr>
              <p:pic>
                <p:nvPicPr>
                  <p:cNvPr id="97" name="Picture 96" descr="ian-symbol-spartina-spp copy.eps">
                    <a:extLst>
                      <a:ext uri="{FF2B5EF4-FFF2-40B4-BE49-F238E27FC236}">
                        <a16:creationId xmlns:a16="http://schemas.microsoft.com/office/drawing/2014/main" id="{E898369B-C100-42CD-9F1D-2CED7B7948D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3" cstate="print">
                    <a:lum bright="-28000" contrast="60000"/>
                  </a:blip>
                  <a:stretch>
                    <a:fillRect/>
                  </a:stretch>
                </p:blipFill>
                <p:spPr>
                  <a:xfrm>
                    <a:off x="4267200" y="2590800"/>
                    <a:ext cx="709510" cy="590550"/>
                  </a:xfrm>
                  <a:prstGeom prst="rect">
                    <a:avLst/>
                  </a:prstGeom>
                </p:spPr>
              </p:pic>
              <p:pic>
                <p:nvPicPr>
                  <p:cNvPr id="98" name="Picture 97" descr="ian-symbol-spartina-spp copy.eps">
                    <a:extLst>
                      <a:ext uri="{FF2B5EF4-FFF2-40B4-BE49-F238E27FC236}">
                        <a16:creationId xmlns:a16="http://schemas.microsoft.com/office/drawing/2014/main" id="{1575617D-ECAB-4393-9056-A4E84AE6E8F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3" cstate="print">
                    <a:lum bright="-28000" contrast="60000"/>
                  </a:blip>
                  <a:stretch>
                    <a:fillRect/>
                  </a:stretch>
                </p:blipFill>
                <p:spPr>
                  <a:xfrm>
                    <a:off x="4267200" y="2971800"/>
                    <a:ext cx="457748" cy="381000"/>
                  </a:xfrm>
                  <a:prstGeom prst="rect">
                    <a:avLst/>
                  </a:prstGeom>
                </p:spPr>
              </p:pic>
            </p:grpSp>
          </p:grpSp>
        </p:grpSp>
        <p:pic>
          <p:nvPicPr>
            <p:cNvPr id="102" name="Picture 101" descr="ian-symbol-feather-duster-worm copy.eps">
              <a:extLst>
                <a:ext uri="{FF2B5EF4-FFF2-40B4-BE49-F238E27FC236}">
                  <a16:creationId xmlns:a16="http://schemas.microsoft.com/office/drawing/2014/main" id="{B9D2ED01-48A5-462E-ABA0-2BCF11DD5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874621" y="4187830"/>
              <a:ext cx="304800" cy="611431"/>
            </a:xfrm>
            <a:prstGeom prst="rect">
              <a:avLst/>
            </a:prstGeom>
          </p:spPr>
        </p:pic>
        <p:grpSp>
          <p:nvGrpSpPr>
            <p:cNvPr id="103" name="Group 32">
              <a:extLst>
                <a:ext uri="{FF2B5EF4-FFF2-40B4-BE49-F238E27FC236}">
                  <a16:creationId xmlns:a16="http://schemas.microsoft.com/office/drawing/2014/main" id="{50FF1CB6-A267-4974-882E-87E3F58E4414}"/>
                </a:ext>
              </a:extLst>
            </p:cNvPr>
            <p:cNvGrpSpPr/>
            <p:nvPr/>
          </p:nvGrpSpPr>
          <p:grpSpPr>
            <a:xfrm>
              <a:off x="6693376" y="4605467"/>
              <a:ext cx="457200" cy="695625"/>
              <a:chOff x="6824699" y="1524000"/>
              <a:chExt cx="719100" cy="924225"/>
            </a:xfrm>
          </p:grpSpPr>
          <p:pic>
            <p:nvPicPr>
              <p:cNvPr id="104" name="Picture 7" descr="ian-symbol-oyster copy.eps">
                <a:extLst>
                  <a:ext uri="{FF2B5EF4-FFF2-40B4-BE49-F238E27FC236}">
                    <a16:creationId xmlns:a16="http://schemas.microsoft.com/office/drawing/2014/main" id="{30CD80B9-F79F-4903-8852-CDC13D81E3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print"/>
              <a:stretch>
                <a:fillRect/>
              </a:stretch>
            </p:blipFill>
            <p:spPr>
              <a:xfrm>
                <a:off x="7010399" y="1524000"/>
                <a:ext cx="533400" cy="862739"/>
              </a:xfrm>
              <a:prstGeom prst="rect">
                <a:avLst/>
              </a:prstGeom>
            </p:spPr>
          </p:pic>
          <p:pic>
            <p:nvPicPr>
              <p:cNvPr id="105" name="Picture 8" descr="ian-symbol-oyster copy.eps">
                <a:extLst>
                  <a:ext uri="{FF2B5EF4-FFF2-40B4-BE49-F238E27FC236}">
                    <a16:creationId xmlns:a16="http://schemas.microsoft.com/office/drawing/2014/main" id="{DC22EF8E-21B7-40BC-9576-A486E501CE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print"/>
              <a:stretch>
                <a:fillRect/>
              </a:stretch>
            </p:blipFill>
            <p:spPr>
              <a:xfrm rot="15766626">
                <a:off x="6920064" y="1906307"/>
                <a:ext cx="308905" cy="499635"/>
              </a:xfrm>
              <a:prstGeom prst="rect">
                <a:avLst/>
              </a:prstGeom>
            </p:spPr>
          </p:pic>
          <p:pic>
            <p:nvPicPr>
              <p:cNvPr id="106" name="Picture 6" descr="ian-symbol-oyster copy.eps">
                <a:extLst>
                  <a:ext uri="{FF2B5EF4-FFF2-40B4-BE49-F238E27FC236}">
                    <a16:creationId xmlns:a16="http://schemas.microsoft.com/office/drawing/2014/main" id="{37B12699-1674-4AF9-93EE-CD5ADCBB7B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print"/>
              <a:stretch>
                <a:fillRect/>
              </a:stretch>
            </p:blipFill>
            <p:spPr>
              <a:xfrm rot="1747995">
                <a:off x="7188680" y="1948590"/>
                <a:ext cx="308905" cy="499635"/>
              </a:xfrm>
              <a:prstGeom prst="rect">
                <a:avLst/>
              </a:prstGeom>
            </p:spPr>
          </p:pic>
        </p:grpSp>
        <p:grpSp>
          <p:nvGrpSpPr>
            <p:cNvPr id="107" name="Group 32">
              <a:extLst>
                <a:ext uri="{FF2B5EF4-FFF2-40B4-BE49-F238E27FC236}">
                  <a16:creationId xmlns:a16="http://schemas.microsoft.com/office/drawing/2014/main" id="{A70D7BC2-7F13-4CF3-9E97-5EB843486FA8}"/>
                </a:ext>
              </a:extLst>
            </p:cNvPr>
            <p:cNvGrpSpPr/>
            <p:nvPr/>
          </p:nvGrpSpPr>
          <p:grpSpPr>
            <a:xfrm>
              <a:off x="6301036" y="3791381"/>
              <a:ext cx="603915" cy="695625"/>
              <a:chOff x="6824699" y="1524000"/>
              <a:chExt cx="719100" cy="924225"/>
            </a:xfrm>
          </p:grpSpPr>
          <p:pic>
            <p:nvPicPr>
              <p:cNvPr id="108" name="Picture 7" descr="ian-symbol-oyster copy.eps">
                <a:extLst>
                  <a:ext uri="{FF2B5EF4-FFF2-40B4-BE49-F238E27FC236}">
                    <a16:creationId xmlns:a16="http://schemas.microsoft.com/office/drawing/2014/main" id="{7A7E2FE4-2501-4533-9763-2920AC59BA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print"/>
              <a:stretch>
                <a:fillRect/>
              </a:stretch>
            </p:blipFill>
            <p:spPr>
              <a:xfrm>
                <a:off x="7010399" y="1524000"/>
                <a:ext cx="533400" cy="862739"/>
              </a:xfrm>
              <a:prstGeom prst="rect">
                <a:avLst/>
              </a:prstGeom>
            </p:spPr>
          </p:pic>
          <p:pic>
            <p:nvPicPr>
              <p:cNvPr id="109" name="Picture 8" descr="ian-symbol-oyster copy.eps">
                <a:extLst>
                  <a:ext uri="{FF2B5EF4-FFF2-40B4-BE49-F238E27FC236}">
                    <a16:creationId xmlns:a16="http://schemas.microsoft.com/office/drawing/2014/main" id="{6770277A-214A-478A-87DB-D62DFBE426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print"/>
              <a:stretch>
                <a:fillRect/>
              </a:stretch>
            </p:blipFill>
            <p:spPr>
              <a:xfrm rot="15766626">
                <a:off x="6920064" y="1906307"/>
                <a:ext cx="308905" cy="499635"/>
              </a:xfrm>
              <a:prstGeom prst="rect">
                <a:avLst/>
              </a:prstGeom>
            </p:spPr>
          </p:pic>
          <p:pic>
            <p:nvPicPr>
              <p:cNvPr id="110" name="Picture 6" descr="ian-symbol-oyster copy.eps">
                <a:extLst>
                  <a:ext uri="{FF2B5EF4-FFF2-40B4-BE49-F238E27FC236}">
                    <a16:creationId xmlns:a16="http://schemas.microsoft.com/office/drawing/2014/main" id="{B61847E2-AC1B-4ECF-8740-197A4D6A9D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print"/>
              <a:stretch>
                <a:fillRect/>
              </a:stretch>
            </p:blipFill>
            <p:spPr>
              <a:xfrm rot="1747995">
                <a:off x="7188680" y="1948590"/>
                <a:ext cx="308905" cy="499635"/>
              </a:xfrm>
              <a:prstGeom prst="rect">
                <a:avLst/>
              </a:prstGeom>
            </p:spPr>
          </p:pic>
        </p:grpSp>
        <p:grpSp>
          <p:nvGrpSpPr>
            <p:cNvPr id="111" name="Group 32">
              <a:extLst>
                <a:ext uri="{FF2B5EF4-FFF2-40B4-BE49-F238E27FC236}">
                  <a16:creationId xmlns:a16="http://schemas.microsoft.com/office/drawing/2014/main" id="{A3E0ED63-1A99-4255-A5FE-72B35812473D}"/>
                </a:ext>
              </a:extLst>
            </p:cNvPr>
            <p:cNvGrpSpPr/>
            <p:nvPr/>
          </p:nvGrpSpPr>
          <p:grpSpPr>
            <a:xfrm>
              <a:off x="8388908" y="3492649"/>
              <a:ext cx="430283" cy="590550"/>
              <a:chOff x="6810142" y="1524000"/>
              <a:chExt cx="719100" cy="924225"/>
            </a:xfrm>
          </p:grpSpPr>
          <p:pic>
            <p:nvPicPr>
              <p:cNvPr id="112" name="Picture 7" descr="ian-symbol-oyster copy.eps">
                <a:extLst>
                  <a:ext uri="{FF2B5EF4-FFF2-40B4-BE49-F238E27FC236}">
                    <a16:creationId xmlns:a16="http://schemas.microsoft.com/office/drawing/2014/main" id="{688743D3-ACA7-4BB1-889F-AE4292E02B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print"/>
              <a:stretch>
                <a:fillRect/>
              </a:stretch>
            </p:blipFill>
            <p:spPr>
              <a:xfrm>
                <a:off x="6995843" y="1524000"/>
                <a:ext cx="533399" cy="862738"/>
              </a:xfrm>
              <a:prstGeom prst="rect">
                <a:avLst/>
              </a:prstGeom>
            </p:spPr>
          </p:pic>
          <p:pic>
            <p:nvPicPr>
              <p:cNvPr id="113" name="Picture 8" descr="ian-symbol-oyster copy.eps">
                <a:extLst>
                  <a:ext uri="{FF2B5EF4-FFF2-40B4-BE49-F238E27FC236}">
                    <a16:creationId xmlns:a16="http://schemas.microsoft.com/office/drawing/2014/main" id="{1C8575D3-9738-4019-80E7-707B97BDE3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print"/>
              <a:stretch>
                <a:fillRect/>
              </a:stretch>
            </p:blipFill>
            <p:spPr>
              <a:xfrm rot="15766626">
                <a:off x="6905508" y="1906307"/>
                <a:ext cx="308904" cy="499635"/>
              </a:xfrm>
              <a:prstGeom prst="rect">
                <a:avLst/>
              </a:prstGeom>
            </p:spPr>
          </p:pic>
          <p:pic>
            <p:nvPicPr>
              <p:cNvPr id="114" name="Picture 6" descr="ian-symbol-oyster copy.eps">
                <a:extLst>
                  <a:ext uri="{FF2B5EF4-FFF2-40B4-BE49-F238E27FC236}">
                    <a16:creationId xmlns:a16="http://schemas.microsoft.com/office/drawing/2014/main" id="{56A06684-533D-4534-9052-8225594853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print"/>
              <a:stretch>
                <a:fillRect/>
              </a:stretch>
            </p:blipFill>
            <p:spPr>
              <a:xfrm rot="1747995">
                <a:off x="7188680" y="1948590"/>
                <a:ext cx="308905" cy="499635"/>
              </a:xfrm>
              <a:prstGeom prst="rect">
                <a:avLst/>
              </a:prstGeom>
            </p:spPr>
          </p:pic>
        </p:grpSp>
        <p:grpSp>
          <p:nvGrpSpPr>
            <p:cNvPr id="115" name="Group 32">
              <a:extLst>
                <a:ext uri="{FF2B5EF4-FFF2-40B4-BE49-F238E27FC236}">
                  <a16:creationId xmlns:a16="http://schemas.microsoft.com/office/drawing/2014/main" id="{5D3A78CA-7805-45D1-80A6-CC601B0B8083}"/>
                </a:ext>
              </a:extLst>
            </p:cNvPr>
            <p:cNvGrpSpPr/>
            <p:nvPr/>
          </p:nvGrpSpPr>
          <p:grpSpPr>
            <a:xfrm>
              <a:off x="7990863" y="3098795"/>
              <a:ext cx="223608" cy="525320"/>
              <a:chOff x="6824699" y="1524000"/>
              <a:chExt cx="692145" cy="924225"/>
            </a:xfrm>
          </p:grpSpPr>
          <p:pic>
            <p:nvPicPr>
              <p:cNvPr id="116" name="Picture 7" descr="ian-symbol-oyster copy.eps">
                <a:extLst>
                  <a:ext uri="{FF2B5EF4-FFF2-40B4-BE49-F238E27FC236}">
                    <a16:creationId xmlns:a16="http://schemas.microsoft.com/office/drawing/2014/main" id="{AEC5BC94-CEA4-4252-87A9-0063CBD3E7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print"/>
              <a:stretch>
                <a:fillRect/>
              </a:stretch>
            </p:blipFill>
            <p:spPr>
              <a:xfrm>
                <a:off x="6983444" y="1524000"/>
                <a:ext cx="533400" cy="862739"/>
              </a:xfrm>
              <a:prstGeom prst="rect">
                <a:avLst/>
              </a:prstGeom>
            </p:spPr>
          </p:pic>
          <p:pic>
            <p:nvPicPr>
              <p:cNvPr id="117" name="Picture 8" descr="ian-symbol-oyster copy.eps">
                <a:extLst>
                  <a:ext uri="{FF2B5EF4-FFF2-40B4-BE49-F238E27FC236}">
                    <a16:creationId xmlns:a16="http://schemas.microsoft.com/office/drawing/2014/main" id="{B023BE04-7A8A-4E40-83B4-77C7BE53FA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print"/>
              <a:stretch>
                <a:fillRect/>
              </a:stretch>
            </p:blipFill>
            <p:spPr>
              <a:xfrm rot="15766626">
                <a:off x="6920064" y="1906307"/>
                <a:ext cx="308905" cy="499635"/>
              </a:xfrm>
              <a:prstGeom prst="rect">
                <a:avLst/>
              </a:prstGeom>
            </p:spPr>
          </p:pic>
          <p:pic>
            <p:nvPicPr>
              <p:cNvPr id="118" name="Picture 6" descr="ian-symbol-oyster copy.eps">
                <a:extLst>
                  <a:ext uri="{FF2B5EF4-FFF2-40B4-BE49-F238E27FC236}">
                    <a16:creationId xmlns:a16="http://schemas.microsoft.com/office/drawing/2014/main" id="{C0C85C86-13DA-43CC-AB15-ED38139036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print"/>
              <a:stretch>
                <a:fillRect/>
              </a:stretch>
            </p:blipFill>
            <p:spPr>
              <a:xfrm rot="1747995">
                <a:off x="7188680" y="1948590"/>
                <a:ext cx="308905" cy="499635"/>
              </a:xfrm>
              <a:prstGeom prst="rect">
                <a:avLst/>
              </a:prstGeom>
            </p:spPr>
          </p:pic>
        </p:grpSp>
        <p:grpSp>
          <p:nvGrpSpPr>
            <p:cNvPr id="119" name="Group 32">
              <a:extLst>
                <a:ext uri="{FF2B5EF4-FFF2-40B4-BE49-F238E27FC236}">
                  <a16:creationId xmlns:a16="http://schemas.microsoft.com/office/drawing/2014/main" id="{71EC65E6-0571-456C-864E-867718446B7F}"/>
                </a:ext>
              </a:extLst>
            </p:cNvPr>
            <p:cNvGrpSpPr/>
            <p:nvPr/>
          </p:nvGrpSpPr>
          <p:grpSpPr>
            <a:xfrm>
              <a:off x="8119672" y="2985776"/>
              <a:ext cx="223608" cy="525320"/>
              <a:chOff x="6824699" y="1524000"/>
              <a:chExt cx="692145" cy="924225"/>
            </a:xfrm>
          </p:grpSpPr>
          <p:pic>
            <p:nvPicPr>
              <p:cNvPr id="120" name="Picture 7" descr="ian-symbol-oyster copy.eps">
                <a:extLst>
                  <a:ext uri="{FF2B5EF4-FFF2-40B4-BE49-F238E27FC236}">
                    <a16:creationId xmlns:a16="http://schemas.microsoft.com/office/drawing/2014/main" id="{1B85EE9A-8628-462A-8C2C-7CF3D34614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print"/>
              <a:stretch>
                <a:fillRect/>
              </a:stretch>
            </p:blipFill>
            <p:spPr>
              <a:xfrm>
                <a:off x="6983444" y="1524000"/>
                <a:ext cx="533400" cy="862739"/>
              </a:xfrm>
              <a:prstGeom prst="rect">
                <a:avLst/>
              </a:prstGeom>
            </p:spPr>
          </p:pic>
          <p:pic>
            <p:nvPicPr>
              <p:cNvPr id="121" name="Picture 8" descr="ian-symbol-oyster copy.eps">
                <a:extLst>
                  <a:ext uri="{FF2B5EF4-FFF2-40B4-BE49-F238E27FC236}">
                    <a16:creationId xmlns:a16="http://schemas.microsoft.com/office/drawing/2014/main" id="{1F795AF9-A2B7-4D69-A683-3F1C081808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print"/>
              <a:stretch>
                <a:fillRect/>
              </a:stretch>
            </p:blipFill>
            <p:spPr>
              <a:xfrm rot="15766626">
                <a:off x="6920064" y="1906307"/>
                <a:ext cx="308905" cy="499635"/>
              </a:xfrm>
              <a:prstGeom prst="rect">
                <a:avLst/>
              </a:prstGeom>
            </p:spPr>
          </p:pic>
          <p:pic>
            <p:nvPicPr>
              <p:cNvPr id="122" name="Picture 6" descr="ian-symbol-oyster copy.eps">
                <a:extLst>
                  <a:ext uri="{FF2B5EF4-FFF2-40B4-BE49-F238E27FC236}">
                    <a16:creationId xmlns:a16="http://schemas.microsoft.com/office/drawing/2014/main" id="{24A0E31E-211C-417F-B82A-788B97EDE8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print"/>
              <a:stretch>
                <a:fillRect/>
              </a:stretch>
            </p:blipFill>
            <p:spPr>
              <a:xfrm rot="1747995">
                <a:off x="7188680" y="1948590"/>
                <a:ext cx="308905" cy="499635"/>
              </a:xfrm>
              <a:prstGeom prst="rect">
                <a:avLst/>
              </a:prstGeom>
            </p:spPr>
          </p:pic>
        </p:grpSp>
        <p:grpSp>
          <p:nvGrpSpPr>
            <p:cNvPr id="123" name="Group 40">
              <a:extLst>
                <a:ext uri="{FF2B5EF4-FFF2-40B4-BE49-F238E27FC236}">
                  <a16:creationId xmlns:a16="http://schemas.microsoft.com/office/drawing/2014/main" id="{8DA55EAF-D084-4191-869E-7FE97B9909F2}"/>
                </a:ext>
              </a:extLst>
            </p:cNvPr>
            <p:cNvGrpSpPr/>
            <p:nvPr/>
          </p:nvGrpSpPr>
          <p:grpSpPr>
            <a:xfrm>
              <a:off x="612410" y="3498094"/>
              <a:ext cx="371029" cy="339557"/>
              <a:chOff x="5609116" y="3750116"/>
              <a:chExt cx="356826" cy="281369"/>
            </a:xfrm>
          </p:grpSpPr>
          <p:pic>
            <p:nvPicPr>
              <p:cNvPr id="124" name="Picture 123" descr="ian-symbol-amphipod copy.eps">
                <a:extLst>
                  <a:ext uri="{FF2B5EF4-FFF2-40B4-BE49-F238E27FC236}">
                    <a16:creationId xmlns:a16="http://schemas.microsoft.com/office/drawing/2014/main" id="{21DFEACE-2437-4D34-9F21-E97768F326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 cstate="print"/>
              <a:stretch>
                <a:fillRect/>
              </a:stretch>
            </p:blipFill>
            <p:spPr>
              <a:xfrm>
                <a:off x="5609116" y="3887128"/>
                <a:ext cx="131910" cy="113655"/>
              </a:xfrm>
              <a:prstGeom prst="rect">
                <a:avLst/>
              </a:prstGeom>
            </p:spPr>
          </p:pic>
          <p:pic>
            <p:nvPicPr>
              <p:cNvPr id="125" name="Picture 124" descr="ian-symbol-amphipod copy.eps">
                <a:extLst>
                  <a:ext uri="{FF2B5EF4-FFF2-40B4-BE49-F238E27FC236}">
                    <a16:creationId xmlns:a16="http://schemas.microsoft.com/office/drawing/2014/main" id="{AFF96BFD-A115-4955-8F0F-643A5C9782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 cstate="print"/>
              <a:stretch>
                <a:fillRect/>
              </a:stretch>
            </p:blipFill>
            <p:spPr>
              <a:xfrm rot="19686692">
                <a:off x="5729744" y="3879945"/>
                <a:ext cx="175880" cy="151540"/>
              </a:xfrm>
              <a:prstGeom prst="rect">
                <a:avLst/>
              </a:prstGeom>
            </p:spPr>
          </p:pic>
          <p:pic>
            <p:nvPicPr>
              <p:cNvPr id="126" name="Picture 125" descr="ian-symbol-amphipod copy.eps">
                <a:extLst>
                  <a:ext uri="{FF2B5EF4-FFF2-40B4-BE49-F238E27FC236}">
                    <a16:creationId xmlns:a16="http://schemas.microsoft.com/office/drawing/2014/main" id="{318F95FD-0A14-4478-B2CD-74A26F6819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 cstate="print"/>
              <a:stretch>
                <a:fillRect/>
              </a:stretch>
            </p:blipFill>
            <p:spPr>
              <a:xfrm flipH="1">
                <a:off x="5737342" y="3750116"/>
                <a:ext cx="228600" cy="169055"/>
              </a:xfrm>
              <a:prstGeom prst="rect">
                <a:avLst/>
              </a:prstGeom>
            </p:spPr>
          </p:pic>
        </p:grpSp>
        <p:pic>
          <p:nvPicPr>
            <p:cNvPr id="129" name="Picture 9" descr="ian-symbol-squid copy.eps">
              <a:extLst>
                <a:ext uri="{FF2B5EF4-FFF2-40B4-BE49-F238E27FC236}">
                  <a16:creationId xmlns:a16="http://schemas.microsoft.com/office/drawing/2014/main" id="{5B77DB26-5C9F-4A20-BAB4-6535597CB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20881708">
              <a:off x="8299413" y="5466098"/>
              <a:ext cx="661631" cy="340239"/>
            </a:xfrm>
            <a:prstGeom prst="rect">
              <a:avLst/>
            </a:prstGeom>
          </p:spPr>
        </p:pic>
        <p:pic>
          <p:nvPicPr>
            <p:cNvPr id="130" name="Picture 129" descr="ian-symbol-polychaete-white-bristles copy.eps">
              <a:extLst>
                <a:ext uri="{FF2B5EF4-FFF2-40B4-BE49-F238E27FC236}">
                  <a16:creationId xmlns:a16="http://schemas.microsoft.com/office/drawing/2014/main" id="{E9B21A71-C825-4E78-B8A8-ABD1DC06F0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/>
            <a:stretch>
              <a:fillRect/>
            </a:stretch>
          </p:blipFill>
          <p:spPr>
            <a:xfrm rot="3761756" flipV="1">
              <a:off x="841900" y="545996"/>
              <a:ext cx="609600" cy="801176"/>
            </a:xfrm>
            <a:prstGeom prst="rect">
              <a:avLst/>
            </a:prstGeom>
          </p:spPr>
        </p:pic>
        <p:pic>
          <p:nvPicPr>
            <p:cNvPr id="131" name="Picture 130" descr="ian-symbol-polychaete-white-bristles copy.eps">
              <a:extLst>
                <a:ext uri="{FF2B5EF4-FFF2-40B4-BE49-F238E27FC236}">
                  <a16:creationId xmlns:a16="http://schemas.microsoft.com/office/drawing/2014/main" id="{E9E81567-2D82-4CB1-94F4-582F4964F8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/>
            <a:stretch>
              <a:fillRect/>
            </a:stretch>
          </p:blipFill>
          <p:spPr>
            <a:xfrm rot="8116240">
              <a:off x="1415844" y="4418778"/>
              <a:ext cx="609600" cy="790354"/>
            </a:xfrm>
            <a:prstGeom prst="rect">
              <a:avLst/>
            </a:prstGeom>
          </p:spPr>
        </p:pic>
        <p:pic>
          <p:nvPicPr>
            <p:cNvPr id="132" name="Picture 131" descr="ian-symbol-polychaete-white-bristles copy.eps">
              <a:extLst>
                <a:ext uri="{FF2B5EF4-FFF2-40B4-BE49-F238E27FC236}">
                  <a16:creationId xmlns:a16="http://schemas.microsoft.com/office/drawing/2014/main" id="{815CFD17-734C-4675-8875-DBB977B2F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/>
            <a:stretch>
              <a:fillRect/>
            </a:stretch>
          </p:blipFill>
          <p:spPr>
            <a:xfrm rot="5400000">
              <a:off x="913517" y="4453654"/>
              <a:ext cx="349091" cy="452601"/>
            </a:xfrm>
            <a:prstGeom prst="rect">
              <a:avLst/>
            </a:prstGeom>
          </p:spPr>
        </p:pic>
        <p:grpSp>
          <p:nvGrpSpPr>
            <p:cNvPr id="134" name="Group 89">
              <a:extLst>
                <a:ext uri="{FF2B5EF4-FFF2-40B4-BE49-F238E27FC236}">
                  <a16:creationId xmlns:a16="http://schemas.microsoft.com/office/drawing/2014/main" id="{87525D7F-91EF-4F41-91AA-F0E455EF9956}"/>
                </a:ext>
              </a:extLst>
            </p:cNvPr>
            <p:cNvGrpSpPr/>
            <p:nvPr/>
          </p:nvGrpSpPr>
          <p:grpSpPr>
            <a:xfrm>
              <a:off x="5905748" y="1636723"/>
              <a:ext cx="993144" cy="892514"/>
              <a:chOff x="2514600" y="2209800"/>
              <a:chExt cx="993144" cy="892514"/>
            </a:xfrm>
          </p:grpSpPr>
          <p:grpSp>
            <p:nvGrpSpPr>
              <p:cNvPr id="135" name="Group 84">
                <a:extLst>
                  <a:ext uri="{FF2B5EF4-FFF2-40B4-BE49-F238E27FC236}">
                    <a16:creationId xmlns:a16="http://schemas.microsoft.com/office/drawing/2014/main" id="{5C9EBBB5-853D-412B-AB90-953D98374F9F}"/>
                  </a:ext>
                </a:extLst>
              </p:cNvPr>
              <p:cNvGrpSpPr/>
              <p:nvPr/>
            </p:nvGrpSpPr>
            <p:grpSpPr>
              <a:xfrm>
                <a:off x="2792694" y="2779175"/>
                <a:ext cx="525220" cy="323139"/>
                <a:chOff x="-1093506" y="3617375"/>
                <a:chExt cx="525220" cy="323139"/>
              </a:xfrm>
            </p:grpSpPr>
            <p:pic>
              <p:nvPicPr>
                <p:cNvPr id="139" name="Picture 138" descr="ian-symbol-brevoortia-tyrannus-juvenile copy.eps">
                  <a:extLst>
                    <a:ext uri="{FF2B5EF4-FFF2-40B4-BE49-F238E27FC236}">
                      <a16:creationId xmlns:a16="http://schemas.microsoft.com/office/drawing/2014/main" id="{8323696B-D2DA-4D24-82BE-E338686820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8" cstate="print"/>
                <a:stretch>
                  <a:fillRect/>
                </a:stretch>
              </p:blipFill>
              <p:spPr>
                <a:xfrm flipH="1">
                  <a:off x="-1093506" y="3617375"/>
                  <a:ext cx="256334" cy="91440"/>
                </a:xfrm>
                <a:prstGeom prst="rect">
                  <a:avLst/>
                </a:prstGeom>
              </p:spPr>
            </p:pic>
            <p:pic>
              <p:nvPicPr>
                <p:cNvPr id="140" name="Picture 139" descr="ian-symbol-brevoortia-tyrannus-juvenile copy.eps">
                  <a:extLst>
                    <a:ext uri="{FF2B5EF4-FFF2-40B4-BE49-F238E27FC236}">
                      <a16:creationId xmlns:a16="http://schemas.microsoft.com/office/drawing/2014/main" id="{E76B50F8-BAC8-4719-9DBB-9BDFD15B72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8" cstate="print"/>
                <a:stretch>
                  <a:fillRect/>
                </a:stretch>
              </p:blipFill>
              <p:spPr>
                <a:xfrm flipH="1">
                  <a:off x="-1002386" y="3740151"/>
                  <a:ext cx="256334" cy="91440"/>
                </a:xfrm>
                <a:prstGeom prst="rect">
                  <a:avLst/>
                </a:prstGeom>
              </p:spPr>
            </p:pic>
            <p:pic>
              <p:nvPicPr>
                <p:cNvPr id="141" name="Picture 140" descr="ian-symbol-brevoortia-tyrannus-juvenile copy.eps">
                  <a:extLst>
                    <a:ext uri="{FF2B5EF4-FFF2-40B4-BE49-F238E27FC236}">
                      <a16:creationId xmlns:a16="http://schemas.microsoft.com/office/drawing/2014/main" id="{022513F8-B32D-4899-AD90-10B0038AAA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8" cstate="print"/>
                <a:stretch>
                  <a:fillRect/>
                </a:stretch>
              </p:blipFill>
              <p:spPr>
                <a:xfrm flipH="1">
                  <a:off x="-826995" y="3849074"/>
                  <a:ext cx="256334" cy="91440"/>
                </a:xfrm>
                <a:prstGeom prst="rect">
                  <a:avLst/>
                </a:prstGeom>
              </p:spPr>
            </p:pic>
            <p:pic>
              <p:nvPicPr>
                <p:cNvPr id="142" name="Picture 141" descr="ian-symbol-brevoortia-tyrannus-juvenile copy.eps">
                  <a:extLst>
                    <a:ext uri="{FF2B5EF4-FFF2-40B4-BE49-F238E27FC236}">
                      <a16:creationId xmlns:a16="http://schemas.microsoft.com/office/drawing/2014/main" id="{FA2235A8-CB63-4225-A2F8-555CD3F40E5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8" cstate="print"/>
                <a:stretch>
                  <a:fillRect/>
                </a:stretch>
              </p:blipFill>
              <p:spPr>
                <a:xfrm flipH="1">
                  <a:off x="-824620" y="3673223"/>
                  <a:ext cx="256334" cy="91440"/>
                </a:xfrm>
                <a:prstGeom prst="rect">
                  <a:avLst/>
                </a:prstGeom>
              </p:spPr>
            </p:pic>
          </p:grpSp>
          <p:grpSp>
            <p:nvGrpSpPr>
              <p:cNvPr id="136" name="Group 85">
                <a:extLst>
                  <a:ext uri="{FF2B5EF4-FFF2-40B4-BE49-F238E27FC236}">
                    <a16:creationId xmlns:a16="http://schemas.microsoft.com/office/drawing/2014/main" id="{E4A5128A-413F-4E6D-9362-24D52E772542}"/>
                  </a:ext>
                </a:extLst>
              </p:cNvPr>
              <p:cNvGrpSpPr/>
              <p:nvPr/>
            </p:nvGrpSpPr>
            <p:grpSpPr>
              <a:xfrm>
                <a:off x="2514600" y="2209800"/>
                <a:ext cx="993144" cy="425516"/>
                <a:chOff x="-1752600" y="2165284"/>
                <a:chExt cx="993144" cy="425516"/>
              </a:xfrm>
            </p:grpSpPr>
            <p:pic>
              <p:nvPicPr>
                <p:cNvPr id="137" name="Picture 136" descr="ian-symbol-brevoortia-tyrannus copy.eps">
                  <a:extLst>
                    <a:ext uri="{FF2B5EF4-FFF2-40B4-BE49-F238E27FC236}">
                      <a16:creationId xmlns:a16="http://schemas.microsoft.com/office/drawing/2014/main" id="{17DF5F80-DDE5-4EFB-9FB3-3EF67990F45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9" cstate="print"/>
                <a:stretch>
                  <a:fillRect/>
                </a:stretch>
              </p:blipFill>
              <p:spPr>
                <a:xfrm>
                  <a:off x="-1752600" y="2165284"/>
                  <a:ext cx="685800" cy="222782"/>
                </a:xfrm>
                <a:prstGeom prst="rect">
                  <a:avLst/>
                </a:prstGeom>
              </p:spPr>
            </p:pic>
            <p:pic>
              <p:nvPicPr>
                <p:cNvPr id="138" name="Picture 137" descr="ian-symbol-brevoortia-tyrannus copy.eps">
                  <a:extLst>
                    <a:ext uri="{FF2B5EF4-FFF2-40B4-BE49-F238E27FC236}">
                      <a16:creationId xmlns:a16="http://schemas.microsoft.com/office/drawing/2014/main" id="{FB3AEBA1-5431-4B96-A243-3A82DE076BF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9" cstate="print"/>
                <a:stretch>
                  <a:fillRect/>
                </a:stretch>
              </p:blipFill>
              <p:spPr>
                <a:xfrm>
                  <a:off x="-1600201" y="2317684"/>
                  <a:ext cx="840745" cy="273116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A4F95003-646F-4F52-9CD7-7B054B0D360D}"/>
                </a:ext>
              </a:extLst>
            </p:cNvPr>
            <p:cNvGrpSpPr/>
            <p:nvPr/>
          </p:nvGrpSpPr>
          <p:grpSpPr>
            <a:xfrm>
              <a:off x="334102" y="215086"/>
              <a:ext cx="1469137" cy="517944"/>
              <a:chOff x="-514267" y="200891"/>
              <a:chExt cx="1469137" cy="517944"/>
            </a:xfrm>
          </p:grpSpPr>
          <p:grpSp>
            <p:nvGrpSpPr>
              <p:cNvPr id="146" name="Group 87">
                <a:extLst>
                  <a:ext uri="{FF2B5EF4-FFF2-40B4-BE49-F238E27FC236}">
                    <a16:creationId xmlns:a16="http://schemas.microsoft.com/office/drawing/2014/main" id="{AD301917-C007-4321-9163-82BEDF163437}"/>
                  </a:ext>
                </a:extLst>
              </p:cNvPr>
              <p:cNvGrpSpPr/>
              <p:nvPr/>
            </p:nvGrpSpPr>
            <p:grpSpPr>
              <a:xfrm>
                <a:off x="312945" y="300045"/>
                <a:ext cx="641925" cy="244815"/>
                <a:chOff x="287395" y="1951005"/>
                <a:chExt cx="838200" cy="248335"/>
              </a:xfrm>
            </p:grpSpPr>
            <p:pic>
              <p:nvPicPr>
                <p:cNvPr id="147" name="Picture 29" descr="ian-symbol-menidia-menidia copy.eps">
                  <a:extLst>
                    <a:ext uri="{FF2B5EF4-FFF2-40B4-BE49-F238E27FC236}">
                      <a16:creationId xmlns:a16="http://schemas.microsoft.com/office/drawing/2014/main" id="{C20EF5E0-BB30-4A11-8174-48C45D5107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0" cstate="print"/>
                <a:stretch>
                  <a:fillRect/>
                </a:stretch>
              </p:blipFill>
              <p:spPr>
                <a:xfrm>
                  <a:off x="287395" y="2048766"/>
                  <a:ext cx="609601" cy="150574"/>
                </a:xfrm>
                <a:prstGeom prst="rect">
                  <a:avLst/>
                </a:prstGeom>
              </p:spPr>
            </p:pic>
            <p:pic>
              <p:nvPicPr>
                <p:cNvPr id="148" name="Picture 147" descr="ian-symbol-menidia-menidia copy.eps">
                  <a:extLst>
                    <a:ext uri="{FF2B5EF4-FFF2-40B4-BE49-F238E27FC236}">
                      <a16:creationId xmlns:a16="http://schemas.microsoft.com/office/drawing/2014/main" id="{2E140537-823A-446D-A3B6-E85F1D307CC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0" cstate="print"/>
                <a:stretch>
                  <a:fillRect/>
                </a:stretch>
              </p:blipFill>
              <p:spPr>
                <a:xfrm>
                  <a:off x="515994" y="1951005"/>
                  <a:ext cx="609601" cy="150574"/>
                </a:xfrm>
                <a:prstGeom prst="rect">
                  <a:avLst/>
                </a:prstGeom>
              </p:spPr>
            </p:pic>
          </p:grpSp>
          <p:grpSp>
            <p:nvGrpSpPr>
              <p:cNvPr id="143" name="Group 87">
                <a:extLst>
                  <a:ext uri="{FF2B5EF4-FFF2-40B4-BE49-F238E27FC236}">
                    <a16:creationId xmlns:a16="http://schemas.microsoft.com/office/drawing/2014/main" id="{9F5BAA55-16ED-47B4-9E9B-8CA63CE05BE0}"/>
                  </a:ext>
                </a:extLst>
              </p:cNvPr>
              <p:cNvGrpSpPr/>
              <p:nvPr/>
            </p:nvGrpSpPr>
            <p:grpSpPr>
              <a:xfrm>
                <a:off x="-514267" y="200891"/>
                <a:ext cx="1128312" cy="517944"/>
                <a:chOff x="951857" y="1886563"/>
                <a:chExt cx="838199" cy="248333"/>
              </a:xfrm>
            </p:grpSpPr>
            <p:pic>
              <p:nvPicPr>
                <p:cNvPr id="144" name="Picture 29" descr="ian-symbol-menidia-menidia copy.eps">
                  <a:extLst>
                    <a:ext uri="{FF2B5EF4-FFF2-40B4-BE49-F238E27FC236}">
                      <a16:creationId xmlns:a16="http://schemas.microsoft.com/office/drawing/2014/main" id="{EEE2A7DD-0506-4115-8461-8952E812E92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0" cstate="print"/>
                <a:stretch>
                  <a:fillRect/>
                </a:stretch>
              </p:blipFill>
              <p:spPr>
                <a:xfrm>
                  <a:off x="951857" y="1984322"/>
                  <a:ext cx="609600" cy="150574"/>
                </a:xfrm>
                <a:prstGeom prst="rect">
                  <a:avLst/>
                </a:prstGeom>
              </p:spPr>
            </p:pic>
            <p:pic>
              <p:nvPicPr>
                <p:cNvPr id="145" name="Picture 144" descr="ian-symbol-menidia-menidia copy.eps">
                  <a:extLst>
                    <a:ext uri="{FF2B5EF4-FFF2-40B4-BE49-F238E27FC236}">
                      <a16:creationId xmlns:a16="http://schemas.microsoft.com/office/drawing/2014/main" id="{90D7B138-D716-4B55-BF7A-E7D641E39B2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0" cstate="print"/>
                <a:stretch>
                  <a:fillRect/>
                </a:stretch>
              </p:blipFill>
              <p:spPr>
                <a:xfrm>
                  <a:off x="1180456" y="1886563"/>
                  <a:ext cx="609600" cy="150574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57" name="Group 32">
              <a:extLst>
                <a:ext uri="{FF2B5EF4-FFF2-40B4-BE49-F238E27FC236}">
                  <a16:creationId xmlns:a16="http://schemas.microsoft.com/office/drawing/2014/main" id="{C29B610C-61FA-456A-86B7-45B81D50684D}"/>
                </a:ext>
              </a:extLst>
            </p:cNvPr>
            <p:cNvGrpSpPr/>
            <p:nvPr/>
          </p:nvGrpSpPr>
          <p:grpSpPr>
            <a:xfrm>
              <a:off x="6593166" y="4426982"/>
              <a:ext cx="259043" cy="695625"/>
              <a:chOff x="6824699" y="1524000"/>
              <a:chExt cx="719100" cy="924225"/>
            </a:xfrm>
          </p:grpSpPr>
          <p:pic>
            <p:nvPicPr>
              <p:cNvPr id="158" name="Picture 7" descr="ian-symbol-oyster copy.eps">
                <a:extLst>
                  <a:ext uri="{FF2B5EF4-FFF2-40B4-BE49-F238E27FC236}">
                    <a16:creationId xmlns:a16="http://schemas.microsoft.com/office/drawing/2014/main" id="{CC83F187-5B6D-4967-8DBF-2EFB79A391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print"/>
              <a:stretch>
                <a:fillRect/>
              </a:stretch>
            </p:blipFill>
            <p:spPr>
              <a:xfrm>
                <a:off x="7010399" y="1524000"/>
                <a:ext cx="533400" cy="862739"/>
              </a:xfrm>
              <a:prstGeom prst="rect">
                <a:avLst/>
              </a:prstGeom>
            </p:spPr>
          </p:pic>
          <p:pic>
            <p:nvPicPr>
              <p:cNvPr id="159" name="Picture 8" descr="ian-symbol-oyster copy.eps">
                <a:extLst>
                  <a:ext uri="{FF2B5EF4-FFF2-40B4-BE49-F238E27FC236}">
                    <a16:creationId xmlns:a16="http://schemas.microsoft.com/office/drawing/2014/main" id="{4AFA676A-DE1F-467C-87CD-C33DD56335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print"/>
              <a:stretch>
                <a:fillRect/>
              </a:stretch>
            </p:blipFill>
            <p:spPr>
              <a:xfrm rot="15766626">
                <a:off x="6920064" y="1906307"/>
                <a:ext cx="308905" cy="499635"/>
              </a:xfrm>
              <a:prstGeom prst="rect">
                <a:avLst/>
              </a:prstGeom>
            </p:spPr>
          </p:pic>
          <p:pic>
            <p:nvPicPr>
              <p:cNvPr id="160" name="Picture 6" descr="ian-symbol-oyster copy.eps">
                <a:extLst>
                  <a:ext uri="{FF2B5EF4-FFF2-40B4-BE49-F238E27FC236}">
                    <a16:creationId xmlns:a16="http://schemas.microsoft.com/office/drawing/2014/main" id="{38C7BE05-DB15-48F8-B978-CF58D32823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print"/>
              <a:stretch>
                <a:fillRect/>
              </a:stretch>
            </p:blipFill>
            <p:spPr>
              <a:xfrm rot="1747995">
                <a:off x="7188680" y="1948590"/>
                <a:ext cx="308905" cy="499635"/>
              </a:xfrm>
              <a:prstGeom prst="rect">
                <a:avLst/>
              </a:prstGeom>
            </p:spPr>
          </p:pic>
        </p:grpSp>
        <p:pic>
          <p:nvPicPr>
            <p:cNvPr id="39" name="Picture 38" descr="ian-symbol-morone-saxatilis copy.eps">
              <a:extLst>
                <a:ext uri="{FF2B5EF4-FFF2-40B4-BE49-F238E27FC236}">
                  <a16:creationId xmlns:a16="http://schemas.microsoft.com/office/drawing/2014/main" id="{3BE92049-C4F7-4CB3-89C5-73A3E601E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 flipH="1">
              <a:off x="2737250" y="45710"/>
              <a:ext cx="2157766" cy="841236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DC5F9C7-5393-3933-BDE7-4B8E16DC8AB6}"/>
              </a:ext>
            </a:extLst>
          </p:cNvPr>
          <p:cNvGrpSpPr/>
          <p:nvPr/>
        </p:nvGrpSpPr>
        <p:grpSpPr>
          <a:xfrm>
            <a:off x="2076656" y="3366927"/>
            <a:ext cx="3455024" cy="1292662"/>
            <a:chOff x="2076656" y="3366927"/>
            <a:chExt cx="3455024" cy="1292662"/>
          </a:xfrm>
        </p:grpSpPr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37906342-679E-4032-8D5A-22D1A2A48C48}"/>
                </a:ext>
              </a:extLst>
            </p:cNvPr>
            <p:cNvSpPr txBox="1"/>
            <p:nvPr/>
          </p:nvSpPr>
          <p:spPr>
            <a:xfrm>
              <a:off x="2076656" y="3366927"/>
              <a:ext cx="3007163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000" dirty="0">
                <a:solidFill>
                  <a:srgbClr val="0070C0"/>
                </a:solidFill>
              </a:endParaRPr>
            </a:p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Dr. Lee Blaney</a:t>
              </a:r>
              <a:endParaRPr lang="en-US" sz="2000" dirty="0">
                <a:solidFill>
                  <a:srgbClr val="0070C0"/>
                </a:solidFill>
              </a:endParaRPr>
            </a:p>
            <a:p>
              <a:pPr algn="ctr"/>
              <a:r>
                <a:rPr lang="en-US" sz="1400" dirty="0">
                  <a:solidFill>
                    <a:srgbClr val="0070C0"/>
                  </a:solidFill>
                </a:rPr>
                <a:t>University of MD Baltimore County</a:t>
              </a:r>
            </a:p>
            <a:p>
              <a:endParaRPr lang="en-US" sz="2000" dirty="0"/>
            </a:p>
          </p:txBody>
        </p:sp>
        <p:pic>
          <p:nvPicPr>
            <p:cNvPr id="150" name="Picture 149" descr="Logo&#10;&#10;Description automatically generated">
              <a:extLst>
                <a:ext uri="{FF2B5EF4-FFF2-40B4-BE49-F238E27FC236}">
                  <a16:creationId xmlns:a16="http://schemas.microsoft.com/office/drawing/2014/main" id="{2960EC37-F51A-9B80-8153-41C2C2B678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667" y="3711199"/>
              <a:ext cx="475013" cy="731520"/>
            </a:xfrm>
            <a:prstGeom prst="rect">
              <a:avLst/>
            </a:prstGeom>
          </p:spPr>
        </p:pic>
      </p:grpSp>
      <p:sp>
        <p:nvSpPr>
          <p:cNvPr id="151" name="TextBox 150">
            <a:extLst>
              <a:ext uri="{FF2B5EF4-FFF2-40B4-BE49-F238E27FC236}">
                <a16:creationId xmlns:a16="http://schemas.microsoft.com/office/drawing/2014/main" id="{402E1E65-890D-731B-9600-C932ED33D041}"/>
              </a:ext>
            </a:extLst>
          </p:cNvPr>
          <p:cNvSpPr txBox="1"/>
          <p:nvPr/>
        </p:nvSpPr>
        <p:spPr>
          <a:xfrm>
            <a:off x="6932705" y="6609426"/>
            <a:ext cx="223631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https://ian.umces.edu/media-library/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1388FCA-F796-1933-6761-0AB03F4450D3}"/>
              </a:ext>
            </a:extLst>
          </p:cNvPr>
          <p:cNvGrpSpPr/>
          <p:nvPr/>
        </p:nvGrpSpPr>
        <p:grpSpPr>
          <a:xfrm rot="11688285" flipH="1">
            <a:off x="6619154" y="173871"/>
            <a:ext cx="430119" cy="541214"/>
            <a:chOff x="6383170" y="139648"/>
            <a:chExt cx="455306" cy="541214"/>
          </a:xfrm>
        </p:grpSpPr>
        <p:pic>
          <p:nvPicPr>
            <p:cNvPr id="165" name="Picture 164" descr="ian-symbol-benthic-microalgae-2(short).tif">
              <a:extLst>
                <a:ext uri="{FF2B5EF4-FFF2-40B4-BE49-F238E27FC236}">
                  <a16:creationId xmlns:a16="http://schemas.microsoft.com/office/drawing/2014/main" id="{1D753FD5-88D9-8E5D-D49A-3B7F603233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 rot="135619" flipH="1">
              <a:off x="6383170" y="383787"/>
              <a:ext cx="455306" cy="88988"/>
            </a:xfrm>
            <a:prstGeom prst="rect">
              <a:avLst/>
            </a:prstGeom>
          </p:spPr>
        </p:pic>
        <p:pic>
          <p:nvPicPr>
            <p:cNvPr id="152" name="Picture 151" descr="ian-symbol-cyclotella copy.eps">
              <a:extLst>
                <a:ext uri="{FF2B5EF4-FFF2-40B4-BE49-F238E27FC236}">
                  <a16:creationId xmlns:a16="http://schemas.microsoft.com/office/drawing/2014/main" id="{576AAC81-4A42-2128-DE8B-7368CEB31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 rot="20881208" flipV="1">
              <a:off x="6567981" y="456783"/>
              <a:ext cx="244776" cy="224079"/>
            </a:xfrm>
            <a:prstGeom prst="rect">
              <a:avLst/>
            </a:prstGeom>
          </p:spPr>
        </p:pic>
        <p:pic>
          <p:nvPicPr>
            <p:cNvPr id="154" name="Picture 153" descr="ian-symbol-cyclotella copy.eps">
              <a:extLst>
                <a:ext uri="{FF2B5EF4-FFF2-40B4-BE49-F238E27FC236}">
                  <a16:creationId xmlns:a16="http://schemas.microsoft.com/office/drawing/2014/main" id="{BC7D953A-D42B-64FC-F6B2-638D36B05E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 rot="4387171" flipH="1">
              <a:off x="6407724" y="170266"/>
              <a:ext cx="213998" cy="152762"/>
            </a:xfrm>
            <a:prstGeom prst="rect">
              <a:avLst/>
            </a:prstGeom>
          </p:spPr>
        </p:pic>
      </p:grpSp>
      <p:pic>
        <p:nvPicPr>
          <p:cNvPr id="166" name="Picture 165" descr="ian-symbol-cyclotella copy.eps">
            <a:extLst>
              <a:ext uri="{FF2B5EF4-FFF2-40B4-BE49-F238E27FC236}">
                <a16:creationId xmlns:a16="http://schemas.microsoft.com/office/drawing/2014/main" id="{0DC7A13C-9485-2BFE-2C34-3B1E35254238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 rot="12407077" flipH="1" flipV="1">
            <a:off x="6815994" y="503540"/>
            <a:ext cx="149445" cy="14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28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chart, application&#10;&#10;Description automatically generated">
            <a:extLst>
              <a:ext uri="{FF2B5EF4-FFF2-40B4-BE49-F238E27FC236}">
                <a16:creationId xmlns:a16="http://schemas.microsoft.com/office/drawing/2014/main" id="{28B450EB-8B1E-4D59-8AC4-87027213E9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531" y="3215954"/>
            <a:ext cx="6383382" cy="3459166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63B86FFA-1261-4209-A912-C6C1E17785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324" y="121920"/>
            <a:ext cx="5009693" cy="2914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2577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 descr="Animated oysters"/>
          <p:cNvPicPr>
            <a:picLocks noChangeAspect="1" noChangeArrowheads="1"/>
          </p:cNvPicPr>
          <p:nvPr/>
        </p:nvPicPr>
        <p:blipFill>
          <a:blip r:embed="rId2" cstate="print">
            <a:lum bright="38000" contrast="-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12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65088" y="762000"/>
            <a:ext cx="9021762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>
              <a:defRPr/>
            </a:pPr>
            <a:r>
              <a:rPr lang="en-US" sz="4800" dirty="0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Chesapeake Atlantis Model</a:t>
            </a:r>
            <a:br>
              <a:rPr lang="en-US" sz="4800" dirty="0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4800" dirty="0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1223963" y="2635250"/>
            <a:ext cx="6705600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16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600" dirty="0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Design</a:t>
            </a:r>
            <a:endParaRPr lang="en-US" sz="5400" dirty="0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M_map_salinity_offse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94773"/>
            <a:ext cx="9143999" cy="6463227"/>
          </a:xfrm>
          <a:prstGeom prst="rect">
            <a:avLst/>
          </a:prstGeom>
        </p:spPr>
      </p:pic>
      <p:sp>
        <p:nvSpPr>
          <p:cNvPr id="4" name="Text Box 21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CAM Design: 3-Dimensional Box Model:</a:t>
            </a:r>
          </a:p>
        </p:txBody>
      </p:sp>
      <p:pic>
        <p:nvPicPr>
          <p:cNvPr id="5" name="Picture 4" descr="Vertical_structure_simple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2716" y="990600"/>
            <a:ext cx="5053262" cy="3200400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AMnumberedBoxesS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14400"/>
            <a:ext cx="6553200" cy="559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76200" y="0"/>
            <a:ext cx="8972550" cy="29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300" i="1">
                <a:solidFill>
                  <a:srgbClr val="DCDCF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NOAA Chesapeake Bay Office </a:t>
            </a:r>
            <a:r>
              <a:rPr lang="en-US" sz="1300" i="1">
                <a:solidFill>
                  <a:srgbClr val="DCDCF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adder ITC" pitchFamily="82" charset="0"/>
              </a:rPr>
              <a:t>–  </a:t>
            </a:r>
            <a:r>
              <a:rPr lang="en-US" sz="1300" i="1">
                <a:solidFill>
                  <a:srgbClr val="DCDCF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Ecosystem Modeling Team</a:t>
            </a: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152400" y="471488"/>
            <a:ext cx="42576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800" i="1"/>
              <a:t>CAM: River Box Structure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E84633-1DE0-453F-BDBB-5E12C59DDD0D}"/>
              </a:ext>
            </a:extLst>
          </p:cNvPr>
          <p:cNvSpPr txBox="1"/>
          <p:nvPr/>
        </p:nvSpPr>
        <p:spPr>
          <a:xfrm>
            <a:off x="273964" y="139345"/>
            <a:ext cx="8596072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PFAS Contamination in the Chesapeake Bay Food Web</a:t>
            </a:r>
          </a:p>
          <a:p>
            <a:pPr algn="ctr"/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PFAS == per- and polyfluoroalkyl organic compounds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lvl="1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Issues: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/>
              <a:t>PFAS have been accumulating in the Bay environment since the 1940’s</a:t>
            </a:r>
          </a:p>
          <a:p>
            <a:pPr marL="1714500" lvl="3" indent="-342900">
              <a:buSzPct val="70000"/>
              <a:buFont typeface="Courier New" panose="02070309020205020404" pitchFamily="49" charset="0"/>
              <a:buChar char="o"/>
            </a:pPr>
            <a:r>
              <a:rPr lang="en-US" sz="2000" dirty="0"/>
              <a:t>Persist over long time periods – degrade slowly</a:t>
            </a:r>
          </a:p>
          <a:p>
            <a:pPr marL="1714500" lvl="3" indent="-342900">
              <a:buSzPct val="70000"/>
              <a:buFont typeface="Courier New" panose="02070309020205020404" pitchFamily="49" charset="0"/>
              <a:buChar char="o"/>
            </a:pPr>
            <a:r>
              <a:rPr lang="en-US" sz="2000" dirty="0"/>
              <a:t>Bioaccumulate in muscle tissues</a:t>
            </a:r>
          </a:p>
          <a:p>
            <a:pPr marL="1714500" lvl="3" indent="-342900">
              <a:buSzPct val="70000"/>
              <a:buFont typeface="Courier New" panose="02070309020205020404" pitchFamily="49" charset="0"/>
              <a:buChar char="o"/>
            </a:pPr>
            <a:r>
              <a:rPr lang="en-US" sz="2000" dirty="0"/>
              <a:t>Human effects dire: </a:t>
            </a:r>
          </a:p>
          <a:p>
            <a:pPr marL="2171700" lvl="4" indent="-342900">
              <a:buSzPct val="70000"/>
              <a:buFont typeface="Wingdings" panose="05000000000000000000" pitchFamily="2" charset="2"/>
              <a:buChar char="§"/>
            </a:pPr>
            <a:r>
              <a:rPr lang="en-US" dirty="0"/>
              <a:t>Increased infant mortality</a:t>
            </a:r>
          </a:p>
          <a:p>
            <a:pPr marL="2171700" lvl="4" indent="-342900">
              <a:buSzPct val="70000"/>
              <a:buFont typeface="Wingdings" panose="05000000000000000000" pitchFamily="2" charset="2"/>
              <a:buChar char="§"/>
            </a:pPr>
            <a:r>
              <a:rPr lang="en-US" dirty="0"/>
              <a:t>Birth defects, including skeletal alteration</a:t>
            </a:r>
          </a:p>
          <a:p>
            <a:pPr marL="2171700" lvl="4" indent="-342900">
              <a:buSzPct val="70000"/>
              <a:buFont typeface="Wingdings" panose="05000000000000000000" pitchFamily="2" charset="2"/>
              <a:buChar char="§"/>
            </a:pPr>
            <a:r>
              <a:rPr lang="en-US" dirty="0"/>
              <a:t>Neurodevelopmental effects</a:t>
            </a:r>
          </a:p>
          <a:p>
            <a:pPr marL="2171700" lvl="4" indent="-342900">
              <a:buSzPct val="70000"/>
              <a:buFont typeface="Wingdings" panose="05000000000000000000" pitchFamily="2" charset="2"/>
              <a:buChar char="§"/>
            </a:pPr>
            <a:r>
              <a:rPr lang="en-US" dirty="0"/>
              <a:t>Reduced immune function</a:t>
            </a:r>
          </a:p>
          <a:p>
            <a:pPr marL="2171700" lvl="4" indent="-342900">
              <a:buSzPct val="70000"/>
              <a:buFont typeface="Wingdings" panose="05000000000000000000" pitchFamily="2" charset="2"/>
              <a:buChar char="§"/>
            </a:pPr>
            <a:r>
              <a:rPr lang="en-US" dirty="0"/>
              <a:t>Cancer</a:t>
            </a:r>
          </a:p>
          <a:p>
            <a:pPr marL="1257300" lvl="2" indent="-342900"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Testing is difficult, expensive</a:t>
            </a:r>
          </a:p>
          <a:p>
            <a:pPr marL="1257300" lvl="2" indent="-342900"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Monitoring needs to be spatial (contaminated animals move)</a:t>
            </a:r>
          </a:p>
          <a:p>
            <a:pPr marL="1257300" lvl="2" indent="-342900"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Consumption advisories likely will require multiple target species</a:t>
            </a:r>
          </a:p>
          <a:p>
            <a:pPr marL="800100" lvl="1" indent="-342900">
              <a:buSzPct val="100000"/>
              <a:buFont typeface="Arial" panose="020B0604020202020204" pitchFamily="34" charset="0"/>
              <a:buChar char="•"/>
            </a:pP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buSzPct val="100000"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Pilot Study: </a:t>
            </a:r>
          </a:p>
          <a:p>
            <a:pPr lvl="1">
              <a:buSzPct val="100000"/>
            </a:pPr>
            <a:r>
              <a:rPr lang="en-US" sz="2000" i="1" dirty="0"/>
              <a:t>Focuses on the development of a cost-effective approach to estimate PFAS concentrations spatially for multiple focal species simultaneously</a:t>
            </a:r>
          </a:p>
          <a:p>
            <a:pPr lvl="1">
              <a:buSzPct val="100000"/>
            </a:pPr>
            <a:endParaRPr lang="en-US" sz="3200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" name="Picture 2" descr="A picture containing arthropod, invertebrate, crab, dark&#10;&#10;Description automatically generated">
            <a:extLst>
              <a:ext uri="{FF2B5EF4-FFF2-40B4-BE49-F238E27FC236}">
                <a16:creationId xmlns:a16="http://schemas.microsoft.com/office/drawing/2014/main" id="{2AB65A1F-B52E-4BB4-A234-5D48D95071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48" t="44927" r="10758" b="32144"/>
          <a:stretch/>
        </p:blipFill>
        <p:spPr>
          <a:xfrm>
            <a:off x="6828675" y="6078827"/>
            <a:ext cx="2041361" cy="70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736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ap_No text garbage">
            <a:extLst>
              <a:ext uri="{FF2B5EF4-FFF2-40B4-BE49-F238E27FC236}">
                <a16:creationId xmlns:a16="http://schemas.microsoft.com/office/drawing/2014/main" id="{C6F11DED-D383-4940-AC20-31641DA73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2"/>
          <a:stretch>
            <a:fillRect/>
          </a:stretch>
        </p:blipFill>
        <p:spPr bwMode="auto">
          <a:xfrm>
            <a:off x="6698792" y="2524702"/>
            <a:ext cx="2380249" cy="4363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B9721F-FA63-4EFD-9F8E-6F5AE4B4169A}"/>
              </a:ext>
            </a:extLst>
          </p:cNvPr>
          <p:cNvSpPr txBox="1"/>
          <p:nvPr/>
        </p:nvSpPr>
        <p:spPr>
          <a:xfrm>
            <a:off x="273964" y="600897"/>
            <a:ext cx="859607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Estimating Toxic PFAS Concentrations in Seafood Spatially in the Chesapeake Bay</a:t>
            </a:r>
          </a:p>
          <a:p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Aim 1</a:t>
            </a:r>
          </a:p>
          <a:p>
            <a:pPr lvl="1"/>
            <a:r>
              <a:rPr lang="en-US" sz="2000" dirty="0"/>
              <a:t>Predict relative concentrations of PFAS contamination spatially for Chesapeake Bay species. 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Aim 2</a:t>
            </a:r>
          </a:p>
          <a:p>
            <a:pPr lvl="1"/>
            <a:r>
              <a:rPr lang="en-US" sz="2000" dirty="0"/>
              <a:t>Test the predictive ability of the model as proof of concept of its use to estimate and map relative concentrations of contaminants. </a:t>
            </a:r>
          </a:p>
          <a:p>
            <a:pPr lvl="0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3200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4557E3-6FDA-4EB9-B050-4B36C593A3A2}"/>
              </a:ext>
            </a:extLst>
          </p:cNvPr>
          <p:cNvSpPr txBox="1"/>
          <p:nvPr/>
        </p:nvSpPr>
        <p:spPr>
          <a:xfrm>
            <a:off x="352343" y="269966"/>
            <a:ext cx="4110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NIH/Morgan State University Pilot Study: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858856-833B-4CE3-89D3-EF4D617F7369}"/>
              </a:ext>
            </a:extLst>
          </p:cNvPr>
          <p:cNvSpPr txBox="1"/>
          <p:nvPr/>
        </p:nvSpPr>
        <p:spPr>
          <a:xfrm>
            <a:off x="2881134" y="5007415"/>
            <a:ext cx="41797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The Chesapeake Atlantis Model (CAM)</a:t>
            </a:r>
          </a:p>
        </p:txBody>
      </p:sp>
    </p:spTree>
    <p:extLst>
      <p:ext uri="{BB962C8B-B14F-4D97-AF65-F5344CB8AC3E}">
        <p14:creationId xmlns:p14="http://schemas.microsoft.com/office/powerpoint/2010/main" val="1469164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4">
            <a:extLst>
              <a:ext uri="{FF2B5EF4-FFF2-40B4-BE49-F238E27FC236}">
                <a16:creationId xmlns:a16="http://schemas.microsoft.com/office/drawing/2014/main" id="{3608EC21-C554-AD3C-3A70-C46A96D082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2551" y="2031245"/>
            <a:ext cx="3625850" cy="403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000" dirty="0">
                <a:latin typeface="Verdana" pitchFamily="34" charset="0"/>
              </a:rPr>
              <a:t>Physical environment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n-US" sz="1600" dirty="0">
                <a:latin typeface="Verdana" pitchFamily="34" charset="0"/>
              </a:rPr>
              <a:t>Geology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n-US" sz="1600" dirty="0">
                <a:latin typeface="Verdana" pitchFamily="34" charset="0"/>
              </a:rPr>
              <a:t>Chemistry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n-US" sz="1600" dirty="0">
                <a:latin typeface="Verdana" pitchFamily="34" charset="0"/>
              </a:rPr>
              <a:t>Circulation &amp; currents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n-US" sz="1600" dirty="0">
                <a:latin typeface="Verdana" pitchFamily="34" charset="0"/>
              </a:rPr>
              <a:t>Temperature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n-US" sz="1600" dirty="0">
                <a:latin typeface="Verdana" pitchFamily="34" charset="0"/>
              </a:rPr>
              <a:t>Salinity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n-US" sz="1600" dirty="0">
                <a:latin typeface="Verdana" pitchFamily="34" charset="0"/>
              </a:rPr>
              <a:t>Water clarity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n-US" sz="1600" dirty="0">
                <a:latin typeface="Verdana" pitchFamily="34" charset="0"/>
              </a:rPr>
              <a:t>Climate variability</a:t>
            </a:r>
          </a:p>
          <a:p>
            <a:pPr lvl="1" eaLnBrk="1" hangingPunct="1"/>
            <a:endParaRPr lang="en-US" sz="1600" dirty="0">
              <a:latin typeface="Verdana" pitchFamily="34" charset="0"/>
            </a:endParaRPr>
          </a:p>
          <a:p>
            <a:pPr eaLnBrk="1" hangingPunct="1"/>
            <a:r>
              <a:rPr lang="en-US" sz="2000" dirty="0">
                <a:latin typeface="Verdana" pitchFamily="34" charset="0"/>
              </a:rPr>
              <a:t>Nutrient Inputs</a:t>
            </a:r>
            <a:r>
              <a:rPr lang="en-US" sz="2000" b="1" u="sng" dirty="0">
                <a:latin typeface="Verdana" pitchFamily="34" charset="0"/>
              </a:rPr>
              <a:t> </a:t>
            </a:r>
            <a:endParaRPr lang="en-US" sz="2000" dirty="0">
              <a:latin typeface="Verdana" pitchFamily="34" charset="0"/>
            </a:endParaRPr>
          </a:p>
          <a:p>
            <a:pPr eaLnBrk="1" hangingPunct="1">
              <a:buFont typeface="Wingdings" pitchFamily="2" charset="2"/>
              <a:buChar char="ü"/>
            </a:pPr>
            <a:r>
              <a:rPr lang="en-US" sz="1600" dirty="0">
                <a:latin typeface="Verdana" pitchFamily="34" charset="0"/>
              </a:rPr>
              <a:t>Currency is Nitrogen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n-US" sz="1600" dirty="0">
                <a:latin typeface="Verdana" pitchFamily="34" charset="0"/>
              </a:rPr>
              <a:t>Oxygen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n-US" sz="1600" dirty="0">
                <a:latin typeface="Verdana" pitchFamily="34" charset="0"/>
              </a:rPr>
              <a:t>Silica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n-US" sz="1600" dirty="0">
                <a:latin typeface="Verdana" pitchFamily="34" charset="0"/>
              </a:rPr>
              <a:t>3 forms of detritus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n-US" sz="1600" dirty="0">
                <a:latin typeface="Verdana" pitchFamily="34" charset="0"/>
              </a:rPr>
              <a:t>Bacteria-mediated recycling</a:t>
            </a:r>
          </a:p>
        </p:txBody>
      </p:sp>
      <p:pic>
        <p:nvPicPr>
          <p:cNvPr id="9" name="Picture 8" descr="Map_No text garbage">
            <a:extLst>
              <a:ext uri="{FF2B5EF4-FFF2-40B4-BE49-F238E27FC236}">
                <a16:creationId xmlns:a16="http://schemas.microsoft.com/office/drawing/2014/main" id="{6C784532-E640-D870-F2EC-70AD8BA1B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2"/>
          <a:stretch>
            <a:fillRect/>
          </a:stretch>
        </p:blipFill>
        <p:spPr bwMode="auto">
          <a:xfrm>
            <a:off x="2647406" y="1623567"/>
            <a:ext cx="2855145" cy="5234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2">
            <a:extLst>
              <a:ext uri="{FF2B5EF4-FFF2-40B4-BE49-F238E27FC236}">
                <a16:creationId xmlns:a16="http://schemas.microsoft.com/office/drawing/2014/main" id="{D3A1B602-8F98-2EC5-F53D-464E3318B2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296" y="2031245"/>
            <a:ext cx="4030663" cy="372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000" dirty="0">
                <a:latin typeface="Verdana" pitchFamily="34" charset="0"/>
              </a:rPr>
              <a:t>Biological environment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n-US" sz="1600" dirty="0">
                <a:latin typeface="Verdana" pitchFamily="34" charset="0"/>
              </a:rPr>
              <a:t>Primary production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n-US" sz="1600" dirty="0">
                <a:latin typeface="Verdana" pitchFamily="34" charset="0"/>
              </a:rPr>
              <a:t>Trophic interactions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n-US" sz="1600" dirty="0">
                <a:latin typeface="Verdana" pitchFamily="34" charset="0"/>
              </a:rPr>
              <a:t>Recruitment relationships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n-US" sz="1600" dirty="0">
                <a:latin typeface="Verdana" pitchFamily="34" charset="0"/>
              </a:rPr>
              <a:t>Age structure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n-US" sz="1600" dirty="0">
                <a:latin typeface="Verdana" pitchFamily="34" charset="0"/>
              </a:rPr>
              <a:t>Size structure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n-US" sz="1600" dirty="0">
                <a:latin typeface="Verdana" pitchFamily="34" charset="0"/>
              </a:rPr>
              <a:t>Life History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n-US" sz="1600" dirty="0">
                <a:latin typeface="Verdana" pitchFamily="34" charset="0"/>
              </a:rPr>
              <a:t>Refuge Habitat</a:t>
            </a:r>
          </a:p>
          <a:p>
            <a:pPr eaLnBrk="1" hangingPunct="1"/>
            <a:endParaRPr lang="en-US" sz="1000" dirty="0">
              <a:latin typeface="Verdana" pitchFamily="34" charset="0"/>
            </a:endParaRPr>
          </a:p>
          <a:p>
            <a:pPr eaLnBrk="1" hangingPunct="1"/>
            <a:r>
              <a:rPr lang="en-US" sz="2000" dirty="0">
                <a:latin typeface="Verdana" pitchFamily="34" charset="0"/>
              </a:rPr>
              <a:t>Fisheries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n-US" sz="1600" dirty="0">
                <a:latin typeface="Verdana" pitchFamily="34" charset="0"/>
              </a:rPr>
              <a:t>Multiple sectors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n-US" sz="1600" dirty="0">
                <a:latin typeface="Verdana" pitchFamily="34" charset="0"/>
              </a:rPr>
              <a:t>Gears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n-US" sz="1600" dirty="0">
                <a:latin typeface="Verdana" pitchFamily="34" charset="0"/>
              </a:rPr>
              <a:t>Seasons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n-US" sz="1600" dirty="0">
                <a:latin typeface="Verdana" pitchFamily="34" charset="0"/>
              </a:rPr>
              <a:t>Spatially explicit</a:t>
            </a:r>
          </a:p>
          <a:p>
            <a:pPr eaLnBrk="1" hangingPunct="1">
              <a:buFont typeface="Wingdings" pitchFamily="2" charset="2"/>
              <a:buNone/>
            </a:pPr>
            <a:endParaRPr lang="en-US" sz="1000" b="1" u="sng" dirty="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11" name="Text Box 3">
            <a:extLst>
              <a:ext uri="{FF2B5EF4-FFF2-40B4-BE49-F238E27FC236}">
                <a16:creationId xmlns:a16="http://schemas.microsoft.com/office/drawing/2014/main" id="{1288C61C-47A8-DAA2-4489-C9B04E73FB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228600"/>
            <a:ext cx="9021763" cy="135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800" dirty="0">
                <a:latin typeface="Verdana" pitchFamily="34" charset="0"/>
              </a:rPr>
              <a:t>The </a:t>
            </a:r>
            <a:r>
              <a:rPr lang="en-US" sz="3600" dirty="0">
                <a:latin typeface="Verdana" pitchFamily="34" charset="0"/>
              </a:rPr>
              <a:t>Chesapeake</a:t>
            </a:r>
            <a:r>
              <a:rPr lang="en-US" sz="2800" dirty="0">
                <a:latin typeface="Verdana" pitchFamily="34" charset="0"/>
              </a:rPr>
              <a:t> </a:t>
            </a:r>
            <a:r>
              <a:rPr lang="en-US" sz="3600" dirty="0">
                <a:latin typeface="Verdana" pitchFamily="34" charset="0"/>
              </a:rPr>
              <a:t>Atlantis Model</a:t>
            </a:r>
          </a:p>
          <a:p>
            <a:pPr algn="ctr" eaLnBrk="1" hangingPunct="1"/>
            <a:r>
              <a:rPr lang="en-US" sz="2400" dirty="0">
                <a:latin typeface="Verdana" pitchFamily="34" charset="0"/>
              </a:rPr>
              <a:t>A Holistic Ecosystem Modeling Approach</a:t>
            </a:r>
          </a:p>
          <a:p>
            <a:pPr algn="ctr" eaLnBrk="1" hangingPunct="1">
              <a:lnSpc>
                <a:spcPct val="120000"/>
              </a:lnSpc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Incorporating: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65929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BB35F4ED-A7C4-434F-A5A6-B4779B9F5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2551" y="2031245"/>
            <a:ext cx="3625850" cy="403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000" dirty="0">
                <a:latin typeface="Verdana" pitchFamily="34" charset="0"/>
              </a:rPr>
              <a:t>Physical environment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n-US" sz="1600" dirty="0">
                <a:latin typeface="Verdana" pitchFamily="34" charset="0"/>
              </a:rPr>
              <a:t>Geology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n-US" sz="1600" dirty="0">
                <a:latin typeface="Verdana" pitchFamily="34" charset="0"/>
              </a:rPr>
              <a:t>Chemistry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n-US" sz="1600" dirty="0">
                <a:latin typeface="Verdana" pitchFamily="34" charset="0"/>
              </a:rPr>
              <a:t>Circulation &amp; currents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n-US" sz="1600" dirty="0">
                <a:latin typeface="Verdana" pitchFamily="34" charset="0"/>
              </a:rPr>
              <a:t>Temperature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n-US" sz="1600" dirty="0">
                <a:latin typeface="Verdana" pitchFamily="34" charset="0"/>
              </a:rPr>
              <a:t>Salinity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n-US" sz="1600" dirty="0">
                <a:latin typeface="Verdana" pitchFamily="34" charset="0"/>
              </a:rPr>
              <a:t>Water clarity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n-US" sz="1600" dirty="0">
                <a:latin typeface="Verdana" pitchFamily="34" charset="0"/>
              </a:rPr>
              <a:t>Climate variability</a:t>
            </a:r>
          </a:p>
          <a:p>
            <a:pPr lvl="1" eaLnBrk="1" hangingPunct="1"/>
            <a:endParaRPr lang="en-US" sz="1600" dirty="0">
              <a:latin typeface="Verdana" pitchFamily="34" charset="0"/>
            </a:endParaRPr>
          </a:p>
          <a:p>
            <a:pPr eaLnBrk="1" hangingPunct="1"/>
            <a:r>
              <a:rPr lang="en-US" sz="2000" dirty="0">
                <a:latin typeface="Verdana" pitchFamily="34" charset="0"/>
              </a:rPr>
              <a:t>Nutrient Inputs</a:t>
            </a:r>
            <a:r>
              <a:rPr lang="en-US" sz="2000" b="1" u="sng" dirty="0">
                <a:latin typeface="Verdana" pitchFamily="34" charset="0"/>
              </a:rPr>
              <a:t> </a:t>
            </a:r>
            <a:endParaRPr lang="en-US" sz="2000" dirty="0">
              <a:latin typeface="Verdana" pitchFamily="34" charset="0"/>
            </a:endParaRPr>
          </a:p>
          <a:p>
            <a:pPr eaLnBrk="1" hangingPunct="1">
              <a:buFont typeface="Wingdings" pitchFamily="2" charset="2"/>
              <a:buChar char="ü"/>
            </a:pPr>
            <a:r>
              <a:rPr lang="en-US" sz="1600" dirty="0">
                <a:latin typeface="Verdana" pitchFamily="34" charset="0"/>
              </a:rPr>
              <a:t>Currency is Nitrogen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n-US" sz="1600" dirty="0">
                <a:latin typeface="Verdana" pitchFamily="34" charset="0"/>
              </a:rPr>
              <a:t>Oxygen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n-US" sz="1600" dirty="0">
                <a:latin typeface="Verdana" pitchFamily="34" charset="0"/>
              </a:rPr>
              <a:t>Silica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n-US" sz="1600" dirty="0">
                <a:latin typeface="Verdana" pitchFamily="34" charset="0"/>
              </a:rPr>
              <a:t>3 forms of detritus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n-US" sz="1600" dirty="0">
                <a:latin typeface="Verdana" pitchFamily="34" charset="0"/>
              </a:rPr>
              <a:t>Bacteria-mediated recycling</a:t>
            </a:r>
          </a:p>
        </p:txBody>
      </p:sp>
      <p:pic>
        <p:nvPicPr>
          <p:cNvPr id="5" name="Picture 4" descr="Map_No text garbage">
            <a:extLst>
              <a:ext uri="{FF2B5EF4-FFF2-40B4-BE49-F238E27FC236}">
                <a16:creationId xmlns:a16="http://schemas.microsoft.com/office/drawing/2014/main" id="{4149A9B4-D61B-4FCE-B587-69DD00470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2"/>
          <a:stretch>
            <a:fillRect/>
          </a:stretch>
        </p:blipFill>
        <p:spPr bwMode="auto">
          <a:xfrm>
            <a:off x="2647406" y="1623567"/>
            <a:ext cx="2855145" cy="5234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">
            <a:extLst>
              <a:ext uri="{FF2B5EF4-FFF2-40B4-BE49-F238E27FC236}">
                <a16:creationId xmlns:a16="http://schemas.microsoft.com/office/drawing/2014/main" id="{7C0E88A2-A9F9-4122-AF7E-752E464039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296" y="2031245"/>
            <a:ext cx="4030663" cy="4439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000" dirty="0">
                <a:latin typeface="Verdana" pitchFamily="34" charset="0"/>
              </a:rPr>
              <a:t>Biological environment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n-US" sz="1600" dirty="0">
                <a:latin typeface="Verdana" pitchFamily="34" charset="0"/>
              </a:rPr>
              <a:t>Primary production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n-US" sz="1600" b="1" dirty="0">
                <a:solidFill>
                  <a:srgbClr val="FF0000"/>
                </a:solidFill>
                <a:latin typeface="Verdana" pitchFamily="34" charset="0"/>
              </a:rPr>
              <a:t>Trophic interactions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n-US" sz="1600" dirty="0">
                <a:latin typeface="Verdana" pitchFamily="34" charset="0"/>
              </a:rPr>
              <a:t>Recruitment relationships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n-US" sz="1600" dirty="0">
                <a:latin typeface="Verdana" pitchFamily="34" charset="0"/>
              </a:rPr>
              <a:t>Age structure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n-US" sz="1600" dirty="0">
                <a:latin typeface="Verdana" pitchFamily="34" charset="0"/>
              </a:rPr>
              <a:t>Size structure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n-US" sz="1600" dirty="0">
                <a:latin typeface="Verdana" pitchFamily="34" charset="0"/>
              </a:rPr>
              <a:t>Life History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n-US" sz="1600" dirty="0">
                <a:latin typeface="Verdana" pitchFamily="34" charset="0"/>
              </a:rPr>
              <a:t>Refuge Habitat</a:t>
            </a:r>
          </a:p>
          <a:p>
            <a:pPr eaLnBrk="1" hangingPunct="1"/>
            <a:endParaRPr lang="en-US" sz="1000" dirty="0">
              <a:latin typeface="Verdana" pitchFamily="34" charset="0"/>
            </a:endParaRPr>
          </a:p>
          <a:p>
            <a:pPr eaLnBrk="1" hangingPunct="1"/>
            <a:r>
              <a:rPr lang="en-US" sz="2000" dirty="0">
                <a:latin typeface="Verdana" pitchFamily="34" charset="0"/>
              </a:rPr>
              <a:t>Fisheries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n-US" sz="1600" dirty="0">
                <a:latin typeface="Verdana" pitchFamily="34" charset="0"/>
              </a:rPr>
              <a:t>Multiple sectors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n-US" sz="1600" dirty="0">
                <a:latin typeface="Verdana" pitchFamily="34" charset="0"/>
              </a:rPr>
              <a:t>Gears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n-US" sz="1600" dirty="0">
                <a:latin typeface="Verdana" pitchFamily="34" charset="0"/>
              </a:rPr>
              <a:t>Seasons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n-US" sz="1600" b="1" dirty="0">
                <a:solidFill>
                  <a:srgbClr val="FF0000"/>
                </a:solidFill>
                <a:latin typeface="Verdana" pitchFamily="34" charset="0"/>
              </a:rPr>
              <a:t>Spatially explicit</a:t>
            </a:r>
          </a:p>
          <a:p>
            <a:pPr eaLnBrk="1" hangingPunct="1">
              <a:buFont typeface="Wingdings" pitchFamily="2" charset="2"/>
              <a:buNone/>
            </a:pPr>
            <a:endParaRPr lang="en-US" sz="1000" b="1" u="sng" dirty="0">
              <a:solidFill>
                <a:schemeClr val="accent2"/>
              </a:solidFill>
              <a:latin typeface="Verdana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US" sz="2000" dirty="0" err="1">
                <a:latin typeface="Verdana" pitchFamily="34" charset="0"/>
              </a:rPr>
              <a:t>Ecotoxicolgy</a:t>
            </a:r>
            <a:endParaRPr lang="en-US" sz="2000" dirty="0">
              <a:latin typeface="Verdana" pitchFamily="34" charset="0"/>
            </a:endParaRPr>
          </a:p>
          <a:p>
            <a:pPr marL="174625" indent="-174625" eaLnBrk="1" hangingPunct="1">
              <a:buFont typeface="Wingdings" panose="05000000000000000000" pitchFamily="2" charset="2"/>
              <a:buChar char="ü"/>
            </a:pPr>
            <a:r>
              <a:rPr lang="en-US" sz="1600" dirty="0">
                <a:latin typeface="Verdana" pitchFamily="34" charset="0"/>
              </a:rPr>
              <a:t>Biomagnification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2B90D850-C81D-4284-8D9E-34F387F108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228600"/>
            <a:ext cx="9021763" cy="135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800" dirty="0">
                <a:latin typeface="Verdana" pitchFamily="34" charset="0"/>
              </a:rPr>
              <a:t>The </a:t>
            </a:r>
            <a:r>
              <a:rPr lang="en-US" sz="3600" dirty="0">
                <a:latin typeface="Verdana" pitchFamily="34" charset="0"/>
              </a:rPr>
              <a:t>Chesapeake</a:t>
            </a:r>
            <a:r>
              <a:rPr lang="en-US" sz="2800" dirty="0">
                <a:latin typeface="Verdana" pitchFamily="34" charset="0"/>
              </a:rPr>
              <a:t> </a:t>
            </a:r>
            <a:r>
              <a:rPr lang="en-US" sz="3600" dirty="0">
                <a:latin typeface="Verdana" pitchFamily="34" charset="0"/>
              </a:rPr>
              <a:t>Atlantis Model</a:t>
            </a:r>
          </a:p>
          <a:p>
            <a:pPr algn="ctr" eaLnBrk="1" hangingPunct="1"/>
            <a:r>
              <a:rPr lang="en-US" sz="2400" dirty="0">
                <a:latin typeface="Verdana" pitchFamily="34" charset="0"/>
              </a:rPr>
              <a:t>A Holistic Ecosystem Modeling Approach</a:t>
            </a:r>
          </a:p>
          <a:p>
            <a:pPr algn="ctr" eaLnBrk="1" hangingPunct="1">
              <a:lnSpc>
                <a:spcPct val="120000"/>
              </a:lnSpc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Incorporating: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34510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roup 89"/>
          <p:cNvGrpSpPr/>
          <p:nvPr/>
        </p:nvGrpSpPr>
        <p:grpSpPr>
          <a:xfrm>
            <a:off x="1676400" y="3377559"/>
            <a:ext cx="7239000" cy="2041766"/>
            <a:chOff x="1676400" y="3377559"/>
            <a:chExt cx="7239000" cy="2041766"/>
          </a:xfrm>
        </p:grpSpPr>
        <p:pic>
          <p:nvPicPr>
            <p:cNvPr id="10" name="Picture 9" descr="ian-symbol-ardea-herodias copy.eps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86200" y="4174992"/>
              <a:ext cx="886681" cy="1244333"/>
            </a:xfrm>
            <a:prstGeom prst="rect">
              <a:avLst/>
            </a:prstGeom>
          </p:spPr>
        </p:pic>
        <p:pic>
          <p:nvPicPr>
            <p:cNvPr id="11" name="Picture 10" descr="ian-symbol-anas-platyrhynchos copy.eps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flipH="1">
              <a:off x="2743200" y="4724400"/>
              <a:ext cx="762000" cy="327006"/>
            </a:xfrm>
            <a:prstGeom prst="rect">
              <a:avLst/>
            </a:prstGeom>
          </p:spPr>
        </p:pic>
        <p:pic>
          <p:nvPicPr>
            <p:cNvPr id="12" name="Picture 11" descr="ian-symbol-carcharhinus-plumbeus copy.eps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flipH="1">
              <a:off x="1676400" y="3733800"/>
              <a:ext cx="1382382" cy="437460"/>
            </a:xfrm>
            <a:prstGeom prst="rect">
              <a:avLst/>
            </a:prstGeom>
          </p:spPr>
        </p:pic>
        <p:pic>
          <p:nvPicPr>
            <p:cNvPr id="13" name="Picture 12" descr="ian-symbol-mysid copy.eps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00800" y="4343400"/>
              <a:ext cx="228601" cy="195406"/>
            </a:xfrm>
            <a:prstGeom prst="rect">
              <a:avLst/>
            </a:prstGeom>
          </p:spPr>
        </p:pic>
        <p:grpSp>
          <p:nvGrpSpPr>
            <p:cNvPr id="15" name="Group 43"/>
            <p:cNvGrpSpPr/>
            <p:nvPr/>
          </p:nvGrpSpPr>
          <p:grpSpPr>
            <a:xfrm>
              <a:off x="7905736" y="3960883"/>
              <a:ext cx="1009664" cy="992117"/>
              <a:chOff x="5867400" y="4114800"/>
              <a:chExt cx="857264" cy="839717"/>
            </a:xfrm>
          </p:grpSpPr>
          <p:pic>
            <p:nvPicPr>
              <p:cNvPr id="35" name="Picture 34" descr="ian-symbol-jellyfish copy.eps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 rot="19650686">
                <a:off x="5867400" y="4114800"/>
                <a:ext cx="441144" cy="590549"/>
              </a:xfrm>
              <a:prstGeom prst="rect">
                <a:avLst/>
              </a:prstGeom>
            </p:spPr>
          </p:pic>
          <p:pic>
            <p:nvPicPr>
              <p:cNvPr id="36" name="Picture 35" descr="ian-symbol-jellyfish copy.eps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 rot="19650686">
                <a:off x="6115064" y="4138460"/>
                <a:ext cx="609600" cy="816057"/>
              </a:xfrm>
              <a:prstGeom prst="rect">
                <a:avLst/>
              </a:prstGeom>
            </p:spPr>
          </p:pic>
        </p:grpSp>
        <p:grpSp>
          <p:nvGrpSpPr>
            <p:cNvPr id="16" name="Group 55"/>
            <p:cNvGrpSpPr/>
            <p:nvPr/>
          </p:nvGrpSpPr>
          <p:grpSpPr>
            <a:xfrm rot="650313">
              <a:off x="4171847" y="3377559"/>
              <a:ext cx="782699" cy="502437"/>
              <a:chOff x="3883789" y="3511256"/>
              <a:chExt cx="1026315" cy="628475"/>
            </a:xfrm>
          </p:grpSpPr>
          <p:pic>
            <p:nvPicPr>
              <p:cNvPr id="31" name="Picture 30" descr="ian-symbol-cyclotella copy.eps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 rot="20230895" flipV="1">
                <a:off x="4437846" y="3859441"/>
                <a:ext cx="320963" cy="280290"/>
              </a:xfrm>
              <a:prstGeom prst="rect">
                <a:avLst/>
              </a:prstGeom>
            </p:spPr>
          </p:pic>
          <p:pic>
            <p:nvPicPr>
              <p:cNvPr id="32" name="Picture 31" descr="ian-symbol-cyclotella copy.eps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 rot="3736858" flipH="1">
                <a:off x="4158840" y="3544941"/>
                <a:ext cx="267680" cy="200309"/>
              </a:xfrm>
              <a:prstGeom prst="rect">
                <a:avLst/>
              </a:prstGeom>
            </p:spPr>
          </p:pic>
          <p:pic>
            <p:nvPicPr>
              <p:cNvPr id="33" name="Picture 32" descr="ian-symbol-benthic-microalgae-2(short).tif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 rot="129801" flipH="1">
                <a:off x="3883789" y="3793284"/>
                <a:ext cx="597020" cy="111311"/>
              </a:xfrm>
              <a:prstGeom prst="rect">
                <a:avLst/>
              </a:prstGeom>
            </p:spPr>
          </p:pic>
          <p:pic>
            <p:nvPicPr>
              <p:cNvPr id="34" name="Picture 33" descr="ian-symbol-benthic-microalgae-2 copy.eps"/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 rot="20230895" flipV="1">
                <a:off x="3957254" y="3781115"/>
                <a:ext cx="952850" cy="110947"/>
              </a:xfrm>
              <a:prstGeom prst="rect">
                <a:avLst/>
              </a:prstGeom>
            </p:spPr>
          </p:pic>
        </p:grpSp>
        <p:grpSp>
          <p:nvGrpSpPr>
            <p:cNvPr id="17" name="Group 59"/>
            <p:cNvGrpSpPr/>
            <p:nvPr/>
          </p:nvGrpSpPr>
          <p:grpSpPr>
            <a:xfrm>
              <a:off x="7086600" y="3733800"/>
              <a:ext cx="381000" cy="533400"/>
              <a:chOff x="-1511397" y="1905000"/>
              <a:chExt cx="749397" cy="914400"/>
            </a:xfrm>
          </p:grpSpPr>
          <p:pic>
            <p:nvPicPr>
              <p:cNvPr id="28" name="Picture 27" descr="ian-symbol-dinoflagellate-3 copy.eps"/>
              <p:cNvPicPr>
                <a:picLocks noChangeAspect="1"/>
              </p:cNvPicPr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-1047924" y="2133600"/>
                <a:ext cx="285924" cy="393809"/>
              </a:xfrm>
              <a:prstGeom prst="rect">
                <a:avLst/>
              </a:prstGeom>
            </p:spPr>
          </p:pic>
          <p:pic>
            <p:nvPicPr>
              <p:cNvPr id="29" name="Picture 28" descr="ian-symbol-dinoflagellate-3 copy.eps"/>
              <p:cNvPicPr>
                <a:picLocks noChangeAspect="1"/>
              </p:cNvPicPr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-1428924" y="1905000"/>
                <a:ext cx="442599" cy="609600"/>
              </a:xfrm>
              <a:prstGeom prst="rect">
                <a:avLst/>
              </a:prstGeom>
            </p:spPr>
          </p:pic>
          <p:pic>
            <p:nvPicPr>
              <p:cNvPr id="30" name="Picture 29" descr="ian-symbol-dinoflagellate-3 copy.eps"/>
              <p:cNvPicPr>
                <a:picLocks noChangeAspect="1"/>
              </p:cNvPicPr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 flipH="1">
                <a:off x="-1511397" y="2286000"/>
                <a:ext cx="387274" cy="533400"/>
              </a:xfrm>
              <a:prstGeom prst="rect">
                <a:avLst/>
              </a:prstGeom>
            </p:spPr>
          </p:pic>
        </p:grpSp>
        <p:grpSp>
          <p:nvGrpSpPr>
            <p:cNvPr id="18" name="Group 65"/>
            <p:cNvGrpSpPr/>
            <p:nvPr/>
          </p:nvGrpSpPr>
          <p:grpSpPr>
            <a:xfrm>
              <a:off x="6801277" y="4785820"/>
              <a:ext cx="818723" cy="624380"/>
              <a:chOff x="6801277" y="4785820"/>
              <a:chExt cx="647549" cy="418972"/>
            </a:xfrm>
          </p:grpSpPr>
          <p:grpSp>
            <p:nvGrpSpPr>
              <p:cNvPr id="22" name="Group 13"/>
              <p:cNvGrpSpPr/>
              <p:nvPr/>
            </p:nvGrpSpPr>
            <p:grpSpPr>
              <a:xfrm rot="1311744">
                <a:off x="6995922" y="4785820"/>
                <a:ext cx="452904" cy="418972"/>
                <a:chOff x="5715000" y="1931428"/>
                <a:chExt cx="343635" cy="202172"/>
              </a:xfrm>
            </p:grpSpPr>
            <p:pic>
              <p:nvPicPr>
                <p:cNvPr id="26" name="Picture 25" descr="ian-symbol-copepod copy.eps"/>
                <p:cNvPicPr>
                  <a:picLocks noChangeAspect="1"/>
                </p:cNvPicPr>
                <p:nvPr/>
              </p:nvPicPr>
              <p:blipFill>
                <a:blip r:embed="rId12" cstate="print"/>
                <a:stretch>
                  <a:fillRect/>
                </a:stretch>
              </p:blipFill>
              <p:spPr>
                <a:xfrm>
                  <a:off x="5715000" y="1981200"/>
                  <a:ext cx="246725" cy="152400"/>
                </a:xfrm>
                <a:prstGeom prst="rect">
                  <a:avLst/>
                </a:prstGeom>
              </p:spPr>
            </p:pic>
            <p:pic>
              <p:nvPicPr>
                <p:cNvPr id="27" name="Picture 26" descr="ian-symbol-copepod copy.eps"/>
                <p:cNvPicPr>
                  <a:picLocks noChangeAspect="1"/>
                </p:cNvPicPr>
                <p:nvPr/>
              </p:nvPicPr>
              <p:blipFill>
                <a:blip r:embed="rId12" cstate="print"/>
                <a:stretch>
                  <a:fillRect/>
                </a:stretch>
              </p:blipFill>
              <p:spPr>
                <a:xfrm rot="1163064">
                  <a:off x="5880604" y="1931428"/>
                  <a:ext cx="178031" cy="109968"/>
                </a:xfrm>
                <a:prstGeom prst="rect">
                  <a:avLst/>
                </a:prstGeom>
              </p:spPr>
            </p:pic>
          </p:grpSp>
          <p:grpSp>
            <p:nvGrpSpPr>
              <p:cNvPr id="23" name="Group 60"/>
              <p:cNvGrpSpPr/>
              <p:nvPr/>
            </p:nvGrpSpPr>
            <p:grpSpPr>
              <a:xfrm rot="20889952">
                <a:off x="6801277" y="4903971"/>
                <a:ext cx="287757" cy="219767"/>
                <a:chOff x="5715000" y="1931428"/>
                <a:chExt cx="343635" cy="202172"/>
              </a:xfrm>
            </p:grpSpPr>
            <p:pic>
              <p:nvPicPr>
                <p:cNvPr id="24" name="Picture 23" descr="ian-symbol-copepod copy.eps"/>
                <p:cNvPicPr>
                  <a:picLocks noChangeAspect="1"/>
                </p:cNvPicPr>
                <p:nvPr/>
              </p:nvPicPr>
              <p:blipFill>
                <a:blip r:embed="rId12" cstate="print"/>
                <a:stretch>
                  <a:fillRect/>
                </a:stretch>
              </p:blipFill>
              <p:spPr>
                <a:xfrm>
                  <a:off x="5715000" y="1981200"/>
                  <a:ext cx="246725" cy="152400"/>
                </a:xfrm>
                <a:prstGeom prst="rect">
                  <a:avLst/>
                </a:prstGeom>
              </p:spPr>
            </p:pic>
            <p:pic>
              <p:nvPicPr>
                <p:cNvPr id="25" name="Picture 24" descr="ian-symbol-copepod copy.eps"/>
                <p:cNvPicPr>
                  <a:picLocks noChangeAspect="1"/>
                </p:cNvPicPr>
                <p:nvPr/>
              </p:nvPicPr>
              <p:blipFill>
                <a:blip r:embed="rId12" cstate="print"/>
                <a:stretch>
                  <a:fillRect/>
                </a:stretch>
              </p:blipFill>
              <p:spPr>
                <a:xfrm rot="1163064">
                  <a:off x="5880604" y="1931428"/>
                  <a:ext cx="178031" cy="109968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9" name="Group 64"/>
            <p:cNvGrpSpPr/>
            <p:nvPr/>
          </p:nvGrpSpPr>
          <p:grpSpPr>
            <a:xfrm>
              <a:off x="6629400" y="4386406"/>
              <a:ext cx="304800" cy="228600"/>
              <a:chOff x="7807935" y="4666345"/>
              <a:chExt cx="487608" cy="327945"/>
            </a:xfrm>
          </p:grpSpPr>
          <p:pic>
            <p:nvPicPr>
              <p:cNvPr id="20" name="Picture 19" descr="ian-symbol-acartia-spp copy.eps"/>
              <p:cNvPicPr>
                <a:picLocks noChangeAspect="1"/>
              </p:cNvPicPr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 rot="15287483">
                <a:off x="7805833" y="4684392"/>
                <a:ext cx="312000" cy="307796"/>
              </a:xfrm>
              <a:prstGeom prst="rect">
                <a:avLst/>
              </a:prstGeom>
            </p:spPr>
          </p:pic>
          <p:pic>
            <p:nvPicPr>
              <p:cNvPr id="21" name="Picture 20" descr="ian-symbol-acartia-spp copy.eps"/>
              <p:cNvPicPr>
                <a:picLocks noChangeAspect="1"/>
              </p:cNvPicPr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 rot="16960711">
                <a:off x="8073609" y="4695090"/>
                <a:ext cx="250680" cy="193189"/>
              </a:xfrm>
              <a:prstGeom prst="rect">
                <a:avLst/>
              </a:prstGeom>
            </p:spPr>
          </p:pic>
        </p:grpSp>
      </p:grpSp>
      <p:sp>
        <p:nvSpPr>
          <p:cNvPr id="4" name="TextBox 3"/>
          <p:cNvSpPr txBox="1"/>
          <p:nvPr/>
        </p:nvSpPr>
        <p:spPr>
          <a:xfrm>
            <a:off x="6509946" y="6629400"/>
            <a:ext cx="263405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i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Images courtesy of ian.umces.edu/</a:t>
            </a:r>
            <a:r>
              <a:rPr lang="en-US" sz="900" i="1" dirty="0" err="1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imagelibrary</a:t>
            </a:r>
            <a:r>
              <a:rPr lang="en-US" sz="900" i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1143000" y="685800"/>
            <a:ext cx="3546071" cy="1949516"/>
            <a:chOff x="1143000" y="685800"/>
            <a:chExt cx="3546071" cy="1949516"/>
          </a:xfrm>
        </p:grpSpPr>
        <p:grpSp>
          <p:nvGrpSpPr>
            <p:cNvPr id="41" name="Group 69"/>
            <p:cNvGrpSpPr/>
            <p:nvPr/>
          </p:nvGrpSpPr>
          <p:grpSpPr>
            <a:xfrm>
              <a:off x="1981200" y="685800"/>
              <a:ext cx="1688964" cy="762000"/>
              <a:chOff x="1981200" y="685800"/>
              <a:chExt cx="1688964" cy="762000"/>
            </a:xfrm>
          </p:grpSpPr>
          <p:pic>
            <p:nvPicPr>
              <p:cNvPr id="53" name="Picture 52" descr="ian-symbol-alosa-aestivalis.eps"/>
              <p:cNvPicPr>
                <a:picLocks noChangeAspect="1"/>
              </p:cNvPicPr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 flipH="1">
                <a:off x="1981200" y="685800"/>
                <a:ext cx="622164" cy="228600"/>
              </a:xfrm>
              <a:prstGeom prst="rect">
                <a:avLst/>
              </a:prstGeom>
            </p:spPr>
          </p:pic>
          <p:pic>
            <p:nvPicPr>
              <p:cNvPr id="54" name="Picture 5" descr="ian-symbol-alosa-aestivalis.eps"/>
              <p:cNvPicPr>
                <a:picLocks noChangeAspect="1"/>
              </p:cNvPicPr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 flipH="1">
                <a:off x="1981200" y="914400"/>
                <a:ext cx="1176778" cy="432380"/>
              </a:xfrm>
              <a:prstGeom prst="rect">
                <a:avLst/>
              </a:prstGeom>
            </p:spPr>
          </p:pic>
          <p:pic>
            <p:nvPicPr>
              <p:cNvPr id="55" name="Picture 54" descr="ian-symbol-alosa-aestivalis.eps"/>
              <p:cNvPicPr>
                <a:picLocks noChangeAspect="1"/>
              </p:cNvPicPr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 flipH="1">
                <a:off x="3048000" y="914400"/>
                <a:ext cx="622164" cy="228600"/>
              </a:xfrm>
              <a:prstGeom prst="rect">
                <a:avLst/>
              </a:prstGeom>
            </p:spPr>
          </p:pic>
          <p:pic>
            <p:nvPicPr>
              <p:cNvPr id="56" name="Picture 55" descr="ian-symbol-alosa-aestivalis.eps"/>
              <p:cNvPicPr>
                <a:picLocks noChangeAspect="1"/>
              </p:cNvPicPr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 flipH="1">
                <a:off x="2764412" y="1143000"/>
                <a:ext cx="829552" cy="304800"/>
              </a:xfrm>
              <a:prstGeom prst="rect">
                <a:avLst/>
              </a:prstGeom>
            </p:spPr>
          </p:pic>
        </p:grpSp>
        <p:pic>
          <p:nvPicPr>
            <p:cNvPr id="42" name="Picture 41" descr="ian-symbol-callinectes-sapidus-egg-bearing-female copy.eps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 rot="4016794">
              <a:off x="4024890" y="1032114"/>
              <a:ext cx="698148" cy="630214"/>
            </a:xfrm>
            <a:prstGeom prst="rect">
              <a:avLst/>
            </a:prstGeom>
          </p:spPr>
        </p:pic>
        <p:pic>
          <p:nvPicPr>
            <p:cNvPr id="43" name="Picture 42" descr="ian-symbol-morone-saxatilis copy.eps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143000" y="2057400"/>
              <a:ext cx="1368168" cy="533400"/>
            </a:xfrm>
            <a:prstGeom prst="rect">
              <a:avLst/>
            </a:prstGeom>
          </p:spPr>
        </p:pic>
        <p:grpSp>
          <p:nvGrpSpPr>
            <p:cNvPr id="44" name="Group 89"/>
            <p:cNvGrpSpPr/>
            <p:nvPr/>
          </p:nvGrpSpPr>
          <p:grpSpPr>
            <a:xfrm>
              <a:off x="2514600" y="1828800"/>
              <a:ext cx="1371600" cy="806516"/>
              <a:chOff x="2514600" y="1828800"/>
              <a:chExt cx="1371600" cy="806516"/>
            </a:xfrm>
          </p:grpSpPr>
          <p:grpSp>
            <p:nvGrpSpPr>
              <p:cNvPr id="45" name="Group 84"/>
              <p:cNvGrpSpPr/>
              <p:nvPr/>
            </p:nvGrpSpPr>
            <p:grpSpPr>
              <a:xfrm>
                <a:off x="2971800" y="1828800"/>
                <a:ext cx="914400" cy="457200"/>
                <a:chOff x="-914400" y="2667000"/>
                <a:chExt cx="914400" cy="457200"/>
              </a:xfrm>
            </p:grpSpPr>
            <p:pic>
              <p:nvPicPr>
                <p:cNvPr id="49" name="Picture 48" descr="ian-symbol-brevoortia-tyrannus-juvenile copy.eps"/>
                <p:cNvPicPr>
                  <a:picLocks noChangeAspect="1"/>
                </p:cNvPicPr>
                <p:nvPr/>
              </p:nvPicPr>
              <p:blipFill>
                <a:blip r:embed="rId17" cstate="print"/>
                <a:stretch>
                  <a:fillRect/>
                </a:stretch>
              </p:blipFill>
              <p:spPr>
                <a:xfrm flipH="1">
                  <a:off x="-914400" y="2667000"/>
                  <a:ext cx="457200" cy="152400"/>
                </a:xfrm>
                <a:prstGeom prst="rect">
                  <a:avLst/>
                </a:prstGeom>
              </p:spPr>
            </p:pic>
            <p:pic>
              <p:nvPicPr>
                <p:cNvPr id="50" name="Picture 49" descr="ian-symbol-brevoortia-tyrannus-juvenile copy.eps"/>
                <p:cNvPicPr>
                  <a:picLocks noChangeAspect="1"/>
                </p:cNvPicPr>
                <p:nvPr/>
              </p:nvPicPr>
              <p:blipFill>
                <a:blip r:embed="rId17" cstate="print"/>
                <a:stretch>
                  <a:fillRect/>
                </a:stretch>
              </p:blipFill>
              <p:spPr>
                <a:xfrm flipH="1">
                  <a:off x="-762000" y="2819400"/>
                  <a:ext cx="457200" cy="152400"/>
                </a:xfrm>
                <a:prstGeom prst="rect">
                  <a:avLst/>
                </a:prstGeom>
              </p:spPr>
            </p:pic>
            <p:pic>
              <p:nvPicPr>
                <p:cNvPr id="51" name="Picture 50" descr="ian-symbol-brevoortia-tyrannus-juvenile copy.eps"/>
                <p:cNvPicPr>
                  <a:picLocks noChangeAspect="1"/>
                </p:cNvPicPr>
                <p:nvPr/>
              </p:nvPicPr>
              <p:blipFill>
                <a:blip r:embed="rId17" cstate="print"/>
                <a:stretch>
                  <a:fillRect/>
                </a:stretch>
              </p:blipFill>
              <p:spPr>
                <a:xfrm flipH="1">
                  <a:off x="-609600" y="2971800"/>
                  <a:ext cx="457200" cy="152400"/>
                </a:xfrm>
                <a:prstGeom prst="rect">
                  <a:avLst/>
                </a:prstGeom>
              </p:spPr>
            </p:pic>
            <p:pic>
              <p:nvPicPr>
                <p:cNvPr id="52" name="Picture 51" descr="ian-symbol-brevoortia-tyrannus-juvenile copy.eps"/>
                <p:cNvPicPr>
                  <a:picLocks noChangeAspect="1"/>
                </p:cNvPicPr>
                <p:nvPr/>
              </p:nvPicPr>
              <p:blipFill>
                <a:blip r:embed="rId17" cstate="print"/>
                <a:stretch>
                  <a:fillRect/>
                </a:stretch>
              </p:blipFill>
              <p:spPr>
                <a:xfrm flipH="1">
                  <a:off x="-457200" y="2667000"/>
                  <a:ext cx="457200" cy="152400"/>
                </a:xfrm>
                <a:prstGeom prst="rect">
                  <a:avLst/>
                </a:prstGeom>
              </p:spPr>
            </p:pic>
          </p:grpSp>
          <p:grpSp>
            <p:nvGrpSpPr>
              <p:cNvPr id="46" name="Group 85"/>
              <p:cNvGrpSpPr/>
              <p:nvPr/>
            </p:nvGrpSpPr>
            <p:grpSpPr>
              <a:xfrm>
                <a:off x="2514600" y="2209800"/>
                <a:ext cx="993144" cy="425516"/>
                <a:chOff x="-1752600" y="2165284"/>
                <a:chExt cx="993144" cy="425516"/>
              </a:xfrm>
            </p:grpSpPr>
            <p:pic>
              <p:nvPicPr>
                <p:cNvPr id="47" name="Picture 46" descr="ian-symbol-brevoortia-tyrannus copy.eps"/>
                <p:cNvPicPr>
                  <a:picLocks noChangeAspect="1"/>
                </p:cNvPicPr>
                <p:nvPr/>
              </p:nvPicPr>
              <p:blipFill>
                <a:blip r:embed="rId18" cstate="print"/>
                <a:stretch>
                  <a:fillRect/>
                </a:stretch>
              </p:blipFill>
              <p:spPr>
                <a:xfrm>
                  <a:off x="-1752600" y="2165284"/>
                  <a:ext cx="685800" cy="222782"/>
                </a:xfrm>
                <a:prstGeom prst="rect">
                  <a:avLst/>
                </a:prstGeom>
              </p:spPr>
            </p:pic>
            <p:pic>
              <p:nvPicPr>
                <p:cNvPr id="48" name="Picture 47" descr="ian-symbol-brevoortia-tyrannus copy.eps"/>
                <p:cNvPicPr>
                  <a:picLocks noChangeAspect="1"/>
                </p:cNvPicPr>
                <p:nvPr/>
              </p:nvPicPr>
              <p:blipFill>
                <a:blip r:embed="rId18" cstate="print"/>
                <a:stretch>
                  <a:fillRect/>
                </a:stretch>
              </p:blipFill>
              <p:spPr>
                <a:xfrm>
                  <a:off x="-1600201" y="2317684"/>
                  <a:ext cx="840745" cy="273116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59" name="Rectangle 4"/>
          <p:cNvSpPr>
            <a:spLocks noChangeArrowheads="1"/>
          </p:cNvSpPr>
          <p:nvPr/>
        </p:nvSpPr>
        <p:spPr bwMode="auto">
          <a:xfrm>
            <a:off x="0" y="20638"/>
            <a:ext cx="9144000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Ecological Groups: </a:t>
            </a:r>
            <a:r>
              <a:rPr lang="en-US"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Federal fisheries, 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Forage, </a:t>
            </a:r>
            <a:r>
              <a:rPr lang="en-US"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Protected, </a:t>
            </a:r>
            <a:r>
              <a:rPr lang="en-US" sz="2000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Habitat</a:t>
            </a:r>
          </a:p>
        </p:txBody>
      </p:sp>
      <p:pic>
        <p:nvPicPr>
          <p:cNvPr id="61" name="Picture 60" descr="ian-symbol-haliaeetus-leucocephalus copy.eps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838200" y="4419600"/>
            <a:ext cx="1263251" cy="607952"/>
          </a:xfrm>
          <a:prstGeom prst="rect">
            <a:avLst/>
          </a:prstGeom>
        </p:spPr>
      </p:pic>
      <p:pic>
        <p:nvPicPr>
          <p:cNvPr id="62" name="Picture 61" descr="ian-symbol-tursiops-spp copy.eps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 rot="983569">
            <a:off x="1501478" y="5561977"/>
            <a:ext cx="602887" cy="467239"/>
          </a:xfrm>
          <a:prstGeom prst="rect">
            <a:avLst/>
          </a:prstGeom>
        </p:spPr>
      </p:pic>
      <p:pic>
        <p:nvPicPr>
          <p:cNvPr id="63" name="Picture 62" descr="ian-symbol-paralichthys-dentatus.eps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 flipH="1">
            <a:off x="3657600" y="2133600"/>
            <a:ext cx="1145474" cy="582183"/>
          </a:xfrm>
          <a:prstGeom prst="rect">
            <a:avLst/>
          </a:prstGeom>
        </p:spPr>
      </p:pic>
      <p:pic>
        <p:nvPicPr>
          <p:cNvPr id="64" name="Picture 44" descr="ian-symbol-caretta-caretta copy.eps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 flipH="1">
            <a:off x="3429000" y="6156898"/>
            <a:ext cx="1221600" cy="701102"/>
          </a:xfrm>
          <a:prstGeom prst="rect">
            <a:avLst/>
          </a:prstGeom>
        </p:spPr>
      </p:pic>
      <p:pic>
        <p:nvPicPr>
          <p:cNvPr id="65" name="Picture 45" descr="ian-symbol-malaclemys-centrata copy.eps"/>
          <p:cNvPicPr>
            <a:picLocks noChangeAspect="1"/>
          </p:cNvPicPr>
          <p:nvPr/>
        </p:nvPicPr>
        <p:blipFill>
          <a:blip r:embed="rId23" cstate="print">
            <a:lum bright="6000" contrast="-12000"/>
          </a:blip>
          <a:stretch>
            <a:fillRect/>
          </a:stretch>
        </p:blipFill>
        <p:spPr>
          <a:xfrm>
            <a:off x="1993375" y="6019800"/>
            <a:ext cx="902225" cy="490281"/>
          </a:xfrm>
          <a:prstGeom prst="rect">
            <a:avLst/>
          </a:prstGeom>
        </p:spPr>
      </p:pic>
      <p:grpSp>
        <p:nvGrpSpPr>
          <p:cNvPr id="91" name="Group 90"/>
          <p:cNvGrpSpPr/>
          <p:nvPr/>
        </p:nvGrpSpPr>
        <p:grpSpPr>
          <a:xfrm>
            <a:off x="1828800" y="408171"/>
            <a:ext cx="5867400" cy="3325629"/>
            <a:chOff x="1828800" y="408171"/>
            <a:chExt cx="5867400" cy="3325629"/>
          </a:xfrm>
        </p:grpSpPr>
        <p:grpSp>
          <p:nvGrpSpPr>
            <p:cNvPr id="5" name="Group 40"/>
            <p:cNvGrpSpPr/>
            <p:nvPr/>
          </p:nvGrpSpPr>
          <p:grpSpPr>
            <a:xfrm>
              <a:off x="6172202" y="1905000"/>
              <a:ext cx="457204" cy="381000"/>
              <a:chOff x="5943596" y="1905000"/>
              <a:chExt cx="533404" cy="381000"/>
            </a:xfrm>
          </p:grpSpPr>
          <p:pic>
            <p:nvPicPr>
              <p:cNvPr id="37" name="Picture 36" descr="ian-symbol-amphipod copy.eps"/>
              <p:cNvPicPr>
                <a:picLocks noChangeAspect="1"/>
              </p:cNvPicPr>
              <p:nvPr/>
            </p:nvPicPr>
            <p:blipFill>
              <a:blip r:embed="rId24" cstate="print"/>
              <a:stretch>
                <a:fillRect/>
              </a:stretch>
            </p:blipFill>
            <p:spPr>
              <a:xfrm>
                <a:off x="5943596" y="1981200"/>
                <a:ext cx="228600" cy="194036"/>
              </a:xfrm>
              <a:prstGeom prst="rect">
                <a:avLst/>
              </a:prstGeom>
            </p:spPr>
          </p:pic>
          <p:pic>
            <p:nvPicPr>
              <p:cNvPr id="38" name="Picture 37" descr="ian-symbol-amphipod copy.eps"/>
              <p:cNvPicPr>
                <a:picLocks noChangeAspect="1"/>
              </p:cNvPicPr>
              <p:nvPr/>
            </p:nvPicPr>
            <p:blipFill>
              <a:blip r:embed="rId24" cstate="print"/>
              <a:stretch>
                <a:fillRect/>
              </a:stretch>
            </p:blipFill>
            <p:spPr>
              <a:xfrm>
                <a:off x="6068849" y="2004243"/>
                <a:ext cx="331947" cy="281757"/>
              </a:xfrm>
              <a:prstGeom prst="rect">
                <a:avLst/>
              </a:prstGeom>
            </p:spPr>
          </p:pic>
          <p:pic>
            <p:nvPicPr>
              <p:cNvPr id="39" name="Picture 38" descr="ian-symbol-amphipod copy.eps"/>
              <p:cNvPicPr>
                <a:picLocks noChangeAspect="1"/>
              </p:cNvPicPr>
              <p:nvPr/>
            </p:nvPicPr>
            <p:blipFill>
              <a:blip r:embed="rId24" cstate="print"/>
              <a:stretch>
                <a:fillRect/>
              </a:stretch>
            </p:blipFill>
            <p:spPr>
              <a:xfrm flipH="1">
                <a:off x="6248400" y="1905000"/>
                <a:ext cx="228600" cy="169055"/>
              </a:xfrm>
              <a:prstGeom prst="rect">
                <a:avLst/>
              </a:prstGeom>
            </p:spPr>
          </p:pic>
        </p:grpSp>
        <p:pic>
          <p:nvPicPr>
            <p:cNvPr id="7" name="Picture 6" descr="ian-symbol-feather-duster-worm copy.eps"/>
            <p:cNvPicPr>
              <a:picLocks noChangeAspect="1"/>
            </p:cNvPicPr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391400" y="1141169"/>
              <a:ext cx="304800" cy="611431"/>
            </a:xfrm>
            <a:prstGeom prst="rect">
              <a:avLst/>
            </a:prstGeom>
          </p:spPr>
        </p:pic>
        <p:pic>
          <p:nvPicPr>
            <p:cNvPr id="9" name="Picture 8" descr="ian-symbol-polychaete-white-bristles copy.eps"/>
            <p:cNvPicPr>
              <a:picLocks noChangeAspect="1"/>
            </p:cNvPicPr>
            <p:nvPr/>
          </p:nvPicPr>
          <p:blipFill>
            <a:blip r:embed="rId26" cstate="print"/>
            <a:stretch>
              <a:fillRect/>
            </a:stretch>
          </p:blipFill>
          <p:spPr>
            <a:xfrm rot="8116240">
              <a:off x="6705600" y="408171"/>
              <a:ext cx="609600" cy="790354"/>
            </a:xfrm>
            <a:prstGeom prst="rect">
              <a:avLst/>
            </a:prstGeom>
          </p:spPr>
        </p:pic>
        <p:pic>
          <p:nvPicPr>
            <p:cNvPr id="14" name="Picture 13" descr="ian-symbol-stomatopod.eps"/>
            <p:cNvPicPr>
              <a:picLocks noChangeAspect="1"/>
            </p:cNvPicPr>
            <p:nvPr/>
          </p:nvPicPr>
          <p:blipFill>
            <a:blip r:embed="rId27" cstate="print"/>
            <a:stretch>
              <a:fillRect/>
            </a:stretch>
          </p:blipFill>
          <p:spPr>
            <a:xfrm rot="272435">
              <a:off x="5874668" y="546914"/>
              <a:ext cx="349220" cy="197454"/>
            </a:xfrm>
            <a:prstGeom prst="rect">
              <a:avLst/>
            </a:prstGeom>
          </p:spPr>
        </p:pic>
        <p:grpSp>
          <p:nvGrpSpPr>
            <p:cNvPr id="80" name="Group 79"/>
            <p:cNvGrpSpPr/>
            <p:nvPr/>
          </p:nvGrpSpPr>
          <p:grpSpPr>
            <a:xfrm>
              <a:off x="1828800" y="1219200"/>
              <a:ext cx="5071633" cy="2514600"/>
              <a:chOff x="1828800" y="1219200"/>
              <a:chExt cx="5071633" cy="2514600"/>
            </a:xfrm>
          </p:grpSpPr>
          <p:pic>
            <p:nvPicPr>
              <p:cNvPr id="81" name="Picture 9" descr="ian-symbol-squid copy.eps"/>
              <p:cNvPicPr>
                <a:picLocks noChangeAspect="1"/>
              </p:cNvPicPr>
              <p:nvPr/>
            </p:nvPicPr>
            <p:blipFill>
              <a:blip r:embed="rId28" cstate="print"/>
              <a:stretch>
                <a:fillRect/>
              </a:stretch>
            </p:blipFill>
            <p:spPr>
              <a:xfrm>
                <a:off x="5715000" y="1219200"/>
                <a:ext cx="1185433" cy="609600"/>
              </a:xfrm>
              <a:prstGeom prst="rect">
                <a:avLst/>
              </a:prstGeom>
            </p:spPr>
          </p:pic>
          <p:grpSp>
            <p:nvGrpSpPr>
              <p:cNvPr id="82" name="Group 73"/>
              <p:cNvGrpSpPr/>
              <p:nvPr/>
            </p:nvGrpSpPr>
            <p:grpSpPr>
              <a:xfrm>
                <a:off x="2895600" y="3200400"/>
                <a:ext cx="1168196" cy="533400"/>
                <a:chOff x="2971799" y="3200400"/>
                <a:chExt cx="1168196" cy="533400"/>
              </a:xfrm>
            </p:grpSpPr>
            <p:pic>
              <p:nvPicPr>
                <p:cNvPr id="86" name="Picture 70" descr="ian-symbol-leiostomus-xanthurus copy.eps"/>
                <p:cNvPicPr>
                  <a:picLocks noChangeAspect="1"/>
                </p:cNvPicPr>
                <p:nvPr/>
              </p:nvPicPr>
              <p:blipFill>
                <a:blip r:embed="rId29" cstate="print"/>
                <a:stretch>
                  <a:fillRect/>
                </a:stretch>
              </p:blipFill>
              <p:spPr>
                <a:xfrm>
                  <a:off x="2971799" y="3200400"/>
                  <a:ext cx="676991" cy="381000"/>
                </a:xfrm>
                <a:prstGeom prst="rect">
                  <a:avLst/>
                </a:prstGeom>
              </p:spPr>
            </p:pic>
            <p:pic>
              <p:nvPicPr>
                <p:cNvPr id="87" name="Picture 72" descr="ian-symbol-leiostomus-xanthurus copy.eps"/>
                <p:cNvPicPr>
                  <a:picLocks noChangeAspect="1"/>
                </p:cNvPicPr>
                <p:nvPr/>
              </p:nvPicPr>
              <p:blipFill>
                <a:blip r:embed="rId29" cstate="print"/>
                <a:stretch>
                  <a:fillRect/>
                </a:stretch>
              </p:blipFill>
              <p:spPr>
                <a:xfrm>
                  <a:off x="3733800" y="3200400"/>
                  <a:ext cx="406195" cy="228600"/>
                </a:xfrm>
                <a:prstGeom prst="rect">
                  <a:avLst/>
                </a:prstGeom>
              </p:spPr>
            </p:pic>
            <p:pic>
              <p:nvPicPr>
                <p:cNvPr id="88" name="Picture 71" descr="ian-symbol-leiostomus-xanthurus copy.eps"/>
                <p:cNvPicPr>
                  <a:picLocks noChangeAspect="1"/>
                </p:cNvPicPr>
                <p:nvPr/>
              </p:nvPicPr>
              <p:blipFill>
                <a:blip r:embed="rId29" cstate="print"/>
                <a:stretch>
                  <a:fillRect/>
                </a:stretch>
              </p:blipFill>
              <p:spPr>
                <a:xfrm>
                  <a:off x="3429000" y="3429000"/>
                  <a:ext cx="541593" cy="304800"/>
                </a:xfrm>
                <a:prstGeom prst="rect">
                  <a:avLst/>
                </a:prstGeom>
              </p:spPr>
            </p:pic>
          </p:grpSp>
          <p:grpSp>
            <p:nvGrpSpPr>
              <p:cNvPr id="83" name="Group 87"/>
              <p:cNvGrpSpPr/>
              <p:nvPr/>
            </p:nvGrpSpPr>
            <p:grpSpPr>
              <a:xfrm>
                <a:off x="1828800" y="1828800"/>
                <a:ext cx="838200" cy="248334"/>
                <a:chOff x="1828800" y="1828800"/>
                <a:chExt cx="838200" cy="248334"/>
              </a:xfrm>
            </p:grpSpPr>
            <p:pic>
              <p:nvPicPr>
                <p:cNvPr id="84" name="Picture 29" descr="ian-symbol-menidia-menidia copy.eps"/>
                <p:cNvPicPr>
                  <a:picLocks noChangeAspect="1"/>
                </p:cNvPicPr>
                <p:nvPr/>
              </p:nvPicPr>
              <p:blipFill>
                <a:blip r:embed="rId30" cstate="print"/>
                <a:stretch>
                  <a:fillRect/>
                </a:stretch>
              </p:blipFill>
              <p:spPr>
                <a:xfrm>
                  <a:off x="1828800" y="1926560"/>
                  <a:ext cx="609600" cy="150574"/>
                </a:xfrm>
                <a:prstGeom prst="rect">
                  <a:avLst/>
                </a:prstGeom>
              </p:spPr>
            </p:pic>
            <p:pic>
              <p:nvPicPr>
                <p:cNvPr id="85" name="Picture 84" descr="ian-symbol-menidia-menidia copy.eps"/>
                <p:cNvPicPr>
                  <a:picLocks noChangeAspect="1"/>
                </p:cNvPicPr>
                <p:nvPr/>
              </p:nvPicPr>
              <p:blipFill>
                <a:blip r:embed="rId30" cstate="print"/>
                <a:stretch>
                  <a:fillRect/>
                </a:stretch>
              </p:blipFill>
              <p:spPr>
                <a:xfrm>
                  <a:off x="2057400" y="1828800"/>
                  <a:ext cx="609600" cy="150574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60" name="Rectangle 2"/>
          <p:cNvSpPr>
            <a:spLocks noChangeArrowheads="1"/>
          </p:cNvSpPr>
          <p:nvPr/>
        </p:nvSpPr>
        <p:spPr bwMode="auto">
          <a:xfrm>
            <a:off x="323850" y="442913"/>
            <a:ext cx="4248150" cy="637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200" b="1" dirty="0"/>
              <a:t>Finfish 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000" dirty="0"/>
              <a:t>- </a:t>
            </a:r>
            <a:r>
              <a:rPr lang="en-US" sz="1000" b="1" dirty="0" err="1">
                <a:solidFill>
                  <a:srgbClr val="FF0000"/>
                </a:solidFill>
              </a:rPr>
              <a:t>Alosines</a:t>
            </a:r>
            <a:r>
              <a:rPr lang="en-US" sz="1000" dirty="0"/>
              <a:t> (</a:t>
            </a:r>
            <a:r>
              <a:rPr lang="en-US" sz="1000" dirty="0" err="1"/>
              <a:t>Amer.Shad</a:t>
            </a:r>
            <a:r>
              <a:rPr lang="en-US" sz="1000" dirty="0"/>
              <a:t>, Hickory Shad, Alewife &amp; Herring)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000" dirty="0"/>
              <a:t>- Atlantic Croaker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000" dirty="0"/>
              <a:t>- </a:t>
            </a:r>
            <a:r>
              <a:rPr lang="en-US" sz="1000" b="1" dirty="0">
                <a:solidFill>
                  <a:srgbClr val="FF0000"/>
                </a:solidFill>
              </a:rPr>
              <a:t>Bay anchovy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000" dirty="0"/>
              <a:t>- Black drum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000" dirty="0"/>
              <a:t>- </a:t>
            </a:r>
            <a:r>
              <a:rPr lang="en-US" sz="1000" b="1" dirty="0">
                <a:solidFill>
                  <a:srgbClr val="0070C0"/>
                </a:solidFill>
              </a:rPr>
              <a:t>Bluefish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000" dirty="0"/>
              <a:t>- </a:t>
            </a:r>
            <a:r>
              <a:rPr lang="en-US" sz="1000" b="1" dirty="0">
                <a:solidFill>
                  <a:srgbClr val="0070C0"/>
                </a:solidFill>
              </a:rPr>
              <a:t>Butterfish</a:t>
            </a:r>
            <a:r>
              <a:rPr lang="en-US" sz="1000" dirty="0"/>
              <a:t>, </a:t>
            </a:r>
            <a:r>
              <a:rPr lang="en-US" sz="1000" dirty="0" err="1"/>
              <a:t>harvestfish</a:t>
            </a:r>
            <a:r>
              <a:rPr lang="en-US" sz="1000" dirty="0"/>
              <a:t> (“</a:t>
            </a:r>
            <a:r>
              <a:rPr lang="en-US" sz="1000" dirty="0" err="1"/>
              <a:t>Jellivores</a:t>
            </a:r>
            <a:r>
              <a:rPr lang="en-US" sz="1000" dirty="0"/>
              <a:t>”)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000" dirty="0"/>
              <a:t>- Catfish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000" dirty="0"/>
              <a:t>- Gizzard shad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000" dirty="0"/>
              <a:t>- </a:t>
            </a:r>
            <a:r>
              <a:rPr lang="en-US" sz="1000" b="1" dirty="0">
                <a:solidFill>
                  <a:srgbClr val="FF0000"/>
                </a:solidFill>
              </a:rPr>
              <a:t>Littoral forage fish</a:t>
            </a:r>
            <a:r>
              <a:rPr lang="en-US" sz="1000" dirty="0"/>
              <a:t>: silversides, </a:t>
            </a:r>
            <a:r>
              <a:rPr lang="en-US" sz="1000" dirty="0" err="1"/>
              <a:t>mummichog</a:t>
            </a:r>
            <a:endParaRPr lang="en-US" sz="1000" dirty="0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000" dirty="0"/>
              <a:t>- </a:t>
            </a:r>
            <a:r>
              <a:rPr lang="en-US" sz="1000" b="1" dirty="0">
                <a:solidFill>
                  <a:srgbClr val="FF0000"/>
                </a:solidFill>
              </a:rPr>
              <a:t>Menhaden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000" dirty="0"/>
              <a:t>- Striped bass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000" dirty="0"/>
              <a:t>- </a:t>
            </a:r>
            <a:r>
              <a:rPr lang="en-US" sz="1000" b="1" dirty="0">
                <a:solidFill>
                  <a:srgbClr val="0070C0"/>
                </a:solidFill>
              </a:rPr>
              <a:t>Summer flounder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000" dirty="0"/>
              <a:t>- Other flatfish (</a:t>
            </a:r>
            <a:r>
              <a:rPr lang="en-US" sz="1000" dirty="0" err="1"/>
              <a:t>hogchoker</a:t>
            </a:r>
            <a:r>
              <a:rPr lang="en-US" sz="1000" dirty="0"/>
              <a:t>, tonguefish, window pane, winter flounder)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000" dirty="0"/>
              <a:t>- </a:t>
            </a:r>
            <a:r>
              <a:rPr lang="en-US" sz="1000" b="1" dirty="0" err="1">
                <a:solidFill>
                  <a:srgbClr val="FF0000"/>
                </a:solidFill>
              </a:rPr>
              <a:t>Panfish</a:t>
            </a:r>
            <a:r>
              <a:rPr lang="en-US" sz="1000" dirty="0"/>
              <a:t>: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000" dirty="0"/>
              <a:t>	</a:t>
            </a:r>
            <a:r>
              <a:rPr lang="en-US" sz="1000" dirty="0" err="1"/>
              <a:t>Euryhaline</a:t>
            </a:r>
            <a:r>
              <a:rPr lang="en-US" sz="1000" dirty="0"/>
              <a:t>: Spot, silver perch; FW to 10ppt: yellow perch, bluegill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000" dirty="0"/>
              <a:t>- </a:t>
            </a:r>
            <a:r>
              <a:rPr lang="en-US" sz="1000" b="1" dirty="0">
                <a:solidFill>
                  <a:srgbClr val="0070C0"/>
                </a:solidFill>
              </a:rPr>
              <a:t>Reef assoc. fish</a:t>
            </a:r>
            <a:r>
              <a:rPr lang="en-US" sz="1000" dirty="0"/>
              <a:t>: spadefish, </a:t>
            </a:r>
            <a:r>
              <a:rPr lang="en-US" sz="1000" dirty="0" err="1"/>
              <a:t>tautog</a:t>
            </a:r>
            <a:r>
              <a:rPr lang="en-US" sz="1000" dirty="0"/>
              <a:t>, </a:t>
            </a:r>
            <a:r>
              <a:rPr lang="en-US" sz="1000" dirty="0">
                <a:solidFill>
                  <a:srgbClr val="0070C0"/>
                </a:solidFill>
              </a:rPr>
              <a:t>black </a:t>
            </a:r>
            <a:r>
              <a:rPr lang="en-US" sz="1000" dirty="0" err="1">
                <a:solidFill>
                  <a:srgbClr val="0070C0"/>
                </a:solidFill>
              </a:rPr>
              <a:t>seabass</a:t>
            </a:r>
            <a:r>
              <a:rPr lang="en-US" sz="1000" dirty="0"/>
              <a:t>, toadfish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000" dirty="0"/>
              <a:t>- Spotted hake, lizard fish, northern </a:t>
            </a:r>
            <a:r>
              <a:rPr lang="en-US" sz="1000" dirty="0" err="1"/>
              <a:t>searobin</a:t>
            </a:r>
            <a:r>
              <a:rPr lang="en-US" sz="1000" dirty="0"/>
              <a:t>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000" dirty="0"/>
              <a:t>- Weakfish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000" dirty="0"/>
              <a:t>- White perch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endParaRPr lang="en-US" sz="800" dirty="0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200" b="1" dirty="0" err="1"/>
              <a:t>Elasmobranchs</a:t>
            </a:r>
            <a:endParaRPr lang="en-US" sz="1200" b="1" dirty="0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000" dirty="0"/>
              <a:t>- </a:t>
            </a:r>
            <a:r>
              <a:rPr lang="en-US" sz="1000" dirty="0" err="1"/>
              <a:t>Cownose</a:t>
            </a:r>
            <a:r>
              <a:rPr lang="en-US" sz="1000" dirty="0"/>
              <a:t> ray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000" dirty="0"/>
              <a:t>- Dogfish, smooth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000" dirty="0"/>
              <a:t>- </a:t>
            </a:r>
            <a:r>
              <a:rPr lang="en-US" sz="1000" b="1" dirty="0">
                <a:solidFill>
                  <a:srgbClr val="0070C0"/>
                </a:solidFill>
              </a:rPr>
              <a:t>Dogfish, spiny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000" dirty="0"/>
              <a:t>- Sandbar shark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endParaRPr lang="en-US" sz="800" dirty="0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200" b="1" dirty="0"/>
              <a:t>Birds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000" dirty="0"/>
              <a:t>- </a:t>
            </a:r>
            <a:r>
              <a:rPr lang="en-US" sz="1000" b="1" dirty="0">
                <a:solidFill>
                  <a:srgbClr val="FFC000"/>
                </a:solidFill>
              </a:rPr>
              <a:t>Bald Eagle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000" dirty="0"/>
              <a:t>- </a:t>
            </a:r>
            <a:r>
              <a:rPr lang="en-US" sz="1000" dirty="0" err="1"/>
              <a:t>Piscivorous</a:t>
            </a:r>
            <a:r>
              <a:rPr lang="en-US" sz="1000" dirty="0"/>
              <a:t> birds (osprey, great blue heron, brown pelican, cormorant)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000" dirty="0"/>
              <a:t>- Benthic predators (diving ducks)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000" dirty="0"/>
              <a:t>- Herbivorous seabirds (mallard, redhead, Canada goose, &amp; swans)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endParaRPr lang="en-US" sz="800" b="1" dirty="0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200" b="1" dirty="0"/>
              <a:t>Mammals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000" dirty="0"/>
              <a:t>- </a:t>
            </a:r>
            <a:r>
              <a:rPr lang="en-US" sz="1000" b="1" dirty="0">
                <a:solidFill>
                  <a:srgbClr val="FFC000"/>
                </a:solidFill>
              </a:rPr>
              <a:t>Bottlenose dolphin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endParaRPr lang="en-US" sz="800" dirty="0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200" b="1" dirty="0"/>
              <a:t>Reptiles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000" dirty="0"/>
              <a:t>- </a:t>
            </a:r>
            <a:r>
              <a:rPr lang="en-US" sz="1000" b="1" dirty="0">
                <a:solidFill>
                  <a:srgbClr val="FFC000"/>
                </a:solidFill>
              </a:rPr>
              <a:t>Diamond-back Terrapin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000" dirty="0"/>
              <a:t>- </a:t>
            </a:r>
            <a:r>
              <a:rPr lang="en-US" sz="1000" b="1" dirty="0" err="1">
                <a:solidFill>
                  <a:srgbClr val="FFC000"/>
                </a:solidFill>
              </a:rPr>
              <a:t>Seaturtles</a:t>
            </a:r>
            <a:endParaRPr lang="en-US" sz="1000" b="1" dirty="0">
              <a:solidFill>
                <a:srgbClr val="FFC000"/>
              </a:solidFill>
            </a:endParaRPr>
          </a:p>
        </p:txBody>
      </p:sp>
      <p:grpSp>
        <p:nvGrpSpPr>
          <p:cNvPr id="66" name="Group 65"/>
          <p:cNvGrpSpPr/>
          <p:nvPr/>
        </p:nvGrpSpPr>
        <p:grpSpPr>
          <a:xfrm>
            <a:off x="4319690" y="1524000"/>
            <a:ext cx="4444836" cy="1905000"/>
            <a:chOff x="4319690" y="1524000"/>
            <a:chExt cx="4444836" cy="1905000"/>
          </a:xfrm>
        </p:grpSpPr>
        <p:grpSp>
          <p:nvGrpSpPr>
            <p:cNvPr id="67" name="Group 32"/>
            <p:cNvGrpSpPr/>
            <p:nvPr/>
          </p:nvGrpSpPr>
          <p:grpSpPr>
            <a:xfrm>
              <a:off x="7086600" y="1524000"/>
              <a:ext cx="457200" cy="695625"/>
              <a:chOff x="6824699" y="1524000"/>
              <a:chExt cx="719100" cy="924225"/>
            </a:xfrm>
          </p:grpSpPr>
          <p:pic>
            <p:nvPicPr>
              <p:cNvPr id="77" name="Picture 7" descr="ian-symbol-oyster copy.eps"/>
              <p:cNvPicPr>
                <a:picLocks noChangeAspect="1"/>
              </p:cNvPicPr>
              <p:nvPr/>
            </p:nvPicPr>
            <p:blipFill>
              <a:blip r:embed="rId31" cstate="print"/>
              <a:stretch>
                <a:fillRect/>
              </a:stretch>
            </p:blipFill>
            <p:spPr>
              <a:xfrm>
                <a:off x="7010399" y="1524000"/>
                <a:ext cx="533400" cy="862739"/>
              </a:xfrm>
              <a:prstGeom prst="rect">
                <a:avLst/>
              </a:prstGeom>
            </p:spPr>
          </p:pic>
          <p:pic>
            <p:nvPicPr>
              <p:cNvPr id="78" name="Picture 8" descr="ian-symbol-oyster copy.eps"/>
              <p:cNvPicPr>
                <a:picLocks noChangeAspect="1"/>
              </p:cNvPicPr>
              <p:nvPr/>
            </p:nvPicPr>
            <p:blipFill>
              <a:blip r:embed="rId31" cstate="print"/>
              <a:stretch>
                <a:fillRect/>
              </a:stretch>
            </p:blipFill>
            <p:spPr>
              <a:xfrm rot="15766626">
                <a:off x="6920064" y="1906307"/>
                <a:ext cx="308905" cy="499635"/>
              </a:xfrm>
              <a:prstGeom prst="rect">
                <a:avLst/>
              </a:prstGeom>
            </p:spPr>
          </p:pic>
          <p:pic>
            <p:nvPicPr>
              <p:cNvPr id="79" name="Picture 6" descr="ian-symbol-oyster copy.eps"/>
              <p:cNvPicPr>
                <a:picLocks noChangeAspect="1"/>
              </p:cNvPicPr>
              <p:nvPr/>
            </p:nvPicPr>
            <p:blipFill>
              <a:blip r:embed="rId31" cstate="print"/>
              <a:stretch>
                <a:fillRect/>
              </a:stretch>
            </p:blipFill>
            <p:spPr>
              <a:xfrm rot="1747995">
                <a:off x="7188680" y="1948590"/>
                <a:ext cx="308905" cy="499635"/>
              </a:xfrm>
              <a:prstGeom prst="rect">
                <a:avLst/>
              </a:prstGeom>
            </p:spPr>
          </p:pic>
        </p:grpSp>
        <p:grpSp>
          <p:nvGrpSpPr>
            <p:cNvPr id="68" name="Group 21"/>
            <p:cNvGrpSpPr/>
            <p:nvPr/>
          </p:nvGrpSpPr>
          <p:grpSpPr>
            <a:xfrm>
              <a:off x="7772400" y="2418110"/>
              <a:ext cx="992126" cy="1010890"/>
              <a:chOff x="7193019" y="1828800"/>
              <a:chExt cx="1220727" cy="1239488"/>
            </a:xfrm>
          </p:grpSpPr>
          <p:pic>
            <p:nvPicPr>
              <p:cNvPr id="72" name="Picture 18" descr="ian-symbol-hydrilla-verticillata-1 copy.eps"/>
              <p:cNvPicPr>
                <a:picLocks noChangeAspect="1"/>
              </p:cNvPicPr>
              <p:nvPr/>
            </p:nvPicPr>
            <p:blipFill>
              <a:blip r:embed="rId32" cstate="print"/>
              <a:stretch>
                <a:fillRect/>
              </a:stretch>
            </p:blipFill>
            <p:spPr>
              <a:xfrm rot="1307544">
                <a:off x="7651747" y="1929553"/>
                <a:ext cx="761999" cy="1138735"/>
              </a:xfrm>
              <a:prstGeom prst="rect">
                <a:avLst/>
              </a:prstGeom>
            </p:spPr>
          </p:pic>
          <p:grpSp>
            <p:nvGrpSpPr>
              <p:cNvPr id="73" name="Group 20"/>
              <p:cNvGrpSpPr/>
              <p:nvPr/>
            </p:nvGrpSpPr>
            <p:grpSpPr>
              <a:xfrm>
                <a:off x="7193019" y="1828800"/>
                <a:ext cx="1172355" cy="1129597"/>
                <a:chOff x="7193019" y="1905000"/>
                <a:chExt cx="1172355" cy="1129598"/>
              </a:xfrm>
            </p:grpSpPr>
            <p:pic>
              <p:nvPicPr>
                <p:cNvPr id="74" name="Picture 16" descr="ian-symbol-zostera-noltii copy.eps"/>
                <p:cNvPicPr>
                  <a:picLocks noChangeAspect="1"/>
                </p:cNvPicPr>
                <p:nvPr/>
              </p:nvPicPr>
              <p:blipFill>
                <a:blip r:embed="rId33" cstate="print"/>
                <a:stretch>
                  <a:fillRect/>
                </a:stretch>
              </p:blipFill>
              <p:spPr>
                <a:xfrm rot="217529">
                  <a:off x="7193019" y="2064448"/>
                  <a:ext cx="454577" cy="970150"/>
                </a:xfrm>
                <a:prstGeom prst="rect">
                  <a:avLst/>
                </a:prstGeom>
              </p:spPr>
            </p:pic>
            <p:pic>
              <p:nvPicPr>
                <p:cNvPr id="75" name="Picture 17" descr="ian-symbol-elodea-canadensis copy.eps"/>
                <p:cNvPicPr>
                  <a:picLocks noChangeAspect="1"/>
                </p:cNvPicPr>
                <p:nvPr/>
              </p:nvPicPr>
              <p:blipFill>
                <a:blip r:embed="rId34" cstate="print"/>
                <a:stretch>
                  <a:fillRect/>
                </a:stretch>
              </p:blipFill>
              <p:spPr>
                <a:xfrm>
                  <a:off x="7620000" y="1905000"/>
                  <a:ext cx="745374" cy="1123949"/>
                </a:xfrm>
                <a:prstGeom prst="rect">
                  <a:avLst/>
                </a:prstGeom>
              </p:spPr>
            </p:pic>
            <p:pic>
              <p:nvPicPr>
                <p:cNvPr id="76" name="Picture 19" descr="ian-symbol-potamogeton-crispus copy.eps"/>
                <p:cNvPicPr>
                  <a:picLocks noChangeAspect="1"/>
                </p:cNvPicPr>
                <p:nvPr/>
              </p:nvPicPr>
              <p:blipFill>
                <a:blip r:embed="rId35" cstate="print"/>
                <a:stretch>
                  <a:fillRect/>
                </a:stretch>
              </p:blipFill>
              <p:spPr>
                <a:xfrm rot="19697769">
                  <a:off x="7231637" y="1985382"/>
                  <a:ext cx="685800" cy="1046748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69" name="Group 56"/>
            <p:cNvGrpSpPr/>
            <p:nvPr/>
          </p:nvGrpSpPr>
          <p:grpSpPr>
            <a:xfrm>
              <a:off x="4319690" y="2438400"/>
              <a:ext cx="709510" cy="762000"/>
              <a:chOff x="4267200" y="2590800"/>
              <a:chExt cx="709510" cy="762000"/>
            </a:xfrm>
          </p:grpSpPr>
          <p:pic>
            <p:nvPicPr>
              <p:cNvPr id="70" name="Picture 69" descr="ian-symbol-spartina-spp copy.eps"/>
              <p:cNvPicPr>
                <a:picLocks noChangeAspect="1"/>
              </p:cNvPicPr>
              <p:nvPr/>
            </p:nvPicPr>
            <p:blipFill>
              <a:blip r:embed="rId36" cstate="print">
                <a:lum bright="-28000" contrast="60000"/>
              </a:blip>
              <a:stretch>
                <a:fillRect/>
              </a:stretch>
            </p:blipFill>
            <p:spPr>
              <a:xfrm>
                <a:off x="4267200" y="2590800"/>
                <a:ext cx="709510" cy="590550"/>
              </a:xfrm>
              <a:prstGeom prst="rect">
                <a:avLst/>
              </a:prstGeom>
            </p:spPr>
          </p:pic>
          <p:pic>
            <p:nvPicPr>
              <p:cNvPr id="71" name="Picture 70" descr="ian-symbol-spartina-spp copy.eps"/>
              <p:cNvPicPr>
                <a:picLocks noChangeAspect="1"/>
              </p:cNvPicPr>
              <p:nvPr/>
            </p:nvPicPr>
            <p:blipFill>
              <a:blip r:embed="rId36" cstate="print">
                <a:lum bright="-28000" contrast="60000"/>
              </a:blip>
              <a:stretch>
                <a:fillRect/>
              </a:stretch>
            </p:blipFill>
            <p:spPr>
              <a:xfrm>
                <a:off x="4267200" y="2971800"/>
                <a:ext cx="457748" cy="381000"/>
              </a:xfrm>
              <a:prstGeom prst="rect">
                <a:avLst/>
              </a:prstGeom>
            </p:spPr>
          </p:pic>
        </p:grpSp>
      </p:grpSp>
      <p:sp>
        <p:nvSpPr>
          <p:cNvPr id="58" name="Rectangle 3"/>
          <p:cNvSpPr>
            <a:spLocks noChangeArrowheads="1"/>
          </p:cNvSpPr>
          <p:nvPr/>
        </p:nvSpPr>
        <p:spPr bwMode="auto">
          <a:xfrm>
            <a:off x="4716463" y="442913"/>
            <a:ext cx="4248150" cy="637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200" b="1" dirty="0"/>
              <a:t>Invertebrates</a:t>
            </a:r>
            <a:endParaRPr lang="en-US" sz="600" dirty="0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000" dirty="0"/>
              <a:t>- </a:t>
            </a:r>
            <a:r>
              <a:rPr lang="en-US" sz="1000" b="1" dirty="0">
                <a:solidFill>
                  <a:srgbClr val="FF0000"/>
                </a:solidFill>
              </a:rPr>
              <a:t>Benthic feeders</a:t>
            </a:r>
            <a:r>
              <a:rPr lang="en-US" sz="1000" dirty="0"/>
              <a:t>: </a:t>
            </a:r>
            <a:r>
              <a:rPr lang="en-US" sz="800" dirty="0"/>
              <a:t>(B-IBI “CO”+”IN”)</a:t>
            </a:r>
            <a:r>
              <a:rPr lang="en-US" sz="1000" dirty="0"/>
              <a:t> …,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000" dirty="0"/>
              <a:t>- </a:t>
            </a:r>
            <a:r>
              <a:rPr lang="en-US" sz="1000" b="1" dirty="0">
                <a:solidFill>
                  <a:srgbClr val="FF0000"/>
                </a:solidFill>
              </a:rPr>
              <a:t>Benthic predators</a:t>
            </a:r>
            <a:r>
              <a:rPr lang="en-US" sz="1000" dirty="0"/>
              <a:t>: </a:t>
            </a:r>
            <a:r>
              <a:rPr lang="en-US" sz="800" dirty="0"/>
              <a:t>(B-IBI “P”)</a:t>
            </a:r>
            <a:r>
              <a:rPr lang="en-US" sz="1000" dirty="0"/>
              <a:t> …,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000" dirty="0"/>
              <a:t>- </a:t>
            </a:r>
            <a:r>
              <a:rPr lang="en-US" sz="1000" b="1" dirty="0">
                <a:solidFill>
                  <a:srgbClr val="FF0000"/>
                </a:solidFill>
              </a:rPr>
              <a:t>Benthic suspension feeders</a:t>
            </a:r>
            <a:r>
              <a:rPr lang="en-US" sz="1000" dirty="0"/>
              <a:t>: </a:t>
            </a:r>
            <a:r>
              <a:rPr lang="en-US" sz="800" dirty="0"/>
              <a:t>(B-IBI “SU”)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000" dirty="0"/>
              <a:t>- Blue crab YOY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000" dirty="0"/>
              <a:t>- Blue crab adult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000" dirty="0"/>
              <a:t>- </a:t>
            </a:r>
            <a:r>
              <a:rPr lang="en-US" sz="1000" b="1" dirty="0">
                <a:solidFill>
                  <a:srgbClr val="FF0000"/>
                </a:solidFill>
              </a:rPr>
              <a:t>Brief squid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000" dirty="0"/>
              <a:t>- </a:t>
            </a:r>
            <a:r>
              <a:rPr lang="en-US" sz="1000" b="1" dirty="0" err="1">
                <a:solidFill>
                  <a:srgbClr val="FF0000"/>
                </a:solidFill>
              </a:rPr>
              <a:t>Macoma</a:t>
            </a:r>
            <a:r>
              <a:rPr lang="en-US" sz="1000" b="1" dirty="0">
                <a:solidFill>
                  <a:srgbClr val="FF0000"/>
                </a:solidFill>
              </a:rPr>
              <a:t> clams</a:t>
            </a:r>
            <a:r>
              <a:rPr lang="en-US" sz="1000" dirty="0"/>
              <a:t>: </a:t>
            </a:r>
            <a:r>
              <a:rPr lang="en-US" sz="800" dirty="0"/>
              <a:t>(B-IBI)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000" dirty="0"/>
              <a:t>- </a:t>
            </a:r>
            <a:r>
              <a:rPr lang="en-US" sz="1000" b="1" dirty="0" err="1">
                <a:solidFill>
                  <a:srgbClr val="FF0000"/>
                </a:solidFill>
              </a:rPr>
              <a:t>Meiofauna</a:t>
            </a:r>
            <a:r>
              <a:rPr lang="en-US" sz="1000" dirty="0"/>
              <a:t>: copepods, nematodes, …,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000" dirty="0"/>
              <a:t>- </a:t>
            </a:r>
            <a:r>
              <a:rPr lang="en-US" sz="1000" b="1" dirty="0">
                <a:solidFill>
                  <a:srgbClr val="009900"/>
                </a:solidFill>
              </a:rPr>
              <a:t>Oysters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endParaRPr lang="en-US" sz="800" dirty="0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200" b="1" dirty="0"/>
              <a:t>Primary Producers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000" dirty="0"/>
              <a:t>- Benthic microalgae </a:t>
            </a:r>
            <a:r>
              <a:rPr lang="en-US" sz="800" dirty="0"/>
              <a:t>(“</a:t>
            </a:r>
            <a:r>
              <a:rPr lang="en-US" sz="800" dirty="0" err="1"/>
              <a:t>microphytobenthos</a:t>
            </a:r>
            <a:r>
              <a:rPr lang="en-US" sz="800" dirty="0"/>
              <a:t>” benthic diatoms, benthic </a:t>
            </a:r>
            <a:r>
              <a:rPr lang="en-US" sz="800" dirty="0" err="1"/>
              <a:t>cyanobacteria</a:t>
            </a:r>
            <a:r>
              <a:rPr lang="en-US" sz="800" dirty="0"/>
              <a:t>,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800" dirty="0"/>
              <a:t>	&amp; flagellates)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000" dirty="0"/>
              <a:t>- </a:t>
            </a:r>
            <a:r>
              <a:rPr lang="en-US" sz="1000" b="1" dirty="0">
                <a:solidFill>
                  <a:srgbClr val="009900"/>
                </a:solidFill>
              </a:rPr>
              <a:t>“Grasses:”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000" b="1" dirty="0">
                <a:solidFill>
                  <a:srgbClr val="009900"/>
                </a:solidFill>
              </a:rPr>
              <a:t>	SAV </a:t>
            </a:r>
            <a:r>
              <a:rPr lang="en-US" sz="1000" dirty="0"/>
              <a:t>– type varies with salinity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000" dirty="0"/>
              <a:t>- </a:t>
            </a:r>
            <a:r>
              <a:rPr lang="en-US" sz="1000" b="1" dirty="0">
                <a:solidFill>
                  <a:srgbClr val="009900"/>
                </a:solidFill>
              </a:rPr>
              <a:t>Marsh grass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000" dirty="0"/>
              <a:t>- Phytoplankton – Large: diatoms &amp; </a:t>
            </a:r>
            <a:r>
              <a:rPr lang="en-US" sz="1000" dirty="0" err="1"/>
              <a:t>silicoflagellates</a:t>
            </a:r>
            <a:r>
              <a:rPr lang="en-US" sz="1000" dirty="0"/>
              <a:t> (2-200um)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000" dirty="0"/>
              <a:t>- Phytoplankton – Small: </a:t>
            </a:r>
            <a:r>
              <a:rPr lang="en-US" sz="1000" dirty="0" err="1"/>
              <a:t>nannoplankton</a:t>
            </a:r>
            <a:r>
              <a:rPr lang="en-US" sz="1000" dirty="0"/>
              <a:t>, </a:t>
            </a:r>
            <a:r>
              <a:rPr lang="en-US" sz="1000" dirty="0" err="1"/>
              <a:t>ultraplankton</a:t>
            </a:r>
            <a:r>
              <a:rPr lang="en-US" sz="1000" dirty="0"/>
              <a:t>, 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000" dirty="0"/>
              <a:t>	aka “</a:t>
            </a:r>
            <a:r>
              <a:rPr lang="en-US" sz="1000" dirty="0" err="1"/>
              <a:t>picoplankton</a:t>
            </a:r>
            <a:r>
              <a:rPr lang="en-US" sz="1000" dirty="0"/>
              <a:t>” or “</a:t>
            </a:r>
            <a:r>
              <a:rPr lang="en-US" sz="1000" dirty="0" err="1"/>
              <a:t>picoalgae</a:t>
            </a:r>
            <a:r>
              <a:rPr lang="en-US" sz="1000" dirty="0"/>
              <a:t>” (0.2-2um),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000" dirty="0"/>
              <a:t>	</a:t>
            </a:r>
            <a:r>
              <a:rPr lang="en-US" sz="1000" dirty="0" err="1"/>
              <a:t>cyanobacteria</a:t>
            </a:r>
            <a:r>
              <a:rPr lang="en-US" sz="1000" dirty="0"/>
              <a:t> included (2um)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000" dirty="0"/>
              <a:t>- </a:t>
            </a:r>
            <a:r>
              <a:rPr lang="en-US" sz="1000" dirty="0" err="1"/>
              <a:t>Dinoflagellates</a:t>
            </a:r>
            <a:r>
              <a:rPr lang="en-US" sz="1000" dirty="0"/>
              <a:t> (</a:t>
            </a:r>
            <a:r>
              <a:rPr lang="en-US" sz="1000" dirty="0" err="1"/>
              <a:t>mixotrophs</a:t>
            </a:r>
            <a:r>
              <a:rPr lang="en-US" sz="1000" dirty="0"/>
              <a:t>) (5-2,000um)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endParaRPr lang="en-US" sz="800" dirty="0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200" b="1" dirty="0" err="1"/>
              <a:t>ZooPlankton</a:t>
            </a:r>
            <a:endParaRPr lang="en-US" sz="1200" b="1" dirty="0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000" dirty="0"/>
              <a:t>- Ctenophores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000" dirty="0"/>
              <a:t>- Sea nettles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000" dirty="0"/>
              <a:t>- </a:t>
            </a:r>
            <a:r>
              <a:rPr lang="en-US" sz="1000" dirty="0" err="1"/>
              <a:t>Microzooplankton</a:t>
            </a:r>
            <a:r>
              <a:rPr lang="en-US" sz="1000" dirty="0"/>
              <a:t> (.02-.2mm): rotifers, ciliates, copepod </a:t>
            </a:r>
            <a:r>
              <a:rPr lang="en-US" sz="1000" dirty="0" err="1"/>
              <a:t>nauplii</a:t>
            </a:r>
            <a:r>
              <a:rPr lang="en-US" sz="1000" dirty="0"/>
              <a:t>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000" dirty="0"/>
              <a:t>- </a:t>
            </a:r>
            <a:r>
              <a:rPr lang="en-US" sz="1000" dirty="0" err="1"/>
              <a:t>Mesozooplankton</a:t>
            </a:r>
            <a:r>
              <a:rPr lang="en-US" sz="1000" dirty="0"/>
              <a:t> (.2-20mm): copepods, etc.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endParaRPr lang="en-US" sz="800" dirty="0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200" b="1" dirty="0"/>
              <a:t>Detritus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000" dirty="0"/>
              <a:t>- Carrion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000" dirty="0"/>
              <a:t>- Carrion (sediment)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000" dirty="0"/>
              <a:t>- Labile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000" dirty="0"/>
              <a:t>- Labile (sediment)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000" dirty="0"/>
              <a:t>- Refractory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000" dirty="0"/>
              <a:t>- Refractory (sediment)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endParaRPr lang="en-US" sz="800" dirty="0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200" b="1" dirty="0"/>
              <a:t>Bacteria</a:t>
            </a:r>
            <a:r>
              <a:rPr lang="en-US" sz="1200" dirty="0"/>
              <a:t> </a:t>
            </a:r>
            <a:r>
              <a:rPr lang="en-US" sz="900" dirty="0"/>
              <a:t>(.2-2 um  [.002 mm] - feed </a:t>
            </a:r>
            <a:r>
              <a:rPr lang="en-US" sz="900" dirty="0" err="1"/>
              <a:t>microzooplankton</a:t>
            </a:r>
            <a:r>
              <a:rPr lang="en-US" sz="900" dirty="0"/>
              <a:t> food chain)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000" dirty="0"/>
              <a:t>- Benthic Bacteria (sediment)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000" dirty="0"/>
              <a:t>- Pelagic Bacteria: (free-living)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ree, outdoor, water&#10;&#10;Description automatically generated">
            <a:extLst>
              <a:ext uri="{FF2B5EF4-FFF2-40B4-BE49-F238E27FC236}">
                <a16:creationId xmlns:a16="http://schemas.microsoft.com/office/drawing/2014/main" id="{6A69F88C-269D-4387-B1B7-52A34E0D23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851" t="31620" r="222"/>
          <a:stretch/>
        </p:blipFill>
        <p:spPr>
          <a:xfrm>
            <a:off x="4895888" y="1176219"/>
            <a:ext cx="3859782" cy="3497136"/>
          </a:xfrm>
          <a:prstGeom prst="rect">
            <a:avLst/>
          </a:prstGeom>
          <a:ln w="127000"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10B9C2-8966-4BA8-93EE-2AA96F8C56B2}"/>
              </a:ext>
            </a:extLst>
          </p:cNvPr>
          <p:cNvSpPr txBox="1"/>
          <p:nvPr/>
        </p:nvSpPr>
        <p:spPr>
          <a:xfrm>
            <a:off x="139340" y="630589"/>
            <a:ext cx="7588937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000" dirty="0"/>
              <a:t>Parameterize CAM to estimate biomagnified concentrations of PFAS</a:t>
            </a:r>
          </a:p>
          <a:p>
            <a:pPr marL="342900" indent="-342900">
              <a:buAutoNum type="arabicPeriod"/>
            </a:pPr>
            <a:r>
              <a:rPr lang="en-US" sz="2000" dirty="0"/>
              <a:t>Run the model</a:t>
            </a:r>
          </a:p>
          <a:p>
            <a:pPr marL="342900" indent="-342900">
              <a:buAutoNum type="arabicPeriod"/>
            </a:pPr>
            <a:r>
              <a:rPr lang="en-US" sz="2000" dirty="0"/>
              <a:t>Choose two tributaries for field testing</a:t>
            </a:r>
          </a:p>
          <a:p>
            <a:pPr marL="342900" indent="-342900">
              <a:buAutoNum type="arabicPeriod"/>
            </a:pPr>
            <a:r>
              <a:rPr lang="en-US" sz="2000" dirty="0"/>
              <a:t>Collect Blue Crabs in the test tributaries</a:t>
            </a:r>
          </a:p>
          <a:p>
            <a:pPr marL="342900" indent="-342900">
              <a:buAutoNum type="arabicPeriod"/>
            </a:pPr>
            <a:endParaRPr lang="en-US" sz="2000" dirty="0"/>
          </a:p>
          <a:p>
            <a:pPr marL="342900" indent="-342900">
              <a:buAutoNum type="arabicPeriod"/>
            </a:pPr>
            <a:endParaRPr lang="en-US" sz="2000" dirty="0"/>
          </a:p>
          <a:p>
            <a:pPr marL="342900" indent="-342900">
              <a:buAutoNum type="arabicPeriod"/>
            </a:pPr>
            <a:endParaRPr lang="en-US" sz="2000" dirty="0"/>
          </a:p>
          <a:p>
            <a:pPr marL="342900" indent="-342900">
              <a:buAutoNum type="arabicPeriod"/>
            </a:pPr>
            <a:endParaRPr lang="en-US" sz="2000" dirty="0"/>
          </a:p>
          <a:p>
            <a:pPr marL="342900" indent="-342900">
              <a:buAutoNum type="arabicPeriod"/>
            </a:pPr>
            <a:endParaRPr lang="en-US" sz="2000" dirty="0"/>
          </a:p>
          <a:p>
            <a:pPr marL="342900" indent="-342900">
              <a:buAutoNum type="arabicPeriod"/>
            </a:pPr>
            <a:endParaRPr lang="en-US" sz="2000" dirty="0"/>
          </a:p>
          <a:p>
            <a:endParaRPr lang="en-US" sz="2000" dirty="0"/>
          </a:p>
          <a:p>
            <a:pPr marL="339725" indent="-339725">
              <a:buFont typeface="+mj-lt"/>
              <a:buAutoNum type="arabicPeriod" startAt="5"/>
            </a:pPr>
            <a:r>
              <a:rPr lang="en-US" sz="2000" dirty="0"/>
              <a:t>Quantify actual PFAS levels (29) in tissues</a:t>
            </a:r>
          </a:p>
          <a:p>
            <a:pPr marL="342900" indent="-342900">
              <a:buAutoNum type="arabicPeriod" startAt="5"/>
            </a:pPr>
            <a:r>
              <a:rPr lang="en-US" sz="2000" dirty="0"/>
              <a:t>Tune the model for Blue Crab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1326E6-55E7-4C00-9A6C-391B6692A3EF}"/>
              </a:ext>
            </a:extLst>
          </p:cNvPr>
          <p:cNvSpPr txBox="1"/>
          <p:nvPr/>
        </p:nvSpPr>
        <p:spPr>
          <a:xfrm>
            <a:off x="487681" y="229884"/>
            <a:ext cx="2646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Over the next Year: </a:t>
            </a:r>
          </a:p>
        </p:txBody>
      </p:sp>
      <p:pic>
        <p:nvPicPr>
          <p:cNvPr id="10" name="Picture 9" descr="Graphical user interface, chart, application&#10;&#10;Description automatically generated">
            <a:extLst>
              <a:ext uri="{FF2B5EF4-FFF2-40B4-BE49-F238E27FC236}">
                <a16:creationId xmlns:a16="http://schemas.microsoft.com/office/drawing/2014/main" id="{3FF2154E-5141-4F35-91FA-070A9F4915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6" b="61843"/>
          <a:stretch/>
        </p:blipFill>
        <p:spPr>
          <a:xfrm>
            <a:off x="294000" y="5031507"/>
            <a:ext cx="8886925" cy="1785256"/>
          </a:xfrm>
          <a:prstGeom prst="rect">
            <a:avLst/>
          </a:prstGeom>
        </p:spPr>
      </p:pic>
      <p:pic>
        <p:nvPicPr>
          <p:cNvPr id="4" name="Picture 3" descr="A picture containing arthropod, invertebrate, crab, dark&#10;&#10;Description automatically generated">
            <a:extLst>
              <a:ext uri="{FF2B5EF4-FFF2-40B4-BE49-F238E27FC236}">
                <a16:creationId xmlns:a16="http://schemas.microsoft.com/office/drawing/2014/main" id="{9875EC3C-0DAA-4289-A30F-FC9AB036AA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48" t="44927" r="10758" b="32144"/>
          <a:stretch/>
        </p:blipFill>
        <p:spPr>
          <a:xfrm>
            <a:off x="388330" y="2323567"/>
            <a:ext cx="4108774" cy="142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50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nimated oysters">
            <a:extLst>
              <a:ext uri="{FF2B5EF4-FFF2-40B4-BE49-F238E27FC236}">
                <a16:creationId xmlns:a16="http://schemas.microsoft.com/office/drawing/2014/main" id="{08272D1E-4083-4FCE-8F06-75071AA57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38000" contrast="-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12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659AFE-4B4F-4149-9F7A-9255FDEF90DD}"/>
              </a:ext>
            </a:extLst>
          </p:cNvPr>
          <p:cNvSpPr txBox="1"/>
          <p:nvPr/>
        </p:nvSpPr>
        <p:spPr>
          <a:xfrm>
            <a:off x="429064" y="399144"/>
            <a:ext cx="8166296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1" dirty="0"/>
              <a:t>Thank You!</a:t>
            </a:r>
          </a:p>
          <a:p>
            <a:endParaRPr lang="en-US" sz="2400" i="1" dirty="0"/>
          </a:p>
          <a:p>
            <a:pPr algn="ctr"/>
            <a:r>
              <a:rPr lang="en-US" sz="2800" dirty="0"/>
              <a:t>Questions:  Thomas.ihde@morgan.edu</a:t>
            </a:r>
          </a:p>
          <a:p>
            <a:endParaRPr lang="en-US" sz="3200" i="1" dirty="0"/>
          </a:p>
          <a:p>
            <a:r>
              <a:rPr lang="en-US" sz="2800" i="1" dirty="0"/>
              <a:t>Funding: </a:t>
            </a:r>
          </a:p>
          <a:p>
            <a:endParaRPr lang="en-US" sz="3200" i="1" dirty="0"/>
          </a:p>
          <a:p>
            <a:endParaRPr lang="en-US" sz="2000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endParaRPr lang="en-US" sz="20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endParaRPr lang="en-US" sz="2000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endParaRPr lang="en-US" sz="20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endParaRPr lang="en-US" sz="2000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en-US" sz="20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RCMI Pilot Studies: </a:t>
            </a:r>
          </a:p>
          <a:p>
            <a:pPr algn="ctr"/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Award Number 5U54MD013376</a:t>
            </a:r>
          </a:p>
          <a:p>
            <a:pPr algn="ctr"/>
            <a:endParaRPr lang="en-US" sz="2000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en-US" sz="2000" i="1" dirty="0">
                <a:solidFill>
                  <a:srgbClr val="222222"/>
                </a:solidFill>
                <a:latin typeface="Arial" panose="020B0604020202020204" pitchFamily="34" charset="0"/>
              </a:rPr>
              <a:t>RISE Scholars Program: </a:t>
            </a:r>
          </a:p>
          <a:p>
            <a:pPr algn="ctr"/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NIGMS RISE 5 R25 GM058904</a:t>
            </a:r>
            <a:r>
              <a:rPr lang="en-US" i="1" dirty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i="1" dirty="0"/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3E269A55-57F1-46E1-99B3-A1DF6E5E35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03"/>
          <a:stretch/>
        </p:blipFill>
        <p:spPr>
          <a:xfrm>
            <a:off x="4957162" y="2330632"/>
            <a:ext cx="1833653" cy="18645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286F97-2A8B-4417-9C17-1EA2C7B006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37" r="-3" b="14124"/>
          <a:stretch/>
        </p:blipFill>
        <p:spPr bwMode="auto">
          <a:xfrm>
            <a:off x="1855155" y="2518769"/>
            <a:ext cx="2331684" cy="1672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062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14"/>
    </mc:Choice>
    <mc:Fallback xmlns="">
      <p:transition spd="slow" advTm="24414"/>
    </mc:Fallback>
  </mc:AlternateContent>
  <p:extLst>
    <p:ext uri="{3A86A75C-4F4B-4683-9AE1-C65F6400EC91}">
      <p14:laserTraceLst xmlns:p14="http://schemas.microsoft.com/office/powerpoint/2010/main">
        <p14:tracePtLst>
          <p14:tracePt t="22881" x="8807450" y="4797425"/>
          <p14:tracePt t="22891" x="8666163" y="4656138"/>
          <p14:tracePt t="22896" x="8588375" y="4592638"/>
          <p14:tracePt t="22906" x="8516938" y="4568825"/>
          <p14:tracePt t="22915" x="8509000" y="4568825"/>
          <p14:tracePt t="22920" x="8501063" y="4568825"/>
          <p14:tracePt t="22955" x="8493125" y="4552950"/>
          <p14:tracePt t="22964" x="8470900" y="4546600"/>
          <p14:tracePt t="22972" x="8462963" y="4522788"/>
          <p14:tracePt t="22982" x="8423275" y="4443413"/>
          <p14:tracePt t="22989" x="8351838" y="4271963"/>
          <p14:tracePt t="22994" x="8204200" y="3981450"/>
          <p14:tracePt t="23003" x="7991475" y="3636963"/>
          <p14:tracePt t="23011" x="7467600" y="2994025"/>
          <p14:tracePt t="23018" x="7043738" y="2540000"/>
          <p14:tracePt t="23028" x="6511925" y="2038350"/>
          <p14:tracePt t="23035" x="5938838" y="1528763"/>
          <p14:tracePt t="23042" x="5665788" y="1301750"/>
          <p14:tracePt t="23051" x="5068888" y="846138"/>
          <p14:tracePt t="23059" x="4630738" y="525463"/>
          <p14:tracePt t="23066" x="4435475" y="320675"/>
          <p14:tracePt t="23075" x="4318000" y="203200"/>
          <p14:tracePt t="23083" x="4230688" y="109538"/>
          <p14:tracePt t="23091" x="4168775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1709738"/>
            <a:ext cx="7886700" cy="2852737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EXTRA SLIDES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2984</TotalTime>
  <Words>886</Words>
  <Application>Microsoft Office PowerPoint</Application>
  <PresentationFormat>On-screen Show (4:3)</PresentationFormat>
  <Paragraphs>224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Blackadder ITC</vt:lpstr>
      <vt:lpstr>Calibri</vt:lpstr>
      <vt:lpstr>Calibri Light</vt:lpstr>
      <vt:lpstr>Cambria</vt:lpstr>
      <vt:lpstr>Courier New</vt:lpstr>
      <vt:lpstr>Verdana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EXTRA SLIDES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 Ihde</dc:creator>
  <cp:lastModifiedBy>Tom Ihde</cp:lastModifiedBy>
  <cp:revision>13</cp:revision>
  <dcterms:created xsi:type="dcterms:W3CDTF">2022-01-13T02:57:38Z</dcterms:created>
  <dcterms:modified xsi:type="dcterms:W3CDTF">2022-05-17T02:55:29Z</dcterms:modified>
</cp:coreProperties>
</file>