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"/>
  </p:notesMasterIdLst>
  <p:sldIdLst>
    <p:sldId id="256" r:id="rId2"/>
    <p:sldId id="266" r:id="rId3"/>
    <p:sldId id="267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BBC1FF-DEBB-466A-AF84-94E6C2C50CE3}" v="2" dt="2022-06-07T12:49:22.679"/>
    <p1510:client id="{922CDDCE-26B2-484B-B533-87FC46324C87}" v="18" dt="2022-06-07T14:56:14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2811" autoAdjust="0"/>
  </p:normalViewPr>
  <p:slideViewPr>
    <p:cSldViewPr snapToGrid="0">
      <p:cViewPr varScale="1">
        <p:scale>
          <a:sx n="48" d="100"/>
          <a:sy n="48" d="100"/>
        </p:scale>
        <p:origin x="13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4CD9FC-365D-45F4-B09E-7355C78F7A2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229AF-4406-4198-B3B7-498C24B27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0a25fe4c30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0a25fe4c30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 Progress refers to discrete needs (like a scientific study), ongoing is continuous (continuous data collection, monitoring, </a:t>
            </a:r>
            <a:r>
              <a:rPr lang="en-US" err="1"/>
              <a:t>Chessie</a:t>
            </a:r>
            <a:r>
              <a:rPr lang="en-US"/>
              <a:t> BIBI)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57030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029de33b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029de33b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-- …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organizing the professional community in a more strategic way (</a:t>
            </a:r>
            <a:r>
              <a:rPr lang="en-US" sz="1800" b="0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 example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establishing communities of practice around different aspects of our Logic &amp; Action Plan.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* This can be built from the work that the Environmental Literacy Workgroup has been doing with contractual help around education/ outdoor learning networks. Some of their materials and tools may provide a starting point.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This need was not in the STAR needs from March 2022, came up since then.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0785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029de33b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029de33b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4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7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00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64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95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28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84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0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34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629200" y="984967"/>
            <a:ext cx="10962800" cy="102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629200" y="2558767"/>
            <a:ext cx="10962800" cy="361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47710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8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00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2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6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3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1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8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2906EE2-0513-4FE1-BD25-0177A7367D9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EC922ED-4D15-419F-898F-4C0F21403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30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apeakebehaviorchange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D7163-F30F-492A-A545-5880BFAE10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Stewardship Outcome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2AEF45-92EE-4888-A943-0497CA4992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STAC Science Needs 6/14/2022</a:t>
            </a:r>
          </a:p>
        </p:txBody>
      </p:sp>
    </p:spTree>
    <p:extLst>
      <p:ext uri="{BB962C8B-B14F-4D97-AF65-F5344CB8AC3E}">
        <p14:creationId xmlns:p14="http://schemas.microsoft.com/office/powerpoint/2010/main" val="82768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B9F3765-9057-4FBD-8427-B2ECE9ED358B}"/>
              </a:ext>
            </a:extLst>
          </p:cNvPr>
          <p:cNvSpPr/>
          <p:nvPr/>
        </p:nvSpPr>
        <p:spPr>
          <a:xfrm>
            <a:off x="0" y="1"/>
            <a:ext cx="12192000" cy="15445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>
            <a:off x="8883986" y="0"/>
            <a:ext cx="3308015" cy="171958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Monitoring, Analysis </a:t>
            </a: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" name="Google Shape;74;p14">
            <a:extLst>
              <a:ext uri="{FF2B5EF4-FFF2-40B4-BE49-F238E27FC236}">
                <a16:creationId xmlns:a16="http://schemas.microsoft.com/office/drawing/2014/main" id="{926F52AE-0B7C-4ED2-9DFF-8F46E2B11B2F}"/>
              </a:ext>
            </a:extLst>
          </p:cNvPr>
          <p:cNvSpPr txBox="1">
            <a:spLocks/>
          </p:cNvSpPr>
          <p:nvPr/>
        </p:nvSpPr>
        <p:spPr>
          <a:xfrm>
            <a:off x="161926" y="1544582"/>
            <a:ext cx="11869654" cy="481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114300" indent="0">
              <a:lnSpc>
                <a:spcPct val="100000"/>
              </a:lnSpc>
              <a:buNone/>
            </a:pPr>
            <a:r>
              <a:rPr lang="en-US" sz="2600" b="1" dirty="0">
                <a:solidFill>
                  <a:schemeClr val="tx1"/>
                </a:solidFill>
              </a:rPr>
              <a:t>Need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600" dirty="0">
                <a:solidFill>
                  <a:schemeClr val="tx1"/>
                </a:solidFill>
              </a:rPr>
              <a:t>	2022 Stewardship behavior data assimilation into </a:t>
            </a:r>
            <a:r>
              <a:rPr lang="en-US" sz="2600" dirty="0">
                <a:solidFill>
                  <a:schemeClr val="tx1"/>
                </a:solidFill>
                <a:hlinkClick r:id="rId3"/>
              </a:rPr>
              <a:t>chesapeakebehaviorchange.org </a:t>
            </a:r>
            <a:endParaRPr lang="en-US" sz="26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200" b="1" dirty="0">
                <a:solidFill>
                  <a:schemeClr val="tx1"/>
                </a:solidFill>
              </a:rPr>
              <a:t>Need description:</a:t>
            </a:r>
            <a:r>
              <a:rPr lang="en-US" sz="2200" dirty="0">
                <a:solidFill>
                  <a:schemeClr val="tx1"/>
                </a:solidFill>
              </a:rPr>
              <a:t> Analyze new data collected with the 2022 stewardship survey, </a:t>
            </a:r>
            <a:r>
              <a:rPr lang="en-US" sz="2200" dirty="0">
                <a:solidFill>
                  <a:schemeClr val="tx1"/>
                </a:solidFill>
                <a:latin typeface="Roboto" panose="02000000000000000000" pitchFamily="2" charset="0"/>
              </a:rPr>
              <a:t>c</a:t>
            </a:r>
            <a:r>
              <a:rPr lang="en-US" sz="2200" b="0" i="0" u="none" strike="noStrike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ompare 2022 data to 2017 data to 2022 data, determine how to display that comparison on the website (coding)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1600"/>
              </a:spcBef>
            </a:pPr>
            <a:r>
              <a:rPr lang="en-US" sz="2200" b="1" dirty="0">
                <a:solidFill>
                  <a:schemeClr val="tx1"/>
                </a:solidFill>
              </a:rPr>
              <a:t>Why needed: </a:t>
            </a:r>
            <a:r>
              <a:rPr lang="en-US" sz="2200" dirty="0">
                <a:solidFill>
                  <a:schemeClr val="tx1"/>
                </a:solidFill>
              </a:rPr>
              <a:t>The survey and website were created to establish a baseline and means to measure progress on individual stewardship behaviors. This is the first year that there will be new data to compare and display that progress. It’s not a simple exercise to put the data into a form that can be utilized, requires expertise.</a:t>
            </a:r>
          </a:p>
          <a:p>
            <a:pPr>
              <a:lnSpc>
                <a:spcPct val="100000"/>
              </a:lnSpc>
              <a:spcBef>
                <a:spcPts val="1600"/>
              </a:spcBef>
            </a:pPr>
            <a:r>
              <a:rPr lang="en-US" sz="2200" b="1" dirty="0">
                <a:solidFill>
                  <a:schemeClr val="tx1"/>
                </a:solidFill>
              </a:rPr>
              <a:t>Current resources: </a:t>
            </a:r>
          </a:p>
          <a:p>
            <a:pPr lvl="1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</a:rPr>
              <a:t>Contract w/ ERG and subcontractor </a:t>
            </a:r>
            <a:r>
              <a:rPr lang="en-US" sz="2200" dirty="0" err="1">
                <a:solidFill>
                  <a:schemeClr val="tx1"/>
                </a:solidFill>
              </a:rPr>
              <a:t>OpinionWorks</a:t>
            </a:r>
            <a:r>
              <a:rPr lang="en-US" sz="2200" dirty="0">
                <a:solidFill>
                  <a:schemeClr val="tx1"/>
                </a:solidFill>
              </a:rPr>
              <a:t> to collect the data; </a:t>
            </a:r>
          </a:p>
          <a:p>
            <a:pPr lvl="1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</a:rPr>
              <a:t>No resources are in place for the data analysis, assimilation; </a:t>
            </a:r>
          </a:p>
          <a:p>
            <a:pPr lvl="1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</a:rPr>
              <a:t>Assistance for website changes not yet identified.</a:t>
            </a:r>
            <a:endParaRPr lang="en-US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1600"/>
              </a:spcBef>
            </a:pPr>
            <a:r>
              <a:rPr lang="en-US" sz="2200" b="1" dirty="0">
                <a:solidFill>
                  <a:schemeClr val="tx1"/>
                </a:solidFill>
              </a:rPr>
              <a:t>Potential resources: </a:t>
            </a:r>
            <a:r>
              <a:rPr lang="en-US" sz="2200" dirty="0">
                <a:solidFill>
                  <a:schemeClr val="tx1"/>
                </a:solidFill>
              </a:rPr>
              <a:t>CBP Web Team for website changes (if approved)</a:t>
            </a:r>
          </a:p>
          <a:p>
            <a:pPr marL="0" indent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lang="en-US" sz="2400" dirty="0"/>
          </a:p>
        </p:txBody>
      </p:sp>
      <p:sp>
        <p:nvSpPr>
          <p:cNvPr id="5" name="Google Shape;96;p17">
            <a:extLst>
              <a:ext uri="{FF2B5EF4-FFF2-40B4-BE49-F238E27FC236}">
                <a16:creationId xmlns:a16="http://schemas.microsoft.com/office/drawing/2014/main" id="{F74DFFE7-1D26-4437-8026-51D71248BF30}"/>
              </a:ext>
            </a:extLst>
          </p:cNvPr>
          <p:cNvSpPr txBox="1">
            <a:spLocks/>
          </p:cNvSpPr>
          <p:nvPr/>
        </p:nvSpPr>
        <p:spPr>
          <a:xfrm>
            <a:off x="0" y="501258"/>
            <a:ext cx="12310880" cy="1043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algn="ctr"/>
            <a:r>
              <a:rPr lang="en-US" sz="4267" dirty="0">
                <a:solidFill>
                  <a:schemeClr val="tx1"/>
                </a:solidFill>
              </a:rPr>
              <a:t>New and Emerging Science Needs - High Priority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E4275E-F051-4100-801D-BE79C009AC4E}"/>
              </a:ext>
            </a:extLst>
          </p:cNvPr>
          <p:cNvSpPr txBox="1"/>
          <p:nvPr/>
        </p:nvSpPr>
        <p:spPr>
          <a:xfrm>
            <a:off x="161925" y="6349484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Stewardship Outcome – June2022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14FF17F-A7C2-4C93-90B9-A021B4CBF3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736440"/>
              </p:ext>
            </p:extLst>
          </p:nvPr>
        </p:nvGraphicFramePr>
        <p:xfrm>
          <a:off x="9047746" y="4819681"/>
          <a:ext cx="3144254" cy="2042768"/>
        </p:xfrm>
        <a:graphic>
          <a:graphicData uri="http://schemas.openxmlformats.org/drawingml/2006/table">
            <a:tbl>
              <a:tblPr/>
              <a:tblGrid>
                <a:gridCol w="614228">
                  <a:extLst>
                    <a:ext uri="{9D8B030D-6E8A-4147-A177-3AD203B41FA5}">
                      <a16:colId xmlns:a16="http://schemas.microsoft.com/office/drawing/2014/main" val="117034153"/>
                    </a:ext>
                  </a:extLst>
                </a:gridCol>
                <a:gridCol w="2530026">
                  <a:extLst>
                    <a:ext uri="{9D8B030D-6E8A-4147-A177-3AD203B41FA5}">
                      <a16:colId xmlns:a16="http://schemas.microsoft.com/office/drawing/2014/main" val="2875718885"/>
                    </a:ext>
                  </a:extLst>
                </a:gridCol>
              </a:tblGrid>
              <a:tr h="442905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Status of the Resource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485995"/>
                  </a:ext>
                </a:extLst>
              </a:tr>
              <a:tr h="485410">
                <a:tc>
                  <a:txBody>
                    <a:bodyPr/>
                    <a:lstStyle/>
                    <a:p>
                      <a:pPr algn="l" fontAlgn="auto"/>
                      <a:r>
                        <a:rPr lang="en-US" sz="2300" b="0" i="0" u="none" strike="noStrike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Full Resources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1787224"/>
                  </a:ext>
                </a:extLst>
              </a:tr>
              <a:tr h="485410">
                <a:tc>
                  <a:txBody>
                    <a:bodyPr/>
                    <a:lstStyle/>
                    <a:p>
                      <a:pPr algn="l" fontAlgn="auto"/>
                      <a:r>
                        <a:rPr lang="en-US" sz="2300" b="0" i="0" u="none" strike="noStrike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Partial Resources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2275467"/>
                  </a:ext>
                </a:extLst>
              </a:tr>
              <a:tr h="485410">
                <a:tc>
                  <a:txBody>
                    <a:bodyPr/>
                    <a:lstStyle/>
                    <a:p>
                      <a:pPr algn="l" fontAlgn="auto"/>
                      <a:r>
                        <a:rPr lang="en-US" sz="2300" b="0" i="0" u="none" strike="noStrike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No Resources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19889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6CF3CD99-1B82-48F3-AE45-8185B00FE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0042" y="5867331"/>
            <a:ext cx="449179" cy="44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44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E07D82-6466-4C85-8A86-99251C6FD65E}"/>
              </a:ext>
            </a:extLst>
          </p:cNvPr>
          <p:cNvSpPr/>
          <p:nvPr/>
        </p:nvSpPr>
        <p:spPr>
          <a:xfrm>
            <a:off x="-44840" y="-108316"/>
            <a:ext cx="12310880" cy="18323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97" name="Google Shape;97;p17"/>
          <p:cNvSpPr txBox="1">
            <a:spLocks noGrp="1"/>
          </p:cNvSpPr>
          <p:nvPr>
            <p:ph type="body" idx="1"/>
          </p:nvPr>
        </p:nvSpPr>
        <p:spPr>
          <a:xfrm>
            <a:off x="161925" y="1832341"/>
            <a:ext cx="11868150" cy="488647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152396" indent="0">
              <a:lnSpc>
                <a:spcPct val="95000"/>
              </a:lnSpc>
              <a:buNone/>
            </a:pPr>
            <a:r>
              <a:rPr lang="en-US" sz="2600" b="1" cap="none" dirty="0">
                <a:latin typeface="Roboto" panose="02000000000000000000" pitchFamily="2" charset="0"/>
                <a:ea typeface="Roboto" panose="02000000000000000000" pitchFamily="2" charset="0"/>
              </a:rPr>
              <a:t>Need: </a:t>
            </a:r>
            <a:r>
              <a:rPr lang="en-US" sz="2600" b="0" i="0" u="none" strike="noStrike" cap="none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Assistance with identifying, mapping and analyzing an impact network to support making progress toward the Stewardship Outcome.</a:t>
            </a:r>
            <a:endParaRPr lang="en-US" sz="2600" b="1" cap="non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95000"/>
              </a:lnSpc>
              <a:spcBef>
                <a:spcPts val="1400"/>
              </a:spcBef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Need description: </a:t>
            </a:r>
            <a:r>
              <a:rPr lang="en-US" cap="none" dirty="0">
                <a:latin typeface="Roboto" panose="02000000000000000000" pitchFamily="2" charset="0"/>
                <a:ea typeface="Roboto" panose="02000000000000000000" pitchFamily="2" charset="0"/>
              </a:rPr>
              <a:t>Identify and evaluate </a:t>
            </a:r>
            <a:r>
              <a:rPr lang="en-US" b="0" i="0" u="none" strike="noStrike" cap="none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the purpose, type and participants of the network(s) that can be of most value to the efforts of the Stewardship Workgroup; and utilize this information to create a framework for organizing the professional community in a more strategic. </a:t>
            </a:r>
            <a:endParaRPr lang="en-US" b="1" cap="non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95000"/>
              </a:lnSpc>
              <a:spcBef>
                <a:spcPts val="1400"/>
              </a:spcBef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Why needed:</a:t>
            </a:r>
            <a:r>
              <a:rPr lang="en-US" cap="none" dirty="0">
                <a:latin typeface="Roboto" panose="02000000000000000000" pitchFamily="2" charset="0"/>
                <a:ea typeface="Roboto" panose="02000000000000000000" pitchFamily="2" charset="0"/>
              </a:rPr>
              <a:t> Identifying and mapping the network among stewardship partners enables more strategic, organized and sustainable collaboration with practitioners, champions, influencers, decision-makers, etc., and can ultimately improve how we connect and interact with our audiences.  </a:t>
            </a:r>
          </a:p>
          <a:p>
            <a:pPr>
              <a:lnSpc>
                <a:spcPct val="95000"/>
              </a:lnSpc>
              <a:spcBef>
                <a:spcPts val="1400"/>
              </a:spcBef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Current resources: None</a:t>
            </a:r>
            <a:endParaRPr lang="en-US" cap="non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95000"/>
              </a:lnSpc>
              <a:spcBef>
                <a:spcPts val="1400"/>
              </a:spcBef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Potential resources: </a:t>
            </a:r>
            <a:r>
              <a:rPr lang="en-US" cap="none" dirty="0">
                <a:latin typeface="Roboto" panose="02000000000000000000" pitchFamily="2" charset="0"/>
                <a:ea typeface="Roboto" panose="02000000000000000000" pitchFamily="2" charset="0"/>
              </a:rPr>
              <a:t>Expertise in network analysis (likely contractual) is </a:t>
            </a:r>
          </a:p>
          <a:p>
            <a:pPr marL="152396" indent="0" defTabSz="625475">
              <a:lnSpc>
                <a:spcPct val="95000"/>
              </a:lnSpc>
              <a:buNone/>
            </a:pPr>
            <a:r>
              <a:rPr lang="en-US" cap="none" dirty="0">
                <a:latin typeface="Roboto" panose="02000000000000000000" pitchFamily="2" charset="0"/>
                <a:ea typeface="Roboto" panose="02000000000000000000" pitchFamily="2" charset="0"/>
              </a:rPr>
              <a:t>	needed. Considering applying for GIT Funding 2022. </a:t>
            </a: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en-US" dirty="0"/>
          </a:p>
        </p:txBody>
      </p:sp>
      <p:sp>
        <p:nvSpPr>
          <p:cNvPr id="98" name="Google Shape;98;p17"/>
          <p:cNvSpPr txBox="1">
            <a:spLocks noGrp="1"/>
          </p:cNvSpPr>
          <p:nvPr>
            <p:ph type="body" idx="4294967295"/>
          </p:nvPr>
        </p:nvSpPr>
        <p:spPr>
          <a:xfrm>
            <a:off x="8488680" y="0"/>
            <a:ext cx="3703320" cy="172402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Synthesis, Literature Review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7" name="Google Shape;96;p17">
            <a:extLst>
              <a:ext uri="{FF2B5EF4-FFF2-40B4-BE49-F238E27FC236}">
                <a16:creationId xmlns:a16="http://schemas.microsoft.com/office/drawing/2014/main" id="{C054AF84-7552-42EF-BCFC-DFDACD2CCB7F}"/>
              </a:ext>
            </a:extLst>
          </p:cNvPr>
          <p:cNvSpPr txBox="1">
            <a:spLocks/>
          </p:cNvSpPr>
          <p:nvPr/>
        </p:nvSpPr>
        <p:spPr>
          <a:xfrm>
            <a:off x="-44840" y="587692"/>
            <a:ext cx="1231088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 fontScale="9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algn="ctr"/>
            <a:r>
              <a:rPr lang="en-US" sz="4267" b="1" u="sng" dirty="0">
                <a:solidFill>
                  <a:schemeClr val="tx1"/>
                </a:solidFill>
              </a:rPr>
              <a:t>New</a:t>
            </a:r>
            <a:r>
              <a:rPr lang="en-US" sz="4267" dirty="0">
                <a:solidFill>
                  <a:schemeClr val="tx1"/>
                </a:solidFill>
              </a:rPr>
              <a:t> and Emerging Science Needs - Medium Priority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7FFE00-0408-4CB6-A206-5BA9E2AA0445}"/>
              </a:ext>
            </a:extLst>
          </p:cNvPr>
          <p:cNvSpPr txBox="1"/>
          <p:nvPr/>
        </p:nvSpPr>
        <p:spPr>
          <a:xfrm>
            <a:off x="161925" y="6349484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Stewardship Outcome – June2022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90FD1E7-0258-40A8-ABF7-E8B21CF70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005673"/>
              </p:ext>
            </p:extLst>
          </p:nvPr>
        </p:nvGraphicFramePr>
        <p:xfrm>
          <a:off x="9047746" y="4915933"/>
          <a:ext cx="3144254" cy="2042768"/>
        </p:xfrm>
        <a:graphic>
          <a:graphicData uri="http://schemas.openxmlformats.org/drawingml/2006/table">
            <a:tbl>
              <a:tblPr/>
              <a:tblGrid>
                <a:gridCol w="614228">
                  <a:extLst>
                    <a:ext uri="{9D8B030D-6E8A-4147-A177-3AD203B41FA5}">
                      <a16:colId xmlns:a16="http://schemas.microsoft.com/office/drawing/2014/main" val="117034153"/>
                    </a:ext>
                  </a:extLst>
                </a:gridCol>
                <a:gridCol w="2530026">
                  <a:extLst>
                    <a:ext uri="{9D8B030D-6E8A-4147-A177-3AD203B41FA5}">
                      <a16:colId xmlns:a16="http://schemas.microsoft.com/office/drawing/2014/main" val="2875718885"/>
                    </a:ext>
                  </a:extLst>
                </a:gridCol>
              </a:tblGrid>
              <a:tr h="442905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Status of the Resource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485995"/>
                  </a:ext>
                </a:extLst>
              </a:tr>
              <a:tr h="485410">
                <a:tc>
                  <a:txBody>
                    <a:bodyPr/>
                    <a:lstStyle/>
                    <a:p>
                      <a:pPr algn="l" fontAlgn="auto"/>
                      <a:r>
                        <a:rPr lang="en-US" sz="2300" b="0" i="0" u="none" strike="noStrike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Full Resources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1787224"/>
                  </a:ext>
                </a:extLst>
              </a:tr>
              <a:tr h="485410">
                <a:tc>
                  <a:txBody>
                    <a:bodyPr/>
                    <a:lstStyle/>
                    <a:p>
                      <a:pPr algn="l" fontAlgn="auto"/>
                      <a:r>
                        <a:rPr lang="en-US" sz="2300" b="0" i="0" u="none" strike="noStrike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Partial Resources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2275467"/>
                  </a:ext>
                </a:extLst>
              </a:tr>
              <a:tr h="485410">
                <a:tc>
                  <a:txBody>
                    <a:bodyPr/>
                    <a:lstStyle/>
                    <a:p>
                      <a:pPr algn="l" fontAlgn="auto"/>
                      <a:r>
                        <a:rPr lang="en-US" sz="2300" b="0" i="0" u="none" strike="noStrike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No Resources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19889"/>
                  </a:ext>
                </a:extLst>
              </a:tr>
            </a:tbl>
          </a:graphicData>
        </a:graphic>
      </p:graphicFrame>
      <p:pic>
        <p:nvPicPr>
          <p:cNvPr id="10" name="Picture 2">
            <a:extLst>
              <a:ext uri="{FF2B5EF4-FFF2-40B4-BE49-F238E27FC236}">
                <a16:creationId xmlns:a16="http://schemas.microsoft.com/office/drawing/2014/main" id="{EE236289-8C8C-43A1-B568-ACDF6F4C8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3799" y="6464968"/>
            <a:ext cx="369702" cy="369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321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E07D82-6466-4C85-8A86-99251C6FD65E}"/>
              </a:ext>
            </a:extLst>
          </p:cNvPr>
          <p:cNvSpPr/>
          <p:nvPr/>
        </p:nvSpPr>
        <p:spPr>
          <a:xfrm>
            <a:off x="-44840" y="-108317"/>
            <a:ext cx="12310880" cy="22497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97" name="Google Shape;97;p17"/>
          <p:cNvSpPr txBox="1">
            <a:spLocks noGrp="1"/>
          </p:cNvSpPr>
          <p:nvPr>
            <p:ph type="body" idx="1"/>
          </p:nvPr>
        </p:nvSpPr>
        <p:spPr>
          <a:xfrm>
            <a:off x="629200" y="2457167"/>
            <a:ext cx="10962800" cy="361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152396" indent="0">
              <a:buNone/>
            </a:pPr>
            <a:r>
              <a:rPr lang="en-US" sz="2400" b="1" cap="none" dirty="0">
                <a:latin typeface="Roboto" panose="02000000000000000000" pitchFamily="2" charset="0"/>
                <a:ea typeface="Roboto" panose="02000000000000000000" pitchFamily="2" charset="0"/>
              </a:rPr>
              <a:t>Need: </a:t>
            </a:r>
          </a:p>
          <a:p>
            <a:pPr>
              <a:spcBef>
                <a:spcPts val="1400"/>
              </a:spcBef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Need description: </a:t>
            </a:r>
          </a:p>
          <a:p>
            <a:pPr>
              <a:spcBef>
                <a:spcPts val="1400"/>
              </a:spcBef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Why needed: </a:t>
            </a:r>
          </a:p>
          <a:p>
            <a:pPr>
              <a:spcBef>
                <a:spcPts val="1400"/>
              </a:spcBef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Current resources: </a:t>
            </a:r>
            <a:endParaRPr lang="en-US" cap="non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14999"/>
              </a:lnSpc>
              <a:spcBef>
                <a:spcPts val="1400"/>
              </a:spcBef>
            </a:pPr>
            <a:r>
              <a:rPr lang="en-US" b="1" cap="none" dirty="0">
                <a:latin typeface="Roboto" panose="02000000000000000000" pitchFamily="2" charset="0"/>
                <a:ea typeface="Roboto" panose="02000000000000000000" pitchFamily="2" charset="0"/>
              </a:rPr>
              <a:t>Potential resources:</a:t>
            </a:r>
            <a:endParaRPr lang="en-US" dirty="0"/>
          </a:p>
        </p:txBody>
      </p:sp>
      <p:sp>
        <p:nvSpPr>
          <p:cNvPr id="98" name="Google Shape;98;p17"/>
          <p:cNvSpPr txBox="1">
            <a:spLocks noGrp="1"/>
          </p:cNvSpPr>
          <p:nvPr>
            <p:ph type="body" idx="4294967295"/>
          </p:nvPr>
        </p:nvSpPr>
        <p:spPr>
          <a:xfrm>
            <a:off x="8769350" y="0"/>
            <a:ext cx="3422650" cy="172402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Synthesis, Literature Review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7" name="Google Shape;96;p17">
            <a:extLst>
              <a:ext uri="{FF2B5EF4-FFF2-40B4-BE49-F238E27FC236}">
                <a16:creationId xmlns:a16="http://schemas.microsoft.com/office/drawing/2014/main" id="{C054AF84-7552-42EF-BCFC-DFDACD2CCB7F}"/>
              </a:ext>
            </a:extLst>
          </p:cNvPr>
          <p:cNvSpPr txBox="1">
            <a:spLocks/>
          </p:cNvSpPr>
          <p:nvPr/>
        </p:nvSpPr>
        <p:spPr>
          <a:xfrm>
            <a:off x="389240" y="862012"/>
            <a:ext cx="1187680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z="4267" dirty="0">
                <a:solidFill>
                  <a:schemeClr val="tx1"/>
                </a:solidFill>
              </a:rPr>
              <a:t>New and Emerging Science Needs - </a:t>
            </a:r>
            <a:r>
              <a:rPr lang="en-US" sz="4267" dirty="0">
                <a:solidFill>
                  <a:schemeClr val="tx1"/>
                </a:solidFill>
                <a:highlight>
                  <a:srgbClr val="FFFF00"/>
                </a:highlight>
              </a:rPr>
              <a:t>High</a:t>
            </a:r>
            <a:r>
              <a:rPr lang="en-US" sz="4267" dirty="0">
                <a:solidFill>
                  <a:schemeClr val="tx1"/>
                </a:solidFill>
              </a:rPr>
              <a:t> Priority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7FFE00-0408-4CB6-A206-5BA9E2AA0445}"/>
              </a:ext>
            </a:extLst>
          </p:cNvPr>
          <p:cNvSpPr txBox="1"/>
          <p:nvPr/>
        </p:nvSpPr>
        <p:spPr>
          <a:xfrm>
            <a:off x="161925" y="6349484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Stewardship Outcome – June2022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78665C4-8E3A-4922-AFFA-62CD0EA2E8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215398"/>
              </p:ext>
            </p:extLst>
          </p:nvPr>
        </p:nvGraphicFramePr>
        <p:xfrm>
          <a:off x="9047746" y="4819681"/>
          <a:ext cx="3144254" cy="2042768"/>
        </p:xfrm>
        <a:graphic>
          <a:graphicData uri="http://schemas.openxmlformats.org/drawingml/2006/table">
            <a:tbl>
              <a:tblPr/>
              <a:tblGrid>
                <a:gridCol w="614228">
                  <a:extLst>
                    <a:ext uri="{9D8B030D-6E8A-4147-A177-3AD203B41FA5}">
                      <a16:colId xmlns:a16="http://schemas.microsoft.com/office/drawing/2014/main" val="117034153"/>
                    </a:ext>
                  </a:extLst>
                </a:gridCol>
                <a:gridCol w="2530026">
                  <a:extLst>
                    <a:ext uri="{9D8B030D-6E8A-4147-A177-3AD203B41FA5}">
                      <a16:colId xmlns:a16="http://schemas.microsoft.com/office/drawing/2014/main" val="2875718885"/>
                    </a:ext>
                  </a:extLst>
                </a:gridCol>
              </a:tblGrid>
              <a:tr h="442905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Status of the Resource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485995"/>
                  </a:ext>
                </a:extLst>
              </a:tr>
              <a:tr h="485410">
                <a:tc>
                  <a:txBody>
                    <a:bodyPr/>
                    <a:lstStyle/>
                    <a:p>
                      <a:pPr algn="l" fontAlgn="auto"/>
                      <a:r>
                        <a:rPr lang="en-US" sz="2300" b="0" i="0" u="none" strike="noStrike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Full Resources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1787224"/>
                  </a:ext>
                </a:extLst>
              </a:tr>
              <a:tr h="485410">
                <a:tc>
                  <a:txBody>
                    <a:bodyPr/>
                    <a:lstStyle/>
                    <a:p>
                      <a:pPr algn="l" fontAlgn="auto"/>
                      <a:r>
                        <a:rPr lang="en-US" sz="2300" b="0" i="0" u="none" strike="noStrike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Partial Resources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2275467"/>
                  </a:ext>
                </a:extLst>
              </a:tr>
              <a:tr h="485410">
                <a:tc>
                  <a:txBody>
                    <a:bodyPr/>
                    <a:lstStyle/>
                    <a:p>
                      <a:pPr algn="l" fontAlgn="auto"/>
                      <a:r>
                        <a:rPr lang="en-US" sz="2300" b="0" i="0" u="none" strike="noStrike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0" i="0" u="none" strike="noStrike" dirty="0">
                          <a:solidFill>
                            <a:srgbClr val="737373"/>
                          </a:solidFill>
                          <a:effectLst/>
                          <a:latin typeface="Arial" panose="020B0604020202020204" pitchFamily="34" charset="0"/>
                        </a:rPr>
                        <a:t>No Resources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1602" marR="171602" marT="85801" marB="85801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19889"/>
                  </a:ext>
                </a:extLst>
              </a:tr>
            </a:tbl>
          </a:graphicData>
        </a:graphic>
      </p:graphicFrame>
      <p:pic>
        <p:nvPicPr>
          <p:cNvPr id="10" name="Picture 2">
            <a:extLst>
              <a:ext uri="{FF2B5EF4-FFF2-40B4-BE49-F238E27FC236}">
                <a16:creationId xmlns:a16="http://schemas.microsoft.com/office/drawing/2014/main" id="{694687BD-4C44-459A-83B4-CB370A8DE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0042" y="5867331"/>
            <a:ext cx="449179" cy="44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319</TotalTime>
  <Words>523</Words>
  <Application>Microsoft Office PowerPoint</Application>
  <PresentationFormat>Widescreen</PresentationFormat>
  <Paragraphs>58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Roboto</vt:lpstr>
      <vt:lpstr>Tw Cen MT</vt:lpstr>
      <vt:lpstr>Droplet</vt:lpstr>
      <vt:lpstr>Stewardship Outcome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Yancy, Briana</dc:creator>
  <cp:lastModifiedBy>Sophia Waterman</cp:lastModifiedBy>
  <cp:revision>7</cp:revision>
  <dcterms:created xsi:type="dcterms:W3CDTF">2022-06-01T17:59:52Z</dcterms:created>
  <dcterms:modified xsi:type="dcterms:W3CDTF">2022-06-08T20:29:24Z</dcterms:modified>
</cp:coreProperties>
</file>