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5"/>
  </p:notesMasterIdLst>
  <p:sldIdLst>
    <p:sldId id="256" r:id="rId2"/>
    <p:sldId id="266" r:id="rId3"/>
    <p:sldId id="260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ancy, Briana" userId="3958ec0b-799f-437e-80fc-0203a0836607" providerId="ADAL" clId="{FB1DEBEE-05A4-4B7D-9162-8E2C553A32E8}"/>
    <pc:docChg chg="undo custSel modSld">
      <pc:chgData name="Yancy, Briana" userId="3958ec0b-799f-437e-80fc-0203a0836607" providerId="ADAL" clId="{FB1DEBEE-05A4-4B7D-9162-8E2C553A32E8}" dt="2022-06-01T20:10:10.879" v="40" actId="207"/>
      <pc:docMkLst>
        <pc:docMk/>
      </pc:docMkLst>
      <pc:sldChg chg="addSp delSp modSp mod">
        <pc:chgData name="Yancy, Briana" userId="3958ec0b-799f-437e-80fc-0203a0836607" providerId="ADAL" clId="{FB1DEBEE-05A4-4B7D-9162-8E2C553A32E8}" dt="2022-06-01T20:10:10.879" v="40" actId="207"/>
        <pc:sldMkLst>
          <pc:docMk/>
          <pc:sldMk cId="0" sldId="260"/>
        </pc:sldMkLst>
        <pc:spChg chg="mod">
          <ac:chgData name="Yancy, Briana" userId="3958ec0b-799f-437e-80fc-0203a0836607" providerId="ADAL" clId="{FB1DEBEE-05A4-4B7D-9162-8E2C553A32E8}" dt="2022-06-01T20:10:10.879" v="40" actId="207"/>
          <ac:spMkLst>
            <pc:docMk/>
            <pc:sldMk cId="0" sldId="260"/>
            <ac:spMk id="2" creationId="{D2E07D82-6466-4C85-8A86-99251C6FD65E}"/>
          </ac:spMkLst>
        </pc:spChg>
        <pc:spChg chg="add del mod">
          <ac:chgData name="Yancy, Briana" userId="3958ec0b-799f-437e-80fc-0203a0836607" providerId="ADAL" clId="{FB1DEBEE-05A4-4B7D-9162-8E2C553A32E8}" dt="2022-06-01T20:01:57.133" v="7" actId="478"/>
          <ac:spMkLst>
            <pc:docMk/>
            <pc:sldMk cId="0" sldId="260"/>
            <ac:spMk id="4" creationId="{723ADAA9-C242-47C4-9C1F-A3DE7EB9E0C1}"/>
          </ac:spMkLst>
        </pc:spChg>
        <pc:spChg chg="add mod">
          <ac:chgData name="Yancy, Briana" userId="3958ec0b-799f-437e-80fc-0203a0836607" providerId="ADAL" clId="{FB1DEBEE-05A4-4B7D-9162-8E2C553A32E8}" dt="2022-06-01T20:10:03.158" v="38" actId="207"/>
          <ac:spMkLst>
            <pc:docMk/>
            <pc:sldMk cId="0" sldId="260"/>
            <ac:spMk id="7" creationId="{C054AF84-7552-42EF-BCFC-DFDACD2CCB7F}"/>
          </ac:spMkLst>
        </pc:spChg>
        <pc:spChg chg="del mod">
          <ac:chgData name="Yancy, Briana" userId="3958ec0b-799f-437e-80fc-0203a0836607" providerId="ADAL" clId="{FB1DEBEE-05A4-4B7D-9162-8E2C553A32E8}" dt="2022-06-01T20:01:50.145" v="4" actId="478"/>
          <ac:spMkLst>
            <pc:docMk/>
            <pc:sldMk cId="0" sldId="260"/>
            <ac:spMk id="96" creationId="{00000000-0000-0000-0000-000000000000}"/>
          </ac:spMkLst>
        </pc:spChg>
        <pc:spChg chg="mod">
          <ac:chgData name="Yancy, Briana" userId="3958ec0b-799f-437e-80fc-0203a0836607" providerId="ADAL" clId="{FB1DEBEE-05A4-4B7D-9162-8E2C553A32E8}" dt="2022-06-01T20:03:38.042" v="29" actId="1076"/>
          <ac:spMkLst>
            <pc:docMk/>
            <pc:sldMk cId="0" sldId="260"/>
            <ac:spMk id="97" creationId="{00000000-0000-0000-0000-000000000000}"/>
          </ac:spMkLst>
        </pc:spChg>
        <pc:spChg chg="mod">
          <ac:chgData name="Yancy, Briana" userId="3958ec0b-799f-437e-80fc-0203a0836607" providerId="ADAL" clId="{FB1DEBEE-05A4-4B7D-9162-8E2C553A32E8}" dt="2022-06-01T20:10:05.820" v="39" actId="207"/>
          <ac:spMkLst>
            <pc:docMk/>
            <pc:sldMk cId="0" sldId="260"/>
            <ac:spMk id="98" creationId="{00000000-0000-0000-0000-000000000000}"/>
          </ac:spMkLst>
        </pc:spChg>
      </pc:sldChg>
      <pc:sldChg chg="modSp mod">
        <pc:chgData name="Yancy, Briana" userId="3958ec0b-799f-437e-80fc-0203a0836607" providerId="ADAL" clId="{FB1DEBEE-05A4-4B7D-9162-8E2C553A32E8}" dt="2022-06-01T20:09:56.737" v="37" actId="207"/>
        <pc:sldMkLst>
          <pc:docMk/>
          <pc:sldMk cId="1053449471" sldId="266"/>
        </pc:sldMkLst>
        <pc:spChg chg="mod">
          <ac:chgData name="Yancy, Briana" userId="3958ec0b-799f-437e-80fc-0203a0836607" providerId="ADAL" clId="{FB1DEBEE-05A4-4B7D-9162-8E2C553A32E8}" dt="2022-06-01T20:03:57.735" v="33" actId="20577"/>
          <ac:spMkLst>
            <pc:docMk/>
            <pc:sldMk cId="1053449471" sldId="266"/>
            <ac:spMk id="2" creationId="{926F52AE-0B7C-4ED2-9DFF-8F46E2B11B2F}"/>
          </ac:spMkLst>
        </pc:spChg>
        <pc:spChg chg="mod">
          <ac:chgData name="Yancy, Briana" userId="3958ec0b-799f-437e-80fc-0203a0836607" providerId="ADAL" clId="{FB1DEBEE-05A4-4B7D-9162-8E2C553A32E8}" dt="2022-06-01T20:09:44.566" v="35" actId="1076"/>
          <ac:spMkLst>
            <pc:docMk/>
            <pc:sldMk cId="1053449471" sldId="266"/>
            <ac:spMk id="3" creationId="{CB9F3765-9057-4FBD-8427-B2ECE9ED358B}"/>
          </ac:spMkLst>
        </pc:spChg>
        <pc:spChg chg="mod">
          <ac:chgData name="Yancy, Briana" userId="3958ec0b-799f-437e-80fc-0203a0836607" providerId="ADAL" clId="{FB1DEBEE-05A4-4B7D-9162-8E2C553A32E8}" dt="2022-06-01T20:09:52.567" v="36" actId="207"/>
          <ac:spMkLst>
            <pc:docMk/>
            <pc:sldMk cId="1053449471" sldId="266"/>
            <ac:spMk id="5" creationId="{F74DFFE7-1D26-4437-8026-51D71248BF30}"/>
          </ac:spMkLst>
        </pc:spChg>
        <pc:spChg chg="mod">
          <ac:chgData name="Yancy, Briana" userId="3958ec0b-799f-437e-80fc-0203a0836607" providerId="ADAL" clId="{FB1DEBEE-05A4-4B7D-9162-8E2C553A32E8}" dt="2022-06-01T20:09:56.737" v="37" actId="207"/>
          <ac:spMkLst>
            <pc:docMk/>
            <pc:sldMk cId="1053449471" sldId="266"/>
            <ac:spMk id="8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4CD9FC-365D-45F4-B09E-7355C78F7A24}" type="datetimeFigureOut">
              <a:rPr lang="en-US" smtClean="0"/>
              <a:t>6/1/2022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6229AF-4406-4198-B3B7-498C24B27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791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10a25fe4c30_0_1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10a25fe4c30_0_1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 Progress refers to discrete needs (like a scientific study), ongoing is continuous (continuous data collection, monitoring, </a:t>
            </a:r>
            <a:r>
              <a:rPr lang="en-US" err="1"/>
              <a:t>Chessie</a:t>
            </a:r>
            <a:r>
              <a:rPr lang="en-US"/>
              <a:t> BIBI)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5570303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11029de33bb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11029de33bb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6EE2-0513-4FE1-BD25-0177A7367D92}" type="datetimeFigureOut">
              <a:rPr lang="en-US" smtClean="0"/>
              <a:t>6/1/2022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22ED-4D15-419F-898F-4C0F21403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048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6EE2-0513-4FE1-BD25-0177A7367D92}" type="datetimeFigureOut">
              <a:rPr lang="en-US" smtClean="0"/>
              <a:t>6/1/2022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22ED-4D15-419F-898F-4C0F21403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171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6EE2-0513-4FE1-BD25-0177A7367D92}" type="datetimeFigureOut">
              <a:rPr lang="en-US" smtClean="0"/>
              <a:t>6/1/2022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22ED-4D15-419F-898F-4C0F21403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000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6EE2-0513-4FE1-BD25-0177A7367D92}" type="datetimeFigureOut">
              <a:rPr lang="en-US" smtClean="0"/>
              <a:t>6/1/2022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22ED-4D15-419F-898F-4C0F2140358F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96473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6EE2-0513-4FE1-BD25-0177A7367D92}" type="datetimeFigureOut">
              <a:rPr lang="en-US" smtClean="0"/>
              <a:t>6/1/2022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22ED-4D15-419F-898F-4C0F21403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0950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6EE2-0513-4FE1-BD25-0177A7367D92}" type="datetimeFigureOut">
              <a:rPr lang="en-US" smtClean="0"/>
              <a:t>6/1/2022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22ED-4D15-419F-898F-4C0F21403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0287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6EE2-0513-4FE1-BD25-0177A7367D92}" type="datetimeFigureOut">
              <a:rPr lang="en-US" smtClean="0"/>
              <a:t>6/1/2022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22ED-4D15-419F-898F-4C0F21403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5849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6EE2-0513-4FE1-BD25-0177A7367D92}" type="datetimeFigureOut">
              <a:rPr lang="en-US" smtClean="0"/>
              <a:t>6/1/2022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22ED-4D15-419F-898F-4C0F21403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307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6EE2-0513-4FE1-BD25-0177A7367D92}" type="datetimeFigureOut">
              <a:rPr lang="en-US" smtClean="0"/>
              <a:t>6/1/2022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22ED-4D15-419F-898F-4C0F21403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345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>
            <a:spLocks noGrp="1"/>
          </p:cNvSpPr>
          <p:nvPr>
            <p:ph type="title"/>
          </p:nvPr>
        </p:nvSpPr>
        <p:spPr>
          <a:xfrm>
            <a:off x="629200" y="984967"/>
            <a:ext cx="10962800" cy="102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629200" y="2558767"/>
            <a:ext cx="10962800" cy="361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11364721" y="6260831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347710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6EE2-0513-4FE1-BD25-0177A7367D92}" type="datetimeFigureOut">
              <a:rPr lang="en-US" smtClean="0"/>
              <a:t>6/1/2022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22ED-4D15-419F-898F-4C0F21403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788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6EE2-0513-4FE1-BD25-0177A7367D92}" type="datetimeFigureOut">
              <a:rPr lang="en-US" smtClean="0"/>
              <a:t>6/1/2022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22ED-4D15-419F-898F-4C0F21403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01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6EE2-0513-4FE1-BD25-0177A7367D92}" type="datetimeFigureOut">
              <a:rPr lang="en-US" smtClean="0"/>
              <a:t>6/1/2022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22ED-4D15-419F-898F-4C0F21403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200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6EE2-0513-4FE1-BD25-0177A7367D92}" type="datetimeFigureOut">
              <a:rPr lang="en-US" smtClean="0"/>
              <a:t>6/1/2022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22ED-4D15-419F-898F-4C0F21403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224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6EE2-0513-4FE1-BD25-0177A7367D92}" type="datetimeFigureOut">
              <a:rPr lang="en-US" smtClean="0"/>
              <a:t>6/1/2022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22ED-4D15-419F-898F-4C0F21403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864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6EE2-0513-4FE1-BD25-0177A7367D92}" type="datetimeFigureOut">
              <a:rPr lang="en-US" smtClean="0"/>
              <a:t>6/1/2022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22ED-4D15-419F-898F-4C0F21403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738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6EE2-0513-4FE1-BD25-0177A7367D92}" type="datetimeFigureOut">
              <a:rPr lang="en-US" smtClean="0"/>
              <a:t>6/1/2022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22ED-4D15-419F-898F-4C0F21403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519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6EE2-0513-4FE1-BD25-0177A7367D92}" type="datetimeFigureOut">
              <a:rPr lang="en-US" smtClean="0"/>
              <a:t>6/1/2022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22ED-4D15-419F-898F-4C0F21403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283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2906EE2-0513-4FE1-BD25-0177A7367D92}" type="datetimeFigureOut">
              <a:rPr lang="en-US" smtClean="0"/>
              <a:t>6/1/2022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EC922ED-4D15-419F-898F-4C0F21403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030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D7163-F30F-492A-A545-5880BFAE102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Diversity Workgroup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2AEF45-92EE-4888-A943-0497CA4992C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STAC Science Needs 6/14/2022</a:t>
            </a:r>
          </a:p>
        </p:txBody>
      </p:sp>
    </p:spTree>
    <p:extLst>
      <p:ext uri="{BB962C8B-B14F-4D97-AF65-F5344CB8AC3E}">
        <p14:creationId xmlns:p14="http://schemas.microsoft.com/office/powerpoint/2010/main" val="82768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B9F3765-9057-4FBD-8427-B2ECE9ED358B}"/>
              </a:ext>
            </a:extLst>
          </p:cNvPr>
          <p:cNvSpPr/>
          <p:nvPr/>
        </p:nvSpPr>
        <p:spPr>
          <a:xfrm>
            <a:off x="0" y="0"/>
            <a:ext cx="12310880" cy="224971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82" name="Google Shape;82;p15"/>
          <p:cNvSpPr txBox="1">
            <a:spLocks noGrp="1"/>
          </p:cNvSpPr>
          <p:nvPr>
            <p:ph type="body" idx="1"/>
          </p:nvPr>
        </p:nvSpPr>
        <p:spPr>
          <a:xfrm>
            <a:off x="8883986" y="0"/>
            <a:ext cx="3308015" cy="1719587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buNone/>
            </a:pPr>
            <a:r>
              <a:rPr lang="en" dirty="0"/>
              <a:t>Monitoring, Analysis </a:t>
            </a:r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  <p:sp>
        <p:nvSpPr>
          <p:cNvPr id="83" name="Google Shape;83;p15"/>
          <p:cNvSpPr txBox="1">
            <a:spLocks noGrp="1"/>
          </p:cNvSpPr>
          <p:nvPr>
            <p:ph type="body" idx="4294967295"/>
          </p:nvPr>
        </p:nvSpPr>
        <p:spPr>
          <a:xfrm>
            <a:off x="9124950" y="5192713"/>
            <a:ext cx="3067050" cy="2011362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47500" lnSpcReduction="20000"/>
          </a:bodyPr>
          <a:lstStyle/>
          <a:p>
            <a:pPr marL="0" indent="0">
              <a:buNone/>
            </a:pPr>
            <a:r>
              <a:rPr lang="en"/>
              <a:t>Status of the resource</a:t>
            </a:r>
            <a:endParaRPr/>
          </a:p>
          <a:p>
            <a:pPr indent="-422899">
              <a:spcBef>
                <a:spcPts val="1600"/>
              </a:spcBef>
              <a:buSzPct val="100000"/>
              <a:buChar char="✓"/>
            </a:pPr>
            <a:r>
              <a:rPr lang="en"/>
              <a:t>Full resources</a:t>
            </a:r>
            <a:endParaRPr/>
          </a:p>
          <a:p>
            <a:pPr indent="-422899">
              <a:buSzPct val="100000"/>
              <a:buChar char="❏"/>
            </a:pPr>
            <a:r>
              <a:rPr lang="en"/>
              <a:t>Partial resources</a:t>
            </a:r>
            <a:endParaRPr/>
          </a:p>
          <a:p>
            <a:pPr indent="-422899">
              <a:buSzPct val="100000"/>
              <a:buChar char="❏"/>
            </a:pPr>
            <a:r>
              <a:rPr lang="en"/>
              <a:t>No resources</a:t>
            </a:r>
            <a:endParaRPr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 </a:t>
            </a:r>
            <a:endParaRPr/>
          </a:p>
        </p:txBody>
      </p:sp>
      <p:sp>
        <p:nvSpPr>
          <p:cNvPr id="2" name="Google Shape;74;p14">
            <a:extLst>
              <a:ext uri="{FF2B5EF4-FFF2-40B4-BE49-F238E27FC236}">
                <a16:creationId xmlns:a16="http://schemas.microsoft.com/office/drawing/2014/main" id="{926F52AE-0B7C-4ED2-9DFF-8F46E2B11B2F}"/>
              </a:ext>
            </a:extLst>
          </p:cNvPr>
          <p:cNvSpPr txBox="1">
            <a:spLocks/>
          </p:cNvSpPr>
          <p:nvPr/>
        </p:nvSpPr>
        <p:spPr>
          <a:xfrm>
            <a:off x="615077" y="2390619"/>
            <a:ext cx="10961845" cy="32163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 fontScale="925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  <a:defRPr sz="18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 sz="14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 sz="14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 sz="14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 sz="14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 sz="14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 sz="14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 sz="14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 sz="14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r>
              <a:rPr lang="en-US" sz="2200" b="1" dirty="0">
                <a:solidFill>
                  <a:schemeClr val="tx1"/>
                </a:solidFill>
              </a:rPr>
              <a:t>Need</a:t>
            </a:r>
            <a:r>
              <a:rPr lang="en-US" sz="2200" dirty="0">
                <a:solidFill>
                  <a:schemeClr val="tx1"/>
                </a:solidFill>
              </a:rPr>
              <a:t>: diversity indicator target (determine what dataset is most accurate)</a:t>
            </a:r>
          </a:p>
          <a:p>
            <a:pPr>
              <a:lnSpc>
                <a:spcPct val="114999"/>
              </a:lnSpc>
            </a:pPr>
            <a:r>
              <a:rPr lang="en-US" sz="2200" b="1" dirty="0">
                <a:solidFill>
                  <a:schemeClr val="tx1"/>
                </a:solidFill>
              </a:rPr>
              <a:t>Need description: </a:t>
            </a:r>
            <a:r>
              <a:rPr lang="en-US" sz="2200" dirty="0">
                <a:solidFill>
                  <a:schemeClr val="tx1"/>
                </a:solidFill>
              </a:rPr>
              <a:t>GIS project</a:t>
            </a:r>
          </a:p>
          <a:p>
            <a:pPr>
              <a:lnSpc>
                <a:spcPct val="114999"/>
              </a:lnSpc>
            </a:pPr>
            <a:r>
              <a:rPr lang="en-US" sz="2200" b="1" dirty="0">
                <a:solidFill>
                  <a:schemeClr val="tx1"/>
                </a:solidFill>
              </a:rPr>
              <a:t>Why needed: </a:t>
            </a:r>
            <a:r>
              <a:rPr lang="en-US" sz="2200" dirty="0">
                <a:solidFill>
                  <a:schemeClr val="tx1"/>
                </a:solidFill>
              </a:rPr>
              <a:t>the</a:t>
            </a:r>
            <a:r>
              <a:rPr lang="en-US" sz="2200" b="1" dirty="0">
                <a:solidFill>
                  <a:schemeClr val="tx1"/>
                </a:solidFill>
              </a:rPr>
              <a:t> </a:t>
            </a:r>
            <a:r>
              <a:rPr lang="en-US" sz="2200" dirty="0">
                <a:solidFill>
                  <a:schemeClr val="tx1"/>
                </a:solidFill>
              </a:rPr>
              <a:t>diversity indicator target/goal uses American community survey data (overlaying state demographic and economic census block data over Chesapeake bay watershed). We want to make sure we're using the most accurate dataset (ex: American community survey, department of education data, or other census data)</a:t>
            </a:r>
          </a:p>
          <a:p>
            <a:pPr>
              <a:lnSpc>
                <a:spcPct val="114999"/>
              </a:lnSpc>
            </a:pPr>
            <a:r>
              <a:rPr lang="en-US" sz="2200" b="1" dirty="0">
                <a:solidFill>
                  <a:schemeClr val="tx1"/>
                </a:solidFill>
              </a:rPr>
              <a:t>Current resources: </a:t>
            </a:r>
            <a:r>
              <a:rPr lang="en-US" sz="2200" dirty="0">
                <a:solidFill>
                  <a:schemeClr val="tx1"/>
                </a:solidFill>
              </a:rPr>
              <a:t>American community survey data</a:t>
            </a:r>
          </a:p>
          <a:p>
            <a:pPr>
              <a:lnSpc>
                <a:spcPct val="114999"/>
              </a:lnSpc>
            </a:pPr>
            <a:r>
              <a:rPr lang="en-US" sz="2200" b="1" dirty="0">
                <a:solidFill>
                  <a:schemeClr val="tx1"/>
                </a:solidFill>
              </a:rPr>
              <a:t>Potential resources: </a:t>
            </a:r>
            <a:r>
              <a:rPr lang="en-US" sz="2200" dirty="0">
                <a:solidFill>
                  <a:schemeClr val="tx1"/>
                </a:solidFill>
              </a:rPr>
              <a:t>other GIS data including schools, ten year census data etc. </a:t>
            </a:r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endParaRPr lang="en-US" sz="2400" dirty="0"/>
          </a:p>
        </p:txBody>
      </p:sp>
      <p:sp>
        <p:nvSpPr>
          <p:cNvPr id="5" name="Google Shape;96;p17">
            <a:extLst>
              <a:ext uri="{FF2B5EF4-FFF2-40B4-BE49-F238E27FC236}">
                <a16:creationId xmlns:a16="http://schemas.microsoft.com/office/drawing/2014/main" id="{F74DFFE7-1D26-4437-8026-51D71248BF30}"/>
              </a:ext>
            </a:extLst>
          </p:cNvPr>
          <p:cNvSpPr txBox="1">
            <a:spLocks/>
          </p:cNvSpPr>
          <p:nvPr/>
        </p:nvSpPr>
        <p:spPr>
          <a:xfrm>
            <a:off x="312808" y="853912"/>
            <a:ext cx="11876800" cy="102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rmAutofit fontScale="975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r>
              <a:rPr lang="en-US" sz="4267" dirty="0">
                <a:solidFill>
                  <a:schemeClr val="tx1"/>
                </a:solidFill>
              </a:rPr>
              <a:t>New and Emerging Science Needs - High Priority</a:t>
            </a:r>
          </a:p>
        </p:txBody>
      </p:sp>
    </p:spTree>
    <p:extLst>
      <p:ext uri="{BB962C8B-B14F-4D97-AF65-F5344CB8AC3E}">
        <p14:creationId xmlns:p14="http://schemas.microsoft.com/office/powerpoint/2010/main" val="105344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2E07D82-6466-4C85-8A86-99251C6FD65E}"/>
              </a:ext>
            </a:extLst>
          </p:cNvPr>
          <p:cNvSpPr/>
          <p:nvPr/>
        </p:nvSpPr>
        <p:spPr>
          <a:xfrm>
            <a:off x="-44840" y="-108317"/>
            <a:ext cx="12310880" cy="224971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97" name="Google Shape;97;p17"/>
          <p:cNvSpPr txBox="1">
            <a:spLocks noGrp="1"/>
          </p:cNvSpPr>
          <p:nvPr>
            <p:ph type="body" idx="1"/>
          </p:nvPr>
        </p:nvSpPr>
        <p:spPr>
          <a:xfrm>
            <a:off x="629200" y="2457167"/>
            <a:ext cx="10962800" cy="361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en-US" b="1" cap="none" dirty="0">
                <a:latin typeface="Roboto" panose="02000000000000000000" pitchFamily="2" charset="0"/>
                <a:ea typeface="Roboto" panose="02000000000000000000" pitchFamily="2" charset="0"/>
              </a:rPr>
              <a:t>Need: </a:t>
            </a:r>
            <a:r>
              <a:rPr lang="en-US" cap="none" dirty="0">
                <a:latin typeface="Roboto" panose="02000000000000000000" pitchFamily="2" charset="0"/>
                <a:ea typeface="Roboto" panose="02000000000000000000" pitchFamily="2" charset="0"/>
              </a:rPr>
              <a:t>develop a better understanding of effects from external factors such as climate change, public health, and economic inequity. </a:t>
            </a:r>
          </a:p>
          <a:p>
            <a:pPr>
              <a:lnSpc>
                <a:spcPct val="114999"/>
              </a:lnSpc>
            </a:pPr>
            <a:r>
              <a:rPr lang="en-US" b="1" cap="none" dirty="0">
                <a:latin typeface="Roboto" panose="02000000000000000000" pitchFamily="2" charset="0"/>
                <a:ea typeface="Roboto" panose="02000000000000000000" pitchFamily="2" charset="0"/>
              </a:rPr>
              <a:t>Need description: </a:t>
            </a:r>
            <a:r>
              <a:rPr lang="en-US" cap="none" dirty="0">
                <a:latin typeface="Roboto" panose="02000000000000000000" pitchFamily="2" charset="0"/>
                <a:ea typeface="Roboto" panose="02000000000000000000" pitchFamily="2" charset="0"/>
              </a:rPr>
              <a:t>synthesis, literature review</a:t>
            </a:r>
          </a:p>
          <a:p>
            <a:pPr>
              <a:lnSpc>
                <a:spcPct val="114999"/>
              </a:lnSpc>
            </a:pPr>
            <a:r>
              <a:rPr lang="en-US" b="1" cap="none" dirty="0">
                <a:latin typeface="Roboto" panose="02000000000000000000" pitchFamily="2" charset="0"/>
                <a:ea typeface="Roboto" panose="02000000000000000000" pitchFamily="2" charset="0"/>
              </a:rPr>
              <a:t>Why needed: </a:t>
            </a:r>
            <a:r>
              <a:rPr lang="en-US" cap="none" dirty="0">
                <a:latin typeface="Roboto" panose="02000000000000000000" pitchFamily="2" charset="0"/>
                <a:ea typeface="Roboto" panose="02000000000000000000" pitchFamily="2" charset="0"/>
              </a:rPr>
              <a:t>by understanding the implications, we can then take steps to mitigate them. Develop a better understanding and connect with other organizations and CB groups who are at the forefront of these issues </a:t>
            </a:r>
            <a:r>
              <a:rPr lang="en-US" cap="none" dirty="0" err="1">
                <a:latin typeface="Roboto" panose="02000000000000000000" pitchFamily="2" charset="0"/>
                <a:ea typeface="Roboto" panose="02000000000000000000" pitchFamily="2" charset="0"/>
              </a:rPr>
              <a:t>e.G.</a:t>
            </a:r>
            <a:r>
              <a:rPr lang="en-US" cap="none" dirty="0">
                <a:latin typeface="Roboto" panose="02000000000000000000" pitchFamily="2" charset="0"/>
                <a:ea typeface="Roboto" panose="02000000000000000000" pitchFamily="2" charset="0"/>
              </a:rPr>
              <a:t>, Public health groups, climate change/resiliency groups.</a:t>
            </a:r>
          </a:p>
          <a:p>
            <a:pPr>
              <a:lnSpc>
                <a:spcPct val="114999"/>
              </a:lnSpc>
            </a:pPr>
            <a:r>
              <a:rPr lang="en-US" b="1" cap="none" dirty="0">
                <a:latin typeface="Roboto" panose="02000000000000000000" pitchFamily="2" charset="0"/>
                <a:ea typeface="Roboto" panose="02000000000000000000" pitchFamily="2" charset="0"/>
              </a:rPr>
              <a:t>Current resources: </a:t>
            </a:r>
            <a:r>
              <a:rPr lang="en-US" cap="none" dirty="0">
                <a:latin typeface="Roboto" panose="02000000000000000000" pitchFamily="2" charset="0"/>
                <a:ea typeface="Roboto" panose="02000000000000000000" pitchFamily="2" charset="0"/>
              </a:rPr>
              <a:t>n/a</a:t>
            </a:r>
          </a:p>
          <a:p>
            <a:pPr>
              <a:lnSpc>
                <a:spcPct val="114999"/>
              </a:lnSpc>
            </a:pPr>
            <a:r>
              <a:rPr lang="en-US" b="1" cap="none" dirty="0">
                <a:latin typeface="Roboto" panose="02000000000000000000" pitchFamily="2" charset="0"/>
                <a:ea typeface="Roboto" panose="02000000000000000000" pitchFamily="2" charset="0"/>
              </a:rPr>
              <a:t>Potential resources: </a:t>
            </a:r>
            <a:r>
              <a:rPr lang="en-US" cap="none" dirty="0">
                <a:latin typeface="Roboto" panose="02000000000000000000" pitchFamily="2" charset="0"/>
                <a:ea typeface="Roboto" panose="02000000000000000000" pitchFamily="2" charset="0"/>
              </a:rPr>
              <a:t>N/A</a:t>
            </a:r>
          </a:p>
          <a:p>
            <a:pPr>
              <a:lnSpc>
                <a:spcPct val="114999"/>
              </a:lnSpc>
            </a:pPr>
            <a:endParaRPr lang="en-US" dirty="0"/>
          </a:p>
        </p:txBody>
      </p:sp>
      <p:sp>
        <p:nvSpPr>
          <p:cNvPr id="98" name="Google Shape;98;p17"/>
          <p:cNvSpPr txBox="1">
            <a:spLocks noGrp="1"/>
          </p:cNvSpPr>
          <p:nvPr>
            <p:ph type="body" idx="4294967295"/>
          </p:nvPr>
        </p:nvSpPr>
        <p:spPr>
          <a:xfrm>
            <a:off x="8769350" y="0"/>
            <a:ext cx="3422650" cy="1724025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buNone/>
            </a:pPr>
            <a:r>
              <a:rPr lang="en" dirty="0"/>
              <a:t>Synthesis, Literature Review</a:t>
            </a:r>
            <a:endParaRPr dirty="0"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  <p:sp>
        <p:nvSpPr>
          <p:cNvPr id="99" name="Google Shape;99;p17"/>
          <p:cNvSpPr txBox="1">
            <a:spLocks noGrp="1"/>
          </p:cNvSpPr>
          <p:nvPr>
            <p:ph type="body" idx="4294967295"/>
          </p:nvPr>
        </p:nvSpPr>
        <p:spPr>
          <a:xfrm>
            <a:off x="9124950" y="5192713"/>
            <a:ext cx="3067050" cy="2011362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47500" lnSpcReduction="20000"/>
          </a:bodyPr>
          <a:lstStyle/>
          <a:p>
            <a:pPr marL="0" indent="0">
              <a:buNone/>
            </a:pPr>
            <a:r>
              <a:rPr lang="en"/>
              <a:t>Status of the resource</a:t>
            </a:r>
            <a:endParaRPr/>
          </a:p>
          <a:p>
            <a:pPr indent="-422899">
              <a:spcBef>
                <a:spcPts val="1600"/>
              </a:spcBef>
              <a:buSzPct val="100000"/>
              <a:buChar char="❏"/>
            </a:pPr>
            <a:r>
              <a:rPr lang="en"/>
              <a:t>Full resources</a:t>
            </a:r>
            <a:endParaRPr/>
          </a:p>
          <a:p>
            <a:pPr indent="-422899">
              <a:buSzPct val="100000"/>
              <a:buChar char="❏"/>
            </a:pPr>
            <a:r>
              <a:rPr lang="en"/>
              <a:t>Partial resources</a:t>
            </a:r>
            <a:endParaRPr/>
          </a:p>
          <a:p>
            <a:pPr indent="-422899">
              <a:buSzPct val="100000"/>
              <a:buChar char="✓"/>
            </a:pPr>
            <a:r>
              <a:rPr lang="en"/>
              <a:t>No resources</a:t>
            </a:r>
            <a:endParaRPr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 </a:t>
            </a:r>
            <a:endParaRPr/>
          </a:p>
        </p:txBody>
      </p:sp>
      <p:sp>
        <p:nvSpPr>
          <p:cNvPr id="7" name="Google Shape;96;p17">
            <a:extLst>
              <a:ext uri="{FF2B5EF4-FFF2-40B4-BE49-F238E27FC236}">
                <a16:creationId xmlns:a16="http://schemas.microsoft.com/office/drawing/2014/main" id="{C054AF84-7552-42EF-BCFC-DFDACD2CCB7F}"/>
              </a:ext>
            </a:extLst>
          </p:cNvPr>
          <p:cNvSpPr txBox="1">
            <a:spLocks/>
          </p:cNvSpPr>
          <p:nvPr/>
        </p:nvSpPr>
        <p:spPr>
          <a:xfrm>
            <a:off x="389240" y="862012"/>
            <a:ext cx="11876800" cy="102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rmAutofit fontScale="975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r>
              <a:rPr lang="en-US" sz="4267" dirty="0">
                <a:solidFill>
                  <a:schemeClr val="tx1"/>
                </a:solidFill>
              </a:rPr>
              <a:t>New and Emerging Science Needs - High Priority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124</TotalTime>
  <Words>265</Words>
  <Application>Microsoft Office PowerPoint</Application>
  <PresentationFormat>Widescreen</PresentationFormat>
  <Paragraphs>27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Roboto</vt:lpstr>
      <vt:lpstr>Tw Cen MT</vt:lpstr>
      <vt:lpstr>Droplet</vt:lpstr>
      <vt:lpstr>Diversity Workgroup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Yancy, Briana</dc:creator>
  <cp:lastModifiedBy>Yancy, Briana</cp:lastModifiedBy>
  <cp:revision>5</cp:revision>
  <dcterms:created xsi:type="dcterms:W3CDTF">2022-06-01T17:59:52Z</dcterms:created>
  <dcterms:modified xsi:type="dcterms:W3CDTF">2022-06-01T20:10:15Z</dcterms:modified>
</cp:coreProperties>
</file>