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8" r:id="rId2"/>
    <p:sldId id="260" r:id="rId3"/>
    <p:sldId id="329" r:id="rId4"/>
    <p:sldId id="339" r:id="rId5"/>
    <p:sldId id="337" r:id="rId6"/>
    <p:sldId id="330" r:id="rId7"/>
    <p:sldId id="335" r:id="rId8"/>
    <p:sldId id="334" r:id="rId9"/>
    <p:sldId id="30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553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8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4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2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167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7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57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872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9DA8DD1-87D4-41D1-86F3-020DDC923B9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E6EC10A-28B4-437A-A3C2-80AB2B4AE4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130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vannote.vanessa@epa.gov" TargetMode="External"/><Relationship Id="rId3" Type="http://schemas.openxmlformats.org/officeDocument/2006/relationships/hyperlink" Target="https://www.chesapeakebay.net/who/group/integrated_trends_analysis_team" TargetMode="External"/><Relationship Id="rId7" Type="http://schemas.openxmlformats.org/officeDocument/2006/relationships/hyperlink" Target="mailto:bsullivan@chesapeakebay.ne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murphy@chesapeakebay.net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cast.chesapeakebay.net/TrendsOverTi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F8D8-59F8-4D62-95CB-87E90A7B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99" y="-211065"/>
            <a:ext cx="9612971" cy="2431751"/>
          </a:xfrm>
        </p:spPr>
        <p:txBody>
          <a:bodyPr>
            <a:normAutofit/>
          </a:bodyPr>
          <a:lstStyle/>
          <a:p>
            <a:r>
              <a:rPr lang="en-US" sz="5400" cap="none" dirty="0">
                <a:solidFill>
                  <a:schemeClr val="bg2"/>
                </a:solidFill>
              </a:rPr>
              <a:t>Short and long-term station-specific Secchi Depth trends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3A3E69-AE73-4AAB-8BAC-45CBFDB8645B}"/>
              </a:ext>
            </a:extLst>
          </p:cNvPr>
          <p:cNvSpPr txBox="1">
            <a:spLocks/>
          </p:cNvSpPr>
          <p:nvPr/>
        </p:nvSpPr>
        <p:spPr>
          <a:xfrm>
            <a:off x="282483" y="2409371"/>
            <a:ext cx="10101887" cy="3203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/>
                </a:solidFill>
              </a:rPr>
              <a:t>STAC Advancing Monitoring Approaches Workshop</a:t>
            </a:r>
          </a:p>
          <a:p>
            <a:r>
              <a:rPr lang="en-US" sz="2400" dirty="0">
                <a:solidFill>
                  <a:schemeClr val="bg2"/>
                </a:solidFill>
              </a:rPr>
              <a:t>April 22, 2022</a:t>
            </a:r>
          </a:p>
          <a:p>
            <a:endParaRPr lang="en-US" sz="1200" b="1" dirty="0">
              <a:solidFill>
                <a:schemeClr val="bg2"/>
              </a:solidFill>
            </a:endParaRPr>
          </a:p>
          <a:p>
            <a:endParaRPr lang="en-US" sz="1200" b="1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bg2"/>
                </a:solidFill>
              </a:rPr>
              <a:t>Rebecca Murphy </a:t>
            </a:r>
          </a:p>
          <a:p>
            <a:r>
              <a:rPr lang="en-US" dirty="0">
                <a:solidFill>
                  <a:schemeClr val="bg2"/>
                </a:solidFill>
              </a:rPr>
              <a:t>UMCES at Chesapeake Bay Program</a:t>
            </a:r>
          </a:p>
          <a:p>
            <a:endParaRPr lang="en-US" sz="1200" b="1" dirty="0">
              <a:solidFill>
                <a:schemeClr val="bg2"/>
              </a:solidFill>
            </a:endParaRPr>
          </a:p>
          <a:p>
            <a:endParaRPr lang="en-US" sz="1200" b="1" dirty="0">
              <a:solidFill>
                <a:schemeClr val="bg2"/>
              </a:solidFill>
            </a:endParaRPr>
          </a:p>
          <a:p>
            <a:r>
              <a:rPr lang="en-US" sz="1800" dirty="0">
                <a:solidFill>
                  <a:schemeClr val="bg2"/>
                </a:solidFill>
              </a:rPr>
              <a:t>Results generated in collaboration with: Renee Karrh (MDDNR), Mike Lane (ODU), </a:t>
            </a:r>
          </a:p>
          <a:p>
            <a:r>
              <a:rPr lang="en-US" sz="1800" dirty="0">
                <a:solidFill>
                  <a:schemeClr val="bg2"/>
                </a:solidFill>
              </a:rPr>
              <a:t>Cindy Johnson (VADEQ), Elgin Perry (consultant), Jon Harcum (Tetra Tech) and ITAT team 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endParaRPr lang="en-US" sz="1800" dirty="0">
              <a:solidFill>
                <a:schemeClr val="bg2"/>
              </a:solidFill>
            </a:endParaRPr>
          </a:p>
          <a:p>
            <a:endParaRPr lang="en-US" sz="1800" i="1" dirty="0">
              <a:solidFill>
                <a:schemeClr val="bg2"/>
              </a:solidFill>
            </a:endParaRPr>
          </a:p>
          <a:p>
            <a:endParaRPr lang="en-US" sz="1800" i="1" dirty="0">
              <a:solidFill>
                <a:schemeClr val="bg2"/>
              </a:solidFill>
            </a:endParaRPr>
          </a:p>
          <a:p>
            <a:endParaRPr lang="en-US" sz="1800" i="1" dirty="0">
              <a:solidFill>
                <a:schemeClr val="bg2"/>
              </a:solidFill>
            </a:endParaRPr>
          </a:p>
          <a:p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1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DC9A-82B0-4D69-92F0-382C0A48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4543"/>
            <a:ext cx="9601200" cy="1485900"/>
          </a:xfrm>
        </p:spPr>
        <p:txBody>
          <a:bodyPr/>
          <a:lstStyle/>
          <a:p>
            <a:r>
              <a:rPr lang="en-US" dirty="0"/>
              <a:t>Annual Tidal Trend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6DC21-460D-4031-BA35-104663B82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243"/>
            <a:ext cx="6927166" cy="5106572"/>
          </a:xfrm>
        </p:spPr>
        <p:txBody>
          <a:bodyPr>
            <a:normAutofit/>
          </a:bodyPr>
          <a:lstStyle/>
          <a:p>
            <a:r>
              <a:rPr lang="en-US" dirty="0"/>
              <a:t>Focus on long-term fixed stations</a:t>
            </a:r>
          </a:p>
          <a:p>
            <a:pPr lvl="1"/>
            <a:r>
              <a:rPr lang="en-US" dirty="0"/>
              <a:t>150+ stations (mostly mid-channel)</a:t>
            </a:r>
          </a:p>
          <a:p>
            <a:pPr lvl="1"/>
            <a:r>
              <a:rPr lang="en-US" dirty="0"/>
              <a:t>Data collection 1-2x/month since 1985</a:t>
            </a:r>
          </a:p>
          <a:p>
            <a:pPr lvl="1"/>
            <a:r>
              <a:rPr lang="en-US" dirty="0"/>
              <a:t>Multiple samples collected with depth: Surface &amp; bottom + more depending on station &amp; parameter</a:t>
            </a:r>
          </a:p>
          <a:p>
            <a:r>
              <a:rPr lang="en-US" dirty="0"/>
              <a:t>Annual cycle in collaboration with MD, VA (and soon DC) analysts and ITAT team to analyze data and compute trends for:</a:t>
            </a:r>
          </a:p>
          <a:p>
            <a:pPr lvl="1"/>
            <a:r>
              <a:rPr lang="en-US" dirty="0"/>
              <a:t>Annual Secchi depth</a:t>
            </a:r>
          </a:p>
          <a:p>
            <a:pPr lvl="1"/>
            <a:r>
              <a:rPr lang="en-US" dirty="0"/>
              <a:t>Spring &amp; summer, surface &amp; bottom: Chlorophyll </a:t>
            </a:r>
            <a:r>
              <a:rPr lang="en-US" i="1" dirty="0"/>
              <a:t>a</a:t>
            </a:r>
          </a:p>
          <a:p>
            <a:pPr lvl="1"/>
            <a:r>
              <a:rPr lang="en-US" dirty="0"/>
              <a:t>Annual surface &amp; bottom TN, TP, DIN, PO4, TSS, water temp, salinity</a:t>
            </a:r>
          </a:p>
          <a:p>
            <a:pPr lvl="1"/>
            <a:r>
              <a:rPr lang="en-US" dirty="0"/>
              <a:t>Summer surface &amp; bottom DO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E63094A-4854-42ED-898F-CF15284E4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08488"/>
            <a:ext cx="41148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21BA16-45A1-4BDE-91BB-3786729BBADE}"/>
              </a:ext>
            </a:extLst>
          </p:cNvPr>
          <p:cNvSpPr/>
          <p:nvPr/>
        </p:nvSpPr>
        <p:spPr>
          <a:xfrm>
            <a:off x="1760061" y="4297180"/>
            <a:ext cx="2541722" cy="375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">
            <a:extLst>
              <a:ext uri="{FF2B5EF4-FFF2-40B4-BE49-F238E27FC236}">
                <a16:creationId xmlns:a16="http://schemas.microsoft.com/office/drawing/2014/main" id="{40CD6FBB-A779-4F38-B8DB-D46C96A4D3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30188" y="3173205"/>
            <a:ext cx="6461592" cy="360139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C9FB48-99B2-4AD1-A0CB-26D984D737C6}"/>
              </a:ext>
            </a:extLst>
          </p:cNvPr>
          <p:cNvSpPr txBox="1"/>
          <p:nvPr/>
        </p:nvSpPr>
        <p:spPr>
          <a:xfrm>
            <a:off x="7665202" y="5820174"/>
            <a:ext cx="445337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Murphy et al. 2019. Environ. Modelling Software 118: 1-13.</a:t>
            </a:r>
          </a:p>
          <a:p>
            <a:r>
              <a:rPr lang="en-US" sz="1600" dirty="0"/>
              <a:t>https://doi.org/10.1016/j.envsoft.2019.03.027.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3E8D015-F18C-47EC-86F7-C6F1DD892B47}"/>
              </a:ext>
            </a:extLst>
          </p:cNvPr>
          <p:cNvSpPr txBox="1">
            <a:spLocks/>
          </p:cNvSpPr>
          <p:nvPr/>
        </p:nvSpPr>
        <p:spPr>
          <a:xfrm>
            <a:off x="1110342" y="206829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Annual Observed Secchi Depth</a:t>
            </a:r>
            <a:endParaRPr lang="en-US" sz="4400" i="1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0A4C5D9-ACC3-4981-88FA-DAAEC887311F}"/>
              </a:ext>
            </a:extLst>
          </p:cNvPr>
          <p:cNvSpPr txBox="1">
            <a:spLocks/>
          </p:cNvSpPr>
          <p:nvPr/>
        </p:nvSpPr>
        <p:spPr>
          <a:xfrm>
            <a:off x="838200" y="1123950"/>
            <a:ext cx="11353800" cy="5106572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Statistical Generalized Additive Model (GAM) fit to all Secchi measurements at each station</a:t>
            </a:r>
          </a:p>
          <a:p>
            <a:pPr lvl="1"/>
            <a:r>
              <a:rPr lang="en-US" sz="2000" dirty="0"/>
              <a:t>Captures non-linear patterns in the data</a:t>
            </a:r>
          </a:p>
          <a:p>
            <a:pPr lvl="1"/>
            <a:r>
              <a:rPr lang="en-US" sz="2000" dirty="0"/>
              <a:t>Can be used with data that is not spaced regularly</a:t>
            </a:r>
          </a:p>
          <a:p>
            <a:pPr lvl="1"/>
            <a:r>
              <a:rPr lang="en-US" sz="2000" dirty="0"/>
              <a:t>Generates observed and flow-adjusted patterns over time</a:t>
            </a:r>
            <a:endParaRPr lang="en-US" sz="2400" dirty="0"/>
          </a:p>
          <a:p>
            <a:r>
              <a:rPr lang="en-US" sz="2200" dirty="0"/>
              <a:t>Results extracted from the full models to summarize change across different times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0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5DEBE874-9546-4806-B5EB-4E185F2A5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0260"/>
            <a:ext cx="4227086" cy="61997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7754D9A-9249-48DE-8E4B-1A88D08FC0AF}"/>
              </a:ext>
            </a:extLst>
          </p:cNvPr>
          <p:cNvSpPr/>
          <p:nvPr/>
        </p:nvSpPr>
        <p:spPr>
          <a:xfrm>
            <a:off x="1957336" y="4620342"/>
            <a:ext cx="319630" cy="2752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834494-2EEA-41FA-962B-AA435447989E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2276966" y="3812583"/>
            <a:ext cx="2189131" cy="945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D8C86A6-4521-42C3-90A5-8DF26CF6A284}"/>
              </a:ext>
            </a:extLst>
          </p:cNvPr>
          <p:cNvSpPr txBox="1"/>
          <p:nvPr/>
        </p:nvSpPr>
        <p:spPr>
          <a:xfrm>
            <a:off x="133558" y="1252786"/>
            <a:ext cx="142795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1980s-2020</a:t>
            </a:r>
            <a:endParaRPr lang="en-US" b="1" i="1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1372E5B-6650-448D-8437-6AF191882352}"/>
              </a:ext>
            </a:extLst>
          </p:cNvPr>
          <p:cNvSpPr txBox="1">
            <a:spLocks/>
          </p:cNvSpPr>
          <p:nvPr/>
        </p:nvSpPr>
        <p:spPr>
          <a:xfrm>
            <a:off x="32212" y="3695"/>
            <a:ext cx="9601200" cy="76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Annual Observed Secchi Depth</a:t>
            </a:r>
            <a:endParaRPr lang="en-US" sz="3600" i="1" dirty="0"/>
          </a:p>
        </p:txBody>
      </p:sp>
      <p:pic>
        <p:nvPicPr>
          <p:cNvPr id="20" name="Picture">
            <a:extLst>
              <a:ext uri="{FF2B5EF4-FFF2-40B4-BE49-F238E27FC236}">
                <a16:creationId xmlns:a16="http://schemas.microsoft.com/office/drawing/2014/main" id="{E0A90184-3DE7-436F-B50D-CCDB3BD019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46717" y="2484569"/>
            <a:ext cx="6461592" cy="360139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53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4D12F766-C5C4-4EE5-BABA-33997198B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02" y="0"/>
            <a:ext cx="4227086" cy="6199726"/>
          </a:xfrm>
          <a:prstGeom prst="rect">
            <a:avLst/>
          </a:prstGeom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5DEBE874-9546-4806-B5EB-4E185F2A5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0260"/>
            <a:ext cx="4227086" cy="61997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7754D9A-9249-48DE-8E4B-1A88D08FC0AF}"/>
              </a:ext>
            </a:extLst>
          </p:cNvPr>
          <p:cNvSpPr/>
          <p:nvPr/>
        </p:nvSpPr>
        <p:spPr>
          <a:xfrm>
            <a:off x="1957336" y="4620342"/>
            <a:ext cx="319630" cy="2752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67D125-8A1C-47F1-B23E-7AA27EB07F19}"/>
              </a:ext>
            </a:extLst>
          </p:cNvPr>
          <p:cNvSpPr/>
          <p:nvPr/>
        </p:nvSpPr>
        <p:spPr>
          <a:xfrm>
            <a:off x="9923174" y="4094071"/>
            <a:ext cx="319630" cy="2752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0BB5ABA-6DB8-42E7-B83F-CCBE8D3488B8}"/>
              </a:ext>
            </a:extLst>
          </p:cNvPr>
          <p:cNvSpPr txBox="1">
            <a:spLocks/>
          </p:cNvSpPr>
          <p:nvPr/>
        </p:nvSpPr>
        <p:spPr>
          <a:xfrm>
            <a:off x="4449468" y="1991803"/>
            <a:ext cx="3260853" cy="154359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Patterns vary, but this example shows a long-term degradation, and short-term plateau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23" name="Picture">
            <a:extLst>
              <a:ext uri="{FF2B5EF4-FFF2-40B4-BE49-F238E27FC236}">
                <a16:creationId xmlns:a16="http://schemas.microsoft.com/office/drawing/2014/main" id="{40CD6FBB-A779-4F38-B8DB-D46C96A4D32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2893217" y="4091967"/>
            <a:ext cx="5177150" cy="258157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187B5DF-A19B-4DE3-B087-C669678A6D32}"/>
              </a:ext>
            </a:extLst>
          </p:cNvPr>
          <p:cNvSpPr txBox="1"/>
          <p:nvPr/>
        </p:nvSpPr>
        <p:spPr>
          <a:xfrm>
            <a:off x="8133384" y="658274"/>
            <a:ext cx="141623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2011-2020</a:t>
            </a:r>
            <a:endParaRPr lang="en-US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C86A6-4521-42C3-90A5-8DF26CF6A284}"/>
              </a:ext>
            </a:extLst>
          </p:cNvPr>
          <p:cNvSpPr txBox="1"/>
          <p:nvPr/>
        </p:nvSpPr>
        <p:spPr>
          <a:xfrm>
            <a:off x="133558" y="1252786"/>
            <a:ext cx="142795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1980s-2020</a:t>
            </a:r>
            <a:endParaRPr lang="en-US" b="1" i="1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1372E5B-6650-448D-8437-6AF191882352}"/>
              </a:ext>
            </a:extLst>
          </p:cNvPr>
          <p:cNvSpPr txBox="1">
            <a:spLocks/>
          </p:cNvSpPr>
          <p:nvPr/>
        </p:nvSpPr>
        <p:spPr>
          <a:xfrm>
            <a:off x="32212" y="3695"/>
            <a:ext cx="9601200" cy="76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Annual Observed Secchi Depth</a:t>
            </a:r>
            <a:endParaRPr lang="en-US" sz="3600" i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EABA95-26C9-43C1-A70D-1B2259F9D6C3}"/>
              </a:ext>
            </a:extLst>
          </p:cNvPr>
          <p:cNvSpPr/>
          <p:nvPr/>
        </p:nvSpPr>
        <p:spPr>
          <a:xfrm>
            <a:off x="6462793" y="4895554"/>
            <a:ext cx="1247528" cy="8684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526072-435E-4D93-9E9F-9E04C63D86CE}"/>
              </a:ext>
            </a:extLst>
          </p:cNvPr>
          <p:cNvCxnSpPr>
            <a:stCxn id="3" idx="7"/>
          </p:cNvCxnSpPr>
          <p:nvPr/>
        </p:nvCxnSpPr>
        <p:spPr>
          <a:xfrm flipV="1">
            <a:off x="7527625" y="4369283"/>
            <a:ext cx="2395549" cy="653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0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, scatter chart&#10;&#10;Description automatically generated">
            <a:extLst>
              <a:ext uri="{FF2B5EF4-FFF2-40B4-BE49-F238E27FC236}">
                <a16:creationId xmlns:a16="http://schemas.microsoft.com/office/drawing/2014/main" id="{7B8B9365-925C-4FDE-85AD-5420AE35A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14" y="0"/>
            <a:ext cx="4206868" cy="6170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302727-879C-4722-9C3D-972202A33A6A}"/>
              </a:ext>
            </a:extLst>
          </p:cNvPr>
          <p:cNvSpPr txBox="1"/>
          <p:nvPr/>
        </p:nvSpPr>
        <p:spPr>
          <a:xfrm>
            <a:off x="133558" y="1345602"/>
            <a:ext cx="132948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Long-term</a:t>
            </a:r>
            <a:endParaRPr lang="en-US" sz="2000" b="1" i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8BC71-1332-409A-859F-7AF9575378F6}"/>
              </a:ext>
            </a:extLst>
          </p:cNvPr>
          <p:cNvSpPr txBox="1">
            <a:spLocks/>
          </p:cNvSpPr>
          <p:nvPr/>
        </p:nvSpPr>
        <p:spPr>
          <a:xfrm>
            <a:off x="4278810" y="1028876"/>
            <a:ext cx="3580483" cy="2860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solidFill>
                  <a:schemeClr val="tx2"/>
                </a:solidFill>
              </a:rPr>
              <a:t>Flow-adjusted show results “if flow had been average”</a:t>
            </a:r>
          </a:p>
          <a:p>
            <a:r>
              <a:rPr lang="en-US" sz="2300" dirty="0">
                <a:solidFill>
                  <a:schemeClr val="tx2"/>
                </a:solidFill>
              </a:rPr>
              <a:t>Not too much difference from observed for </a:t>
            </a:r>
            <a:r>
              <a:rPr lang="en-US" sz="2300" dirty="0" err="1">
                <a:solidFill>
                  <a:schemeClr val="tx2"/>
                </a:solidFill>
              </a:rPr>
              <a:t>secchi</a:t>
            </a:r>
            <a:r>
              <a:rPr lang="en-US" sz="2300" dirty="0">
                <a:solidFill>
                  <a:schemeClr val="tx2"/>
                </a:solidFill>
              </a:rPr>
              <a:t> (this year at least)</a:t>
            </a:r>
          </a:p>
          <a:p>
            <a:pPr marL="0" indent="0">
              <a:buNone/>
            </a:pPr>
            <a:endParaRPr lang="en-US" sz="23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DD44BF-5FF8-48E9-A06C-7D7EC81E1F3C}"/>
              </a:ext>
            </a:extLst>
          </p:cNvPr>
          <p:cNvSpPr/>
          <p:nvPr/>
        </p:nvSpPr>
        <p:spPr>
          <a:xfrm>
            <a:off x="2268826" y="3705946"/>
            <a:ext cx="319630" cy="2752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029BC6D-30CD-4CE0-854D-0F99F6A5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775"/>
            <a:ext cx="4227087" cy="6199728"/>
          </a:xfrm>
          <a:prstGeom prst="rect">
            <a:avLst/>
          </a:prstGeom>
        </p:spPr>
      </p:pic>
      <p:pic>
        <p:nvPicPr>
          <p:cNvPr id="16" name="Picture">
            <a:extLst>
              <a:ext uri="{FF2B5EF4-FFF2-40B4-BE49-F238E27FC236}">
                <a16:creationId xmlns:a16="http://schemas.microsoft.com/office/drawing/2014/main" id="{7AC05E57-CEA6-40CE-A4F9-B4DC900249F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2939318" y="3705946"/>
            <a:ext cx="5025596" cy="285759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A013E6-CECE-4664-B99D-EE19CBDBBAAC}"/>
              </a:ext>
            </a:extLst>
          </p:cNvPr>
          <p:cNvSpPr txBox="1"/>
          <p:nvPr/>
        </p:nvSpPr>
        <p:spPr>
          <a:xfrm>
            <a:off x="8133384" y="658274"/>
            <a:ext cx="141623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2011-2020</a:t>
            </a:r>
            <a:endParaRPr lang="en-US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5BA32-A02F-44CE-AC26-FDDFE89F994A}"/>
              </a:ext>
            </a:extLst>
          </p:cNvPr>
          <p:cNvSpPr txBox="1"/>
          <p:nvPr/>
        </p:nvSpPr>
        <p:spPr>
          <a:xfrm>
            <a:off x="133558" y="1252786"/>
            <a:ext cx="142795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1980s-2020</a:t>
            </a:r>
            <a:endParaRPr lang="en-US" b="1" i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106ED4C-F699-4F68-891D-B4953A7B693C}"/>
              </a:ext>
            </a:extLst>
          </p:cNvPr>
          <p:cNvSpPr txBox="1">
            <a:spLocks/>
          </p:cNvSpPr>
          <p:nvPr/>
        </p:nvSpPr>
        <p:spPr>
          <a:xfrm>
            <a:off x="0" y="32975"/>
            <a:ext cx="9601200" cy="76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Annual </a:t>
            </a:r>
            <a:r>
              <a:rPr lang="en-US" sz="3600" b="1" dirty="0">
                <a:solidFill>
                  <a:schemeClr val="accent1"/>
                </a:solidFill>
              </a:rPr>
              <a:t>Flow-adjusted</a:t>
            </a:r>
            <a:r>
              <a:rPr lang="en-US" sz="3600" b="1" dirty="0"/>
              <a:t> Secchi Depth</a:t>
            </a:r>
            <a:endParaRPr lang="en-US" sz="3600" b="1" i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EBA1E2-9220-408C-87A5-A06661BBDC21}"/>
              </a:ext>
            </a:extLst>
          </p:cNvPr>
          <p:cNvSpPr/>
          <p:nvPr/>
        </p:nvSpPr>
        <p:spPr>
          <a:xfrm>
            <a:off x="1957336" y="4620342"/>
            <a:ext cx="319630" cy="2752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, scatter chart&#10;&#10;Description automatically generated">
            <a:extLst>
              <a:ext uri="{FF2B5EF4-FFF2-40B4-BE49-F238E27FC236}">
                <a16:creationId xmlns:a16="http://schemas.microsoft.com/office/drawing/2014/main" id="{7B8B9365-925C-4FDE-85AD-5420AE35A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14" y="0"/>
            <a:ext cx="4206868" cy="6170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302727-879C-4722-9C3D-972202A33A6A}"/>
              </a:ext>
            </a:extLst>
          </p:cNvPr>
          <p:cNvSpPr txBox="1"/>
          <p:nvPr/>
        </p:nvSpPr>
        <p:spPr>
          <a:xfrm>
            <a:off x="133558" y="1345602"/>
            <a:ext cx="132948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Long-term</a:t>
            </a:r>
            <a:endParaRPr lang="en-US" sz="2000" b="1" i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DD44BF-5FF8-48E9-A06C-7D7EC81E1F3C}"/>
              </a:ext>
            </a:extLst>
          </p:cNvPr>
          <p:cNvSpPr/>
          <p:nvPr/>
        </p:nvSpPr>
        <p:spPr>
          <a:xfrm>
            <a:off x="2268826" y="3705946"/>
            <a:ext cx="319630" cy="2752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029BC6D-30CD-4CE0-854D-0F99F6A5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775"/>
            <a:ext cx="4227087" cy="619972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DDD199-0A73-45DE-B068-EB2B5B074562}"/>
              </a:ext>
            </a:extLst>
          </p:cNvPr>
          <p:cNvSpPr txBox="1">
            <a:spLocks/>
          </p:cNvSpPr>
          <p:nvPr/>
        </p:nvSpPr>
        <p:spPr>
          <a:xfrm>
            <a:off x="4227086" y="1345602"/>
            <a:ext cx="3580483" cy="2860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solidFill>
                  <a:schemeClr val="tx2"/>
                </a:solidFill>
              </a:rPr>
              <a:t>We also aggregate all stations into a bar graph</a:t>
            </a:r>
          </a:p>
          <a:p>
            <a:pPr marL="0" indent="0">
              <a:buNone/>
            </a:pPr>
            <a:endParaRPr lang="en-US" sz="23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E23CF1D9-61F1-4251-A6B1-73DD3C47A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88" y="2615618"/>
            <a:ext cx="4572009" cy="36576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09F8AC-253F-422A-A8B3-A46AD3123472}"/>
              </a:ext>
            </a:extLst>
          </p:cNvPr>
          <p:cNvSpPr txBox="1"/>
          <p:nvPr/>
        </p:nvSpPr>
        <p:spPr>
          <a:xfrm>
            <a:off x="8133384" y="658274"/>
            <a:ext cx="141623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2011-2020</a:t>
            </a:r>
            <a:endParaRPr lang="en-US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A481E-2EBE-4EBF-A667-278B6A9C99A6}"/>
              </a:ext>
            </a:extLst>
          </p:cNvPr>
          <p:cNvSpPr txBox="1"/>
          <p:nvPr/>
        </p:nvSpPr>
        <p:spPr>
          <a:xfrm>
            <a:off x="133558" y="1252786"/>
            <a:ext cx="142795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1980s-2020</a:t>
            </a:r>
            <a:endParaRPr lang="en-US" b="1" i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117A314-A8A2-44AB-A0F9-8AAB019ED20C}"/>
              </a:ext>
            </a:extLst>
          </p:cNvPr>
          <p:cNvSpPr txBox="1">
            <a:spLocks/>
          </p:cNvSpPr>
          <p:nvPr/>
        </p:nvSpPr>
        <p:spPr>
          <a:xfrm>
            <a:off x="0" y="32975"/>
            <a:ext cx="9601200" cy="76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Annual </a:t>
            </a:r>
            <a:r>
              <a:rPr lang="en-US" sz="3600" b="1" dirty="0">
                <a:solidFill>
                  <a:schemeClr val="accent1"/>
                </a:solidFill>
              </a:rPr>
              <a:t>Flow-adjusted</a:t>
            </a:r>
            <a:r>
              <a:rPr lang="en-US" sz="3600" b="1" dirty="0"/>
              <a:t> Secchi Depth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82513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5C6F90-F67C-4775-88A2-BC2946BA664E}"/>
              </a:ext>
            </a:extLst>
          </p:cNvPr>
          <p:cNvSpPr txBox="1">
            <a:spLocks/>
          </p:cNvSpPr>
          <p:nvPr/>
        </p:nvSpPr>
        <p:spPr>
          <a:xfrm>
            <a:off x="833020" y="1848167"/>
            <a:ext cx="5262980" cy="17623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Annual maps summarize our very detailed GAM analysis of the monitoring data to give bay-wide picture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We also found these bar graphs help with a big-picture summary as well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i="1" dirty="0">
                <a:solidFill>
                  <a:schemeClr val="tx2"/>
                </a:solidFill>
                <a:sym typeface="Wingdings" panose="05000000000000000000" pitchFamily="2" charset="2"/>
              </a:rPr>
              <a:t>e.g., can see how the majority of the stations have long-term degrading Secchi, but over the short-term, that swapped to be mostly “no change” for the majority of the stations</a:t>
            </a:r>
            <a:endParaRPr lang="en-US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B48E02DA-FED7-4D75-9448-BEA995561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1" y="1848167"/>
            <a:ext cx="4572009" cy="36576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CE2389-4EA0-4BE1-84E1-2DD90F8A95D7}"/>
              </a:ext>
            </a:extLst>
          </p:cNvPr>
          <p:cNvSpPr txBox="1">
            <a:spLocks/>
          </p:cNvSpPr>
          <p:nvPr/>
        </p:nvSpPr>
        <p:spPr>
          <a:xfrm>
            <a:off x="1103086" y="586664"/>
            <a:ext cx="9601200" cy="76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Summary: 2020 Secchi Depth Trends </a:t>
            </a:r>
          </a:p>
        </p:txBody>
      </p:sp>
    </p:spTree>
    <p:extLst>
      <p:ext uri="{BB962C8B-B14F-4D97-AF65-F5344CB8AC3E}">
        <p14:creationId xmlns:p14="http://schemas.microsoft.com/office/powerpoint/2010/main" val="32927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875AD1-3B12-41CA-B71F-6461720A5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95" y="105813"/>
            <a:ext cx="4483665" cy="4565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AB8C7-013D-40A0-B009-9ADA4BF5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9684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Accessing Tidal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870F-0A7D-49CE-9367-E7A1DD50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017"/>
            <a:ext cx="6146081" cy="4351338"/>
          </a:xfrm>
        </p:spPr>
        <p:txBody>
          <a:bodyPr>
            <a:normAutofit/>
          </a:bodyPr>
          <a:lstStyle/>
          <a:p>
            <a:r>
              <a:rPr lang="en-US" dirty="0"/>
              <a:t>ITAT webpage</a:t>
            </a:r>
          </a:p>
          <a:p>
            <a:pPr lvl="1"/>
            <a:r>
              <a:rPr lang="en-US" dirty="0"/>
              <a:t>2020 maps are available for all parameters.</a:t>
            </a:r>
          </a:p>
          <a:p>
            <a:pPr lvl="1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https://www.chesapeakebay.net/who/group/integrated_trends_analysis_team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Baytrendsmap</a:t>
            </a:r>
            <a:r>
              <a:rPr lang="en-US" dirty="0"/>
              <a:t> via CAST</a:t>
            </a:r>
          </a:p>
          <a:p>
            <a:pPr lvl="1"/>
            <a:r>
              <a:rPr lang="en-US" dirty="0"/>
              <a:t>Summary file, table, and interactive website to explore the trends.</a:t>
            </a:r>
          </a:p>
          <a:p>
            <a:pPr lvl="1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https://cast.chesapeakebay.net/TrendsOverTime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AF0CE-EB9B-46E4-B873-8C9423F4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8607" y="6310312"/>
            <a:ext cx="2743200" cy="365125"/>
          </a:xfrm>
        </p:spPr>
        <p:txBody>
          <a:bodyPr/>
          <a:lstStyle/>
          <a:p>
            <a:fld id="{438F4086-F5AB-4EC1-BC6A-F225A4FA6506}" type="slidenum">
              <a:rPr lang="en-US" smtClean="0"/>
              <a:t>9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3A8E29-8460-4DF0-B25E-FB353288781F}"/>
              </a:ext>
            </a:extLst>
          </p:cNvPr>
          <p:cNvCxnSpPr>
            <a:cxnSpLocks/>
          </p:cNvCxnSpPr>
          <p:nvPr/>
        </p:nvCxnSpPr>
        <p:spPr>
          <a:xfrm flipV="1">
            <a:off x="6788258" y="1690688"/>
            <a:ext cx="898471" cy="37058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8AC51A2-4576-4C13-AE5B-07D745E98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023" y="3446672"/>
            <a:ext cx="6354428" cy="35726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640BD0-6858-4C9B-8A17-F18801655570}"/>
              </a:ext>
            </a:extLst>
          </p:cNvPr>
          <p:cNvCxnSpPr>
            <a:cxnSpLocks/>
          </p:cNvCxnSpPr>
          <p:nvPr/>
        </p:nvCxnSpPr>
        <p:spPr>
          <a:xfrm>
            <a:off x="5987004" y="3429000"/>
            <a:ext cx="997277" cy="24781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B0457B-7642-483C-8FD4-124B5A0A0469}"/>
              </a:ext>
            </a:extLst>
          </p:cNvPr>
          <p:cNvSpPr txBox="1"/>
          <p:nvPr/>
        </p:nvSpPr>
        <p:spPr>
          <a:xfrm>
            <a:off x="1192730" y="5415129"/>
            <a:ext cx="5249001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Rebecca Murphy </a:t>
            </a:r>
            <a:r>
              <a:rPr lang="en-US" sz="20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rmurphy@chesapeakebay.net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ITAT leads: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   </a:t>
            </a:r>
            <a:r>
              <a:rPr lang="en-US" sz="2000" dirty="0">
                <a:solidFill>
                  <a:schemeClr val="tx2"/>
                </a:solidFill>
              </a:rPr>
              <a:t>Breck Sullivan </a:t>
            </a:r>
            <a:r>
              <a:rPr lang="en-US" sz="20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bsullivan@chesapeakebay.net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   Vanessa Van Note </a:t>
            </a:r>
            <a:r>
              <a:rPr lang="en-US" sz="2000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vannote.vanessa@epa.gov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9603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9247</TotalTime>
  <Words>472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Franklin Gothic Book</vt:lpstr>
      <vt:lpstr>Crop</vt:lpstr>
      <vt:lpstr>Short and long-term station-specific Secchi Depth trends</vt:lpstr>
      <vt:lpstr>Annual Tidal Trend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Tidal Trends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and long-term station-specific Secchi Depth trends</dc:title>
  <dc:creator>Rebecca Murphy</dc:creator>
  <cp:lastModifiedBy>Rebecca Murphy</cp:lastModifiedBy>
  <cp:revision>60</cp:revision>
  <dcterms:created xsi:type="dcterms:W3CDTF">2022-04-15T14:34:22Z</dcterms:created>
  <dcterms:modified xsi:type="dcterms:W3CDTF">2022-04-22T00:43:08Z</dcterms:modified>
</cp:coreProperties>
</file>