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91" r:id="rId5"/>
    <p:sldId id="263" r:id="rId6"/>
    <p:sldId id="264" r:id="rId7"/>
    <p:sldId id="288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kVAFC45BWSoEcfQ8YYpIaMeJw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079740-148D-49E8-AD89-6E6CCAE9DD85}">
  <a:tblStyle styleId="{28079740-148D-49E8-AD89-6E6CCAE9DD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57" autoAdjust="0"/>
  </p:normalViewPr>
  <p:slideViewPr>
    <p:cSldViewPr snapToGrid="0">
      <p:cViewPr varScale="1">
        <p:scale>
          <a:sx n="59" d="100"/>
          <a:sy n="59" d="100"/>
        </p:scale>
        <p:origin x="163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0" Type="http://customschemas.google.com/relationships/presentationmetadata" Target="metadata"/><Relationship Id="rId5" Type="http://schemas.openxmlformats.org/officeDocument/2006/relationships/slide" Target="slides/slide4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10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22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200"/>
              <a:buFont typeface="Arial"/>
              <a:buNone/>
              <a:defRPr sz="3200" b="1">
                <a:solidFill>
                  <a:srgbClr val="156C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34" descr="MDELogo_Horizontal_Green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9595" y="457201"/>
            <a:ext cx="2744811" cy="10933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4"/>
          <p:cNvCxnSpPr/>
          <p:nvPr/>
        </p:nvCxnSpPr>
        <p:spPr>
          <a:xfrm>
            <a:off x="-685800" y="1066800"/>
            <a:ext cx="3733800" cy="0"/>
          </a:xfrm>
          <a:prstGeom prst="straightConnector1">
            <a:avLst/>
          </a:prstGeom>
          <a:noFill/>
          <a:ln w="28575" cap="flat" cmpd="sng">
            <a:solidFill>
              <a:srgbClr val="187E5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4"/>
          <p:cNvCxnSpPr/>
          <p:nvPr/>
        </p:nvCxnSpPr>
        <p:spPr>
          <a:xfrm rot="10800000" flipH="1">
            <a:off x="6019800" y="1053545"/>
            <a:ext cx="3695700" cy="13255"/>
          </a:xfrm>
          <a:prstGeom prst="straightConnector1">
            <a:avLst/>
          </a:prstGeom>
          <a:noFill/>
          <a:ln w="28575" cap="flat" cmpd="sng">
            <a:solidFill>
              <a:srgbClr val="187E5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34"/>
          <p:cNvCxnSpPr/>
          <p:nvPr/>
        </p:nvCxnSpPr>
        <p:spPr>
          <a:xfrm>
            <a:off x="0" y="6477000"/>
            <a:ext cx="9448800" cy="0"/>
          </a:xfrm>
          <a:prstGeom prst="straightConnector1">
            <a:avLst/>
          </a:prstGeom>
          <a:noFill/>
          <a:ln w="28575" cap="flat" cmpd="sng">
            <a:solidFill>
              <a:srgbClr val="187E5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600"/>
              <a:buFont typeface="Arial"/>
              <a:buNone/>
              <a:defRPr sz="3600" b="0">
                <a:solidFill>
                  <a:srgbClr val="156C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36"/>
          <p:cNvCxnSpPr/>
          <p:nvPr/>
        </p:nvCxnSpPr>
        <p:spPr>
          <a:xfrm>
            <a:off x="0" y="3352800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187E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200"/>
              <a:buFont typeface="Arial"/>
              <a:buNone/>
              <a:defRPr sz="3200" b="1" cap="none">
                <a:solidFill>
                  <a:srgbClr val="156C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36" descr="MDELogo_Symbo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2819400"/>
            <a:ext cx="990606" cy="99060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8888"/>
                </a:solidFill>
              </a:defRPr>
            </a:lvl1pPr>
            <a:lvl2pPr lvl="1">
              <a:buNone/>
              <a:defRPr>
                <a:solidFill>
                  <a:srgbClr val="888888"/>
                </a:solidFill>
              </a:defRPr>
            </a:lvl2pPr>
            <a:lvl3pPr lvl="2">
              <a:buNone/>
              <a:defRPr>
                <a:solidFill>
                  <a:srgbClr val="888888"/>
                </a:solidFill>
              </a:defRPr>
            </a:lvl3pPr>
            <a:lvl4pPr lvl="3">
              <a:buNone/>
              <a:defRPr>
                <a:solidFill>
                  <a:srgbClr val="888888"/>
                </a:solidFill>
              </a:defRPr>
            </a:lvl4pPr>
            <a:lvl5pPr lvl="4">
              <a:buNone/>
              <a:defRPr>
                <a:solidFill>
                  <a:srgbClr val="888888"/>
                </a:solidFill>
              </a:defRPr>
            </a:lvl5pPr>
            <a:lvl6pPr lvl="5">
              <a:buNone/>
              <a:defRPr>
                <a:solidFill>
                  <a:srgbClr val="888888"/>
                </a:solidFill>
              </a:defRPr>
            </a:lvl6pPr>
            <a:lvl7pPr lvl="6">
              <a:buNone/>
              <a:defRPr>
                <a:solidFill>
                  <a:srgbClr val="888888"/>
                </a:solidFill>
              </a:defRPr>
            </a:lvl7pPr>
            <a:lvl8pPr lvl="7">
              <a:buNone/>
              <a:defRPr>
                <a:solidFill>
                  <a:srgbClr val="888888"/>
                </a:solidFill>
              </a:defRPr>
            </a:lvl8pPr>
            <a:lvl9pPr lvl="8"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33528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4038600" y="273050"/>
            <a:ext cx="46482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2"/>
          </p:nvPr>
        </p:nvSpPr>
        <p:spPr>
          <a:xfrm>
            <a:off x="457200" y="2362200"/>
            <a:ext cx="33528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53" name="Google Shape;53;p41" descr="MDELogo_Symbo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304800"/>
            <a:ext cx="838206" cy="838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41"/>
          <p:cNvCxnSpPr/>
          <p:nvPr/>
        </p:nvCxnSpPr>
        <p:spPr>
          <a:xfrm>
            <a:off x="457200" y="1295400"/>
            <a:ext cx="3352800" cy="0"/>
          </a:xfrm>
          <a:prstGeom prst="straightConnector1">
            <a:avLst/>
          </a:prstGeom>
          <a:noFill/>
          <a:ln w="28575" cap="flat" cmpd="sng">
            <a:solidFill>
              <a:srgbClr val="187E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4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56C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33" descr="MDELogo_Symbo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381000"/>
            <a:ext cx="838206" cy="838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3"/>
          <p:cNvCxnSpPr/>
          <p:nvPr/>
        </p:nvCxnSpPr>
        <p:spPr>
          <a:xfrm>
            <a:off x="457200" y="1371600"/>
            <a:ext cx="8305800" cy="0"/>
          </a:xfrm>
          <a:prstGeom prst="straightConnector1">
            <a:avLst/>
          </a:prstGeom>
          <a:noFill/>
          <a:ln w="28575" cap="flat" cmpd="sng">
            <a:solidFill>
              <a:srgbClr val="187E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cky.monahan@maryland.gov" TargetMode="External"/><Relationship Id="rId5" Type="http://schemas.openxmlformats.org/officeDocument/2006/relationships/hyperlink" Target="mailto:matthew.stover@maryland.gov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749300" y="2963487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</a:rPr>
              <a:t>Maryland’s Chlorophyll a Criteria, Monitoring &amp; Assessment Summary</a:t>
            </a:r>
            <a:br>
              <a:rPr lang="en-US" sz="4000" dirty="0">
                <a:solidFill>
                  <a:schemeClr val="dk1"/>
                </a:solidFill>
              </a:rPr>
            </a:br>
            <a:br>
              <a:rPr lang="en-US" sz="4000" b="1" dirty="0"/>
            </a:br>
            <a:r>
              <a:rPr lang="en-US" sz="1600" b="1" dirty="0">
                <a:solidFill>
                  <a:schemeClr val="dk1"/>
                </a:solidFill>
              </a:rPr>
              <a:t>Slides for STAC Workshop: Advancing Monitoring Approaches to Enhance Tidal Chesapeake Bay Habitat Assessment on Morning Water Clarity and CHLA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1435100" y="5257800"/>
            <a:ext cx="6400800" cy="1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>
                <a:solidFill>
                  <a:schemeClr val="dk1"/>
                </a:solidFill>
              </a:rPr>
              <a:t>Friday, April 22, 2022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 dirty="0">
                <a:solidFill>
                  <a:schemeClr val="dk1"/>
                </a:solidFill>
              </a:rPr>
              <a:t>1:15 pm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600200" y="228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600"/>
              <a:buFont typeface="Arial"/>
              <a:buNone/>
            </a:pPr>
            <a:r>
              <a:rPr lang="en-US" b="1" dirty="0"/>
              <a:t>Maryland’s Chlorophyll </a:t>
            </a:r>
            <a:r>
              <a:rPr lang="en-US" b="1" i="1" dirty="0"/>
              <a:t>a</a:t>
            </a:r>
            <a:r>
              <a:rPr lang="en-US" b="1" dirty="0"/>
              <a:t> Criteria</a:t>
            </a:r>
            <a:endParaRPr dirty="0"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363527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 dirty="0"/>
              <a:t>Narrative Criteria for Class II – Estuarine and Marine Waters COMAR 26.08.02.03-3C.(10): </a:t>
            </a:r>
          </a:p>
          <a:p>
            <a:pPr marL="457200" lvl="1" indent="0">
              <a:spcBef>
                <a:spcPts val="0"/>
              </a:spcBef>
              <a:buSzPts val="2600"/>
              <a:buNone/>
            </a:pPr>
            <a:endParaRPr lang="en-US" sz="2200" dirty="0"/>
          </a:p>
          <a:p>
            <a:pPr marL="457200" lvl="1" indent="0">
              <a:spcBef>
                <a:spcPts val="0"/>
              </a:spcBef>
              <a:buSzPts val="2600"/>
              <a:buNone/>
            </a:pPr>
            <a:r>
              <a:rPr lang="en-US" dirty="0">
                <a:latin typeface="+mn-lt"/>
              </a:rPr>
              <a:t>“</a:t>
            </a:r>
            <a:r>
              <a:rPr lang="en-US" b="0" i="1" dirty="0">
                <a:solidFill>
                  <a:srgbClr val="000000"/>
                </a:solidFill>
                <a:effectLst/>
                <a:latin typeface="+mn-lt"/>
              </a:rPr>
              <a:t>Chlorophyll a. Concentrations of chlorophyll a in free-floating microscopic aquatic plants (algae) may not exceed levels that result in ecologically undesirable consequences that would render tidal waters unsuitable for designated uses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.”</a:t>
            </a:r>
          </a:p>
          <a:p>
            <a:pPr marL="342900" indent="-342900">
              <a:spcBef>
                <a:spcPts val="0"/>
              </a:spcBef>
              <a:buSzPts val="2600"/>
            </a:pPr>
            <a:endParaRPr lang="en-US" dirty="0">
              <a:latin typeface="+mn-l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 dirty="0"/>
              <a:t>Numeric Criteria for Public Water Supply Reservoirs assigned the “-P” designation (COMAR </a:t>
            </a:r>
            <a:r>
              <a:rPr lang="en-US" sz="2800" b="1" dirty="0"/>
              <a:t>26.08.02.03-3H.)</a:t>
            </a:r>
            <a:r>
              <a:rPr lang="en-US" sz="2600" b="1" dirty="0"/>
              <a:t>:</a:t>
            </a:r>
          </a:p>
          <a:p>
            <a:pPr marL="342900" indent="0" algn="l">
              <a:buNone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+mn-lt"/>
              </a:rPr>
              <a:t>“(1) The arithmetic mean of a representative number of samples of chlorophyll a concentrations, measured during the growing season (May 1 to September 30) as a 30-day moving average may not exceed 10 micrograms per liter; and</a:t>
            </a:r>
          </a:p>
          <a:p>
            <a:pPr marL="342900" indent="0" algn="l">
              <a:buNone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+mn-lt"/>
              </a:rPr>
              <a:t>(2) The 90th-percentile of measurements taken during the growing season may not exceed 30 micrograms per liter.”</a:t>
            </a:r>
          </a:p>
          <a:p>
            <a:pPr marL="800100" lvl="1" indent="-342900">
              <a:spcBef>
                <a:spcPts val="0"/>
              </a:spcBef>
              <a:buSzPts val="2600"/>
              <a:buChar char="•"/>
            </a:pPr>
            <a:endParaRPr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012984" y="489271"/>
            <a:ext cx="75438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200"/>
              <a:buFont typeface="Arial"/>
              <a:buNone/>
            </a:pPr>
            <a:r>
              <a:rPr lang="en-US" sz="3200" b="1" dirty="0"/>
              <a:t>Maryland’s Tidal Chlorophyll a Monitoring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401934" y="1539910"/>
            <a:ext cx="8410470" cy="496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SzPct val="100000"/>
            </a:pPr>
            <a:r>
              <a:rPr lang="en-US" b="1" dirty="0"/>
              <a:t>Sonde Measurements</a:t>
            </a:r>
          </a:p>
          <a:p>
            <a:pPr marL="800100" lvl="1" indent="-342900">
              <a:spcBef>
                <a:spcPts val="0"/>
              </a:spcBef>
              <a:buSzPct val="100000"/>
            </a:pPr>
            <a:r>
              <a:rPr lang="en-US" dirty="0"/>
              <a:t>MDNR monitors CHLA at its Continuous Monitoring sites (temporally intensive)</a:t>
            </a:r>
          </a:p>
          <a:p>
            <a:pPr marL="800100" lvl="1" indent="-342900">
              <a:spcBef>
                <a:spcPts val="0"/>
              </a:spcBef>
              <a:buSzPct val="100000"/>
            </a:pPr>
            <a:r>
              <a:rPr lang="en-US" dirty="0"/>
              <a:t>MDNR monitors CHLA in its DATAFLOW monitoring program (spatially intensive)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b="1" dirty="0"/>
              <a:t>Lab-Analyzed Measurements</a:t>
            </a:r>
          </a:p>
          <a:p>
            <a:pPr marL="800100" lvl="1" indent="-342900">
              <a:spcBef>
                <a:spcPts val="0"/>
              </a:spcBef>
              <a:buSzPct val="100000"/>
            </a:pPr>
            <a:r>
              <a:rPr lang="en-US" dirty="0"/>
              <a:t>MDNR samples at multiple depths at Main Bay and tidal </a:t>
            </a:r>
            <a:r>
              <a:rPr lang="en-US" dirty="0" err="1"/>
              <a:t>trib</a:t>
            </a:r>
            <a:r>
              <a:rPr lang="en-US" dirty="0"/>
              <a:t> sites</a:t>
            </a:r>
          </a:p>
          <a:p>
            <a:pPr marL="800100" lvl="1" indent="-342900">
              <a:spcBef>
                <a:spcPts val="0"/>
              </a:spcBef>
              <a:buSzPct val="100000"/>
            </a:pPr>
            <a:r>
              <a:rPr lang="en-US" dirty="0"/>
              <a:t>Samples taken at DATAFLOW calibration sites</a:t>
            </a:r>
          </a:p>
          <a:p>
            <a:pPr marL="800100" lvl="1" indent="-342900">
              <a:spcBef>
                <a:spcPts val="0"/>
              </a:spcBef>
              <a:buSzPct val="100000"/>
            </a:pPr>
            <a:r>
              <a:rPr lang="en-US" dirty="0"/>
              <a:t>Samples collected during </a:t>
            </a:r>
            <a:r>
              <a:rPr lang="en-US" dirty="0" err="1"/>
              <a:t>ConMon</a:t>
            </a:r>
            <a:r>
              <a:rPr lang="en-US" dirty="0"/>
              <a:t> site visits </a:t>
            </a:r>
          </a:p>
          <a:p>
            <a:pPr marL="342900" lvl="0" indent="-17843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097782" y="489271"/>
            <a:ext cx="75438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200"/>
              <a:buFont typeface="Arial"/>
              <a:buNone/>
            </a:pPr>
            <a:r>
              <a:rPr lang="en-US" sz="3200" b="1" dirty="0"/>
              <a:t>Maryland’s Freshwater Chlorophyll a Monitoring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5330084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42900">
              <a:spcBef>
                <a:spcPts val="0"/>
              </a:spcBef>
              <a:buSzPct val="10000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dirty="0"/>
              <a:t>MDNR collects lab-analyzed samples at a subset of non-tidal tributary sites (Core/Trends)</a:t>
            </a:r>
          </a:p>
          <a:p>
            <a:pPr marL="342900" indent="-342900">
              <a:spcBef>
                <a:spcPts val="0"/>
              </a:spcBef>
              <a:buSzPct val="100000"/>
            </a:pPr>
            <a:endParaRPr lang="en-US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dirty="0"/>
              <a:t>MDNR and MDE both collect lab-analyzed CHLA at impoundments at a set of representative monitoring stations</a:t>
            </a:r>
            <a:endParaRPr dirty="0"/>
          </a:p>
          <a:p>
            <a:pPr marL="342900" lvl="0" indent="-178435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3" name="Google Shape;10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884" y="2469200"/>
            <a:ext cx="3470600" cy="23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6092025" y="4784375"/>
            <a:ext cx="2235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(MDE, 2016)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47591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936784" y="228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200"/>
              <a:buFont typeface="Arial"/>
              <a:buNone/>
            </a:pPr>
            <a:r>
              <a:rPr lang="en-US" sz="3200" b="1" dirty="0"/>
              <a:t>Maryland’s Chlorophyll a Assessments</a:t>
            </a:r>
            <a:endParaRPr dirty="0"/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571500" y="1600200"/>
            <a:ext cx="85725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Estuarine – What data is available has not been recently assessed.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Freshwater – CHLA monitoring data in (-P) reservoirs was most recently assessed for MD’s 2020-2022 Integrated Report and led to several impairment listings</a:t>
            </a:r>
            <a:endParaRPr dirty="0"/>
          </a:p>
        </p:txBody>
      </p:sp>
      <p:sp>
        <p:nvSpPr>
          <p:cNvPr id="179" name="Google Shape;179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52500" y="212137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56C48"/>
              </a:buClr>
              <a:buSzPts val="3600"/>
              <a:buFont typeface="Arial"/>
              <a:buNone/>
            </a:pPr>
            <a:r>
              <a:rPr lang="en-US" b="1" dirty="0"/>
              <a:t>Thoughts for CHLA and Other Assessment Needs</a:t>
            </a:r>
            <a:endParaRPr dirty="0"/>
          </a:p>
        </p:txBody>
      </p:sp>
      <p:sp>
        <p:nvSpPr>
          <p:cNvPr id="185" name="Google Shape;18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For Estuarine waters – Hold regular CAP workgroup meetings to address assessments of existing nutrient-related criteria (i.e. high frequency DO)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For Freshwater Lakes, evaluate EPA’s 304a criteria (2021) for nutrient pollution in Lakes and Reservoirs </a:t>
            </a:r>
          </a:p>
        </p:txBody>
      </p:sp>
      <p:sp>
        <p:nvSpPr>
          <p:cNvPr id="186" name="Google Shape;186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2" descr="P82700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3293310" y="5436594"/>
            <a:ext cx="4397202" cy="74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tx1"/>
                </a:solidFill>
              </a:rPr>
              <a:t>1800 Washington Boulevard  |  Baltimore, MD 21230-1718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410-537-3000  |  TTY Users: 1-800-735-2258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www.mde.maryland.gov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411" name="Google Shape;411;p32"/>
          <p:cNvSpPr txBox="1"/>
          <p:nvPr/>
        </p:nvSpPr>
        <p:spPr>
          <a:xfrm>
            <a:off x="1062038" y="430213"/>
            <a:ext cx="72421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sz="36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2"/>
          <p:cNvSpPr txBox="1"/>
          <p:nvPr/>
        </p:nvSpPr>
        <p:spPr>
          <a:xfrm>
            <a:off x="1292225" y="2225322"/>
            <a:ext cx="67818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Stover &amp; Becky Monahan               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and Science Administration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410-537-3611 </a:t>
            </a: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matthew.stover@maryland.gov</a:t>
            </a:r>
            <a:endParaRPr sz="320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becky.monahan@maryland.gov</a:t>
            </a:r>
            <a:endParaRPr sz="320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32" descr="MarylandCrown_400x170_Transpar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913" y="5518611"/>
            <a:ext cx="13684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2" descr="New 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325" y="146407"/>
            <a:ext cx="1371913" cy="20197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15" name="Google Shape;415;p3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423</Words>
  <Application>Microsoft Office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Trebuchet MS</vt:lpstr>
      <vt:lpstr>Office Theme</vt:lpstr>
      <vt:lpstr>Maryland’s Chlorophyll a Criteria, Monitoring &amp; Assessment Summary  Slides for STAC Workshop: Advancing Monitoring Approaches to Enhance Tidal Chesapeake Bay Habitat Assessment on Morning Water Clarity and CHLA</vt:lpstr>
      <vt:lpstr>Maryland’s Chlorophyll a Criteria</vt:lpstr>
      <vt:lpstr>Maryland’s Tidal Chlorophyll a Monitoring</vt:lpstr>
      <vt:lpstr>Maryland’s Freshwater Chlorophyll a Monitoring</vt:lpstr>
      <vt:lpstr>Maryland’s Chlorophyll a Assessments</vt:lpstr>
      <vt:lpstr>Thoughts for CHLA and Other Assessment Needs</vt:lpstr>
      <vt:lpstr>1800 Washington Boulevard  |  Baltimore, MD 21230-1718 410-537-3000  |  TTY Users: 1-800-735-2258 www.mde.maryland.gov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2020-2022 Integrated Report of Surface Water Quality (combined 303(d) List, 305(b) Report and 314 List)</dc:title>
  <dc:creator>sal</dc:creator>
  <cp:lastModifiedBy>Matthew Stover</cp:lastModifiedBy>
  <cp:revision>26</cp:revision>
  <dcterms:created xsi:type="dcterms:W3CDTF">2016-02-09T19:50:36Z</dcterms:created>
  <dcterms:modified xsi:type="dcterms:W3CDTF">2022-04-21T18:53:37Z</dcterms:modified>
</cp:coreProperties>
</file>