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7" r:id="rId3"/>
    <p:sldId id="294" r:id="rId4"/>
    <p:sldId id="305" r:id="rId5"/>
    <p:sldId id="299" r:id="rId6"/>
    <p:sldId id="300" r:id="rId7"/>
    <p:sldId id="301" r:id="rId8"/>
    <p:sldId id="304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4969-634D-4E45-8D36-6B5734E7B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23E5D-C279-4949-8C51-91F0E90A2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6184-6F3A-47C1-8A85-752B8105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5D767-F1AD-4C6E-8399-39F1025A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6D98F-9DF4-4101-9602-821DB843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0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ED15-D51C-4C1F-AF9A-C9B43DD1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D8AF3-3ADB-4708-865D-220971CA5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A543-EAD6-4DCC-ACFC-40BBF67D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5EE1-BEA3-4F6C-9D7A-19A5BE6B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7666-2496-46C3-A3B6-9ECB84B3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E2083-A22F-41F5-9312-CD7B07151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BCB89-4878-42C0-A387-E3D2D0E53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B25E7-2F15-49F0-ADEC-0BFE3D26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6F2DD-0B6B-43D3-A761-EB596543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551B-9F57-4B69-9115-3035CE0A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7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4DFD-1BC4-4D6F-A930-3654C81D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CB92-A427-486A-A043-09697484A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B1861-F35A-4161-B0E7-AA3B56F5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2CEA1-3E60-4649-AD37-75FF3B08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F60A-7B2F-41A4-A342-435262B2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3D27-0C36-4FAD-8E83-9F8EC3C9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62BB5-A320-46A9-AC1E-E634BFC98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828EC-CEC1-4E0A-B5E4-A8F45B19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B4FB9-6610-48F6-9782-F9677175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42403-3318-4DA4-A82B-0965ECE0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E346-1862-4EB1-BEEB-F0BEC2CB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5DCE-97EF-43BF-B212-C85E1031E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6DE3A-EA28-485D-8DC7-E0849343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47574-6874-4911-BE52-E46DA161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85570-9AC3-400B-982E-715CE396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036EA-0C80-49BA-A79D-CE1E6A06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1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A728-17BB-4E49-995E-7801A21C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C3865-940E-413E-ADA3-40E11A5F8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10E01-C67B-4FD3-97FD-5687C32F9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E7AAD-0349-47B0-8829-39010EDB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C8BD0-680F-485A-ACA9-6E03601E5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D8993-6654-4A85-8C3C-6908C77B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822AC-27ED-4F1B-A4E6-EA2FB35A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BF722-5273-42C5-839A-42E890B8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2164-0A36-4545-AC3A-05E43519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FCF52-8FCD-44C2-8448-D6C2B099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8C7C6-B639-4FD5-B71D-CC75EB78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9EECE-4B9C-4FC1-A527-EB82E85E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3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47A56-27AA-4040-91F6-94B9232F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BE8FE-264F-4BA9-BDDB-9B776AB3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53EA3-E130-4599-87EB-58E04BA3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1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B2DB-DF09-4A56-9467-842C314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7F7A3-7E0A-42EC-9112-04B6C996B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D5365-72D8-46AE-9583-25680DD06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61371-6FCD-4C72-90B2-9D9B07C8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7FC99-7413-4C6E-913D-7EC22C7B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D449C-CD70-402A-A435-BBA413D1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D1CA-2568-4B22-AA7D-186758E7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5F25E-7755-467C-A6DD-5D4960D9B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A3ADD-A094-418A-B07C-59A6A3703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4054-DEC6-438A-89F6-E7158996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85314-599A-4417-BB1F-6A36DABA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8E0A3-E115-4EA1-9DE4-E96FBD54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2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83915-841A-4950-A135-9F751E30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D9DD-3E94-47A3-A2C6-82095469E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6FC3-679D-4589-9741-488596915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98685-8F97-4D26-ACEF-BD19F3BC54A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1947F-F6EB-4A13-AD34-82F8E3867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50074-D188-4352-94F4-484071D14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7933-E1AD-41B3-9B40-43292438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5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A41E-C37B-49BA-B836-3FCF3BD5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" y="132896"/>
            <a:ext cx="12046857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Improving Modeling and Mitigation Strategies for</a:t>
            </a:r>
            <a:br>
              <a:rPr lang="en-US" b="1" dirty="0"/>
            </a:br>
            <a:r>
              <a:rPr lang="en-US" b="1" dirty="0"/>
              <a:t>Poultry Ammonia across the Chesapeake Bay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CA53-98D3-41CF-8C41-7341B6D80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397" y="2351315"/>
            <a:ext cx="8501871" cy="3491820"/>
          </a:xfrm>
        </p:spPr>
        <p:txBody>
          <a:bodyPr>
            <a:normAutofit/>
          </a:bodyPr>
          <a:lstStyle/>
          <a:p>
            <a:r>
              <a:rPr lang="en-US" dirty="0"/>
              <a:t>What practices work, don’t work, or perhaps could work with more development or guidance?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obstacles, concerns, and also opportunities related to adoption of proposed mitigation strategies?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193ED-2775-4D0D-AB97-BB782BA4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03" y="1825625"/>
            <a:ext cx="18097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7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3A1508-AAAC-44B6-BA63-17D54884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1" t="22755" r="17623" b="3081"/>
          <a:stretch/>
        </p:blipFill>
        <p:spPr>
          <a:xfrm>
            <a:off x="707036" y="41249"/>
            <a:ext cx="10049038" cy="6115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DACD31-5A2D-406F-B654-9272E903B5FD}"/>
              </a:ext>
            </a:extLst>
          </p:cNvPr>
          <p:cNvSpPr txBox="1"/>
          <p:nvPr/>
        </p:nvSpPr>
        <p:spPr>
          <a:xfrm>
            <a:off x="6718162" y="5585316"/>
            <a:ext cx="1566471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b="1" dirty="0">
                <a:solidFill>
                  <a:srgbClr val="00B0F0"/>
                </a:solidFill>
              </a:rPr>
              <a:t>10 - 35%  of NH</a:t>
            </a:r>
            <a:r>
              <a:rPr lang="en-US" b="1" baseline="-25000" dirty="0">
                <a:solidFill>
                  <a:srgbClr val="00B0F0"/>
                </a:solidFill>
              </a:rPr>
              <a:t>3</a:t>
            </a:r>
            <a:r>
              <a:rPr lang="en-US" b="1" dirty="0">
                <a:solidFill>
                  <a:srgbClr val="00B0F0"/>
                </a:solidFill>
              </a:rPr>
              <a:t> emissions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95F34-8468-4F6F-8F36-662DD4DC4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5" t="31117" r="44278" b="37941"/>
          <a:stretch/>
        </p:blipFill>
        <p:spPr>
          <a:xfrm>
            <a:off x="9806382" y="3952412"/>
            <a:ext cx="1219200" cy="6660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635AB7-07E4-4282-8E17-0D0D60053292}"/>
              </a:ext>
            </a:extLst>
          </p:cNvPr>
          <p:cNvSpPr txBox="1"/>
          <p:nvPr/>
        </p:nvSpPr>
        <p:spPr>
          <a:xfrm>
            <a:off x="9827618" y="468320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Litter Storage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95EFB-2393-4BFC-AEEC-AD1C89AFCEA9}"/>
              </a:ext>
            </a:extLst>
          </p:cNvPr>
          <p:cNvSpPr txBox="1"/>
          <p:nvPr/>
        </p:nvSpPr>
        <p:spPr>
          <a:xfrm>
            <a:off x="10263582" y="3004639"/>
            <a:ext cx="1566471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b="1" dirty="0">
                <a:solidFill>
                  <a:srgbClr val="00B0F0"/>
                </a:solidFill>
              </a:rPr>
              <a:t>10 - 45%  of NH</a:t>
            </a:r>
            <a:r>
              <a:rPr lang="en-US" b="1" baseline="-25000" dirty="0">
                <a:solidFill>
                  <a:srgbClr val="00B0F0"/>
                </a:solidFill>
              </a:rPr>
              <a:t>3</a:t>
            </a:r>
            <a:r>
              <a:rPr lang="en-US" b="1" dirty="0">
                <a:solidFill>
                  <a:srgbClr val="00B0F0"/>
                </a:solidFill>
              </a:rPr>
              <a:t> emissions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1036F8-ED2B-4973-A503-A0ED4C863A74}"/>
              </a:ext>
            </a:extLst>
          </p:cNvPr>
          <p:cNvSpPr txBox="1"/>
          <p:nvPr/>
        </p:nvSpPr>
        <p:spPr>
          <a:xfrm>
            <a:off x="9843556" y="4906420"/>
            <a:ext cx="1755399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b="1" dirty="0">
                <a:solidFill>
                  <a:srgbClr val="00B0F0"/>
                </a:solidFill>
              </a:rPr>
              <a:t>5 - 45%  of NH</a:t>
            </a:r>
            <a:r>
              <a:rPr lang="en-US" b="1" baseline="-25000" dirty="0">
                <a:solidFill>
                  <a:srgbClr val="00B0F0"/>
                </a:solidFill>
              </a:rPr>
              <a:t>3</a:t>
            </a:r>
            <a:r>
              <a:rPr lang="en-US" b="1" dirty="0">
                <a:solidFill>
                  <a:srgbClr val="00B0F0"/>
                </a:solidFill>
              </a:rPr>
              <a:t> emissions*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58F51-0F71-4384-AFC0-AA3427074895}"/>
              </a:ext>
            </a:extLst>
          </p:cNvPr>
          <p:cNvSpPr txBox="1"/>
          <p:nvPr/>
        </p:nvSpPr>
        <p:spPr>
          <a:xfrm>
            <a:off x="707036" y="6421101"/>
            <a:ext cx="11578225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Becker and Graves 2004. Ammonia emissions and animal agriculture. CSRESS Mid-Atlantic Regional Water Quality Project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https://ag.umass.edu/crops-dairy-livestock-equine/fact-sheets/conserving-ammonia-in-manure</a:t>
            </a:r>
          </a:p>
        </p:txBody>
      </p:sp>
    </p:spTree>
    <p:extLst>
      <p:ext uri="{BB962C8B-B14F-4D97-AF65-F5344CB8AC3E}">
        <p14:creationId xmlns:p14="http://schemas.microsoft.com/office/powerpoint/2010/main" val="44862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991188-1E80-4483-B16B-5CC1473A1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44" t="35141" r="17950" b="11168"/>
          <a:stretch/>
        </p:blipFill>
        <p:spPr>
          <a:xfrm>
            <a:off x="2086702" y="1692454"/>
            <a:ext cx="8018595" cy="5165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2514E2-7672-416D-B773-BC744D8B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4" t="24535" r="5833" b="23320"/>
          <a:stretch/>
        </p:blipFill>
        <p:spPr>
          <a:xfrm>
            <a:off x="196241" y="203181"/>
            <a:ext cx="4194629" cy="172462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A38164-CE13-44EE-BF46-05D73FFD8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72565"/>
              </p:ext>
            </p:extLst>
          </p:nvPr>
        </p:nvGraphicFramePr>
        <p:xfrm>
          <a:off x="10105297" y="5371816"/>
          <a:ext cx="17907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5906359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:a16="http://schemas.microsoft.com/office/drawing/2014/main" val="3429141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Al+Clear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:a16="http://schemas.microsoft.com/office/drawing/2014/main" val="3154808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Citric acid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:a16="http://schemas.microsoft.com/office/drawing/2014/main" val="2753814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1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22297B8-6036-4F8A-B4AF-4675266D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0"/>
            <a:ext cx="9049657" cy="72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8B485CF-6BBB-42A1-9B07-7C058031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49" y="0"/>
            <a:ext cx="7161302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1DD87D7-D575-4AFF-A177-2492BFFCD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229" y="6167735"/>
            <a:ext cx="34676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Dr.Surinder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Khanna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International Poultry Consultant,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8F040-D424-405D-881B-A066C4C67BCA}"/>
              </a:ext>
            </a:extLst>
          </p:cNvPr>
          <p:cNvSpPr txBox="1"/>
          <p:nvPr/>
        </p:nvSpPr>
        <p:spPr>
          <a:xfrm>
            <a:off x="460947" y="0"/>
            <a:ext cx="1027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https://www.pashudhanpraharee.com/latest-approach-to-poultry-waste-management/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46C1BD-F58C-429C-8218-B7A44D69B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64637"/>
              </p:ext>
            </p:extLst>
          </p:nvPr>
        </p:nvGraphicFramePr>
        <p:xfrm>
          <a:off x="10083201" y="4733461"/>
          <a:ext cx="17907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9685976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Composting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:a16="http://schemas.microsoft.com/office/drawing/2014/main" val="2070190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Shed storage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:a16="http://schemas.microsoft.com/office/drawing/2014/main" val="2460604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Amendments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:a16="http://schemas.microsoft.com/office/drawing/2014/main" val="1527755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65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B7953-FB75-4BB8-9A33-DBEA8D25E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8" t="37984" r="25424" b="11852"/>
          <a:stretch/>
        </p:blipFill>
        <p:spPr>
          <a:xfrm>
            <a:off x="4062091" y="2456372"/>
            <a:ext cx="5090939" cy="2893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F8F0A-CE4E-40AD-B34F-4F409D277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26" t="25639" r="51038" b="7650"/>
          <a:stretch/>
        </p:blipFill>
        <p:spPr>
          <a:xfrm>
            <a:off x="8740056" y="2065856"/>
            <a:ext cx="3381555" cy="4382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52E6B-A707-433C-869E-E5CD4590D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02" t="61622" r="33349" b="9179"/>
          <a:stretch/>
        </p:blipFill>
        <p:spPr>
          <a:xfrm>
            <a:off x="148170" y="2200558"/>
            <a:ext cx="3761117" cy="1918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28334-E463-467F-8EC9-87C12545DE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66" t="42187" r="15660" b="29448"/>
          <a:stretch/>
        </p:blipFill>
        <p:spPr>
          <a:xfrm>
            <a:off x="5134344" y="605115"/>
            <a:ext cx="6573329" cy="1460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D15B1-5BBD-4565-B576-065F5ED3AF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77" t="20066" r="31788" b="52823"/>
          <a:stretch/>
        </p:blipFill>
        <p:spPr>
          <a:xfrm>
            <a:off x="70389" y="284947"/>
            <a:ext cx="4003204" cy="17809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29E08C-98FE-4043-AF29-5077D44C9954}"/>
              </a:ext>
            </a:extLst>
          </p:cNvPr>
          <p:cNvSpPr txBox="1"/>
          <p:nvPr/>
        </p:nvSpPr>
        <p:spPr>
          <a:xfrm>
            <a:off x="553742" y="4253336"/>
            <a:ext cx="3036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Fan Operations: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Flow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Slat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Scrubber design/operation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965629-CA18-484B-9269-AF3D3B43C073}"/>
              </a:ext>
            </a:extLst>
          </p:cNvPr>
          <p:cNvSpPr txBox="1"/>
          <p:nvPr/>
        </p:nvSpPr>
        <p:spPr>
          <a:xfrm>
            <a:off x="5384511" y="5130499"/>
            <a:ext cx="3036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Vegetative Buffers: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Buffer Width/Density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Distance,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Distribution, spatial patterning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8EF551F-FD6E-4076-86EE-500FA0F09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995128"/>
              </p:ext>
            </p:extLst>
          </p:nvPr>
        </p:nvGraphicFramePr>
        <p:xfrm>
          <a:off x="2538938" y="6364448"/>
          <a:ext cx="17907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5299792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Vegetated Buffers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7405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Biofilters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33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97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C1BF52-677B-4FD1-B1D5-C314FA408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78" t="19632" r="14953" b="2655"/>
          <a:stretch/>
        </p:blipFill>
        <p:spPr>
          <a:xfrm>
            <a:off x="0" y="1608828"/>
            <a:ext cx="4826123" cy="3534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40AC39-1005-48AC-A778-FC83783E7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0" t="37459" r="15519" b="5548"/>
          <a:stretch/>
        </p:blipFill>
        <p:spPr>
          <a:xfrm>
            <a:off x="4826123" y="1608828"/>
            <a:ext cx="7507485" cy="41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4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A41E-C37B-49BA-B836-3FCF3BD5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" y="132896"/>
            <a:ext cx="12046857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Improving Modeling and Mitigation Strategies for</a:t>
            </a:r>
            <a:br>
              <a:rPr lang="en-US" b="1" dirty="0"/>
            </a:br>
            <a:r>
              <a:rPr lang="en-US" b="1" dirty="0"/>
              <a:t>Poultry Ammonia across the Chesapeake Bay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CA53-98D3-41CF-8C41-7341B6D80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397" y="2351315"/>
            <a:ext cx="8501871" cy="34918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practices work, don’t work, or perhaps could work with more development or guidance?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obstacles, concerns, and also opportunities related to adoption of proposed mitigation strategies?</a:t>
            </a:r>
          </a:p>
          <a:p>
            <a:pPr lvl="1"/>
            <a:r>
              <a:rPr lang="en-US" dirty="0"/>
              <a:t>Variability in house management operations within and among poultry operations.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could the CBP partnership help address the obstacles? New Policies? Resources? Other support?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193ED-2775-4D0D-AB97-BB782BA4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03" y="1825625"/>
            <a:ext cx="18097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00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7089</TotalTime>
  <Words>237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Improving Modeling and Mitigation Strategies for Poultry Ammonia across the Chesapeake Bay Watershed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Modeling and Mitigation Strategies for Poultry Ammonia across the Chesapeake Bay Watershed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Boomer</dc:creator>
  <cp:lastModifiedBy>Kathy Boomer</cp:lastModifiedBy>
  <cp:revision>10</cp:revision>
  <cp:lastPrinted>2021-11-19T03:57:18Z</cp:lastPrinted>
  <dcterms:created xsi:type="dcterms:W3CDTF">2021-11-15T15:01:11Z</dcterms:created>
  <dcterms:modified xsi:type="dcterms:W3CDTF">2022-04-01T16:06:28Z</dcterms:modified>
</cp:coreProperties>
</file>