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150" r:id="rId2"/>
    <p:sldId id="2154" r:id="rId3"/>
    <p:sldId id="1143" r:id="rId4"/>
    <p:sldId id="257" r:id="rId5"/>
    <p:sldId id="2137" r:id="rId6"/>
    <p:sldId id="1148" r:id="rId7"/>
    <p:sldId id="262" r:id="rId8"/>
    <p:sldId id="2138" r:id="rId9"/>
    <p:sldId id="2139" r:id="rId10"/>
    <p:sldId id="2140" r:id="rId11"/>
    <p:sldId id="2141" r:id="rId12"/>
    <p:sldId id="2143" r:id="rId13"/>
    <p:sldId id="2144" r:id="rId14"/>
    <p:sldId id="258" r:id="rId15"/>
    <p:sldId id="2145" r:id="rId16"/>
    <p:sldId id="2146" r:id="rId17"/>
    <p:sldId id="2148" r:id="rId18"/>
    <p:sldId id="21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ry Shenk" userId="7f053b0f-6b0e-4eb0-b95c-ec67690b06b4" providerId="ADAL" clId="{5C39D2FA-D627-4300-A2F1-9EA843B4EF40}"/>
    <pc:docChg chg="undo redo custSel addSld modSld sldOrd">
      <pc:chgData name="Gary Shenk" userId="7f053b0f-6b0e-4eb0-b95c-ec67690b06b4" providerId="ADAL" clId="{5C39D2FA-D627-4300-A2F1-9EA843B4EF40}" dt="2022-04-20T15:16:17.944" v="193"/>
      <pc:docMkLst>
        <pc:docMk/>
      </pc:docMkLst>
      <pc:sldChg chg="ord">
        <pc:chgData name="Gary Shenk" userId="7f053b0f-6b0e-4eb0-b95c-ec67690b06b4" providerId="ADAL" clId="{5C39D2FA-D627-4300-A2F1-9EA843B4EF40}" dt="2022-04-18T13:35:37.306" v="48"/>
        <pc:sldMkLst>
          <pc:docMk/>
          <pc:sldMk cId="1349641892" sldId="1143"/>
        </pc:sldMkLst>
      </pc:sldChg>
      <pc:sldChg chg="modTransition">
        <pc:chgData name="Gary Shenk" userId="7f053b0f-6b0e-4eb0-b95c-ec67690b06b4" providerId="ADAL" clId="{5C39D2FA-D627-4300-A2F1-9EA843B4EF40}" dt="2022-04-20T15:16:17.944" v="193"/>
        <pc:sldMkLst>
          <pc:docMk/>
          <pc:sldMk cId="2717458850" sldId="1148"/>
        </pc:sldMkLst>
      </pc:sldChg>
      <pc:sldChg chg="addSp delSp modSp mod">
        <pc:chgData name="Gary Shenk" userId="7f053b0f-6b0e-4eb0-b95c-ec67690b06b4" providerId="ADAL" clId="{5C39D2FA-D627-4300-A2F1-9EA843B4EF40}" dt="2022-04-18T13:52:03.765" v="86" actId="478"/>
        <pc:sldMkLst>
          <pc:docMk/>
          <pc:sldMk cId="2182326257" sldId="2141"/>
        </pc:sldMkLst>
        <pc:picChg chg="mod ord">
          <ac:chgData name="Gary Shenk" userId="7f053b0f-6b0e-4eb0-b95c-ec67690b06b4" providerId="ADAL" clId="{5C39D2FA-D627-4300-A2F1-9EA843B4EF40}" dt="2022-04-18T13:51:25.715" v="51" actId="167"/>
          <ac:picMkLst>
            <pc:docMk/>
            <pc:sldMk cId="2182326257" sldId="2141"/>
            <ac:picMk id="2" creationId="{BC153D71-B2FB-45F3-AB99-7AC09419907F}"/>
          </ac:picMkLst>
        </pc:picChg>
        <pc:picChg chg="add del">
          <ac:chgData name="Gary Shenk" userId="7f053b0f-6b0e-4eb0-b95c-ec67690b06b4" providerId="ADAL" clId="{5C39D2FA-D627-4300-A2F1-9EA843B4EF40}" dt="2022-04-18T13:52:03.765" v="86" actId="478"/>
          <ac:picMkLst>
            <pc:docMk/>
            <pc:sldMk cId="2182326257" sldId="2141"/>
            <ac:picMk id="15" creationId="{942462CC-F5E5-4C24-BD13-775733D7C586}"/>
          </ac:picMkLst>
        </pc:picChg>
      </pc:sldChg>
      <pc:sldChg chg="addSp delSp modSp mod">
        <pc:chgData name="Gary Shenk" userId="7f053b0f-6b0e-4eb0-b95c-ec67690b06b4" providerId="ADAL" clId="{5C39D2FA-D627-4300-A2F1-9EA843B4EF40}" dt="2022-04-18T13:53:57.241" v="114" actId="20577"/>
        <pc:sldMkLst>
          <pc:docMk/>
          <pc:sldMk cId="2794429070" sldId="2143"/>
        </pc:sldMkLst>
        <pc:spChg chg="mod">
          <ac:chgData name="Gary Shenk" userId="7f053b0f-6b0e-4eb0-b95c-ec67690b06b4" providerId="ADAL" clId="{5C39D2FA-D627-4300-A2F1-9EA843B4EF40}" dt="2022-04-18T13:53:57.241" v="114" actId="20577"/>
          <ac:spMkLst>
            <pc:docMk/>
            <pc:sldMk cId="2794429070" sldId="2143"/>
            <ac:spMk id="10" creationId="{754CDFA1-A775-4444-843C-03A39FED6A9A}"/>
          </ac:spMkLst>
        </pc:spChg>
        <pc:picChg chg="add del">
          <ac:chgData name="Gary Shenk" userId="7f053b0f-6b0e-4eb0-b95c-ec67690b06b4" providerId="ADAL" clId="{5C39D2FA-D627-4300-A2F1-9EA843B4EF40}" dt="2022-04-18T13:53:05.560" v="98" actId="478"/>
          <ac:picMkLst>
            <pc:docMk/>
            <pc:sldMk cId="2794429070" sldId="2143"/>
            <ac:picMk id="3" creationId="{B0C46193-4EA7-43F9-B332-C7BF00DDA6AB}"/>
          </ac:picMkLst>
        </pc:picChg>
        <pc:picChg chg="mod ord">
          <ac:chgData name="Gary Shenk" userId="7f053b0f-6b0e-4eb0-b95c-ec67690b06b4" providerId="ADAL" clId="{5C39D2FA-D627-4300-A2F1-9EA843B4EF40}" dt="2022-04-18T13:52:53.996" v="89" actId="167"/>
          <ac:picMkLst>
            <pc:docMk/>
            <pc:sldMk cId="2794429070" sldId="2143"/>
            <ac:picMk id="4" creationId="{99E02636-05F0-44CA-A9D2-AE015E675FF3}"/>
          </ac:picMkLst>
        </pc:picChg>
      </pc:sldChg>
      <pc:sldChg chg="modSp mod">
        <pc:chgData name="Gary Shenk" userId="7f053b0f-6b0e-4eb0-b95c-ec67690b06b4" providerId="ADAL" clId="{5C39D2FA-D627-4300-A2F1-9EA843B4EF40}" dt="2022-04-18T13:28:45.359" v="4" actId="20577"/>
        <pc:sldMkLst>
          <pc:docMk/>
          <pc:sldMk cId="1387521139" sldId="2150"/>
        </pc:sldMkLst>
        <pc:spChg chg="mod">
          <ac:chgData name="Gary Shenk" userId="7f053b0f-6b0e-4eb0-b95c-ec67690b06b4" providerId="ADAL" clId="{5C39D2FA-D627-4300-A2F1-9EA843B4EF40}" dt="2022-04-18T13:28:45.359" v="4" actId="20577"/>
          <ac:spMkLst>
            <pc:docMk/>
            <pc:sldMk cId="1387521139" sldId="2150"/>
            <ac:spMk id="5" creationId="{EAEDD9F4-FC52-4770-AFDE-AF8D43849360}"/>
          </ac:spMkLst>
        </pc:spChg>
      </pc:sldChg>
      <pc:sldChg chg="addSp delSp modSp add mod">
        <pc:chgData name="Gary Shenk" userId="7f053b0f-6b0e-4eb0-b95c-ec67690b06b4" providerId="ADAL" clId="{5C39D2FA-D627-4300-A2F1-9EA843B4EF40}" dt="2022-04-20T15:14:41.357" v="192" actId="14100"/>
        <pc:sldMkLst>
          <pc:docMk/>
          <pc:sldMk cId="3324342244" sldId="2154"/>
        </pc:sldMkLst>
        <pc:spChg chg="mod">
          <ac:chgData name="Gary Shenk" userId="7f053b0f-6b0e-4eb0-b95c-ec67690b06b4" providerId="ADAL" clId="{5C39D2FA-D627-4300-A2F1-9EA843B4EF40}" dt="2022-04-18T13:30:44.426" v="20" actId="20577"/>
          <ac:spMkLst>
            <pc:docMk/>
            <pc:sldMk cId="3324342244" sldId="2154"/>
            <ac:spMk id="2" creationId="{9B213666-4295-46BC-BD50-E7126B649C4A}"/>
          </ac:spMkLst>
        </pc:spChg>
        <pc:spChg chg="mod">
          <ac:chgData name="Gary Shenk" userId="7f053b0f-6b0e-4eb0-b95c-ec67690b06b4" providerId="ADAL" clId="{5C39D2FA-D627-4300-A2F1-9EA843B4EF40}" dt="2022-04-20T15:12:58.716" v="164" actId="1076"/>
          <ac:spMkLst>
            <pc:docMk/>
            <pc:sldMk cId="3324342244" sldId="2154"/>
            <ac:spMk id="6" creationId="{F0190D79-25DC-4684-AD99-F0B1DF87C3D9}"/>
          </ac:spMkLst>
        </pc:spChg>
        <pc:spChg chg="mod">
          <ac:chgData name="Gary Shenk" userId="7f053b0f-6b0e-4eb0-b95c-ec67690b06b4" providerId="ADAL" clId="{5C39D2FA-D627-4300-A2F1-9EA843B4EF40}" dt="2022-04-20T15:12:50.961" v="161" actId="1076"/>
          <ac:spMkLst>
            <pc:docMk/>
            <pc:sldMk cId="3324342244" sldId="2154"/>
            <ac:spMk id="7" creationId="{F95D81D0-654B-4FF0-8BAC-EB10B5384767}"/>
          </ac:spMkLst>
        </pc:spChg>
        <pc:spChg chg="mod">
          <ac:chgData name="Gary Shenk" userId="7f053b0f-6b0e-4eb0-b95c-ec67690b06b4" providerId="ADAL" clId="{5C39D2FA-D627-4300-A2F1-9EA843B4EF40}" dt="2022-04-20T15:12:53.660" v="162" actId="1076"/>
          <ac:spMkLst>
            <pc:docMk/>
            <pc:sldMk cId="3324342244" sldId="2154"/>
            <ac:spMk id="8" creationId="{AB9B49DF-A233-49C9-B742-C91C9198A381}"/>
          </ac:spMkLst>
        </pc:spChg>
        <pc:spChg chg="del mod">
          <ac:chgData name="Gary Shenk" userId="7f053b0f-6b0e-4eb0-b95c-ec67690b06b4" providerId="ADAL" clId="{5C39D2FA-D627-4300-A2F1-9EA843B4EF40}" dt="2022-04-20T15:11:51.361" v="141" actId="478"/>
          <ac:spMkLst>
            <pc:docMk/>
            <pc:sldMk cId="3324342244" sldId="2154"/>
            <ac:spMk id="11" creationId="{6A6E2F30-28AE-41A1-AE51-81A4AA229C11}"/>
          </ac:spMkLst>
        </pc:spChg>
        <pc:spChg chg="mod">
          <ac:chgData name="Gary Shenk" userId="7f053b0f-6b0e-4eb0-b95c-ec67690b06b4" providerId="ADAL" clId="{5C39D2FA-D627-4300-A2F1-9EA843B4EF40}" dt="2022-04-20T15:14:16.273" v="184" actId="1076"/>
          <ac:spMkLst>
            <pc:docMk/>
            <pc:sldMk cId="3324342244" sldId="2154"/>
            <ac:spMk id="17" creationId="{E2972F58-03BA-41F0-B43D-ABC343188C03}"/>
          </ac:spMkLst>
        </pc:spChg>
        <pc:spChg chg="add del mod">
          <ac:chgData name="Gary Shenk" userId="7f053b0f-6b0e-4eb0-b95c-ec67690b06b4" providerId="ADAL" clId="{5C39D2FA-D627-4300-A2F1-9EA843B4EF40}" dt="2022-04-20T15:11:57.569" v="147" actId="478"/>
          <ac:spMkLst>
            <pc:docMk/>
            <pc:sldMk cId="3324342244" sldId="2154"/>
            <ac:spMk id="19" creationId="{346A8919-D5AD-445A-AB6F-4A8695E64510}"/>
          </ac:spMkLst>
        </pc:spChg>
        <pc:spChg chg="add mod">
          <ac:chgData name="Gary Shenk" userId="7f053b0f-6b0e-4eb0-b95c-ec67690b06b4" providerId="ADAL" clId="{5C39D2FA-D627-4300-A2F1-9EA843B4EF40}" dt="2022-04-20T15:14:01.100" v="179" actId="14100"/>
          <ac:spMkLst>
            <pc:docMk/>
            <pc:sldMk cId="3324342244" sldId="2154"/>
            <ac:spMk id="37" creationId="{A460F6A6-9D41-40BD-8DE0-763B99595EEA}"/>
          </ac:spMkLst>
        </pc:spChg>
        <pc:spChg chg="add mod">
          <ac:chgData name="Gary Shenk" userId="7f053b0f-6b0e-4eb0-b95c-ec67690b06b4" providerId="ADAL" clId="{5C39D2FA-D627-4300-A2F1-9EA843B4EF40}" dt="2022-04-20T15:13:30.290" v="169" actId="14100"/>
          <ac:spMkLst>
            <pc:docMk/>
            <pc:sldMk cId="3324342244" sldId="2154"/>
            <ac:spMk id="41" creationId="{7D1B3F73-95B8-440B-945C-279B7AC9DFD4}"/>
          </ac:spMkLst>
        </pc:spChg>
        <pc:spChg chg="add mod">
          <ac:chgData name="Gary Shenk" userId="7f053b0f-6b0e-4eb0-b95c-ec67690b06b4" providerId="ADAL" clId="{5C39D2FA-D627-4300-A2F1-9EA843B4EF40}" dt="2022-04-20T15:13:55.966" v="178" actId="14100"/>
          <ac:spMkLst>
            <pc:docMk/>
            <pc:sldMk cId="3324342244" sldId="2154"/>
            <ac:spMk id="43" creationId="{515BE164-4CE7-4E3D-B3C9-E19A079F8E8D}"/>
          </ac:spMkLst>
        </pc:spChg>
        <pc:spChg chg="add mod">
          <ac:chgData name="Gary Shenk" userId="7f053b0f-6b0e-4eb0-b95c-ec67690b06b4" providerId="ADAL" clId="{5C39D2FA-D627-4300-A2F1-9EA843B4EF40}" dt="2022-04-20T15:14:22.242" v="186" actId="1076"/>
          <ac:spMkLst>
            <pc:docMk/>
            <pc:sldMk cId="3324342244" sldId="2154"/>
            <ac:spMk id="44" creationId="{51DD523E-5C28-43F9-8FBF-7164ADD2AE53}"/>
          </ac:spMkLst>
        </pc:spChg>
        <pc:spChg chg="add mod">
          <ac:chgData name="Gary Shenk" userId="7f053b0f-6b0e-4eb0-b95c-ec67690b06b4" providerId="ADAL" clId="{5C39D2FA-D627-4300-A2F1-9EA843B4EF40}" dt="2022-04-20T15:14:41.357" v="192" actId="14100"/>
          <ac:spMkLst>
            <pc:docMk/>
            <pc:sldMk cId="3324342244" sldId="2154"/>
            <ac:spMk id="45" creationId="{F7B15BF0-2CB6-4539-8136-5648CC5935CB}"/>
          </ac:spMkLst>
        </pc:spChg>
        <pc:cxnChg chg="del mod">
          <ac:chgData name="Gary Shenk" userId="7f053b0f-6b0e-4eb0-b95c-ec67690b06b4" providerId="ADAL" clId="{5C39D2FA-D627-4300-A2F1-9EA843B4EF40}" dt="2022-04-20T15:12:13.816" v="151" actId="478"/>
          <ac:cxnSpMkLst>
            <pc:docMk/>
            <pc:sldMk cId="3324342244" sldId="2154"/>
            <ac:cxnSpMk id="9" creationId="{5F4D18C1-B4BF-4765-A918-F87BE554CB9F}"/>
          </ac:cxnSpMkLst>
        </pc:cxnChg>
        <pc:cxnChg chg="del mod">
          <ac:chgData name="Gary Shenk" userId="7f053b0f-6b0e-4eb0-b95c-ec67690b06b4" providerId="ADAL" clId="{5C39D2FA-D627-4300-A2F1-9EA843B4EF40}" dt="2022-04-20T15:12:12.563" v="150" actId="478"/>
          <ac:cxnSpMkLst>
            <pc:docMk/>
            <pc:sldMk cId="3324342244" sldId="2154"/>
            <ac:cxnSpMk id="10" creationId="{ED8DFC68-E775-470D-8D92-E49A0589C504}"/>
          </ac:cxnSpMkLst>
        </pc:cxnChg>
        <pc:cxnChg chg="del mod">
          <ac:chgData name="Gary Shenk" userId="7f053b0f-6b0e-4eb0-b95c-ec67690b06b4" providerId="ADAL" clId="{5C39D2FA-D627-4300-A2F1-9EA843B4EF40}" dt="2022-04-20T15:08:54.485" v="127" actId="478"/>
          <ac:cxnSpMkLst>
            <pc:docMk/>
            <pc:sldMk cId="3324342244" sldId="2154"/>
            <ac:cxnSpMk id="12" creationId="{A41C78D0-CC01-4BFF-A70C-504EA4490FC7}"/>
          </ac:cxnSpMkLst>
        </pc:cxnChg>
        <pc:cxnChg chg="del mod">
          <ac:chgData name="Gary Shenk" userId="7f053b0f-6b0e-4eb0-b95c-ec67690b06b4" providerId="ADAL" clId="{5C39D2FA-D627-4300-A2F1-9EA843B4EF40}" dt="2022-04-20T15:11:53.785" v="143" actId="478"/>
          <ac:cxnSpMkLst>
            <pc:docMk/>
            <pc:sldMk cId="3324342244" sldId="2154"/>
            <ac:cxnSpMk id="18" creationId="{0A79E156-2194-40AB-820D-24D690F059F3}"/>
          </ac:cxnSpMkLst>
        </pc:cxnChg>
        <pc:cxnChg chg="del mod">
          <ac:chgData name="Gary Shenk" userId="7f053b0f-6b0e-4eb0-b95c-ec67690b06b4" providerId="ADAL" clId="{5C39D2FA-D627-4300-A2F1-9EA843B4EF40}" dt="2022-04-20T15:11:56.512" v="146" actId="478"/>
          <ac:cxnSpMkLst>
            <pc:docMk/>
            <pc:sldMk cId="3324342244" sldId="2154"/>
            <ac:cxnSpMk id="21" creationId="{32FB1062-522B-46E5-A9A7-9330D5295557}"/>
          </ac:cxnSpMkLst>
        </pc:cxnChg>
        <pc:cxnChg chg="add del mod">
          <ac:chgData name="Gary Shenk" userId="7f053b0f-6b0e-4eb0-b95c-ec67690b06b4" providerId="ADAL" clId="{5C39D2FA-D627-4300-A2F1-9EA843B4EF40}" dt="2022-04-20T15:11:54.728" v="144" actId="478"/>
          <ac:cxnSpMkLst>
            <pc:docMk/>
            <pc:sldMk cId="3324342244" sldId="2154"/>
            <ac:cxnSpMk id="26" creationId="{445B1B03-BD95-4717-B612-9F136CA65F37}"/>
          </ac:cxnSpMkLst>
        </pc:cxnChg>
        <pc:cxnChg chg="add del mod">
          <ac:chgData name="Gary Shenk" userId="7f053b0f-6b0e-4eb0-b95c-ec67690b06b4" providerId="ADAL" clId="{5C39D2FA-D627-4300-A2F1-9EA843B4EF40}" dt="2022-04-20T15:11:55.950" v="145" actId="478"/>
          <ac:cxnSpMkLst>
            <pc:docMk/>
            <pc:sldMk cId="3324342244" sldId="2154"/>
            <ac:cxnSpMk id="30" creationId="{E807509E-3478-4FC1-9F2A-588E9AA4589A}"/>
          </ac:cxnSpMkLst>
        </pc:cxnChg>
        <pc:cxnChg chg="add del mod">
          <ac:chgData name="Gary Shenk" userId="7f053b0f-6b0e-4eb0-b95c-ec67690b06b4" providerId="ADAL" clId="{5C39D2FA-D627-4300-A2F1-9EA843B4EF40}" dt="2022-04-18T13:31:52.703" v="46" actId="478"/>
          <ac:cxnSpMkLst>
            <pc:docMk/>
            <pc:sldMk cId="3324342244" sldId="2154"/>
            <ac:cxnSpMk id="32" creationId="{03907AF7-908B-464B-85F2-B751124BA5E2}"/>
          </ac:cxnSpMkLst>
        </pc:cxnChg>
        <pc:cxnChg chg="del mod">
          <ac:chgData name="Gary Shenk" userId="7f053b0f-6b0e-4eb0-b95c-ec67690b06b4" providerId="ADAL" clId="{5C39D2FA-D627-4300-A2F1-9EA843B4EF40}" dt="2022-04-20T15:12:15.125" v="152" actId="478"/>
          <ac:cxnSpMkLst>
            <pc:docMk/>
            <pc:sldMk cId="3324342244" sldId="2154"/>
            <ac:cxnSpMk id="38" creationId="{6A3616E6-1953-439B-AEA3-5EFCA0140D1D}"/>
          </ac:cxnSpMkLst>
        </pc:cxnChg>
        <pc:cxnChg chg="del mod">
          <ac:chgData name="Gary Shenk" userId="7f053b0f-6b0e-4eb0-b95c-ec67690b06b4" providerId="ADAL" clId="{5C39D2FA-D627-4300-A2F1-9EA843B4EF40}" dt="2022-04-20T15:11:52.517" v="142" actId="478"/>
          <ac:cxnSpMkLst>
            <pc:docMk/>
            <pc:sldMk cId="3324342244" sldId="2154"/>
            <ac:cxnSpMk id="42" creationId="{55EA10B7-58AF-487D-A97F-EBEE806C7FBF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FD1A00-1CB1-424A-A641-1B524345C8CA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09BEAA-EA0A-4E93-B514-34C9BDC2E5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734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1A3EF-1C06-4362-B363-1C97BF1614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9830DC-D23F-483F-A70F-0A889F9712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5E4A9-3DCE-4EC8-BC7C-91790C9FB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9DAF9-B09C-48C6-B917-AEA89B3C7BF8}" type="datetime1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26B572-7912-4ECB-BF22-48871A7821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3095F8-6183-4EEA-92AE-F64A4985C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131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5E798-E061-4D78-824B-6C7E39E42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89AB28-CD58-4239-9FB1-00A49DEA1F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CE76B-8835-4BB0-AF22-A8FFAF089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207C4-B044-44E4-985A-FBDA0AC51AF6}" type="datetime1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9BC7F6-B96E-4985-84F3-9B08ED6B7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12B14-E069-4119-B438-7A48DBD84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178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CC399-1F7D-4FA5-AD26-064B9427D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7EE16A-883C-43C4-ACAC-26B331AB95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CAF5C0-105A-4602-A35B-86A136073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D3380-CC48-46F7-ACB5-133EA81D3089}" type="datetime1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B895B8-57C5-4083-A0DF-26FDD0779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1D7052-E275-4706-9960-7850267A1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139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016DA-AF0A-48A0-812A-F778E67A3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01CA3-D18D-41D7-B576-F8A210E97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924E74-FD59-4914-8FD8-9BBAE69DCB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2DAEAD-A877-4F57-85E6-BF3F63E335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435EB-0CA3-4D27-9EB6-9B9136E66539}" type="datetime1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EDE04A-B06A-4D8D-93D3-93F2B7936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EE17D8-F6FA-453B-ACE9-41F361D26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451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9CD88-B0CE-48C1-964C-BA42074A7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D42BBA-1B17-4181-93B3-95692D5A69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E5C8D5-2F91-4E24-9E8F-FB8BCBD8C1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DE1860-5C2F-4AF1-9015-31154FC70E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39CD88-965F-4800-B682-F5F11463F2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25798A-2A4F-48BC-A5D6-CD340DBB5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070CF-7ED2-42C7-8E65-46974FC3C62B}" type="datetime1">
              <a:rPr lang="en-US" smtClean="0"/>
              <a:t>4/20/2022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93B1C7-3D9A-4365-A047-76E7C18F4A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0F38EE-E483-4F10-822E-0DD4EE975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294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F1F6A-8071-4941-8791-039B8FDA7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26A589-1BCB-4B03-8E00-120C145D0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BF608-F3FA-4999-9DF6-B1B65ED5BC1F}" type="datetime1">
              <a:rPr lang="en-US" smtClean="0"/>
              <a:t>4/20/2022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CEC2C8-3DC3-4BA1-8289-F3A7625F7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4D9FE6-F873-40E5-BCE2-041FC3C6C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4751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DF0C0A-5F5B-4936-8C0B-FBD269EF4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EEDAE-E98F-4BB8-9839-3B2361EC58FD}" type="datetime1">
              <a:rPr lang="en-US" smtClean="0"/>
              <a:t>4/20/2022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E55D3F-9233-4255-A9D9-809FB18FC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ED54A1-31BD-4A28-BF2A-62B168B96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778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EBD27-BF8A-4DFF-8B1D-3B7F53084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125885-F705-418D-8EF1-1224282242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65D949-E0F0-4B90-90E2-4C14C0E24D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D407F2-BE65-443E-8733-AA5ADB933B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228718-867D-49D4-8434-F4877D6669B5}" type="datetime1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15929F-E4FA-408E-9905-3300EE242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20B9C6-92DC-4B99-81DB-CC5AAE3F9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967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15865-D8ED-43FF-A9D3-EAD7F5A63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CC43F7-FCF6-4825-A886-B4614AA202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A81224-05B4-42D4-96F6-F0712035F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9E01FA-64B1-49FA-A1CD-C8D10AC74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B317D-807C-430D-AB78-2CA012D0CB89}" type="datetime1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2DEB61-C1C9-4E48-BA75-AE60155DE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AC2DB4-DDDA-41EF-BE61-F01029B99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430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771F2-6122-4550-A496-D685E112C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232035-A06E-4391-9BEE-D3A66C0653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AE94F1-C7FE-4009-898D-9F5B5E49B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DDA4F-14B7-4CA5-A88A-49291B01D083}" type="datetime1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944AC7-FAAF-4041-8A15-7D6E6F8AE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65E09D-B4F3-43E3-BBCC-3617B6DAC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009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F8644C-EF62-4B70-AD1E-639DAC4248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5CB15D-B763-4DE6-95F0-00F0C060D1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695C9A-40F3-4872-BFFB-D9920378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56D18-302D-40A0-9347-22E5A0F67469}" type="datetime1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B4D2D7-257B-4955-8F82-E252B0C01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FF6F0-B349-453E-8955-DAF63BD97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27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8065F6-8AC0-4790-8D98-9B55BC6BB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ABA7B8-B1A3-4136-8906-64CAE96D38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E286B3-E381-4BB6-97C6-63A93EDD3B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94B4B4-5354-4249-B5B7-8465744018B6}" type="datetime1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2D1BB-48E3-4557-ACBF-4376EE84F5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CE5060-FEDA-4B8E-A5AC-A7FCEF2F08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03AF7-5D9B-4EA7-8E18-14A08CEE3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687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apeakebay.net/documents/Understanding_Chesapeake_Bay_Modeling_Tools.pdf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15F9736-3B6C-4242-893D-DBC29838D5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Poultry Sources in Chesapeake Bay Program Nitrogen Modeling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AEDD9F4-FC52-4770-AFDE-AF8D438493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Gary Shenk – CBPO</a:t>
            </a:r>
          </a:p>
          <a:p>
            <a:r>
              <a:rPr lang="en-US" dirty="0"/>
              <a:t>04/20/2021</a:t>
            </a:r>
          </a:p>
          <a:p>
            <a:r>
              <a:rPr lang="en-US" dirty="0"/>
              <a:t>STAC workshop</a:t>
            </a:r>
          </a:p>
          <a:p>
            <a:r>
              <a:rPr lang="en-US" dirty="0"/>
              <a:t>Improving Modeling and Mitigation Strategies for Poultry Ammonia Emissions</a:t>
            </a:r>
          </a:p>
          <a:p>
            <a:r>
              <a:rPr lang="en-US" dirty="0"/>
              <a:t>Across the Chesapeake Bay Watershed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CC4EA7-AAE7-4E74-A5BF-8B3AF7C11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5211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13666-4295-46BC-BD50-E7126B649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Chesapeake Bay Poultry Ammonia Issue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D128E0-3041-46AD-A0AF-EBA7F0EA6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2</a:t>
            </a:fld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0190D79-25DC-4684-AD99-F0B1DF87C3D9}"/>
              </a:ext>
            </a:extLst>
          </p:cNvPr>
          <p:cNvSpPr/>
          <p:nvPr/>
        </p:nvSpPr>
        <p:spPr>
          <a:xfrm>
            <a:off x="838200" y="2420955"/>
            <a:ext cx="2338466" cy="1325563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Poultry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95D81D0-654B-4FF0-8BAC-EB10B5384767}"/>
              </a:ext>
            </a:extLst>
          </p:cNvPr>
          <p:cNvSpPr/>
          <p:nvPr/>
        </p:nvSpPr>
        <p:spPr>
          <a:xfrm>
            <a:off x="7794487" y="4046030"/>
            <a:ext cx="2082800" cy="1104900"/>
          </a:xfrm>
          <a:prstGeom prst="ellipse">
            <a:avLst/>
          </a:prstGeom>
          <a:solidFill>
            <a:schemeClr val="accent2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Chesapeake Bay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B9B49DF-A233-49C9-B742-C91C9198A381}"/>
              </a:ext>
            </a:extLst>
          </p:cNvPr>
          <p:cNvSpPr/>
          <p:nvPr/>
        </p:nvSpPr>
        <p:spPr>
          <a:xfrm>
            <a:off x="5652061" y="2420955"/>
            <a:ext cx="2120898" cy="10922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Volatilization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2972F58-03BA-41F0-B43D-ABC343188C03}"/>
              </a:ext>
            </a:extLst>
          </p:cNvPr>
          <p:cNvSpPr/>
          <p:nvPr/>
        </p:nvSpPr>
        <p:spPr>
          <a:xfrm>
            <a:off x="4300296" y="5064333"/>
            <a:ext cx="1991788" cy="884238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Watershed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524FC65-0676-4AF5-9990-65BC5A05B60F}"/>
              </a:ext>
            </a:extLst>
          </p:cNvPr>
          <p:cNvSpPr txBox="1"/>
          <p:nvPr/>
        </p:nvSpPr>
        <p:spPr>
          <a:xfrm>
            <a:off x="1059847" y="6094966"/>
            <a:ext cx="9775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…along with other forms of nitrogen from ag, other sources of nitrogen, plus phosphorus and sediment</a:t>
            </a:r>
          </a:p>
        </p:txBody>
      </p:sp>
      <p:sp>
        <p:nvSpPr>
          <p:cNvPr id="37" name="Arrow: Right 36">
            <a:extLst>
              <a:ext uri="{FF2B5EF4-FFF2-40B4-BE49-F238E27FC236}">
                <a16:creationId xmlns:a16="http://schemas.microsoft.com/office/drawing/2014/main" id="{A460F6A6-9D41-40BD-8DE0-763B99595EEA}"/>
              </a:ext>
            </a:extLst>
          </p:cNvPr>
          <p:cNvSpPr/>
          <p:nvPr/>
        </p:nvSpPr>
        <p:spPr>
          <a:xfrm>
            <a:off x="3627777" y="2252870"/>
            <a:ext cx="1582531" cy="14653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row: Right 40">
            <a:extLst>
              <a:ext uri="{FF2B5EF4-FFF2-40B4-BE49-F238E27FC236}">
                <a16:creationId xmlns:a16="http://schemas.microsoft.com/office/drawing/2014/main" id="{7D1B3F73-95B8-440B-945C-279B7AC9DFD4}"/>
              </a:ext>
            </a:extLst>
          </p:cNvPr>
          <p:cNvSpPr/>
          <p:nvPr/>
        </p:nvSpPr>
        <p:spPr>
          <a:xfrm>
            <a:off x="8454336" y="2657993"/>
            <a:ext cx="1582531" cy="5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Arrow: Right 42">
            <a:extLst>
              <a:ext uri="{FF2B5EF4-FFF2-40B4-BE49-F238E27FC236}">
                <a16:creationId xmlns:a16="http://schemas.microsoft.com/office/drawing/2014/main" id="{515BE164-4CE7-4E3D-B3C9-E19A079F8E8D}"/>
              </a:ext>
            </a:extLst>
          </p:cNvPr>
          <p:cNvSpPr/>
          <p:nvPr/>
        </p:nvSpPr>
        <p:spPr>
          <a:xfrm rot="6444828">
            <a:off x="5189435" y="3689374"/>
            <a:ext cx="1582531" cy="118210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row: Right 43">
            <a:extLst>
              <a:ext uri="{FF2B5EF4-FFF2-40B4-BE49-F238E27FC236}">
                <a16:creationId xmlns:a16="http://schemas.microsoft.com/office/drawing/2014/main" id="{51DD523E-5C28-43F9-8FBF-7164ADD2AE53}"/>
              </a:ext>
            </a:extLst>
          </p:cNvPr>
          <p:cNvSpPr/>
          <p:nvPr/>
        </p:nvSpPr>
        <p:spPr>
          <a:xfrm rot="20177622">
            <a:off x="6291406" y="4986546"/>
            <a:ext cx="1582531" cy="3287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Arrow: Right 44">
            <a:extLst>
              <a:ext uri="{FF2B5EF4-FFF2-40B4-BE49-F238E27FC236}">
                <a16:creationId xmlns:a16="http://schemas.microsoft.com/office/drawing/2014/main" id="{F7B15BF0-2CB6-4539-8136-5648CC5935CB}"/>
              </a:ext>
            </a:extLst>
          </p:cNvPr>
          <p:cNvSpPr/>
          <p:nvPr/>
        </p:nvSpPr>
        <p:spPr>
          <a:xfrm rot="3217795">
            <a:off x="7296401" y="3779399"/>
            <a:ext cx="914158" cy="831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3422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1597F-460D-4FED-A7C6-185962FBB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162F-D3BD-41D1-B685-469D0718727D}" type="slidenum">
              <a:rPr lang="en-US" smtClean="0"/>
              <a:t>3</a:t>
            </a:fld>
            <a:endParaRPr 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07FD4CD-A5E2-4550-BF08-9C8DCBFC6F6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86411"/>
            <a:ext cx="12192000" cy="6071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A19977FC-0E79-4EF9-A78D-C82019537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1820" y="163514"/>
            <a:ext cx="8368361" cy="1057278"/>
          </a:xfrm>
        </p:spPr>
        <p:txBody>
          <a:bodyPr/>
          <a:lstStyle/>
          <a:p>
            <a:r>
              <a:rPr lang="en-US" dirty="0"/>
              <a:t>CBP TMDL Water Quality Models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F43C0E-EDAE-4ED0-A93C-CA5180193318}"/>
              </a:ext>
            </a:extLst>
          </p:cNvPr>
          <p:cNvSpPr txBox="1"/>
          <p:nvPr/>
        </p:nvSpPr>
        <p:spPr>
          <a:xfrm>
            <a:off x="3521060" y="1331483"/>
            <a:ext cx="1482661" cy="11695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dirty="0"/>
              <a:t>What are the load changes due to land use, BMPS, Wastewater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087AA0-A256-4C37-BC2A-8082A3B8DEE5}"/>
              </a:ext>
            </a:extLst>
          </p:cNvPr>
          <p:cNvSpPr txBox="1"/>
          <p:nvPr/>
        </p:nvSpPr>
        <p:spPr>
          <a:xfrm>
            <a:off x="3571781" y="5182284"/>
            <a:ext cx="1482661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dirty="0"/>
              <a:t>CAST and Dynamic Watershed Model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C28B6F4-9F62-4865-B961-F661063347BE}"/>
              </a:ext>
            </a:extLst>
          </p:cNvPr>
          <p:cNvSpPr txBox="1"/>
          <p:nvPr/>
        </p:nvSpPr>
        <p:spPr>
          <a:xfrm>
            <a:off x="6096000" y="5176307"/>
            <a:ext cx="1482661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dirty="0"/>
              <a:t>Estuary Model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73E3D66-CF09-41DA-B81B-54F994F1BF14}"/>
              </a:ext>
            </a:extLst>
          </p:cNvPr>
          <p:cNvSpPr txBox="1"/>
          <p:nvPr/>
        </p:nvSpPr>
        <p:spPr>
          <a:xfrm>
            <a:off x="6096000" y="1762370"/>
            <a:ext cx="1482661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dirty="0"/>
              <a:t>How do load changes affect dissolved oxygen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BA1130-EF5A-4A4F-AA14-AE541BAA6CB6}"/>
              </a:ext>
            </a:extLst>
          </p:cNvPr>
          <p:cNvSpPr txBox="1"/>
          <p:nvPr/>
        </p:nvSpPr>
        <p:spPr>
          <a:xfrm>
            <a:off x="1596396" y="6492925"/>
            <a:ext cx="838580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700" dirty="0"/>
              <a:t>Background:</a:t>
            </a:r>
          </a:p>
          <a:p>
            <a:r>
              <a:rPr lang="en-US" sz="700" dirty="0">
                <a:hlinkClick r:id="rId3"/>
              </a:rPr>
              <a:t>https://www.chesapeakebay.net/documents/Understanding_Chesapeake_Bay_Modeling_Tools.pdf</a:t>
            </a:r>
            <a:r>
              <a:rPr lang="en-US" sz="700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3496418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D4ECD-1511-46EF-A207-19A1130FF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A7FC3-81B2-46F5-8D27-7ACF856825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0D2F99-9C3E-444B-9E54-627E02DF95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8BA88A-1B43-48C0-8394-64CE910F81CE}"/>
              </a:ext>
            </a:extLst>
          </p:cNvPr>
          <p:cNvSpPr txBox="1"/>
          <p:nvPr/>
        </p:nvSpPr>
        <p:spPr>
          <a:xfrm>
            <a:off x="9664700" y="6215063"/>
            <a:ext cx="2527300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Phase 6 documentation, section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9A12BD-9CB0-40D2-B0BE-18CD400E0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772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59DE5-A5FE-4C54-A8E3-A196A2FF3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A04EB-4219-4568-982B-1F71B29524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D781FF-604B-489C-8D11-C4949E738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" y="72390"/>
            <a:ext cx="12085320" cy="67132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9B8CCF5-8AFD-4E96-B2A1-35D70FD84CB2}"/>
              </a:ext>
            </a:extLst>
          </p:cNvPr>
          <p:cNvSpPr txBox="1"/>
          <p:nvPr/>
        </p:nvSpPr>
        <p:spPr>
          <a:xfrm>
            <a:off x="-6350" y="13256"/>
            <a:ext cx="1689100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Phase 6 inputs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0AE364-46FF-4628-971E-4F96CA583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027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1597F-460D-4FED-A7C6-185962FBB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EF162F-D3BD-41D1-B685-469D0718727D}" type="slidenum">
              <a:rPr lang="en-US" smtClean="0"/>
              <a:t>6</a:t>
            </a:fld>
            <a:endParaRPr 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07FD4CD-A5E2-4550-BF08-9C8DCBFC6F6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2" t="11985" r="56257" b="25672"/>
          <a:stretch/>
        </p:blipFill>
        <p:spPr bwMode="auto">
          <a:xfrm>
            <a:off x="5370044" y="1975504"/>
            <a:ext cx="1409700" cy="260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A19977FC-0E79-4EF9-A78D-C82019537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1820" y="163514"/>
            <a:ext cx="8368361" cy="1057278"/>
          </a:xfrm>
        </p:spPr>
        <p:txBody>
          <a:bodyPr>
            <a:normAutofit/>
          </a:bodyPr>
          <a:lstStyle/>
          <a:p>
            <a:r>
              <a:rPr lang="en-US" dirty="0"/>
              <a:t>Use of CBP Watershed Model (CAST)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4AFC02-1B3F-42B6-855A-6AF5D34D1BDD}"/>
              </a:ext>
            </a:extLst>
          </p:cNvPr>
          <p:cNvSpPr txBox="1"/>
          <p:nvPr/>
        </p:nvSpPr>
        <p:spPr>
          <a:xfrm>
            <a:off x="349589" y="1331249"/>
            <a:ext cx="4616111" cy="25545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dirty="0"/>
              <a:t>Organization that can pay for, encourage, and/or compel management</a:t>
            </a:r>
            <a:endParaRPr lang="en-US" sz="4000" i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2F315D-6967-40A7-9B53-5E095C6891B6}"/>
              </a:ext>
            </a:extLst>
          </p:cNvPr>
          <p:cNvSpPr txBox="1"/>
          <p:nvPr/>
        </p:nvSpPr>
        <p:spPr>
          <a:xfrm>
            <a:off x="2925111" y="4225059"/>
            <a:ext cx="10722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Proposed</a:t>
            </a:r>
          </a:p>
          <a:p>
            <a:r>
              <a:rPr lang="en-US" b="1" i="1" dirty="0"/>
              <a:t>Strategy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7390DDC-7875-4E6B-8814-13AB10C8CEDC}"/>
              </a:ext>
            </a:extLst>
          </p:cNvPr>
          <p:cNvSpPr txBox="1"/>
          <p:nvPr/>
        </p:nvSpPr>
        <p:spPr>
          <a:xfrm>
            <a:off x="7562169" y="4394338"/>
            <a:ext cx="32290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Nitrogen, Phosphorus, Sediment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AB841C-88D1-48BB-891C-A852846C2C75}"/>
              </a:ext>
            </a:extLst>
          </p:cNvPr>
          <p:cNvSpPr txBox="1"/>
          <p:nvPr/>
        </p:nvSpPr>
        <p:spPr>
          <a:xfrm>
            <a:off x="5243069" y="5286900"/>
            <a:ext cx="1824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Compare to goals</a:t>
            </a:r>
          </a:p>
        </p:txBody>
      </p:sp>
      <p:sp>
        <p:nvSpPr>
          <p:cNvPr id="8" name="Arrow: Bent 7">
            <a:extLst>
              <a:ext uri="{FF2B5EF4-FFF2-40B4-BE49-F238E27FC236}">
                <a16:creationId xmlns:a16="http://schemas.microsoft.com/office/drawing/2014/main" id="{5AF46D45-C984-48D4-B994-2D4947106ED6}"/>
              </a:ext>
            </a:extLst>
          </p:cNvPr>
          <p:cNvSpPr/>
          <p:nvPr/>
        </p:nvSpPr>
        <p:spPr>
          <a:xfrm>
            <a:off x="3340100" y="3373070"/>
            <a:ext cx="1508780" cy="646331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Arrow: Bent 15">
            <a:extLst>
              <a:ext uri="{FF2B5EF4-FFF2-40B4-BE49-F238E27FC236}">
                <a16:creationId xmlns:a16="http://schemas.microsoft.com/office/drawing/2014/main" id="{4BCBAAE9-5673-49E5-9A55-292FCC7FA842}"/>
              </a:ext>
            </a:extLst>
          </p:cNvPr>
          <p:cNvSpPr/>
          <p:nvPr/>
        </p:nvSpPr>
        <p:spPr>
          <a:xfrm rot="10800000">
            <a:off x="7330056" y="5009900"/>
            <a:ext cx="1508780" cy="646331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Arrow: Bent 16">
            <a:extLst>
              <a:ext uri="{FF2B5EF4-FFF2-40B4-BE49-F238E27FC236}">
                <a16:creationId xmlns:a16="http://schemas.microsoft.com/office/drawing/2014/main" id="{DF24271C-729B-4B1D-A4B1-EC79A5C7C2B1}"/>
              </a:ext>
            </a:extLst>
          </p:cNvPr>
          <p:cNvSpPr/>
          <p:nvPr/>
        </p:nvSpPr>
        <p:spPr>
          <a:xfrm rot="5400000" flipH="1" flipV="1">
            <a:off x="3742175" y="4472579"/>
            <a:ext cx="646331" cy="156707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Arrow: Bent 17">
            <a:extLst>
              <a:ext uri="{FF2B5EF4-FFF2-40B4-BE49-F238E27FC236}">
                <a16:creationId xmlns:a16="http://schemas.microsoft.com/office/drawing/2014/main" id="{5C28D4EF-BC84-4C06-BD7C-31449BA6674B}"/>
              </a:ext>
            </a:extLst>
          </p:cNvPr>
          <p:cNvSpPr/>
          <p:nvPr/>
        </p:nvSpPr>
        <p:spPr>
          <a:xfrm rot="16200000" flipH="1" flipV="1">
            <a:off x="7761282" y="2912696"/>
            <a:ext cx="646331" cy="1567078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458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Down Arrow 43"/>
          <p:cNvSpPr/>
          <p:nvPr/>
        </p:nvSpPr>
        <p:spPr>
          <a:xfrm>
            <a:off x="4886325" y="1"/>
            <a:ext cx="5676900" cy="6273799"/>
          </a:xfrm>
          <a:prstGeom prst="downArrow">
            <a:avLst>
              <a:gd name="adj1" fmla="val 74497"/>
              <a:gd name="adj2" fmla="val 2885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461585" y="6444289"/>
            <a:ext cx="2057400" cy="365125"/>
          </a:xfrm>
        </p:spPr>
        <p:txBody>
          <a:bodyPr/>
          <a:lstStyle/>
          <a:p>
            <a:fld id="{7AB0CCD7-21D7-4BE5-8AA4-B54C789063DC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39" name="Picture 2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96" y="5529253"/>
            <a:ext cx="2103120" cy="1280160"/>
          </a:xfrm>
          <a:prstGeom prst="rect">
            <a:avLst/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40" name="Picture 1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96" y="99253"/>
            <a:ext cx="2103120" cy="1280160"/>
          </a:xfrm>
          <a:prstGeom prst="rect">
            <a:avLst/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41" name="Picture 19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96" y="1459869"/>
            <a:ext cx="2103120" cy="1280160"/>
          </a:xfrm>
          <a:prstGeom prst="rect">
            <a:avLst/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42" name="Picture 21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96" y="4179412"/>
            <a:ext cx="2103120" cy="1280160"/>
          </a:xfrm>
          <a:prstGeom prst="rect">
            <a:avLst/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43" name="Picture 92" descr="HighPoint_Raingarden_Constr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896" y="2811009"/>
            <a:ext cx="2103120" cy="1280160"/>
          </a:xfrm>
          <a:prstGeom prst="rect">
            <a:avLst/>
          </a:prstGeom>
          <a:noFill/>
          <a:ln w="254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6216518" y="856133"/>
            <a:ext cx="2998193" cy="532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/>
              <a:t>Inputs (Fertilizer, Manure, </a:t>
            </a:r>
          </a:p>
          <a:p>
            <a:pPr algn="ctr"/>
            <a:r>
              <a:rPr lang="en-US" sz="2000" b="1" dirty="0"/>
              <a:t>Atmospheric Deposition, </a:t>
            </a:r>
          </a:p>
          <a:p>
            <a:pPr algn="ctr"/>
            <a:r>
              <a:rPr lang="en-US" sz="2000" b="1" dirty="0"/>
              <a:t>Fixation, Wastewater)</a:t>
            </a:r>
          </a:p>
          <a:p>
            <a:pPr algn="ctr"/>
            <a:endParaRPr lang="en-US" sz="2000" b="1" dirty="0"/>
          </a:p>
          <a:p>
            <a:pPr algn="ctr"/>
            <a:endParaRPr lang="en-US" sz="2000" b="1" dirty="0"/>
          </a:p>
          <a:p>
            <a:pPr algn="ctr"/>
            <a:endParaRPr lang="en-US" sz="2000" b="1" dirty="0"/>
          </a:p>
          <a:p>
            <a:pPr algn="ctr"/>
            <a:endParaRPr lang="en-US" sz="2000" b="1" dirty="0"/>
          </a:p>
          <a:p>
            <a:pPr algn="ctr"/>
            <a:endParaRPr lang="en-US" sz="2000" b="1" dirty="0"/>
          </a:p>
          <a:p>
            <a:pPr algn="ctr"/>
            <a:r>
              <a:rPr lang="en-US" sz="2000" b="1" dirty="0">
                <a:solidFill>
                  <a:schemeClr val="accent2">
                    <a:lumMod val="50000"/>
                  </a:schemeClr>
                </a:solidFill>
              </a:rPr>
              <a:t>Land management</a:t>
            </a:r>
          </a:p>
          <a:p>
            <a:pPr algn="ctr"/>
            <a:endParaRPr lang="en-US" sz="2000" b="1" dirty="0"/>
          </a:p>
          <a:p>
            <a:pPr algn="ctr"/>
            <a:endParaRPr lang="en-US" sz="2000" b="1" dirty="0"/>
          </a:p>
          <a:p>
            <a:pPr algn="ctr"/>
            <a:endParaRPr lang="en-US" sz="2000" b="1" dirty="0"/>
          </a:p>
          <a:p>
            <a:pPr algn="ctr"/>
            <a:endParaRPr lang="en-US" sz="2000" b="1" dirty="0"/>
          </a:p>
          <a:p>
            <a:pPr algn="ctr"/>
            <a:endParaRPr lang="en-US" sz="2000" b="1" dirty="0"/>
          </a:p>
          <a:p>
            <a:pPr algn="ctr"/>
            <a:r>
              <a:rPr lang="en-US" sz="2000" b="1" dirty="0">
                <a:solidFill>
                  <a:srgbClr val="FF0000"/>
                </a:solidFill>
              </a:rPr>
              <a:t>Watershed Delivery</a:t>
            </a:r>
          </a:p>
          <a:p>
            <a:pPr algn="ctr"/>
            <a:endParaRPr lang="en-US" sz="2000" b="1" dirty="0"/>
          </a:p>
          <a:p>
            <a:pPr algn="ctr"/>
            <a:endParaRPr lang="en-US" sz="2000" b="1" dirty="0"/>
          </a:p>
        </p:txBody>
      </p:sp>
      <p:sp>
        <p:nvSpPr>
          <p:cNvPr id="47" name="TextBox 46"/>
          <p:cNvSpPr txBox="1"/>
          <p:nvPr/>
        </p:nvSpPr>
        <p:spPr>
          <a:xfrm>
            <a:off x="7505574" y="2164678"/>
            <a:ext cx="41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*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505574" y="4091169"/>
            <a:ext cx="413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*</a:t>
            </a: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4660900" y="-10091"/>
            <a:ext cx="6007100" cy="64776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CAST Structure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4D7A34-1C4E-418C-9FAC-FB385B1FEABF}"/>
              </a:ext>
            </a:extLst>
          </p:cNvPr>
          <p:cNvSpPr txBox="1"/>
          <p:nvPr/>
        </p:nvSpPr>
        <p:spPr>
          <a:xfrm>
            <a:off x="5550077" y="6291889"/>
            <a:ext cx="4349396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Nitrogen for a land use in a geographic area</a:t>
            </a:r>
          </a:p>
        </p:txBody>
      </p:sp>
    </p:spTree>
    <p:extLst>
      <p:ext uri="{BB962C8B-B14F-4D97-AF65-F5344CB8AC3E}">
        <p14:creationId xmlns:p14="http://schemas.microsoft.com/office/powerpoint/2010/main" val="2006850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B1A6FC70-9565-44ED-8473-DDB3ADB418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1387"/>
          <a:stretch/>
        </p:blipFill>
        <p:spPr>
          <a:xfrm>
            <a:off x="5110326" y="1361107"/>
            <a:ext cx="7073988" cy="54968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AA77F83-B17A-4CEC-9C23-9A11A6656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3462"/>
            <a:ext cx="10515600" cy="1325563"/>
          </a:xfrm>
        </p:spPr>
        <p:txBody>
          <a:bodyPr/>
          <a:lstStyle/>
          <a:p>
            <a:r>
              <a:rPr lang="en-US" dirty="0"/>
              <a:t>Nitrogen Sources to the Chesapeake</a:t>
            </a:r>
          </a:p>
        </p:txBody>
      </p:sp>
      <p:sp>
        <p:nvSpPr>
          <p:cNvPr id="4" name="Down Arrow 43">
            <a:extLst>
              <a:ext uri="{FF2B5EF4-FFF2-40B4-BE49-F238E27FC236}">
                <a16:creationId xmlns:a16="http://schemas.microsoft.com/office/drawing/2014/main" id="{5FA486DA-E419-4563-8E26-E56DF96DE09A}"/>
              </a:ext>
            </a:extLst>
          </p:cNvPr>
          <p:cNvSpPr/>
          <p:nvPr/>
        </p:nvSpPr>
        <p:spPr>
          <a:xfrm>
            <a:off x="-1" y="2056684"/>
            <a:ext cx="4521200" cy="4801315"/>
          </a:xfrm>
          <a:prstGeom prst="downArrow">
            <a:avLst>
              <a:gd name="adj1" fmla="val 74497"/>
              <a:gd name="adj2" fmla="val 2885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F79275-6FD0-4D3E-B1DE-03470828366C}"/>
              </a:ext>
            </a:extLst>
          </p:cNvPr>
          <p:cNvSpPr txBox="1"/>
          <p:nvPr/>
        </p:nvSpPr>
        <p:spPr>
          <a:xfrm>
            <a:off x="747810" y="2333682"/>
            <a:ext cx="299819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Inputs (Fertilizer, Manure, </a:t>
            </a:r>
          </a:p>
          <a:p>
            <a:pPr algn="ctr"/>
            <a:r>
              <a:rPr lang="en-US" b="1" dirty="0"/>
              <a:t>Atmospheric Deposition, </a:t>
            </a:r>
          </a:p>
          <a:p>
            <a:pPr algn="ctr"/>
            <a:r>
              <a:rPr lang="en-US" b="1" dirty="0"/>
              <a:t>Fixation, Wastewater)</a:t>
            </a:r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Land management</a:t>
            </a:r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r>
              <a:rPr lang="en-US" b="1" dirty="0">
                <a:solidFill>
                  <a:srgbClr val="FF0000"/>
                </a:solidFill>
              </a:rPr>
              <a:t>Watershed Delivery</a:t>
            </a:r>
          </a:p>
          <a:p>
            <a:pPr algn="ctr"/>
            <a:endParaRPr lang="en-US" b="1" dirty="0"/>
          </a:p>
          <a:p>
            <a:pPr algn="ctr"/>
            <a:endParaRPr 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908EF0-9C7A-40C9-AD87-63334E0070E6}"/>
              </a:ext>
            </a:extLst>
          </p:cNvPr>
          <p:cNvSpPr txBox="1"/>
          <p:nvPr/>
        </p:nvSpPr>
        <p:spPr>
          <a:xfrm>
            <a:off x="1967784" y="3429000"/>
            <a:ext cx="413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*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A73D96-6DD3-4993-B495-D7DA9F4F733D}"/>
              </a:ext>
            </a:extLst>
          </p:cNvPr>
          <p:cNvSpPr txBox="1"/>
          <p:nvPr/>
        </p:nvSpPr>
        <p:spPr>
          <a:xfrm>
            <a:off x="1967784" y="4849930"/>
            <a:ext cx="413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*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171A173-135C-4A33-A69C-DD8C65297CDA}"/>
              </a:ext>
            </a:extLst>
          </p:cNvPr>
          <p:cNvSpPr txBox="1">
            <a:spLocks/>
          </p:cNvSpPr>
          <p:nvPr/>
        </p:nvSpPr>
        <p:spPr>
          <a:xfrm>
            <a:off x="0" y="1505304"/>
            <a:ext cx="4553811" cy="64776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CAST Structure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C3722A-BBD7-4F1A-8429-8968E0698201}"/>
              </a:ext>
            </a:extLst>
          </p:cNvPr>
          <p:cNvSpPr txBox="1"/>
          <p:nvPr/>
        </p:nvSpPr>
        <p:spPr>
          <a:xfrm>
            <a:off x="4013200" y="6568187"/>
            <a:ext cx="180530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CAST-2019 2020 Progress run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B29595E-F1CB-4C56-8158-3D97AD86A85B}"/>
              </a:ext>
            </a:extLst>
          </p:cNvPr>
          <p:cNvCxnSpPr>
            <a:cxnSpLocks/>
          </p:cNvCxnSpPr>
          <p:nvPr/>
        </p:nvCxnSpPr>
        <p:spPr>
          <a:xfrm flipV="1">
            <a:off x="3746003" y="1505302"/>
            <a:ext cx="1384797" cy="295203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F9252DE-1533-42A4-8E25-321E1F767B08}"/>
              </a:ext>
            </a:extLst>
          </p:cNvPr>
          <p:cNvCxnSpPr>
            <a:cxnSpLocks/>
            <a:stCxn id="5" idx="3"/>
          </p:cNvCxnSpPr>
          <p:nvPr/>
        </p:nvCxnSpPr>
        <p:spPr>
          <a:xfrm>
            <a:off x="3746003" y="4457341"/>
            <a:ext cx="1364323" cy="17433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AAE50EA4-28B2-41BC-9080-F50B45879578}"/>
              </a:ext>
            </a:extLst>
          </p:cNvPr>
          <p:cNvSpPr txBox="1"/>
          <p:nvPr/>
        </p:nvSpPr>
        <p:spPr>
          <a:xfrm>
            <a:off x="-12700" y="6575882"/>
            <a:ext cx="40259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https://www.chesapeakeprogress.com/clean-water/water-quality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1464B3F-8B06-4A59-8416-5DB8A8B96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787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77F83-B17A-4CEC-9C23-9A11A6656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3462"/>
            <a:ext cx="10515600" cy="1325563"/>
          </a:xfrm>
        </p:spPr>
        <p:txBody>
          <a:bodyPr/>
          <a:lstStyle/>
          <a:p>
            <a:r>
              <a:rPr lang="en-US" dirty="0"/>
              <a:t>Nitrogen Sources to the Chesapeake</a:t>
            </a:r>
          </a:p>
        </p:txBody>
      </p:sp>
      <p:sp>
        <p:nvSpPr>
          <p:cNvPr id="4" name="Down Arrow 43">
            <a:extLst>
              <a:ext uri="{FF2B5EF4-FFF2-40B4-BE49-F238E27FC236}">
                <a16:creationId xmlns:a16="http://schemas.microsoft.com/office/drawing/2014/main" id="{5FA486DA-E419-4563-8E26-E56DF96DE09A}"/>
              </a:ext>
            </a:extLst>
          </p:cNvPr>
          <p:cNvSpPr/>
          <p:nvPr/>
        </p:nvSpPr>
        <p:spPr>
          <a:xfrm>
            <a:off x="-1" y="2056684"/>
            <a:ext cx="4521200" cy="4801315"/>
          </a:xfrm>
          <a:prstGeom prst="downArrow">
            <a:avLst>
              <a:gd name="adj1" fmla="val 74497"/>
              <a:gd name="adj2" fmla="val 2885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F79275-6FD0-4D3E-B1DE-03470828366C}"/>
              </a:ext>
            </a:extLst>
          </p:cNvPr>
          <p:cNvSpPr txBox="1"/>
          <p:nvPr/>
        </p:nvSpPr>
        <p:spPr>
          <a:xfrm>
            <a:off x="747810" y="2333682"/>
            <a:ext cx="299819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Inputs (Fertilizer, Manure, </a:t>
            </a:r>
          </a:p>
          <a:p>
            <a:pPr algn="ctr"/>
            <a:r>
              <a:rPr lang="en-US" b="1" dirty="0"/>
              <a:t>Atmospheric Deposition, </a:t>
            </a:r>
          </a:p>
          <a:p>
            <a:pPr algn="ctr"/>
            <a:r>
              <a:rPr lang="en-US" b="1" dirty="0"/>
              <a:t>Fixation, Wastewater)</a:t>
            </a:r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r>
              <a:rPr lang="en-US" b="1" dirty="0">
                <a:solidFill>
                  <a:schemeClr val="accent2">
                    <a:lumMod val="50000"/>
                  </a:schemeClr>
                </a:solidFill>
              </a:rPr>
              <a:t>Land management</a:t>
            </a:r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endParaRPr lang="en-US" b="1" dirty="0"/>
          </a:p>
          <a:p>
            <a:pPr algn="ctr"/>
            <a:r>
              <a:rPr lang="en-US" b="1" dirty="0">
                <a:solidFill>
                  <a:srgbClr val="FF0000"/>
                </a:solidFill>
              </a:rPr>
              <a:t>Watershed Delivery</a:t>
            </a:r>
          </a:p>
          <a:p>
            <a:pPr algn="ctr"/>
            <a:endParaRPr lang="en-US" b="1" dirty="0"/>
          </a:p>
          <a:p>
            <a:pPr algn="ctr"/>
            <a:endParaRPr 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908EF0-9C7A-40C9-AD87-63334E0070E6}"/>
              </a:ext>
            </a:extLst>
          </p:cNvPr>
          <p:cNvSpPr txBox="1"/>
          <p:nvPr/>
        </p:nvSpPr>
        <p:spPr>
          <a:xfrm>
            <a:off x="1967784" y="3429000"/>
            <a:ext cx="413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*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A73D96-6DD3-4993-B495-D7DA9F4F733D}"/>
              </a:ext>
            </a:extLst>
          </p:cNvPr>
          <p:cNvSpPr txBox="1"/>
          <p:nvPr/>
        </p:nvSpPr>
        <p:spPr>
          <a:xfrm>
            <a:off x="1967784" y="4849930"/>
            <a:ext cx="413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*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171A173-135C-4A33-A69C-DD8C65297CDA}"/>
              </a:ext>
            </a:extLst>
          </p:cNvPr>
          <p:cNvSpPr txBox="1">
            <a:spLocks/>
          </p:cNvSpPr>
          <p:nvPr/>
        </p:nvSpPr>
        <p:spPr>
          <a:xfrm>
            <a:off x="0" y="1505304"/>
            <a:ext cx="4553811" cy="64776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CAST Structure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C3722A-BBD7-4F1A-8429-8968E0698201}"/>
              </a:ext>
            </a:extLst>
          </p:cNvPr>
          <p:cNvSpPr txBox="1"/>
          <p:nvPr/>
        </p:nvSpPr>
        <p:spPr>
          <a:xfrm>
            <a:off x="3746003" y="6580999"/>
            <a:ext cx="20289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CAST-2019 2020 Progress run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B29595E-F1CB-4C56-8158-3D97AD86A85B}"/>
              </a:ext>
            </a:extLst>
          </p:cNvPr>
          <p:cNvCxnSpPr>
            <a:cxnSpLocks/>
          </p:cNvCxnSpPr>
          <p:nvPr/>
        </p:nvCxnSpPr>
        <p:spPr>
          <a:xfrm flipH="1" flipV="1">
            <a:off x="4152900" y="2333682"/>
            <a:ext cx="4940300" cy="14255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F9252DE-1533-42A4-8E25-321E1F767B08}"/>
              </a:ext>
            </a:extLst>
          </p:cNvPr>
          <p:cNvCxnSpPr>
            <a:cxnSpLocks/>
          </p:cNvCxnSpPr>
          <p:nvPr/>
        </p:nvCxnSpPr>
        <p:spPr>
          <a:xfrm flipH="1" flipV="1">
            <a:off x="3606800" y="3429000"/>
            <a:ext cx="5244804" cy="7874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1BD250E5-AC7F-43A0-AADD-95306170A8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988" t="11983" r="21816" b="9828"/>
          <a:stretch/>
        </p:blipFill>
        <p:spPr>
          <a:xfrm>
            <a:off x="8851604" y="1865531"/>
            <a:ext cx="2502196" cy="44196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CAF9A1C-86CF-4D7F-91AC-C8610D55ED2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8021" t="50972" r="11448" b="35380"/>
          <a:stretch/>
        </p:blipFill>
        <p:spPr>
          <a:xfrm>
            <a:off x="11315700" y="4075331"/>
            <a:ext cx="876300" cy="774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6652B0D-1DB6-493E-86B7-8896526F06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9210" t="46778" r="11957" b="39467"/>
          <a:stretch/>
        </p:blipFill>
        <p:spPr>
          <a:xfrm>
            <a:off x="11353800" y="4070040"/>
            <a:ext cx="722410" cy="7746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5684242-07C3-4986-B49D-58EDEAF9D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0640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7E31D6C4-3278-4F3C-A6DF-FD08719797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837"/>
          <a:stretch/>
        </p:blipFill>
        <p:spPr>
          <a:xfrm>
            <a:off x="1168696" y="1509025"/>
            <a:ext cx="5956004" cy="48844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AA77F83-B17A-4CEC-9C23-9A11A6656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3462"/>
            <a:ext cx="10515600" cy="1325563"/>
          </a:xfrm>
        </p:spPr>
        <p:txBody>
          <a:bodyPr/>
          <a:lstStyle/>
          <a:p>
            <a:r>
              <a:rPr lang="en-US" dirty="0"/>
              <a:t>Nitrogen Sources to the Chesapeake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C3722A-BBD7-4F1A-8429-8968E0698201}"/>
              </a:ext>
            </a:extLst>
          </p:cNvPr>
          <p:cNvSpPr txBox="1"/>
          <p:nvPr/>
        </p:nvSpPr>
        <p:spPr>
          <a:xfrm>
            <a:off x="3746003" y="6580999"/>
            <a:ext cx="20289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CAST-2019 2020 Progress run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B29595E-F1CB-4C56-8158-3D97AD86A85B}"/>
              </a:ext>
            </a:extLst>
          </p:cNvPr>
          <p:cNvCxnSpPr>
            <a:cxnSpLocks/>
          </p:cNvCxnSpPr>
          <p:nvPr/>
        </p:nvCxnSpPr>
        <p:spPr>
          <a:xfrm flipH="1" flipV="1">
            <a:off x="6553200" y="2146300"/>
            <a:ext cx="2540000" cy="16129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AF9252DE-1533-42A4-8E25-321E1F767B08}"/>
              </a:ext>
            </a:extLst>
          </p:cNvPr>
          <p:cNvCxnSpPr>
            <a:cxnSpLocks/>
          </p:cNvCxnSpPr>
          <p:nvPr/>
        </p:nvCxnSpPr>
        <p:spPr>
          <a:xfrm flipH="1">
            <a:off x="6286500" y="4216400"/>
            <a:ext cx="2565104" cy="17907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1BD250E5-AC7F-43A0-AADD-95306170A8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988" t="11983" r="21816" b="9828"/>
          <a:stretch/>
        </p:blipFill>
        <p:spPr>
          <a:xfrm>
            <a:off x="8851604" y="1865531"/>
            <a:ext cx="2502196" cy="44196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CAF9A1C-86CF-4D7F-91AC-C8610D55ED2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8021" t="50972" r="11448" b="35380"/>
          <a:stretch/>
        </p:blipFill>
        <p:spPr>
          <a:xfrm>
            <a:off x="11315700" y="4075331"/>
            <a:ext cx="876300" cy="774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6652B0D-1DB6-493E-86B7-8896526F069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9210" t="46778" r="11957" b="39467"/>
          <a:stretch/>
        </p:blipFill>
        <p:spPr>
          <a:xfrm>
            <a:off x="11353800" y="4070040"/>
            <a:ext cx="722410" cy="7746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56FFF20-E5FA-4D35-A865-9436F2436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0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153D71-B2FB-45F3-AB99-7AC094199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844" y="0"/>
            <a:ext cx="10704909" cy="6858000"/>
          </a:xfrm>
          <a:prstGeom prst="rect">
            <a:avLst/>
          </a:prstGeom>
        </p:spPr>
      </p:pic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9217E1FD-C8AF-488E-B634-0539D0CF2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11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FEDCD3-AD7C-461A-ADD2-72BF0E13A082}"/>
              </a:ext>
            </a:extLst>
          </p:cNvPr>
          <p:cNvSpPr txBox="1"/>
          <p:nvPr/>
        </p:nvSpPr>
        <p:spPr>
          <a:xfrm>
            <a:off x="0" y="6581001"/>
            <a:ext cx="22373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CAST-2019 2020 Progress RA run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361C82-1918-4632-9979-0B9D07D15EF0}"/>
              </a:ext>
            </a:extLst>
          </p:cNvPr>
          <p:cNvSpPr txBox="1"/>
          <p:nvPr/>
        </p:nvSpPr>
        <p:spPr>
          <a:xfrm>
            <a:off x="2237344" y="6596390"/>
            <a:ext cx="40259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https://www.chesapeakeprogress.com/clean-water/water-quality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BB9B96-A7B7-4BCF-AB23-9631A135223A}"/>
              </a:ext>
            </a:extLst>
          </p:cNvPr>
          <p:cNvSpPr txBox="1"/>
          <p:nvPr/>
        </p:nvSpPr>
        <p:spPr>
          <a:xfrm>
            <a:off x="6083300" y="6596390"/>
            <a:ext cx="56515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CMAQ presentation; assumed deposited percentage is delivered percentage and half is reduced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2497C91-18D0-446F-BFD5-4007DB60B10F}"/>
              </a:ext>
            </a:extLst>
          </p:cNvPr>
          <p:cNvSpPr txBox="1"/>
          <p:nvPr/>
        </p:nvSpPr>
        <p:spPr>
          <a:xfrm>
            <a:off x="-317500" y="3674180"/>
            <a:ext cx="33655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n-US" dirty="0"/>
              <a:t>Atmospheric number is based on draft CMAQ runs. Do not cite!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EB843844-9D0A-4413-93BE-EB26E71CC2D7}"/>
              </a:ext>
            </a:extLst>
          </p:cNvPr>
          <p:cNvSpPr txBox="1">
            <a:spLocks/>
          </p:cNvSpPr>
          <p:nvPr/>
        </p:nvSpPr>
        <p:spPr>
          <a:xfrm>
            <a:off x="8737600" y="5183127"/>
            <a:ext cx="3454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Sources of N in 2020</a:t>
            </a:r>
          </a:p>
        </p:txBody>
      </p:sp>
    </p:spTree>
    <p:extLst>
      <p:ext uri="{BB962C8B-B14F-4D97-AF65-F5344CB8AC3E}">
        <p14:creationId xmlns:p14="http://schemas.microsoft.com/office/powerpoint/2010/main" val="21823262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E02636-05F0-44CA-A9D2-AE015E675F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486" y="0"/>
            <a:ext cx="10715625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FEDCD3-AD7C-461A-ADD2-72BF0E13A082}"/>
              </a:ext>
            </a:extLst>
          </p:cNvPr>
          <p:cNvSpPr txBox="1"/>
          <p:nvPr/>
        </p:nvSpPr>
        <p:spPr>
          <a:xfrm>
            <a:off x="0" y="6581001"/>
            <a:ext cx="22373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CAST-2019 2020 Progress RA run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361C82-1918-4632-9979-0B9D07D15EF0}"/>
              </a:ext>
            </a:extLst>
          </p:cNvPr>
          <p:cNvSpPr txBox="1"/>
          <p:nvPr/>
        </p:nvSpPr>
        <p:spPr>
          <a:xfrm>
            <a:off x="2237344" y="6596390"/>
            <a:ext cx="40259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https://www.chesapeakeprogress.com/clean-water/water-quality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BB9B96-A7B7-4BCF-AB23-9631A135223A}"/>
              </a:ext>
            </a:extLst>
          </p:cNvPr>
          <p:cNvSpPr txBox="1"/>
          <p:nvPr/>
        </p:nvSpPr>
        <p:spPr>
          <a:xfrm>
            <a:off x="6083300" y="6596390"/>
            <a:ext cx="56515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dirty="0"/>
              <a:t>CMAQ presentation; assumed deposited percentage is delivered percentage and half is reduced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2CEF3BE0-D9D4-4F64-AB05-B1150C760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886739" cy="1808232"/>
          </a:xfrm>
        </p:spPr>
        <p:txBody>
          <a:bodyPr>
            <a:normAutofit/>
          </a:bodyPr>
          <a:lstStyle/>
          <a:p>
            <a:r>
              <a:rPr lang="en-US" dirty="0"/>
              <a:t>Poultry load to Bay</a:t>
            </a:r>
            <a:br>
              <a:rPr lang="en-US" dirty="0"/>
            </a:br>
            <a:r>
              <a:rPr lang="en-US" dirty="0"/>
              <a:t>million lbs per year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754CDFA1-A775-4444-843C-03A39FED6A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5444" y="4023851"/>
            <a:ext cx="10515600" cy="2064147"/>
          </a:xfrm>
        </p:spPr>
        <p:txBody>
          <a:bodyPr>
            <a:normAutofit/>
          </a:bodyPr>
          <a:lstStyle/>
          <a:p>
            <a:r>
              <a:rPr lang="en-US" dirty="0"/>
              <a:t>Total = 19.2 million lbs nitrogen per year of 259 total</a:t>
            </a:r>
          </a:p>
          <a:p>
            <a:pPr lvl="1"/>
            <a:r>
              <a:rPr lang="en-US" dirty="0"/>
              <a:t>Atmospheric number is based on draft CMAQ runs. Do not cite!</a:t>
            </a:r>
          </a:p>
          <a:p>
            <a:r>
              <a:rPr lang="en-US" dirty="0"/>
              <a:t>Other estimates of poultry atmospheric deposition are very similar</a:t>
            </a:r>
          </a:p>
          <a:p>
            <a:pPr lvl="1"/>
            <a:r>
              <a:rPr lang="en-US" dirty="0"/>
              <a:t>Joe Wood calculated 5.9 million based on the effectiveness of biofilters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0EB8180-500B-4F02-AB6C-91F2035FD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290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0FC8D-075A-42EF-8444-89B9BD56B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300" y="822325"/>
            <a:ext cx="4165600" cy="1325563"/>
          </a:xfrm>
        </p:spPr>
        <p:txBody>
          <a:bodyPr/>
          <a:lstStyle/>
          <a:p>
            <a:r>
              <a:rPr lang="en-US" dirty="0"/>
              <a:t>Sources of N in 1985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1D7235-4366-403C-B9AF-1EF389E993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000" r="11333" b="7292"/>
          <a:stretch/>
        </p:blipFill>
        <p:spPr>
          <a:xfrm>
            <a:off x="2317018" y="365125"/>
            <a:ext cx="8884382" cy="64547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87F03B-50B5-4F82-92F7-65BBEBF33A12}"/>
              </a:ext>
            </a:extLst>
          </p:cNvPr>
          <p:cNvSpPr txBox="1"/>
          <p:nvPr/>
        </p:nvSpPr>
        <p:spPr>
          <a:xfrm>
            <a:off x="101600" y="6165076"/>
            <a:ext cx="2374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Fraction of atmospheric deposition from poultry is not available for 1985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E48251-7388-4E11-BC6B-03E3A68DB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015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68">
            <a:extLst>
              <a:ext uri="{FF2B5EF4-FFF2-40B4-BE49-F238E27FC236}">
                <a16:creationId xmlns:a16="http://schemas.microsoft.com/office/drawing/2014/main" id="{5F5957AE-B893-427E-8AA6-9C9525933F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4474" y="389505"/>
            <a:ext cx="3198747" cy="217273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005AD32B-8D47-4644-B695-B4AB252CDCC4}"/>
              </a:ext>
            </a:extLst>
          </p:cNvPr>
          <p:cNvSpPr/>
          <p:nvPr/>
        </p:nvSpPr>
        <p:spPr>
          <a:xfrm>
            <a:off x="80808" y="3344459"/>
            <a:ext cx="1625600" cy="11049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birds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BC80C9E-D504-471F-BF70-80967B115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347" y="-2211"/>
            <a:ext cx="6597651" cy="1325563"/>
          </a:xfrm>
        </p:spPr>
        <p:txBody>
          <a:bodyPr>
            <a:normAutofit/>
          </a:bodyPr>
          <a:lstStyle/>
          <a:p>
            <a:r>
              <a:rPr lang="en-US" dirty="0"/>
              <a:t>N fate in CAST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6E5DB65-D6C1-42BB-99CA-769B919D2394}"/>
              </a:ext>
            </a:extLst>
          </p:cNvPr>
          <p:cNvSpPr/>
          <p:nvPr/>
        </p:nvSpPr>
        <p:spPr>
          <a:xfrm>
            <a:off x="1089428" y="4405678"/>
            <a:ext cx="2203051" cy="11049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Litter house/storage</a:t>
            </a:r>
          </a:p>
        </p:txBody>
      </p:sp>
      <p:cxnSp>
        <p:nvCxnSpPr>
          <p:cNvPr id="10" name="Connector: Elbow 9">
            <a:extLst>
              <a:ext uri="{FF2B5EF4-FFF2-40B4-BE49-F238E27FC236}">
                <a16:creationId xmlns:a16="http://schemas.microsoft.com/office/drawing/2014/main" id="{B46C68C3-28D6-416C-8A90-D29BFD49EE96}"/>
              </a:ext>
            </a:extLst>
          </p:cNvPr>
          <p:cNvCxnSpPr>
            <a:cxnSpLocks/>
            <a:stCxn id="4" idx="4"/>
            <a:endCxn id="9" idx="2"/>
          </p:cNvCxnSpPr>
          <p:nvPr/>
        </p:nvCxnSpPr>
        <p:spPr>
          <a:xfrm rot="16200000" flipH="1">
            <a:off x="737134" y="4605833"/>
            <a:ext cx="508769" cy="195820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38DB72FA-2A16-46BF-9396-3BB738AB8692}"/>
              </a:ext>
            </a:extLst>
          </p:cNvPr>
          <p:cNvSpPr/>
          <p:nvPr/>
        </p:nvSpPr>
        <p:spPr>
          <a:xfrm>
            <a:off x="5401552" y="3634776"/>
            <a:ext cx="1625600" cy="11049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Land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2356BAD-50D5-4478-A96A-3AD7FFE20953}"/>
              </a:ext>
            </a:extLst>
          </p:cNvPr>
          <p:cNvSpPr/>
          <p:nvPr/>
        </p:nvSpPr>
        <p:spPr>
          <a:xfrm>
            <a:off x="5707168" y="5680225"/>
            <a:ext cx="1625600" cy="11049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Storage loss</a:t>
            </a:r>
          </a:p>
        </p:txBody>
      </p:sp>
      <p:cxnSp>
        <p:nvCxnSpPr>
          <p:cNvPr id="23" name="Connector: Elbow 22">
            <a:extLst>
              <a:ext uri="{FF2B5EF4-FFF2-40B4-BE49-F238E27FC236}">
                <a16:creationId xmlns:a16="http://schemas.microsoft.com/office/drawing/2014/main" id="{5029F6F0-7751-4917-B52E-007A176AF576}"/>
              </a:ext>
            </a:extLst>
          </p:cNvPr>
          <p:cNvCxnSpPr>
            <a:cxnSpLocks/>
            <a:stCxn id="9" idx="3"/>
            <a:endCxn id="22" idx="2"/>
          </p:cNvCxnSpPr>
          <p:nvPr/>
        </p:nvCxnSpPr>
        <p:spPr>
          <a:xfrm rot="16200000" flipH="1">
            <a:off x="3117659" y="3643166"/>
            <a:ext cx="883906" cy="4295111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0F78E9C4-496D-4144-8B19-03D777DA992C}"/>
              </a:ext>
            </a:extLst>
          </p:cNvPr>
          <p:cNvCxnSpPr>
            <a:cxnSpLocks/>
            <a:stCxn id="9" idx="6"/>
            <a:endCxn id="21" idx="2"/>
          </p:cNvCxnSpPr>
          <p:nvPr/>
        </p:nvCxnSpPr>
        <p:spPr>
          <a:xfrm flipV="1">
            <a:off x="3292479" y="4187226"/>
            <a:ext cx="2109073" cy="770902"/>
          </a:xfrm>
          <a:prstGeom prst="bentConnector3">
            <a:avLst>
              <a:gd name="adj1" fmla="val 50000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ctor: Elbow 42">
            <a:extLst>
              <a:ext uri="{FF2B5EF4-FFF2-40B4-BE49-F238E27FC236}">
                <a16:creationId xmlns:a16="http://schemas.microsoft.com/office/drawing/2014/main" id="{AE3B5330-15C5-443A-B712-B70F257ECC27}"/>
              </a:ext>
            </a:extLst>
          </p:cNvPr>
          <p:cNvCxnSpPr>
            <a:cxnSpLocks/>
            <a:stCxn id="9" idx="0"/>
            <a:endCxn id="118" idx="3"/>
          </p:cNvCxnSpPr>
          <p:nvPr/>
        </p:nvCxnSpPr>
        <p:spPr>
          <a:xfrm rot="16200000" flipV="1">
            <a:off x="1002566" y="3217289"/>
            <a:ext cx="2374980" cy="1797"/>
          </a:xfrm>
          <a:prstGeom prst="bentConnector3">
            <a:avLst>
              <a:gd name="adj1" fmla="val 50000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val 52">
            <a:extLst>
              <a:ext uri="{FF2B5EF4-FFF2-40B4-BE49-F238E27FC236}">
                <a16:creationId xmlns:a16="http://schemas.microsoft.com/office/drawing/2014/main" id="{0F4DE4F1-5554-44D2-9159-EA8B018099D6}"/>
              </a:ext>
            </a:extLst>
          </p:cNvPr>
          <p:cNvSpPr/>
          <p:nvPr/>
        </p:nvSpPr>
        <p:spPr>
          <a:xfrm>
            <a:off x="8619015" y="4293446"/>
            <a:ext cx="1625600" cy="1104900"/>
          </a:xfrm>
          <a:prstGeom prst="ellipse">
            <a:avLst/>
          </a:prstGeom>
          <a:solidFill>
            <a:schemeClr val="accent2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Bay</a:t>
            </a:r>
          </a:p>
        </p:txBody>
      </p:sp>
      <p:cxnSp>
        <p:nvCxnSpPr>
          <p:cNvPr id="54" name="Connector: Elbow 53">
            <a:extLst>
              <a:ext uri="{FF2B5EF4-FFF2-40B4-BE49-F238E27FC236}">
                <a16:creationId xmlns:a16="http://schemas.microsoft.com/office/drawing/2014/main" id="{10DB6593-A80C-4F7F-85BD-FD9024074AA3}"/>
              </a:ext>
            </a:extLst>
          </p:cNvPr>
          <p:cNvCxnSpPr>
            <a:cxnSpLocks/>
            <a:stCxn id="21" idx="6"/>
            <a:endCxn id="53" idx="1"/>
          </p:cNvCxnSpPr>
          <p:nvPr/>
        </p:nvCxnSpPr>
        <p:spPr>
          <a:xfrm>
            <a:off x="7027152" y="4187226"/>
            <a:ext cx="1829927" cy="268029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or: Elbow 56">
            <a:extLst>
              <a:ext uri="{FF2B5EF4-FFF2-40B4-BE49-F238E27FC236}">
                <a16:creationId xmlns:a16="http://schemas.microsoft.com/office/drawing/2014/main" id="{C3DBEFE6-4E5E-43C5-8B27-1B38561BD421}"/>
              </a:ext>
            </a:extLst>
          </p:cNvPr>
          <p:cNvCxnSpPr>
            <a:cxnSpLocks/>
            <a:stCxn id="22" idx="6"/>
            <a:endCxn id="53" idx="4"/>
          </p:cNvCxnSpPr>
          <p:nvPr/>
        </p:nvCxnSpPr>
        <p:spPr>
          <a:xfrm flipV="1">
            <a:off x="7332768" y="5398346"/>
            <a:ext cx="2099047" cy="834329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Oval 67">
            <a:extLst>
              <a:ext uri="{FF2B5EF4-FFF2-40B4-BE49-F238E27FC236}">
                <a16:creationId xmlns:a16="http://schemas.microsoft.com/office/drawing/2014/main" id="{E06B99C6-C652-47A0-9162-CC8F0EF3C351}"/>
              </a:ext>
            </a:extLst>
          </p:cNvPr>
          <p:cNvSpPr/>
          <p:nvPr/>
        </p:nvSpPr>
        <p:spPr>
          <a:xfrm>
            <a:off x="3292478" y="5148879"/>
            <a:ext cx="2243228" cy="87879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Denitrification</a:t>
            </a:r>
          </a:p>
        </p:txBody>
      </p:sp>
      <p:cxnSp>
        <p:nvCxnSpPr>
          <p:cNvPr id="82" name="Connector: Elbow 81">
            <a:extLst>
              <a:ext uri="{FF2B5EF4-FFF2-40B4-BE49-F238E27FC236}">
                <a16:creationId xmlns:a16="http://schemas.microsoft.com/office/drawing/2014/main" id="{8B413AA2-49E7-49EA-97DE-1E645594949F}"/>
              </a:ext>
            </a:extLst>
          </p:cNvPr>
          <p:cNvCxnSpPr>
            <a:cxnSpLocks/>
            <a:stCxn id="21" idx="3"/>
            <a:endCxn id="68" idx="7"/>
          </p:cNvCxnSpPr>
          <p:nvPr/>
        </p:nvCxnSpPr>
        <p:spPr>
          <a:xfrm rot="5400000">
            <a:off x="5073551" y="4711510"/>
            <a:ext cx="699709" cy="432423"/>
          </a:xfrm>
          <a:prstGeom prst="bentConnector3">
            <a:avLst>
              <a:gd name="adj1" fmla="val 50000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Oval 91">
            <a:extLst>
              <a:ext uri="{FF2B5EF4-FFF2-40B4-BE49-F238E27FC236}">
                <a16:creationId xmlns:a16="http://schemas.microsoft.com/office/drawing/2014/main" id="{A8F8984A-EFC6-42B3-9DCE-4A81618E52D2}"/>
              </a:ext>
            </a:extLst>
          </p:cNvPr>
          <p:cNvSpPr/>
          <p:nvPr/>
        </p:nvSpPr>
        <p:spPr>
          <a:xfrm>
            <a:off x="2491470" y="3165182"/>
            <a:ext cx="2243228" cy="87879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Harvest</a:t>
            </a:r>
          </a:p>
        </p:txBody>
      </p:sp>
      <p:cxnSp>
        <p:nvCxnSpPr>
          <p:cNvPr id="99" name="Connector: Elbow 98">
            <a:extLst>
              <a:ext uri="{FF2B5EF4-FFF2-40B4-BE49-F238E27FC236}">
                <a16:creationId xmlns:a16="http://schemas.microsoft.com/office/drawing/2014/main" id="{63B55AE4-93E1-4170-9651-4EE64B40FDFD}"/>
              </a:ext>
            </a:extLst>
          </p:cNvPr>
          <p:cNvCxnSpPr>
            <a:cxnSpLocks/>
            <a:stCxn id="21" idx="1"/>
            <a:endCxn id="92" idx="6"/>
          </p:cNvCxnSpPr>
          <p:nvPr/>
        </p:nvCxnSpPr>
        <p:spPr>
          <a:xfrm rot="16200000" flipV="1">
            <a:off x="5091155" y="3248124"/>
            <a:ext cx="192004" cy="904918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Oval 117">
            <a:extLst>
              <a:ext uri="{FF2B5EF4-FFF2-40B4-BE49-F238E27FC236}">
                <a16:creationId xmlns:a16="http://schemas.microsoft.com/office/drawing/2014/main" id="{E30DE71B-EDC6-46FF-8735-8A6D02445D85}"/>
              </a:ext>
            </a:extLst>
          </p:cNvPr>
          <p:cNvSpPr/>
          <p:nvPr/>
        </p:nvSpPr>
        <p:spPr>
          <a:xfrm>
            <a:off x="1878559" y="1087607"/>
            <a:ext cx="2120898" cy="11049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volatilization</a:t>
            </a:r>
          </a:p>
        </p:txBody>
      </p:sp>
      <p:cxnSp>
        <p:nvCxnSpPr>
          <p:cNvPr id="183" name="Connector: Elbow 182">
            <a:extLst>
              <a:ext uri="{FF2B5EF4-FFF2-40B4-BE49-F238E27FC236}">
                <a16:creationId xmlns:a16="http://schemas.microsoft.com/office/drawing/2014/main" id="{B0F076CC-893D-47AF-8BD7-3A65AC351780}"/>
              </a:ext>
            </a:extLst>
          </p:cNvPr>
          <p:cNvCxnSpPr>
            <a:cxnSpLocks/>
            <a:stCxn id="22" idx="1"/>
            <a:endCxn id="68" idx="6"/>
          </p:cNvCxnSpPr>
          <p:nvPr/>
        </p:nvCxnSpPr>
        <p:spPr>
          <a:xfrm rot="16200000" flipV="1">
            <a:off x="5613591" y="5510393"/>
            <a:ext cx="253756" cy="409526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" name="Oval 206">
            <a:extLst>
              <a:ext uri="{FF2B5EF4-FFF2-40B4-BE49-F238E27FC236}">
                <a16:creationId xmlns:a16="http://schemas.microsoft.com/office/drawing/2014/main" id="{FFF8FBD5-C93D-45A3-94F0-B090BFBDD0D0}"/>
              </a:ext>
            </a:extLst>
          </p:cNvPr>
          <p:cNvSpPr/>
          <p:nvPr/>
        </p:nvSpPr>
        <p:spPr>
          <a:xfrm>
            <a:off x="10371615" y="1967761"/>
            <a:ext cx="1671344" cy="92687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Sink</a:t>
            </a:r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19A0C8D0-2D0C-4972-8452-50932119494F}"/>
              </a:ext>
            </a:extLst>
          </p:cNvPr>
          <p:cNvSpPr/>
          <p:nvPr/>
        </p:nvSpPr>
        <p:spPr>
          <a:xfrm>
            <a:off x="10371615" y="2913453"/>
            <a:ext cx="1671343" cy="924272"/>
          </a:xfrm>
          <a:prstGeom prst="ellipse">
            <a:avLst/>
          </a:prstGeom>
          <a:solidFill>
            <a:schemeClr val="accent2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 to Bay</a:t>
            </a:r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E4F94CC4-DC92-4BC9-BACE-89685CF9A0CE}"/>
              </a:ext>
            </a:extLst>
          </p:cNvPr>
          <p:cNvSpPr/>
          <p:nvPr/>
        </p:nvSpPr>
        <p:spPr>
          <a:xfrm>
            <a:off x="10371616" y="1040887"/>
            <a:ext cx="1625600" cy="926873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Storage</a:t>
            </a:r>
          </a:p>
        </p:txBody>
      </p: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810D9CDA-EA84-4D60-A102-677D89D51D6C}"/>
              </a:ext>
            </a:extLst>
          </p:cNvPr>
          <p:cNvCxnSpPr/>
          <p:nvPr/>
        </p:nvCxnSpPr>
        <p:spPr>
          <a:xfrm>
            <a:off x="10033000" y="87370"/>
            <a:ext cx="0" cy="3583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Connector 211">
            <a:extLst>
              <a:ext uri="{FF2B5EF4-FFF2-40B4-BE49-F238E27FC236}">
                <a16:creationId xmlns:a16="http://schemas.microsoft.com/office/drawing/2014/main" id="{F04CF475-49F4-441C-A4A9-F31C4D0CB67D}"/>
              </a:ext>
            </a:extLst>
          </p:cNvPr>
          <p:cNvCxnSpPr>
            <a:cxnSpLocks/>
          </p:cNvCxnSpPr>
          <p:nvPr/>
        </p:nvCxnSpPr>
        <p:spPr>
          <a:xfrm flipH="1">
            <a:off x="10346215" y="4149354"/>
            <a:ext cx="16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0" name="Oval 239">
            <a:extLst>
              <a:ext uri="{FF2B5EF4-FFF2-40B4-BE49-F238E27FC236}">
                <a16:creationId xmlns:a16="http://schemas.microsoft.com/office/drawing/2014/main" id="{79DB43F4-452E-4531-94E7-BFE8081934CE}"/>
              </a:ext>
            </a:extLst>
          </p:cNvPr>
          <p:cNvSpPr/>
          <p:nvPr/>
        </p:nvSpPr>
        <p:spPr>
          <a:xfrm>
            <a:off x="10333515" y="87370"/>
            <a:ext cx="1625600" cy="926873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Source</a:t>
            </a:r>
          </a:p>
        </p:txBody>
      </p:sp>
      <p:cxnSp>
        <p:nvCxnSpPr>
          <p:cNvPr id="39" name="Connector: Elbow 38">
            <a:extLst>
              <a:ext uri="{FF2B5EF4-FFF2-40B4-BE49-F238E27FC236}">
                <a16:creationId xmlns:a16="http://schemas.microsoft.com/office/drawing/2014/main" id="{A19B1E13-C7EA-429D-ACF1-D848ED63BBFE}"/>
              </a:ext>
            </a:extLst>
          </p:cNvPr>
          <p:cNvCxnSpPr>
            <a:cxnSpLocks/>
            <a:endCxn id="21" idx="7"/>
          </p:cNvCxnSpPr>
          <p:nvPr/>
        </p:nvCxnSpPr>
        <p:spPr>
          <a:xfrm rot="5400000">
            <a:off x="6190057" y="2959490"/>
            <a:ext cx="1436126" cy="238064"/>
          </a:xfrm>
          <a:prstGeom prst="bentConnector3">
            <a:avLst>
              <a:gd name="adj1" fmla="val 50000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or: Elbow 41">
            <a:extLst>
              <a:ext uri="{FF2B5EF4-FFF2-40B4-BE49-F238E27FC236}">
                <a16:creationId xmlns:a16="http://schemas.microsoft.com/office/drawing/2014/main" id="{BD96AC7E-01C8-4744-837C-D2120704D1EE}"/>
              </a:ext>
            </a:extLst>
          </p:cNvPr>
          <p:cNvCxnSpPr>
            <a:cxnSpLocks/>
            <a:stCxn id="69" idx="2"/>
            <a:endCxn id="53" idx="0"/>
          </p:cNvCxnSpPr>
          <p:nvPr/>
        </p:nvCxnSpPr>
        <p:spPr>
          <a:xfrm rot="16200000" flipH="1">
            <a:off x="7957228" y="2818858"/>
            <a:ext cx="1731207" cy="1217967"/>
          </a:xfrm>
          <a:prstGeom prst="bentConnector3">
            <a:avLst>
              <a:gd name="adj1" fmla="val 32394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or: Elbow 44">
            <a:extLst>
              <a:ext uri="{FF2B5EF4-FFF2-40B4-BE49-F238E27FC236}">
                <a16:creationId xmlns:a16="http://schemas.microsoft.com/office/drawing/2014/main" id="{ABBDC83C-E788-4C2E-86D6-666025041A3D}"/>
              </a:ext>
            </a:extLst>
          </p:cNvPr>
          <p:cNvCxnSpPr>
            <a:cxnSpLocks/>
            <a:stCxn id="21" idx="0"/>
            <a:endCxn id="118" idx="4"/>
          </p:cNvCxnSpPr>
          <p:nvPr/>
        </p:nvCxnSpPr>
        <p:spPr>
          <a:xfrm rot="16200000" flipV="1">
            <a:off x="3855546" y="1275970"/>
            <a:ext cx="1442269" cy="3275344"/>
          </a:xfrm>
          <a:prstGeom prst="bentConnector3">
            <a:avLst>
              <a:gd name="adj1" fmla="val 50000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628CE384-5B77-47D3-90DC-0FF63EB05CB3}"/>
              </a:ext>
            </a:extLst>
          </p:cNvPr>
          <p:cNvSpPr txBox="1"/>
          <p:nvPr/>
        </p:nvSpPr>
        <p:spPr>
          <a:xfrm>
            <a:off x="6688790" y="366140"/>
            <a:ext cx="791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CMAQ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B618B51-442A-4F26-BC61-C8BC02F07D4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71040" y="3457071"/>
            <a:ext cx="1177329" cy="1252033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E65B415-B7B1-4B48-8D91-FABC084BE47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04230" y="5533092"/>
            <a:ext cx="1177329" cy="1252033"/>
          </a:xfrm>
          <a:prstGeom prst="rect">
            <a:avLst/>
          </a:prstGeom>
        </p:spPr>
      </p:pic>
      <p:sp>
        <p:nvSpPr>
          <p:cNvPr id="232" name="Slide Number Placeholder 231">
            <a:extLst>
              <a:ext uri="{FF2B5EF4-FFF2-40B4-BE49-F238E27FC236}">
                <a16:creationId xmlns:a16="http://schemas.microsoft.com/office/drawing/2014/main" id="{6F86D142-C401-4DF7-826E-AA083C923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14</a:t>
            </a:fld>
            <a:endParaRPr lang="en-US"/>
          </a:p>
        </p:txBody>
      </p:sp>
      <p:cxnSp>
        <p:nvCxnSpPr>
          <p:cNvPr id="65" name="Connector: Elbow 64">
            <a:extLst>
              <a:ext uri="{FF2B5EF4-FFF2-40B4-BE49-F238E27FC236}">
                <a16:creationId xmlns:a16="http://schemas.microsoft.com/office/drawing/2014/main" id="{4DDD467A-09A6-49DB-BFCC-22DDC4C643FC}"/>
              </a:ext>
            </a:extLst>
          </p:cNvPr>
          <p:cNvCxnSpPr>
            <a:cxnSpLocks/>
            <a:stCxn id="118" idx="6"/>
            <a:endCxn id="69" idx="1"/>
          </p:cNvCxnSpPr>
          <p:nvPr/>
        </p:nvCxnSpPr>
        <p:spPr>
          <a:xfrm flipV="1">
            <a:off x="3999457" y="1475872"/>
            <a:ext cx="2615017" cy="164185"/>
          </a:xfrm>
          <a:prstGeom prst="bentConnector3">
            <a:avLst>
              <a:gd name="adj1" fmla="val 50000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05386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005AD32B-8D47-4644-B695-B4AB252CDCC4}"/>
              </a:ext>
            </a:extLst>
          </p:cNvPr>
          <p:cNvSpPr/>
          <p:nvPr/>
        </p:nvSpPr>
        <p:spPr>
          <a:xfrm>
            <a:off x="80808" y="3344459"/>
            <a:ext cx="1625600" cy="11049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birds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BC80C9E-D504-471F-BF70-80967B115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347" y="-2211"/>
            <a:ext cx="6597651" cy="1325563"/>
          </a:xfrm>
        </p:spPr>
        <p:txBody>
          <a:bodyPr>
            <a:normAutofit/>
          </a:bodyPr>
          <a:lstStyle/>
          <a:p>
            <a:r>
              <a:rPr lang="en-US" dirty="0"/>
              <a:t>Filtered emissions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6E5DB65-D6C1-42BB-99CA-769B919D2394}"/>
              </a:ext>
            </a:extLst>
          </p:cNvPr>
          <p:cNvSpPr/>
          <p:nvPr/>
        </p:nvSpPr>
        <p:spPr>
          <a:xfrm>
            <a:off x="1089428" y="4405678"/>
            <a:ext cx="2203051" cy="11049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Litter house/storage</a:t>
            </a:r>
          </a:p>
        </p:txBody>
      </p:sp>
      <p:cxnSp>
        <p:nvCxnSpPr>
          <p:cNvPr id="10" name="Connector: Elbow 9">
            <a:extLst>
              <a:ext uri="{FF2B5EF4-FFF2-40B4-BE49-F238E27FC236}">
                <a16:creationId xmlns:a16="http://schemas.microsoft.com/office/drawing/2014/main" id="{B46C68C3-28D6-416C-8A90-D29BFD49EE96}"/>
              </a:ext>
            </a:extLst>
          </p:cNvPr>
          <p:cNvCxnSpPr>
            <a:cxnSpLocks/>
            <a:stCxn id="4" idx="4"/>
            <a:endCxn id="9" idx="2"/>
          </p:cNvCxnSpPr>
          <p:nvPr/>
        </p:nvCxnSpPr>
        <p:spPr>
          <a:xfrm rot="16200000" flipH="1">
            <a:off x="737134" y="4605833"/>
            <a:ext cx="508769" cy="195820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38DB72FA-2A16-46BF-9396-3BB738AB8692}"/>
              </a:ext>
            </a:extLst>
          </p:cNvPr>
          <p:cNvSpPr/>
          <p:nvPr/>
        </p:nvSpPr>
        <p:spPr>
          <a:xfrm>
            <a:off x="5401552" y="3634776"/>
            <a:ext cx="1625600" cy="11049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Land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2356BAD-50D5-4478-A96A-3AD7FFE20953}"/>
              </a:ext>
            </a:extLst>
          </p:cNvPr>
          <p:cNvSpPr/>
          <p:nvPr/>
        </p:nvSpPr>
        <p:spPr>
          <a:xfrm>
            <a:off x="5707168" y="5680225"/>
            <a:ext cx="1625600" cy="11049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Storage loss</a:t>
            </a:r>
          </a:p>
        </p:txBody>
      </p:sp>
      <p:cxnSp>
        <p:nvCxnSpPr>
          <p:cNvPr id="23" name="Connector: Elbow 22">
            <a:extLst>
              <a:ext uri="{FF2B5EF4-FFF2-40B4-BE49-F238E27FC236}">
                <a16:creationId xmlns:a16="http://schemas.microsoft.com/office/drawing/2014/main" id="{5029F6F0-7751-4917-B52E-007A176AF576}"/>
              </a:ext>
            </a:extLst>
          </p:cNvPr>
          <p:cNvCxnSpPr>
            <a:cxnSpLocks/>
            <a:stCxn id="9" idx="3"/>
            <a:endCxn id="22" idx="2"/>
          </p:cNvCxnSpPr>
          <p:nvPr/>
        </p:nvCxnSpPr>
        <p:spPr>
          <a:xfrm rot="16200000" flipH="1">
            <a:off x="3117659" y="3643166"/>
            <a:ext cx="883906" cy="4295111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0F78E9C4-496D-4144-8B19-03D777DA992C}"/>
              </a:ext>
            </a:extLst>
          </p:cNvPr>
          <p:cNvCxnSpPr>
            <a:cxnSpLocks/>
            <a:stCxn id="9" idx="6"/>
            <a:endCxn id="21" idx="2"/>
          </p:cNvCxnSpPr>
          <p:nvPr/>
        </p:nvCxnSpPr>
        <p:spPr>
          <a:xfrm flipV="1">
            <a:off x="3292479" y="4187226"/>
            <a:ext cx="2109073" cy="770902"/>
          </a:xfrm>
          <a:prstGeom prst="bentConnector3">
            <a:avLst>
              <a:gd name="adj1" fmla="val 50000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ctor: Elbow 42">
            <a:extLst>
              <a:ext uri="{FF2B5EF4-FFF2-40B4-BE49-F238E27FC236}">
                <a16:creationId xmlns:a16="http://schemas.microsoft.com/office/drawing/2014/main" id="{AE3B5330-15C5-443A-B712-B70F257ECC27}"/>
              </a:ext>
            </a:extLst>
          </p:cNvPr>
          <p:cNvCxnSpPr>
            <a:cxnSpLocks/>
            <a:stCxn id="9" idx="0"/>
            <a:endCxn id="118" idx="3"/>
          </p:cNvCxnSpPr>
          <p:nvPr/>
        </p:nvCxnSpPr>
        <p:spPr>
          <a:xfrm rot="16200000" flipV="1">
            <a:off x="1002566" y="3217289"/>
            <a:ext cx="2374980" cy="1797"/>
          </a:xfrm>
          <a:prstGeom prst="bent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val 52">
            <a:extLst>
              <a:ext uri="{FF2B5EF4-FFF2-40B4-BE49-F238E27FC236}">
                <a16:creationId xmlns:a16="http://schemas.microsoft.com/office/drawing/2014/main" id="{0F4DE4F1-5554-44D2-9159-EA8B018099D6}"/>
              </a:ext>
            </a:extLst>
          </p:cNvPr>
          <p:cNvSpPr/>
          <p:nvPr/>
        </p:nvSpPr>
        <p:spPr>
          <a:xfrm>
            <a:off x="8619015" y="4293446"/>
            <a:ext cx="1625600" cy="1104900"/>
          </a:xfrm>
          <a:prstGeom prst="ellipse">
            <a:avLst/>
          </a:prstGeom>
          <a:solidFill>
            <a:schemeClr val="accent2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Bay</a:t>
            </a:r>
          </a:p>
        </p:txBody>
      </p:sp>
      <p:cxnSp>
        <p:nvCxnSpPr>
          <p:cNvPr id="54" name="Connector: Elbow 53">
            <a:extLst>
              <a:ext uri="{FF2B5EF4-FFF2-40B4-BE49-F238E27FC236}">
                <a16:creationId xmlns:a16="http://schemas.microsoft.com/office/drawing/2014/main" id="{10DB6593-A80C-4F7F-85BD-FD9024074AA3}"/>
              </a:ext>
            </a:extLst>
          </p:cNvPr>
          <p:cNvCxnSpPr>
            <a:cxnSpLocks/>
            <a:stCxn id="21" idx="6"/>
            <a:endCxn id="53" idx="1"/>
          </p:cNvCxnSpPr>
          <p:nvPr/>
        </p:nvCxnSpPr>
        <p:spPr>
          <a:xfrm>
            <a:off x="7027152" y="4187226"/>
            <a:ext cx="1829927" cy="268029"/>
          </a:xfrm>
          <a:prstGeom prst="bentConnector2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or: Elbow 56">
            <a:extLst>
              <a:ext uri="{FF2B5EF4-FFF2-40B4-BE49-F238E27FC236}">
                <a16:creationId xmlns:a16="http://schemas.microsoft.com/office/drawing/2014/main" id="{C3DBEFE6-4E5E-43C5-8B27-1B38561BD421}"/>
              </a:ext>
            </a:extLst>
          </p:cNvPr>
          <p:cNvCxnSpPr>
            <a:cxnSpLocks/>
            <a:stCxn id="22" idx="6"/>
            <a:endCxn id="53" idx="4"/>
          </p:cNvCxnSpPr>
          <p:nvPr/>
        </p:nvCxnSpPr>
        <p:spPr>
          <a:xfrm flipV="1">
            <a:off x="7332768" y="5398346"/>
            <a:ext cx="2099047" cy="834329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Oval 67">
            <a:extLst>
              <a:ext uri="{FF2B5EF4-FFF2-40B4-BE49-F238E27FC236}">
                <a16:creationId xmlns:a16="http://schemas.microsoft.com/office/drawing/2014/main" id="{E06B99C6-C652-47A0-9162-CC8F0EF3C351}"/>
              </a:ext>
            </a:extLst>
          </p:cNvPr>
          <p:cNvSpPr/>
          <p:nvPr/>
        </p:nvSpPr>
        <p:spPr>
          <a:xfrm>
            <a:off x="3292478" y="5148879"/>
            <a:ext cx="2243228" cy="87879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Denitrification</a:t>
            </a:r>
          </a:p>
        </p:txBody>
      </p:sp>
      <p:cxnSp>
        <p:nvCxnSpPr>
          <p:cNvPr id="82" name="Connector: Elbow 81">
            <a:extLst>
              <a:ext uri="{FF2B5EF4-FFF2-40B4-BE49-F238E27FC236}">
                <a16:creationId xmlns:a16="http://schemas.microsoft.com/office/drawing/2014/main" id="{8B413AA2-49E7-49EA-97DE-1E645594949F}"/>
              </a:ext>
            </a:extLst>
          </p:cNvPr>
          <p:cNvCxnSpPr>
            <a:cxnSpLocks/>
            <a:stCxn id="21" idx="3"/>
            <a:endCxn id="68" idx="7"/>
          </p:cNvCxnSpPr>
          <p:nvPr/>
        </p:nvCxnSpPr>
        <p:spPr>
          <a:xfrm rot="5400000">
            <a:off x="5073551" y="4711510"/>
            <a:ext cx="699709" cy="432423"/>
          </a:xfrm>
          <a:prstGeom prst="bentConnector3">
            <a:avLst>
              <a:gd name="adj1" fmla="val 50000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Oval 91">
            <a:extLst>
              <a:ext uri="{FF2B5EF4-FFF2-40B4-BE49-F238E27FC236}">
                <a16:creationId xmlns:a16="http://schemas.microsoft.com/office/drawing/2014/main" id="{A8F8984A-EFC6-42B3-9DCE-4A81618E52D2}"/>
              </a:ext>
            </a:extLst>
          </p:cNvPr>
          <p:cNvSpPr/>
          <p:nvPr/>
        </p:nvSpPr>
        <p:spPr>
          <a:xfrm>
            <a:off x="2491470" y="3165182"/>
            <a:ext cx="2243228" cy="87879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Harvest</a:t>
            </a:r>
          </a:p>
        </p:txBody>
      </p:sp>
      <p:cxnSp>
        <p:nvCxnSpPr>
          <p:cNvPr id="99" name="Connector: Elbow 98">
            <a:extLst>
              <a:ext uri="{FF2B5EF4-FFF2-40B4-BE49-F238E27FC236}">
                <a16:creationId xmlns:a16="http://schemas.microsoft.com/office/drawing/2014/main" id="{63B55AE4-93E1-4170-9651-4EE64B40FDFD}"/>
              </a:ext>
            </a:extLst>
          </p:cNvPr>
          <p:cNvCxnSpPr>
            <a:cxnSpLocks/>
            <a:stCxn id="21" idx="1"/>
            <a:endCxn id="92" idx="6"/>
          </p:cNvCxnSpPr>
          <p:nvPr/>
        </p:nvCxnSpPr>
        <p:spPr>
          <a:xfrm rot="16200000" flipV="1">
            <a:off x="5091155" y="3248124"/>
            <a:ext cx="192004" cy="904918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Oval 117">
            <a:extLst>
              <a:ext uri="{FF2B5EF4-FFF2-40B4-BE49-F238E27FC236}">
                <a16:creationId xmlns:a16="http://schemas.microsoft.com/office/drawing/2014/main" id="{E30DE71B-EDC6-46FF-8735-8A6D02445D85}"/>
              </a:ext>
            </a:extLst>
          </p:cNvPr>
          <p:cNvSpPr/>
          <p:nvPr/>
        </p:nvSpPr>
        <p:spPr>
          <a:xfrm>
            <a:off x="1878559" y="1087607"/>
            <a:ext cx="2120898" cy="11049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volatilization</a:t>
            </a:r>
          </a:p>
        </p:txBody>
      </p:sp>
      <p:cxnSp>
        <p:nvCxnSpPr>
          <p:cNvPr id="183" name="Connector: Elbow 182">
            <a:extLst>
              <a:ext uri="{FF2B5EF4-FFF2-40B4-BE49-F238E27FC236}">
                <a16:creationId xmlns:a16="http://schemas.microsoft.com/office/drawing/2014/main" id="{B0F076CC-893D-47AF-8BD7-3A65AC351780}"/>
              </a:ext>
            </a:extLst>
          </p:cNvPr>
          <p:cNvCxnSpPr>
            <a:cxnSpLocks/>
            <a:stCxn id="22" idx="1"/>
            <a:endCxn id="68" idx="6"/>
          </p:cNvCxnSpPr>
          <p:nvPr/>
        </p:nvCxnSpPr>
        <p:spPr>
          <a:xfrm rot="16200000" flipV="1">
            <a:off x="5613591" y="5510393"/>
            <a:ext cx="253756" cy="409526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" name="Oval 206">
            <a:extLst>
              <a:ext uri="{FF2B5EF4-FFF2-40B4-BE49-F238E27FC236}">
                <a16:creationId xmlns:a16="http://schemas.microsoft.com/office/drawing/2014/main" id="{FFF8FBD5-C93D-45A3-94F0-B090BFBDD0D0}"/>
              </a:ext>
            </a:extLst>
          </p:cNvPr>
          <p:cNvSpPr/>
          <p:nvPr/>
        </p:nvSpPr>
        <p:spPr>
          <a:xfrm>
            <a:off x="10371615" y="1967761"/>
            <a:ext cx="1671344" cy="92687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Sink</a:t>
            </a:r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19A0C8D0-2D0C-4972-8452-50932119494F}"/>
              </a:ext>
            </a:extLst>
          </p:cNvPr>
          <p:cNvSpPr/>
          <p:nvPr/>
        </p:nvSpPr>
        <p:spPr>
          <a:xfrm>
            <a:off x="10371615" y="2913453"/>
            <a:ext cx="1671343" cy="924272"/>
          </a:xfrm>
          <a:prstGeom prst="ellipse">
            <a:avLst/>
          </a:prstGeom>
          <a:solidFill>
            <a:schemeClr val="accent2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 to Bay</a:t>
            </a:r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E4F94CC4-DC92-4BC9-BACE-89685CF9A0CE}"/>
              </a:ext>
            </a:extLst>
          </p:cNvPr>
          <p:cNvSpPr/>
          <p:nvPr/>
        </p:nvSpPr>
        <p:spPr>
          <a:xfrm>
            <a:off x="10371616" y="1040887"/>
            <a:ext cx="1625600" cy="926873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Storage</a:t>
            </a:r>
          </a:p>
        </p:txBody>
      </p: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810D9CDA-EA84-4D60-A102-677D89D51D6C}"/>
              </a:ext>
            </a:extLst>
          </p:cNvPr>
          <p:cNvCxnSpPr/>
          <p:nvPr/>
        </p:nvCxnSpPr>
        <p:spPr>
          <a:xfrm>
            <a:off x="10033000" y="87370"/>
            <a:ext cx="0" cy="3583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Connector 211">
            <a:extLst>
              <a:ext uri="{FF2B5EF4-FFF2-40B4-BE49-F238E27FC236}">
                <a16:creationId xmlns:a16="http://schemas.microsoft.com/office/drawing/2014/main" id="{F04CF475-49F4-441C-A4A9-F31C4D0CB67D}"/>
              </a:ext>
            </a:extLst>
          </p:cNvPr>
          <p:cNvCxnSpPr>
            <a:cxnSpLocks/>
          </p:cNvCxnSpPr>
          <p:nvPr/>
        </p:nvCxnSpPr>
        <p:spPr>
          <a:xfrm flipH="1">
            <a:off x="10346215" y="4149354"/>
            <a:ext cx="16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0" name="Oval 239">
            <a:extLst>
              <a:ext uri="{FF2B5EF4-FFF2-40B4-BE49-F238E27FC236}">
                <a16:creationId xmlns:a16="http://schemas.microsoft.com/office/drawing/2014/main" id="{79DB43F4-452E-4531-94E7-BFE8081934CE}"/>
              </a:ext>
            </a:extLst>
          </p:cNvPr>
          <p:cNvSpPr/>
          <p:nvPr/>
        </p:nvSpPr>
        <p:spPr>
          <a:xfrm>
            <a:off x="10333515" y="87370"/>
            <a:ext cx="1625600" cy="926873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Source</a:t>
            </a:r>
          </a:p>
        </p:txBody>
      </p:sp>
      <p:cxnSp>
        <p:nvCxnSpPr>
          <p:cNvPr id="45" name="Connector: Elbow 44">
            <a:extLst>
              <a:ext uri="{FF2B5EF4-FFF2-40B4-BE49-F238E27FC236}">
                <a16:creationId xmlns:a16="http://schemas.microsoft.com/office/drawing/2014/main" id="{ABBDC83C-E788-4C2E-86D6-666025041A3D}"/>
              </a:ext>
            </a:extLst>
          </p:cNvPr>
          <p:cNvCxnSpPr>
            <a:cxnSpLocks/>
            <a:stCxn id="21" idx="0"/>
            <a:endCxn id="118" idx="4"/>
          </p:cNvCxnSpPr>
          <p:nvPr/>
        </p:nvCxnSpPr>
        <p:spPr>
          <a:xfrm rot="16200000" flipV="1">
            <a:off x="3855546" y="1275970"/>
            <a:ext cx="1442269" cy="3275344"/>
          </a:xfrm>
          <a:prstGeom prst="bentConnector3">
            <a:avLst>
              <a:gd name="adj1" fmla="val 50000"/>
            </a:avLst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628CE384-5B77-47D3-90DC-0FF63EB05CB3}"/>
              </a:ext>
            </a:extLst>
          </p:cNvPr>
          <p:cNvSpPr txBox="1"/>
          <p:nvPr/>
        </p:nvSpPr>
        <p:spPr>
          <a:xfrm>
            <a:off x="5500095" y="236986"/>
            <a:ext cx="791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CMAQ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B618B51-442A-4F26-BC61-C8BC02F07D4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71040" y="3457071"/>
            <a:ext cx="1177329" cy="1252033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E65B415-B7B1-4B48-8D91-FABC084BE47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04230" y="5533092"/>
            <a:ext cx="1177329" cy="1252033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F87044-4681-4549-97A9-DA8EF70C6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15</a:t>
            </a:fld>
            <a:endParaRPr lang="en-US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5EB78DFC-416A-44AB-9776-79235BBDBB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474" y="389505"/>
            <a:ext cx="3198747" cy="2172734"/>
          </a:xfrm>
          <a:prstGeom prst="rect">
            <a:avLst/>
          </a:prstGeom>
          <a:ln w="19050">
            <a:noFill/>
          </a:ln>
        </p:spPr>
      </p:pic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CB9E4ACE-ABE6-4697-8285-F47344A115EC}"/>
              </a:ext>
            </a:extLst>
          </p:cNvPr>
          <p:cNvCxnSpPr>
            <a:cxnSpLocks/>
          </p:cNvCxnSpPr>
          <p:nvPr/>
        </p:nvCxnSpPr>
        <p:spPr>
          <a:xfrm rot="5400000">
            <a:off x="6190057" y="2959490"/>
            <a:ext cx="1436126" cy="238064"/>
          </a:xfrm>
          <a:prstGeom prst="bent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or: Elbow 40">
            <a:extLst>
              <a:ext uri="{FF2B5EF4-FFF2-40B4-BE49-F238E27FC236}">
                <a16:creationId xmlns:a16="http://schemas.microsoft.com/office/drawing/2014/main" id="{565E9C53-2D2B-4232-9F26-901B76E57E73}"/>
              </a:ext>
            </a:extLst>
          </p:cNvPr>
          <p:cNvCxnSpPr>
            <a:cxnSpLocks/>
            <a:stCxn id="37" idx="2"/>
          </p:cNvCxnSpPr>
          <p:nvPr/>
        </p:nvCxnSpPr>
        <p:spPr>
          <a:xfrm rot="16200000" flipH="1">
            <a:off x="7957228" y="2818858"/>
            <a:ext cx="1731207" cy="1217967"/>
          </a:xfrm>
          <a:prstGeom prst="bentConnector3">
            <a:avLst>
              <a:gd name="adj1" fmla="val 32394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or: Elbow 43">
            <a:extLst>
              <a:ext uri="{FF2B5EF4-FFF2-40B4-BE49-F238E27FC236}">
                <a16:creationId xmlns:a16="http://schemas.microsoft.com/office/drawing/2014/main" id="{2C447B07-80A2-46A6-A293-6AFAC942A3B3}"/>
              </a:ext>
            </a:extLst>
          </p:cNvPr>
          <p:cNvCxnSpPr>
            <a:cxnSpLocks/>
            <a:endCxn id="37" idx="1"/>
          </p:cNvCxnSpPr>
          <p:nvPr/>
        </p:nvCxnSpPr>
        <p:spPr>
          <a:xfrm flipV="1">
            <a:off x="3999457" y="1475872"/>
            <a:ext cx="2615017" cy="164185"/>
          </a:xfrm>
          <a:prstGeom prst="bent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04079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005AD32B-8D47-4644-B695-B4AB252CDCC4}"/>
              </a:ext>
            </a:extLst>
          </p:cNvPr>
          <p:cNvSpPr/>
          <p:nvPr/>
        </p:nvSpPr>
        <p:spPr>
          <a:xfrm>
            <a:off x="80808" y="3344459"/>
            <a:ext cx="1625600" cy="11049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birds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BC80C9E-D504-471F-BF70-80967B115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347" y="-2211"/>
            <a:ext cx="6597651" cy="1325563"/>
          </a:xfrm>
        </p:spPr>
        <p:txBody>
          <a:bodyPr>
            <a:normAutofit/>
          </a:bodyPr>
          <a:lstStyle/>
          <a:p>
            <a:r>
              <a:rPr lang="en-US" dirty="0"/>
              <a:t>Restrict volatilization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6E5DB65-D6C1-42BB-99CA-769B919D2394}"/>
              </a:ext>
            </a:extLst>
          </p:cNvPr>
          <p:cNvSpPr/>
          <p:nvPr/>
        </p:nvSpPr>
        <p:spPr>
          <a:xfrm>
            <a:off x="1089428" y="4405678"/>
            <a:ext cx="2203051" cy="11049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Litter house/storage</a:t>
            </a:r>
          </a:p>
        </p:txBody>
      </p:sp>
      <p:cxnSp>
        <p:nvCxnSpPr>
          <p:cNvPr id="10" name="Connector: Elbow 9">
            <a:extLst>
              <a:ext uri="{FF2B5EF4-FFF2-40B4-BE49-F238E27FC236}">
                <a16:creationId xmlns:a16="http://schemas.microsoft.com/office/drawing/2014/main" id="{B46C68C3-28D6-416C-8A90-D29BFD49EE96}"/>
              </a:ext>
            </a:extLst>
          </p:cNvPr>
          <p:cNvCxnSpPr>
            <a:cxnSpLocks/>
            <a:stCxn id="4" idx="4"/>
            <a:endCxn id="9" idx="2"/>
          </p:cNvCxnSpPr>
          <p:nvPr/>
        </p:nvCxnSpPr>
        <p:spPr>
          <a:xfrm rot="16200000" flipH="1">
            <a:off x="737134" y="4605833"/>
            <a:ext cx="508769" cy="195820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38DB72FA-2A16-46BF-9396-3BB738AB8692}"/>
              </a:ext>
            </a:extLst>
          </p:cNvPr>
          <p:cNvSpPr/>
          <p:nvPr/>
        </p:nvSpPr>
        <p:spPr>
          <a:xfrm>
            <a:off x="5401552" y="3634776"/>
            <a:ext cx="1625600" cy="11049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Land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2356BAD-50D5-4478-A96A-3AD7FFE20953}"/>
              </a:ext>
            </a:extLst>
          </p:cNvPr>
          <p:cNvSpPr/>
          <p:nvPr/>
        </p:nvSpPr>
        <p:spPr>
          <a:xfrm>
            <a:off x="5707168" y="5680225"/>
            <a:ext cx="1625600" cy="1104900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Storage loss</a:t>
            </a:r>
          </a:p>
        </p:txBody>
      </p:sp>
      <p:cxnSp>
        <p:nvCxnSpPr>
          <p:cNvPr id="23" name="Connector: Elbow 22">
            <a:extLst>
              <a:ext uri="{FF2B5EF4-FFF2-40B4-BE49-F238E27FC236}">
                <a16:creationId xmlns:a16="http://schemas.microsoft.com/office/drawing/2014/main" id="{5029F6F0-7751-4917-B52E-007A176AF576}"/>
              </a:ext>
            </a:extLst>
          </p:cNvPr>
          <p:cNvCxnSpPr>
            <a:cxnSpLocks/>
            <a:stCxn id="9" idx="3"/>
            <a:endCxn id="22" idx="2"/>
          </p:cNvCxnSpPr>
          <p:nvPr/>
        </p:nvCxnSpPr>
        <p:spPr>
          <a:xfrm rot="16200000" flipH="1">
            <a:off x="3117659" y="3643166"/>
            <a:ext cx="883906" cy="4295111"/>
          </a:xfrm>
          <a:prstGeom prst="bentConnector2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or: Elbow 25">
            <a:extLst>
              <a:ext uri="{FF2B5EF4-FFF2-40B4-BE49-F238E27FC236}">
                <a16:creationId xmlns:a16="http://schemas.microsoft.com/office/drawing/2014/main" id="{0F78E9C4-496D-4144-8B19-03D777DA992C}"/>
              </a:ext>
            </a:extLst>
          </p:cNvPr>
          <p:cNvCxnSpPr>
            <a:cxnSpLocks/>
            <a:stCxn id="9" idx="6"/>
            <a:endCxn id="21" idx="2"/>
          </p:cNvCxnSpPr>
          <p:nvPr/>
        </p:nvCxnSpPr>
        <p:spPr>
          <a:xfrm flipV="1">
            <a:off x="3292479" y="4187226"/>
            <a:ext cx="2109073" cy="770902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nector: Elbow 42">
            <a:extLst>
              <a:ext uri="{FF2B5EF4-FFF2-40B4-BE49-F238E27FC236}">
                <a16:creationId xmlns:a16="http://schemas.microsoft.com/office/drawing/2014/main" id="{AE3B5330-15C5-443A-B712-B70F257ECC27}"/>
              </a:ext>
            </a:extLst>
          </p:cNvPr>
          <p:cNvCxnSpPr>
            <a:cxnSpLocks/>
            <a:stCxn id="9" idx="0"/>
            <a:endCxn id="118" idx="3"/>
          </p:cNvCxnSpPr>
          <p:nvPr/>
        </p:nvCxnSpPr>
        <p:spPr>
          <a:xfrm rot="16200000" flipV="1">
            <a:off x="1002566" y="3217289"/>
            <a:ext cx="2374980" cy="1797"/>
          </a:xfrm>
          <a:prstGeom prst="bent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Oval 52">
            <a:extLst>
              <a:ext uri="{FF2B5EF4-FFF2-40B4-BE49-F238E27FC236}">
                <a16:creationId xmlns:a16="http://schemas.microsoft.com/office/drawing/2014/main" id="{0F4DE4F1-5554-44D2-9159-EA8B018099D6}"/>
              </a:ext>
            </a:extLst>
          </p:cNvPr>
          <p:cNvSpPr/>
          <p:nvPr/>
        </p:nvSpPr>
        <p:spPr>
          <a:xfrm>
            <a:off x="8619015" y="4293446"/>
            <a:ext cx="1625600" cy="1104900"/>
          </a:xfrm>
          <a:prstGeom prst="ellipse">
            <a:avLst/>
          </a:prstGeom>
          <a:solidFill>
            <a:schemeClr val="accent2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Bay</a:t>
            </a:r>
          </a:p>
        </p:txBody>
      </p:sp>
      <p:cxnSp>
        <p:nvCxnSpPr>
          <p:cNvPr id="54" name="Connector: Elbow 53">
            <a:extLst>
              <a:ext uri="{FF2B5EF4-FFF2-40B4-BE49-F238E27FC236}">
                <a16:creationId xmlns:a16="http://schemas.microsoft.com/office/drawing/2014/main" id="{10DB6593-A80C-4F7F-85BD-FD9024074AA3}"/>
              </a:ext>
            </a:extLst>
          </p:cNvPr>
          <p:cNvCxnSpPr>
            <a:cxnSpLocks/>
            <a:stCxn id="21" idx="6"/>
            <a:endCxn id="53" idx="1"/>
          </p:cNvCxnSpPr>
          <p:nvPr/>
        </p:nvCxnSpPr>
        <p:spPr>
          <a:xfrm>
            <a:off x="7027152" y="4187226"/>
            <a:ext cx="1829927" cy="268029"/>
          </a:xfrm>
          <a:prstGeom prst="bentConnector2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or: Elbow 56">
            <a:extLst>
              <a:ext uri="{FF2B5EF4-FFF2-40B4-BE49-F238E27FC236}">
                <a16:creationId xmlns:a16="http://schemas.microsoft.com/office/drawing/2014/main" id="{C3DBEFE6-4E5E-43C5-8B27-1B38561BD421}"/>
              </a:ext>
            </a:extLst>
          </p:cNvPr>
          <p:cNvCxnSpPr>
            <a:cxnSpLocks/>
            <a:stCxn id="22" idx="6"/>
            <a:endCxn id="53" idx="4"/>
          </p:cNvCxnSpPr>
          <p:nvPr/>
        </p:nvCxnSpPr>
        <p:spPr>
          <a:xfrm flipV="1">
            <a:off x="7332768" y="5398346"/>
            <a:ext cx="2099047" cy="834329"/>
          </a:xfrm>
          <a:prstGeom prst="bentConnector2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Oval 67">
            <a:extLst>
              <a:ext uri="{FF2B5EF4-FFF2-40B4-BE49-F238E27FC236}">
                <a16:creationId xmlns:a16="http://schemas.microsoft.com/office/drawing/2014/main" id="{E06B99C6-C652-47A0-9162-CC8F0EF3C351}"/>
              </a:ext>
            </a:extLst>
          </p:cNvPr>
          <p:cNvSpPr/>
          <p:nvPr/>
        </p:nvSpPr>
        <p:spPr>
          <a:xfrm>
            <a:off x="3292478" y="5148879"/>
            <a:ext cx="2243228" cy="87879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Denitrification</a:t>
            </a:r>
          </a:p>
        </p:txBody>
      </p:sp>
      <p:cxnSp>
        <p:nvCxnSpPr>
          <p:cNvPr id="82" name="Connector: Elbow 81">
            <a:extLst>
              <a:ext uri="{FF2B5EF4-FFF2-40B4-BE49-F238E27FC236}">
                <a16:creationId xmlns:a16="http://schemas.microsoft.com/office/drawing/2014/main" id="{8B413AA2-49E7-49EA-97DE-1E645594949F}"/>
              </a:ext>
            </a:extLst>
          </p:cNvPr>
          <p:cNvCxnSpPr>
            <a:cxnSpLocks/>
            <a:stCxn id="21" idx="3"/>
            <a:endCxn id="68" idx="7"/>
          </p:cNvCxnSpPr>
          <p:nvPr/>
        </p:nvCxnSpPr>
        <p:spPr>
          <a:xfrm rot="5400000">
            <a:off x="5073551" y="4711510"/>
            <a:ext cx="699709" cy="432423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Oval 91">
            <a:extLst>
              <a:ext uri="{FF2B5EF4-FFF2-40B4-BE49-F238E27FC236}">
                <a16:creationId xmlns:a16="http://schemas.microsoft.com/office/drawing/2014/main" id="{A8F8984A-EFC6-42B3-9DCE-4A81618E52D2}"/>
              </a:ext>
            </a:extLst>
          </p:cNvPr>
          <p:cNvSpPr/>
          <p:nvPr/>
        </p:nvSpPr>
        <p:spPr>
          <a:xfrm>
            <a:off x="2491470" y="3165182"/>
            <a:ext cx="2243228" cy="87879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Harvest</a:t>
            </a:r>
          </a:p>
        </p:txBody>
      </p:sp>
      <p:cxnSp>
        <p:nvCxnSpPr>
          <p:cNvPr id="99" name="Connector: Elbow 98">
            <a:extLst>
              <a:ext uri="{FF2B5EF4-FFF2-40B4-BE49-F238E27FC236}">
                <a16:creationId xmlns:a16="http://schemas.microsoft.com/office/drawing/2014/main" id="{63B55AE4-93E1-4170-9651-4EE64B40FDFD}"/>
              </a:ext>
            </a:extLst>
          </p:cNvPr>
          <p:cNvCxnSpPr>
            <a:cxnSpLocks/>
            <a:stCxn id="21" idx="1"/>
            <a:endCxn id="92" idx="6"/>
          </p:cNvCxnSpPr>
          <p:nvPr/>
        </p:nvCxnSpPr>
        <p:spPr>
          <a:xfrm rot="16200000" flipV="1">
            <a:off x="5091155" y="3248124"/>
            <a:ext cx="192004" cy="904918"/>
          </a:xfrm>
          <a:prstGeom prst="bentConnector2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Oval 117">
            <a:extLst>
              <a:ext uri="{FF2B5EF4-FFF2-40B4-BE49-F238E27FC236}">
                <a16:creationId xmlns:a16="http://schemas.microsoft.com/office/drawing/2014/main" id="{E30DE71B-EDC6-46FF-8735-8A6D02445D85}"/>
              </a:ext>
            </a:extLst>
          </p:cNvPr>
          <p:cNvSpPr/>
          <p:nvPr/>
        </p:nvSpPr>
        <p:spPr>
          <a:xfrm>
            <a:off x="1878559" y="1087607"/>
            <a:ext cx="2120898" cy="11049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volatilization</a:t>
            </a:r>
          </a:p>
        </p:txBody>
      </p:sp>
      <p:cxnSp>
        <p:nvCxnSpPr>
          <p:cNvPr id="183" name="Connector: Elbow 182">
            <a:extLst>
              <a:ext uri="{FF2B5EF4-FFF2-40B4-BE49-F238E27FC236}">
                <a16:creationId xmlns:a16="http://schemas.microsoft.com/office/drawing/2014/main" id="{B0F076CC-893D-47AF-8BD7-3A65AC351780}"/>
              </a:ext>
            </a:extLst>
          </p:cNvPr>
          <p:cNvCxnSpPr>
            <a:cxnSpLocks/>
            <a:stCxn id="22" idx="1"/>
            <a:endCxn id="68" idx="6"/>
          </p:cNvCxnSpPr>
          <p:nvPr/>
        </p:nvCxnSpPr>
        <p:spPr>
          <a:xfrm rot="16200000" flipV="1">
            <a:off x="5613591" y="5510393"/>
            <a:ext cx="253756" cy="409526"/>
          </a:xfrm>
          <a:prstGeom prst="bentConnector2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7" name="Oval 206">
            <a:extLst>
              <a:ext uri="{FF2B5EF4-FFF2-40B4-BE49-F238E27FC236}">
                <a16:creationId xmlns:a16="http://schemas.microsoft.com/office/drawing/2014/main" id="{FFF8FBD5-C93D-45A3-94F0-B090BFBDD0D0}"/>
              </a:ext>
            </a:extLst>
          </p:cNvPr>
          <p:cNvSpPr/>
          <p:nvPr/>
        </p:nvSpPr>
        <p:spPr>
          <a:xfrm>
            <a:off x="10371615" y="1967761"/>
            <a:ext cx="1671344" cy="92687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Sink</a:t>
            </a:r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19A0C8D0-2D0C-4972-8452-50932119494F}"/>
              </a:ext>
            </a:extLst>
          </p:cNvPr>
          <p:cNvSpPr/>
          <p:nvPr/>
        </p:nvSpPr>
        <p:spPr>
          <a:xfrm>
            <a:off x="10371615" y="2913453"/>
            <a:ext cx="1671343" cy="924272"/>
          </a:xfrm>
          <a:prstGeom prst="ellipse">
            <a:avLst/>
          </a:prstGeom>
          <a:solidFill>
            <a:schemeClr val="accent2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 to Bay</a:t>
            </a:r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E4F94CC4-DC92-4BC9-BACE-89685CF9A0CE}"/>
              </a:ext>
            </a:extLst>
          </p:cNvPr>
          <p:cNvSpPr/>
          <p:nvPr/>
        </p:nvSpPr>
        <p:spPr>
          <a:xfrm>
            <a:off x="10371616" y="1040887"/>
            <a:ext cx="1625600" cy="926873"/>
          </a:xfrm>
          <a:prstGeom prst="ellipse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Storage</a:t>
            </a:r>
          </a:p>
        </p:txBody>
      </p: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810D9CDA-EA84-4D60-A102-677D89D51D6C}"/>
              </a:ext>
            </a:extLst>
          </p:cNvPr>
          <p:cNvCxnSpPr/>
          <p:nvPr/>
        </p:nvCxnSpPr>
        <p:spPr>
          <a:xfrm>
            <a:off x="10033000" y="87370"/>
            <a:ext cx="0" cy="3583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Connector 211">
            <a:extLst>
              <a:ext uri="{FF2B5EF4-FFF2-40B4-BE49-F238E27FC236}">
                <a16:creationId xmlns:a16="http://schemas.microsoft.com/office/drawing/2014/main" id="{F04CF475-49F4-441C-A4A9-F31C4D0CB67D}"/>
              </a:ext>
            </a:extLst>
          </p:cNvPr>
          <p:cNvCxnSpPr>
            <a:cxnSpLocks/>
          </p:cNvCxnSpPr>
          <p:nvPr/>
        </p:nvCxnSpPr>
        <p:spPr>
          <a:xfrm flipH="1">
            <a:off x="10346215" y="4149354"/>
            <a:ext cx="16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0" name="Oval 239">
            <a:extLst>
              <a:ext uri="{FF2B5EF4-FFF2-40B4-BE49-F238E27FC236}">
                <a16:creationId xmlns:a16="http://schemas.microsoft.com/office/drawing/2014/main" id="{79DB43F4-452E-4531-94E7-BFE8081934CE}"/>
              </a:ext>
            </a:extLst>
          </p:cNvPr>
          <p:cNvSpPr/>
          <p:nvPr/>
        </p:nvSpPr>
        <p:spPr>
          <a:xfrm>
            <a:off x="10333515" y="87370"/>
            <a:ext cx="1625600" cy="926873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Source</a:t>
            </a:r>
          </a:p>
        </p:txBody>
      </p:sp>
      <p:cxnSp>
        <p:nvCxnSpPr>
          <p:cNvPr id="45" name="Connector: Elbow 44">
            <a:extLst>
              <a:ext uri="{FF2B5EF4-FFF2-40B4-BE49-F238E27FC236}">
                <a16:creationId xmlns:a16="http://schemas.microsoft.com/office/drawing/2014/main" id="{ABBDC83C-E788-4C2E-86D6-666025041A3D}"/>
              </a:ext>
            </a:extLst>
          </p:cNvPr>
          <p:cNvCxnSpPr>
            <a:cxnSpLocks/>
            <a:stCxn id="21" idx="0"/>
            <a:endCxn id="118" idx="4"/>
          </p:cNvCxnSpPr>
          <p:nvPr/>
        </p:nvCxnSpPr>
        <p:spPr>
          <a:xfrm rot="16200000" flipV="1">
            <a:off x="3855546" y="1275970"/>
            <a:ext cx="1442269" cy="3275344"/>
          </a:xfrm>
          <a:prstGeom prst="bent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72">
            <a:extLst>
              <a:ext uri="{FF2B5EF4-FFF2-40B4-BE49-F238E27FC236}">
                <a16:creationId xmlns:a16="http://schemas.microsoft.com/office/drawing/2014/main" id="{628CE384-5B77-47D3-90DC-0FF63EB05CB3}"/>
              </a:ext>
            </a:extLst>
          </p:cNvPr>
          <p:cNvSpPr txBox="1"/>
          <p:nvPr/>
        </p:nvSpPr>
        <p:spPr>
          <a:xfrm>
            <a:off x="5500095" y="236986"/>
            <a:ext cx="791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CMAQ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B618B51-442A-4F26-BC61-C8BC02F07D43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71040" y="3457071"/>
            <a:ext cx="1177329" cy="1252033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E65B415-B7B1-4B48-8D91-FABC084BE47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04230" y="5533092"/>
            <a:ext cx="1177329" cy="1252033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535E367-2CD1-4AB2-BD5B-38959FAF9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16</a:t>
            </a:fld>
            <a:endParaRPr lang="en-US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FCA09321-39C5-491F-BA15-8A5C02287D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474" y="389505"/>
            <a:ext cx="3198747" cy="2172734"/>
          </a:xfrm>
          <a:prstGeom prst="rect">
            <a:avLst/>
          </a:prstGeom>
          <a:ln w="19050">
            <a:noFill/>
          </a:ln>
        </p:spPr>
      </p:pic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AC608C32-188F-4133-B69E-E386E8FEA6A0}"/>
              </a:ext>
            </a:extLst>
          </p:cNvPr>
          <p:cNvCxnSpPr>
            <a:cxnSpLocks/>
          </p:cNvCxnSpPr>
          <p:nvPr/>
        </p:nvCxnSpPr>
        <p:spPr>
          <a:xfrm rot="5400000">
            <a:off x="6190057" y="2959490"/>
            <a:ext cx="1436126" cy="238064"/>
          </a:xfrm>
          <a:prstGeom prst="bent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nector: Elbow 40">
            <a:extLst>
              <a:ext uri="{FF2B5EF4-FFF2-40B4-BE49-F238E27FC236}">
                <a16:creationId xmlns:a16="http://schemas.microsoft.com/office/drawing/2014/main" id="{D3BC6C12-6A1C-4D1E-B52B-E756F8065F34}"/>
              </a:ext>
            </a:extLst>
          </p:cNvPr>
          <p:cNvCxnSpPr>
            <a:cxnSpLocks/>
            <a:stCxn id="37" idx="2"/>
          </p:cNvCxnSpPr>
          <p:nvPr/>
        </p:nvCxnSpPr>
        <p:spPr>
          <a:xfrm rot="16200000" flipH="1">
            <a:off x="7957228" y="2818858"/>
            <a:ext cx="1731207" cy="1217967"/>
          </a:xfrm>
          <a:prstGeom prst="bentConnector3">
            <a:avLst>
              <a:gd name="adj1" fmla="val 32394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or: Elbow 43">
            <a:extLst>
              <a:ext uri="{FF2B5EF4-FFF2-40B4-BE49-F238E27FC236}">
                <a16:creationId xmlns:a16="http://schemas.microsoft.com/office/drawing/2014/main" id="{23CB042F-DF88-44DC-9F52-AEF17BE13C45}"/>
              </a:ext>
            </a:extLst>
          </p:cNvPr>
          <p:cNvCxnSpPr>
            <a:cxnSpLocks/>
            <a:endCxn id="37" idx="1"/>
          </p:cNvCxnSpPr>
          <p:nvPr/>
        </p:nvCxnSpPr>
        <p:spPr>
          <a:xfrm flipV="1">
            <a:off x="3999457" y="1475872"/>
            <a:ext cx="2615017" cy="164185"/>
          </a:xfrm>
          <a:prstGeom prst="bentConnector3">
            <a:avLst>
              <a:gd name="adj1" fmla="val 50000"/>
            </a:avLst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49080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24C800A-7511-4833-BC3E-46CF77B0C6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2943"/>
            <a:ext cx="12192000" cy="5125057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8148829F-FAFF-4631-92E5-457BC13EE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565" y="365125"/>
            <a:ext cx="11396870" cy="1325563"/>
          </a:xfrm>
        </p:spPr>
        <p:txBody>
          <a:bodyPr/>
          <a:lstStyle/>
          <a:p>
            <a:r>
              <a:rPr lang="en-US" dirty="0"/>
              <a:t>Potential Reductions currently available in CAST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E167FF-A744-44E5-A155-42794EB74768}"/>
              </a:ext>
            </a:extLst>
          </p:cNvPr>
          <p:cNvSpPr txBox="1"/>
          <p:nvPr/>
        </p:nvSpPr>
        <p:spPr>
          <a:xfrm>
            <a:off x="101600" y="6558446"/>
            <a:ext cx="34102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Source: CAST scenarios from Joe Wood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96DAB7-2068-4060-A396-5343FE641423}"/>
              </a:ext>
            </a:extLst>
          </p:cNvPr>
          <p:cNvSpPr txBox="1"/>
          <p:nvPr/>
        </p:nvSpPr>
        <p:spPr>
          <a:xfrm>
            <a:off x="2962546" y="1391478"/>
            <a:ext cx="62669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Million pounds of N reduction to the tidal waters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721523-4B12-493C-9203-4331D7436A1E}"/>
              </a:ext>
            </a:extLst>
          </p:cNvPr>
          <p:cNvSpPr txBox="1"/>
          <p:nvPr/>
        </p:nvSpPr>
        <p:spPr>
          <a:xfrm>
            <a:off x="4148615" y="2717041"/>
            <a:ext cx="310226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Totals</a:t>
            </a:r>
          </a:p>
          <a:p>
            <a:r>
              <a:rPr lang="en-US" sz="2400" dirty="0"/>
              <a:t>Amendments 	1.2 Mlbs</a:t>
            </a:r>
          </a:p>
          <a:p>
            <a:r>
              <a:rPr lang="en-US" sz="2400" dirty="0"/>
              <a:t>Biofilters 	3.5 Mlbs</a:t>
            </a:r>
          </a:p>
          <a:p>
            <a:endParaRPr lang="en-US" sz="2400" dirty="0"/>
          </a:p>
          <a:p>
            <a:r>
              <a:rPr lang="en-US" sz="2400" dirty="0"/>
              <a:t>Implemented to date</a:t>
            </a:r>
          </a:p>
          <a:p>
            <a:r>
              <a:rPr lang="en-US" sz="2400" dirty="0"/>
              <a:t>819 pounds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21AA67F1-F93B-44F4-8C91-6680A74B2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4433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7FB43-CC19-42EC-8BF4-6B72677AD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742B26-044D-42A6-8F4C-CB3B14C736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CBP tracks nitrogen loads to the Chesapeake from poultry litter</a:t>
            </a:r>
          </a:p>
          <a:p>
            <a:pPr lvl="1"/>
            <a:r>
              <a:rPr lang="en-US" dirty="0"/>
              <a:t>Land application</a:t>
            </a:r>
          </a:p>
          <a:p>
            <a:pPr lvl="1"/>
            <a:r>
              <a:rPr lang="en-US" dirty="0"/>
              <a:t>Atmospheric deposition</a:t>
            </a:r>
          </a:p>
          <a:p>
            <a:pPr lvl="1"/>
            <a:r>
              <a:rPr lang="en-US" dirty="0"/>
              <a:t>Storage losses</a:t>
            </a:r>
          </a:p>
          <a:p>
            <a:r>
              <a:rPr lang="en-US" dirty="0"/>
              <a:t>Poultry litter accounts for 7% or so of nitrogen loads to the Chesapeake</a:t>
            </a:r>
          </a:p>
          <a:p>
            <a:pPr lvl="1"/>
            <a:r>
              <a:rPr lang="en-US" dirty="0"/>
              <a:t>The percentage has grown with increases in poultry and decreases in other sources</a:t>
            </a:r>
          </a:p>
          <a:p>
            <a:r>
              <a:rPr lang="en-US" dirty="0"/>
              <a:t>Restricting or capturing ammonia emissions could reduce nitrogen to the Bay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5F6540-69B7-497D-AE30-0FBE4374E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03AF7-5D9B-4EA7-8E18-14A08CEE342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121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1033</TotalTime>
  <Words>584</Words>
  <Application>Microsoft Office PowerPoint</Application>
  <PresentationFormat>Widescreen</PresentationFormat>
  <Paragraphs>177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Poultry Sources in Chesapeake Bay Program Nitrogen Modeling</vt:lpstr>
      <vt:lpstr>The Chesapeake Bay Poultry Ammonia Issue</vt:lpstr>
      <vt:lpstr>CBP TMDL Water Quality Models</vt:lpstr>
      <vt:lpstr>PowerPoint Presentation</vt:lpstr>
      <vt:lpstr>PowerPoint Presentation</vt:lpstr>
      <vt:lpstr>Use of CBP Watershed Model (CAST)</vt:lpstr>
      <vt:lpstr>PowerPoint Presentation</vt:lpstr>
      <vt:lpstr>Nitrogen Sources to the Chesapeake</vt:lpstr>
      <vt:lpstr>Nitrogen Sources to the Chesapeake</vt:lpstr>
      <vt:lpstr>Nitrogen Sources to the Chesapeake</vt:lpstr>
      <vt:lpstr>PowerPoint Presentation</vt:lpstr>
      <vt:lpstr>Poultry load to Bay million lbs per year</vt:lpstr>
      <vt:lpstr>Sources of N in 1985</vt:lpstr>
      <vt:lpstr>N fate in CAST</vt:lpstr>
      <vt:lpstr>Filtered emissions</vt:lpstr>
      <vt:lpstr>Restrict volatilization</vt:lpstr>
      <vt:lpstr>Potential Reductions currently available in CAST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CBP TMDL Water Quality Models</dc:title>
  <dc:creator>Gary Shenk</dc:creator>
  <cp:lastModifiedBy>Gary Shenk</cp:lastModifiedBy>
  <cp:revision>34</cp:revision>
  <dcterms:created xsi:type="dcterms:W3CDTF">2021-11-15T18:24:34Z</dcterms:created>
  <dcterms:modified xsi:type="dcterms:W3CDTF">2022-04-20T20:21:18Z</dcterms:modified>
</cp:coreProperties>
</file>