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01" r:id="rId4"/>
    <p:sldMasterId id="2147483713" r:id="rId5"/>
    <p:sldMasterId id="2147483725" r:id="rId6"/>
    <p:sldMasterId id="2147483730" r:id="rId7"/>
    <p:sldMasterId id="2147483742" r:id="rId8"/>
  </p:sldMasterIdLst>
  <p:notesMasterIdLst>
    <p:notesMasterId r:id="rId45"/>
  </p:notesMasterIdLst>
  <p:sldIdLst>
    <p:sldId id="888" r:id="rId9"/>
    <p:sldId id="363" r:id="rId10"/>
    <p:sldId id="258" r:id="rId11"/>
    <p:sldId id="890" r:id="rId12"/>
    <p:sldId id="909" r:id="rId13"/>
    <p:sldId id="889" r:id="rId14"/>
    <p:sldId id="891" r:id="rId15"/>
    <p:sldId id="892" r:id="rId16"/>
    <p:sldId id="894" r:id="rId17"/>
    <p:sldId id="895" r:id="rId18"/>
    <p:sldId id="893" r:id="rId19"/>
    <p:sldId id="266" r:id="rId20"/>
    <p:sldId id="896" r:id="rId21"/>
    <p:sldId id="353" r:id="rId22"/>
    <p:sldId id="257" r:id="rId23"/>
    <p:sldId id="397" r:id="rId24"/>
    <p:sldId id="398" r:id="rId25"/>
    <p:sldId id="902" r:id="rId26"/>
    <p:sldId id="903" r:id="rId27"/>
    <p:sldId id="856" r:id="rId28"/>
    <p:sldId id="749" r:id="rId29"/>
    <p:sldId id="708" r:id="rId30"/>
    <p:sldId id="711" r:id="rId31"/>
    <p:sldId id="256" r:id="rId32"/>
    <p:sldId id="897" r:id="rId33"/>
    <p:sldId id="898" r:id="rId34"/>
    <p:sldId id="906" r:id="rId35"/>
    <p:sldId id="907" r:id="rId36"/>
    <p:sldId id="908" r:id="rId37"/>
    <p:sldId id="899" r:id="rId38"/>
    <p:sldId id="900" r:id="rId39"/>
    <p:sldId id="901" r:id="rId40"/>
    <p:sldId id="904" r:id="rId41"/>
    <p:sldId id="905" r:id="rId42"/>
    <p:sldId id="910" r:id="rId43"/>
    <p:sldId id="34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2" d="100"/>
          <a:sy n="72"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55F18-A844-48D1-A35A-F74810F99EBE}"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AC138-A4FC-45C1-A48D-806F94E4B950}" type="slidenum">
              <a:rPr lang="en-US" smtClean="0"/>
              <a:t>‹#›</a:t>
            </a:fld>
            <a:endParaRPr lang="en-US"/>
          </a:p>
        </p:txBody>
      </p:sp>
    </p:spTree>
    <p:extLst>
      <p:ext uri="{BB962C8B-B14F-4D97-AF65-F5344CB8AC3E}">
        <p14:creationId xmlns:p14="http://schemas.microsoft.com/office/powerpoint/2010/main" val="37077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6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82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11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33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265A7-F4E8-4452-B2C8-16DA785F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7625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265A7-F4E8-4452-B2C8-16DA785F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6192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4cbdcbfe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4cbdcbfe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DC8E2-2544-48A4-A511-A2DD5AC990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39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panose="020B0604020202020204" pitchFamily="34" charset="0"/>
              </a:rPr>
              <a:t>Goal: Sustain state-identified healthy waters and watersheds recognized for their high quality and/or high ecological value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DC8E2-2544-48A4-A511-A2DD5AC990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Long term monitoring and evaluation of land conversion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Output a standardized set of graphs and interpretive text tailored to graph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j-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DC8E2-2544-48A4-A511-A2DD5AC990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9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RTI under a subcontract of the CIC / EPA geospatial contract recently completed a user needs research study related to our “cross GIT” mapping needs.  This is a primarily internal, GIT leadership, outcome focused audience.  We have been able to glean a lot of information from this study related to the need for better organization of online tools, tutorials etc.  We can cater to this audience, but what about other audiences.</a:t>
            </a:r>
          </a:p>
          <a:p>
            <a:endParaRPr lang="en-US" dirty="0"/>
          </a:p>
          <a:p>
            <a:r>
              <a:rPr lang="en-US" dirty="0"/>
              <a:t>Increasingly and under the leadership of Amy Handen now with EPA and our , Rachel Felver and CBP Communications team Social science, behavior change, user needs and research is an essential and often over looked when developing data communication and tools.</a:t>
            </a:r>
          </a:p>
          <a:p>
            <a:r>
              <a:rPr lang="en-US" dirty="0"/>
              <a:t>Lara Fowler presentation on pulling different data source together.  Learning from the work they have done related to local gov challenges.</a:t>
            </a:r>
          </a:p>
          <a:p>
            <a:r>
              <a:rPr lang="en-US" dirty="0"/>
              <a:t>How can the COVID response support CBP outcomes…? I really appreciate the synergies across systems term vs. data gaps or needs.  It an opportunity!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DC8E2-2544-48A4-A511-A2DD5AC990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929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1f7bda07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1f7bda07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endParaRPr sz="1300">
              <a:solidFill>
                <a:srgbClr val="595959"/>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Intro (verbal)-- largest oyster restoration project in the world; put a very intensive monitoring program in place; spent seven years doing an intensive 'oyster reef ecosystem services project' to begin understanding what all that restoration is buying us.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4cbdcbfe3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4cbdcbfe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4cbdcbfe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4cbdcbfe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70f79f3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70f79f3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7b12aab95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7b12aab95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Female-specific mgmt framework - science needs tied to this</a:t>
            </a:r>
            <a:endParaRPr/>
          </a:p>
          <a:p>
            <a:pPr marL="0" lvl="0" indent="0" algn="l" rtl="0">
              <a:spcBef>
                <a:spcPts val="0"/>
              </a:spcBef>
              <a:spcAft>
                <a:spcPts val="0"/>
              </a:spcAft>
              <a:buNone/>
            </a:pPr>
            <a:r>
              <a:rPr lang="en"/>
              <a:t>Two aspects to blue crab science needs:</a:t>
            </a:r>
            <a:endParaRPr/>
          </a:p>
          <a:p>
            <a:pPr marL="457200" lvl="0" indent="-298450" algn="l" rtl="0">
              <a:spcBef>
                <a:spcPts val="0"/>
              </a:spcBef>
              <a:spcAft>
                <a:spcPts val="0"/>
              </a:spcAft>
              <a:buSzPts val="1100"/>
              <a:buAutoNum type="arabicParenR"/>
            </a:pPr>
            <a:r>
              <a:rPr lang="en"/>
              <a:t>Improving SA model</a:t>
            </a:r>
            <a:endParaRPr/>
          </a:p>
          <a:p>
            <a:pPr marL="457200" lvl="0" indent="-298450" algn="l" rtl="0">
              <a:spcBef>
                <a:spcPts val="0"/>
              </a:spcBef>
              <a:spcAft>
                <a:spcPts val="0"/>
              </a:spcAft>
              <a:buSzPts val="1100"/>
              <a:buAutoNum type="arabicParenR"/>
            </a:pPr>
            <a:r>
              <a:rPr lang="en"/>
              <a:t>Understanding blue crab ecology - impacts of ecology and environment on abundance/recruitment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7097d09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7097d09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Improving model performance</a:t>
            </a:r>
            <a:endParaRPr/>
          </a:p>
          <a:p>
            <a:pPr marL="457200" lvl="0" indent="-298450" algn="l" rtl="0">
              <a:spcBef>
                <a:spcPts val="0"/>
              </a:spcBef>
              <a:spcAft>
                <a:spcPts val="0"/>
              </a:spcAft>
              <a:buSzPts val="1100"/>
              <a:buChar char="●"/>
            </a:pPr>
            <a:r>
              <a:rPr lang="en"/>
              <a:t>CBSAC has looked at effects of habitat on catchability</a:t>
            </a:r>
            <a:endParaRPr/>
          </a:p>
          <a:p>
            <a:pPr marL="457200" lvl="0" indent="-298450" algn="l" rtl="0">
              <a:spcBef>
                <a:spcPts val="0"/>
              </a:spcBef>
              <a:spcAft>
                <a:spcPts val="0"/>
              </a:spcAft>
              <a:buSzPts val="1100"/>
              <a:buChar char="●"/>
            </a:pPr>
            <a:r>
              <a:rPr lang="en"/>
              <a:t>Further interest in using FI data to understand distributions</a:t>
            </a:r>
            <a:endParaRPr/>
          </a:p>
          <a:p>
            <a:pPr marL="457200" lvl="0" indent="-298450" algn="l" rtl="0">
              <a:spcBef>
                <a:spcPts val="0"/>
              </a:spcBef>
              <a:spcAft>
                <a:spcPts val="0"/>
              </a:spcAft>
              <a:buSzPts val="1100"/>
              <a:buChar char="●"/>
            </a:pPr>
            <a:r>
              <a:rPr lang="en"/>
              <a:t>Can inform parameters to improve SA model</a:t>
            </a:r>
            <a:endParaRPr/>
          </a:p>
          <a:p>
            <a:pPr marL="457200" lvl="0" indent="-298450" algn="l" rtl="0">
              <a:spcBef>
                <a:spcPts val="0"/>
              </a:spcBef>
              <a:spcAft>
                <a:spcPts val="0"/>
              </a:spcAft>
              <a:buSzPts val="1100"/>
              <a:buChar char="●"/>
            </a:pPr>
            <a:r>
              <a:rPr lang="en"/>
              <a:t>CBSAC continuing with this work and will likely be addressed in upcoming workshop</a:t>
            </a:r>
            <a:endParaRPr/>
          </a:p>
          <a:p>
            <a:pPr marL="0" lvl="0" indent="0" algn="l" rtl="0">
              <a:spcBef>
                <a:spcPts val="0"/>
              </a:spcBef>
              <a:spcAft>
                <a:spcPts val="0"/>
              </a:spcAft>
              <a:buNone/>
            </a:pPr>
            <a:r>
              <a:rPr lang="en"/>
              <a:t>Understanding blue crab ecology</a:t>
            </a:r>
            <a:endParaRPr/>
          </a:p>
          <a:p>
            <a:pPr marL="457200" lvl="0" indent="-298450" algn="l" rtl="0">
              <a:spcBef>
                <a:spcPts val="0"/>
              </a:spcBef>
              <a:spcAft>
                <a:spcPts val="0"/>
              </a:spcAft>
              <a:buSzPts val="1100"/>
              <a:buChar char="●"/>
            </a:pPr>
            <a:r>
              <a:rPr lang="en"/>
              <a:t>Longer-term science need given lack of EBFM</a:t>
            </a:r>
            <a:endParaRPr/>
          </a:p>
          <a:p>
            <a:pPr marL="457200" lvl="0" indent="-298450" algn="l" rtl="0">
              <a:spcBef>
                <a:spcPts val="0"/>
              </a:spcBef>
              <a:spcAft>
                <a:spcPts val="0"/>
              </a:spcAft>
              <a:buSzPts val="1100"/>
              <a:buChar char="●"/>
            </a:pPr>
            <a:r>
              <a:rPr lang="en"/>
              <a:t>UMCES initial study ranking factors that affect abundance/recruitment</a:t>
            </a:r>
            <a:endParaRPr/>
          </a:p>
          <a:p>
            <a:pPr marL="457200" lvl="0" indent="-298450" algn="l" rtl="0">
              <a:spcBef>
                <a:spcPts val="0"/>
              </a:spcBef>
              <a:spcAft>
                <a:spcPts val="0"/>
              </a:spcAft>
              <a:buSzPts val="1100"/>
              <a:buChar char="●"/>
            </a:pPr>
            <a:r>
              <a:rPr lang="en"/>
              <a:t>Interest in further research focused on ecological/environmental impacts on the blue crab population</a:t>
            </a:r>
            <a:endParaRPr/>
          </a:p>
          <a:p>
            <a:pPr marL="914400" lvl="1" indent="-298450" algn="l" rtl="0">
              <a:spcBef>
                <a:spcPts val="0"/>
              </a:spcBef>
              <a:spcAft>
                <a:spcPts val="0"/>
              </a:spcAft>
              <a:buSzPts val="1100"/>
              <a:buChar char="○"/>
            </a:pPr>
            <a:r>
              <a:rPr lang="en"/>
              <a:t>Effects of currents, storm events, habitat loss, etc on recruitment</a:t>
            </a:r>
            <a:endParaRPr/>
          </a:p>
          <a:p>
            <a:pPr marL="914400" lvl="1" indent="-298450" algn="l" rtl="0">
              <a:spcBef>
                <a:spcPts val="0"/>
              </a:spcBef>
              <a:spcAft>
                <a:spcPts val="0"/>
              </a:spcAft>
              <a:buSzPts val="1100"/>
              <a:buChar char="○"/>
            </a:pPr>
            <a:r>
              <a:rPr lang="en"/>
              <a:t>Impacts of predators (blue catfish)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4cbdcbfe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4cbdcbfe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Shoreline changes over time would be valuable for communications and potentially restoration/conservation guidance</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78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11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33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81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727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28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3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0b66dc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0b66dc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8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7155-2512-4FB6-B027-94DCC7A42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B57068-DA03-4F0C-92E7-E742ED719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EB3D0-74B6-46C1-AE88-7617FA5634B8}"/>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90E5440F-CC0C-4D3B-A2FE-28AC919827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B3310-52E7-482C-8988-F33E62743D04}"/>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05428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5C0-1AE5-43AF-A879-73FBC2B92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BC048-5181-49FC-8E0D-E9FA871FE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3243F-310E-495C-AA9B-9EFAE8CA7884}"/>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AB2A5351-0BE8-4514-BCD6-FB7DF7EEE1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C66EF-8CBE-4756-8F1A-167438257BFA}"/>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167470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B75A2-59E5-41A0-A2E7-F06B61C31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1A23C-E545-4EA0-A0E6-0EBD759845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A72F2-103E-4C20-A2C5-9FCC1FF4D655}"/>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9330F634-AA7F-4097-A410-60DCD22D83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A7C44-C55E-4D3C-82C4-DDC2F24DD3B5}"/>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75505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029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127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831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512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193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982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3788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846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3A96-5D08-472F-A407-75B69019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DEC16-2755-4DE9-8533-218CC2DED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9198-210B-4B14-BE4B-790915598B79}"/>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B12539A1-967E-460E-8F9B-66CF0C61D1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4AFF5-6D10-41B2-B1CE-CD39C2B10B21}"/>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26024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2894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569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54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3A96-5D08-472F-A407-75B69019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DEC16-2755-4DE9-8533-218CC2DED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9198-210B-4B14-BE4B-790915598B79}"/>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B12539A1-967E-460E-8F9B-66CF0C61D1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4AFF5-6D10-41B2-B1CE-CD39C2B10B21}"/>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138734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02F9-D4F3-4C01-BBE9-EE37078CC3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7A0DB9-7512-4AE1-AFDB-F5833E3AA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5933E-B140-4D5D-B7FA-2FBEC96B9D21}"/>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B0073811-77E8-48D8-9D7F-B41865FD3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0165B-1884-4F5C-8D3D-7DD00CDD6567}"/>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1963899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4FF5-545E-4446-91A0-62632E97B3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335DA-D92F-4F8E-ADC5-ADD1B7686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EFA33-6F67-4BC1-87E0-59D2B59F0271}"/>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F96562C9-B9C2-4206-B205-39215BD7F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F70AB-F346-42B0-9F77-C2CA3E44432A}"/>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570422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C918-8D10-46ED-B00F-74FB67E1C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7E98C-9803-433B-856F-9AFE1D20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97D1FC-B5A2-44A5-9630-C533B683BD24}"/>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C1591E48-F060-4C5A-A5F1-38F4E2DDE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351B7-D778-4B06-A8F7-5D03ADD312F1}"/>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77089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3226-5915-4821-A1AA-965449CBE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60669-1989-4608-9447-AC3F547DD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453ABD-7E80-4661-9FA9-406F7C3BC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6A9390-63B3-4799-9767-F4332FBAC3EE}"/>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6" name="Footer Placeholder 5">
            <a:extLst>
              <a:ext uri="{FF2B5EF4-FFF2-40B4-BE49-F238E27FC236}">
                <a16:creationId xmlns:a16="http://schemas.microsoft.com/office/drawing/2014/main" id="{DED2673F-8541-4CB7-A1AD-863569FD0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5C47E-AEEA-48CC-B8D9-7738F0781DCE}"/>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2197870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DD05-FBA4-4F73-BC81-C9E3A3A3F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DCFD2-2C4A-4CC5-AD64-767531028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15030-21DF-4F79-BEA6-15F43E5262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A913B-66B2-4CA8-B032-399419BCB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844C9-6097-45BE-81BA-C8246D152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9EBE9-A698-4FFC-80D2-8F11905818CB}"/>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8" name="Footer Placeholder 7">
            <a:extLst>
              <a:ext uri="{FF2B5EF4-FFF2-40B4-BE49-F238E27FC236}">
                <a16:creationId xmlns:a16="http://schemas.microsoft.com/office/drawing/2014/main" id="{F4BF7E39-C25E-4817-A4DF-208FBB7C6C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26349D-2F64-4B2C-AFBA-1802B264A7EB}"/>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16896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D34D-FCC7-47B5-9179-C954A2360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80519-5BCB-4218-AAD0-22E3B4608442}"/>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4" name="Footer Placeholder 3">
            <a:extLst>
              <a:ext uri="{FF2B5EF4-FFF2-40B4-BE49-F238E27FC236}">
                <a16:creationId xmlns:a16="http://schemas.microsoft.com/office/drawing/2014/main" id="{CABA195E-A018-4CE9-A9BC-23A5BFC31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AA510-3F1D-41D6-81C4-D15A71BD8940}"/>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335156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B91A-7F9F-4B1B-B343-CAC4FC375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4DF50-B2DE-4977-989D-3E8DD7563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8C1A14-05D9-4556-A2E2-2172886A9067}"/>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D4AD25C5-353A-4C4E-A43F-ABE3C1A4E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D2C04-FCF6-4BAC-91C5-61E1BA5FAD0E}"/>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48225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927F1-1197-4CCA-9839-DAF4DE500A8D}"/>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3" name="Footer Placeholder 2">
            <a:extLst>
              <a:ext uri="{FF2B5EF4-FFF2-40B4-BE49-F238E27FC236}">
                <a16:creationId xmlns:a16="http://schemas.microsoft.com/office/drawing/2014/main" id="{BDDBC307-D091-494B-A088-27C4EE991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EABC9E-C0BC-4008-B2D0-E1CC8874AA69}"/>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1415972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8E0F-46CC-4144-8ED0-07DB554DC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00F84-ACEF-48FE-9336-E17147A33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59FF28-C318-47CE-8607-8C9D8C2FC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864F1-CD86-47C4-8FF8-2B813048163A}"/>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6" name="Footer Placeholder 5">
            <a:extLst>
              <a:ext uri="{FF2B5EF4-FFF2-40B4-BE49-F238E27FC236}">
                <a16:creationId xmlns:a16="http://schemas.microsoft.com/office/drawing/2014/main" id="{0B0F09EE-B79E-42E4-B62B-CC749A062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EDFCE-477A-4EEC-A112-6A3A3829543F}"/>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4252320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4925-6D73-4C9B-A395-125BA98E1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74D991-47FE-4BFC-ADF8-2FE71B5E9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7E185-FEE0-48B1-A2DD-D64075CCA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8F81E-1D98-46AA-A350-832C8337DB71}"/>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6" name="Footer Placeholder 5">
            <a:extLst>
              <a:ext uri="{FF2B5EF4-FFF2-40B4-BE49-F238E27FC236}">
                <a16:creationId xmlns:a16="http://schemas.microsoft.com/office/drawing/2014/main" id="{78D8AE92-9002-482C-98BE-70DFF936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2A5E-2227-4291-AA82-1F4417C5FE3E}"/>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411851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9C01-FE83-4C13-9247-93A9709DC9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538E8-A93E-4B60-AD0D-7C38B5885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E24F3-170F-479E-8F66-B4FC00A7562A}"/>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73B5E766-1C6A-4F3C-B161-458FAB5CF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C1050-F712-4BF0-8D04-DD0D83EE1182}"/>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2593423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6EB14-4A32-446F-8B66-03A1FA303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B1F57-B566-47B4-951D-2CF580815A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20CF-EA2B-463B-B4AD-9FF917914763}"/>
              </a:ext>
            </a:extLst>
          </p:cNvPr>
          <p:cNvSpPr>
            <a:spLocks noGrp="1"/>
          </p:cNvSpPr>
          <p:nvPr>
            <p:ph type="dt" sz="half" idx="10"/>
          </p:nvPr>
        </p:nvSpPr>
        <p:spPr/>
        <p:txBody>
          <a:body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669B2C69-354F-40C2-A037-7ED3F781E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8075F-805D-4AAF-955F-E00F48DDA579}"/>
              </a:ext>
            </a:extLst>
          </p:cNvPr>
          <p:cNvSpPr>
            <a:spLocks noGrp="1"/>
          </p:cNvSpPr>
          <p:nvPr>
            <p:ph type="sldNum" sz="quarter" idx="12"/>
          </p:nvPr>
        </p:nvSpPr>
        <p:spPr/>
        <p:txBody>
          <a:bodyPr/>
          <a:lstStyle/>
          <a:p>
            <a:fld id="{86F8A31A-E045-43CB-8CDC-8DEE39C73128}" type="slidenum">
              <a:rPr lang="en-US" smtClean="0"/>
              <a:t>‹#›</a:t>
            </a:fld>
            <a:endParaRPr lang="en-US"/>
          </a:p>
        </p:txBody>
      </p:sp>
    </p:spTree>
    <p:extLst>
      <p:ext uri="{BB962C8B-B14F-4D97-AF65-F5344CB8AC3E}">
        <p14:creationId xmlns:p14="http://schemas.microsoft.com/office/powerpoint/2010/main" val="3832957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5003-7E59-4358-9AFE-7E7F4802D7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8D0DA-B280-453B-9945-522716A3225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0AFE1C-A420-4925-8E4D-B6A8B490D3B2}"/>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94614CCF-D552-43F0-A0F5-0231D672D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0727F8-6D31-4D2E-B28B-FEBDCFF860D2}"/>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3677582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0ADC-F53D-4717-8D74-8DF1E68FE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FF6A6-A432-4AE5-BDD5-624581610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55B8C-7840-4B75-A2C3-57BFF2AABB6E}"/>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36872810-3D0B-4B21-BC9B-4083EB90F6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D58E3E-1A14-46CE-8340-8F31841AAA3B}"/>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3132274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265E-4CD2-485A-8EDE-4EC742E95C8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EB48C-35E3-4DB6-94AD-52EAFF6AB0F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DA2E6-ACE4-4AE4-BA00-14E457706572}"/>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752DB5FC-C8FD-4CDF-9C68-97E4A6805D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4FF61F-3A84-4065-B7C0-E832F2D74F5A}"/>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2327164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B3B7-B7E0-4876-837B-2A6897D01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6C1D0-FF77-4F95-943B-FB1F11A90F6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F7932-6382-4250-9DAB-AB8DC05E607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A9CD4-98BF-436A-A368-3BCBE0402B08}"/>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6" name="Footer Placeholder 5">
            <a:extLst>
              <a:ext uri="{FF2B5EF4-FFF2-40B4-BE49-F238E27FC236}">
                <a16:creationId xmlns:a16="http://schemas.microsoft.com/office/drawing/2014/main" id="{BF4770AA-6572-4692-A31D-353B152D03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2BE477-28FF-46DC-A181-F265E568F97A}"/>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779956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6571-5FC8-415C-A183-78247A478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EE456F-1824-40CE-BCA8-2D502D43214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20C85-A435-45DF-AAA9-F81B04361C0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92082-FFE2-42A0-BD3D-6389C602D72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C58F2-C9CE-4F8E-AD57-3A951B15680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E829B-9CD3-4289-8628-26115A965441}"/>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8" name="Footer Placeholder 7">
            <a:extLst>
              <a:ext uri="{FF2B5EF4-FFF2-40B4-BE49-F238E27FC236}">
                <a16:creationId xmlns:a16="http://schemas.microsoft.com/office/drawing/2014/main" id="{54523E36-A18D-4013-B8E0-94DCFAE0DE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43DD76-B49F-4EDB-B087-EBDB131A2C9B}"/>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131267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B89E-4D88-453D-8171-8AFA50876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1BB67-78B3-4E5A-AA85-CDCEB2AB6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46D57-7E66-4DF6-8FDB-62F4CAE739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8C3D71-E131-449B-A2CF-61152224574C}"/>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6" name="Footer Placeholder 5">
            <a:extLst>
              <a:ext uri="{FF2B5EF4-FFF2-40B4-BE49-F238E27FC236}">
                <a16:creationId xmlns:a16="http://schemas.microsoft.com/office/drawing/2014/main" id="{AFC4D37F-2566-4632-ACB5-558C25B010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E17EE-C497-4E10-8B56-208948F1EA5B}"/>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134523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53B6-1919-41D9-9918-A173B8810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40929-915F-4CE2-8D8A-F22DACA35A1F}"/>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4" name="Footer Placeholder 3">
            <a:extLst>
              <a:ext uri="{FF2B5EF4-FFF2-40B4-BE49-F238E27FC236}">
                <a16:creationId xmlns:a16="http://schemas.microsoft.com/office/drawing/2014/main" id="{ABE559AB-3345-4E35-A899-5E8C192DDD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3C8D67-BC34-404C-92CC-3700A38C1B54}"/>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304743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983FD-59B1-4C7F-BB71-FB733CB4CF56}"/>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3" name="Footer Placeholder 2">
            <a:extLst>
              <a:ext uri="{FF2B5EF4-FFF2-40B4-BE49-F238E27FC236}">
                <a16:creationId xmlns:a16="http://schemas.microsoft.com/office/drawing/2014/main" id="{42E9FBED-B13D-48C9-A3EB-820DC5D725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709985-4559-45A0-9505-6B5F15903B29}"/>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2767117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FEF3-DC19-4433-8BE8-EA563AC58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25FC2-2BC8-4D00-A8F9-A1E803705AF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0EAC20-E1B0-48C9-AF11-7BA35C6C2D6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0C97F-0A20-4195-BAC9-64C871D8DF07}"/>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6" name="Footer Placeholder 5">
            <a:extLst>
              <a:ext uri="{FF2B5EF4-FFF2-40B4-BE49-F238E27FC236}">
                <a16:creationId xmlns:a16="http://schemas.microsoft.com/office/drawing/2014/main" id="{11B86495-56EF-48A3-8794-0DCAE0946C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93CFA3-70B9-468E-A8D0-E7B01FF8CA8C}"/>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3408598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F7FA-CF27-4F6C-9C16-326F7E972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7578B-1554-4EDE-811C-E3F71C4EE9A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0D3AD688-CED1-4491-908D-F848287D950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20F2C-0CA2-4565-893F-AC8F59110428}"/>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6" name="Footer Placeholder 5">
            <a:extLst>
              <a:ext uri="{FF2B5EF4-FFF2-40B4-BE49-F238E27FC236}">
                <a16:creationId xmlns:a16="http://schemas.microsoft.com/office/drawing/2014/main" id="{B5388E09-B7F8-4B7D-A23C-EF20FDCA61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2DC024-8EA8-4CD7-9547-4404D92D7BF4}"/>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908792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F457-72A9-4598-B0EA-3FB364BD6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7AF07-5135-4293-98C6-8BEEDA4B4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0BEAB-9324-4114-994D-BDD436C80665}"/>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B5ABB5AC-AF49-4A52-86DB-15F3CFC4F7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D8C38E-E945-4234-BDF2-EFBA023A86F5}"/>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198155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2BE92-9A12-4954-B98F-31C98E3F2D0D}"/>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B0BDB-0AFF-47D2-B37C-916BA5FCF07D}"/>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F3464-8420-4EEF-9666-7680E88B586F}"/>
              </a:ext>
            </a:extLst>
          </p:cNvPr>
          <p:cNvSpPr>
            <a:spLocks noGrp="1"/>
          </p:cNvSpPr>
          <p:nvPr>
            <p:ph type="dt" sz="half" idx="10"/>
          </p:nvPr>
        </p:nvSpPr>
        <p:spPr/>
        <p:txBody>
          <a:body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C017749C-29ED-42AD-8F86-67AD89D9FA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7F62AD-30C5-4EB1-81C9-619CF64C3A05}"/>
              </a:ext>
            </a:extLst>
          </p:cNvPr>
          <p:cNvSpPr>
            <a:spLocks noGrp="1"/>
          </p:cNvSpPr>
          <p:nvPr>
            <p:ph type="sldNum" sz="quarter" idx="12"/>
          </p:nvPr>
        </p:nvSpPr>
        <p:spPr/>
        <p:txBody>
          <a:bodyPr/>
          <a:lstStyle/>
          <a:p>
            <a:fld id="{2B830279-F0FF-4B1D-9099-DED86A287FE8}" type="slidenum">
              <a:rPr lang="en-US" smtClean="0"/>
              <a:t>‹#›</a:t>
            </a:fld>
            <a:endParaRPr lang="en-US" dirty="0"/>
          </a:p>
        </p:txBody>
      </p:sp>
    </p:spTree>
    <p:extLst>
      <p:ext uri="{BB962C8B-B14F-4D97-AF65-F5344CB8AC3E}">
        <p14:creationId xmlns:p14="http://schemas.microsoft.com/office/powerpoint/2010/main" val="2122583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1107190" y="1588342"/>
            <a:ext cx="994351" cy="61101"/>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ctrTitle"/>
          </p:nvPr>
        </p:nvSpPr>
        <p:spPr>
          <a:xfrm>
            <a:off x="972600" y="1763267"/>
            <a:ext cx="10250800" cy="22196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5" name="Google Shape;15;p2"/>
          <p:cNvSpPr txBox="1">
            <a:spLocks noGrp="1"/>
          </p:cNvSpPr>
          <p:nvPr>
            <p:ph type="subTitle" idx="1"/>
          </p:nvPr>
        </p:nvSpPr>
        <p:spPr>
          <a:xfrm>
            <a:off x="972836" y="4230533"/>
            <a:ext cx="10250800" cy="721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16" name="Google Shape;16;p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8616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0"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3"/>
          <p:cNvSpPr txBox="1">
            <a:spLocks noGrp="1"/>
          </p:cNvSpPr>
          <p:nvPr>
            <p:ph type="title"/>
          </p:nvPr>
        </p:nvSpPr>
        <p:spPr>
          <a:xfrm>
            <a:off x="972600" y="1763267"/>
            <a:ext cx="10251200" cy="2024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9826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9372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oogle Shape;33;p5"/>
          <p:cNvGrpSpPr/>
          <p:nvPr/>
        </p:nvGrpSpPr>
        <p:grpSpPr>
          <a:xfrm>
            <a:off x="1107190" y="1588342"/>
            <a:ext cx="994351" cy="61101"/>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37" name="Google Shape;37;p5"/>
          <p:cNvSpPr txBox="1">
            <a:spLocks noGrp="1"/>
          </p:cNvSpPr>
          <p:nvPr>
            <p:ph type="body" idx="1"/>
          </p:nvPr>
        </p:nvSpPr>
        <p:spPr>
          <a:xfrm>
            <a:off x="972433" y="2771833"/>
            <a:ext cx="50324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6191472" y="2771833"/>
            <a:ext cx="50324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958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0E30-6544-40F4-8AA9-CC4573D24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4BFC7-1C36-488D-A6C6-80E0DE675C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AC2406-EFC8-4C15-B5A0-B993D63F1C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C3578-0BC9-40A5-9343-B00B264CC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2F0CE0-A458-47F3-84BB-922374EB82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6D0D6-45D6-4B45-89A6-04F10267F321}"/>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8" name="Footer Placeholder 7">
            <a:extLst>
              <a:ext uri="{FF2B5EF4-FFF2-40B4-BE49-F238E27FC236}">
                <a16:creationId xmlns:a16="http://schemas.microsoft.com/office/drawing/2014/main" id="{9BA29D04-E800-4B74-85C9-15569AF59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F9BB2C-8387-4A23-B7B5-1E58A0F6FAF7}"/>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663457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 name="Google Shape;42;p6"/>
          <p:cNvGrpSpPr/>
          <p:nvPr/>
        </p:nvGrpSpPr>
        <p:grpSpPr>
          <a:xfrm>
            <a:off x="1107190" y="1588342"/>
            <a:ext cx="994351" cy="61101"/>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6"/>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46" name="Google Shape;46;p6"/>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4795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7"/>
          <p:cNvGrpSpPr/>
          <p:nvPr/>
        </p:nvGrpSpPr>
        <p:grpSpPr>
          <a:xfrm>
            <a:off x="1107190" y="1588342"/>
            <a:ext cx="994351" cy="61101"/>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7"/>
          <p:cNvSpPr txBox="1">
            <a:spLocks noGrp="1"/>
          </p:cNvSpPr>
          <p:nvPr>
            <p:ph type="title"/>
          </p:nvPr>
        </p:nvSpPr>
        <p:spPr>
          <a:xfrm>
            <a:off x="973333" y="1758200"/>
            <a:ext cx="4401200" cy="18420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53" name="Google Shape;53;p7"/>
          <p:cNvSpPr txBox="1">
            <a:spLocks noGrp="1"/>
          </p:cNvSpPr>
          <p:nvPr>
            <p:ph type="body" idx="1"/>
          </p:nvPr>
        </p:nvSpPr>
        <p:spPr>
          <a:xfrm>
            <a:off x="961633" y="3708967"/>
            <a:ext cx="4401200" cy="2130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9078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190" y="5558840"/>
            <a:ext cx="994351" cy="6110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8"/>
          <p:cNvSpPr txBox="1">
            <a:spLocks noGrp="1"/>
          </p:cNvSpPr>
          <p:nvPr>
            <p:ph type="title"/>
          </p:nvPr>
        </p:nvSpPr>
        <p:spPr>
          <a:xfrm>
            <a:off x="972600" y="1152400"/>
            <a:ext cx="9361600" cy="3980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429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 name="Google Shape;63;p9"/>
          <p:cNvGrpSpPr/>
          <p:nvPr/>
        </p:nvGrpSpPr>
        <p:grpSpPr>
          <a:xfrm>
            <a:off x="1107190" y="1588342"/>
            <a:ext cx="994351" cy="61101"/>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Google Shape;66;p9"/>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67" name="Google Shape;67;p9"/>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7949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200" cy="6140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6937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190" y="5558840"/>
            <a:ext cx="994351" cy="61101"/>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11"/>
          <p:cNvSpPr txBox="1">
            <a:spLocks noGrp="1"/>
          </p:cNvSpPr>
          <p:nvPr>
            <p:ph type="title" hasCustomPrompt="1"/>
          </p:nvPr>
        </p:nvSpPr>
        <p:spPr>
          <a:xfrm>
            <a:off x="972600" y="978600"/>
            <a:ext cx="10251200" cy="165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10666">
                <a:solidFill>
                  <a:schemeClr val="lt1"/>
                </a:solidFill>
              </a:defRPr>
            </a:lvl1pPr>
            <a:lvl2pPr lvl="1">
              <a:spcBef>
                <a:spcPts val="0"/>
              </a:spcBef>
              <a:spcAft>
                <a:spcPts val="0"/>
              </a:spcAft>
              <a:buClr>
                <a:schemeClr val="lt1"/>
              </a:buClr>
              <a:buSzPts val="8000"/>
              <a:buNone/>
              <a:defRPr sz="10666">
                <a:solidFill>
                  <a:schemeClr val="lt1"/>
                </a:solidFill>
              </a:defRPr>
            </a:lvl2pPr>
            <a:lvl3pPr lvl="2">
              <a:spcBef>
                <a:spcPts val="0"/>
              </a:spcBef>
              <a:spcAft>
                <a:spcPts val="0"/>
              </a:spcAft>
              <a:buClr>
                <a:schemeClr val="lt1"/>
              </a:buClr>
              <a:buSzPts val="8000"/>
              <a:buNone/>
              <a:defRPr sz="10666">
                <a:solidFill>
                  <a:schemeClr val="lt1"/>
                </a:solidFill>
              </a:defRPr>
            </a:lvl3pPr>
            <a:lvl4pPr lvl="3">
              <a:spcBef>
                <a:spcPts val="0"/>
              </a:spcBef>
              <a:spcAft>
                <a:spcPts val="0"/>
              </a:spcAft>
              <a:buClr>
                <a:schemeClr val="lt1"/>
              </a:buClr>
              <a:buSzPts val="8000"/>
              <a:buNone/>
              <a:defRPr sz="10666">
                <a:solidFill>
                  <a:schemeClr val="lt1"/>
                </a:solidFill>
              </a:defRPr>
            </a:lvl4pPr>
            <a:lvl5pPr lvl="4">
              <a:spcBef>
                <a:spcPts val="0"/>
              </a:spcBef>
              <a:spcAft>
                <a:spcPts val="0"/>
              </a:spcAft>
              <a:buClr>
                <a:schemeClr val="lt1"/>
              </a:buClr>
              <a:buSzPts val="8000"/>
              <a:buNone/>
              <a:defRPr sz="10666">
                <a:solidFill>
                  <a:schemeClr val="lt1"/>
                </a:solidFill>
              </a:defRPr>
            </a:lvl5pPr>
            <a:lvl6pPr lvl="5">
              <a:spcBef>
                <a:spcPts val="0"/>
              </a:spcBef>
              <a:spcAft>
                <a:spcPts val="0"/>
              </a:spcAft>
              <a:buClr>
                <a:schemeClr val="lt1"/>
              </a:buClr>
              <a:buSzPts val="8000"/>
              <a:buNone/>
              <a:defRPr sz="10666">
                <a:solidFill>
                  <a:schemeClr val="lt1"/>
                </a:solidFill>
              </a:defRPr>
            </a:lvl6pPr>
            <a:lvl7pPr lvl="6">
              <a:spcBef>
                <a:spcPts val="0"/>
              </a:spcBef>
              <a:spcAft>
                <a:spcPts val="0"/>
              </a:spcAft>
              <a:buClr>
                <a:schemeClr val="lt1"/>
              </a:buClr>
              <a:buSzPts val="8000"/>
              <a:buNone/>
              <a:defRPr sz="10666">
                <a:solidFill>
                  <a:schemeClr val="lt1"/>
                </a:solidFill>
              </a:defRPr>
            </a:lvl7pPr>
            <a:lvl8pPr lvl="7">
              <a:spcBef>
                <a:spcPts val="0"/>
              </a:spcBef>
              <a:spcAft>
                <a:spcPts val="0"/>
              </a:spcAft>
              <a:buClr>
                <a:schemeClr val="lt1"/>
              </a:buClr>
              <a:buSzPts val="8000"/>
              <a:buNone/>
              <a:defRPr sz="10666">
                <a:solidFill>
                  <a:schemeClr val="lt1"/>
                </a:solidFill>
              </a:defRPr>
            </a:lvl8pPr>
            <a:lvl9pPr lvl="8">
              <a:spcBef>
                <a:spcPts val="0"/>
              </a:spcBef>
              <a:spcAft>
                <a:spcPts val="0"/>
              </a:spcAft>
              <a:buClr>
                <a:schemeClr val="lt1"/>
              </a:buClr>
              <a:buSzPts val="8000"/>
              <a:buNone/>
              <a:defRPr sz="10666">
                <a:solidFill>
                  <a:schemeClr val="lt1"/>
                </a:solidFill>
              </a:defRPr>
            </a:lvl9pPr>
          </a:lstStyle>
          <a:p>
            <a:r>
              <a:t>xx%</a:t>
            </a:r>
          </a:p>
        </p:txBody>
      </p:sp>
      <p:sp>
        <p:nvSpPr>
          <p:cNvPr id="78" name="Google Shape;78;p11"/>
          <p:cNvSpPr txBox="1">
            <a:spLocks noGrp="1"/>
          </p:cNvSpPr>
          <p:nvPr>
            <p:ph type="body" idx="1"/>
          </p:nvPr>
        </p:nvSpPr>
        <p:spPr>
          <a:xfrm>
            <a:off x="972600" y="3030517"/>
            <a:ext cx="10251200" cy="21072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lt1"/>
              </a:buClr>
              <a:buSzPts val="1300"/>
              <a:buChar char="●"/>
              <a:defRPr>
                <a:solidFill>
                  <a:schemeClr val="lt1"/>
                </a:solidFill>
              </a:defRPr>
            </a:lvl1pPr>
            <a:lvl2pPr marL="1219170" lvl="1" indent="-397923">
              <a:spcBef>
                <a:spcPts val="0"/>
              </a:spcBef>
              <a:spcAft>
                <a:spcPts val="0"/>
              </a:spcAft>
              <a:buClr>
                <a:schemeClr val="lt1"/>
              </a:buClr>
              <a:buSzPts val="1100"/>
              <a:buChar char="○"/>
              <a:defRPr>
                <a:solidFill>
                  <a:schemeClr val="lt1"/>
                </a:solidFill>
              </a:defRPr>
            </a:lvl2pPr>
            <a:lvl3pPr marL="1828754" lvl="2" indent="-397923">
              <a:spcBef>
                <a:spcPts val="0"/>
              </a:spcBef>
              <a:spcAft>
                <a:spcPts val="0"/>
              </a:spcAft>
              <a:buClr>
                <a:schemeClr val="lt1"/>
              </a:buClr>
              <a:buSzPts val="1100"/>
              <a:buChar char="■"/>
              <a:defRPr>
                <a:solidFill>
                  <a:schemeClr val="lt1"/>
                </a:solidFill>
              </a:defRPr>
            </a:lvl3pPr>
            <a:lvl4pPr marL="2438339" lvl="3" indent="-397923">
              <a:spcBef>
                <a:spcPts val="0"/>
              </a:spcBef>
              <a:spcAft>
                <a:spcPts val="0"/>
              </a:spcAft>
              <a:buClr>
                <a:schemeClr val="lt1"/>
              </a:buClr>
              <a:buSzPts val="1100"/>
              <a:buChar char="●"/>
              <a:defRPr>
                <a:solidFill>
                  <a:schemeClr val="lt1"/>
                </a:solidFill>
              </a:defRPr>
            </a:lvl4pPr>
            <a:lvl5pPr marL="3047924" lvl="4" indent="-397923">
              <a:spcBef>
                <a:spcPts val="0"/>
              </a:spcBef>
              <a:spcAft>
                <a:spcPts val="0"/>
              </a:spcAft>
              <a:buClr>
                <a:schemeClr val="lt1"/>
              </a:buClr>
              <a:buSzPts val="1100"/>
              <a:buChar char="○"/>
              <a:defRPr>
                <a:solidFill>
                  <a:schemeClr val="lt1"/>
                </a:solidFill>
              </a:defRPr>
            </a:lvl5pPr>
            <a:lvl6pPr marL="3657509" lvl="5" indent="-397923">
              <a:spcBef>
                <a:spcPts val="0"/>
              </a:spcBef>
              <a:spcAft>
                <a:spcPts val="0"/>
              </a:spcAft>
              <a:buClr>
                <a:schemeClr val="lt1"/>
              </a:buClr>
              <a:buSzPts val="1100"/>
              <a:buChar char="■"/>
              <a:defRPr>
                <a:solidFill>
                  <a:schemeClr val="lt1"/>
                </a:solidFill>
              </a:defRPr>
            </a:lvl6pPr>
            <a:lvl7pPr marL="4267093" lvl="6" indent="-397923">
              <a:spcBef>
                <a:spcPts val="0"/>
              </a:spcBef>
              <a:spcAft>
                <a:spcPts val="0"/>
              </a:spcAft>
              <a:buClr>
                <a:schemeClr val="lt1"/>
              </a:buClr>
              <a:buSzPts val="1100"/>
              <a:buChar char="●"/>
              <a:defRPr>
                <a:solidFill>
                  <a:schemeClr val="lt1"/>
                </a:solidFill>
              </a:defRPr>
            </a:lvl7pPr>
            <a:lvl8pPr marL="4876678" lvl="7" indent="-397923">
              <a:spcBef>
                <a:spcPts val="0"/>
              </a:spcBef>
              <a:spcAft>
                <a:spcPts val="0"/>
              </a:spcAft>
              <a:buClr>
                <a:schemeClr val="lt1"/>
              </a:buClr>
              <a:buSzPts val="1100"/>
              <a:buChar char="○"/>
              <a:defRPr>
                <a:solidFill>
                  <a:schemeClr val="lt1"/>
                </a:solidFill>
              </a:defRPr>
            </a:lvl8pPr>
            <a:lvl9pPr marL="5486263" lvl="8" indent="-397923">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3053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9885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484801" y="3838334"/>
            <a:ext cx="6007599" cy="1546399"/>
          </a:xfrm>
          <a:prstGeom prst="rect">
            <a:avLst/>
          </a:prstGeom>
        </p:spPr>
        <p:txBody>
          <a:bodyPr lIns="91425" tIns="91425" rIns="91425" bIns="91425" anchor="b" anchorCtr="0"/>
          <a:lstStyle>
            <a:lvl1pPr lvl="0" rtl="0">
              <a:spcBef>
                <a:spcPts val="0"/>
              </a:spcBef>
              <a:buClr>
                <a:srgbClr val="114454"/>
              </a:buClr>
              <a:buSzPct val="100000"/>
              <a:defRPr sz="6400">
                <a:solidFill>
                  <a:srgbClr val="114454"/>
                </a:solidFill>
              </a:defRPr>
            </a:lvl1pPr>
            <a:lvl2pPr lvl="1" rtl="0">
              <a:spcBef>
                <a:spcPts val="0"/>
              </a:spcBef>
              <a:buClr>
                <a:srgbClr val="114454"/>
              </a:buClr>
              <a:buSzPct val="100000"/>
              <a:defRPr sz="6400">
                <a:solidFill>
                  <a:srgbClr val="114454"/>
                </a:solidFill>
              </a:defRPr>
            </a:lvl2pPr>
            <a:lvl3pPr lvl="2" rtl="0">
              <a:spcBef>
                <a:spcPts val="0"/>
              </a:spcBef>
              <a:buClr>
                <a:srgbClr val="114454"/>
              </a:buClr>
              <a:buSzPct val="100000"/>
              <a:defRPr sz="6400">
                <a:solidFill>
                  <a:srgbClr val="114454"/>
                </a:solidFill>
              </a:defRPr>
            </a:lvl3pPr>
            <a:lvl4pPr lvl="3" rtl="0">
              <a:spcBef>
                <a:spcPts val="0"/>
              </a:spcBef>
              <a:buClr>
                <a:srgbClr val="114454"/>
              </a:buClr>
              <a:buSzPct val="100000"/>
              <a:defRPr sz="6400">
                <a:solidFill>
                  <a:srgbClr val="114454"/>
                </a:solidFill>
              </a:defRPr>
            </a:lvl4pPr>
            <a:lvl5pPr lvl="4" rtl="0">
              <a:spcBef>
                <a:spcPts val="0"/>
              </a:spcBef>
              <a:buClr>
                <a:srgbClr val="114454"/>
              </a:buClr>
              <a:buSzPct val="100000"/>
              <a:defRPr sz="6400">
                <a:solidFill>
                  <a:srgbClr val="114454"/>
                </a:solidFill>
              </a:defRPr>
            </a:lvl5pPr>
            <a:lvl6pPr lvl="5" rtl="0">
              <a:spcBef>
                <a:spcPts val="0"/>
              </a:spcBef>
              <a:buClr>
                <a:srgbClr val="114454"/>
              </a:buClr>
              <a:buSzPct val="100000"/>
              <a:defRPr sz="6400">
                <a:solidFill>
                  <a:srgbClr val="114454"/>
                </a:solidFill>
              </a:defRPr>
            </a:lvl6pPr>
            <a:lvl7pPr lvl="6" rtl="0">
              <a:spcBef>
                <a:spcPts val="0"/>
              </a:spcBef>
              <a:buClr>
                <a:srgbClr val="114454"/>
              </a:buClr>
              <a:buSzPct val="100000"/>
              <a:defRPr sz="6400">
                <a:solidFill>
                  <a:srgbClr val="114454"/>
                </a:solidFill>
              </a:defRPr>
            </a:lvl7pPr>
            <a:lvl8pPr lvl="7" rtl="0">
              <a:spcBef>
                <a:spcPts val="0"/>
              </a:spcBef>
              <a:buClr>
                <a:srgbClr val="114454"/>
              </a:buClr>
              <a:buSzPct val="100000"/>
              <a:defRPr sz="6400">
                <a:solidFill>
                  <a:srgbClr val="114454"/>
                </a:solidFill>
              </a:defRPr>
            </a:lvl8pPr>
            <a:lvl9pPr lvl="8" rtl="0">
              <a:spcBef>
                <a:spcPts val="0"/>
              </a:spcBef>
              <a:buClr>
                <a:srgbClr val="114454"/>
              </a:buClr>
              <a:buSzPct val="100000"/>
              <a:defRPr sz="6400">
                <a:solidFill>
                  <a:srgbClr val="114454"/>
                </a:solidFill>
              </a:defRPr>
            </a:lvl9pPr>
          </a:lstStyle>
          <a:p>
            <a:endParaRPr/>
          </a:p>
        </p:txBody>
      </p:sp>
      <p:sp>
        <p:nvSpPr>
          <p:cNvPr id="17" name="Shape 17"/>
          <p:cNvSpPr txBox="1">
            <a:spLocks noGrp="1"/>
          </p:cNvSpPr>
          <p:nvPr>
            <p:ph type="subTitle" idx="1"/>
          </p:nvPr>
        </p:nvSpPr>
        <p:spPr>
          <a:xfrm>
            <a:off x="5484801" y="5310734"/>
            <a:ext cx="6007599" cy="1046399"/>
          </a:xfrm>
          <a:prstGeom prst="rect">
            <a:avLst/>
          </a:prstGeom>
        </p:spPr>
        <p:txBody>
          <a:bodyPr lIns="91425" tIns="91425" rIns="91425" bIns="91425" anchor="t" anchorCtr="0"/>
          <a:lstStyle>
            <a:lvl1pPr lvl="0" rtl="0">
              <a:spcBef>
                <a:spcPts val="0"/>
              </a:spcBef>
              <a:buClr>
                <a:srgbClr val="94BF6E"/>
              </a:buClr>
              <a:buSzPct val="100000"/>
              <a:buNone/>
              <a:defRPr sz="2400" b="1">
                <a:solidFill>
                  <a:srgbClr val="94BF6E"/>
                </a:solidFill>
              </a:defRPr>
            </a:lvl1pPr>
            <a:lvl2pPr lvl="1" rtl="0">
              <a:spcBef>
                <a:spcPts val="0"/>
              </a:spcBef>
              <a:buClr>
                <a:srgbClr val="94BF6E"/>
              </a:buClr>
              <a:buSzPct val="100000"/>
              <a:buNone/>
              <a:defRPr sz="2400" b="1">
                <a:solidFill>
                  <a:srgbClr val="94BF6E"/>
                </a:solidFill>
              </a:defRPr>
            </a:lvl2pPr>
            <a:lvl3pPr lvl="2" rtl="0">
              <a:spcBef>
                <a:spcPts val="0"/>
              </a:spcBef>
              <a:buClr>
                <a:srgbClr val="94BF6E"/>
              </a:buClr>
              <a:buSzPct val="100000"/>
              <a:buNone/>
              <a:defRPr sz="24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5717999"/>
            <a:ext cx="4632400" cy="3300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19" name="Shape 19"/>
          <p:cNvSpPr/>
          <p:nvPr/>
        </p:nvSpPr>
        <p:spPr>
          <a:xfrm>
            <a:off x="0" y="1"/>
            <a:ext cx="46324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20" name="Shape 20"/>
          <p:cNvSpPr/>
          <p:nvPr/>
        </p:nvSpPr>
        <p:spPr>
          <a:xfrm>
            <a:off x="0" y="667500"/>
            <a:ext cx="4632400" cy="5098800"/>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21" name="Shape 21"/>
          <p:cNvSpPr/>
          <p:nvPr/>
        </p:nvSpPr>
        <p:spPr>
          <a:xfrm>
            <a:off x="0" y="5991472"/>
            <a:ext cx="46324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a:off x="0" y="6112101"/>
            <a:ext cx="4632400" cy="74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774546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33" name="Shape 33"/>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37" name="Shape 37"/>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528033" y="2356367"/>
            <a:ext cx="10054400" cy="4211599"/>
          </a:xfrm>
          <a:prstGeom prst="rect">
            <a:avLst/>
          </a:prstGeom>
        </p:spPr>
        <p:txBody>
          <a:bodyPr lIns="91425" tIns="91425" rIns="91425" bIns="91425" anchor="t" anchorCtr="0"/>
          <a:lstStyle>
            <a:lvl1pPr lvl="0">
              <a:spcBef>
                <a:spcPts val="0"/>
              </a:spcBef>
              <a:buSzPct val="100000"/>
              <a:defRPr sz="3733"/>
            </a:lvl1pPr>
            <a:lvl2pPr lvl="1">
              <a:spcBef>
                <a:spcPts val="0"/>
              </a:spcBef>
              <a:buSzPct val="100000"/>
              <a:defRPr sz="3733"/>
            </a:lvl2pPr>
            <a:lvl3pPr lvl="2">
              <a:spcBef>
                <a:spcPts val="0"/>
              </a:spcBef>
              <a:buSzPct val="100000"/>
              <a:defRPr sz="3733"/>
            </a:lvl3pPr>
            <a:lvl4pPr lvl="3">
              <a:spcBef>
                <a:spcPts val="0"/>
              </a:spcBef>
              <a:buSzPct val="100000"/>
              <a:defRPr sz="3733"/>
            </a:lvl4pPr>
            <a:lvl5pPr lvl="4">
              <a:spcBef>
                <a:spcPts val="0"/>
              </a:spcBef>
              <a:buSzPct val="100000"/>
              <a:defRPr sz="3733"/>
            </a:lvl5pPr>
            <a:lvl6pPr lvl="5">
              <a:spcBef>
                <a:spcPts val="0"/>
              </a:spcBef>
              <a:buSzPct val="100000"/>
              <a:defRPr sz="3733"/>
            </a:lvl6pPr>
            <a:lvl7pPr lvl="6">
              <a:spcBef>
                <a:spcPts val="0"/>
              </a:spcBef>
              <a:buSzPct val="100000"/>
              <a:defRPr sz="3733"/>
            </a:lvl7pPr>
            <a:lvl8pPr lvl="7">
              <a:spcBef>
                <a:spcPts val="0"/>
              </a:spcBef>
              <a:buSzPct val="100000"/>
              <a:defRPr sz="3733"/>
            </a:lvl8pPr>
            <a:lvl9pPr lvl="8">
              <a:spcBef>
                <a:spcPts val="0"/>
              </a:spcBef>
              <a:buSzPct val="100000"/>
              <a:defRPr sz="3733"/>
            </a:lvl9pPr>
          </a:lstStyle>
          <a:p>
            <a:endParaRPr/>
          </a:p>
        </p:txBody>
      </p:sp>
    </p:spTree>
    <p:extLst>
      <p:ext uri="{BB962C8B-B14F-4D97-AF65-F5344CB8AC3E}">
        <p14:creationId xmlns:p14="http://schemas.microsoft.com/office/powerpoint/2010/main" val="989252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42" name="Shape 42"/>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43" name="Shape 43"/>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44" name="Shape 44"/>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45" name="Shape 45"/>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46" name="Shape 46"/>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528033" y="2356367"/>
            <a:ext cx="4880400" cy="4211599"/>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49" name="Shape 49"/>
          <p:cNvSpPr txBox="1">
            <a:spLocks noGrp="1"/>
          </p:cNvSpPr>
          <p:nvPr>
            <p:ph type="body" idx="2"/>
          </p:nvPr>
        </p:nvSpPr>
        <p:spPr>
          <a:xfrm>
            <a:off x="6702164" y="2356367"/>
            <a:ext cx="4880400" cy="4211599"/>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Tree>
    <p:extLst>
      <p:ext uri="{BB962C8B-B14F-4D97-AF65-F5344CB8AC3E}">
        <p14:creationId xmlns:p14="http://schemas.microsoft.com/office/powerpoint/2010/main" val="321559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6A85-75AA-4DA7-977E-D380FBE8D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758DC0-DE8C-4C1F-A15C-5AB16D52EFD4}"/>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4" name="Footer Placeholder 3">
            <a:extLst>
              <a:ext uri="{FF2B5EF4-FFF2-40B4-BE49-F238E27FC236}">
                <a16:creationId xmlns:a16="http://schemas.microsoft.com/office/drawing/2014/main" id="{E618EA3C-4596-4C68-9C5C-A714F2738E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BB3E9A-8ACE-4203-A81C-92CD017E9786}"/>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211681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63" name="Shape 63"/>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64" name="Shape 64"/>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65" name="Shape 65"/>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66" name="Shape 66"/>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67" name="Shape 67"/>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381028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272F7C-82E1-475E-A6A1-88BB9386212C}" type="slidenum">
              <a:rPr lang="en-US" altLang="en-US"/>
              <a:pPr/>
              <a:t>‹#›</a:t>
            </a:fld>
            <a:endParaRPr lang="en-US" altLang="en-US"/>
          </a:p>
        </p:txBody>
      </p:sp>
    </p:spTree>
    <p:extLst>
      <p:ext uri="{BB962C8B-B14F-4D97-AF65-F5344CB8AC3E}">
        <p14:creationId xmlns:p14="http://schemas.microsoft.com/office/powerpoint/2010/main" val="3330306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72ED68-16EF-40A7-BDE2-1E067B514CA4}" type="slidenum">
              <a:rPr lang="en-US" altLang="en-US"/>
              <a:pPr/>
              <a:t>‹#›</a:t>
            </a:fld>
            <a:endParaRPr lang="en-US" altLang="en-US"/>
          </a:p>
        </p:txBody>
      </p:sp>
    </p:spTree>
    <p:extLst>
      <p:ext uri="{BB962C8B-B14F-4D97-AF65-F5344CB8AC3E}">
        <p14:creationId xmlns:p14="http://schemas.microsoft.com/office/powerpoint/2010/main" val="42459915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E781FA-7878-4C80-8819-B093808D838B}" type="slidenum">
              <a:rPr lang="en-US" altLang="en-US"/>
              <a:pPr/>
              <a:t>‹#›</a:t>
            </a:fld>
            <a:endParaRPr lang="en-US" altLang="en-US"/>
          </a:p>
        </p:txBody>
      </p:sp>
    </p:spTree>
    <p:extLst>
      <p:ext uri="{BB962C8B-B14F-4D97-AF65-F5344CB8AC3E}">
        <p14:creationId xmlns:p14="http://schemas.microsoft.com/office/powerpoint/2010/main" val="3207907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6A34049-DABC-48EB-BBB4-EFB1997B07E8}" type="slidenum">
              <a:rPr lang="en-US" altLang="en-US"/>
              <a:pPr/>
              <a:t>‹#›</a:t>
            </a:fld>
            <a:endParaRPr lang="en-US" altLang="en-US"/>
          </a:p>
        </p:txBody>
      </p:sp>
    </p:spTree>
    <p:extLst>
      <p:ext uri="{BB962C8B-B14F-4D97-AF65-F5344CB8AC3E}">
        <p14:creationId xmlns:p14="http://schemas.microsoft.com/office/powerpoint/2010/main" val="729437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7098B2B-4EB0-4EE4-A4D5-4F1048125534}" type="slidenum">
              <a:rPr lang="en-US" altLang="en-US"/>
              <a:pPr/>
              <a:t>‹#›</a:t>
            </a:fld>
            <a:endParaRPr lang="en-US" altLang="en-US"/>
          </a:p>
        </p:txBody>
      </p:sp>
    </p:spTree>
    <p:extLst>
      <p:ext uri="{BB962C8B-B14F-4D97-AF65-F5344CB8AC3E}">
        <p14:creationId xmlns:p14="http://schemas.microsoft.com/office/powerpoint/2010/main" val="3204051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0B0240D-29F9-4D37-A017-C677B20BB6DF}" type="slidenum">
              <a:rPr lang="en-US" altLang="en-US"/>
              <a:pPr/>
              <a:t>‹#›</a:t>
            </a:fld>
            <a:endParaRPr lang="en-US" altLang="en-US"/>
          </a:p>
        </p:txBody>
      </p:sp>
    </p:spTree>
    <p:extLst>
      <p:ext uri="{BB962C8B-B14F-4D97-AF65-F5344CB8AC3E}">
        <p14:creationId xmlns:p14="http://schemas.microsoft.com/office/powerpoint/2010/main" val="35420469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CB22FFD-E6D5-4A26-B73B-8A27EC447FA3}" type="slidenum">
              <a:rPr lang="en-US" altLang="en-US"/>
              <a:pPr/>
              <a:t>‹#›</a:t>
            </a:fld>
            <a:endParaRPr lang="en-US" altLang="en-US"/>
          </a:p>
        </p:txBody>
      </p:sp>
    </p:spTree>
    <p:extLst>
      <p:ext uri="{BB962C8B-B14F-4D97-AF65-F5344CB8AC3E}">
        <p14:creationId xmlns:p14="http://schemas.microsoft.com/office/powerpoint/2010/main" val="2433437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2CF9FE-13C9-4CEA-ACA4-DF8AC2FBA941}" type="slidenum">
              <a:rPr lang="en-US" altLang="en-US"/>
              <a:pPr/>
              <a:t>‹#›</a:t>
            </a:fld>
            <a:endParaRPr lang="en-US" altLang="en-US"/>
          </a:p>
        </p:txBody>
      </p:sp>
    </p:spTree>
    <p:extLst>
      <p:ext uri="{BB962C8B-B14F-4D97-AF65-F5344CB8AC3E}">
        <p14:creationId xmlns:p14="http://schemas.microsoft.com/office/powerpoint/2010/main" val="2765057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6051E5-99CA-498E-9CC0-A424BCB95D3E}" type="slidenum">
              <a:rPr lang="en-US" altLang="en-US"/>
              <a:pPr/>
              <a:t>‹#›</a:t>
            </a:fld>
            <a:endParaRPr lang="en-US" altLang="en-US"/>
          </a:p>
        </p:txBody>
      </p:sp>
    </p:spTree>
    <p:extLst>
      <p:ext uri="{BB962C8B-B14F-4D97-AF65-F5344CB8AC3E}">
        <p14:creationId xmlns:p14="http://schemas.microsoft.com/office/powerpoint/2010/main" val="12639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6E550-C212-41C3-8C69-BA30096BF5B2}"/>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3" name="Footer Placeholder 2">
            <a:extLst>
              <a:ext uri="{FF2B5EF4-FFF2-40B4-BE49-F238E27FC236}">
                <a16:creationId xmlns:a16="http://schemas.microsoft.com/office/drawing/2014/main" id="{EAE25342-EEC8-47B7-B2F1-BF1729F54B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CC98E6-EECC-4D2A-80F4-29344B2C9016}"/>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704017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12984B-32D3-4061-9EE9-A8462FEEE5DC}" type="slidenum">
              <a:rPr lang="en-US" altLang="en-US"/>
              <a:pPr/>
              <a:t>‹#›</a:t>
            </a:fld>
            <a:endParaRPr lang="en-US" altLang="en-US"/>
          </a:p>
        </p:txBody>
      </p:sp>
    </p:spTree>
    <p:extLst>
      <p:ext uri="{BB962C8B-B14F-4D97-AF65-F5344CB8AC3E}">
        <p14:creationId xmlns:p14="http://schemas.microsoft.com/office/powerpoint/2010/main" val="1942922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825322-D853-4930-9BAE-22FB28AB9B4F}" type="slidenum">
              <a:rPr lang="en-US" altLang="en-US"/>
              <a:pPr/>
              <a:t>‹#›</a:t>
            </a:fld>
            <a:endParaRPr lang="en-US" altLang="en-US"/>
          </a:p>
        </p:txBody>
      </p:sp>
    </p:spTree>
    <p:extLst>
      <p:ext uri="{BB962C8B-B14F-4D97-AF65-F5344CB8AC3E}">
        <p14:creationId xmlns:p14="http://schemas.microsoft.com/office/powerpoint/2010/main" val="3624750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0454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6701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5446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0037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0343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0"/>
              </a:spcBef>
              <a:spcAft>
                <a:spcPts val="0"/>
              </a:spcAft>
              <a:buClr>
                <a:schemeClr val="lt1"/>
              </a:buClr>
              <a:buSzPts val="1200"/>
              <a:buChar char="■"/>
              <a:defRPr sz="1600">
                <a:solidFill>
                  <a:schemeClr val="lt1"/>
                </a:solidFill>
              </a:defRPr>
            </a:lvl3pPr>
            <a:lvl4pPr marL="2438339" lvl="3" indent="-406390">
              <a:spcBef>
                <a:spcPts val="0"/>
              </a:spcBef>
              <a:spcAft>
                <a:spcPts val="0"/>
              </a:spcAft>
              <a:buClr>
                <a:schemeClr val="lt1"/>
              </a:buClr>
              <a:buSzPts val="1200"/>
              <a:buChar char="●"/>
              <a:defRPr sz="1600">
                <a:solidFill>
                  <a:schemeClr val="lt1"/>
                </a:solidFill>
              </a:defRPr>
            </a:lvl4pPr>
            <a:lvl5pPr marL="3047924" lvl="4" indent="-406390">
              <a:spcBef>
                <a:spcPts val="0"/>
              </a:spcBef>
              <a:spcAft>
                <a:spcPts val="0"/>
              </a:spcAft>
              <a:buClr>
                <a:schemeClr val="lt1"/>
              </a:buClr>
              <a:buSzPts val="1200"/>
              <a:buChar char="○"/>
              <a:defRPr sz="1600">
                <a:solidFill>
                  <a:schemeClr val="lt1"/>
                </a:solidFill>
              </a:defRPr>
            </a:lvl5pPr>
            <a:lvl6pPr marL="3657509" lvl="5" indent="-406390">
              <a:spcBef>
                <a:spcPts val="0"/>
              </a:spcBef>
              <a:spcAft>
                <a:spcPts val="0"/>
              </a:spcAft>
              <a:buClr>
                <a:schemeClr val="lt1"/>
              </a:buClr>
              <a:buSzPts val="1200"/>
              <a:buChar char="■"/>
              <a:defRPr sz="1600">
                <a:solidFill>
                  <a:schemeClr val="lt1"/>
                </a:solidFill>
              </a:defRPr>
            </a:lvl6pPr>
            <a:lvl7pPr marL="4267093" lvl="6" indent="-406390">
              <a:spcBef>
                <a:spcPts val="0"/>
              </a:spcBef>
              <a:spcAft>
                <a:spcPts val="0"/>
              </a:spcAft>
              <a:buClr>
                <a:schemeClr val="lt1"/>
              </a:buClr>
              <a:buSzPts val="1200"/>
              <a:buChar char="●"/>
              <a:defRPr sz="1600">
                <a:solidFill>
                  <a:schemeClr val="lt1"/>
                </a:solidFill>
              </a:defRPr>
            </a:lvl7pPr>
            <a:lvl8pPr marL="4876678" lvl="7" indent="-406390">
              <a:spcBef>
                <a:spcPts val="0"/>
              </a:spcBef>
              <a:spcAft>
                <a:spcPts val="0"/>
              </a:spcAft>
              <a:buClr>
                <a:schemeClr val="lt1"/>
              </a:buClr>
              <a:buSzPts val="1200"/>
              <a:buChar char="○"/>
              <a:defRPr sz="1600">
                <a:solidFill>
                  <a:schemeClr val="lt1"/>
                </a:solidFill>
              </a:defRPr>
            </a:lvl8pPr>
            <a:lvl9pPr marL="5486263" lvl="8" indent="-406390">
              <a:spcBef>
                <a:spcPts val="0"/>
              </a:spcBef>
              <a:spcAft>
                <a:spcPts val="0"/>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3945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35471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071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1DE7-4A98-42F1-8D3F-4B412E45A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814E1B-D23D-43DE-9243-9EDFE751F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EE2AE-9751-401E-A2FC-7B3353646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90B0B-A717-4493-AC6D-8F2A1750A9AB}"/>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6" name="Footer Placeholder 5">
            <a:extLst>
              <a:ext uri="{FF2B5EF4-FFF2-40B4-BE49-F238E27FC236}">
                <a16:creationId xmlns:a16="http://schemas.microsoft.com/office/drawing/2014/main" id="{86A61260-7B93-4C40-8D68-F334622FCD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1AADAC-B26D-4EAD-AF94-C8FBB36B2AD4}"/>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351740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627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6378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662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6E7E-E168-4EF1-BFCA-6F49DE968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599C6-31BD-42F1-B7D4-F6CC854D6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7C5402-609D-4B36-B207-8251F57F8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8A7133-16A8-4077-8C31-C4CB66E0E352}"/>
              </a:ext>
            </a:extLst>
          </p:cNvPr>
          <p:cNvSpPr>
            <a:spLocks noGrp="1"/>
          </p:cNvSpPr>
          <p:nvPr>
            <p:ph type="dt" sz="half" idx="10"/>
          </p:nvPr>
        </p:nvSpPr>
        <p:spPr/>
        <p:txBody>
          <a:bodyPr/>
          <a:lstStyle/>
          <a:p>
            <a:fld id="{A8A379C9-A007-4340-8456-CE82B5DA0C5F}" type="datetimeFigureOut">
              <a:rPr lang="en-US" smtClean="0"/>
              <a:t>3/1/2022</a:t>
            </a:fld>
            <a:endParaRPr lang="en-US" dirty="0"/>
          </a:p>
        </p:txBody>
      </p:sp>
      <p:sp>
        <p:nvSpPr>
          <p:cNvPr id="6" name="Footer Placeholder 5">
            <a:extLst>
              <a:ext uri="{FF2B5EF4-FFF2-40B4-BE49-F238E27FC236}">
                <a16:creationId xmlns:a16="http://schemas.microsoft.com/office/drawing/2014/main" id="{23E694FE-5294-4BDB-91FD-028A29115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260A71-B1A6-4497-B463-CAA78D62610C}"/>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64803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6.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DC73E-BA6B-4099-85D7-E8FA7FD90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6320B1-C4C8-4C4E-900C-761EE871A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77451-D97B-4755-A0B7-CEB53722E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79C9-A007-4340-8456-CE82B5DA0C5F}" type="datetimeFigureOut">
              <a:rPr lang="en-US" smtClean="0"/>
              <a:t>3/1/2022</a:t>
            </a:fld>
            <a:endParaRPr lang="en-US" dirty="0"/>
          </a:p>
        </p:txBody>
      </p:sp>
      <p:sp>
        <p:nvSpPr>
          <p:cNvPr id="5" name="Footer Placeholder 4">
            <a:extLst>
              <a:ext uri="{FF2B5EF4-FFF2-40B4-BE49-F238E27FC236}">
                <a16:creationId xmlns:a16="http://schemas.microsoft.com/office/drawing/2014/main" id="{23F6FFA3-ADE9-40D5-8766-C9B0584A2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021BDE-AA5E-4E03-965A-5BAF01BC1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361FD-9744-431E-B59F-80038F5B2F24}" type="slidenum">
              <a:rPr lang="en-US" smtClean="0"/>
              <a:t>‹#›</a:t>
            </a:fld>
            <a:endParaRPr lang="en-US" dirty="0"/>
          </a:p>
        </p:txBody>
      </p:sp>
    </p:spTree>
    <p:extLst>
      <p:ext uri="{BB962C8B-B14F-4D97-AF65-F5344CB8AC3E}">
        <p14:creationId xmlns:p14="http://schemas.microsoft.com/office/powerpoint/2010/main" val="3862941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106761"/>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74937-9201-4932-B50B-C2A28369A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0B40C-329B-4C14-BC3E-9854A8223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CD45C-B2AE-4954-8949-C1ED6D64F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CEA4-515F-43A6-A075-6407A0BB8AC3}" type="datetimeFigureOut">
              <a:rPr lang="en-US" smtClean="0"/>
              <a:t>3/1/2022</a:t>
            </a:fld>
            <a:endParaRPr lang="en-US"/>
          </a:p>
        </p:txBody>
      </p:sp>
      <p:sp>
        <p:nvSpPr>
          <p:cNvPr id="5" name="Footer Placeholder 4">
            <a:extLst>
              <a:ext uri="{FF2B5EF4-FFF2-40B4-BE49-F238E27FC236}">
                <a16:creationId xmlns:a16="http://schemas.microsoft.com/office/drawing/2014/main" id="{DE186D26-CF72-4F1C-B545-C61A0C316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4B53AE-1800-46AD-8956-14C4E1623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8A31A-E045-43CB-8CDC-8DEE39C73128}" type="slidenum">
              <a:rPr lang="en-US" smtClean="0"/>
              <a:t>‹#›</a:t>
            </a:fld>
            <a:endParaRPr lang="en-US"/>
          </a:p>
        </p:txBody>
      </p:sp>
    </p:spTree>
    <p:extLst>
      <p:ext uri="{BB962C8B-B14F-4D97-AF65-F5344CB8AC3E}">
        <p14:creationId xmlns:p14="http://schemas.microsoft.com/office/powerpoint/2010/main" val="17834959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8AB63-022D-47DD-A33E-C89D91711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5B893-2479-44F8-AE29-9D6E3EDFC22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4F476-6124-4793-BAA5-29B55E2FE0B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8E43B-D291-4A13-BDA2-B11ADA6213FB}" type="datetimeFigureOut">
              <a:rPr lang="en-US" smtClean="0"/>
              <a:t>3/1/2022</a:t>
            </a:fld>
            <a:endParaRPr lang="en-US" dirty="0"/>
          </a:p>
        </p:txBody>
      </p:sp>
      <p:sp>
        <p:nvSpPr>
          <p:cNvPr id="5" name="Footer Placeholder 4">
            <a:extLst>
              <a:ext uri="{FF2B5EF4-FFF2-40B4-BE49-F238E27FC236}">
                <a16:creationId xmlns:a16="http://schemas.microsoft.com/office/drawing/2014/main" id="{3B0EFF63-A4F9-4709-B7A1-1672882CF0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7D122A-09E0-43A7-B80D-C2C68787942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30279-F0FF-4B1D-9099-DED86A287FE8}" type="slidenum">
              <a:rPr lang="en-US" smtClean="0"/>
              <a:t>‹#›</a:t>
            </a:fld>
            <a:endParaRPr lang="en-US" dirty="0"/>
          </a:p>
        </p:txBody>
      </p:sp>
    </p:spTree>
    <p:extLst>
      <p:ext uri="{BB962C8B-B14F-4D97-AF65-F5344CB8AC3E}">
        <p14:creationId xmlns:p14="http://schemas.microsoft.com/office/powerpoint/2010/main" val="29735925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205687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528034" y="707633"/>
            <a:ext cx="4278399" cy="137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528033" y="2356367"/>
            <a:ext cx="10054400" cy="42115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367963212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6519D74-1F5E-4403-B111-90DF860E66F6}" type="slidenum">
              <a:rPr lang="en-US" altLang="en-US"/>
              <a:pPr/>
              <a:t>‹#›</a:t>
            </a:fld>
            <a:endParaRPr lang="en-US" altLang="en-US"/>
          </a:p>
        </p:txBody>
      </p:sp>
    </p:spTree>
    <p:extLst>
      <p:ext uri="{BB962C8B-B14F-4D97-AF65-F5344CB8AC3E}">
        <p14:creationId xmlns:p14="http://schemas.microsoft.com/office/powerpoint/2010/main" val="10077995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Garamond" panose="02020404030301010803" pitchFamily="18"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4196186"/>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11/gcb.14961"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chesapeakebay.net/what/event/joint_c_s_star_december_2021_meeting" TargetMode="External"/><Relationship Id="rId5" Type="http://schemas.openxmlformats.org/officeDocument/2006/relationships/hyperlink" Target="https://www.chesapeakebay.net/what/event/scientific_technical_assessment_and_reporting_star_team_meeting_septem2" TargetMode="External"/><Relationship Id="rId4" Type="http://schemas.openxmlformats.org/officeDocument/2006/relationships/hyperlink" Target="https://star.chesapeakebay.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ape 40">
            <a:extLst>
              <a:ext uri="{FF2B5EF4-FFF2-40B4-BE49-F238E27FC236}">
                <a16:creationId xmlns:a16="http://schemas.microsoft.com/office/drawing/2014/main" id="{4C132FF1-D81C-4FA0-AE47-20D89A5E6F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25233" b="42857"/>
          <a:stretch>
            <a:fillRect/>
          </a:stretch>
        </p:blipFill>
        <p:spPr bwMode="auto">
          <a:xfrm>
            <a:off x="0" y="1735331"/>
            <a:ext cx="12191999" cy="51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3175" y="3028950"/>
            <a:ext cx="12191999" cy="3829050"/>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0" y="0"/>
            <a:ext cx="12188824" cy="3043238"/>
          </a:xfrm>
          <a:prstGeom prst="rect">
            <a:avLst/>
          </a:prstGeom>
          <a:solidFill>
            <a:srgbClr val="3363B1"/>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67" y="775576"/>
            <a:ext cx="1998591" cy="14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15442" y="250328"/>
            <a:ext cx="944174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Overview of Strategy Review System and Strategic Science &amp; Research Framework</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3175" y="3458444"/>
            <a:ext cx="12191999" cy="2831524"/>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1103953" y="3925197"/>
            <a:ext cx="97575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bri" panose="020F0502020204030204"/>
                <a:ea typeface="+mn-ea"/>
                <a:cs typeface="+mn-cs"/>
              </a:rPr>
              <a:t>Breck Sullivan, STAR Coordinator (USGS)</a:t>
            </a:r>
          </a:p>
        </p:txBody>
      </p:sp>
      <p:sp>
        <p:nvSpPr>
          <p:cNvPr id="27" name="TextBox 26">
            <a:extLst>
              <a:ext uri="{FF2B5EF4-FFF2-40B4-BE49-F238E27FC236}">
                <a16:creationId xmlns:a16="http://schemas.microsoft.com/office/drawing/2014/main" id="{11F1EAC9-40AB-4E86-802B-06C7E48DE5FD}"/>
              </a:ext>
            </a:extLst>
          </p:cNvPr>
          <p:cNvSpPr txBox="1"/>
          <p:nvPr/>
        </p:nvSpPr>
        <p:spPr>
          <a:xfrm>
            <a:off x="2783168" y="4874206"/>
            <a:ext cx="66193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STAC Quarterly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3</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/8/2022</a:t>
            </a:r>
          </a:p>
        </p:txBody>
      </p:sp>
    </p:spTree>
    <p:extLst>
      <p:ext uri="{BB962C8B-B14F-4D97-AF65-F5344CB8AC3E}">
        <p14:creationId xmlns:p14="http://schemas.microsoft.com/office/powerpoint/2010/main" val="341733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382933" y="373606"/>
            <a:ext cx="11214100" cy="1733490"/>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rgbClr val="292929"/>
                </a:solidFill>
              </a:rPr>
              <a:t>What is the </a:t>
            </a:r>
            <a:r>
              <a:rPr lang="en-US" sz="4400" kern="0" dirty="0">
                <a:solidFill>
                  <a:schemeClr val="bg1"/>
                </a:solidFill>
              </a:rPr>
              <a:t>Strategic Science and Research Framework</a:t>
            </a:r>
            <a:r>
              <a:rPr lang="en-US" sz="4400" kern="0" dirty="0">
                <a:solidFill>
                  <a:srgbClr val="292929"/>
                </a:solidFill>
              </a:rPr>
              <a:t>?</a:t>
            </a:r>
            <a:endParaRPr lang="en-US" sz="4400" kern="0" dirty="0"/>
          </a:p>
          <a:p>
            <a:pPr indent="0">
              <a:spcBef>
                <a:spcPts val="1600"/>
              </a:spcBef>
              <a:buFont typeface="Arial"/>
              <a:buNone/>
            </a:pPr>
            <a:endParaRPr lang="en-US" kern="0" dirty="0"/>
          </a:p>
          <a:p>
            <a:pPr marL="0" indent="0">
              <a:spcBef>
                <a:spcPts val="1600"/>
              </a:spcBef>
              <a:spcAft>
                <a:spcPts val="1600"/>
              </a:spcAft>
              <a:buFont typeface="Arial"/>
              <a:buNone/>
            </a:pPr>
            <a:endParaRPr lang="en-US" kern="0" dirty="0"/>
          </a:p>
        </p:txBody>
      </p:sp>
      <p:sp>
        <p:nvSpPr>
          <p:cNvPr id="5" name="Google Shape;69;p15">
            <a:extLst>
              <a:ext uri="{FF2B5EF4-FFF2-40B4-BE49-F238E27FC236}">
                <a16:creationId xmlns:a16="http://schemas.microsoft.com/office/drawing/2014/main" id="{9BD4E055-E982-4292-8EFC-152A13FF6BEB}"/>
              </a:ext>
            </a:extLst>
          </p:cNvPr>
          <p:cNvSpPr txBox="1">
            <a:spLocks/>
          </p:cNvSpPr>
          <p:nvPr/>
        </p:nvSpPr>
        <p:spPr>
          <a:xfrm>
            <a:off x="382933" y="2107096"/>
            <a:ext cx="11214100" cy="4147930"/>
          </a:xfrm>
          <a:prstGeom prst="rect">
            <a:avLst/>
          </a:prstGeom>
          <a:noFill/>
          <a:ln>
            <a:noFill/>
          </a:ln>
        </p:spPr>
        <p:txBody>
          <a:bodyPr spcFirstLastPara="1" wrap="square" lIns="121900" tIns="121900" rIns="121900" bIns="121900" anchor="t" anchorCtr="0">
            <a:normAutofit fontScale="550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chemeClr val="tx1"/>
                </a:solidFill>
              </a:rPr>
              <a:t>SSRF provides a strategic approach to:</a:t>
            </a:r>
          </a:p>
          <a:p>
            <a:pPr marL="749126" indent="-571500">
              <a:buSzPct val="100000"/>
              <a:buFontTx/>
              <a:buChar char="-"/>
            </a:pPr>
            <a:r>
              <a:rPr lang="en-US" sz="4400" kern="0" dirty="0">
                <a:solidFill>
                  <a:schemeClr val="tx1"/>
                </a:solidFill>
              </a:rPr>
              <a:t>Gather, track, and maintain science needs for different outcomes identified for outcomes</a:t>
            </a:r>
          </a:p>
          <a:p>
            <a:pPr marL="1358711" lvl="1" indent="-571500">
              <a:buSzPct val="100000"/>
              <a:buFontTx/>
              <a:buChar char="-"/>
            </a:pPr>
            <a:r>
              <a:rPr lang="en-US" sz="4467" kern="0" dirty="0">
                <a:solidFill>
                  <a:schemeClr val="tx1"/>
                </a:solidFill>
              </a:rPr>
              <a:t>This includes science needs identified through the SRS process or STAC workshop recommendations</a:t>
            </a:r>
          </a:p>
          <a:p>
            <a:pPr marL="1358711" lvl="1" indent="-571500">
              <a:buSzPct val="100000"/>
              <a:buFontTx/>
              <a:buChar char="-"/>
            </a:pPr>
            <a:r>
              <a:rPr lang="en-US" sz="4467" kern="0" dirty="0">
                <a:solidFill>
                  <a:schemeClr val="tx1"/>
                </a:solidFill>
              </a:rPr>
              <a:t>Tracking is through Science Needs Database</a:t>
            </a:r>
          </a:p>
          <a:p>
            <a:pPr marL="749126" indent="-571500">
              <a:buSzPct val="100000"/>
              <a:buFontTx/>
              <a:buChar char="-"/>
            </a:pPr>
            <a:r>
              <a:rPr lang="en-US" sz="4333" kern="0" dirty="0">
                <a:solidFill>
                  <a:schemeClr val="tx1"/>
                </a:solidFill>
              </a:rPr>
              <a:t>Focus existing resources to address the science needs</a:t>
            </a:r>
          </a:p>
          <a:p>
            <a:pPr marL="1358711" lvl="1" indent="-571500">
              <a:buSzPct val="100000"/>
              <a:buFontTx/>
              <a:buChar char="-"/>
            </a:pPr>
            <a:r>
              <a:rPr lang="en-US" sz="4534" kern="0" dirty="0">
                <a:solidFill>
                  <a:schemeClr val="tx1"/>
                </a:solidFill>
              </a:rPr>
              <a:t>This includes sharing and collaborating with the academic community</a:t>
            </a:r>
          </a:p>
          <a:p>
            <a:pPr marL="749126" indent="-571500">
              <a:buSzPct val="100000"/>
              <a:buFontTx/>
              <a:buChar char="-"/>
            </a:pPr>
            <a:r>
              <a:rPr lang="en-US" sz="4333" kern="0" dirty="0">
                <a:solidFill>
                  <a:schemeClr val="bg1"/>
                </a:solidFill>
              </a:rPr>
              <a:t>Effectively provide science to advance CBP’s efforts and decision-making</a:t>
            </a:r>
          </a:p>
          <a:p>
            <a:pPr indent="0">
              <a:spcBef>
                <a:spcPts val="1600"/>
              </a:spcBef>
              <a:buFont typeface="Arial"/>
              <a:buNone/>
            </a:pPr>
            <a:endParaRPr lang="en-US" kern="0" dirty="0">
              <a:solidFill>
                <a:schemeClr val="tx1"/>
              </a:solidFill>
            </a:endParaRPr>
          </a:p>
          <a:p>
            <a:pPr marL="0" indent="0">
              <a:spcBef>
                <a:spcPts val="1600"/>
              </a:spcBef>
              <a:spcAft>
                <a:spcPts val="1600"/>
              </a:spcAft>
              <a:buFont typeface="Arial"/>
              <a:buNone/>
            </a:pPr>
            <a:endParaRPr lang="en-US" kern="0" dirty="0">
              <a:solidFill>
                <a:schemeClr val="tx1"/>
              </a:solidFill>
            </a:endParaRPr>
          </a:p>
        </p:txBody>
      </p:sp>
    </p:spTree>
    <p:extLst>
      <p:ext uri="{BB962C8B-B14F-4D97-AF65-F5344CB8AC3E}">
        <p14:creationId xmlns:p14="http://schemas.microsoft.com/office/powerpoint/2010/main" val="923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Oval 1">
            <a:extLst>
              <a:ext uri="{FF2B5EF4-FFF2-40B4-BE49-F238E27FC236}">
                <a16:creationId xmlns:a16="http://schemas.microsoft.com/office/drawing/2014/main" id="{F5147A63-E8DA-4DFE-B581-F576FB9B6DD4}"/>
              </a:ext>
            </a:extLst>
          </p:cNvPr>
          <p:cNvSpPr/>
          <p:nvPr/>
        </p:nvSpPr>
        <p:spPr>
          <a:xfrm>
            <a:off x="927651" y="712301"/>
            <a:ext cx="6917635" cy="601648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A5B0D1-C650-48BE-9B10-CC5488E126D1}"/>
              </a:ext>
            </a:extLst>
          </p:cNvPr>
          <p:cNvSpPr/>
          <p:nvPr/>
        </p:nvSpPr>
        <p:spPr>
          <a:xfrm>
            <a:off x="4346714" y="712301"/>
            <a:ext cx="6917635" cy="6016487"/>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D8718-6C06-4FAF-A5EA-ECF3C87194CC}"/>
              </a:ext>
            </a:extLst>
          </p:cNvPr>
          <p:cNvSpPr txBox="1"/>
          <p:nvPr/>
        </p:nvSpPr>
        <p:spPr>
          <a:xfrm>
            <a:off x="7845284" y="1140550"/>
            <a:ext cx="2054087" cy="646331"/>
          </a:xfrm>
          <a:prstGeom prst="rect">
            <a:avLst/>
          </a:prstGeom>
          <a:noFill/>
        </p:spPr>
        <p:txBody>
          <a:bodyPr wrap="square" rtlCol="0">
            <a:spAutoFit/>
          </a:bodyPr>
          <a:lstStyle/>
          <a:p>
            <a:r>
              <a:rPr lang="en-US" sz="3600" dirty="0"/>
              <a:t>SRS</a:t>
            </a:r>
          </a:p>
        </p:txBody>
      </p:sp>
      <p:sp>
        <p:nvSpPr>
          <p:cNvPr id="7" name="TextBox 6">
            <a:extLst>
              <a:ext uri="{FF2B5EF4-FFF2-40B4-BE49-F238E27FC236}">
                <a16:creationId xmlns:a16="http://schemas.microsoft.com/office/drawing/2014/main" id="{8A189B74-550F-4F4A-9314-ADDAEEB4D2E8}"/>
              </a:ext>
            </a:extLst>
          </p:cNvPr>
          <p:cNvSpPr txBox="1"/>
          <p:nvPr/>
        </p:nvSpPr>
        <p:spPr>
          <a:xfrm>
            <a:off x="3359424" y="1140550"/>
            <a:ext cx="2054087" cy="646331"/>
          </a:xfrm>
          <a:prstGeom prst="rect">
            <a:avLst/>
          </a:prstGeom>
          <a:noFill/>
        </p:spPr>
        <p:txBody>
          <a:bodyPr wrap="square" rtlCol="0">
            <a:spAutoFit/>
          </a:bodyPr>
          <a:lstStyle/>
          <a:p>
            <a:r>
              <a:rPr lang="en-US" sz="3600" dirty="0"/>
              <a:t>SSRF</a:t>
            </a:r>
          </a:p>
        </p:txBody>
      </p:sp>
      <p:sp>
        <p:nvSpPr>
          <p:cNvPr id="8" name="TextBox 7">
            <a:extLst>
              <a:ext uri="{FF2B5EF4-FFF2-40B4-BE49-F238E27FC236}">
                <a16:creationId xmlns:a16="http://schemas.microsoft.com/office/drawing/2014/main" id="{1A7CB518-49BF-4859-B02B-CB8F7D59317D}"/>
              </a:ext>
            </a:extLst>
          </p:cNvPr>
          <p:cNvSpPr txBox="1"/>
          <p:nvPr/>
        </p:nvSpPr>
        <p:spPr>
          <a:xfrm>
            <a:off x="5108709" y="1786881"/>
            <a:ext cx="2244489" cy="646331"/>
          </a:xfrm>
          <a:prstGeom prst="rect">
            <a:avLst/>
          </a:prstGeom>
          <a:noFill/>
        </p:spPr>
        <p:txBody>
          <a:bodyPr wrap="square" rtlCol="0">
            <a:spAutoFit/>
          </a:bodyPr>
          <a:lstStyle/>
          <a:p>
            <a:r>
              <a:rPr lang="en-US" b="1" dirty="0"/>
              <a:t>Identify Scientific Knowledge Gaps</a:t>
            </a:r>
          </a:p>
        </p:txBody>
      </p:sp>
      <p:sp>
        <p:nvSpPr>
          <p:cNvPr id="9" name="TextBox 8">
            <a:extLst>
              <a:ext uri="{FF2B5EF4-FFF2-40B4-BE49-F238E27FC236}">
                <a16:creationId xmlns:a16="http://schemas.microsoft.com/office/drawing/2014/main" id="{239F467A-99A1-433D-87FC-3C9365A98C1F}"/>
              </a:ext>
            </a:extLst>
          </p:cNvPr>
          <p:cNvSpPr txBox="1"/>
          <p:nvPr/>
        </p:nvSpPr>
        <p:spPr>
          <a:xfrm>
            <a:off x="4609994" y="3496350"/>
            <a:ext cx="2743204" cy="1200329"/>
          </a:xfrm>
          <a:prstGeom prst="rect">
            <a:avLst/>
          </a:prstGeom>
          <a:noFill/>
        </p:spPr>
        <p:txBody>
          <a:bodyPr wrap="square" rtlCol="0">
            <a:spAutoFit/>
          </a:bodyPr>
          <a:lstStyle/>
          <a:p>
            <a:pPr algn="ctr"/>
            <a:r>
              <a:rPr lang="en-US" b="1" dirty="0"/>
              <a:t>Identify Scientific Factors Influencing Short – term and Long-term Actions</a:t>
            </a:r>
          </a:p>
        </p:txBody>
      </p:sp>
      <p:sp>
        <p:nvSpPr>
          <p:cNvPr id="10" name="TextBox 9">
            <a:extLst>
              <a:ext uri="{FF2B5EF4-FFF2-40B4-BE49-F238E27FC236}">
                <a16:creationId xmlns:a16="http://schemas.microsoft.com/office/drawing/2014/main" id="{FC8FD2F3-64F7-4EF4-B9E9-567D307FD2AE}"/>
              </a:ext>
            </a:extLst>
          </p:cNvPr>
          <p:cNvSpPr txBox="1"/>
          <p:nvPr/>
        </p:nvSpPr>
        <p:spPr>
          <a:xfrm>
            <a:off x="4588045" y="2493027"/>
            <a:ext cx="3016941" cy="923330"/>
          </a:xfrm>
          <a:prstGeom prst="rect">
            <a:avLst/>
          </a:prstGeom>
          <a:noFill/>
        </p:spPr>
        <p:txBody>
          <a:bodyPr wrap="square" rtlCol="0">
            <a:spAutoFit/>
          </a:bodyPr>
          <a:lstStyle/>
          <a:p>
            <a:pPr algn="ctr"/>
            <a:r>
              <a:rPr lang="en-US" b="1" dirty="0"/>
              <a:t>Identify Areas Outcomes Need Support on Scientific Challenges</a:t>
            </a:r>
          </a:p>
        </p:txBody>
      </p:sp>
      <p:sp>
        <p:nvSpPr>
          <p:cNvPr id="11" name="TextBox 10">
            <a:extLst>
              <a:ext uri="{FF2B5EF4-FFF2-40B4-BE49-F238E27FC236}">
                <a16:creationId xmlns:a16="http://schemas.microsoft.com/office/drawing/2014/main" id="{13293184-7950-400C-9EC5-F8846BD97C7C}"/>
              </a:ext>
            </a:extLst>
          </p:cNvPr>
          <p:cNvSpPr txBox="1"/>
          <p:nvPr/>
        </p:nvSpPr>
        <p:spPr>
          <a:xfrm>
            <a:off x="3215312" y="5610643"/>
            <a:ext cx="2054087" cy="923330"/>
          </a:xfrm>
          <a:prstGeom prst="rect">
            <a:avLst/>
          </a:prstGeom>
          <a:noFill/>
        </p:spPr>
        <p:txBody>
          <a:bodyPr wrap="square" rtlCol="0">
            <a:spAutoFit/>
          </a:bodyPr>
          <a:lstStyle/>
          <a:p>
            <a:r>
              <a:rPr lang="en-US" dirty="0"/>
              <a:t>Outcomes prioritize their science needs</a:t>
            </a:r>
          </a:p>
        </p:txBody>
      </p:sp>
      <p:sp>
        <p:nvSpPr>
          <p:cNvPr id="12" name="TextBox 11">
            <a:extLst>
              <a:ext uri="{FF2B5EF4-FFF2-40B4-BE49-F238E27FC236}">
                <a16:creationId xmlns:a16="http://schemas.microsoft.com/office/drawing/2014/main" id="{2C99C42E-783E-44CB-AF6D-75C4C00B1185}"/>
              </a:ext>
            </a:extLst>
          </p:cNvPr>
          <p:cNvSpPr txBox="1"/>
          <p:nvPr/>
        </p:nvSpPr>
        <p:spPr>
          <a:xfrm>
            <a:off x="1384844" y="2338169"/>
            <a:ext cx="2912994" cy="923330"/>
          </a:xfrm>
          <a:prstGeom prst="rect">
            <a:avLst/>
          </a:prstGeom>
          <a:noFill/>
        </p:spPr>
        <p:txBody>
          <a:bodyPr wrap="square" rtlCol="0">
            <a:spAutoFit/>
          </a:bodyPr>
          <a:lstStyle/>
          <a:p>
            <a:r>
              <a:rPr lang="en-US" dirty="0"/>
              <a:t>Track and Update Science Needs in CBP Science Needs Database</a:t>
            </a:r>
          </a:p>
        </p:txBody>
      </p:sp>
      <p:sp>
        <p:nvSpPr>
          <p:cNvPr id="13" name="TextBox 12">
            <a:extLst>
              <a:ext uri="{FF2B5EF4-FFF2-40B4-BE49-F238E27FC236}">
                <a16:creationId xmlns:a16="http://schemas.microsoft.com/office/drawing/2014/main" id="{84DD50AE-703B-48B9-96F6-11E73266058D}"/>
              </a:ext>
            </a:extLst>
          </p:cNvPr>
          <p:cNvSpPr txBox="1"/>
          <p:nvPr/>
        </p:nvSpPr>
        <p:spPr>
          <a:xfrm>
            <a:off x="7988578" y="2433212"/>
            <a:ext cx="3169752" cy="1477328"/>
          </a:xfrm>
          <a:prstGeom prst="rect">
            <a:avLst/>
          </a:prstGeom>
          <a:noFill/>
        </p:spPr>
        <p:txBody>
          <a:bodyPr wrap="square" rtlCol="0">
            <a:spAutoFit/>
          </a:bodyPr>
          <a:lstStyle/>
          <a:p>
            <a:r>
              <a:rPr lang="en-US" dirty="0"/>
              <a:t>Track and Update Outcome Progress through Narrative Analysis, Logic &amp; Action Plan, &amp; Management Strategy</a:t>
            </a:r>
          </a:p>
        </p:txBody>
      </p:sp>
      <p:sp>
        <p:nvSpPr>
          <p:cNvPr id="14" name="TextBox 13">
            <a:extLst>
              <a:ext uri="{FF2B5EF4-FFF2-40B4-BE49-F238E27FC236}">
                <a16:creationId xmlns:a16="http://schemas.microsoft.com/office/drawing/2014/main" id="{215A8426-7F8C-4067-AFDE-301B2A3835E8}"/>
              </a:ext>
            </a:extLst>
          </p:cNvPr>
          <p:cNvSpPr txBox="1"/>
          <p:nvPr/>
        </p:nvSpPr>
        <p:spPr>
          <a:xfrm>
            <a:off x="397566" y="122013"/>
            <a:ext cx="13066643" cy="461665"/>
          </a:xfrm>
          <a:prstGeom prst="rect">
            <a:avLst/>
          </a:prstGeom>
          <a:noFill/>
        </p:spPr>
        <p:txBody>
          <a:bodyPr wrap="square" rtlCol="0">
            <a:spAutoFit/>
          </a:bodyPr>
          <a:lstStyle/>
          <a:p>
            <a:r>
              <a:rPr lang="en-US" sz="2400" dirty="0"/>
              <a:t>SSRF and SRF are two different processes, but the processes are </a:t>
            </a:r>
            <a:r>
              <a:rPr lang="en-US" sz="2400" u="sng" dirty="0">
                <a:solidFill>
                  <a:srgbClr val="0070C0"/>
                </a:solidFill>
              </a:rPr>
              <a:t>complementary</a:t>
            </a:r>
            <a:r>
              <a:rPr lang="en-US" sz="2400" dirty="0"/>
              <a:t>.</a:t>
            </a:r>
          </a:p>
        </p:txBody>
      </p:sp>
      <p:sp>
        <p:nvSpPr>
          <p:cNvPr id="15" name="TextBox 14">
            <a:extLst>
              <a:ext uri="{FF2B5EF4-FFF2-40B4-BE49-F238E27FC236}">
                <a16:creationId xmlns:a16="http://schemas.microsoft.com/office/drawing/2014/main" id="{CB558EB0-E62E-4D9B-A9D3-ABEF543923D3}"/>
              </a:ext>
            </a:extLst>
          </p:cNvPr>
          <p:cNvSpPr txBox="1"/>
          <p:nvPr/>
        </p:nvSpPr>
        <p:spPr>
          <a:xfrm>
            <a:off x="1181926" y="3243275"/>
            <a:ext cx="3140350" cy="923330"/>
          </a:xfrm>
          <a:prstGeom prst="rect">
            <a:avLst/>
          </a:prstGeom>
          <a:noFill/>
        </p:spPr>
        <p:txBody>
          <a:bodyPr wrap="square" rtlCol="0">
            <a:spAutoFit/>
          </a:bodyPr>
          <a:lstStyle/>
          <a:p>
            <a:r>
              <a:rPr lang="en-US" dirty="0"/>
              <a:t>Conduct resource assessment for science needs</a:t>
            </a:r>
          </a:p>
        </p:txBody>
      </p:sp>
      <p:sp>
        <p:nvSpPr>
          <p:cNvPr id="16" name="TextBox 15">
            <a:extLst>
              <a:ext uri="{FF2B5EF4-FFF2-40B4-BE49-F238E27FC236}">
                <a16:creationId xmlns:a16="http://schemas.microsoft.com/office/drawing/2014/main" id="{2FA64584-E720-47C3-A868-D40308543343}"/>
              </a:ext>
            </a:extLst>
          </p:cNvPr>
          <p:cNvSpPr txBox="1"/>
          <p:nvPr/>
        </p:nvSpPr>
        <p:spPr>
          <a:xfrm>
            <a:off x="1822588" y="4709145"/>
            <a:ext cx="2736572" cy="923330"/>
          </a:xfrm>
          <a:prstGeom prst="rect">
            <a:avLst/>
          </a:prstGeom>
          <a:noFill/>
        </p:spPr>
        <p:txBody>
          <a:bodyPr wrap="square" rtlCol="0">
            <a:spAutoFit/>
          </a:bodyPr>
          <a:lstStyle/>
          <a:p>
            <a:r>
              <a:rPr lang="en-US" dirty="0"/>
              <a:t>Recommend approaches for CBP partners to address science needs</a:t>
            </a:r>
          </a:p>
        </p:txBody>
      </p:sp>
      <p:sp>
        <p:nvSpPr>
          <p:cNvPr id="17" name="TextBox 16">
            <a:extLst>
              <a:ext uri="{FF2B5EF4-FFF2-40B4-BE49-F238E27FC236}">
                <a16:creationId xmlns:a16="http://schemas.microsoft.com/office/drawing/2014/main" id="{1E854478-4A82-4982-AA88-D7AE2C3CAE95}"/>
              </a:ext>
            </a:extLst>
          </p:cNvPr>
          <p:cNvSpPr txBox="1"/>
          <p:nvPr/>
        </p:nvSpPr>
        <p:spPr>
          <a:xfrm>
            <a:off x="8087137" y="1698354"/>
            <a:ext cx="2054087" cy="646331"/>
          </a:xfrm>
          <a:prstGeom prst="rect">
            <a:avLst/>
          </a:prstGeom>
          <a:noFill/>
        </p:spPr>
        <p:txBody>
          <a:bodyPr wrap="square" rtlCol="0">
            <a:spAutoFit/>
          </a:bodyPr>
          <a:lstStyle/>
          <a:p>
            <a:r>
              <a:rPr lang="en-US" dirty="0"/>
              <a:t>2-year cycle for each Outcome</a:t>
            </a:r>
          </a:p>
        </p:txBody>
      </p:sp>
      <p:sp>
        <p:nvSpPr>
          <p:cNvPr id="18" name="TextBox 17">
            <a:extLst>
              <a:ext uri="{FF2B5EF4-FFF2-40B4-BE49-F238E27FC236}">
                <a16:creationId xmlns:a16="http://schemas.microsoft.com/office/drawing/2014/main" id="{DC63DB4D-A0A3-4704-8F0A-B53122EFB682}"/>
              </a:ext>
            </a:extLst>
          </p:cNvPr>
          <p:cNvSpPr txBox="1"/>
          <p:nvPr/>
        </p:nvSpPr>
        <p:spPr>
          <a:xfrm>
            <a:off x="1851156" y="1695446"/>
            <a:ext cx="3096043" cy="646331"/>
          </a:xfrm>
          <a:prstGeom prst="rect">
            <a:avLst/>
          </a:prstGeom>
          <a:noFill/>
        </p:spPr>
        <p:txBody>
          <a:bodyPr wrap="square" rtlCol="0">
            <a:spAutoFit/>
          </a:bodyPr>
          <a:lstStyle/>
          <a:p>
            <a:r>
              <a:rPr lang="en-US" dirty="0"/>
              <a:t>Each Outcome can update throughout the year</a:t>
            </a:r>
          </a:p>
        </p:txBody>
      </p:sp>
      <p:sp>
        <p:nvSpPr>
          <p:cNvPr id="19" name="TextBox 18">
            <a:extLst>
              <a:ext uri="{FF2B5EF4-FFF2-40B4-BE49-F238E27FC236}">
                <a16:creationId xmlns:a16="http://schemas.microsoft.com/office/drawing/2014/main" id="{EC63F418-1DF3-4918-8385-00C500983525}"/>
              </a:ext>
            </a:extLst>
          </p:cNvPr>
          <p:cNvSpPr txBox="1"/>
          <p:nvPr/>
        </p:nvSpPr>
        <p:spPr>
          <a:xfrm>
            <a:off x="1185642" y="4110111"/>
            <a:ext cx="3017780" cy="646331"/>
          </a:xfrm>
          <a:prstGeom prst="rect">
            <a:avLst/>
          </a:prstGeom>
          <a:noFill/>
        </p:spPr>
        <p:txBody>
          <a:bodyPr wrap="square" rtlCol="0">
            <a:spAutoFit/>
          </a:bodyPr>
          <a:lstStyle/>
          <a:p>
            <a:r>
              <a:rPr lang="en-US" dirty="0"/>
              <a:t>Engage with stakeholders to align resources</a:t>
            </a:r>
          </a:p>
        </p:txBody>
      </p:sp>
      <p:sp>
        <p:nvSpPr>
          <p:cNvPr id="20" name="TextBox 19">
            <a:extLst>
              <a:ext uri="{FF2B5EF4-FFF2-40B4-BE49-F238E27FC236}">
                <a16:creationId xmlns:a16="http://schemas.microsoft.com/office/drawing/2014/main" id="{82883502-287A-4EF1-AC1D-C80747E75306}"/>
              </a:ext>
            </a:extLst>
          </p:cNvPr>
          <p:cNvSpPr txBox="1"/>
          <p:nvPr/>
        </p:nvSpPr>
        <p:spPr>
          <a:xfrm>
            <a:off x="7418211" y="5157035"/>
            <a:ext cx="3478079" cy="646331"/>
          </a:xfrm>
          <a:prstGeom prst="rect">
            <a:avLst/>
          </a:prstGeom>
          <a:noFill/>
        </p:spPr>
        <p:txBody>
          <a:bodyPr wrap="square" rtlCol="0">
            <a:spAutoFit/>
          </a:bodyPr>
          <a:lstStyle/>
          <a:p>
            <a:r>
              <a:rPr lang="en-US" dirty="0"/>
              <a:t>Engages with CBP MB to request action or assistance</a:t>
            </a:r>
          </a:p>
        </p:txBody>
      </p:sp>
      <p:sp>
        <p:nvSpPr>
          <p:cNvPr id="21" name="TextBox 20">
            <a:extLst>
              <a:ext uri="{FF2B5EF4-FFF2-40B4-BE49-F238E27FC236}">
                <a16:creationId xmlns:a16="http://schemas.microsoft.com/office/drawing/2014/main" id="{95A6ABB9-8E50-4A0D-93F3-8479C15B2AE1}"/>
              </a:ext>
            </a:extLst>
          </p:cNvPr>
          <p:cNvSpPr txBox="1"/>
          <p:nvPr/>
        </p:nvSpPr>
        <p:spPr>
          <a:xfrm>
            <a:off x="7918899" y="3956706"/>
            <a:ext cx="3478079" cy="1200329"/>
          </a:xfrm>
          <a:prstGeom prst="rect">
            <a:avLst/>
          </a:prstGeom>
          <a:noFill/>
        </p:spPr>
        <p:txBody>
          <a:bodyPr wrap="square" rtlCol="0">
            <a:spAutoFit/>
          </a:bodyPr>
          <a:lstStyle/>
          <a:p>
            <a:r>
              <a:rPr lang="en-US" dirty="0"/>
              <a:t>Review process for progress of all aspects of an Outcome – science, policy, financial, communication, engagement</a:t>
            </a:r>
          </a:p>
        </p:txBody>
      </p:sp>
      <p:sp>
        <p:nvSpPr>
          <p:cNvPr id="22" name="TextBox 21">
            <a:extLst>
              <a:ext uri="{FF2B5EF4-FFF2-40B4-BE49-F238E27FC236}">
                <a16:creationId xmlns:a16="http://schemas.microsoft.com/office/drawing/2014/main" id="{60EA445B-D971-4E72-BEE2-C91293BD4518}"/>
              </a:ext>
            </a:extLst>
          </p:cNvPr>
          <p:cNvSpPr txBox="1"/>
          <p:nvPr/>
        </p:nvSpPr>
        <p:spPr>
          <a:xfrm>
            <a:off x="4770787" y="4751488"/>
            <a:ext cx="2743204" cy="646331"/>
          </a:xfrm>
          <a:prstGeom prst="rect">
            <a:avLst/>
          </a:prstGeom>
          <a:noFill/>
        </p:spPr>
        <p:txBody>
          <a:bodyPr wrap="square" rtlCol="0">
            <a:spAutoFit/>
          </a:bodyPr>
          <a:lstStyle/>
          <a:p>
            <a:pPr algn="ctr"/>
            <a:r>
              <a:rPr lang="en-US" b="1" dirty="0"/>
              <a:t>Assess Progress on Scientific efforts</a:t>
            </a:r>
          </a:p>
        </p:txBody>
      </p:sp>
    </p:spTree>
    <p:extLst>
      <p:ext uri="{BB962C8B-B14F-4D97-AF65-F5344CB8AC3E}">
        <p14:creationId xmlns:p14="http://schemas.microsoft.com/office/powerpoint/2010/main" val="37324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ape 40">
            <a:extLst>
              <a:ext uri="{FF2B5EF4-FFF2-40B4-BE49-F238E27FC236}">
                <a16:creationId xmlns:a16="http://schemas.microsoft.com/office/drawing/2014/main" id="{4C132FF1-D81C-4FA0-AE47-20D89A5E6F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25233" b="42857"/>
          <a:stretch>
            <a:fillRect/>
          </a:stretch>
        </p:blipFill>
        <p:spPr bwMode="auto">
          <a:xfrm>
            <a:off x="0" y="1735331"/>
            <a:ext cx="12191999" cy="51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3175" y="3028950"/>
            <a:ext cx="12191999" cy="3829050"/>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0" y="0"/>
            <a:ext cx="12188824" cy="3043238"/>
          </a:xfrm>
          <a:prstGeom prst="rect">
            <a:avLst/>
          </a:prstGeom>
          <a:solidFill>
            <a:srgbClr val="3363B1"/>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67" y="775576"/>
            <a:ext cx="1998591" cy="14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15442" y="250328"/>
            <a:ext cx="944174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Chesapeake Bay Program Strategic Science &amp; Research Framework: </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3175" y="3458444"/>
            <a:ext cx="12191999" cy="2831524"/>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1103953" y="3925197"/>
            <a:ext cx="97575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Breck Sullivan, STAR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Alison Santoro (MD DNR), Stephen Faulkner (USGS), Bruce Vogt (NOAA), Justin Shapiro (CRC), Renee Thompson (USGS), Olivia Wisner (CRC), Jake Leizear (Chesapeake Conservancy)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1F1EAC9-40AB-4E86-802B-06C7E48DE5FD}"/>
              </a:ext>
            </a:extLst>
          </p:cNvPr>
          <p:cNvSpPr txBox="1"/>
          <p:nvPr/>
        </p:nvSpPr>
        <p:spPr>
          <a:xfrm>
            <a:off x="2783168" y="5201970"/>
            <a:ext cx="66193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STAC Quarterly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3</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/8/2022</a:t>
            </a:r>
          </a:p>
        </p:txBody>
      </p:sp>
      <p:sp>
        <p:nvSpPr>
          <p:cNvPr id="10" name="TextBox 9">
            <a:extLst>
              <a:ext uri="{FF2B5EF4-FFF2-40B4-BE49-F238E27FC236}">
                <a16:creationId xmlns:a16="http://schemas.microsoft.com/office/drawing/2014/main" id="{7473D16F-2C8B-4646-A566-0E1D44C4004B}"/>
              </a:ext>
            </a:extLst>
          </p:cNvPr>
          <p:cNvSpPr txBox="1"/>
          <p:nvPr/>
        </p:nvSpPr>
        <p:spPr>
          <a:xfrm>
            <a:off x="1990614" y="1769804"/>
            <a:ext cx="798417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mn-cs"/>
              </a:rPr>
              <a:t>Healthy Watershed Cohort</a:t>
            </a:r>
          </a:p>
        </p:txBody>
      </p:sp>
    </p:spTree>
    <p:extLst>
      <p:ext uri="{BB962C8B-B14F-4D97-AF65-F5344CB8AC3E}">
        <p14:creationId xmlns:p14="http://schemas.microsoft.com/office/powerpoint/2010/main" val="92317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DEA3412-C928-420A-BAA5-67DD902CD914}"/>
              </a:ext>
            </a:extLst>
          </p:cNvPr>
          <p:cNvCxnSpPr>
            <a:cxnSpLocks/>
          </p:cNvCxnSpPr>
          <p:nvPr/>
        </p:nvCxnSpPr>
        <p:spPr>
          <a:xfrm>
            <a:off x="562735" y="4445349"/>
            <a:ext cx="11248265" cy="656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EB2ADA-6E82-4BC6-A48F-E44CD23051DA}"/>
              </a:ext>
            </a:extLst>
          </p:cNvPr>
          <p:cNvCxnSpPr>
            <a:cxnSpLocks/>
          </p:cNvCxnSpPr>
          <p:nvPr/>
        </p:nvCxnSpPr>
        <p:spPr>
          <a:xfrm>
            <a:off x="1050019" y="4158596"/>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A94B43-28A3-42AE-AFCD-4B15D174DC74}"/>
              </a:ext>
            </a:extLst>
          </p:cNvPr>
          <p:cNvCxnSpPr>
            <a:cxnSpLocks/>
          </p:cNvCxnSpPr>
          <p:nvPr/>
        </p:nvCxnSpPr>
        <p:spPr>
          <a:xfrm>
            <a:off x="3381334" y="4158595"/>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D0AA51-2511-40D5-A042-4DB79FDF2C39}"/>
              </a:ext>
            </a:extLst>
          </p:cNvPr>
          <p:cNvCxnSpPr>
            <a:cxnSpLocks/>
          </p:cNvCxnSpPr>
          <p:nvPr/>
        </p:nvCxnSpPr>
        <p:spPr>
          <a:xfrm>
            <a:off x="5740324" y="4158595"/>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D67321-D460-4C69-BADF-1EDDA660FD0F}"/>
              </a:ext>
            </a:extLst>
          </p:cNvPr>
          <p:cNvCxnSpPr>
            <a:cxnSpLocks/>
          </p:cNvCxnSpPr>
          <p:nvPr/>
        </p:nvCxnSpPr>
        <p:spPr>
          <a:xfrm>
            <a:off x="8165891"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00E2A4-B3EE-44F9-A235-3243784B32A1}"/>
              </a:ext>
            </a:extLst>
          </p:cNvPr>
          <p:cNvCxnSpPr>
            <a:cxnSpLocks/>
          </p:cNvCxnSpPr>
          <p:nvPr/>
        </p:nvCxnSpPr>
        <p:spPr>
          <a:xfrm>
            <a:off x="10530499"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19C2C74-4B80-4512-8406-DBF69DC09AEA}"/>
              </a:ext>
            </a:extLst>
          </p:cNvPr>
          <p:cNvSpPr txBox="1"/>
          <p:nvPr/>
        </p:nvSpPr>
        <p:spPr>
          <a:xfrm>
            <a:off x="366873" y="4772651"/>
            <a:ext cx="1750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August</a:t>
            </a:r>
          </a:p>
        </p:txBody>
      </p:sp>
      <p:sp>
        <p:nvSpPr>
          <p:cNvPr id="38" name="TextBox 37">
            <a:extLst>
              <a:ext uri="{FF2B5EF4-FFF2-40B4-BE49-F238E27FC236}">
                <a16:creationId xmlns:a16="http://schemas.microsoft.com/office/drawing/2014/main" id="{D7B8BF09-7E5F-43A8-8972-E01E126D9D6D}"/>
              </a:ext>
            </a:extLst>
          </p:cNvPr>
          <p:cNvSpPr txBox="1"/>
          <p:nvPr/>
        </p:nvSpPr>
        <p:spPr>
          <a:xfrm>
            <a:off x="2465928" y="4759312"/>
            <a:ext cx="1901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September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8559892-0E57-4131-B913-A1EBEE48DBBF}"/>
              </a:ext>
            </a:extLst>
          </p:cNvPr>
          <p:cNvSpPr txBox="1"/>
          <p:nvPr/>
        </p:nvSpPr>
        <p:spPr>
          <a:xfrm>
            <a:off x="4924695" y="4749182"/>
            <a:ext cx="1750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November</a:t>
            </a:r>
          </a:p>
        </p:txBody>
      </p:sp>
      <p:sp>
        <p:nvSpPr>
          <p:cNvPr id="40" name="TextBox 39">
            <a:extLst>
              <a:ext uri="{FF2B5EF4-FFF2-40B4-BE49-F238E27FC236}">
                <a16:creationId xmlns:a16="http://schemas.microsoft.com/office/drawing/2014/main" id="{F57B8758-7743-4737-B3EF-7EE7A15208EA}"/>
              </a:ext>
            </a:extLst>
          </p:cNvPr>
          <p:cNvSpPr txBox="1"/>
          <p:nvPr/>
        </p:nvSpPr>
        <p:spPr>
          <a:xfrm>
            <a:off x="7076805" y="4743503"/>
            <a:ext cx="24367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December ‘21</a:t>
            </a:r>
          </a:p>
        </p:txBody>
      </p:sp>
      <p:sp>
        <p:nvSpPr>
          <p:cNvPr id="50" name="TextBox 49">
            <a:extLst>
              <a:ext uri="{FF2B5EF4-FFF2-40B4-BE49-F238E27FC236}">
                <a16:creationId xmlns:a16="http://schemas.microsoft.com/office/drawing/2014/main" id="{1CBB5081-97F3-4EA0-AA3C-D64D214BAB6F}"/>
              </a:ext>
            </a:extLst>
          </p:cNvPr>
          <p:cNvSpPr txBox="1"/>
          <p:nvPr/>
        </p:nvSpPr>
        <p:spPr>
          <a:xfrm>
            <a:off x="-154849" y="2806952"/>
            <a:ext cx="259980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Management Board Progress Review</a:t>
            </a:r>
          </a:p>
        </p:txBody>
      </p:sp>
      <p:sp>
        <p:nvSpPr>
          <p:cNvPr id="51" name="TextBox 50">
            <a:extLst>
              <a:ext uri="{FF2B5EF4-FFF2-40B4-BE49-F238E27FC236}">
                <a16:creationId xmlns:a16="http://schemas.microsoft.com/office/drawing/2014/main" id="{5DE4DEE5-4336-4CE3-9BB3-67E81135FE34}"/>
              </a:ext>
            </a:extLst>
          </p:cNvPr>
          <p:cNvSpPr txBox="1"/>
          <p:nvPr/>
        </p:nvSpPr>
        <p:spPr>
          <a:xfrm>
            <a:off x="2136453" y="3257948"/>
            <a:ext cx="259980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Management Board follow-up</a:t>
            </a:r>
          </a:p>
        </p:txBody>
      </p:sp>
      <p:sp>
        <p:nvSpPr>
          <p:cNvPr id="54" name="TextBox 53">
            <a:extLst>
              <a:ext uri="{FF2B5EF4-FFF2-40B4-BE49-F238E27FC236}">
                <a16:creationId xmlns:a16="http://schemas.microsoft.com/office/drawing/2014/main" id="{3ACB2393-0F96-4D1D-9DC9-E2CA2BEDB612}"/>
              </a:ext>
            </a:extLst>
          </p:cNvPr>
          <p:cNvSpPr txBox="1"/>
          <p:nvPr/>
        </p:nvSpPr>
        <p:spPr>
          <a:xfrm>
            <a:off x="6620073" y="3320825"/>
            <a:ext cx="31698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Final workplan materials due</a:t>
            </a:r>
          </a:p>
        </p:txBody>
      </p:sp>
      <p:sp>
        <p:nvSpPr>
          <p:cNvPr id="43" name="TextBox 42">
            <a:extLst>
              <a:ext uri="{FF2B5EF4-FFF2-40B4-BE49-F238E27FC236}">
                <a16:creationId xmlns:a16="http://schemas.microsoft.com/office/drawing/2014/main" id="{24D933AE-C37F-49B6-B6E2-9FE4E8D5C01E}"/>
              </a:ext>
            </a:extLst>
          </p:cNvPr>
          <p:cNvSpPr txBox="1"/>
          <p:nvPr/>
        </p:nvSpPr>
        <p:spPr>
          <a:xfrm>
            <a:off x="280441" y="176857"/>
            <a:ext cx="11039113" cy="769441"/>
          </a:xfrm>
          <a:prstGeom prst="rect">
            <a:avLst/>
          </a:prstGeom>
          <a:noFill/>
        </p:spPr>
        <p:txBody>
          <a:bodyPr wrap="square" rtlCol="0">
            <a:spAutoFit/>
          </a:bodyPr>
          <a:lstStyle/>
          <a:p>
            <a:pPr>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Healthy Watersheds Cohort Schedule</a:t>
            </a:r>
          </a:p>
        </p:txBody>
      </p:sp>
      <p:sp>
        <p:nvSpPr>
          <p:cNvPr id="45" name="TextBox 44">
            <a:extLst>
              <a:ext uri="{FF2B5EF4-FFF2-40B4-BE49-F238E27FC236}">
                <a16:creationId xmlns:a16="http://schemas.microsoft.com/office/drawing/2014/main" id="{32D53AC4-D75F-4764-BFF8-4AB894B224EB}"/>
              </a:ext>
            </a:extLst>
          </p:cNvPr>
          <p:cNvSpPr txBox="1"/>
          <p:nvPr/>
        </p:nvSpPr>
        <p:spPr>
          <a:xfrm>
            <a:off x="9401153" y="3220596"/>
            <a:ext cx="259980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STAC science needs discussion</a:t>
            </a:r>
          </a:p>
        </p:txBody>
      </p:sp>
      <p:sp>
        <p:nvSpPr>
          <p:cNvPr id="22" name="TextBox 21">
            <a:extLst>
              <a:ext uri="{FF2B5EF4-FFF2-40B4-BE49-F238E27FC236}">
                <a16:creationId xmlns:a16="http://schemas.microsoft.com/office/drawing/2014/main" id="{46279C56-C92F-4D74-9510-1F6B769CCEFD}"/>
              </a:ext>
            </a:extLst>
          </p:cNvPr>
          <p:cNvSpPr txBox="1"/>
          <p:nvPr/>
        </p:nvSpPr>
        <p:spPr>
          <a:xfrm>
            <a:off x="4500093" y="2790645"/>
            <a:ext cx="259980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Public and signatory feedback</a:t>
            </a:r>
          </a:p>
        </p:txBody>
      </p:sp>
      <p:sp>
        <p:nvSpPr>
          <p:cNvPr id="23" name="TextBox 22">
            <a:extLst>
              <a:ext uri="{FF2B5EF4-FFF2-40B4-BE49-F238E27FC236}">
                <a16:creationId xmlns:a16="http://schemas.microsoft.com/office/drawing/2014/main" id="{613B699D-FB60-4A32-BE04-434B451E00A5}"/>
              </a:ext>
            </a:extLst>
          </p:cNvPr>
          <p:cNvSpPr txBox="1"/>
          <p:nvPr/>
        </p:nvSpPr>
        <p:spPr>
          <a:xfrm>
            <a:off x="2197355" y="2299166"/>
            <a:ext cx="2599808" cy="892552"/>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STAR science needs discussion</a:t>
            </a:r>
          </a:p>
        </p:txBody>
      </p:sp>
      <p:cxnSp>
        <p:nvCxnSpPr>
          <p:cNvPr id="24" name="Straight Connector 23">
            <a:extLst>
              <a:ext uri="{FF2B5EF4-FFF2-40B4-BE49-F238E27FC236}">
                <a16:creationId xmlns:a16="http://schemas.microsoft.com/office/drawing/2014/main" id="{11071653-B4AA-441E-BBAB-EC228A3571E5}"/>
              </a:ext>
            </a:extLst>
          </p:cNvPr>
          <p:cNvCxnSpPr>
            <a:cxnSpLocks/>
          </p:cNvCxnSpPr>
          <p:nvPr/>
        </p:nvCxnSpPr>
        <p:spPr>
          <a:xfrm flipH="1">
            <a:off x="2874088" y="3257948"/>
            <a:ext cx="1147011"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21F37D-8655-4654-90AC-50887FE041D2}"/>
              </a:ext>
            </a:extLst>
          </p:cNvPr>
          <p:cNvSpPr txBox="1"/>
          <p:nvPr/>
        </p:nvSpPr>
        <p:spPr>
          <a:xfrm>
            <a:off x="9916495" y="4759312"/>
            <a:ext cx="1750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March ‘22</a:t>
            </a:r>
          </a:p>
        </p:txBody>
      </p:sp>
    </p:spTree>
    <p:extLst>
      <p:ext uri="{BB962C8B-B14F-4D97-AF65-F5344CB8AC3E}">
        <p14:creationId xmlns:p14="http://schemas.microsoft.com/office/powerpoint/2010/main" val="12546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731CD0-A6DC-4832-A96D-CB58F195252F}"/>
              </a:ext>
            </a:extLst>
          </p:cNvPr>
          <p:cNvSpPr/>
          <p:nvPr/>
        </p:nvSpPr>
        <p:spPr>
          <a:xfrm>
            <a:off x="-19520" y="0"/>
            <a:ext cx="12225560" cy="1146492"/>
          </a:xfrm>
          <a:prstGeom prst="rect">
            <a:avLst/>
          </a:prstGeom>
          <a:solidFill>
            <a:srgbClr val="33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5E7B9DD-627F-4095-9ED1-BD1D77F8B77C}"/>
              </a:ext>
            </a:extLst>
          </p:cNvPr>
          <p:cNvSpPr txBox="1"/>
          <p:nvPr/>
        </p:nvSpPr>
        <p:spPr>
          <a:xfrm>
            <a:off x="280441" y="176857"/>
            <a:ext cx="110391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Healthy Watersheds Cohort</a:t>
            </a:r>
          </a:p>
        </p:txBody>
      </p:sp>
      <p:sp>
        <p:nvSpPr>
          <p:cNvPr id="3" name="TextBox 2">
            <a:extLst>
              <a:ext uri="{FF2B5EF4-FFF2-40B4-BE49-F238E27FC236}">
                <a16:creationId xmlns:a16="http://schemas.microsoft.com/office/drawing/2014/main" id="{713C50A0-D937-4DB1-9F66-76DF47F1F4AA}"/>
              </a:ext>
            </a:extLst>
          </p:cNvPr>
          <p:cNvSpPr txBox="1"/>
          <p:nvPr/>
        </p:nvSpPr>
        <p:spPr>
          <a:xfrm>
            <a:off x="280441" y="1212275"/>
            <a:ext cx="11806954"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Feedback requested from STAC: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 you or any of your colleagues have interest in contributing to addressing one of these needs?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 you or any of your colleagues know of existing efforts to support one of these needs?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 you want more information to come back to STAC from any groups on specific needs/projects?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Are these needs appropriate? Do you see something missing?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17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A136B9F-FEAF-445D-88E4-7D69EDBF4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96886571-1553-4F14-B847-99BF7B625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lor">
              <a:extLst>
                <a:ext uri="{FF2B5EF4-FFF2-40B4-BE49-F238E27FC236}">
                  <a16:creationId xmlns:a16="http://schemas.microsoft.com/office/drawing/2014/main" id="{301ACB83-6234-46D1-803C-5D5077727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Content Placeholder 4">
            <a:extLst>
              <a:ext uri="{FF2B5EF4-FFF2-40B4-BE49-F238E27FC236}">
                <a16:creationId xmlns:a16="http://schemas.microsoft.com/office/drawing/2014/main" id="{44101A85-D342-40B0-B971-2E5C514E4285}"/>
              </a:ext>
            </a:extLst>
          </p:cNvPr>
          <p:cNvSpPr>
            <a:spLocks noGrp="1"/>
          </p:cNvSpPr>
          <p:nvPr>
            <p:ph idx="1"/>
          </p:nvPr>
        </p:nvSpPr>
        <p:spPr>
          <a:xfrm>
            <a:off x="516700" y="1561435"/>
            <a:ext cx="11155549" cy="4833196"/>
          </a:xfrm>
        </p:spPr>
        <p:txBody>
          <a:bodyPr>
            <a:normAutofit/>
          </a:bodyPr>
          <a:lstStyle/>
          <a:p>
            <a:pPr marL="0" indent="0">
              <a:buNone/>
            </a:pPr>
            <a:r>
              <a:rPr lang="en-US" b="1" dirty="0">
                <a:solidFill>
                  <a:schemeClr val="bg1"/>
                </a:solidFill>
              </a:rPr>
              <a:t>Benthic data collection from under-represented catchment types</a:t>
            </a:r>
          </a:p>
          <a:p>
            <a:pPr algn="just"/>
            <a:r>
              <a:rPr lang="en-US" sz="2000" b="0" i="0" dirty="0">
                <a:solidFill>
                  <a:schemeClr val="bg1"/>
                </a:solidFill>
                <a:effectLst/>
              </a:rPr>
              <a:t>Freshwater macroinvertebrate data from under-represented catchment types in the Chesapeake watershed are critically needed to fill in monitoring gaps and improve model predictions. Presently “Engaged” resources are very general. </a:t>
            </a:r>
            <a:r>
              <a:rPr lang="en-US" sz="2000" dirty="0">
                <a:solidFill>
                  <a:schemeClr val="bg1"/>
                </a:solidFill>
              </a:rPr>
              <a:t>Data are pulled from multiple jurisdictions who are monitoring for their own purposes. </a:t>
            </a:r>
          </a:p>
          <a:p>
            <a:pPr marL="0" indent="0">
              <a:buNone/>
            </a:pPr>
            <a:endParaRPr lang="en-US" sz="2000" dirty="0">
              <a:solidFill>
                <a:schemeClr val="bg1"/>
              </a:solidFill>
            </a:endParaRPr>
          </a:p>
          <a:p>
            <a:pPr marL="0" indent="0">
              <a:buNone/>
            </a:pPr>
            <a:r>
              <a:rPr lang="en-US" b="1" dirty="0">
                <a:solidFill>
                  <a:schemeClr val="bg1"/>
                </a:solidFill>
              </a:rPr>
              <a:t>Better understanding of the effects of climate change on stream processes</a:t>
            </a:r>
            <a:endParaRPr lang="en-US" sz="2000" b="1" dirty="0">
              <a:solidFill>
                <a:schemeClr val="bg1"/>
              </a:solidFill>
            </a:endParaRPr>
          </a:p>
          <a:p>
            <a:pPr algn="just"/>
            <a:r>
              <a:rPr lang="en-US" sz="2000" b="0" i="0" dirty="0">
                <a:solidFill>
                  <a:schemeClr val="bg1"/>
                </a:solidFill>
                <a:effectLst/>
              </a:rPr>
              <a:t>Global climate change has increased the occurrence of extreme weather events and has the potential to change patterns of seasonality (annual rainfall, temperature). These changes have the potential to alter fundamental stream processes.</a:t>
            </a:r>
            <a:r>
              <a:rPr lang="en-US" sz="2000" dirty="0">
                <a:solidFill>
                  <a:schemeClr val="bg1"/>
                </a:solidFill>
              </a:rPr>
              <a:t> </a:t>
            </a:r>
          </a:p>
          <a:p>
            <a:pPr algn="just"/>
            <a:r>
              <a:rPr lang="en-US" sz="2000" b="0" i="0" dirty="0">
                <a:solidFill>
                  <a:schemeClr val="bg1"/>
                </a:solidFill>
                <a:effectLst/>
              </a:rPr>
              <a:t>Separate the impact of climate change vs. management actions on stream health.</a:t>
            </a:r>
          </a:p>
          <a:p>
            <a:pPr lvl="1" algn="just"/>
            <a:r>
              <a:rPr lang="en-US" sz="2000" b="0" i="0" dirty="0">
                <a:solidFill>
                  <a:schemeClr val="bg1"/>
                </a:solidFill>
                <a:effectLst/>
              </a:rPr>
              <a:t>The negative impacts of climate change may reduce the effects of restoration practices and confound monitoring results. </a:t>
            </a:r>
            <a:endParaRPr lang="en-US" sz="2000" dirty="0">
              <a:solidFill>
                <a:schemeClr val="bg1"/>
              </a:solidFill>
            </a:endParaRPr>
          </a:p>
          <a:p>
            <a:endParaRPr lang="en-US" sz="2000" dirty="0">
              <a:solidFill>
                <a:srgbClr val="000000"/>
              </a:solidFill>
            </a:endParaRPr>
          </a:p>
          <a:p>
            <a:pPr>
              <a:buFontTx/>
              <a:buChar char="-"/>
            </a:pPr>
            <a:endParaRPr lang="en-US" sz="2000" dirty="0">
              <a:solidFill>
                <a:srgbClr val="000000"/>
              </a:solidFill>
            </a:endParaRPr>
          </a:p>
          <a:p>
            <a:pPr>
              <a:buFontTx/>
              <a:buChar char="-"/>
            </a:pPr>
            <a:endParaRPr lang="en-US" sz="2000" dirty="0">
              <a:solidFill>
                <a:srgbClr val="000000"/>
              </a:solidFill>
            </a:endParaRPr>
          </a:p>
        </p:txBody>
      </p:sp>
      <p:sp>
        <p:nvSpPr>
          <p:cNvPr id="22" name="TextBox 21">
            <a:extLst>
              <a:ext uri="{FF2B5EF4-FFF2-40B4-BE49-F238E27FC236}">
                <a16:creationId xmlns:a16="http://schemas.microsoft.com/office/drawing/2014/main" id="{4BC77281-5A1A-48A9-BDE7-5305E14991CA}"/>
              </a:ext>
            </a:extLst>
          </p:cNvPr>
          <p:cNvSpPr txBox="1"/>
          <p:nvPr/>
        </p:nvSpPr>
        <p:spPr>
          <a:xfrm>
            <a:off x="0" y="424191"/>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Calibri" panose="020F0502020204030204"/>
                <a:ea typeface="+mn-ea"/>
                <a:cs typeface="+mn-cs"/>
              </a:rPr>
              <a:t>Stream Health Outcome</a:t>
            </a:r>
          </a:p>
        </p:txBody>
      </p:sp>
    </p:spTree>
    <p:extLst>
      <p:ext uri="{BB962C8B-B14F-4D97-AF65-F5344CB8AC3E}">
        <p14:creationId xmlns:p14="http://schemas.microsoft.com/office/powerpoint/2010/main" val="183194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109627" y="0"/>
            <a:ext cx="424961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104174"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33850"/>
                </a:solidFill>
                <a:latin typeface="Calibri" panose="020F0502020204030204"/>
                <a:sym typeface="Arial"/>
              </a:rPr>
              <a:t>Brook Trout Outcome</a:t>
            </a:r>
          </a:p>
          <a:p>
            <a:pPr defTabSz="914377">
              <a:defRPr/>
            </a:pPr>
            <a:r>
              <a:rPr lang="en-US" sz="2800" b="1" dirty="0">
                <a:solidFill>
                  <a:srgbClr val="033850"/>
                </a:solidFill>
                <a:latin typeface="Calibri" panose="020F0502020204030204"/>
                <a:sym typeface="Arial"/>
              </a:rPr>
              <a:t>  Priority Science Needs</a:t>
            </a:r>
          </a:p>
        </p:txBody>
      </p:sp>
      <p:sp>
        <p:nvSpPr>
          <p:cNvPr id="9" name="Rounded Rectangle 8"/>
          <p:cNvSpPr/>
          <p:nvPr/>
        </p:nvSpPr>
        <p:spPr>
          <a:xfrm>
            <a:off x="173247" y="1407058"/>
            <a:ext cx="3785728" cy="2456025"/>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200" dirty="0">
                <a:solidFill>
                  <a:srgbClr val="E7E6E6">
                    <a:lumMod val="25000"/>
                  </a:srgbClr>
                </a:solidFill>
                <a:latin typeface="Calibri" panose="020F0502020204030204" pitchFamily="34" charset="0"/>
                <a:ea typeface="Verdana" panose="020B0604030504040204" pitchFamily="34" charset="0"/>
                <a:cs typeface="Calibri" panose="020F0502020204030204" pitchFamily="34" charset="0"/>
                <a:sym typeface="Arial"/>
              </a:rPr>
              <a:t>1. Expand spatial-temporal groundwater model to rest of Chesapeake Bay Watershed to predict groundwater influence in headwater streams.</a:t>
            </a:r>
          </a:p>
          <a:p>
            <a:pPr defTabSz="914377">
              <a:defRPr/>
            </a:pPr>
            <a:endParaRPr lang="en-US" sz="2200" dirty="0">
              <a:solidFill>
                <a:srgbClr val="E7E6E6">
                  <a:lumMod val="25000"/>
                </a:srgbClr>
              </a:solidFill>
              <a:highlight>
                <a:srgbClr val="B6D7E8"/>
              </a:highlight>
              <a:latin typeface="Calibri" panose="020F0502020204030204" pitchFamily="34" charset="0"/>
              <a:ea typeface="Verdana" panose="020B0604030504040204" pitchFamily="34" charset="0"/>
              <a:cs typeface="Calibri" panose="020F0502020204030204" pitchFamily="34" charset="0"/>
              <a:sym typeface="Arial"/>
            </a:endParaRPr>
          </a:p>
          <a:p>
            <a:pPr defTabSz="914377">
              <a:defRPr/>
            </a:pPr>
            <a:endParaRPr lang="en-US" sz="2200" dirty="0">
              <a:solidFill>
                <a:srgbClr val="E7E6E6">
                  <a:lumMod val="25000"/>
                </a:srgbClr>
              </a:solidFill>
              <a:latin typeface="Calibri" panose="020F0502020204030204" pitchFamily="34" charset="0"/>
              <a:ea typeface="Verdana" panose="020B0604030504040204" pitchFamily="34" charset="0"/>
              <a:cs typeface="Calibri" panose="020F0502020204030204" pitchFamily="34" charset="0"/>
              <a:sym typeface="Arial"/>
            </a:endParaRPr>
          </a:p>
        </p:txBody>
      </p:sp>
      <p:sp>
        <p:nvSpPr>
          <p:cNvPr id="7" name="Rounded Rectangle 6">
            <a:extLst>
              <a:ext uri="{FF2B5EF4-FFF2-40B4-BE49-F238E27FC236}">
                <a16:creationId xmlns:a16="http://schemas.microsoft.com/office/drawing/2014/main" id="{BB8C0B8C-2DD3-F54A-B30D-83C8A2198B84}"/>
              </a:ext>
            </a:extLst>
          </p:cNvPr>
          <p:cNvSpPr/>
          <p:nvPr/>
        </p:nvSpPr>
        <p:spPr>
          <a:xfrm>
            <a:off x="4486657" y="581913"/>
            <a:ext cx="7544675" cy="1650288"/>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Groundwater can mitigate stream temperatures providing more suitable habitat and prevent loss of brook trout due rising temperatures from changes in climate and land use. </a:t>
            </a:r>
          </a:p>
          <a:p>
            <a:pPr defTabSz="914377">
              <a:defRPr/>
            </a:pPr>
            <a:endPar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endParaRPr>
          </a:p>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Need more data on stream reaches with significant groundwater inputs.</a:t>
            </a:r>
          </a:p>
          <a:p>
            <a:pPr defTabSz="914377">
              <a:defRPr/>
            </a:pPr>
            <a:endPar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endParaRPr>
          </a:p>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Can’t measure everywhere; need models at the stream-reach scale to identify thermally resilient areas to inform management and restoration efforts.</a:t>
            </a:r>
          </a:p>
          <a:p>
            <a:pPr marL="228594" indent="-228594" defTabSz="914377">
              <a:buFont typeface="Arial" panose="020B0604020202020204" pitchFamily="34" charset="0"/>
              <a:buChar char="•"/>
              <a:defRPr/>
            </a:pPr>
            <a:endPar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CAF056BB-9D7F-42D0-9C4E-3978D0CB72ED}"/>
              </a:ext>
            </a:extLst>
          </p:cNvPr>
          <p:cNvPicPr>
            <a:picLocks noChangeAspect="1"/>
          </p:cNvPicPr>
          <p:nvPr/>
        </p:nvPicPr>
        <p:blipFill>
          <a:blip r:embed="rId3"/>
          <a:stretch>
            <a:fillRect/>
          </a:stretch>
        </p:blipFill>
        <p:spPr>
          <a:xfrm>
            <a:off x="4809000" y="2800336"/>
            <a:ext cx="6899993" cy="4028705"/>
          </a:xfrm>
          <a:prstGeom prst="rect">
            <a:avLst/>
          </a:prstGeom>
        </p:spPr>
      </p:pic>
    </p:spTree>
    <p:extLst>
      <p:ext uri="{BB962C8B-B14F-4D97-AF65-F5344CB8AC3E}">
        <p14:creationId xmlns:p14="http://schemas.microsoft.com/office/powerpoint/2010/main" val="344149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109627" y="0"/>
            <a:ext cx="424961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104174"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33850"/>
                </a:solidFill>
                <a:latin typeface="Calibri" panose="020F0502020204030204"/>
                <a:sym typeface="Arial"/>
              </a:rPr>
              <a:t>Brook Trout Outcome</a:t>
            </a:r>
          </a:p>
          <a:p>
            <a:pPr defTabSz="914377">
              <a:defRPr/>
            </a:pPr>
            <a:r>
              <a:rPr lang="en-US" sz="2800" b="1" dirty="0">
                <a:solidFill>
                  <a:srgbClr val="033850"/>
                </a:solidFill>
                <a:latin typeface="Calibri" panose="020F0502020204030204"/>
                <a:sym typeface="Arial"/>
              </a:rPr>
              <a:t>  Priority Science Needs</a:t>
            </a:r>
          </a:p>
        </p:txBody>
      </p:sp>
      <p:sp>
        <p:nvSpPr>
          <p:cNvPr id="9" name="Rounded Rectangle 8"/>
          <p:cNvSpPr/>
          <p:nvPr/>
        </p:nvSpPr>
        <p:spPr>
          <a:xfrm>
            <a:off x="173247" y="1407058"/>
            <a:ext cx="3785728" cy="2456025"/>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200" dirty="0">
                <a:solidFill>
                  <a:srgbClr val="E7E6E6">
                    <a:lumMod val="25000"/>
                  </a:srgbClr>
                </a:solidFill>
                <a:latin typeface="Calibri" panose="020F0502020204030204" pitchFamily="34" charset="0"/>
                <a:ea typeface="Verdana" panose="020B0604030504040204" pitchFamily="34" charset="0"/>
                <a:cs typeface="Calibri" panose="020F0502020204030204" pitchFamily="34" charset="0"/>
                <a:sym typeface="Arial"/>
              </a:rPr>
              <a:t>2. Determine how interactions between climate change and land use will affect brook trout.</a:t>
            </a:r>
          </a:p>
          <a:p>
            <a:pPr defTabSz="914377">
              <a:defRPr/>
            </a:pPr>
            <a:endParaRPr lang="en-US" sz="2200" dirty="0">
              <a:solidFill>
                <a:srgbClr val="E7E6E6">
                  <a:lumMod val="25000"/>
                </a:srgbClr>
              </a:solidFill>
              <a:highlight>
                <a:srgbClr val="B6D7E8"/>
              </a:highlight>
              <a:latin typeface="Calibri" panose="020F0502020204030204" pitchFamily="34" charset="0"/>
              <a:ea typeface="Verdana" panose="020B0604030504040204" pitchFamily="34" charset="0"/>
              <a:cs typeface="Calibri" panose="020F0502020204030204" pitchFamily="34" charset="0"/>
              <a:sym typeface="Arial"/>
            </a:endParaRPr>
          </a:p>
          <a:p>
            <a:pPr defTabSz="914377">
              <a:defRPr/>
            </a:pPr>
            <a:endParaRPr lang="en-US" sz="2200" dirty="0">
              <a:solidFill>
                <a:srgbClr val="E7E6E6">
                  <a:lumMod val="25000"/>
                </a:srgbClr>
              </a:solidFill>
              <a:latin typeface="Calibri" panose="020F0502020204030204" pitchFamily="34" charset="0"/>
              <a:ea typeface="Verdana" panose="020B0604030504040204" pitchFamily="34" charset="0"/>
              <a:cs typeface="Calibri" panose="020F0502020204030204" pitchFamily="34" charset="0"/>
              <a:sym typeface="Arial"/>
            </a:endParaRPr>
          </a:p>
        </p:txBody>
      </p:sp>
      <p:sp>
        <p:nvSpPr>
          <p:cNvPr id="7" name="Rounded Rectangle 6">
            <a:extLst>
              <a:ext uri="{FF2B5EF4-FFF2-40B4-BE49-F238E27FC236}">
                <a16:creationId xmlns:a16="http://schemas.microsoft.com/office/drawing/2014/main" id="{BB8C0B8C-2DD3-F54A-B30D-83C8A2198B84}"/>
              </a:ext>
            </a:extLst>
          </p:cNvPr>
          <p:cNvSpPr/>
          <p:nvPr/>
        </p:nvSpPr>
        <p:spPr>
          <a:xfrm>
            <a:off x="4486657" y="581913"/>
            <a:ext cx="7544675" cy="1650288"/>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Some climate models suggest the Chesapeake Bay watershed will experience some of the most significant warming in the contiguous United States in addition to increased population growth resulting in changes to land-use patterns in coming decades.</a:t>
            </a:r>
          </a:p>
          <a:p>
            <a:pPr marL="228594" indent="-228594" defTabSz="914377">
              <a:buFont typeface="Arial" panose="020B0604020202020204" pitchFamily="34" charset="0"/>
              <a:buChar char="•"/>
              <a:defRPr/>
            </a:pPr>
            <a:endPar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endParaRPr>
          </a:p>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Small streams are particularly susceptible to land-use and climate change; impacts will significantly affect brook trout populations.</a:t>
            </a:r>
          </a:p>
          <a:p>
            <a:pPr defTabSz="914377">
              <a:defRPr/>
            </a:pPr>
            <a:endPar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endParaRPr>
          </a:p>
          <a:p>
            <a:pPr marL="228594" indent="-228594" defTabSz="914377">
              <a:buFont typeface="Arial" panose="020B0604020202020204" pitchFamily="34" charset="0"/>
              <a:buChar char="•"/>
              <a:defRPr/>
            </a:pPr>
            <a:r>
              <a:rPr lang="en-US" sz="1600" dirty="0">
                <a:solidFill>
                  <a:prstClr val="black"/>
                </a:solidFill>
                <a:latin typeface="Arial" panose="020B0604020202020204" pitchFamily="34" charset="0"/>
                <a:ea typeface="Verdana" panose="020B0604030504040204" pitchFamily="34" charset="0"/>
                <a:cs typeface="Arial" panose="020B0604020202020204" pitchFamily="34" charset="0"/>
                <a:sym typeface="Arial"/>
              </a:rPr>
              <a:t>Recent studies indicate combined scenarios reveal an interactive response in stream condition that was different than the additive effects of land-use and climate.</a:t>
            </a:r>
          </a:p>
        </p:txBody>
      </p:sp>
      <p:pic>
        <p:nvPicPr>
          <p:cNvPr id="17" name="Picture 2">
            <a:hlinkClick r:id="rId3"/>
            <a:extLst>
              <a:ext uri="{FF2B5EF4-FFF2-40B4-BE49-F238E27FC236}">
                <a16:creationId xmlns:a16="http://schemas.microsoft.com/office/drawing/2014/main" id="{DB9F0AAD-3364-4026-93A9-C17A5F22EA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224"/>
          <a:stretch/>
        </p:blipFill>
        <p:spPr bwMode="auto">
          <a:xfrm>
            <a:off x="6935666" y="3118586"/>
            <a:ext cx="4990429" cy="34169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9E59915-0312-43DB-8496-9B1969FEFED8}"/>
              </a:ext>
            </a:extLst>
          </p:cNvPr>
          <p:cNvSpPr txBox="1"/>
          <p:nvPr/>
        </p:nvSpPr>
        <p:spPr>
          <a:xfrm>
            <a:off x="4647094" y="3456250"/>
            <a:ext cx="2084188" cy="2308324"/>
          </a:xfrm>
          <a:prstGeom prst="rect">
            <a:avLst/>
          </a:prstGeom>
          <a:noFill/>
        </p:spPr>
        <p:txBody>
          <a:bodyPr wrap="square">
            <a:spAutoFit/>
          </a:bodyPr>
          <a:lstStyle/>
          <a:p>
            <a:pPr defTabSz="1219170">
              <a:buClr>
                <a:srgbClr val="000000"/>
              </a:buClr>
            </a:pPr>
            <a:r>
              <a:rPr lang="en-US" sz="1600" kern="0" dirty="0">
                <a:solidFill>
                  <a:srgbClr val="000000"/>
                </a:solidFill>
                <a:latin typeface="Calibri" panose="020F0502020204030204"/>
                <a:cs typeface="Arial"/>
                <a:sym typeface="Arial"/>
              </a:rPr>
              <a:t>Maloney KO, Krause KP, Buchanan C, et al. Disentangling the potential effects of land-use and climate change on stream conditions. Glob Change Biol. 2020;26:2251–2269.</a:t>
            </a:r>
          </a:p>
        </p:txBody>
      </p:sp>
    </p:spTree>
    <p:extLst>
      <p:ext uri="{BB962C8B-B14F-4D97-AF65-F5344CB8AC3E}">
        <p14:creationId xmlns:p14="http://schemas.microsoft.com/office/powerpoint/2010/main" val="148372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2425700"/>
            <a:ext cx="10962800" cy="1244800"/>
          </a:xfrm>
          <a:prstGeom prst="rect">
            <a:avLst/>
          </a:prstGeom>
        </p:spPr>
        <p:txBody>
          <a:bodyPr spcFirstLastPara="1" wrap="square" lIns="121900" tIns="121900" rIns="121900" bIns="121900" anchor="b" anchorCtr="0">
            <a:normAutofit fontScale="90000"/>
          </a:bodyPr>
          <a:lstStyle/>
          <a:p>
            <a:r>
              <a:rPr lang="en"/>
              <a:t>State of Science Needs for the Fish Habitat Action Team</a:t>
            </a:r>
            <a:endParaRPr/>
          </a:p>
        </p:txBody>
      </p:sp>
      <p:sp>
        <p:nvSpPr>
          <p:cNvPr id="68" name="Google Shape;68;p13"/>
          <p:cNvSpPr txBox="1">
            <a:spLocks noGrp="1"/>
          </p:cNvSpPr>
          <p:nvPr>
            <p:ph type="subTitle" idx="1"/>
          </p:nvPr>
        </p:nvSpPr>
        <p:spPr>
          <a:xfrm>
            <a:off x="520700" y="3718840"/>
            <a:ext cx="10962800" cy="577200"/>
          </a:xfrm>
          <a:prstGeom prst="rect">
            <a:avLst/>
          </a:prstGeom>
        </p:spPr>
        <p:txBody>
          <a:bodyPr spcFirstLastPara="1" wrap="square" lIns="121900" tIns="121900" rIns="121900" bIns="121900" anchor="t" anchorCtr="0">
            <a:normAutofit/>
          </a:bodyPr>
          <a:lstStyle/>
          <a:p>
            <a:pPr marL="0" indent="0"/>
            <a:r>
              <a:rPr lang="en"/>
              <a:t>Bruce Vogt and Justin Shapiro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rmAutofit/>
          </a:bodyPr>
          <a:lstStyle/>
          <a:p>
            <a:r>
              <a:rPr lang="en"/>
              <a:t>Research Science Needs</a:t>
            </a:r>
            <a:endParaRPr/>
          </a:p>
        </p:txBody>
      </p:sp>
      <p:sp>
        <p:nvSpPr>
          <p:cNvPr id="74" name="Google Shape;74;p14"/>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rmAutofit fontScale="85000" lnSpcReduction="20000"/>
          </a:bodyPr>
          <a:lstStyle/>
          <a:p>
            <a:pPr indent="-396653">
              <a:buSzPct val="100000"/>
            </a:pPr>
            <a:r>
              <a:rPr lang="en" b="1" i="1"/>
              <a:t>Synthesis and indicators to support Ecosystem Based Fisheries Management at bay and regional fishery management level</a:t>
            </a:r>
            <a:endParaRPr b="1" i="1"/>
          </a:p>
          <a:p>
            <a:pPr lvl="1" indent="-396653">
              <a:buSzPct val="116666"/>
            </a:pPr>
            <a:r>
              <a:rPr lang="en" i="1"/>
              <a:t>Ex. Evaluating how changing conditions (T, S, DO) affect fish distribution and abundances by analyzing long term water column observation data with fishery survey data</a:t>
            </a:r>
            <a:endParaRPr i="1"/>
          </a:p>
          <a:p>
            <a:pPr lvl="1" indent="-396653">
              <a:buSzPct val="116666"/>
            </a:pPr>
            <a:r>
              <a:rPr lang="en" i="1"/>
              <a:t>Ex. State of the Ecosystem Report</a:t>
            </a:r>
            <a:endParaRPr i="1"/>
          </a:p>
          <a:p>
            <a:pPr marL="0" indent="0">
              <a:spcBef>
                <a:spcPts val="1600"/>
              </a:spcBef>
              <a:buNone/>
            </a:pPr>
            <a:endParaRPr b="1" i="1"/>
          </a:p>
          <a:p>
            <a:pPr indent="-396653">
              <a:spcBef>
                <a:spcPts val="1600"/>
              </a:spcBef>
              <a:buSzPct val="100000"/>
            </a:pPr>
            <a:r>
              <a:rPr lang="en" b="1" i="1"/>
              <a:t>Research to quantify success of nearshore/shoreline restoration sites</a:t>
            </a:r>
            <a:endParaRPr b="1" i="1"/>
          </a:p>
          <a:p>
            <a:pPr lvl="1" indent="-396653">
              <a:buSzPct val="116666"/>
            </a:pPr>
            <a:r>
              <a:rPr lang="en" i="1"/>
              <a:t>Ex. fish abundance/diversity found across various restoration project types</a:t>
            </a:r>
            <a:endParaRPr i="1"/>
          </a:p>
          <a:p>
            <a:pPr marL="0" indent="0">
              <a:spcBef>
                <a:spcPts val="1600"/>
              </a:spcBef>
              <a:spcAft>
                <a:spcPts val="1600"/>
              </a:spcAft>
              <a:buNone/>
            </a:pPr>
            <a:endParaRPr/>
          </a:p>
        </p:txBody>
      </p:sp>
      <p:sp>
        <p:nvSpPr>
          <p:cNvPr id="75" name="Google Shape;75;p14"/>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rmAutofit/>
          </a:bodyPr>
          <a:lstStyle/>
          <a:p>
            <a:pPr indent="-410623">
              <a:buSzPts val="1250"/>
            </a:pPr>
            <a:r>
              <a:rPr lang="en" sz="1667" b="1" i="1"/>
              <a:t>Better understand climate change impacts on water quality and fish habitat</a:t>
            </a:r>
            <a:endParaRPr sz="1667" b="1" i="1"/>
          </a:p>
          <a:p>
            <a:pPr lvl="1" indent="-397923">
              <a:buSzPts val="1100"/>
            </a:pPr>
            <a:r>
              <a:rPr lang="en" sz="1467" i="1"/>
              <a:t>Ex. Changes to salinity, flow rates, and other habitat conditions and development of habitat suitability models and forecasts</a:t>
            </a:r>
            <a:endParaRPr sz="1467" i="1"/>
          </a:p>
          <a:p>
            <a:pPr lvl="1" indent="-397923">
              <a:buSzPts val="1100"/>
            </a:pPr>
            <a:r>
              <a:rPr lang="en" sz="1467" i="1"/>
              <a:t>Ex.  Leverage new telemetry arrays to track fish movements and relate to habitat conditions</a:t>
            </a:r>
            <a:endParaRPr sz="1467" i="1"/>
          </a:p>
          <a:p>
            <a:pPr mar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13C50A0-D937-4DB1-9F66-76DF47F1F4AA}"/>
              </a:ext>
            </a:extLst>
          </p:cNvPr>
          <p:cNvSpPr txBox="1"/>
          <p:nvPr/>
        </p:nvSpPr>
        <p:spPr>
          <a:xfrm>
            <a:off x="192523" y="1732975"/>
            <a:ext cx="11806954" cy="212365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6600" dirty="0">
                <a:solidFill>
                  <a:prstClr val="black"/>
                </a:solidFill>
                <a:latin typeface="Calibri" panose="020F0502020204030204"/>
              </a:rPr>
              <a:t>What is the </a:t>
            </a:r>
            <a:r>
              <a:rPr lang="en-US" sz="6600" dirty="0">
                <a:solidFill>
                  <a:schemeClr val="bg1"/>
                </a:solidFill>
                <a:latin typeface="Calibri" panose="020F0502020204030204"/>
              </a:rPr>
              <a:t>Strategy Review System</a:t>
            </a:r>
            <a:r>
              <a:rPr lang="en-US" sz="6600" dirty="0">
                <a:solidFill>
                  <a:prstClr val="black"/>
                </a:solidFill>
                <a:latin typeface="Calibri" panose="020F0502020204030204"/>
              </a:rPr>
              <a:t>?</a:t>
            </a:r>
          </a:p>
        </p:txBody>
      </p:sp>
    </p:spTree>
    <p:extLst>
      <p:ext uri="{BB962C8B-B14F-4D97-AF65-F5344CB8AC3E}">
        <p14:creationId xmlns:p14="http://schemas.microsoft.com/office/powerpoint/2010/main" val="334348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1B4ABA-7980-423F-9FAC-D1DA51281EBB}"/>
              </a:ext>
            </a:extLst>
          </p:cNvPr>
          <p:cNvSpPr>
            <a:spLocks noGrp="1"/>
          </p:cNvSpPr>
          <p:nvPr>
            <p:ph type="ctrTitle"/>
          </p:nvPr>
        </p:nvSpPr>
        <p:spPr>
          <a:xfrm>
            <a:off x="5484801" y="3838334"/>
            <a:ext cx="6007599" cy="1546399"/>
          </a:xfrm>
        </p:spPr>
        <p:txBody>
          <a:bodyPr/>
          <a:lstStyle/>
          <a:p>
            <a:br>
              <a:rPr lang="en-US" dirty="0"/>
            </a:br>
            <a:r>
              <a:rPr lang="en-US" dirty="0"/>
              <a:t>Healthy Watersheds Outcome Science Needs</a:t>
            </a:r>
          </a:p>
        </p:txBody>
      </p:sp>
      <p:sp>
        <p:nvSpPr>
          <p:cNvPr id="2" name="Text Placeholder 1">
            <a:extLst>
              <a:ext uri="{FF2B5EF4-FFF2-40B4-BE49-F238E27FC236}">
                <a16:creationId xmlns:a16="http://schemas.microsoft.com/office/drawing/2014/main" id="{4D27D7B9-D95E-40DC-B258-5CABD0BD9404}"/>
              </a:ext>
            </a:extLst>
          </p:cNvPr>
          <p:cNvSpPr>
            <a:spLocks noGrp="1"/>
          </p:cNvSpPr>
          <p:nvPr>
            <p:ph type="subTitle" idx="1"/>
          </p:nvPr>
        </p:nvSpPr>
        <p:spPr>
          <a:xfrm>
            <a:off x="5484801" y="5310734"/>
            <a:ext cx="6007599" cy="1046399"/>
          </a:xfrm>
        </p:spPr>
        <p:txBody>
          <a:bodyPr anchor="t">
            <a:noAutofit/>
          </a:bodyPr>
          <a:lstStyle/>
          <a:p>
            <a:pPr>
              <a:spcAft>
                <a:spcPts val="600"/>
              </a:spcAft>
            </a:pPr>
            <a:r>
              <a:rPr lang="en-US" sz="2800" dirty="0"/>
              <a:t>Renee Thompson, Coordinator, </a:t>
            </a:r>
          </a:p>
          <a:p>
            <a:pPr>
              <a:spcAft>
                <a:spcPts val="600"/>
              </a:spcAft>
            </a:pPr>
            <a:r>
              <a:rPr lang="en-US" sz="2800" dirty="0"/>
              <a:t>Maintain Healthy Watersheds GIT</a:t>
            </a:r>
          </a:p>
          <a:p>
            <a:pPr>
              <a:spcAft>
                <a:spcPts val="600"/>
              </a:spcAft>
            </a:pPr>
            <a:r>
              <a:rPr lang="en-US" sz="2800" dirty="0"/>
              <a:t>Geographer, USGS, CPB</a:t>
            </a:r>
          </a:p>
        </p:txBody>
      </p:sp>
    </p:spTree>
    <p:extLst>
      <p:ext uri="{BB962C8B-B14F-4D97-AF65-F5344CB8AC3E}">
        <p14:creationId xmlns:p14="http://schemas.microsoft.com/office/powerpoint/2010/main" val="202704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3E34-C69A-4917-9292-83939CD1DD07}"/>
              </a:ext>
            </a:extLst>
          </p:cNvPr>
          <p:cNvSpPr>
            <a:spLocks noGrp="1"/>
          </p:cNvSpPr>
          <p:nvPr>
            <p:ph type="title"/>
          </p:nvPr>
        </p:nvSpPr>
        <p:spPr/>
        <p:txBody>
          <a:bodyPr/>
          <a:lstStyle/>
          <a:p>
            <a:r>
              <a:rPr lang="en-US" sz="3000" dirty="0">
                <a:latin typeface="+mj-lt"/>
              </a:rPr>
              <a:t>Science to inform outcome:</a:t>
            </a:r>
          </a:p>
        </p:txBody>
      </p:sp>
      <p:sp>
        <p:nvSpPr>
          <p:cNvPr id="3" name="Text Placeholder 2">
            <a:extLst>
              <a:ext uri="{FF2B5EF4-FFF2-40B4-BE49-F238E27FC236}">
                <a16:creationId xmlns:a16="http://schemas.microsoft.com/office/drawing/2014/main" id="{BBA692E8-639C-4113-9EBD-D047E0445AEB}"/>
              </a:ext>
            </a:extLst>
          </p:cNvPr>
          <p:cNvSpPr>
            <a:spLocks noGrp="1"/>
          </p:cNvSpPr>
          <p:nvPr>
            <p:ph type="body" idx="1"/>
          </p:nvPr>
        </p:nvSpPr>
        <p:spPr>
          <a:xfrm>
            <a:off x="5669279" y="2356367"/>
            <a:ext cx="5913153" cy="4211599"/>
          </a:xfrm>
        </p:spPr>
        <p:txBody>
          <a:bodyPr/>
          <a:lstStyle/>
          <a:p>
            <a:pPr lvl="1">
              <a:buNone/>
            </a:pPr>
            <a:r>
              <a:rPr lang="en-US" sz="2400" dirty="0">
                <a:latin typeface="+mj-lt"/>
              </a:rPr>
              <a:t>Indicator development :</a:t>
            </a:r>
          </a:p>
          <a:p>
            <a:pPr marL="342900" lvl="2" indent="-342900">
              <a:buFont typeface="Wingdings" panose="05000000000000000000" pitchFamily="2" charset="2"/>
              <a:buChar char="§"/>
            </a:pPr>
            <a:r>
              <a:rPr lang="en-US" sz="2400" dirty="0">
                <a:latin typeface="+mj-lt"/>
              </a:rPr>
              <a:t>impervious surface, development pressure and proportion of healthy watersheds protected (interim 2023)</a:t>
            </a:r>
          </a:p>
          <a:p>
            <a:pPr marL="342900" lvl="2" indent="-342900">
              <a:buFont typeface="Wingdings" panose="05000000000000000000" pitchFamily="2" charset="2"/>
              <a:buChar char="§"/>
            </a:pPr>
            <a:r>
              <a:rPr lang="en-US" sz="2400" dirty="0">
                <a:latin typeface="+mj-lt"/>
              </a:rPr>
              <a:t>Healthy Watersheds Assessment 2.0 tool in 2022-2023.  </a:t>
            </a:r>
          </a:p>
          <a:p>
            <a:pPr marL="914400" lvl="5" indent="-288925">
              <a:buFont typeface="Wingdings" panose="05000000000000000000" pitchFamily="2" charset="2"/>
              <a:buChar char="§"/>
            </a:pPr>
            <a:r>
              <a:rPr lang="en-US" sz="2400" dirty="0">
                <a:latin typeface="+mj-lt"/>
              </a:rPr>
              <a:t>Integrate marsh migration, resiliency, rising stream temperature, and thresholds and stressors related to the spectrum of watershed health and vulnerability.</a:t>
            </a:r>
          </a:p>
          <a:p>
            <a:pPr lvl="2"/>
            <a:endParaRPr lang="en-US" sz="2400" dirty="0">
              <a:latin typeface="+mj-lt"/>
            </a:endParaRPr>
          </a:p>
          <a:p>
            <a:pPr lvl="2"/>
            <a:endParaRPr lang="en-US" sz="2400" dirty="0">
              <a:latin typeface="+mj-lt"/>
            </a:endParaRPr>
          </a:p>
        </p:txBody>
      </p:sp>
      <p:sp>
        <p:nvSpPr>
          <p:cNvPr id="4" name="Rectangle 3">
            <a:extLst>
              <a:ext uri="{FF2B5EF4-FFF2-40B4-BE49-F238E27FC236}">
                <a16:creationId xmlns:a16="http://schemas.microsoft.com/office/drawing/2014/main" id="{08F873F7-A84D-4EAD-AAE6-7CC7B7DD8DD6}"/>
              </a:ext>
            </a:extLst>
          </p:cNvPr>
          <p:cNvSpPr/>
          <p:nvPr/>
        </p:nvSpPr>
        <p:spPr>
          <a:xfrm>
            <a:off x="8055820" y="48043"/>
            <a:ext cx="3806191" cy="2308324"/>
          </a:xfrm>
          <a:prstGeom prst="rect">
            <a:avLst/>
          </a:prstGeom>
          <a:ln w="317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Rockwell"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eorgia" panose="02040502050405020303" pitchFamily="18" charset="0"/>
                <a:ea typeface="Rockwell" charset="0"/>
                <a:cs typeface="Arial" panose="020B0604020202020204" pitchFamily="34" charset="0"/>
              </a:rPr>
              <a:t>Outcome: 100 percent of state-identified healthy waters and watersheds remain healthy.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Rockwell" charset="0"/>
              <a:cs typeface="Arial" panose="020B0604020202020204" pitchFamily="34" charset="0"/>
            </a:endParaRPr>
          </a:p>
        </p:txBody>
      </p:sp>
      <p:pic>
        <p:nvPicPr>
          <p:cNvPr id="5" name="Picture 4">
            <a:extLst>
              <a:ext uri="{FF2B5EF4-FFF2-40B4-BE49-F238E27FC236}">
                <a16:creationId xmlns:a16="http://schemas.microsoft.com/office/drawing/2014/main" id="{E970F012-940D-40DD-B5BB-54CA7F2EC8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348" t="4981" r="9089"/>
          <a:stretch/>
        </p:blipFill>
        <p:spPr>
          <a:xfrm>
            <a:off x="329988" y="2079233"/>
            <a:ext cx="5059711" cy="4612624"/>
          </a:xfrm>
          <a:prstGeom prst="rect">
            <a:avLst/>
          </a:prstGeom>
        </p:spPr>
      </p:pic>
    </p:spTree>
    <p:extLst>
      <p:ext uri="{BB962C8B-B14F-4D97-AF65-F5344CB8AC3E}">
        <p14:creationId xmlns:p14="http://schemas.microsoft.com/office/powerpoint/2010/main" val="211861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7BEE-5A8E-4159-991F-BB6CCD7F91A5}"/>
              </a:ext>
            </a:extLst>
          </p:cNvPr>
          <p:cNvSpPr>
            <a:spLocks noGrp="1"/>
          </p:cNvSpPr>
          <p:nvPr>
            <p:ph type="title"/>
          </p:nvPr>
        </p:nvSpPr>
        <p:spPr>
          <a:xfrm>
            <a:off x="1528033" y="799382"/>
            <a:ext cx="4278399" cy="1371600"/>
          </a:xfrm>
        </p:spPr>
        <p:txBody>
          <a:bodyPr/>
          <a:lstStyle/>
          <a:p>
            <a:r>
              <a:rPr lang="en-US" sz="3000" dirty="0">
                <a:latin typeface="+mn-lt"/>
              </a:rPr>
              <a:t>Land Use Metrics / Hi Resolution Data				</a:t>
            </a:r>
          </a:p>
        </p:txBody>
      </p:sp>
      <p:pic>
        <p:nvPicPr>
          <p:cNvPr id="6" name="Picture 5">
            <a:extLst>
              <a:ext uri="{FF2B5EF4-FFF2-40B4-BE49-F238E27FC236}">
                <a16:creationId xmlns:a16="http://schemas.microsoft.com/office/drawing/2014/main" id="{F9D7544D-7742-47F0-824A-0699241C8341}"/>
              </a:ext>
            </a:extLst>
          </p:cNvPr>
          <p:cNvPicPr>
            <a:picLocks noChangeAspect="1"/>
          </p:cNvPicPr>
          <p:nvPr/>
        </p:nvPicPr>
        <p:blipFill rotWithShape="1">
          <a:blip r:embed="rId3">
            <a:alphaModFix amt="67000"/>
          </a:blip>
          <a:srcRect l="22463" r="11440"/>
          <a:stretch/>
        </p:blipFill>
        <p:spPr>
          <a:xfrm>
            <a:off x="7437120" y="0"/>
            <a:ext cx="4754880" cy="6858000"/>
          </a:xfrm>
          <a:prstGeom prst="rect">
            <a:avLst/>
          </a:prstGeom>
        </p:spPr>
      </p:pic>
      <p:sp>
        <p:nvSpPr>
          <p:cNvPr id="3" name="Text Placeholder 2">
            <a:extLst>
              <a:ext uri="{FF2B5EF4-FFF2-40B4-BE49-F238E27FC236}">
                <a16:creationId xmlns:a16="http://schemas.microsoft.com/office/drawing/2014/main" id="{E2A74644-AC3E-4950-A2AB-8835E8BDC6E8}"/>
              </a:ext>
            </a:extLst>
          </p:cNvPr>
          <p:cNvSpPr>
            <a:spLocks noGrp="1"/>
          </p:cNvSpPr>
          <p:nvPr>
            <p:ph type="body" idx="1"/>
          </p:nvPr>
        </p:nvSpPr>
        <p:spPr>
          <a:xfrm>
            <a:off x="502921" y="1594841"/>
            <a:ext cx="6583680" cy="4836439"/>
          </a:xfrm>
        </p:spPr>
        <p:txBody>
          <a:bodyPr/>
          <a:lstStyle/>
          <a:p>
            <a:pPr marL="285750" indent="-285750"/>
            <a:endParaRPr lang="en-US" sz="2400" dirty="0">
              <a:solidFill>
                <a:schemeClr val="tx1"/>
              </a:solidFill>
              <a:latin typeface="+mj-lt"/>
            </a:endParaRPr>
          </a:p>
          <a:p>
            <a:pPr marL="285750" indent="-285750"/>
            <a:r>
              <a:rPr lang="en-US" sz="2400" dirty="0">
                <a:solidFill>
                  <a:schemeClr val="tx1"/>
                </a:solidFill>
                <a:latin typeface="+mj-lt"/>
              </a:rPr>
              <a:t>very-high resolution land cover/use change monitoring currently is funded only until 2024, needs to be extended through at least the year 2030 and beyond. </a:t>
            </a:r>
          </a:p>
          <a:p>
            <a:pPr>
              <a:buNone/>
            </a:pPr>
            <a:endParaRPr lang="en-US" sz="2400" dirty="0">
              <a:solidFill>
                <a:schemeClr val="tx1"/>
              </a:solidFill>
              <a:latin typeface="+mj-lt"/>
            </a:endParaRPr>
          </a:p>
          <a:p>
            <a:pPr>
              <a:buNone/>
            </a:pPr>
            <a:r>
              <a:rPr lang="en-US" sz="2400" dirty="0">
                <a:solidFill>
                  <a:schemeClr val="tx1"/>
                </a:solidFill>
                <a:latin typeface="+mj-lt"/>
              </a:rPr>
              <a:t>Online tools (localized and scalable):</a:t>
            </a:r>
          </a:p>
          <a:p>
            <a:pPr marL="285750" indent="-285750"/>
            <a:r>
              <a:rPr lang="en-US" sz="2400" dirty="0">
                <a:solidFill>
                  <a:schemeClr val="tx1"/>
                </a:solidFill>
                <a:latin typeface="+mj-lt"/>
              </a:rPr>
              <a:t>Assess changes in impervious cover, turf grass, forests, wetlands (loss only), tree canopy, and agriculture, for any user-specified geography (e.g., user-drawn polygons, Census Tracts, Municipalities, etc.)</a:t>
            </a:r>
            <a:endParaRPr lang="en-US" sz="3000" dirty="0">
              <a:solidFill>
                <a:schemeClr val="tx1"/>
              </a:solidFill>
              <a:latin typeface="+mj-lt"/>
            </a:endParaRPr>
          </a:p>
        </p:txBody>
      </p:sp>
    </p:spTree>
    <p:extLst>
      <p:ext uri="{BB962C8B-B14F-4D97-AF65-F5344CB8AC3E}">
        <p14:creationId xmlns:p14="http://schemas.microsoft.com/office/powerpoint/2010/main" val="7905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7AA2-B42F-4D63-B10C-47130012ECA0}"/>
              </a:ext>
            </a:extLst>
          </p:cNvPr>
          <p:cNvSpPr>
            <a:spLocks noGrp="1"/>
          </p:cNvSpPr>
          <p:nvPr>
            <p:ph type="title"/>
          </p:nvPr>
        </p:nvSpPr>
        <p:spPr/>
        <p:txBody>
          <a:bodyPr/>
          <a:lstStyle/>
          <a:p>
            <a:r>
              <a:rPr lang="en-US" sz="3000" dirty="0">
                <a:latin typeface="+mj-lt"/>
              </a:rPr>
              <a:t>User Experience and Research / Synthesis and Communication</a:t>
            </a:r>
          </a:p>
        </p:txBody>
      </p:sp>
      <p:sp>
        <p:nvSpPr>
          <p:cNvPr id="3" name="Text Placeholder 2">
            <a:extLst>
              <a:ext uri="{FF2B5EF4-FFF2-40B4-BE49-F238E27FC236}">
                <a16:creationId xmlns:a16="http://schemas.microsoft.com/office/drawing/2014/main" id="{F7DFC265-9977-41B4-9D5F-72C374484AB2}"/>
              </a:ext>
            </a:extLst>
          </p:cNvPr>
          <p:cNvSpPr>
            <a:spLocks noGrp="1"/>
          </p:cNvSpPr>
          <p:nvPr>
            <p:ph type="body" idx="1"/>
          </p:nvPr>
        </p:nvSpPr>
        <p:spPr>
          <a:xfrm>
            <a:off x="558689" y="2246873"/>
            <a:ext cx="9514951" cy="4211599"/>
          </a:xfrm>
        </p:spPr>
        <p:txBody>
          <a:bodyPr/>
          <a:lstStyle/>
          <a:p>
            <a:pPr marL="457200" indent="-346075"/>
            <a:endParaRPr lang="en-US" sz="2400" dirty="0">
              <a:latin typeface="+mj-lt"/>
            </a:endParaRPr>
          </a:p>
          <a:p>
            <a:pPr marL="457200" indent="-346075"/>
            <a:endParaRPr lang="en-US" sz="2400" dirty="0">
              <a:latin typeface="+mj-lt"/>
            </a:endParaRPr>
          </a:p>
          <a:p>
            <a:pPr marL="457200" indent="-346075"/>
            <a:endParaRPr lang="en-US" sz="2400" dirty="0">
              <a:latin typeface="+mj-lt"/>
            </a:endParaRPr>
          </a:p>
          <a:p>
            <a:pPr marL="457200" indent="-346075"/>
            <a:endParaRPr lang="en-US" sz="2400" dirty="0">
              <a:latin typeface="+mj-lt"/>
            </a:endParaRPr>
          </a:p>
          <a:p>
            <a:pPr marL="457200" indent="-346075"/>
            <a:r>
              <a:rPr lang="en-US" sz="2400" dirty="0">
                <a:latin typeface="+mj-lt"/>
              </a:rPr>
              <a:t>Understanding end user needs (of different stakeholder audiences)</a:t>
            </a:r>
          </a:p>
          <a:p>
            <a:pPr marL="461963" indent="-461963"/>
            <a:r>
              <a:rPr lang="en-US" sz="2400" dirty="0">
                <a:latin typeface="+mj-lt"/>
              </a:rPr>
              <a:t>Improvements to data and communication to meet local needs</a:t>
            </a:r>
          </a:p>
          <a:p>
            <a:pPr marL="461963" indent="-461963"/>
            <a:r>
              <a:rPr lang="en-US" sz="2400" dirty="0">
                <a:latin typeface="+mj-lt"/>
              </a:rPr>
              <a:t>Communication, Translation, (pathways), and Engagement.</a:t>
            </a:r>
          </a:p>
          <a:p>
            <a:pPr marL="461963" indent="-461963"/>
            <a:r>
              <a:rPr lang="en-US" sz="2400" dirty="0">
                <a:latin typeface="+mj-lt"/>
              </a:rPr>
              <a:t>Translate, format, package and flow information through to trusted sources.  </a:t>
            </a:r>
          </a:p>
          <a:p>
            <a:pPr marL="461963" indent="-461963"/>
            <a:r>
              <a:rPr lang="en-US" sz="2400" dirty="0">
                <a:latin typeface="+mj-lt"/>
              </a:rPr>
              <a:t>How to effectively engage locals directly</a:t>
            </a:r>
          </a:p>
          <a:p>
            <a:pPr marL="461963" indent="-461963"/>
            <a:endParaRPr lang="en-US" sz="2400" dirty="0">
              <a:latin typeface="+mj-lt"/>
            </a:endParaRPr>
          </a:p>
        </p:txBody>
      </p:sp>
      <p:pic>
        <p:nvPicPr>
          <p:cNvPr id="6" name="Picture 5">
            <a:extLst>
              <a:ext uri="{FF2B5EF4-FFF2-40B4-BE49-F238E27FC236}">
                <a16:creationId xmlns:a16="http://schemas.microsoft.com/office/drawing/2014/main" id="{1F1AD9F0-46BE-46B4-B4B4-AAAAF717B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7519" y="0"/>
            <a:ext cx="5964481" cy="3696230"/>
          </a:xfrm>
          <a:prstGeom prst="rect">
            <a:avLst/>
          </a:prstGeom>
        </p:spPr>
      </p:pic>
    </p:spTree>
    <p:extLst>
      <p:ext uri="{BB962C8B-B14F-4D97-AF65-F5344CB8AC3E}">
        <p14:creationId xmlns:p14="http://schemas.microsoft.com/office/powerpoint/2010/main" val="56817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972600" y="1758200"/>
            <a:ext cx="10251600" cy="713600"/>
          </a:xfrm>
          <a:prstGeom prst="rect">
            <a:avLst/>
          </a:prstGeom>
        </p:spPr>
        <p:txBody>
          <a:bodyPr spcFirstLastPara="1" wrap="square" lIns="121900" tIns="121900" rIns="121900" bIns="121900" anchor="t" anchorCtr="0">
            <a:normAutofit fontScale="90000"/>
          </a:bodyPr>
          <a:lstStyle/>
          <a:p>
            <a:r>
              <a:rPr lang="en" dirty="0"/>
              <a:t>Protected Lands Outcome Science Need	</a:t>
            </a:r>
            <a:endParaRPr dirty="0"/>
          </a:p>
        </p:txBody>
      </p:sp>
      <p:sp>
        <p:nvSpPr>
          <p:cNvPr id="87" name="Google Shape;87;p13"/>
          <p:cNvSpPr txBox="1">
            <a:spLocks noGrp="1"/>
          </p:cNvSpPr>
          <p:nvPr>
            <p:ph type="body" idx="1"/>
          </p:nvPr>
        </p:nvSpPr>
        <p:spPr>
          <a:xfrm>
            <a:off x="972600" y="2771833"/>
            <a:ext cx="10251600" cy="3014800"/>
          </a:xfrm>
          <a:prstGeom prst="rect">
            <a:avLst/>
          </a:prstGeom>
        </p:spPr>
        <p:txBody>
          <a:bodyPr spcFirstLastPara="1" wrap="square" lIns="121900" tIns="121900" rIns="121900" bIns="121900" anchor="t" anchorCtr="0">
            <a:normAutofit fontScale="92500" lnSpcReduction="10000"/>
          </a:bodyPr>
          <a:lstStyle/>
          <a:p>
            <a:pPr marL="0" indent="0">
              <a:buNone/>
            </a:pPr>
            <a:r>
              <a:rPr lang="en" sz="2133" b="1" dirty="0"/>
              <a:t>(NEW) </a:t>
            </a:r>
            <a:r>
              <a:rPr lang="en" sz="2133" dirty="0"/>
              <a:t>Synthesis of Studies on Human Health and Outdoor Green Space</a:t>
            </a:r>
            <a:endParaRPr dirty="0"/>
          </a:p>
          <a:p>
            <a:pPr>
              <a:spcBef>
                <a:spcPts val="1600"/>
              </a:spcBef>
              <a:buChar char="-"/>
            </a:pPr>
            <a:r>
              <a:rPr lang="en" sz="2400" dirty="0"/>
              <a:t>Urgent need to provide green spaces that support improved public health, especially in traditionally underserved communities in both rural and urban settings</a:t>
            </a:r>
            <a:endParaRPr sz="2400" dirty="0"/>
          </a:p>
          <a:p>
            <a:pPr>
              <a:buChar char="-"/>
            </a:pPr>
            <a:r>
              <a:rPr lang="en" sz="2400" dirty="0"/>
              <a:t>Does a synthesis like this already exist that you know of?</a:t>
            </a:r>
            <a:endParaRPr sz="2400" dirty="0"/>
          </a:p>
          <a:p>
            <a:pPr>
              <a:buChar char="-"/>
            </a:pPr>
            <a:r>
              <a:rPr lang="en" sz="2400" dirty="0"/>
              <a:t>Are you familiar with any studies that should be included in a synthesis like this?</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ape 40">
            <a:extLst>
              <a:ext uri="{FF2B5EF4-FFF2-40B4-BE49-F238E27FC236}">
                <a16:creationId xmlns:a16="http://schemas.microsoft.com/office/drawing/2014/main" id="{4C132FF1-D81C-4FA0-AE47-20D89A5E6F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25233" b="42857"/>
          <a:stretch>
            <a:fillRect/>
          </a:stretch>
        </p:blipFill>
        <p:spPr bwMode="auto">
          <a:xfrm>
            <a:off x="0" y="1735331"/>
            <a:ext cx="12191999" cy="51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3175" y="3028950"/>
            <a:ext cx="12191999" cy="3829050"/>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0" y="0"/>
            <a:ext cx="12188824" cy="3043238"/>
          </a:xfrm>
          <a:prstGeom prst="rect">
            <a:avLst/>
          </a:prstGeom>
          <a:solidFill>
            <a:srgbClr val="3363B1"/>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67" y="775576"/>
            <a:ext cx="1998591" cy="14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15442" y="250328"/>
            <a:ext cx="944174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Chesapeake Bay Program Strategic Science &amp; Research Framework: </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3175" y="3458444"/>
            <a:ext cx="12191999" cy="2831524"/>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1103953" y="3744640"/>
            <a:ext cx="97575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Breck Sullivan, STAR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Brooke Landry (MD DNR), Mandy Bromilow (ERT), Bruce Vogt (NOAA), Justin Shapiro (CRC)</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1F1EAC9-40AB-4E86-802B-06C7E48DE5FD}"/>
              </a:ext>
            </a:extLst>
          </p:cNvPr>
          <p:cNvSpPr txBox="1"/>
          <p:nvPr/>
        </p:nvSpPr>
        <p:spPr>
          <a:xfrm>
            <a:off x="2783168" y="5201970"/>
            <a:ext cx="66193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STAC Quarterly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3</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/8/2022</a:t>
            </a:r>
          </a:p>
        </p:txBody>
      </p:sp>
      <p:sp>
        <p:nvSpPr>
          <p:cNvPr id="10" name="TextBox 9">
            <a:extLst>
              <a:ext uri="{FF2B5EF4-FFF2-40B4-BE49-F238E27FC236}">
                <a16:creationId xmlns:a16="http://schemas.microsoft.com/office/drawing/2014/main" id="{7473D16F-2C8B-4646-A566-0E1D44C4004B}"/>
              </a:ext>
            </a:extLst>
          </p:cNvPr>
          <p:cNvSpPr txBox="1"/>
          <p:nvPr/>
        </p:nvSpPr>
        <p:spPr>
          <a:xfrm>
            <a:off x="1990614" y="1769804"/>
            <a:ext cx="798417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white"/>
                </a:solidFill>
                <a:latin typeface="Calibri" panose="020F0502020204030204"/>
              </a:rPr>
              <a:t>Aquatic Life </a:t>
            </a:r>
            <a:r>
              <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mn-cs"/>
              </a:rPr>
              <a:t>Cohort</a:t>
            </a:r>
          </a:p>
        </p:txBody>
      </p:sp>
    </p:spTree>
    <p:extLst>
      <p:ext uri="{BB962C8B-B14F-4D97-AF65-F5344CB8AC3E}">
        <p14:creationId xmlns:p14="http://schemas.microsoft.com/office/powerpoint/2010/main" val="143719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7434"/>
            <a:ext cx="7772400" cy="533400"/>
          </a:xfrm>
        </p:spPr>
        <p:txBody>
          <a:bodyPr anchor="ctr"/>
          <a:lstStyle/>
          <a:p>
            <a:pPr algn="l"/>
            <a:r>
              <a:rPr lang="en-US" altLang="en-US" sz="4400" dirty="0"/>
              <a:t>Submerged Aquatic Vegetation:</a:t>
            </a:r>
          </a:p>
        </p:txBody>
      </p:sp>
      <p:sp>
        <p:nvSpPr>
          <p:cNvPr id="2051" name="Rectangle 3"/>
          <p:cNvSpPr>
            <a:spLocks noGrp="1" noChangeArrowheads="1"/>
          </p:cNvSpPr>
          <p:nvPr>
            <p:ph type="subTitle" idx="1"/>
          </p:nvPr>
        </p:nvSpPr>
        <p:spPr>
          <a:xfrm>
            <a:off x="1524000" y="540834"/>
            <a:ext cx="6400800" cy="609600"/>
          </a:xfrm>
        </p:spPr>
        <p:txBody>
          <a:bodyPr/>
          <a:lstStyle/>
          <a:p>
            <a:pPr algn="l"/>
            <a:r>
              <a:rPr lang="en-US" altLang="en-US" sz="2800" dirty="0"/>
              <a:t>Science and Research needs summary</a:t>
            </a:r>
          </a:p>
        </p:txBody>
      </p:sp>
      <p:sp>
        <p:nvSpPr>
          <p:cNvPr id="7" name="TextBox 6"/>
          <p:cNvSpPr txBox="1"/>
          <p:nvPr/>
        </p:nvSpPr>
        <p:spPr>
          <a:xfrm>
            <a:off x="1524000" y="1465421"/>
            <a:ext cx="9144000" cy="1107996"/>
          </a:xfrm>
          <a:prstGeom prst="rect">
            <a:avLst/>
          </a:prstGeom>
          <a:solidFill>
            <a:srgbClr val="FFFF99"/>
          </a:solidFill>
        </p:spPr>
        <p:txBody>
          <a:bodyPr wrap="square" rtlCol="0">
            <a:spAutoFit/>
          </a:bodyPr>
          <a:lstStyle/>
          <a:p>
            <a:pPr fontAlgn="base">
              <a:spcBef>
                <a:spcPct val="0"/>
              </a:spcBef>
              <a:spcAft>
                <a:spcPct val="0"/>
              </a:spcAft>
            </a:pPr>
            <a:r>
              <a:rPr lang="en-US" b="1" dirty="0">
                <a:solidFill>
                  <a:srgbClr val="000000"/>
                </a:solidFill>
                <a:latin typeface="Arial" panose="020B0604020202020204" pitchFamily="34" charset="0"/>
                <a:cs typeface="Arial" panose="020B0604020202020204" pitchFamily="34" charset="0"/>
              </a:rPr>
              <a:t>Restoration science:</a:t>
            </a:r>
          </a:p>
          <a:p>
            <a:pPr marL="285750" indent="-285750" fontAlgn="base">
              <a:spcBef>
                <a:spcPct val="0"/>
              </a:spcBef>
              <a:spcAft>
                <a:spcPct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Research into the design and benefits of co-locating SAV and bivalve restoration (oysters, clams, freshwater </a:t>
            </a:r>
            <a:r>
              <a:rPr lang="en-US" sz="1600" dirty="0" err="1">
                <a:solidFill>
                  <a:srgbClr val="000000"/>
                </a:solidFill>
                <a:latin typeface="Arial" panose="020B0604020202020204" pitchFamily="34" charset="0"/>
                <a:cs typeface="Arial" panose="020B0604020202020204" pitchFamily="34" charset="0"/>
              </a:rPr>
              <a:t>mussles</a:t>
            </a:r>
            <a:r>
              <a:rPr lang="en-US" sz="1600" dirty="0">
                <a:solidFill>
                  <a:srgbClr val="000000"/>
                </a:solidFill>
                <a:latin typeface="Arial" panose="020B0604020202020204" pitchFamily="34" charset="0"/>
                <a:cs typeface="Arial" panose="020B0604020202020204" pitchFamily="34" charset="0"/>
              </a:rPr>
              <a:t>). </a:t>
            </a:r>
          </a:p>
          <a:p>
            <a:pPr marL="285750" indent="-285750" fontAlgn="base">
              <a:spcBef>
                <a:spcPct val="0"/>
              </a:spcBef>
              <a:spcAft>
                <a:spcPct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Continued research into restoration protocols for various high value species.</a:t>
            </a:r>
            <a:endParaRPr lang="en-US"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524000" y="3124201"/>
            <a:ext cx="9144000" cy="1354217"/>
          </a:xfrm>
          <a:prstGeom prst="rect">
            <a:avLst/>
          </a:prstGeom>
          <a:solidFill>
            <a:srgbClr val="009999"/>
          </a:solidFill>
        </p:spPr>
        <p:txBody>
          <a:bodyPr wrap="square" rtlCol="0">
            <a:spAutoFit/>
          </a:bodyPr>
          <a:lstStyle/>
          <a:p>
            <a:pPr fontAlgn="base">
              <a:spcBef>
                <a:spcPct val="0"/>
              </a:spcBef>
              <a:spcAft>
                <a:spcPct val="0"/>
              </a:spcAft>
            </a:pPr>
            <a:r>
              <a:rPr lang="en-US" b="1" dirty="0">
                <a:solidFill>
                  <a:srgbClr val="000000"/>
                </a:solidFill>
                <a:latin typeface="Arial" panose="020B0604020202020204" pitchFamily="34" charset="0"/>
                <a:cs typeface="Arial" panose="020B0604020202020204" pitchFamily="34" charset="0"/>
              </a:rPr>
              <a:t>Updated Habitat Requirements</a:t>
            </a:r>
          </a:p>
          <a:p>
            <a:pPr marL="285750" indent="-285750" fontAlgn="base">
              <a:spcBef>
                <a:spcPct val="0"/>
              </a:spcBef>
              <a:spcAft>
                <a:spcPct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Current habitat requirements (N, P, TSS, </a:t>
            </a:r>
            <a:r>
              <a:rPr lang="en-US" sz="1600" dirty="0" err="1">
                <a:solidFill>
                  <a:srgbClr val="000000"/>
                </a:solidFill>
                <a:latin typeface="Arial" panose="020B0604020202020204" pitchFamily="34" charset="0"/>
                <a:cs typeface="Arial" panose="020B0604020202020204" pitchFamily="34" charset="0"/>
              </a:rPr>
              <a:t>Chl</a:t>
            </a:r>
            <a:r>
              <a:rPr lang="en-US" sz="1600" dirty="0">
                <a:solidFill>
                  <a:srgbClr val="000000"/>
                </a:solidFill>
                <a:latin typeface="Arial" panose="020B0604020202020204" pitchFamily="34" charset="0"/>
                <a:cs typeface="Arial" panose="020B0604020202020204" pitchFamily="34" charset="0"/>
              </a:rPr>
              <a:t> a, </a:t>
            </a:r>
            <a:r>
              <a:rPr lang="en-US" sz="1600" dirty="0" err="1">
                <a:solidFill>
                  <a:srgbClr val="000000"/>
                </a:solidFill>
                <a:latin typeface="Arial" panose="020B0604020202020204" pitchFamily="34" charset="0"/>
                <a:cs typeface="Arial" panose="020B0604020202020204" pitchFamily="34" charset="0"/>
              </a:rPr>
              <a:t>Kd</a:t>
            </a:r>
            <a:r>
              <a:rPr lang="en-US" sz="1600" dirty="0">
                <a:solidFill>
                  <a:srgbClr val="000000"/>
                </a:solidFill>
                <a:latin typeface="Arial" panose="020B0604020202020204" pitchFamily="34" charset="0"/>
                <a:cs typeface="Arial" panose="020B0604020202020204" pitchFamily="34" charset="0"/>
              </a:rPr>
              <a:t>/Secchi depth) are based on the requirements of existing, stable beds rather than seedlings or newly established/restored beds. The dynamic changes in SAV and water quality over the last decade provide the data necessary to update the habitat requirements for SAV to recover, which may inform needed updates to the TMDL. </a:t>
            </a:r>
          </a:p>
        </p:txBody>
      </p:sp>
      <p:sp>
        <p:nvSpPr>
          <p:cNvPr id="12" name="TextBox 11"/>
          <p:cNvSpPr txBox="1"/>
          <p:nvPr/>
        </p:nvSpPr>
        <p:spPr>
          <a:xfrm>
            <a:off x="1524000" y="5029200"/>
            <a:ext cx="9144000" cy="1107996"/>
          </a:xfrm>
          <a:prstGeom prst="rect">
            <a:avLst/>
          </a:prstGeom>
          <a:solidFill>
            <a:srgbClr val="FF9966"/>
          </a:solidFill>
        </p:spPr>
        <p:txBody>
          <a:bodyPr wrap="square" rtlCol="0">
            <a:spAutoFit/>
          </a:bodyPr>
          <a:lstStyle/>
          <a:p>
            <a:pPr fontAlgn="base">
              <a:spcBef>
                <a:spcPct val="0"/>
              </a:spcBef>
              <a:spcAft>
                <a:spcPct val="0"/>
              </a:spcAft>
            </a:pPr>
            <a:r>
              <a:rPr lang="en-US" b="1" dirty="0">
                <a:solidFill>
                  <a:srgbClr val="000000"/>
                </a:solidFill>
                <a:latin typeface="Arial" panose="020B0604020202020204" pitchFamily="34" charset="0"/>
                <a:cs typeface="Arial" panose="020B0604020202020204" pitchFamily="34" charset="0"/>
              </a:rPr>
              <a:t>Carbon Sequestration Capacity of CB SAV</a:t>
            </a:r>
          </a:p>
          <a:p>
            <a:pPr marL="285750" indent="-285750" fontAlgn="base">
              <a:spcBef>
                <a:spcPct val="0"/>
              </a:spcBef>
              <a:spcAft>
                <a:spcPct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 detailed study of carbon sequestration capacity (and potential offset by methane production in the TF/OH) of all of the Bay’s SAV communities is necessary to join the voluntary carbon market.</a:t>
            </a:r>
          </a:p>
        </p:txBody>
      </p:sp>
      <p:sp>
        <p:nvSpPr>
          <p:cNvPr id="8" name="TextBox 7">
            <a:extLst>
              <a:ext uri="{FF2B5EF4-FFF2-40B4-BE49-F238E27FC236}">
                <a16:creationId xmlns:a16="http://schemas.microsoft.com/office/drawing/2014/main" id="{41A979B5-8D24-4F50-AB3C-0718BCD648F2}"/>
              </a:ext>
            </a:extLst>
          </p:cNvPr>
          <p:cNvSpPr txBox="1"/>
          <p:nvPr/>
        </p:nvSpPr>
        <p:spPr>
          <a:xfrm>
            <a:off x="3048000" y="3128377"/>
            <a:ext cx="6096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1608E1FD-225E-43AE-9E9F-EE728CA6C4E0}"/>
              </a:ext>
            </a:extLst>
          </p:cNvPr>
          <p:cNvSpPr txBox="1"/>
          <p:nvPr/>
        </p:nvSpPr>
        <p:spPr>
          <a:xfrm>
            <a:off x="3048000" y="3128377"/>
            <a:ext cx="6096000"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7B9B9BE1-429F-4986-AC5F-887466178024}"/>
              </a:ext>
            </a:extLst>
          </p:cNvPr>
          <p:cNvSpPr txBox="1"/>
          <p:nvPr/>
        </p:nvSpPr>
        <p:spPr>
          <a:xfrm>
            <a:off x="3048000" y="3128377"/>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1948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2425700"/>
            <a:ext cx="10962800" cy="1244800"/>
          </a:xfrm>
          <a:prstGeom prst="rect">
            <a:avLst/>
          </a:prstGeom>
        </p:spPr>
        <p:txBody>
          <a:bodyPr spcFirstLastPara="1" wrap="square" lIns="121900" tIns="121900" rIns="121900" bIns="121900" anchor="b" anchorCtr="0">
            <a:normAutofit fontScale="90000"/>
          </a:bodyPr>
          <a:lstStyle/>
          <a:p>
            <a:r>
              <a:rPr lang="en" dirty="0"/>
              <a:t>State of Science Needs for Oyster Outcome </a:t>
            </a:r>
            <a:endParaRPr dirty="0"/>
          </a:p>
        </p:txBody>
      </p:sp>
      <p:sp>
        <p:nvSpPr>
          <p:cNvPr id="68" name="Google Shape;68;p13"/>
          <p:cNvSpPr txBox="1">
            <a:spLocks noGrp="1"/>
          </p:cNvSpPr>
          <p:nvPr>
            <p:ph type="subTitle" idx="1"/>
          </p:nvPr>
        </p:nvSpPr>
        <p:spPr>
          <a:xfrm>
            <a:off x="520700" y="3718840"/>
            <a:ext cx="10962800" cy="577200"/>
          </a:xfrm>
          <a:prstGeom prst="rect">
            <a:avLst/>
          </a:prstGeom>
        </p:spPr>
        <p:txBody>
          <a:bodyPr spcFirstLastPara="1" wrap="square" lIns="121900" tIns="121900" rIns="121900" bIns="121900" anchor="t" anchorCtr="0">
            <a:noAutofit/>
          </a:bodyPr>
          <a:lstStyle/>
          <a:p>
            <a:pPr marL="0" indent="0">
              <a:lnSpc>
                <a:spcPct val="80000"/>
              </a:lnSpc>
              <a:buSzPts val="605"/>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rmAutofit/>
          </a:bodyPr>
          <a:lstStyle/>
          <a:p>
            <a:r>
              <a:rPr lang="en"/>
              <a:t>Current Ongoing Needs</a:t>
            </a:r>
            <a:endParaRPr/>
          </a:p>
        </p:txBody>
      </p:sp>
      <p:sp>
        <p:nvSpPr>
          <p:cNvPr id="74" name="Google Shape;74;p14"/>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rmAutofit/>
          </a:bodyPr>
          <a:lstStyle/>
          <a:p>
            <a:r>
              <a:rPr lang="en" b="1"/>
              <a:t>Quantifying ecosystem services and economic impact</a:t>
            </a:r>
            <a:r>
              <a:rPr lang="en"/>
              <a:t> </a:t>
            </a:r>
            <a:endParaRPr i="1"/>
          </a:p>
          <a:p>
            <a:pPr lvl="1"/>
            <a:r>
              <a:rPr lang="en"/>
              <a:t>The large-scale restoration can continue to serve as living lab to understand ecosystem services</a:t>
            </a:r>
            <a:endParaRPr/>
          </a:p>
          <a:p>
            <a:pPr lvl="1"/>
            <a:r>
              <a:rPr lang="en"/>
              <a:t>7- year ‘Oyster Reef Ecosystem Services’ project complete </a:t>
            </a:r>
            <a:endParaRPr/>
          </a:p>
          <a:p>
            <a:r>
              <a:rPr lang="en" b="1"/>
              <a:t>Oyster restoration BMP</a:t>
            </a:r>
            <a:r>
              <a:rPr lang="en"/>
              <a:t> </a:t>
            </a:r>
            <a:endParaRPr/>
          </a:p>
          <a:p>
            <a:pPr lvl="1"/>
            <a:r>
              <a:rPr lang="en"/>
              <a:t>In situ methods and quantification of denitrification rates by restored reefs over a range of Bay conditions</a:t>
            </a:r>
            <a:endParaRPr/>
          </a:p>
        </p:txBody>
      </p:sp>
      <p:pic>
        <p:nvPicPr>
          <p:cNvPr id="75" name="Google Shape;75;p14"/>
          <p:cNvPicPr preferRelativeResize="0"/>
          <p:nvPr/>
        </p:nvPicPr>
        <p:blipFill rotWithShape="1">
          <a:blip r:embed="rId3">
            <a:alphaModFix/>
          </a:blip>
          <a:srcRect l="69041" t="22874" r="13334" b="23843"/>
          <a:stretch/>
        </p:blipFill>
        <p:spPr>
          <a:xfrm>
            <a:off x="7149067" y="2394567"/>
            <a:ext cx="4442931" cy="3777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rmAutofit/>
          </a:bodyPr>
          <a:lstStyle/>
          <a:p>
            <a:r>
              <a:rPr lang="en"/>
              <a:t>Emerging Science Needs</a:t>
            </a:r>
            <a:endParaRPr/>
          </a:p>
        </p:txBody>
      </p:sp>
      <p:sp>
        <p:nvSpPr>
          <p:cNvPr id="81" name="Google Shape;81;p15"/>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indent="-436869">
              <a:lnSpc>
                <a:spcPct val="95000"/>
              </a:lnSpc>
              <a:buSzPts val="1560"/>
            </a:pPr>
            <a:r>
              <a:rPr lang="en" sz="2080" b="1"/>
              <a:t>Climate Change impacts and adaptation</a:t>
            </a:r>
            <a:endParaRPr sz="2080" b="1"/>
          </a:p>
          <a:p>
            <a:pPr lvl="1" indent="-413163">
              <a:lnSpc>
                <a:spcPct val="95000"/>
              </a:lnSpc>
              <a:buSzPts val="1280"/>
            </a:pPr>
            <a:r>
              <a:rPr lang="en" sz="1707"/>
              <a:t>Understanding impacts of climate and weather change on oyster restoration and productivity  (ex: OA, salinity and temp changes, etc)</a:t>
            </a:r>
            <a:endParaRPr sz="1707"/>
          </a:p>
          <a:p>
            <a:pPr lvl="1" indent="-413163">
              <a:lnSpc>
                <a:spcPct val="95000"/>
              </a:lnSpc>
              <a:buSzPts val="1280"/>
            </a:pPr>
            <a:r>
              <a:rPr lang="en" sz="1707"/>
              <a:t>Evaluating oysters as green infrastructure to provide shoreline resilience</a:t>
            </a:r>
            <a:endParaRPr sz="1707"/>
          </a:p>
          <a:p>
            <a:pPr marL="0" indent="0">
              <a:lnSpc>
                <a:spcPct val="95000"/>
              </a:lnSpc>
              <a:spcBef>
                <a:spcPts val="1600"/>
              </a:spcBef>
              <a:buNone/>
            </a:pPr>
            <a:endParaRPr sz="1707"/>
          </a:p>
          <a:p>
            <a:pPr indent="-436869">
              <a:lnSpc>
                <a:spcPct val="95000"/>
              </a:lnSpc>
              <a:spcBef>
                <a:spcPts val="1600"/>
              </a:spcBef>
              <a:buSzPts val="1560"/>
            </a:pPr>
            <a:r>
              <a:rPr lang="en" sz="2080" b="1"/>
              <a:t>Refining restoration approaches</a:t>
            </a:r>
            <a:endParaRPr sz="2080" b="1"/>
          </a:p>
          <a:p>
            <a:pPr lvl="1" indent="-413163">
              <a:lnSpc>
                <a:spcPct val="95000"/>
              </a:lnSpc>
              <a:buSzPts val="1280"/>
            </a:pPr>
            <a:r>
              <a:rPr lang="en" sz="1707"/>
              <a:t>Modeling and mapping larval source/sink dynamics </a:t>
            </a:r>
            <a:endParaRPr sz="1707"/>
          </a:p>
          <a:p>
            <a:pPr lvl="1" indent="-413163">
              <a:lnSpc>
                <a:spcPct val="95000"/>
              </a:lnSpc>
              <a:buSzPts val="1280"/>
            </a:pPr>
            <a:r>
              <a:rPr lang="en" sz="1707"/>
              <a:t>Analyzing reef performance to inform future restoration</a:t>
            </a:r>
            <a:endParaRPr sz="1707"/>
          </a:p>
          <a:p>
            <a:pPr lvl="1" indent="-413163">
              <a:lnSpc>
                <a:spcPct val="95000"/>
              </a:lnSpc>
              <a:buSzPts val="1280"/>
            </a:pPr>
            <a:r>
              <a:rPr lang="en" sz="1707"/>
              <a:t>Evaluating if tributary-based, large scale restoration is the appropriate scale to develop self sustaining reefs that are resilient to seasonal and interannual stressors  </a:t>
            </a:r>
            <a:endParaRPr sz="1707"/>
          </a:p>
          <a:p>
            <a:pPr lvl="1" indent="-413163">
              <a:lnSpc>
                <a:spcPct val="95000"/>
              </a:lnSpc>
              <a:buSzPts val="1280"/>
            </a:pPr>
            <a:r>
              <a:rPr lang="en" sz="1707"/>
              <a:t>Spatial analysis informing ways to best link restoration, wild harvest, and aquaculture at a tributary scale</a:t>
            </a:r>
            <a:endParaRPr sz="1707"/>
          </a:p>
          <a:p>
            <a:pPr marL="0" indent="0">
              <a:lnSpc>
                <a:spcPct val="95000"/>
              </a:lnSpc>
              <a:spcBef>
                <a:spcPts val="1600"/>
              </a:spcBef>
              <a:buSzPts val="770"/>
              <a:buNone/>
            </a:pPr>
            <a:endParaRPr sz="2080"/>
          </a:p>
          <a:p>
            <a:pPr marL="1219170" indent="0">
              <a:lnSpc>
                <a:spcPct val="95000"/>
              </a:lnSpc>
              <a:spcBef>
                <a:spcPts val="1600"/>
              </a:spcBef>
              <a:buSzPts val="770"/>
              <a:buNone/>
            </a:pPr>
            <a:endParaRPr sz="2080"/>
          </a:p>
          <a:p>
            <a:pPr marL="1219170" indent="0">
              <a:lnSpc>
                <a:spcPct val="95000"/>
              </a:lnSpc>
              <a:spcBef>
                <a:spcPts val="1600"/>
              </a:spcBef>
              <a:spcAft>
                <a:spcPts val="1600"/>
              </a:spcAft>
              <a:buSzPts val="770"/>
              <a:buNone/>
            </a:pPr>
            <a:endParaRPr sz="208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69" name="Google Shape;69;p15"/>
          <p:cNvSpPr txBox="1">
            <a:spLocks noGrp="1"/>
          </p:cNvSpPr>
          <p:nvPr>
            <p:ph type="body" idx="1"/>
          </p:nvPr>
        </p:nvSpPr>
        <p:spPr>
          <a:xfrm>
            <a:off x="428300" y="1001400"/>
            <a:ext cx="5680400" cy="4855200"/>
          </a:xfrm>
          <a:prstGeom prst="rect">
            <a:avLst/>
          </a:prstGeom>
          <a:ln>
            <a:noFill/>
          </a:ln>
        </p:spPr>
        <p:txBody>
          <a:bodyPr spcFirstLastPara="1" wrap="square" lIns="121900" tIns="121900" rIns="121900" bIns="121900" anchor="t" anchorCtr="0">
            <a:normAutofit fontScale="62500" lnSpcReduction="20000"/>
          </a:bodyPr>
          <a:lstStyle/>
          <a:p>
            <a:pPr marL="177626" indent="0">
              <a:buSzPct val="100000"/>
              <a:buNone/>
            </a:pPr>
            <a:r>
              <a:rPr lang="en" sz="6161" dirty="0">
                <a:solidFill>
                  <a:srgbClr val="292929"/>
                </a:solidFill>
              </a:rPr>
              <a:t>SRS was created to help the CBP apply the </a:t>
            </a:r>
            <a:r>
              <a:rPr lang="en" sz="6161" dirty="0">
                <a:solidFill>
                  <a:schemeClr val="bg1"/>
                </a:solidFill>
              </a:rPr>
              <a:t>adaptive management “decision-making framework” </a:t>
            </a:r>
            <a:r>
              <a:rPr lang="en" sz="6161" dirty="0">
                <a:solidFill>
                  <a:srgbClr val="292929"/>
                </a:solidFill>
              </a:rPr>
              <a:t>towards achieving the outcomes of the </a:t>
            </a:r>
            <a:r>
              <a:rPr lang="en" sz="6161" i="1" dirty="0">
                <a:solidFill>
                  <a:srgbClr val="292929"/>
                </a:solidFill>
              </a:rPr>
              <a:t>Chesapeake Bay Watershed Agreement</a:t>
            </a:r>
            <a:r>
              <a:rPr lang="en" sz="6161" dirty="0">
                <a:solidFill>
                  <a:srgbClr val="292929"/>
                </a:solidFill>
              </a:rPr>
              <a:t>.</a:t>
            </a:r>
            <a:endParaRPr sz="6161" dirty="0">
              <a:solidFill>
                <a:srgbClr val="292929"/>
              </a:solidFill>
            </a:endParaRPr>
          </a:p>
          <a:p>
            <a:pPr marL="1219170" indent="0">
              <a:spcBef>
                <a:spcPts val="1600"/>
              </a:spcBef>
              <a:buNone/>
            </a:pPr>
            <a:endParaRPr sz="2400" dirty="0"/>
          </a:p>
          <a:p>
            <a:pPr indent="0">
              <a:spcBef>
                <a:spcPts val="1600"/>
              </a:spcBef>
              <a:buNone/>
            </a:pPr>
            <a:endParaRPr dirty="0"/>
          </a:p>
          <a:p>
            <a:pPr marL="0" indent="0">
              <a:spcBef>
                <a:spcPts val="1600"/>
              </a:spcBef>
              <a:spcAft>
                <a:spcPts val="1600"/>
              </a:spcAft>
              <a:buNone/>
            </a:pPr>
            <a:endParaRPr dirty="0"/>
          </a:p>
        </p:txBody>
      </p:sp>
      <p:pic>
        <p:nvPicPr>
          <p:cNvPr id="5" name="Picture 4">
            <a:extLst>
              <a:ext uri="{FF2B5EF4-FFF2-40B4-BE49-F238E27FC236}">
                <a16:creationId xmlns:a16="http://schemas.microsoft.com/office/drawing/2014/main" id="{8F8342BD-15EC-4069-AFBE-718A2787155C}"/>
              </a:ext>
            </a:extLst>
          </p:cNvPr>
          <p:cNvPicPr>
            <a:picLocks noChangeAspect="1"/>
          </p:cNvPicPr>
          <p:nvPr/>
        </p:nvPicPr>
        <p:blipFill rotWithShape="1">
          <a:blip r:embed="rId3"/>
          <a:srcRect l="7978" r="11386"/>
          <a:stretch/>
        </p:blipFill>
        <p:spPr>
          <a:xfrm>
            <a:off x="6301038" y="600236"/>
            <a:ext cx="5680399" cy="56643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2425700"/>
            <a:ext cx="10962800" cy="1244800"/>
          </a:xfrm>
          <a:prstGeom prst="rect">
            <a:avLst/>
          </a:prstGeom>
        </p:spPr>
        <p:txBody>
          <a:bodyPr spcFirstLastPara="1" wrap="square" lIns="121900" tIns="121900" rIns="121900" bIns="121900" anchor="b" anchorCtr="0">
            <a:normAutofit fontScale="90000"/>
          </a:bodyPr>
          <a:lstStyle/>
          <a:p>
            <a:r>
              <a:rPr lang="en" dirty="0"/>
              <a:t>State of Science Needs for Blue Crab Abundance Outcome</a:t>
            </a:r>
            <a:endParaRPr dirty="0"/>
          </a:p>
        </p:txBody>
      </p:sp>
      <p:sp>
        <p:nvSpPr>
          <p:cNvPr id="68" name="Google Shape;68;p13"/>
          <p:cNvSpPr txBox="1">
            <a:spLocks noGrp="1"/>
          </p:cNvSpPr>
          <p:nvPr>
            <p:ph type="subTitle" idx="1"/>
          </p:nvPr>
        </p:nvSpPr>
        <p:spPr>
          <a:xfrm>
            <a:off x="520700" y="3718840"/>
            <a:ext cx="10962800" cy="577200"/>
          </a:xfrm>
          <a:prstGeom prst="rect">
            <a:avLst/>
          </a:prstGeom>
        </p:spPr>
        <p:txBody>
          <a:bodyPr spcFirstLastPara="1" wrap="square" lIns="121900" tIns="121900" rIns="121900" bIns="121900" anchor="t" anchorCtr="0">
            <a:normAutofit/>
          </a:bodyPr>
          <a:lstStyle/>
          <a:p>
            <a:pPr marL="0" indent="0"/>
            <a:r>
              <a:rPr lang="en"/>
              <a:t>Mandy Bromilow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15600" y="732633"/>
            <a:ext cx="11360800" cy="763600"/>
          </a:xfrm>
          <a:prstGeom prst="rect">
            <a:avLst/>
          </a:prstGeom>
        </p:spPr>
        <p:txBody>
          <a:bodyPr spcFirstLastPara="1" wrap="square" lIns="121900" tIns="121900" rIns="121900" bIns="121900" anchor="b" anchorCtr="0">
            <a:noAutofit/>
          </a:bodyPr>
          <a:lstStyle/>
          <a:p>
            <a:pPr algn="ctr">
              <a:buSzPts val="990"/>
            </a:pPr>
            <a:r>
              <a:rPr lang="en" sz="3760">
                <a:latin typeface="Calibri"/>
                <a:ea typeface="Calibri"/>
                <a:cs typeface="Calibri"/>
                <a:sym typeface="Calibri"/>
              </a:rPr>
              <a:t>Blue Crab Science Needs</a:t>
            </a:r>
            <a:endParaRPr sz="3760">
              <a:latin typeface="Calibri"/>
              <a:ea typeface="Calibri"/>
              <a:cs typeface="Calibri"/>
              <a:sym typeface="Calibri"/>
            </a:endParaRPr>
          </a:p>
        </p:txBody>
      </p:sp>
      <p:sp>
        <p:nvSpPr>
          <p:cNvPr id="74" name="Google Shape;74;p14"/>
          <p:cNvSpPr txBox="1">
            <a:spLocks noGrp="1"/>
          </p:cNvSpPr>
          <p:nvPr>
            <p:ph type="body" idx="1"/>
          </p:nvPr>
        </p:nvSpPr>
        <p:spPr>
          <a:xfrm>
            <a:off x="202533" y="2302800"/>
            <a:ext cx="5333200" cy="4555200"/>
          </a:xfrm>
          <a:prstGeom prst="rect">
            <a:avLst/>
          </a:prstGeom>
        </p:spPr>
        <p:txBody>
          <a:bodyPr spcFirstLastPara="1" wrap="square" lIns="121900" tIns="121900" rIns="121900" bIns="121900" anchor="t" anchorCtr="0">
            <a:normAutofit/>
          </a:bodyPr>
          <a:lstStyle/>
          <a:p>
            <a:pPr marL="0" indent="0">
              <a:buNone/>
            </a:pPr>
            <a:r>
              <a:rPr lang="en" sz="2667" b="1" u="sng">
                <a:latin typeface="Calibri"/>
                <a:ea typeface="Calibri"/>
                <a:cs typeface="Calibri"/>
                <a:sym typeface="Calibri"/>
              </a:rPr>
              <a:t>Improving Model Performance</a:t>
            </a:r>
            <a:endParaRPr sz="2533">
              <a:latin typeface="Calibri"/>
              <a:ea typeface="Calibri"/>
              <a:cs typeface="Calibri"/>
              <a:sym typeface="Calibri"/>
            </a:endParaRPr>
          </a:p>
          <a:p>
            <a:pPr indent="-457189">
              <a:spcBef>
                <a:spcPts val="1600"/>
              </a:spcBef>
              <a:buSzPts val="1800"/>
              <a:buFont typeface="Calibri"/>
              <a:buChar char="●"/>
            </a:pPr>
            <a:r>
              <a:rPr lang="en" sz="2400">
                <a:latin typeface="Calibri"/>
                <a:ea typeface="Calibri"/>
                <a:cs typeface="Calibri"/>
                <a:sym typeface="Calibri"/>
              </a:rPr>
              <a:t>Currently the primary focus for CBSAC</a:t>
            </a:r>
            <a:endParaRPr sz="2400">
              <a:latin typeface="Calibri"/>
              <a:ea typeface="Calibri"/>
              <a:cs typeface="Calibri"/>
              <a:sym typeface="Calibri"/>
            </a:endParaRPr>
          </a:p>
          <a:p>
            <a:pPr indent="-457189">
              <a:spcBef>
                <a:spcPts val="1333"/>
              </a:spcBef>
              <a:buSzPts val="1800"/>
              <a:buFont typeface="Calibri"/>
              <a:buChar char="●"/>
            </a:pPr>
            <a:r>
              <a:rPr lang="en" sz="2400">
                <a:latin typeface="Calibri"/>
                <a:ea typeface="Calibri"/>
                <a:cs typeface="Calibri"/>
                <a:sym typeface="Calibri"/>
              </a:rPr>
              <a:t>Immediately useful for management</a:t>
            </a:r>
            <a:endParaRPr sz="2400">
              <a:latin typeface="Calibri"/>
              <a:ea typeface="Calibri"/>
              <a:cs typeface="Calibri"/>
              <a:sym typeface="Calibri"/>
            </a:endParaRPr>
          </a:p>
        </p:txBody>
      </p:sp>
      <p:sp>
        <p:nvSpPr>
          <p:cNvPr id="75" name="Google Shape;75;p14"/>
          <p:cNvSpPr txBox="1">
            <a:spLocks noGrp="1"/>
          </p:cNvSpPr>
          <p:nvPr>
            <p:ph type="body" idx="2"/>
          </p:nvPr>
        </p:nvSpPr>
        <p:spPr>
          <a:xfrm>
            <a:off x="6224600" y="2302800"/>
            <a:ext cx="5472000" cy="4555200"/>
          </a:xfrm>
          <a:prstGeom prst="rect">
            <a:avLst/>
          </a:prstGeom>
        </p:spPr>
        <p:txBody>
          <a:bodyPr spcFirstLastPara="1" wrap="square" lIns="121900" tIns="121900" rIns="121900" bIns="121900" anchor="t" anchorCtr="0">
            <a:normAutofit/>
          </a:bodyPr>
          <a:lstStyle/>
          <a:p>
            <a:pPr marL="0" indent="0">
              <a:buNone/>
            </a:pPr>
            <a:r>
              <a:rPr lang="en" sz="2667" b="1" u="sng">
                <a:latin typeface="Calibri"/>
                <a:ea typeface="Calibri"/>
                <a:cs typeface="Calibri"/>
                <a:sym typeface="Calibri"/>
              </a:rPr>
              <a:t>Understanding Blue Crab Ecology</a:t>
            </a:r>
            <a:endParaRPr sz="2667" b="1" u="sng">
              <a:latin typeface="Calibri"/>
              <a:ea typeface="Calibri"/>
              <a:cs typeface="Calibri"/>
              <a:sym typeface="Calibri"/>
            </a:endParaRPr>
          </a:p>
          <a:p>
            <a:pPr indent="-457189">
              <a:spcBef>
                <a:spcPts val="1600"/>
              </a:spcBef>
              <a:buSzPts val="1800"/>
              <a:buFont typeface="Calibri"/>
              <a:buChar char="●"/>
            </a:pPr>
            <a:r>
              <a:rPr lang="en" sz="2400">
                <a:latin typeface="Calibri"/>
                <a:ea typeface="Calibri"/>
                <a:cs typeface="Calibri"/>
                <a:sym typeface="Calibri"/>
              </a:rPr>
              <a:t>Of great interest, but not as high priority for CBSAC</a:t>
            </a:r>
            <a:endParaRPr sz="2400">
              <a:latin typeface="Calibri"/>
              <a:ea typeface="Calibri"/>
              <a:cs typeface="Calibri"/>
              <a:sym typeface="Calibri"/>
            </a:endParaRPr>
          </a:p>
          <a:p>
            <a:pPr indent="-457189">
              <a:spcBef>
                <a:spcPts val="1333"/>
              </a:spcBef>
              <a:buSzPts val="1800"/>
              <a:buFont typeface="Calibri"/>
              <a:buChar char="●"/>
            </a:pPr>
            <a:r>
              <a:rPr lang="en" sz="2400">
                <a:latin typeface="Calibri"/>
                <a:ea typeface="Calibri"/>
                <a:cs typeface="Calibri"/>
                <a:sym typeface="Calibri"/>
              </a:rPr>
              <a:t>Not immediately useful for management; EBFM is not applied to the blue crab fishery</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15600" y="732633"/>
            <a:ext cx="11360800" cy="763600"/>
          </a:xfrm>
          <a:prstGeom prst="rect">
            <a:avLst/>
          </a:prstGeom>
        </p:spPr>
        <p:txBody>
          <a:bodyPr spcFirstLastPara="1" wrap="square" lIns="121900" tIns="121900" rIns="121900" bIns="121900" anchor="b" anchorCtr="0">
            <a:noAutofit/>
          </a:bodyPr>
          <a:lstStyle/>
          <a:p>
            <a:pPr algn="ctr">
              <a:buSzPts val="990"/>
            </a:pPr>
            <a:r>
              <a:rPr lang="en" sz="3760">
                <a:latin typeface="Calibri"/>
                <a:ea typeface="Calibri"/>
                <a:cs typeface="Calibri"/>
                <a:sym typeface="Calibri"/>
              </a:rPr>
              <a:t>Blue Crab Science Needs</a:t>
            </a:r>
            <a:endParaRPr sz="3760">
              <a:latin typeface="Calibri"/>
              <a:ea typeface="Calibri"/>
              <a:cs typeface="Calibri"/>
              <a:sym typeface="Calibri"/>
            </a:endParaRPr>
          </a:p>
        </p:txBody>
      </p:sp>
      <p:sp>
        <p:nvSpPr>
          <p:cNvPr id="81" name="Google Shape;81;p15"/>
          <p:cNvSpPr txBox="1">
            <a:spLocks noGrp="1"/>
          </p:cNvSpPr>
          <p:nvPr>
            <p:ph type="body" idx="1"/>
          </p:nvPr>
        </p:nvSpPr>
        <p:spPr>
          <a:xfrm>
            <a:off x="362333" y="2302800"/>
            <a:ext cx="5333200" cy="4555200"/>
          </a:xfrm>
          <a:prstGeom prst="rect">
            <a:avLst/>
          </a:prstGeom>
        </p:spPr>
        <p:txBody>
          <a:bodyPr spcFirstLastPara="1" wrap="square" lIns="121900" tIns="121900" rIns="121900" bIns="121900" anchor="t" anchorCtr="0">
            <a:normAutofit/>
          </a:bodyPr>
          <a:lstStyle/>
          <a:p>
            <a:pPr marL="0" indent="0">
              <a:buNone/>
            </a:pPr>
            <a:r>
              <a:rPr lang="en" sz="2667" b="1" u="sng">
                <a:latin typeface="Calibri"/>
                <a:ea typeface="Calibri"/>
                <a:cs typeface="Calibri"/>
                <a:sym typeface="Calibri"/>
              </a:rPr>
              <a:t>Improving Model Performance</a:t>
            </a:r>
            <a:endParaRPr sz="2533">
              <a:latin typeface="Calibri"/>
              <a:ea typeface="Calibri"/>
              <a:cs typeface="Calibri"/>
              <a:sym typeface="Calibri"/>
            </a:endParaRPr>
          </a:p>
          <a:p>
            <a:pPr indent="-457189">
              <a:lnSpc>
                <a:spcPct val="100000"/>
              </a:lnSpc>
              <a:spcBef>
                <a:spcPts val="1600"/>
              </a:spcBef>
              <a:spcAft>
                <a:spcPts val="800"/>
              </a:spcAft>
              <a:buSzPts val="1800"/>
              <a:buFont typeface="Calibri"/>
              <a:buChar char="●"/>
            </a:pPr>
            <a:r>
              <a:rPr lang="en" sz="2400">
                <a:latin typeface="Calibri"/>
                <a:ea typeface="Calibri"/>
                <a:cs typeface="Calibri"/>
                <a:sym typeface="Calibri"/>
              </a:rPr>
              <a:t>Investigate potential applications of existing fishery-independent data sets (e.g., environmental effects on catchability, seasonal and sex-specific distributions)</a:t>
            </a:r>
            <a:endParaRPr sz="2400">
              <a:latin typeface="Calibri"/>
              <a:ea typeface="Calibri"/>
              <a:cs typeface="Calibri"/>
              <a:sym typeface="Calibri"/>
            </a:endParaRPr>
          </a:p>
        </p:txBody>
      </p:sp>
      <p:sp>
        <p:nvSpPr>
          <p:cNvPr id="82" name="Google Shape;82;p15"/>
          <p:cNvSpPr txBox="1">
            <a:spLocks noGrp="1"/>
          </p:cNvSpPr>
          <p:nvPr>
            <p:ph type="body" idx="2"/>
          </p:nvPr>
        </p:nvSpPr>
        <p:spPr>
          <a:xfrm>
            <a:off x="6304400" y="2302800"/>
            <a:ext cx="5472000" cy="4555200"/>
          </a:xfrm>
          <a:prstGeom prst="rect">
            <a:avLst/>
          </a:prstGeom>
        </p:spPr>
        <p:txBody>
          <a:bodyPr spcFirstLastPara="1" wrap="square" lIns="121900" tIns="121900" rIns="121900" bIns="121900" anchor="t" anchorCtr="0">
            <a:normAutofit/>
          </a:bodyPr>
          <a:lstStyle/>
          <a:p>
            <a:pPr marL="0" indent="0">
              <a:buNone/>
            </a:pPr>
            <a:r>
              <a:rPr lang="en" sz="2667" b="1" u="sng">
                <a:latin typeface="Calibri"/>
                <a:ea typeface="Calibri"/>
                <a:cs typeface="Calibri"/>
                <a:sym typeface="Calibri"/>
              </a:rPr>
              <a:t>Understanding Blue Crab Ecology</a:t>
            </a:r>
            <a:endParaRPr sz="2667" b="1" u="sng">
              <a:latin typeface="Calibri"/>
              <a:ea typeface="Calibri"/>
              <a:cs typeface="Calibri"/>
              <a:sym typeface="Calibri"/>
            </a:endParaRPr>
          </a:p>
          <a:p>
            <a:pPr indent="-440256">
              <a:lnSpc>
                <a:spcPct val="100000"/>
              </a:lnSpc>
              <a:spcBef>
                <a:spcPts val="1600"/>
              </a:spcBef>
              <a:spcAft>
                <a:spcPts val="800"/>
              </a:spcAft>
              <a:buSzPts val="1600"/>
              <a:buFont typeface="Calibri"/>
              <a:buChar char="●"/>
            </a:pPr>
            <a:r>
              <a:rPr lang="en" sz="2400">
                <a:latin typeface="Calibri"/>
                <a:ea typeface="Calibri"/>
                <a:cs typeface="Calibri"/>
                <a:sym typeface="Calibri"/>
              </a:rPr>
              <a:t>Evaluate the effects of environmental factors on blue crab abundance and recruitment</a:t>
            </a:r>
            <a:endParaRPr sz="2133">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2425700"/>
            <a:ext cx="10962800" cy="1244800"/>
          </a:xfrm>
          <a:prstGeom prst="rect">
            <a:avLst/>
          </a:prstGeom>
        </p:spPr>
        <p:txBody>
          <a:bodyPr spcFirstLastPara="1" wrap="square" lIns="121900" tIns="121900" rIns="121900" bIns="121900" anchor="b" anchorCtr="0">
            <a:normAutofit fontScale="90000"/>
          </a:bodyPr>
          <a:lstStyle/>
          <a:p>
            <a:r>
              <a:rPr lang="en" dirty="0"/>
              <a:t>State of Science Needs for the Forage Outcome</a:t>
            </a:r>
            <a:endParaRPr dirty="0"/>
          </a:p>
        </p:txBody>
      </p:sp>
      <p:sp>
        <p:nvSpPr>
          <p:cNvPr id="68" name="Google Shape;68;p13"/>
          <p:cNvSpPr txBox="1">
            <a:spLocks noGrp="1"/>
          </p:cNvSpPr>
          <p:nvPr>
            <p:ph type="subTitle" idx="1"/>
          </p:nvPr>
        </p:nvSpPr>
        <p:spPr>
          <a:xfrm>
            <a:off x="520700" y="3718840"/>
            <a:ext cx="10962800" cy="577200"/>
          </a:xfrm>
          <a:prstGeom prst="rect">
            <a:avLst/>
          </a:prstGeom>
        </p:spPr>
        <p:txBody>
          <a:bodyPr spcFirstLastPara="1" wrap="square" lIns="121900" tIns="121900" rIns="121900" bIns="121900" anchor="t" anchorCtr="0">
            <a:normAutofit/>
          </a:bodyPr>
          <a:lstStyle/>
          <a:p>
            <a:pPr marL="0" indent="0"/>
            <a:endParaRPr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rmAutofit/>
          </a:bodyPr>
          <a:lstStyle/>
          <a:p>
            <a:r>
              <a:rPr lang="en"/>
              <a:t>Research Science Needs</a:t>
            </a:r>
            <a:endParaRPr/>
          </a:p>
        </p:txBody>
      </p:sp>
      <p:sp>
        <p:nvSpPr>
          <p:cNvPr id="74" name="Google Shape;74;p14"/>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rmAutofit fontScale="85000" lnSpcReduction="20000"/>
          </a:bodyPr>
          <a:lstStyle/>
          <a:p>
            <a:pPr indent="-394747">
              <a:buSzPct val="100000"/>
            </a:pPr>
            <a:r>
              <a:rPr lang="en" sz="1667" b="1" i="1"/>
              <a:t>Climate related changes in fish distribution </a:t>
            </a:r>
            <a:endParaRPr sz="1667" b="1" i="1"/>
          </a:p>
          <a:p>
            <a:pPr lvl="1" indent="-383953">
              <a:buSzPct val="100000"/>
            </a:pPr>
            <a:r>
              <a:rPr lang="en" sz="1467" i="1"/>
              <a:t>Ongoing example:. Ongoing GIT-funded work exploring the relationship between forage indices and key climate indices</a:t>
            </a:r>
            <a:endParaRPr sz="1467" i="1"/>
          </a:p>
          <a:p>
            <a:pPr marL="0" indent="0">
              <a:spcBef>
                <a:spcPts val="1600"/>
              </a:spcBef>
              <a:buNone/>
            </a:pPr>
            <a:endParaRPr sz="1467" i="1"/>
          </a:p>
          <a:p>
            <a:pPr indent="-394747">
              <a:spcBef>
                <a:spcPts val="1600"/>
              </a:spcBef>
              <a:buSzPct val="100000"/>
            </a:pPr>
            <a:r>
              <a:rPr lang="en" sz="1667" b="1" i="1"/>
              <a:t>Indicators to support Ecosystem Based Fisheries Management at bay and regional fishery management level</a:t>
            </a:r>
            <a:endParaRPr sz="1667" b="1" i="1"/>
          </a:p>
          <a:p>
            <a:pPr lvl="1" indent="-383953">
              <a:buSzPct val="100000"/>
            </a:pPr>
            <a:r>
              <a:rPr lang="en" sz="1467" i="1"/>
              <a:t>Ongoing examples: Development of habitat suitability models for top forage species (bay anchovy and juvenile spot, establishing relationships between habitat suitability and forage abundance</a:t>
            </a:r>
            <a:endParaRPr sz="1467" i="1"/>
          </a:p>
          <a:p>
            <a:pPr lvl="1" indent="-383953">
              <a:buSzPct val="100000"/>
            </a:pPr>
            <a:r>
              <a:rPr lang="en" sz="1467" i="1"/>
              <a:t>Ongoing: Development of Bay specific abundance estimates for striped bass which can be used to assess the impacts of multiple stressors on bay populations</a:t>
            </a:r>
            <a:endParaRPr sz="1467" i="1"/>
          </a:p>
        </p:txBody>
      </p:sp>
      <p:sp>
        <p:nvSpPr>
          <p:cNvPr id="75" name="Google Shape;75;p14"/>
          <p:cNvSpPr txBox="1">
            <a:spLocks noGrp="1"/>
          </p:cNvSpPr>
          <p:nvPr>
            <p:ph type="body" idx="1"/>
          </p:nvPr>
        </p:nvSpPr>
        <p:spPr>
          <a:xfrm>
            <a:off x="6258800" y="2558767"/>
            <a:ext cx="5333200" cy="3613600"/>
          </a:xfrm>
          <a:prstGeom prst="rect">
            <a:avLst/>
          </a:prstGeom>
        </p:spPr>
        <p:txBody>
          <a:bodyPr spcFirstLastPara="1" wrap="square" lIns="121900" tIns="121900" rIns="121900" bIns="121900" anchor="t" anchorCtr="0">
            <a:normAutofit/>
          </a:bodyPr>
          <a:lstStyle/>
          <a:p>
            <a:pPr indent="-410623">
              <a:lnSpc>
                <a:spcPct val="100000"/>
              </a:lnSpc>
              <a:buSzPts val="1250"/>
            </a:pPr>
            <a:r>
              <a:rPr lang="en" sz="1667" b="1" i="1"/>
              <a:t>Better understand relationships between phyto/zoo plankton base and key Chesapeake Bay fish species</a:t>
            </a:r>
            <a:endParaRPr sz="1667" b="1" i="1"/>
          </a:p>
          <a:p>
            <a:pPr lvl="1" indent="-397923">
              <a:lnSpc>
                <a:spcPct val="100000"/>
              </a:lnSpc>
              <a:buSzPts val="1100"/>
            </a:pPr>
            <a:r>
              <a:rPr lang="en" sz="1467" i="1"/>
              <a:t>Ex. Examining plankton abundance in striped bass spawning areas and evaluating relationships</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731CD0-A6DC-4832-A96D-CB58F195252F}"/>
              </a:ext>
            </a:extLst>
          </p:cNvPr>
          <p:cNvSpPr/>
          <p:nvPr/>
        </p:nvSpPr>
        <p:spPr>
          <a:xfrm>
            <a:off x="-19520" y="0"/>
            <a:ext cx="12225560" cy="1146492"/>
          </a:xfrm>
          <a:prstGeom prst="rect">
            <a:avLst/>
          </a:prstGeom>
          <a:solidFill>
            <a:srgbClr val="33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5E7B9DD-627F-4095-9ED1-BD1D77F8B77C}"/>
              </a:ext>
            </a:extLst>
          </p:cNvPr>
          <p:cNvSpPr txBox="1"/>
          <p:nvPr/>
        </p:nvSpPr>
        <p:spPr>
          <a:xfrm>
            <a:off x="280441" y="176857"/>
            <a:ext cx="110391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Resources</a:t>
            </a:r>
          </a:p>
        </p:txBody>
      </p:sp>
      <p:sp>
        <p:nvSpPr>
          <p:cNvPr id="3" name="TextBox 2">
            <a:extLst>
              <a:ext uri="{FF2B5EF4-FFF2-40B4-BE49-F238E27FC236}">
                <a16:creationId xmlns:a16="http://schemas.microsoft.com/office/drawing/2014/main" id="{713C50A0-D937-4DB1-9F66-76DF47F1F4AA}"/>
              </a:ext>
            </a:extLst>
          </p:cNvPr>
          <p:cNvSpPr txBox="1"/>
          <p:nvPr/>
        </p:nvSpPr>
        <p:spPr>
          <a:xfrm>
            <a:off x="280441" y="1212275"/>
            <a:ext cx="1180695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CBP Science Needs Database: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https://star.chesapeakebay.net/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Healthy Watersheds Cohort STAR Science Needs Presentations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Presentations provide additional science needs then presented today and includes additional details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https://www.chesapeakebay.net/what/event/scientific_technical_assessment_and_reporting_star_team_meeting_septem2</a:t>
            </a: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Aquatic Life Cohort STAR Science Needs Presentations</a:t>
            </a:r>
            <a:endParaRPr lang="en-US" sz="2800" b="1" noProof="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https://www.chesapeakebay.net/what/event/joint_c_s_star_december_2021_meeting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0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ape 40">
            <a:extLst>
              <a:ext uri="{FF2B5EF4-FFF2-40B4-BE49-F238E27FC236}">
                <a16:creationId xmlns:a16="http://schemas.microsoft.com/office/drawing/2014/main" id="{4C132FF1-D81C-4FA0-AE47-20D89A5E6F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25233" b="42857"/>
          <a:stretch>
            <a:fillRect/>
          </a:stretch>
        </p:blipFill>
        <p:spPr bwMode="auto">
          <a:xfrm>
            <a:off x="0" y="1735331"/>
            <a:ext cx="12191999" cy="51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3175" y="3028950"/>
            <a:ext cx="12191999" cy="3829050"/>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0" y="0"/>
            <a:ext cx="12188824" cy="3043238"/>
          </a:xfrm>
          <a:prstGeom prst="rect">
            <a:avLst/>
          </a:prstGeom>
          <a:solidFill>
            <a:srgbClr val="3363B1"/>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67" y="250328"/>
            <a:ext cx="1998591" cy="14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15442" y="250328"/>
            <a:ext cx="944174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Chesapeake Bay Program Strategic Science &amp; Research Framework: </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3175" y="3458444"/>
            <a:ext cx="12191999" cy="2831524"/>
          </a:xfrm>
          <a:prstGeom prst="rect">
            <a:avLst/>
          </a:prstGeom>
          <a:solidFill>
            <a:srgbClr val="CCECFF">
              <a:alpha val="38039"/>
            </a:srgbClr>
          </a:solidFill>
          <a:ln w="38100">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1051177" y="3816770"/>
            <a:ext cx="9926085"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bri" panose="020F0502020204030204"/>
                <a:ea typeface="+mn-ea"/>
                <a:cs typeface="+mn-cs"/>
              </a:rPr>
              <a:t>Breck Sullivan, STAR Coordinator</a:t>
            </a:r>
          </a:p>
        </p:txBody>
      </p:sp>
      <p:sp>
        <p:nvSpPr>
          <p:cNvPr id="27" name="TextBox 26">
            <a:extLst>
              <a:ext uri="{FF2B5EF4-FFF2-40B4-BE49-F238E27FC236}">
                <a16:creationId xmlns:a16="http://schemas.microsoft.com/office/drawing/2014/main" id="{11F1EAC9-40AB-4E86-802B-06C7E48DE5FD}"/>
              </a:ext>
            </a:extLst>
          </p:cNvPr>
          <p:cNvSpPr txBox="1"/>
          <p:nvPr/>
        </p:nvSpPr>
        <p:spPr>
          <a:xfrm>
            <a:off x="2789518" y="4361902"/>
            <a:ext cx="66193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bsullivan@chesapeakebay.net</a:t>
            </a:r>
          </a:p>
        </p:txBody>
      </p:sp>
      <p:sp>
        <p:nvSpPr>
          <p:cNvPr id="10" name="TextBox 9">
            <a:extLst>
              <a:ext uri="{FF2B5EF4-FFF2-40B4-BE49-F238E27FC236}">
                <a16:creationId xmlns:a16="http://schemas.microsoft.com/office/drawing/2014/main" id="{7473D16F-2C8B-4646-A566-0E1D44C4004B}"/>
              </a:ext>
            </a:extLst>
          </p:cNvPr>
          <p:cNvSpPr txBox="1"/>
          <p:nvPr/>
        </p:nvSpPr>
        <p:spPr>
          <a:xfrm>
            <a:off x="2107085" y="1821094"/>
            <a:ext cx="79841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Healthy Watersheds and Aquatic Life Cohorts</a:t>
            </a:r>
          </a:p>
        </p:txBody>
      </p:sp>
    </p:spTree>
    <p:extLst>
      <p:ext uri="{BB962C8B-B14F-4D97-AF65-F5344CB8AC3E}">
        <p14:creationId xmlns:p14="http://schemas.microsoft.com/office/powerpoint/2010/main" val="306421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69" name="Google Shape;69;p15"/>
          <p:cNvSpPr txBox="1">
            <a:spLocks noGrp="1"/>
          </p:cNvSpPr>
          <p:nvPr>
            <p:ph type="body" idx="1"/>
          </p:nvPr>
        </p:nvSpPr>
        <p:spPr>
          <a:xfrm>
            <a:off x="415600" y="1318900"/>
            <a:ext cx="5680400" cy="1714500"/>
          </a:xfrm>
          <a:prstGeom prst="rect">
            <a:avLst/>
          </a:prstGeom>
          <a:ln>
            <a:noFill/>
          </a:ln>
        </p:spPr>
        <p:txBody>
          <a:bodyPr spcFirstLastPara="1" wrap="square" lIns="121900" tIns="121900" rIns="121900" bIns="121900" anchor="t" anchorCtr="0">
            <a:normAutofit fontScale="62500" lnSpcReduction="20000"/>
          </a:bodyPr>
          <a:lstStyle/>
          <a:p>
            <a:pPr marL="177626" indent="0">
              <a:buSzPct val="100000"/>
              <a:buNone/>
            </a:pPr>
            <a:r>
              <a:rPr lang="en-US" sz="6200" dirty="0">
                <a:solidFill>
                  <a:srgbClr val="292929"/>
                </a:solidFill>
              </a:rPr>
              <a:t>Adaptive Management Framework:</a:t>
            </a:r>
            <a:endParaRPr sz="6200" dirty="0">
              <a:solidFill>
                <a:srgbClr val="292929"/>
              </a:solidFill>
            </a:endParaRPr>
          </a:p>
          <a:p>
            <a:pPr marL="1219170" indent="0">
              <a:spcBef>
                <a:spcPts val="1600"/>
              </a:spcBef>
              <a:buNone/>
            </a:pPr>
            <a:endParaRPr sz="2400" dirty="0"/>
          </a:p>
          <a:p>
            <a:pPr indent="0">
              <a:spcBef>
                <a:spcPts val="1600"/>
              </a:spcBef>
              <a:buNone/>
            </a:pPr>
            <a:endParaRPr dirty="0"/>
          </a:p>
          <a:p>
            <a:pPr marL="0" indent="0">
              <a:spcBef>
                <a:spcPts val="1600"/>
              </a:spcBef>
              <a:spcAft>
                <a:spcPts val="1600"/>
              </a:spcAft>
              <a:buNone/>
            </a:pPr>
            <a:endParaRPr dirty="0"/>
          </a:p>
        </p:txBody>
      </p:sp>
      <p:pic>
        <p:nvPicPr>
          <p:cNvPr id="5" name="Picture 4">
            <a:extLst>
              <a:ext uri="{FF2B5EF4-FFF2-40B4-BE49-F238E27FC236}">
                <a16:creationId xmlns:a16="http://schemas.microsoft.com/office/drawing/2014/main" id="{8F8342BD-15EC-4069-AFBE-718A2787155C}"/>
              </a:ext>
            </a:extLst>
          </p:cNvPr>
          <p:cNvPicPr>
            <a:picLocks noChangeAspect="1"/>
          </p:cNvPicPr>
          <p:nvPr/>
        </p:nvPicPr>
        <p:blipFill rotWithShape="1">
          <a:blip r:embed="rId3"/>
          <a:srcRect l="7978" r="11386"/>
          <a:stretch/>
        </p:blipFill>
        <p:spPr>
          <a:xfrm>
            <a:off x="6301038" y="600236"/>
            <a:ext cx="5680399" cy="5664398"/>
          </a:xfrm>
          <a:prstGeom prst="rect">
            <a:avLst/>
          </a:prstGeom>
        </p:spPr>
      </p:pic>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415600" y="2868300"/>
            <a:ext cx="5680400" cy="1504098"/>
          </a:xfrm>
          <a:prstGeom prst="rect">
            <a:avLst/>
          </a:prstGeom>
          <a:noFill/>
          <a:ln>
            <a:noFill/>
          </a:ln>
        </p:spPr>
        <p:txBody>
          <a:bodyPr spcFirstLastPara="1" wrap="square" lIns="121900" tIns="121900" rIns="121900" bIns="121900" anchor="t" anchorCtr="0">
            <a:normAutofit fontScale="92500" lnSpcReduction="1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200" kern="0" dirty="0">
                <a:solidFill>
                  <a:schemeClr val="bg1"/>
                </a:solidFill>
              </a:rPr>
              <a:t>Allows the CBP to take action,</a:t>
            </a:r>
          </a:p>
          <a:p>
            <a:pPr indent="0">
              <a:spcBef>
                <a:spcPts val="1600"/>
              </a:spcBef>
              <a:buFont typeface="Arial"/>
              <a:buNone/>
            </a:pPr>
            <a:endParaRPr lang="en-US" kern="0" dirty="0">
              <a:solidFill>
                <a:schemeClr val="bg1"/>
              </a:solidFill>
            </a:endParaRPr>
          </a:p>
          <a:p>
            <a:pPr marL="0" indent="0">
              <a:spcBef>
                <a:spcPts val="1600"/>
              </a:spcBef>
              <a:spcAft>
                <a:spcPts val="1600"/>
              </a:spcAft>
              <a:buFont typeface="Arial"/>
              <a:buNone/>
            </a:pPr>
            <a:endParaRPr lang="en-US" kern="0" dirty="0">
              <a:solidFill>
                <a:schemeClr val="bg1"/>
              </a:solidFill>
            </a:endParaRPr>
          </a:p>
        </p:txBody>
      </p:sp>
      <p:sp>
        <p:nvSpPr>
          <p:cNvPr id="6" name="Google Shape;69;p15">
            <a:extLst>
              <a:ext uri="{FF2B5EF4-FFF2-40B4-BE49-F238E27FC236}">
                <a16:creationId xmlns:a16="http://schemas.microsoft.com/office/drawing/2014/main" id="{B8E95600-73CC-4B13-A865-F47FA31A0B67}"/>
              </a:ext>
            </a:extLst>
          </p:cNvPr>
          <p:cNvSpPr txBox="1">
            <a:spLocks/>
          </p:cNvSpPr>
          <p:nvPr/>
        </p:nvSpPr>
        <p:spPr>
          <a:xfrm>
            <a:off x="1952300" y="3461666"/>
            <a:ext cx="5108900" cy="1121134"/>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3900" kern="0" dirty="0">
                <a:solidFill>
                  <a:schemeClr val="bg1"/>
                </a:solidFill>
              </a:rPr>
              <a:t>monitor</a:t>
            </a:r>
            <a:r>
              <a:rPr lang="en-US" sz="3900" kern="0" dirty="0">
                <a:solidFill>
                  <a:srgbClr val="292929"/>
                </a:solidFill>
              </a:rPr>
              <a:t> </a:t>
            </a:r>
            <a:r>
              <a:rPr lang="en-US" sz="3900" kern="0" dirty="0">
                <a:solidFill>
                  <a:schemeClr val="bg1"/>
                </a:solidFill>
              </a:rPr>
              <a:t>results,</a:t>
            </a:r>
          </a:p>
          <a:p>
            <a:pPr marL="0" indent="0">
              <a:spcBef>
                <a:spcPts val="1600"/>
              </a:spcBef>
              <a:spcAft>
                <a:spcPts val="1600"/>
              </a:spcAft>
              <a:buFont typeface="Arial"/>
              <a:buNone/>
            </a:pPr>
            <a:endParaRPr lang="en-US" sz="3900" kern="0" dirty="0"/>
          </a:p>
        </p:txBody>
      </p:sp>
      <p:sp>
        <p:nvSpPr>
          <p:cNvPr id="7" name="Google Shape;69;p15">
            <a:extLst>
              <a:ext uri="{FF2B5EF4-FFF2-40B4-BE49-F238E27FC236}">
                <a16:creationId xmlns:a16="http://schemas.microsoft.com/office/drawing/2014/main" id="{B8E1D072-F439-4DCF-A4B8-6C70DCEE8548}"/>
              </a:ext>
            </a:extLst>
          </p:cNvPr>
          <p:cNvSpPr txBox="1">
            <a:spLocks/>
          </p:cNvSpPr>
          <p:nvPr/>
        </p:nvSpPr>
        <p:spPr>
          <a:xfrm>
            <a:off x="415600" y="4092179"/>
            <a:ext cx="4197262" cy="11211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3900" kern="0" dirty="0">
                <a:solidFill>
                  <a:schemeClr val="bg1"/>
                </a:solidFill>
              </a:rPr>
              <a:t>assess</a:t>
            </a:r>
            <a:r>
              <a:rPr lang="en-US" sz="3900" kern="0" dirty="0">
                <a:solidFill>
                  <a:srgbClr val="292929"/>
                </a:solidFill>
              </a:rPr>
              <a:t> </a:t>
            </a:r>
            <a:r>
              <a:rPr lang="en-US" sz="3900" kern="0" dirty="0">
                <a:solidFill>
                  <a:schemeClr val="bg1"/>
                </a:solidFill>
              </a:rPr>
              <a:t>progress,</a:t>
            </a:r>
          </a:p>
        </p:txBody>
      </p:sp>
      <p:sp>
        <p:nvSpPr>
          <p:cNvPr id="8" name="Google Shape;69;p15">
            <a:extLst>
              <a:ext uri="{FF2B5EF4-FFF2-40B4-BE49-F238E27FC236}">
                <a16:creationId xmlns:a16="http://schemas.microsoft.com/office/drawing/2014/main" id="{8F5B4CF8-7B51-47A8-9084-6336D774BB47}"/>
              </a:ext>
            </a:extLst>
          </p:cNvPr>
          <p:cNvSpPr txBox="1">
            <a:spLocks/>
          </p:cNvSpPr>
          <p:nvPr/>
        </p:nvSpPr>
        <p:spPr>
          <a:xfrm>
            <a:off x="415600" y="4758636"/>
            <a:ext cx="5680400" cy="1504098"/>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3900" kern="0" dirty="0">
                <a:solidFill>
                  <a:schemeClr val="bg1"/>
                </a:solidFill>
              </a:rPr>
              <a:t>and adjust efforts as needed</a:t>
            </a:r>
          </a:p>
          <a:p>
            <a:pPr marL="1219170" indent="0">
              <a:spcBef>
                <a:spcPts val="1600"/>
              </a:spcBef>
              <a:buFont typeface="Arial"/>
              <a:buNone/>
            </a:pPr>
            <a:endParaRPr lang="en-US" sz="2400" kern="0" dirty="0">
              <a:solidFill>
                <a:schemeClr val="bg1"/>
              </a:solidFill>
            </a:endParaRPr>
          </a:p>
          <a:p>
            <a:pPr indent="0">
              <a:spcBef>
                <a:spcPts val="1600"/>
              </a:spcBef>
              <a:buFont typeface="Arial"/>
              <a:buNone/>
            </a:pPr>
            <a:endParaRPr lang="en-US" kern="0" dirty="0">
              <a:solidFill>
                <a:schemeClr val="bg1"/>
              </a:solidFill>
            </a:endParaRPr>
          </a:p>
          <a:p>
            <a:pPr marL="0" indent="0">
              <a:spcBef>
                <a:spcPts val="1600"/>
              </a:spcBef>
              <a:spcAft>
                <a:spcPts val="1600"/>
              </a:spcAft>
              <a:buFont typeface="Arial"/>
              <a:buNone/>
            </a:pPr>
            <a:endParaRPr lang="en-US" kern="0" dirty="0">
              <a:solidFill>
                <a:schemeClr val="bg1"/>
              </a:solidFill>
            </a:endParaRPr>
          </a:p>
        </p:txBody>
      </p:sp>
    </p:spTree>
    <p:extLst>
      <p:ext uri="{BB962C8B-B14F-4D97-AF65-F5344CB8AC3E}">
        <p14:creationId xmlns:p14="http://schemas.microsoft.com/office/powerpoint/2010/main" val="24554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0" y="140588"/>
            <a:ext cx="11798300" cy="349161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marR="0" lvl="0" indent="0" algn="ctr" defTabSz="914400" rtl="0" eaLnBrk="1" fontAlgn="auto" latinLnBrk="0" hangingPunct="1">
              <a:lnSpc>
                <a:spcPct val="115000"/>
              </a:lnSpc>
              <a:spcBef>
                <a:spcPts val="0"/>
              </a:spcBef>
              <a:spcAft>
                <a:spcPts val="0"/>
              </a:spcAft>
              <a:buClr>
                <a:srgbClr val="595959"/>
              </a:buClr>
              <a:buSzPct val="100000"/>
              <a:buFont typeface="Arial"/>
              <a:buNone/>
              <a:tabLst/>
              <a:defRPr/>
            </a:pPr>
            <a:r>
              <a:rPr kumimoji="0" lang="en-US" sz="4200" b="0" i="0" u="none" strike="noStrike" kern="0" cap="none" spc="0" normalizeH="0" baseline="0" noProof="0" dirty="0">
                <a:ln>
                  <a:noFill/>
                </a:ln>
                <a:solidFill>
                  <a:srgbClr val="292929"/>
                </a:solidFill>
                <a:effectLst/>
                <a:uLnTx/>
                <a:uFillTx/>
                <a:latin typeface="Arial"/>
                <a:cs typeface="Arial"/>
                <a:sym typeface="Arial"/>
              </a:rPr>
              <a:t>When Cohorts assess progress and adjust efforts they consider what </a:t>
            </a:r>
            <a:r>
              <a:rPr kumimoji="0" lang="en-US" sz="4200" b="0" i="0" u="none" strike="noStrike" kern="0" cap="none" spc="0" normalizeH="0" baseline="0" noProof="0" dirty="0">
                <a:ln>
                  <a:noFill/>
                </a:ln>
                <a:solidFill>
                  <a:srgbClr val="FFFFFF"/>
                </a:solidFill>
                <a:effectLst/>
                <a:uLnTx/>
                <a:uFillTx/>
                <a:latin typeface="Arial"/>
                <a:cs typeface="Arial"/>
                <a:sym typeface="Arial"/>
              </a:rPr>
              <a:t>policy, financial, and science gaps </a:t>
            </a:r>
            <a:r>
              <a:rPr kumimoji="0" lang="en-US" sz="4200" b="0" i="0" u="none" strike="noStrike" kern="0" cap="none" spc="0" normalizeH="0" baseline="0" noProof="0" dirty="0">
                <a:ln>
                  <a:noFill/>
                </a:ln>
                <a:solidFill>
                  <a:srgbClr val="292929"/>
                </a:solidFill>
                <a:effectLst/>
                <a:uLnTx/>
                <a:uFillTx/>
                <a:latin typeface="Arial"/>
                <a:cs typeface="Arial"/>
                <a:sym typeface="Arial"/>
              </a:rPr>
              <a:t>are needed to be fulfilled to achieve progress towards their outcome.</a:t>
            </a:r>
          </a:p>
          <a:p>
            <a:pPr marL="749126" marR="0" lvl="0" indent="-571500" algn="ctr" defTabSz="914400" rtl="0" eaLnBrk="1" fontAlgn="auto" latinLnBrk="0" hangingPunct="1">
              <a:lnSpc>
                <a:spcPct val="115000"/>
              </a:lnSpc>
              <a:spcBef>
                <a:spcPts val="0"/>
              </a:spcBef>
              <a:spcAft>
                <a:spcPts val="0"/>
              </a:spcAft>
              <a:buClr>
                <a:srgbClr val="595959"/>
              </a:buClr>
              <a:buSzPct val="100000"/>
              <a:buFont typeface="Arial"/>
              <a:buChar char="●"/>
              <a:tabLst/>
              <a:defRPr/>
            </a:pPr>
            <a:endParaRPr kumimoji="0" lang="en-US" sz="4200" b="0" i="0" u="none" strike="noStrike" kern="0" cap="none" spc="0" normalizeH="0" baseline="0" noProof="0" dirty="0">
              <a:ln>
                <a:noFill/>
              </a:ln>
              <a:solidFill>
                <a:srgbClr val="595959"/>
              </a:solidFill>
              <a:effectLst/>
              <a:uLnTx/>
              <a:uFillTx/>
              <a:latin typeface="Arial"/>
              <a:cs typeface="Arial"/>
              <a:sym typeface="Arial"/>
            </a:endParaRPr>
          </a:p>
          <a:p>
            <a:pPr marL="609585" marR="0" lvl="0" indent="0" algn="ctr" defTabSz="914400" rtl="0" eaLnBrk="1" fontAlgn="auto" latinLnBrk="0" hangingPunct="1">
              <a:lnSpc>
                <a:spcPct val="115000"/>
              </a:lnSpc>
              <a:spcBef>
                <a:spcPts val="1600"/>
              </a:spcBef>
              <a:spcAft>
                <a:spcPts val="0"/>
              </a:spcAft>
              <a:buClr>
                <a:srgbClr val="595959"/>
              </a:buClr>
              <a:buSzPts val="1800"/>
              <a:buFont typeface="Arial"/>
              <a:buNone/>
              <a:tabLst/>
              <a:defRPr/>
            </a:pP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ctr" defTabSz="914400" rtl="0" eaLnBrk="1" fontAlgn="auto" latinLnBrk="0" hangingPunct="1">
              <a:lnSpc>
                <a:spcPct val="115000"/>
              </a:lnSpc>
              <a:spcBef>
                <a:spcPts val="1600"/>
              </a:spcBef>
              <a:spcAft>
                <a:spcPts val="1600"/>
              </a:spcAft>
              <a:buClr>
                <a:srgbClr val="595959"/>
              </a:buClr>
              <a:buSzPts val="1800"/>
              <a:buFont typeface="Arial"/>
              <a:buNone/>
              <a:tabLst/>
              <a:defRPr/>
            </a:pP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p:txBody>
      </p:sp>
      <p:sp>
        <p:nvSpPr>
          <p:cNvPr id="10" name="Google Shape;197;p32">
            <a:extLst>
              <a:ext uri="{FF2B5EF4-FFF2-40B4-BE49-F238E27FC236}">
                <a16:creationId xmlns:a16="http://schemas.microsoft.com/office/drawing/2014/main" id="{B7E5F30F-7D29-4028-B3E6-D05FE2C0DB42}"/>
              </a:ext>
            </a:extLst>
          </p:cNvPr>
          <p:cNvSpPr/>
          <p:nvPr/>
        </p:nvSpPr>
        <p:spPr>
          <a:xfrm>
            <a:off x="2318741" y="3632200"/>
            <a:ext cx="2154900" cy="2315400"/>
          </a:xfrm>
          <a:prstGeom prst="homePlate">
            <a:avLst>
              <a:gd name="adj" fmla="val 30129"/>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FFFF"/>
                </a:solidFill>
                <a:effectLst/>
                <a:uLnTx/>
                <a:uFillTx/>
                <a:latin typeface="Pangolin"/>
                <a:ea typeface="Pangolin"/>
                <a:cs typeface="Pangolin"/>
                <a:sym typeface="Pangolin"/>
              </a:rPr>
              <a:t>Review Existing Logic &amp; Action Plan: </a:t>
            </a:r>
            <a:r>
              <a:rPr kumimoji="0" lang="en" sz="1800" b="0" i="0" u="none" strike="noStrike" kern="1200" cap="none" spc="0" normalizeH="0" baseline="0" noProof="0" dirty="0">
                <a:ln>
                  <a:noFill/>
                </a:ln>
                <a:solidFill>
                  <a:srgbClr val="FFFFFF"/>
                </a:solidFill>
                <a:effectLst/>
                <a:uLnTx/>
                <a:uFillTx/>
                <a:latin typeface="Pangolin"/>
                <a:ea typeface="Pangolin"/>
                <a:cs typeface="Pangolin"/>
                <a:sym typeface="Pangolin"/>
              </a:rPr>
              <a:t>Link factos impacting outcome to actions</a:t>
            </a:r>
            <a:endParaRPr kumimoji="0" sz="1800" b="0" i="0" u="none" strike="noStrike" kern="1200" cap="none" spc="0" normalizeH="0" baseline="0" noProof="0" dirty="0">
              <a:ln>
                <a:noFill/>
              </a:ln>
              <a:solidFill>
                <a:srgbClr val="FFFFFF"/>
              </a:solidFill>
              <a:effectLst/>
              <a:uLnTx/>
              <a:uFillTx/>
              <a:latin typeface="Pangolin"/>
              <a:ea typeface="Pangolin"/>
              <a:cs typeface="Pangolin"/>
              <a:sym typeface="Pangolin"/>
            </a:endParaRPr>
          </a:p>
        </p:txBody>
      </p:sp>
      <p:sp>
        <p:nvSpPr>
          <p:cNvPr id="11" name="Google Shape;198;p32">
            <a:extLst>
              <a:ext uri="{FF2B5EF4-FFF2-40B4-BE49-F238E27FC236}">
                <a16:creationId xmlns:a16="http://schemas.microsoft.com/office/drawing/2014/main" id="{DBEEBD12-952B-4A19-861E-C78F30E8909E}"/>
              </a:ext>
            </a:extLst>
          </p:cNvPr>
          <p:cNvSpPr/>
          <p:nvPr/>
        </p:nvSpPr>
        <p:spPr>
          <a:xfrm>
            <a:off x="4285018" y="3632200"/>
            <a:ext cx="2608852" cy="2315400"/>
          </a:xfrm>
          <a:prstGeom prst="chevron">
            <a:avLst>
              <a:gd name="adj" fmla="val 29853"/>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FFFF"/>
                </a:solidFill>
                <a:effectLst/>
                <a:uLnTx/>
                <a:uFillTx/>
                <a:latin typeface="Pangolin"/>
                <a:ea typeface="Pangolin"/>
                <a:cs typeface="Pangolin"/>
                <a:sym typeface="Pangolin"/>
              </a:rPr>
              <a:t>Write Narrative Analysis: </a:t>
            </a:r>
            <a:r>
              <a:rPr kumimoji="0" lang="en" sz="1800" b="0" i="0" u="none" strike="noStrike" kern="1200" cap="none" spc="0" normalizeH="0" baseline="0" noProof="0" dirty="0">
                <a:ln>
                  <a:noFill/>
                </a:ln>
                <a:solidFill>
                  <a:srgbClr val="FFFFFF"/>
                </a:solidFill>
                <a:effectLst/>
                <a:uLnTx/>
                <a:uFillTx/>
                <a:latin typeface="Pangolin"/>
                <a:ea typeface="Pangolin"/>
                <a:cs typeface="Pangolin"/>
                <a:sym typeface="Pangolin"/>
              </a:rPr>
              <a:t>Summary of Findings</a:t>
            </a:r>
            <a:endParaRPr kumimoji="0" sz="1800" b="0" i="0" u="none" strike="noStrike" kern="1200" cap="none" spc="0" normalizeH="0" baseline="0" noProof="0" dirty="0">
              <a:ln>
                <a:noFill/>
              </a:ln>
              <a:solidFill>
                <a:srgbClr val="FFFFFF"/>
              </a:solidFill>
              <a:effectLst/>
              <a:uLnTx/>
              <a:uFillTx/>
              <a:latin typeface="Pangolin"/>
              <a:ea typeface="Pangolin"/>
              <a:cs typeface="Pangolin"/>
              <a:sym typeface="Pangolin"/>
            </a:endParaRPr>
          </a:p>
        </p:txBody>
      </p:sp>
      <p:sp>
        <p:nvSpPr>
          <p:cNvPr id="12" name="Google Shape;199;p32">
            <a:extLst>
              <a:ext uri="{FF2B5EF4-FFF2-40B4-BE49-F238E27FC236}">
                <a16:creationId xmlns:a16="http://schemas.microsoft.com/office/drawing/2014/main" id="{E1223C26-1FA8-42C7-A8A7-DD18E4B6C1F3}"/>
              </a:ext>
            </a:extLst>
          </p:cNvPr>
          <p:cNvSpPr/>
          <p:nvPr/>
        </p:nvSpPr>
        <p:spPr>
          <a:xfrm>
            <a:off x="6602557" y="3632200"/>
            <a:ext cx="3066827" cy="2315400"/>
          </a:xfrm>
          <a:prstGeom prst="chevron">
            <a:avLst>
              <a:gd name="adj" fmla="val 29853"/>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FFFF"/>
                </a:solidFill>
                <a:effectLst/>
                <a:uLnTx/>
                <a:uFillTx/>
                <a:latin typeface="Pangolin"/>
                <a:ea typeface="Pangolin"/>
                <a:cs typeface="Pangolin"/>
                <a:sym typeface="Pangolin"/>
              </a:rPr>
              <a:t>Presentation to Management Board: </a:t>
            </a:r>
            <a:r>
              <a:rPr kumimoji="0" lang="en" sz="1800" b="0" i="0" u="none" strike="noStrike" kern="1200" cap="none" spc="0" normalizeH="0" baseline="0" noProof="0" dirty="0">
                <a:ln>
                  <a:noFill/>
                </a:ln>
                <a:solidFill>
                  <a:srgbClr val="FFFFFF"/>
                </a:solidFill>
                <a:effectLst/>
                <a:uLnTx/>
                <a:uFillTx/>
                <a:latin typeface="Pangolin"/>
                <a:ea typeface="Pangolin"/>
                <a:cs typeface="Pangolin"/>
                <a:sym typeface="Pangolin"/>
              </a:rPr>
              <a:t>Summary of progress and challenges</a:t>
            </a:r>
            <a:endParaRPr kumimoji="0" sz="1800" b="0" i="0" u="none" strike="noStrike" kern="1200" cap="none" spc="0" normalizeH="0" baseline="0" noProof="0" dirty="0">
              <a:ln>
                <a:noFill/>
              </a:ln>
              <a:solidFill>
                <a:srgbClr val="FFFFFF"/>
              </a:solidFill>
              <a:effectLst/>
              <a:uLnTx/>
              <a:uFillTx/>
              <a:latin typeface="Pangolin"/>
              <a:ea typeface="Pangolin"/>
              <a:cs typeface="Pangolin"/>
              <a:sym typeface="Pangolin"/>
            </a:endParaRPr>
          </a:p>
        </p:txBody>
      </p:sp>
    </p:spTree>
    <p:extLst>
      <p:ext uri="{BB962C8B-B14F-4D97-AF65-F5344CB8AC3E}">
        <p14:creationId xmlns:p14="http://schemas.microsoft.com/office/powerpoint/2010/main" val="10722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0" y="140588"/>
            <a:ext cx="11798300" cy="349161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lgn="ctr">
              <a:buSzPct val="100000"/>
              <a:buNone/>
            </a:pPr>
            <a:r>
              <a:rPr lang="en-US" sz="4200" kern="0" dirty="0">
                <a:solidFill>
                  <a:srgbClr val="292929"/>
                </a:solidFill>
              </a:rPr>
              <a:t>When Cohorts assess progress and adjust efforts they consider what </a:t>
            </a:r>
            <a:r>
              <a:rPr lang="en-US" sz="4200" kern="0" dirty="0">
                <a:solidFill>
                  <a:schemeClr val="bg1"/>
                </a:solidFill>
              </a:rPr>
              <a:t>policy, financial, and science gaps </a:t>
            </a:r>
            <a:r>
              <a:rPr lang="en-US" sz="4200" kern="0" dirty="0">
                <a:solidFill>
                  <a:srgbClr val="292929"/>
                </a:solidFill>
              </a:rPr>
              <a:t>are needed to be fulfilled to achieve progress towards their outcome.</a:t>
            </a:r>
          </a:p>
          <a:p>
            <a:pPr marL="749126" indent="-571500" algn="ctr">
              <a:buSzPct val="100000"/>
            </a:pPr>
            <a:endParaRPr lang="en-US" sz="4200" kern="0" dirty="0"/>
          </a:p>
          <a:p>
            <a:pPr indent="0" algn="ctr">
              <a:spcBef>
                <a:spcPts val="1600"/>
              </a:spcBef>
              <a:buFont typeface="Arial"/>
              <a:buNone/>
            </a:pPr>
            <a:endParaRPr lang="en-US" kern="0" dirty="0"/>
          </a:p>
          <a:p>
            <a:pPr marL="0" indent="0" algn="ctr">
              <a:spcBef>
                <a:spcPts val="1600"/>
              </a:spcBef>
              <a:spcAft>
                <a:spcPts val="1600"/>
              </a:spcAft>
              <a:buFont typeface="Arial"/>
              <a:buNone/>
            </a:pPr>
            <a:endParaRPr lang="en-US" kern="0" dirty="0"/>
          </a:p>
        </p:txBody>
      </p:sp>
      <p:sp>
        <p:nvSpPr>
          <p:cNvPr id="10" name="Google Shape;197;p32">
            <a:extLst>
              <a:ext uri="{FF2B5EF4-FFF2-40B4-BE49-F238E27FC236}">
                <a16:creationId xmlns:a16="http://schemas.microsoft.com/office/drawing/2014/main" id="{B7E5F30F-7D29-4028-B3E6-D05FE2C0DB42}"/>
              </a:ext>
            </a:extLst>
          </p:cNvPr>
          <p:cNvSpPr/>
          <p:nvPr/>
        </p:nvSpPr>
        <p:spPr>
          <a:xfrm>
            <a:off x="2318741" y="3632200"/>
            <a:ext cx="2154900" cy="2315400"/>
          </a:xfrm>
          <a:prstGeom prst="homePlate">
            <a:avLst>
              <a:gd name="adj" fmla="val 30129"/>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1"/>
                </a:solidFill>
                <a:latin typeface="Pangolin"/>
                <a:ea typeface="Pangolin"/>
                <a:cs typeface="Pangolin"/>
                <a:sym typeface="Pangolin"/>
              </a:rPr>
              <a:t>Review Existing Logic &amp; Action Plan: </a:t>
            </a:r>
            <a:r>
              <a:rPr lang="en" sz="1800" dirty="0">
                <a:solidFill>
                  <a:schemeClr val="bg1"/>
                </a:solidFill>
                <a:latin typeface="Pangolin"/>
                <a:ea typeface="Pangolin"/>
                <a:cs typeface="Pangolin"/>
                <a:sym typeface="Pangolin"/>
              </a:rPr>
              <a:t>Link factos impacting outcome to actions</a:t>
            </a:r>
            <a:endParaRPr sz="1800" dirty="0">
              <a:solidFill>
                <a:schemeClr val="bg1"/>
              </a:solidFill>
              <a:latin typeface="Pangolin"/>
              <a:ea typeface="Pangolin"/>
              <a:cs typeface="Pangolin"/>
              <a:sym typeface="Pangolin"/>
            </a:endParaRPr>
          </a:p>
        </p:txBody>
      </p:sp>
      <p:sp>
        <p:nvSpPr>
          <p:cNvPr id="11" name="Google Shape;198;p32">
            <a:extLst>
              <a:ext uri="{FF2B5EF4-FFF2-40B4-BE49-F238E27FC236}">
                <a16:creationId xmlns:a16="http://schemas.microsoft.com/office/drawing/2014/main" id="{DBEEBD12-952B-4A19-861E-C78F30E8909E}"/>
              </a:ext>
            </a:extLst>
          </p:cNvPr>
          <p:cNvSpPr/>
          <p:nvPr/>
        </p:nvSpPr>
        <p:spPr>
          <a:xfrm>
            <a:off x="4285018" y="3632200"/>
            <a:ext cx="2608852" cy="2315400"/>
          </a:xfrm>
          <a:prstGeom prst="chevron">
            <a:avLst>
              <a:gd name="adj" fmla="val 29853"/>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bg1"/>
                </a:solidFill>
                <a:latin typeface="Pangolin"/>
                <a:ea typeface="Pangolin"/>
                <a:cs typeface="Pangolin"/>
                <a:sym typeface="Pangolin"/>
              </a:rPr>
              <a:t>Write Narrative Analysis: </a:t>
            </a:r>
            <a:r>
              <a:rPr lang="en" sz="1800" dirty="0">
                <a:solidFill>
                  <a:schemeClr val="bg1"/>
                </a:solidFill>
                <a:latin typeface="Pangolin"/>
                <a:ea typeface="Pangolin"/>
                <a:cs typeface="Pangolin"/>
                <a:sym typeface="Pangolin"/>
              </a:rPr>
              <a:t>Summary of Findings</a:t>
            </a:r>
            <a:endParaRPr sz="1800" dirty="0">
              <a:solidFill>
                <a:schemeClr val="bg1"/>
              </a:solidFill>
              <a:latin typeface="Pangolin"/>
              <a:ea typeface="Pangolin"/>
              <a:cs typeface="Pangolin"/>
              <a:sym typeface="Pangolin"/>
            </a:endParaRPr>
          </a:p>
        </p:txBody>
      </p:sp>
      <p:sp>
        <p:nvSpPr>
          <p:cNvPr id="12" name="Google Shape;199;p32">
            <a:extLst>
              <a:ext uri="{FF2B5EF4-FFF2-40B4-BE49-F238E27FC236}">
                <a16:creationId xmlns:a16="http://schemas.microsoft.com/office/drawing/2014/main" id="{E1223C26-1FA8-42C7-A8A7-DD18E4B6C1F3}"/>
              </a:ext>
            </a:extLst>
          </p:cNvPr>
          <p:cNvSpPr/>
          <p:nvPr/>
        </p:nvSpPr>
        <p:spPr>
          <a:xfrm>
            <a:off x="6602557" y="3632200"/>
            <a:ext cx="3066827" cy="2315400"/>
          </a:xfrm>
          <a:prstGeom prst="chevron">
            <a:avLst>
              <a:gd name="adj" fmla="val 29853"/>
            </a:avLst>
          </a:prstGeom>
          <a:noFill/>
          <a:ln w="9525" cap="flat"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bg1"/>
                </a:solidFill>
                <a:latin typeface="Pangolin"/>
                <a:ea typeface="Pangolin"/>
                <a:cs typeface="Pangolin"/>
                <a:sym typeface="Pangolin"/>
              </a:rPr>
              <a:t>Presentation to Management Board: </a:t>
            </a:r>
            <a:r>
              <a:rPr lang="en" sz="1800" dirty="0">
                <a:solidFill>
                  <a:schemeClr val="bg1"/>
                </a:solidFill>
                <a:latin typeface="Pangolin"/>
                <a:ea typeface="Pangolin"/>
                <a:cs typeface="Pangolin"/>
                <a:sym typeface="Pangolin"/>
              </a:rPr>
              <a:t>Summary of progress and challenges</a:t>
            </a:r>
            <a:endParaRPr sz="1800" dirty="0">
              <a:solidFill>
                <a:schemeClr val="bg1"/>
              </a:solidFill>
              <a:latin typeface="Pangolin"/>
              <a:ea typeface="Pangolin"/>
              <a:cs typeface="Pangolin"/>
              <a:sym typeface="Pangolin"/>
            </a:endParaRPr>
          </a:p>
        </p:txBody>
      </p:sp>
      <p:sp>
        <p:nvSpPr>
          <p:cNvPr id="2" name="Oval 1">
            <a:extLst>
              <a:ext uri="{FF2B5EF4-FFF2-40B4-BE49-F238E27FC236}">
                <a16:creationId xmlns:a16="http://schemas.microsoft.com/office/drawing/2014/main" id="{E6C0636F-0D9C-426E-A645-41A47396AF83}"/>
              </a:ext>
            </a:extLst>
          </p:cNvPr>
          <p:cNvSpPr/>
          <p:nvPr/>
        </p:nvSpPr>
        <p:spPr>
          <a:xfrm>
            <a:off x="552726" y="1643270"/>
            <a:ext cx="4079941" cy="99391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46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488950" y="1486788"/>
            <a:ext cx="11214100" cy="346621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lgn="ctr">
              <a:buSzPct val="100000"/>
              <a:buNone/>
            </a:pPr>
            <a:r>
              <a:rPr lang="en-US" sz="4400" kern="0" dirty="0">
                <a:solidFill>
                  <a:srgbClr val="292929"/>
                </a:solidFill>
              </a:rPr>
              <a:t>Management Board requested, “</a:t>
            </a:r>
            <a:r>
              <a:rPr lang="en-US" sz="4400" kern="0" dirty="0">
                <a:solidFill>
                  <a:schemeClr val="bg1"/>
                </a:solidFill>
              </a:rPr>
              <a:t>develop an approach to </a:t>
            </a:r>
            <a:r>
              <a:rPr lang="en-US" sz="4400" u="sng" kern="0" dirty="0">
                <a:solidFill>
                  <a:schemeClr val="bg1"/>
                </a:solidFill>
              </a:rPr>
              <a:t>identify, track, and help prioritize</a:t>
            </a:r>
            <a:r>
              <a:rPr lang="en-US" sz="4400" kern="0" dirty="0">
                <a:solidFill>
                  <a:schemeClr val="bg1"/>
                </a:solidFill>
              </a:rPr>
              <a:t>, both short- and long-term science needs</a:t>
            </a:r>
            <a:r>
              <a:rPr lang="en-US" sz="4400" kern="0" dirty="0">
                <a:solidFill>
                  <a:srgbClr val="292929"/>
                </a:solidFill>
              </a:rPr>
              <a:t>.”</a:t>
            </a:r>
            <a:endParaRPr lang="en-US" sz="4400" kern="0" dirty="0"/>
          </a:p>
          <a:p>
            <a:pPr indent="0">
              <a:spcBef>
                <a:spcPts val="1600"/>
              </a:spcBef>
              <a:buFont typeface="Arial"/>
              <a:buNone/>
            </a:pPr>
            <a:endParaRPr lang="en-US" kern="0" dirty="0"/>
          </a:p>
          <a:p>
            <a:pPr marL="0" indent="0">
              <a:spcBef>
                <a:spcPts val="1600"/>
              </a:spcBef>
              <a:spcAft>
                <a:spcPts val="1600"/>
              </a:spcAft>
              <a:buFont typeface="Arial"/>
              <a:buNone/>
            </a:pPr>
            <a:endParaRPr lang="en-US" kern="0" dirty="0"/>
          </a:p>
        </p:txBody>
      </p:sp>
    </p:spTree>
    <p:extLst>
      <p:ext uri="{BB962C8B-B14F-4D97-AF65-F5344CB8AC3E}">
        <p14:creationId xmlns:p14="http://schemas.microsoft.com/office/powerpoint/2010/main" val="318030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382933" y="373606"/>
            <a:ext cx="11214100" cy="1733490"/>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rgbClr val="292929"/>
                </a:solidFill>
              </a:rPr>
              <a:t>What is the </a:t>
            </a:r>
            <a:r>
              <a:rPr lang="en-US" sz="4400" kern="0" dirty="0">
                <a:solidFill>
                  <a:schemeClr val="bg1"/>
                </a:solidFill>
              </a:rPr>
              <a:t>Strategic Science and Research Framework</a:t>
            </a:r>
            <a:r>
              <a:rPr lang="en-US" sz="4400" kern="0" dirty="0">
                <a:solidFill>
                  <a:srgbClr val="292929"/>
                </a:solidFill>
              </a:rPr>
              <a:t>?</a:t>
            </a:r>
            <a:endParaRPr lang="en-US" sz="4400" kern="0" dirty="0"/>
          </a:p>
          <a:p>
            <a:pPr indent="0">
              <a:spcBef>
                <a:spcPts val="1600"/>
              </a:spcBef>
              <a:buFont typeface="Arial"/>
              <a:buNone/>
            </a:pPr>
            <a:endParaRPr lang="en-US" kern="0" dirty="0"/>
          </a:p>
          <a:p>
            <a:pPr marL="0" indent="0">
              <a:spcBef>
                <a:spcPts val="1600"/>
              </a:spcBef>
              <a:spcAft>
                <a:spcPts val="1600"/>
              </a:spcAft>
              <a:buFont typeface="Arial"/>
              <a:buNone/>
            </a:pPr>
            <a:endParaRPr lang="en-US" kern="0" dirty="0"/>
          </a:p>
        </p:txBody>
      </p:sp>
      <p:sp>
        <p:nvSpPr>
          <p:cNvPr id="3" name="Google Shape;69;p15">
            <a:extLst>
              <a:ext uri="{FF2B5EF4-FFF2-40B4-BE49-F238E27FC236}">
                <a16:creationId xmlns:a16="http://schemas.microsoft.com/office/drawing/2014/main" id="{3437BDD5-BE9D-4C76-8D33-D451759AF274}"/>
              </a:ext>
            </a:extLst>
          </p:cNvPr>
          <p:cNvSpPr txBox="1">
            <a:spLocks/>
          </p:cNvSpPr>
          <p:nvPr/>
        </p:nvSpPr>
        <p:spPr>
          <a:xfrm>
            <a:off x="382933" y="2107096"/>
            <a:ext cx="11214100" cy="4147930"/>
          </a:xfrm>
          <a:prstGeom prst="rect">
            <a:avLst/>
          </a:prstGeom>
          <a:noFill/>
          <a:ln>
            <a:noFill/>
          </a:ln>
        </p:spPr>
        <p:txBody>
          <a:bodyPr spcFirstLastPara="1" wrap="square" lIns="121900" tIns="121900" rIns="121900" bIns="121900" anchor="t" anchorCtr="0">
            <a:normAutofit fontScale="550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chemeClr val="tx1"/>
                </a:solidFill>
              </a:rPr>
              <a:t>SSRF provides a strategic approach to:</a:t>
            </a:r>
          </a:p>
          <a:p>
            <a:pPr marL="749126" indent="-571500">
              <a:buSzPct val="100000"/>
              <a:buFontTx/>
              <a:buChar char="-"/>
            </a:pPr>
            <a:r>
              <a:rPr lang="en-US" sz="4400" kern="0" dirty="0">
                <a:solidFill>
                  <a:schemeClr val="bg1"/>
                </a:solidFill>
              </a:rPr>
              <a:t>Gather, track, and maintain science needs for different outcomes identified for outcomes</a:t>
            </a:r>
          </a:p>
          <a:p>
            <a:pPr marL="1358711" lvl="1" indent="-571500">
              <a:buSzPct val="100000"/>
              <a:buFontTx/>
              <a:buChar char="-"/>
            </a:pPr>
            <a:r>
              <a:rPr lang="en-US" sz="4467" kern="0" dirty="0">
                <a:solidFill>
                  <a:schemeClr val="tx1"/>
                </a:solidFill>
              </a:rPr>
              <a:t>This includes science needs identified through the SRS process or STAC workshop recommendations</a:t>
            </a:r>
          </a:p>
          <a:p>
            <a:pPr marL="1358711" lvl="1" indent="-571500">
              <a:buSzPct val="100000"/>
              <a:buFontTx/>
              <a:buChar char="-"/>
            </a:pPr>
            <a:r>
              <a:rPr lang="en-US" sz="4467" kern="0" dirty="0">
                <a:solidFill>
                  <a:schemeClr val="tx1"/>
                </a:solidFill>
              </a:rPr>
              <a:t>Tracking is through Science Needs Database</a:t>
            </a:r>
          </a:p>
          <a:p>
            <a:pPr marL="177626" indent="0">
              <a:buSzPct val="100000"/>
              <a:buNone/>
            </a:pPr>
            <a:r>
              <a:rPr lang="en-US" sz="4400" kern="0" dirty="0">
                <a:solidFill>
                  <a:srgbClr val="3363B1"/>
                </a:solidFill>
              </a:rPr>
              <a:t>Focus existing resources to address the science needs</a:t>
            </a:r>
          </a:p>
          <a:p>
            <a:pPr marL="787211" lvl="1" indent="0">
              <a:buSzPct val="100000"/>
              <a:buNone/>
            </a:pPr>
            <a:r>
              <a:rPr lang="en-US" sz="4467" kern="0" dirty="0">
                <a:solidFill>
                  <a:srgbClr val="3363B1"/>
                </a:solidFill>
              </a:rPr>
              <a:t>This includes sharing and collaborating with the academic community</a:t>
            </a:r>
          </a:p>
          <a:p>
            <a:pPr marL="177626" indent="0">
              <a:buSzPct val="100000"/>
              <a:buNone/>
            </a:pPr>
            <a:r>
              <a:rPr lang="en-US" sz="4400" kern="0" dirty="0">
                <a:solidFill>
                  <a:srgbClr val="3363B1"/>
                </a:solidFill>
              </a:rPr>
              <a:t>Effectively provide science to advance CBP’s efforts and decision-making</a:t>
            </a:r>
          </a:p>
          <a:p>
            <a:pPr indent="0">
              <a:spcBef>
                <a:spcPts val="1600"/>
              </a:spcBef>
              <a:buFont typeface="Arial"/>
              <a:buNone/>
            </a:pPr>
            <a:endParaRPr lang="en-US" kern="0" dirty="0">
              <a:solidFill>
                <a:schemeClr val="tx1"/>
              </a:solidFill>
            </a:endParaRPr>
          </a:p>
          <a:p>
            <a:pPr marL="0" indent="0">
              <a:spcBef>
                <a:spcPts val="1600"/>
              </a:spcBef>
              <a:spcAft>
                <a:spcPts val="1600"/>
              </a:spcAft>
              <a:buFont typeface="Arial"/>
              <a:buNone/>
            </a:pPr>
            <a:endParaRPr lang="en-US" kern="0" dirty="0">
              <a:solidFill>
                <a:schemeClr val="tx1"/>
              </a:solidFill>
            </a:endParaRPr>
          </a:p>
        </p:txBody>
      </p:sp>
    </p:spTree>
    <p:extLst>
      <p:ext uri="{BB962C8B-B14F-4D97-AF65-F5344CB8AC3E}">
        <p14:creationId xmlns:p14="http://schemas.microsoft.com/office/powerpoint/2010/main" val="358100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63B1"/>
        </a:solidFill>
        <a:effectLst/>
      </p:bgPr>
    </p:bg>
    <p:spTree>
      <p:nvGrpSpPr>
        <p:cNvPr id="1" name="Shape 67"/>
        <p:cNvGrpSpPr/>
        <p:nvPr/>
      </p:nvGrpSpPr>
      <p:grpSpPr>
        <a:xfrm>
          <a:off x="0" y="0"/>
          <a:ext cx="0" cy="0"/>
          <a:chOff x="0" y="0"/>
          <a:chExt cx="0" cy="0"/>
        </a:xfrm>
      </p:grpSpPr>
      <p:sp>
        <p:nvSpPr>
          <p:cNvPr id="4" name="Google Shape;69;p15">
            <a:extLst>
              <a:ext uri="{FF2B5EF4-FFF2-40B4-BE49-F238E27FC236}">
                <a16:creationId xmlns:a16="http://schemas.microsoft.com/office/drawing/2014/main" id="{321E579D-73A1-41DC-90E5-869464C1F201}"/>
              </a:ext>
            </a:extLst>
          </p:cNvPr>
          <p:cNvSpPr txBox="1">
            <a:spLocks/>
          </p:cNvSpPr>
          <p:nvPr/>
        </p:nvSpPr>
        <p:spPr>
          <a:xfrm>
            <a:off x="382933" y="373606"/>
            <a:ext cx="11214100" cy="1733490"/>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rgbClr val="292929"/>
                </a:solidFill>
              </a:rPr>
              <a:t>What is the </a:t>
            </a:r>
            <a:r>
              <a:rPr lang="en-US" sz="4400" kern="0" dirty="0">
                <a:solidFill>
                  <a:schemeClr val="bg1"/>
                </a:solidFill>
              </a:rPr>
              <a:t>Strategic Science and Research Framework</a:t>
            </a:r>
            <a:r>
              <a:rPr lang="en-US" sz="4400" kern="0" dirty="0">
                <a:solidFill>
                  <a:srgbClr val="292929"/>
                </a:solidFill>
              </a:rPr>
              <a:t>?</a:t>
            </a:r>
            <a:endParaRPr lang="en-US" sz="4400" kern="0" dirty="0"/>
          </a:p>
          <a:p>
            <a:pPr indent="0">
              <a:spcBef>
                <a:spcPts val="1600"/>
              </a:spcBef>
              <a:buFont typeface="Arial"/>
              <a:buNone/>
            </a:pPr>
            <a:endParaRPr lang="en-US" kern="0" dirty="0"/>
          </a:p>
          <a:p>
            <a:pPr marL="0" indent="0">
              <a:spcBef>
                <a:spcPts val="1600"/>
              </a:spcBef>
              <a:spcAft>
                <a:spcPts val="1600"/>
              </a:spcAft>
              <a:buFont typeface="Arial"/>
              <a:buNone/>
            </a:pPr>
            <a:endParaRPr lang="en-US" kern="0" dirty="0"/>
          </a:p>
        </p:txBody>
      </p:sp>
      <p:sp>
        <p:nvSpPr>
          <p:cNvPr id="5" name="Google Shape;69;p15">
            <a:extLst>
              <a:ext uri="{FF2B5EF4-FFF2-40B4-BE49-F238E27FC236}">
                <a16:creationId xmlns:a16="http://schemas.microsoft.com/office/drawing/2014/main" id="{0CC42DA0-8D34-4D1C-9A42-F9A6312C59DC}"/>
              </a:ext>
            </a:extLst>
          </p:cNvPr>
          <p:cNvSpPr txBox="1">
            <a:spLocks/>
          </p:cNvSpPr>
          <p:nvPr/>
        </p:nvSpPr>
        <p:spPr>
          <a:xfrm>
            <a:off x="382933" y="2107096"/>
            <a:ext cx="11214100" cy="4147930"/>
          </a:xfrm>
          <a:prstGeom prst="rect">
            <a:avLst/>
          </a:prstGeom>
          <a:noFill/>
          <a:ln>
            <a:noFill/>
          </a:ln>
        </p:spPr>
        <p:txBody>
          <a:bodyPr spcFirstLastPara="1" wrap="square" lIns="121900" tIns="121900" rIns="121900" bIns="121900" anchor="t" anchorCtr="0">
            <a:normAutofit fontScale="550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77626" indent="0">
              <a:buSzPct val="100000"/>
              <a:buNone/>
            </a:pPr>
            <a:r>
              <a:rPr lang="en-US" sz="4400" kern="0" dirty="0">
                <a:solidFill>
                  <a:schemeClr val="tx1"/>
                </a:solidFill>
              </a:rPr>
              <a:t>SSRF provides a strategic approach to:</a:t>
            </a:r>
          </a:p>
          <a:p>
            <a:pPr marL="749126" indent="-571500">
              <a:buSzPct val="100000"/>
              <a:buFontTx/>
              <a:buChar char="-"/>
            </a:pPr>
            <a:r>
              <a:rPr lang="en-US" sz="4400" kern="0" dirty="0">
                <a:solidFill>
                  <a:schemeClr val="tx1"/>
                </a:solidFill>
              </a:rPr>
              <a:t>Gather, track, and maintain science needs for different outcomes identified for outcomes</a:t>
            </a:r>
          </a:p>
          <a:p>
            <a:pPr marL="1358711" lvl="1" indent="-571500">
              <a:buSzPct val="100000"/>
              <a:buFontTx/>
              <a:buChar char="-"/>
            </a:pPr>
            <a:r>
              <a:rPr lang="en-US" sz="4467" kern="0" dirty="0">
                <a:solidFill>
                  <a:schemeClr val="tx1"/>
                </a:solidFill>
              </a:rPr>
              <a:t>This includes science needs identified through the SRS process or STAC workshop recommendations</a:t>
            </a:r>
          </a:p>
          <a:p>
            <a:pPr marL="1358711" lvl="1" indent="-571500">
              <a:buSzPct val="100000"/>
              <a:buFontTx/>
              <a:buChar char="-"/>
            </a:pPr>
            <a:r>
              <a:rPr lang="en-US" sz="4467" kern="0" dirty="0">
                <a:solidFill>
                  <a:schemeClr val="tx1"/>
                </a:solidFill>
              </a:rPr>
              <a:t>Tracking is through Science Needs Database</a:t>
            </a:r>
          </a:p>
          <a:p>
            <a:pPr marL="749126" indent="-571500">
              <a:buSzPct val="100000"/>
              <a:buFontTx/>
              <a:buChar char="-"/>
            </a:pPr>
            <a:r>
              <a:rPr lang="en-US" sz="4333" kern="0" dirty="0">
                <a:solidFill>
                  <a:schemeClr val="bg1"/>
                </a:solidFill>
              </a:rPr>
              <a:t>Focus existing resources to address the science needs</a:t>
            </a:r>
          </a:p>
          <a:p>
            <a:pPr marL="1358711" lvl="1" indent="-571500">
              <a:buSzPct val="100000"/>
              <a:buFontTx/>
              <a:buChar char="-"/>
            </a:pPr>
            <a:r>
              <a:rPr lang="en-US" sz="4534" kern="0" dirty="0">
                <a:solidFill>
                  <a:schemeClr val="bg1"/>
                </a:solidFill>
              </a:rPr>
              <a:t>This includes sharing and collaborating with the academic community</a:t>
            </a:r>
          </a:p>
          <a:p>
            <a:pPr marL="177626" indent="0">
              <a:buSzPct val="100000"/>
              <a:buNone/>
            </a:pPr>
            <a:r>
              <a:rPr lang="en-US" sz="4400" kern="0" dirty="0">
                <a:solidFill>
                  <a:srgbClr val="3363B1"/>
                </a:solidFill>
              </a:rPr>
              <a:t>Effectively provide science to advance CBP’s efforts and decision-making</a:t>
            </a:r>
          </a:p>
          <a:p>
            <a:pPr indent="0">
              <a:spcBef>
                <a:spcPts val="1600"/>
              </a:spcBef>
              <a:buFont typeface="Arial"/>
              <a:buNone/>
            </a:pPr>
            <a:endParaRPr lang="en-US" kern="0" dirty="0">
              <a:solidFill>
                <a:schemeClr val="tx1"/>
              </a:solidFill>
            </a:endParaRPr>
          </a:p>
          <a:p>
            <a:pPr marL="0" indent="0">
              <a:spcBef>
                <a:spcPts val="1600"/>
              </a:spcBef>
              <a:spcAft>
                <a:spcPts val="1600"/>
              </a:spcAft>
              <a:buFont typeface="Arial"/>
              <a:buNone/>
            </a:pPr>
            <a:endParaRPr lang="en-US" kern="0" dirty="0">
              <a:solidFill>
                <a:schemeClr val="tx1"/>
              </a:solidFill>
            </a:endParaRPr>
          </a:p>
        </p:txBody>
      </p:sp>
    </p:spTree>
    <p:extLst>
      <p:ext uri="{BB962C8B-B14F-4D97-AF65-F5344CB8AC3E}">
        <p14:creationId xmlns:p14="http://schemas.microsoft.com/office/powerpoint/2010/main" val="25304533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2686</Words>
  <Application>Microsoft Office PowerPoint</Application>
  <PresentationFormat>Widescreen</PresentationFormat>
  <Paragraphs>276</Paragraphs>
  <Slides>36</Slides>
  <Notes>30</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36</vt:i4>
      </vt:variant>
    </vt:vector>
  </HeadingPairs>
  <TitlesOfParts>
    <vt:vector size="56" baseType="lpstr">
      <vt:lpstr>Arial</vt:lpstr>
      <vt:lpstr>Calibri</vt:lpstr>
      <vt:lpstr>Calibri Light</vt:lpstr>
      <vt:lpstr>Garamond</vt:lpstr>
      <vt:lpstr>Georgia</vt:lpstr>
      <vt:lpstr>Lato</vt:lpstr>
      <vt:lpstr>Nixie One</vt:lpstr>
      <vt:lpstr>Pangolin</vt:lpstr>
      <vt:lpstr>Raleway</vt:lpstr>
      <vt:lpstr>Roboto</vt:lpstr>
      <vt:lpstr>Roboto Slab</vt:lpstr>
      <vt:lpstr>Wingdings</vt:lpstr>
      <vt:lpstr>1_Office Theme</vt:lpstr>
      <vt:lpstr>Simple Light</vt:lpstr>
      <vt:lpstr>Office Theme</vt:lpstr>
      <vt:lpstr>2_Office Theme</vt:lpstr>
      <vt:lpstr>Streamline</vt:lpstr>
      <vt:lpstr>Warwick template</vt:lpstr>
      <vt:lpstr>3_Office Theme</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Science Needs for the Fish Habitat Action Team</vt:lpstr>
      <vt:lpstr>Research Science Needs</vt:lpstr>
      <vt:lpstr> Healthy Watersheds Outcome Science Needs</vt:lpstr>
      <vt:lpstr>Science to inform outcome:</vt:lpstr>
      <vt:lpstr>Land Use Metrics / Hi Resolution Data    </vt:lpstr>
      <vt:lpstr>User Experience and Research / Synthesis and Communication</vt:lpstr>
      <vt:lpstr>Protected Lands Outcome Science Need </vt:lpstr>
      <vt:lpstr>PowerPoint Presentation</vt:lpstr>
      <vt:lpstr>Submerged Aquatic Vegetation:</vt:lpstr>
      <vt:lpstr>State of Science Needs for Oyster Outcome </vt:lpstr>
      <vt:lpstr>Current Ongoing Needs</vt:lpstr>
      <vt:lpstr>Emerging Science Needs</vt:lpstr>
      <vt:lpstr>State of Science Needs for Blue Crab Abundance Outcome</vt:lpstr>
      <vt:lpstr>Blue Crab Science Needs</vt:lpstr>
      <vt:lpstr>Blue Crab Science Needs</vt:lpstr>
      <vt:lpstr>State of Science Needs for the Forage Outcome</vt:lpstr>
      <vt:lpstr>Research Science Needs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Breck Sullivan</dc:creator>
  <cp:lastModifiedBy>Breck Sullivan</cp:lastModifiedBy>
  <cp:revision>49</cp:revision>
  <dcterms:created xsi:type="dcterms:W3CDTF">2021-03-16T15:52:08Z</dcterms:created>
  <dcterms:modified xsi:type="dcterms:W3CDTF">2022-03-01T21:07:47Z</dcterms:modified>
</cp:coreProperties>
</file>