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8" r:id="rId2"/>
    <p:sldId id="279" r:id="rId3"/>
    <p:sldId id="280" r:id="rId4"/>
    <p:sldId id="285" r:id="rId5"/>
    <p:sldId id="286" r:id="rId6"/>
    <p:sldId id="258" r:id="rId7"/>
    <p:sldId id="259" r:id="rId8"/>
    <p:sldId id="260" r:id="rId9"/>
    <p:sldId id="261" r:id="rId10"/>
    <p:sldId id="262" r:id="rId11"/>
    <p:sldId id="263" r:id="rId12"/>
    <p:sldId id="264" r:id="rId13"/>
    <p:sldId id="288" r:id="rId14"/>
    <p:sldId id="281" r:id="rId15"/>
    <p:sldId id="289" r:id="rId16"/>
    <p:sldId id="266" r:id="rId17"/>
    <p:sldId id="282" r:id="rId18"/>
    <p:sldId id="290" r:id="rId19"/>
    <p:sldId id="267" r:id="rId20"/>
    <p:sldId id="271" r:id="rId21"/>
    <p:sldId id="292" r:id="rId22"/>
    <p:sldId id="297" r:id="rId23"/>
    <p:sldId id="298" r:id="rId24"/>
    <p:sldId id="299" r:id="rId25"/>
    <p:sldId id="300" r:id="rId26"/>
    <p:sldId id="293" r:id="rId27"/>
    <p:sldId id="296" r:id="rId28"/>
    <p:sldId id="295" r:id="rId29"/>
    <p:sldId id="294" r:id="rId30"/>
    <p:sldId id="291" r:id="rId31"/>
    <p:sldId id="303"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p:scale>
          <a:sx n="50" d="100"/>
          <a:sy n="50" d="100"/>
        </p:scale>
        <p:origin x="1672"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dirty="0" smtClean="0"/>
              <a:t>Estimated</a:t>
            </a:r>
            <a:r>
              <a:rPr lang="en-US" baseline="0" dirty="0" smtClean="0"/>
              <a:t> </a:t>
            </a:r>
            <a:r>
              <a:rPr lang="en-US" dirty="0" smtClean="0"/>
              <a:t>Sediment </a:t>
            </a:r>
            <a:r>
              <a:rPr lang="en-US" dirty="0"/>
              <a:t>Loads 2008-2011</a:t>
            </a:r>
          </a:p>
        </c:rich>
      </c:tx>
      <c:layout>
        <c:manualLayout>
          <c:xMode val="edge"/>
          <c:yMode val="edge"/>
          <c:x val="0.200771170051112"/>
          <c:y val="0.0348837209302326"/>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Sediment Loads 2008-2011</c:v>
                </c:pt>
              </c:strCache>
            </c:strRef>
          </c:tx>
          <c:explosion val="2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Susquehanna Watershed </c:v>
                </c:pt>
                <c:pt idx="1">
                  <c:v>Conowingo  </c:v>
                </c:pt>
              </c:strCache>
            </c:strRef>
          </c:cat>
          <c:val>
            <c:numRef>
              <c:f>Sheet1!$B$2:$B$3</c:f>
              <c:numCache>
                <c:formatCode>0%</c:formatCode>
                <c:ptCount val="2"/>
                <c:pt idx="0">
                  <c:v>0.87</c:v>
                </c:pt>
                <c:pt idx="1">
                  <c:v>0.13</c:v>
                </c:pt>
              </c:numCache>
            </c:numRef>
          </c:val>
          <c:extLst xmlns:c16r2="http://schemas.microsoft.com/office/drawing/2015/06/chart">
            <c:ext xmlns:c16="http://schemas.microsoft.com/office/drawing/2014/chart" uri="{C3380CC4-5D6E-409C-BE32-E72D297353CC}">
              <c16:uniqueId val="{00000000-462B-41A9-8F57-3203DB8EB1D5}"/>
            </c:ext>
          </c:extLst>
        </c:ser>
        <c:dLbls>
          <c:showLegendKey val="0"/>
          <c:showVal val="0"/>
          <c:showCatName val="0"/>
          <c:showSerName val="0"/>
          <c:showPercent val="1"/>
          <c:showBubbleSize val="0"/>
          <c:showLeaderLines val="1"/>
        </c:dLbls>
      </c:pie3DChart>
    </c:plotArea>
    <c:legend>
      <c:legendPos val="t"/>
      <c:layout>
        <c:manualLayout>
          <c:xMode val="edge"/>
          <c:yMode val="edge"/>
          <c:x val="0.227807938481374"/>
          <c:y val="0.114476744186047"/>
          <c:w val="0.597015586867431"/>
          <c:h val="0.05331898919611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9A3C7-B821-4B8C-ABA9-55E11601C433}"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EC4E3-0201-4A86-BB70-55BB9A387B08}" type="slidenum">
              <a:rPr lang="en-US" smtClean="0"/>
              <a:t>‹#›</a:t>
            </a:fld>
            <a:endParaRPr lang="en-US"/>
          </a:p>
        </p:txBody>
      </p:sp>
    </p:spTree>
    <p:extLst>
      <p:ext uri="{BB962C8B-B14F-4D97-AF65-F5344CB8AC3E}">
        <p14:creationId xmlns:p14="http://schemas.microsoft.com/office/powerpoint/2010/main" val="117527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buFont typeface="Arial" pitchFamily="34" charset="0"/>
              <a:buChar char="•"/>
            </a:pPr>
            <a:r>
              <a:rPr lang="en-US" dirty="0"/>
              <a:t>For almost a century, the lower Susquehanna Reservoirs trapped significant amounts of sediment and phosphorus from reaching the Bay. </a:t>
            </a:r>
          </a:p>
          <a:p>
            <a:pPr>
              <a:buFont typeface="Arial" pitchFamily="34" charset="0"/>
              <a:buChar char="•"/>
            </a:pPr>
            <a:r>
              <a:rPr lang="en-US" dirty="0"/>
              <a:t>The reservoir system has been losing their storage capacity over time and since about the mid-1990s, phosphorus and sediment began increasing into the Bay. Please explain why</a:t>
            </a:r>
          </a:p>
          <a:p>
            <a:pPr>
              <a:buFont typeface="Arial" pitchFamily="34" charset="0"/>
              <a:buChar char="•"/>
            </a:pPr>
            <a:r>
              <a:rPr lang="en-US" dirty="0"/>
              <a:t>The major consequence is it may more difficult to meet water-quality goals in the Bay</a:t>
            </a:r>
          </a:p>
          <a:p>
            <a:pPr>
              <a:buFont typeface="Arial" pitchFamily="34" charset="0"/>
              <a:buChar char="•"/>
            </a:pPr>
            <a:r>
              <a:rPr lang="en-US" dirty="0"/>
              <a:t>The modeling</a:t>
            </a:r>
            <a:r>
              <a:rPr lang="en-US" baseline="0" dirty="0"/>
              <a:t> tools are not accounting for the recent infill.  The model represents a 1990 time periods</a:t>
            </a:r>
          </a:p>
          <a:p>
            <a:endParaRPr lang="en-US" sz="1300" dirty="0"/>
          </a:p>
          <a:p>
            <a:r>
              <a:rPr lang="en-US" sz="1300" dirty="0"/>
              <a:t>history of infill of the three reservoirs and highlight how the recent changes in </a:t>
            </a:r>
            <a:r>
              <a:rPr lang="en-US" sz="1300" dirty="0" err="1"/>
              <a:t>Conowingo</a:t>
            </a:r>
            <a:r>
              <a:rPr lang="en-US" sz="1300" dirty="0"/>
              <a:t> Reservoir could affect water quality at the outflow.</a:t>
            </a:r>
          </a:p>
          <a:p>
            <a:endParaRPr lang="en-US" sz="1300" dirty="0"/>
          </a:p>
          <a:p>
            <a:r>
              <a:rPr lang="en-US" sz="1300" dirty="0"/>
              <a:t>The lower diagram shows sedimentation levels in the three reservoirs and highlights the time period of each measured level.  Lake Clark and </a:t>
            </a:r>
            <a:r>
              <a:rPr lang="en-US" sz="1300" dirty="0" err="1"/>
              <a:t>Aldred</a:t>
            </a:r>
            <a:r>
              <a:rPr lang="en-US" sz="1300" dirty="0"/>
              <a:t> are shown to be at equilibrium since 1960.  </a:t>
            </a:r>
            <a:r>
              <a:rPr lang="en-US" sz="1300" dirty="0" err="1"/>
              <a:t>Conowingo</a:t>
            </a:r>
            <a:r>
              <a:rPr lang="en-US" sz="1300" dirty="0"/>
              <a:t> shows a growing amount of sediment infill over the period1960-2015, with the vast majority of total sediment infill occurring prior to 1960 for the three-reservoir system.</a:t>
            </a:r>
          </a:p>
          <a:p>
            <a:r>
              <a:rPr lang="en-US" sz="1300" dirty="0"/>
              <a:t> </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4</a:t>
            </a:fld>
            <a:endParaRPr lang="en-US"/>
          </a:p>
        </p:txBody>
      </p:sp>
    </p:spTree>
    <p:extLst>
      <p:ext uri="{BB962C8B-B14F-4D97-AF65-F5344CB8AC3E}">
        <p14:creationId xmlns:p14="http://schemas.microsoft.com/office/powerpoint/2010/main" val="349048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lvl="0"/>
            <a:r>
              <a:rPr lang="en-US" sz="1300" dirty="0"/>
              <a:t>The sediment trapping efficiency is decreasing and has gone from 70-75% to 40-45%.</a:t>
            </a:r>
          </a:p>
          <a:p>
            <a:pPr lvl="0"/>
            <a:r>
              <a:rPr lang="en-US" sz="1300" dirty="0"/>
              <a:t>The reservoir system has stored 2% of N, 31% P and 27% of </a:t>
            </a:r>
            <a:r>
              <a:rPr lang="en-US" sz="1300" dirty="0" err="1"/>
              <a:t>Sed</a:t>
            </a:r>
            <a:r>
              <a:rPr lang="en-US" sz="1300" dirty="0"/>
              <a:t> between 1987 -2014.</a:t>
            </a:r>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13</a:t>
            </a:fld>
            <a:endParaRPr lang="en-US"/>
          </a:p>
        </p:txBody>
      </p:sp>
    </p:spTree>
    <p:extLst>
      <p:ext uri="{BB962C8B-B14F-4D97-AF65-F5344CB8AC3E}">
        <p14:creationId xmlns:p14="http://schemas.microsoft.com/office/powerpoint/2010/main" val="142634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dirty="0"/>
              <a:t>The inputs have decreased by 40 million lbs and the outputs have decreased by 10 million lbs</a:t>
            </a:r>
          </a:p>
          <a:p>
            <a:r>
              <a:rPr lang="en-US" dirty="0"/>
              <a:t>Most</a:t>
            </a:r>
            <a:r>
              <a:rPr lang="en-US" baseline="0" dirty="0"/>
              <a:t> of the nitrogen is dissolved and does not settle out.  </a:t>
            </a:r>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15</a:t>
            </a:fld>
            <a:endParaRPr lang="en-US"/>
          </a:p>
        </p:txBody>
      </p:sp>
    </p:spTree>
    <p:extLst>
      <p:ext uri="{BB962C8B-B14F-4D97-AF65-F5344CB8AC3E}">
        <p14:creationId xmlns:p14="http://schemas.microsoft.com/office/powerpoint/2010/main" val="419346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lvl="0"/>
            <a:r>
              <a:rPr lang="en-US" sz="1300" dirty="0"/>
              <a:t>The sediment trapping efficiency is decreasing and has gone from 70-75% to 40-45%.</a:t>
            </a:r>
          </a:p>
          <a:p>
            <a:pPr lvl="0"/>
            <a:r>
              <a:rPr lang="en-US" sz="1300" dirty="0"/>
              <a:t>The reservoir system has stored 2% of N, 31% P and 27% of </a:t>
            </a:r>
            <a:r>
              <a:rPr lang="en-US" sz="1300" dirty="0" err="1"/>
              <a:t>Sed</a:t>
            </a:r>
            <a:r>
              <a:rPr lang="en-US" sz="1300" dirty="0"/>
              <a:t> between 1987 -2014.</a:t>
            </a:r>
          </a:p>
          <a:p>
            <a:pPr lvl="0"/>
            <a:endParaRPr lang="en-US" sz="1300" dirty="0"/>
          </a:p>
          <a:p>
            <a:pPr lvl="0"/>
            <a:r>
              <a:rPr lang="en-US" sz="1300" dirty="0" err="1"/>
              <a:t>Conostoga</a:t>
            </a:r>
            <a:r>
              <a:rPr lang="en-US" sz="1300" dirty="0"/>
              <a:t> is just like </a:t>
            </a:r>
            <a:r>
              <a:rPr lang="en-US" sz="1300" dirty="0" err="1"/>
              <a:t>marietta</a:t>
            </a:r>
            <a:r>
              <a:rPr lang="en-US" sz="1300" dirty="0"/>
              <a:t>.</a:t>
            </a:r>
          </a:p>
          <a:p>
            <a:pPr lvl="0"/>
            <a:endParaRPr lang="en-US" sz="1300" dirty="0"/>
          </a:p>
          <a:p>
            <a:pPr lvl="0"/>
            <a:r>
              <a:rPr lang="en-US" sz="1300" dirty="0"/>
              <a:t>If PA meets it’s load targets in </a:t>
            </a:r>
          </a:p>
          <a:p>
            <a:pPr lvl="0"/>
            <a:r>
              <a:rPr lang="en-US" sz="1300" dirty="0"/>
              <a:t>PA has more influence and should be doing more.  </a:t>
            </a:r>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18</a:t>
            </a:fld>
            <a:endParaRPr lang="en-US"/>
          </a:p>
        </p:txBody>
      </p:sp>
    </p:spTree>
    <p:extLst>
      <p:ext uri="{BB962C8B-B14F-4D97-AF65-F5344CB8AC3E}">
        <p14:creationId xmlns:p14="http://schemas.microsoft.com/office/powerpoint/2010/main" val="51023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Focus is on Key Findings and recommendations from multi-year study of the lower Susquehanna River watershed and its environmental effects on the health of the upper Chesapeake Bay.  </a:t>
            </a:r>
          </a:p>
          <a:p>
            <a:r>
              <a:rPr lang="en-US" sz="1000" kern="1200" dirty="0" smtClean="0">
                <a:solidFill>
                  <a:schemeClr val="tx1"/>
                </a:solidFill>
                <a:latin typeface="+mn-lt"/>
                <a:ea typeface="+mn-ea"/>
                <a:cs typeface="+mn-cs"/>
              </a:rPr>
              <a:t>This assessment was conducted by a team of federal and state agencies and non-governmental organizations. </a:t>
            </a:r>
          </a:p>
          <a:p>
            <a:r>
              <a:rPr lang="en-US" sz="1000" kern="1200" dirty="0" smtClean="0">
                <a:solidFill>
                  <a:schemeClr val="tx1"/>
                </a:solidFill>
                <a:latin typeface="+mn-lt"/>
                <a:ea typeface="+mn-ea"/>
                <a:cs typeface="+mn-cs"/>
              </a:rPr>
              <a:t>Focus is big</a:t>
            </a:r>
            <a:r>
              <a:rPr lang="en-US" sz="1000" kern="1200" baseline="0" dirty="0" smtClean="0">
                <a:solidFill>
                  <a:schemeClr val="tx1"/>
                </a:solidFill>
                <a:latin typeface="+mn-lt"/>
                <a:ea typeface="+mn-ea"/>
                <a:cs typeface="+mn-cs"/>
              </a:rPr>
              <a:t> picture findings, modelers that were part of study team you will hear from later and they will go into more detail about modeling work. </a:t>
            </a:r>
            <a:endParaRPr lang="en-US" sz="1000" kern="1200" dirty="0" smtClean="0">
              <a:solidFill>
                <a:schemeClr val="tx1"/>
              </a:solidFill>
              <a:latin typeface="+mn-lt"/>
              <a:ea typeface="+mn-ea"/>
              <a:cs typeface="+mn-cs"/>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E9CE9-76E0-4911-B217-64668600D622}" type="slidenum">
              <a:rPr lang="en-US" smtClean="0"/>
              <a:pPr/>
              <a:t>22</a:t>
            </a:fld>
            <a:endParaRPr lang="en-US" dirty="0" smtClean="0"/>
          </a:p>
        </p:txBody>
      </p:sp>
    </p:spTree>
    <p:extLst>
      <p:ext uri="{BB962C8B-B14F-4D97-AF65-F5344CB8AC3E}">
        <p14:creationId xmlns:p14="http://schemas.microsoft.com/office/powerpoint/2010/main" val="47783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Finding</a:t>
            </a:r>
            <a:r>
              <a:rPr lang="en-US" sz="1200" kern="1200" baseline="0" dirty="0" smtClean="0">
                <a:solidFill>
                  <a:schemeClr val="tx1"/>
                </a:solidFill>
                <a:latin typeface="+mn-lt"/>
                <a:ea typeface="+mn-ea"/>
                <a:cs typeface="+mn-cs"/>
              </a:rPr>
              <a:t> #3, cont’d- </a:t>
            </a:r>
            <a:r>
              <a:rPr lang="en-US" sz="1200" u="sng" dirty="0" smtClean="0"/>
              <a:t>Sources upstream of Conowingo Dam deliver more sediment and nutrients and, therefore, have more impact on the upper Chesapeake Bay ecosystem, than do the scoured sediment and associated nutrients from the reservoir behind Conowingo Dam.</a:t>
            </a:r>
          </a:p>
          <a:p>
            <a:pPr lvl="0" algn="just">
              <a:buFont typeface="Arial" pitchFamily="34" charset="0"/>
              <a:buChar char="•"/>
            </a:pPr>
            <a:r>
              <a:rPr lang="en-US" sz="1800" dirty="0" smtClean="0"/>
              <a:t>On average during a 4-5 year event, approximately 70-80%  of the sediment that empties into Chesapeake Bay from the Susquehanna River is from watershed sources while 20-30% scour of reservoir material (from behind Conowingo). </a:t>
            </a:r>
          </a:p>
          <a:p>
            <a:pPr lvl="1" algn="just">
              <a:buFont typeface="Arial" pitchFamily="34" charset="0"/>
              <a:buChar char="•"/>
            </a:pPr>
            <a:endParaRPr lang="en-US" sz="1800" dirty="0" smtClean="0"/>
          </a:p>
          <a:p>
            <a:pPr lvl="0" algn="just">
              <a:buFont typeface="Arial" pitchFamily="34" charset="0"/>
              <a:buChar char="•"/>
            </a:pPr>
            <a:r>
              <a:rPr lang="en-US" sz="1800" dirty="0" smtClean="0"/>
              <a:t>During lower flow periods, the reservoirs act as a sediment trap aiding in the health of the Bay until the next high flow event. </a:t>
            </a:r>
          </a:p>
          <a:p>
            <a:pPr lvl="1" algn="just">
              <a:buFont typeface="Arial" pitchFamily="34" charset="0"/>
              <a:buChar char="•"/>
            </a:pPr>
            <a:endParaRPr lang="en-US" sz="1800" dirty="0" smtClean="0"/>
          </a:p>
          <a:p>
            <a:pPr lvl="0" algn="just">
              <a:buFont typeface="Arial" pitchFamily="34" charset="0"/>
              <a:buChar char="•"/>
            </a:pPr>
            <a:r>
              <a:rPr lang="en-US" sz="1800" dirty="0" smtClean="0"/>
              <a:t>Watershed contributions of sediment and nutrients during large storm events will have significant effects on the Bay’s living resources with or without a “full” Conowingo reservoir .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u="sng"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majority of sediment and nutrients, and their impacts on the upper Chesapeake Bay ecosystem during storm events, originate from the upstream Susquehanna River watershed rather than from being scoured from the reservoirs behind the dams.  Conowingo Reservoir and the two upstream reservoirs’ bed sediment scour comprised an average of approximately 30 percent with a range of 20 to 35 percent of the total sediment loads entering Chesapeake Bay during an event up to 800,000 cfs (recurrence interval of less than 40 years); the remaining load was estimated to be from the Susquehanna River watershed.  The range of scour to watershed loads is due to variations in sediment-loading conditions from the bed and the watershed.  The study data indicate that as flow increases the bed scour load becomes an increasingly higher proportion of the total sediment load. On average, flows above 800,000 cfs produced scour load that comprised about 30 to 50 percent of the total load entering the Bay; however, an event of this magnitude is extremely rare with a recurrence interval of 40 years or more.  There will be a point where the sediment transported into the reservoirs will have a limited ability to scour based on the transport capacity and the ability of the reservoir bed to erode. So at some point, the bed will either not erode, or the erosion rate will be very low.</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-Under 2011 bathymetry conditions, the bed sediment scour load from Conowingo Reservoir during Tropical Storm Lee comprised about 20 percent of the Tropical Storm Lee total sediment load (about 3.0 million tons of the 14.5 million tons); this load included scour from the two upstream reservoirs and loads from the rest of the Susquehanna River watershed.  Similar results were calculated for the “full” Conowingo Reservoir bathymetry.  These results imply that the Susquehanna River watershed located above the Conowingo Dam (including the two upstream reservoirs) provided 80 percent of the load during Tropical Storm Lee, with the remaining 20 percent from scoured bed sediment trapped in Conowingo Reservoir behind the dam.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*Storm characteristics are highly variable and variations in track, timing, and duration can alter the amount of sediment entering the system from both the watershed and from the reservoirs behind the dams.  Consequently, this percentage of scour and watershed contributions can vary as well, so this concept is not universal to all storms, but it does give a good sense of magnitude.  For the entire time period of 2008-2011 under 2011 bathymetry, scour from the Conowingo Reservoir (estimated 3.0 million tons) comprised 13 percent of the total sediment load to the Chesapeake Bay (estimated 22.3 million tons ), with 87 percent of the load originating from the upstream Susquehanna River watershed, including any scour from the two upstream reservoirs.</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51FE8-BCF0-4983-8382-D44BBEEDF820}" type="slidenum">
              <a:rPr lang="en-US" smtClean="0"/>
              <a:pPr/>
              <a:t>23</a:t>
            </a:fld>
            <a:endParaRPr lang="en-US" dirty="0" smtClean="0"/>
          </a:p>
        </p:txBody>
      </p:sp>
    </p:spTree>
    <p:extLst>
      <p:ext uri="{BB962C8B-B14F-4D97-AF65-F5344CB8AC3E}">
        <p14:creationId xmlns:p14="http://schemas.microsoft.com/office/powerpoint/2010/main" val="247967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60967-B549-4669-8CB2-DF867CD8B4ED}"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118332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0967-B549-4669-8CB2-DF867CD8B4ED}"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174626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0967-B549-4669-8CB2-DF867CD8B4ED}"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204217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0967-B549-4669-8CB2-DF867CD8B4ED}"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311679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160967-B549-4669-8CB2-DF867CD8B4ED}"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53294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60967-B549-4669-8CB2-DF867CD8B4ED}"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370804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60967-B549-4669-8CB2-DF867CD8B4ED}"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184960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60967-B549-4669-8CB2-DF867CD8B4ED}"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274723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60967-B549-4669-8CB2-DF867CD8B4ED}"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177408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160967-B549-4669-8CB2-DF867CD8B4ED}"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293075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160967-B549-4669-8CB2-DF867CD8B4ED}"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C03D5-EFB8-499B-BBEF-E770D0F4F534}" type="slidenum">
              <a:rPr lang="en-US" smtClean="0"/>
              <a:t>‹#›</a:t>
            </a:fld>
            <a:endParaRPr lang="en-US"/>
          </a:p>
        </p:txBody>
      </p:sp>
    </p:spTree>
    <p:extLst>
      <p:ext uri="{BB962C8B-B14F-4D97-AF65-F5344CB8AC3E}">
        <p14:creationId xmlns:p14="http://schemas.microsoft.com/office/powerpoint/2010/main" val="2779482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60967-B549-4669-8CB2-DF867CD8B4ED}" type="datetimeFigureOut">
              <a:rPr lang="en-US" smtClean="0"/>
              <a:t>10/7/21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C03D5-EFB8-499B-BBEF-E770D0F4F534}" type="slidenum">
              <a:rPr lang="en-US" smtClean="0"/>
              <a:t>‹#›</a:t>
            </a:fld>
            <a:endParaRPr lang="en-US"/>
          </a:p>
        </p:txBody>
      </p:sp>
    </p:spTree>
    <p:extLst>
      <p:ext uri="{BB962C8B-B14F-4D97-AF65-F5344CB8AC3E}">
        <p14:creationId xmlns:p14="http://schemas.microsoft.com/office/powerpoint/2010/main" val="375923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brim.er.usgs.gov/loads_quer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brim.er.usgs.gov/loads_quer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cbrim.er.usgs.gov/loads_query.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nowingo dam after Tropical Storm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68" y="0"/>
            <a:ext cx="10240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2189"/>
            <a:ext cx="9144000" cy="3088858"/>
          </a:xfrm>
        </p:spPr>
        <p:txBody>
          <a:bodyPr>
            <a:normAutofit/>
          </a:bodyPr>
          <a:lstStyle/>
          <a:p>
            <a:r>
              <a:rPr lang="en-US" sz="4000" b="1" dirty="0" smtClean="0">
                <a:solidFill>
                  <a:srgbClr val="FFFF00"/>
                </a:solidFill>
                <a:latin typeface="+mn-lt"/>
              </a:rPr>
              <a:t>Introduction to </a:t>
            </a:r>
            <a:r>
              <a:rPr lang="en-US" sz="4000" b="1" dirty="0" err="1" smtClean="0">
                <a:solidFill>
                  <a:srgbClr val="FFFF00"/>
                </a:solidFill>
                <a:latin typeface="+mn-lt"/>
              </a:rPr>
              <a:t>Conowingo</a:t>
            </a:r>
            <a:r>
              <a:rPr lang="en-US" sz="4000" b="1" dirty="0" smtClean="0">
                <a:solidFill>
                  <a:srgbClr val="FFFF00"/>
                </a:solidFill>
                <a:latin typeface="+mn-lt"/>
              </a:rPr>
              <a:t> presentations and panel discussion</a:t>
            </a:r>
            <a:br>
              <a:rPr lang="en-US" sz="4000" b="1" dirty="0" smtClean="0">
                <a:solidFill>
                  <a:srgbClr val="FFFF00"/>
                </a:solidFill>
                <a:latin typeface="+mn-lt"/>
              </a:rPr>
            </a:br>
            <a:r>
              <a:rPr lang="en-US" sz="4000" b="1" dirty="0">
                <a:solidFill>
                  <a:srgbClr val="FFFF00"/>
                </a:solidFill>
              </a:rPr>
              <a:t/>
            </a:r>
            <a:br>
              <a:rPr lang="en-US" sz="4000" b="1" dirty="0">
                <a:solidFill>
                  <a:srgbClr val="FFFF00"/>
                </a:solidFill>
              </a:rPr>
            </a:br>
            <a:endParaRPr lang="en-US" sz="4000" b="1" dirty="0">
              <a:solidFill>
                <a:srgbClr val="FFFF00"/>
              </a:solidFill>
              <a:latin typeface="+mn-lt"/>
            </a:endParaRPr>
          </a:p>
        </p:txBody>
      </p:sp>
      <p:sp>
        <p:nvSpPr>
          <p:cNvPr id="3" name="Subtitle 2"/>
          <p:cNvSpPr>
            <a:spLocks noGrp="1"/>
          </p:cNvSpPr>
          <p:nvPr>
            <p:ph type="subTitle" idx="1"/>
          </p:nvPr>
        </p:nvSpPr>
        <p:spPr>
          <a:xfrm>
            <a:off x="1524000" y="2848226"/>
            <a:ext cx="9144000" cy="1655762"/>
          </a:xfrm>
        </p:spPr>
        <p:txBody>
          <a:bodyPr>
            <a:normAutofit/>
          </a:bodyPr>
          <a:lstStyle/>
          <a:p>
            <a:r>
              <a:rPr lang="en-US" sz="2800" dirty="0" smtClean="0"/>
              <a:t>Andy Miller</a:t>
            </a:r>
          </a:p>
          <a:p>
            <a:r>
              <a:rPr lang="en-US" sz="2800" dirty="0" smtClean="0"/>
              <a:t>STAC Quarterly Meeting </a:t>
            </a:r>
          </a:p>
          <a:p>
            <a:r>
              <a:rPr lang="en-US" sz="2800" dirty="0" smtClean="0"/>
              <a:t>September 13, 2021</a:t>
            </a:r>
            <a:endParaRPr lang="en-US" sz="2800" dirty="0"/>
          </a:p>
        </p:txBody>
      </p:sp>
    </p:spTree>
    <p:extLst>
      <p:ext uri="{BB962C8B-B14F-4D97-AF65-F5344CB8AC3E}">
        <p14:creationId xmlns:p14="http://schemas.microsoft.com/office/powerpoint/2010/main" val="290902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95"/>
            <a:ext cx="12188457" cy="6859995"/>
          </a:xfrm>
          <a:prstGeom prst="rect">
            <a:avLst/>
          </a:prstGeom>
        </p:spPr>
      </p:pic>
      <p:sp>
        <p:nvSpPr>
          <p:cNvPr id="3" name="TextBox 2"/>
          <p:cNvSpPr txBox="1"/>
          <p:nvPr/>
        </p:nvSpPr>
        <p:spPr>
          <a:xfrm>
            <a:off x="488034" y="61148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15304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41" y="0"/>
            <a:ext cx="12214481" cy="6858000"/>
          </a:xfrm>
          <a:prstGeom prst="rect">
            <a:avLst/>
          </a:prstGeom>
        </p:spPr>
      </p:pic>
      <p:sp>
        <p:nvSpPr>
          <p:cNvPr id="3" name="TextBox 2"/>
          <p:cNvSpPr txBox="1"/>
          <p:nvPr/>
        </p:nvSpPr>
        <p:spPr>
          <a:xfrm>
            <a:off x="297534" y="639633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84371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18"/>
            <a:ext cx="12196121" cy="6855682"/>
          </a:xfrm>
          <a:prstGeom prst="rect">
            <a:avLst/>
          </a:prstGeom>
        </p:spPr>
      </p:pic>
      <p:sp>
        <p:nvSpPr>
          <p:cNvPr id="3" name="TextBox 2"/>
          <p:cNvSpPr txBox="1"/>
          <p:nvPr/>
        </p:nvSpPr>
        <p:spPr>
          <a:xfrm>
            <a:off x="488034" y="64323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2200661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nline image 1"/>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373672" y="1906520"/>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375760" y="2532822"/>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00168" y="1439306"/>
            <a:ext cx="4198585" cy="369332"/>
          </a:xfrm>
          <a:prstGeom prst="rect">
            <a:avLst/>
          </a:prstGeom>
          <a:noFill/>
        </p:spPr>
        <p:txBody>
          <a:bodyPr wrap="none" rtlCol="0">
            <a:spAutoFit/>
          </a:bodyPr>
          <a:lstStyle/>
          <a:p>
            <a:r>
              <a:rPr lang="en-US" dirty="0">
                <a:latin typeface="Georgia" panose="02040502050405020303" pitchFamily="18" charset="0"/>
              </a:rPr>
              <a:t>Early 1990’s, about 60% of </a:t>
            </a:r>
            <a:r>
              <a:rPr lang="en-US" dirty="0" err="1">
                <a:latin typeface="Georgia" panose="02040502050405020303" pitchFamily="18" charset="0"/>
              </a:rPr>
              <a:t>Sed</a:t>
            </a:r>
            <a:r>
              <a:rPr lang="en-US" dirty="0">
                <a:latin typeface="Georgia" panose="02040502050405020303" pitchFamily="18" charset="0"/>
              </a:rPr>
              <a:t> trapped</a:t>
            </a:r>
          </a:p>
        </p:txBody>
      </p:sp>
      <p:sp>
        <p:nvSpPr>
          <p:cNvPr id="9" name="TextBox 8"/>
          <p:cNvSpPr txBox="1"/>
          <p:nvPr/>
        </p:nvSpPr>
        <p:spPr>
          <a:xfrm>
            <a:off x="3102892" y="2003211"/>
            <a:ext cx="546945" cy="523220"/>
          </a:xfrm>
          <a:prstGeom prst="rect">
            <a:avLst/>
          </a:prstGeom>
          <a:noFill/>
        </p:spPr>
        <p:txBody>
          <a:bodyPr wrap="none" rtlCol="0">
            <a:spAutoFit/>
          </a:bodyPr>
          <a:lstStyle/>
          <a:p>
            <a:r>
              <a:rPr lang="en-US" sz="2800" dirty="0"/>
              <a:t>~7</a:t>
            </a:r>
          </a:p>
        </p:txBody>
      </p:sp>
      <p:sp>
        <p:nvSpPr>
          <p:cNvPr id="10" name="Right Arrow 9"/>
          <p:cNvSpPr/>
          <p:nvPr/>
        </p:nvSpPr>
        <p:spPr>
          <a:xfrm>
            <a:off x="3614170" y="2031150"/>
            <a:ext cx="666759" cy="392192"/>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5636708" y="2080906"/>
            <a:ext cx="284745"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42216" y="2031151"/>
            <a:ext cx="546945" cy="523220"/>
          </a:xfrm>
          <a:prstGeom prst="rect">
            <a:avLst/>
          </a:prstGeom>
          <a:noFill/>
        </p:spPr>
        <p:txBody>
          <a:bodyPr wrap="none" rtlCol="0">
            <a:spAutoFit/>
          </a:bodyPr>
          <a:lstStyle/>
          <a:p>
            <a:r>
              <a:rPr lang="en-US" sz="2800" dirty="0"/>
              <a:t>~4</a:t>
            </a:r>
          </a:p>
        </p:txBody>
      </p:sp>
      <p:sp>
        <p:nvSpPr>
          <p:cNvPr id="13" name="Right Arrow 12"/>
          <p:cNvSpPr/>
          <p:nvPr/>
        </p:nvSpPr>
        <p:spPr>
          <a:xfrm>
            <a:off x="7411436" y="2106306"/>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097736" y="2015911"/>
            <a:ext cx="546945" cy="523220"/>
          </a:xfrm>
          <a:prstGeom prst="rect">
            <a:avLst/>
          </a:prstGeom>
          <a:noFill/>
        </p:spPr>
        <p:txBody>
          <a:bodyPr wrap="none" rtlCol="0">
            <a:spAutoFit/>
          </a:bodyPr>
          <a:lstStyle/>
          <a:p>
            <a:r>
              <a:rPr lang="en-US" sz="2800" dirty="0"/>
              <a:t>~3</a:t>
            </a:r>
          </a:p>
        </p:txBody>
      </p:sp>
      <p:sp>
        <p:nvSpPr>
          <p:cNvPr id="24" name="Rounded Rectangle 23"/>
          <p:cNvSpPr/>
          <p:nvPr/>
        </p:nvSpPr>
        <p:spPr>
          <a:xfrm>
            <a:off x="4452909" y="364146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4454997" y="4158290"/>
            <a:ext cx="2943616" cy="26188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90505" y="3174254"/>
            <a:ext cx="4249881" cy="369332"/>
          </a:xfrm>
          <a:prstGeom prst="rect">
            <a:avLst/>
          </a:prstGeom>
          <a:noFill/>
        </p:spPr>
        <p:txBody>
          <a:bodyPr wrap="none" rtlCol="0">
            <a:spAutoFit/>
          </a:bodyPr>
          <a:lstStyle/>
          <a:p>
            <a:r>
              <a:rPr lang="en-US" dirty="0">
                <a:latin typeface="Georgia" panose="02040502050405020303" pitchFamily="18" charset="0"/>
              </a:rPr>
              <a:t>Early 2000’s, about 40% of </a:t>
            </a:r>
            <a:r>
              <a:rPr lang="en-US" dirty="0" err="1">
                <a:latin typeface="Georgia" panose="02040502050405020303" pitchFamily="18" charset="0"/>
              </a:rPr>
              <a:t>Sed</a:t>
            </a:r>
            <a:r>
              <a:rPr lang="en-US" dirty="0">
                <a:latin typeface="Georgia" panose="02040502050405020303" pitchFamily="18" charset="0"/>
              </a:rPr>
              <a:t> trapped</a:t>
            </a:r>
          </a:p>
        </p:txBody>
      </p:sp>
      <p:sp>
        <p:nvSpPr>
          <p:cNvPr id="27" name="TextBox 26"/>
          <p:cNvSpPr txBox="1"/>
          <p:nvPr/>
        </p:nvSpPr>
        <p:spPr>
          <a:xfrm>
            <a:off x="3182129" y="3725459"/>
            <a:ext cx="546945" cy="523220"/>
          </a:xfrm>
          <a:prstGeom prst="rect">
            <a:avLst/>
          </a:prstGeom>
          <a:noFill/>
        </p:spPr>
        <p:txBody>
          <a:bodyPr wrap="none" rtlCol="0">
            <a:spAutoFit/>
          </a:bodyPr>
          <a:lstStyle/>
          <a:p>
            <a:r>
              <a:rPr lang="en-US" sz="2800" dirty="0"/>
              <a:t>~8</a:t>
            </a:r>
          </a:p>
        </p:txBody>
      </p:sp>
      <p:sp>
        <p:nvSpPr>
          <p:cNvPr id="28" name="Right Arrow 27"/>
          <p:cNvSpPr/>
          <p:nvPr/>
        </p:nvSpPr>
        <p:spPr>
          <a:xfrm>
            <a:off x="3693406" y="3766098"/>
            <a:ext cx="682354" cy="392192"/>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flipH="1">
            <a:off x="5715945" y="3679568"/>
            <a:ext cx="205507"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921453" y="3702599"/>
            <a:ext cx="546945" cy="523220"/>
          </a:xfrm>
          <a:prstGeom prst="rect">
            <a:avLst/>
          </a:prstGeom>
          <a:noFill/>
        </p:spPr>
        <p:txBody>
          <a:bodyPr wrap="none" rtlCol="0">
            <a:spAutoFit/>
          </a:bodyPr>
          <a:lstStyle/>
          <a:p>
            <a:r>
              <a:rPr lang="en-US" sz="2800" dirty="0"/>
              <a:t>~3</a:t>
            </a:r>
          </a:p>
        </p:txBody>
      </p:sp>
      <p:sp>
        <p:nvSpPr>
          <p:cNvPr id="31" name="Right Arrow 30"/>
          <p:cNvSpPr/>
          <p:nvPr/>
        </p:nvSpPr>
        <p:spPr>
          <a:xfrm>
            <a:off x="7490673" y="38412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100773" y="3725459"/>
            <a:ext cx="546945" cy="523220"/>
          </a:xfrm>
          <a:prstGeom prst="rect">
            <a:avLst/>
          </a:prstGeom>
          <a:noFill/>
        </p:spPr>
        <p:txBody>
          <a:bodyPr wrap="none" rtlCol="0">
            <a:spAutoFit/>
          </a:bodyPr>
          <a:lstStyle/>
          <a:p>
            <a:r>
              <a:rPr lang="en-US" sz="2800" dirty="0"/>
              <a:t>~5</a:t>
            </a:r>
          </a:p>
        </p:txBody>
      </p:sp>
      <p:sp>
        <p:nvSpPr>
          <p:cNvPr id="33" name="Rounded Rectangle 32"/>
          <p:cNvSpPr/>
          <p:nvPr/>
        </p:nvSpPr>
        <p:spPr>
          <a:xfrm>
            <a:off x="4481346" y="535596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4483434" y="5806274"/>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806242" y="4888754"/>
            <a:ext cx="4903907" cy="369332"/>
          </a:xfrm>
          <a:prstGeom prst="rect">
            <a:avLst/>
          </a:prstGeom>
          <a:noFill/>
        </p:spPr>
        <p:txBody>
          <a:bodyPr wrap="none" rtlCol="0">
            <a:spAutoFit/>
          </a:bodyPr>
          <a:lstStyle/>
          <a:p>
            <a:r>
              <a:rPr lang="en-US" dirty="0">
                <a:latin typeface="Georgia" panose="02040502050405020303" pitchFamily="18" charset="0"/>
              </a:rPr>
              <a:t>Early 2010’s, approaching no net </a:t>
            </a:r>
            <a:r>
              <a:rPr lang="en-US" dirty="0" err="1">
                <a:latin typeface="Georgia" panose="02040502050405020303" pitchFamily="18" charset="0"/>
              </a:rPr>
              <a:t>Sed</a:t>
            </a:r>
            <a:r>
              <a:rPr lang="en-US" dirty="0">
                <a:latin typeface="Georgia" panose="02040502050405020303" pitchFamily="18" charset="0"/>
              </a:rPr>
              <a:t> trapping</a:t>
            </a:r>
          </a:p>
        </p:txBody>
      </p:sp>
      <p:sp>
        <p:nvSpPr>
          <p:cNvPr id="36" name="TextBox 35"/>
          <p:cNvSpPr txBox="1"/>
          <p:nvPr/>
        </p:nvSpPr>
        <p:spPr>
          <a:xfrm>
            <a:off x="3147066" y="5427259"/>
            <a:ext cx="546945" cy="523220"/>
          </a:xfrm>
          <a:prstGeom prst="rect">
            <a:avLst/>
          </a:prstGeom>
          <a:noFill/>
        </p:spPr>
        <p:txBody>
          <a:bodyPr wrap="none" rtlCol="0">
            <a:spAutoFit/>
          </a:bodyPr>
          <a:lstStyle/>
          <a:p>
            <a:r>
              <a:rPr lang="en-US" sz="2800" dirty="0"/>
              <a:t>~6</a:t>
            </a:r>
          </a:p>
        </p:txBody>
      </p:sp>
      <p:sp>
        <p:nvSpPr>
          <p:cNvPr id="37" name="Right Arrow 36"/>
          <p:cNvSpPr/>
          <p:nvPr/>
        </p:nvSpPr>
        <p:spPr>
          <a:xfrm>
            <a:off x="3721844" y="55557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flipH="1">
            <a:off x="5748684" y="548059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924490" y="5366299"/>
            <a:ext cx="546945" cy="523220"/>
          </a:xfrm>
          <a:prstGeom prst="rect">
            <a:avLst/>
          </a:prstGeom>
          <a:noFill/>
        </p:spPr>
        <p:txBody>
          <a:bodyPr wrap="none" rtlCol="0">
            <a:spAutoFit/>
          </a:bodyPr>
          <a:lstStyle/>
          <a:p>
            <a:r>
              <a:rPr lang="en-US" sz="2800" dirty="0"/>
              <a:t>~0</a:t>
            </a:r>
          </a:p>
        </p:txBody>
      </p:sp>
      <p:sp>
        <p:nvSpPr>
          <p:cNvPr id="40" name="Right Arrow 39"/>
          <p:cNvSpPr/>
          <p:nvPr/>
        </p:nvSpPr>
        <p:spPr>
          <a:xfrm>
            <a:off x="7442910" y="55557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141910" y="5414559"/>
            <a:ext cx="546945" cy="523220"/>
          </a:xfrm>
          <a:prstGeom prst="rect">
            <a:avLst/>
          </a:prstGeom>
          <a:noFill/>
        </p:spPr>
        <p:txBody>
          <a:bodyPr wrap="none" rtlCol="0">
            <a:spAutoFit/>
          </a:bodyPr>
          <a:lstStyle/>
          <a:p>
            <a:r>
              <a:rPr lang="en-US" sz="2800" dirty="0"/>
              <a:t>~6</a:t>
            </a:r>
          </a:p>
        </p:txBody>
      </p:sp>
      <p:sp>
        <p:nvSpPr>
          <p:cNvPr id="42" name="Left Brace 41"/>
          <p:cNvSpPr/>
          <p:nvPr/>
        </p:nvSpPr>
        <p:spPr>
          <a:xfrm>
            <a:off x="2844800" y="1906520"/>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654176" y="3065683"/>
            <a:ext cx="1224237" cy="1815882"/>
          </a:xfrm>
          <a:prstGeom prst="rect">
            <a:avLst/>
          </a:prstGeom>
          <a:noFill/>
        </p:spPr>
        <p:txBody>
          <a:bodyPr wrap="square" rtlCol="0">
            <a:spAutoFit/>
          </a:bodyPr>
          <a:lstStyle/>
          <a:p>
            <a:r>
              <a:rPr lang="en-US" sz="1600" b="1" u="sng" dirty="0">
                <a:latin typeface="Georgia" panose="02040502050405020303" pitchFamily="18" charset="0"/>
              </a:rPr>
              <a:t>Loads Into Reservoir System</a:t>
            </a:r>
          </a:p>
          <a:p>
            <a:r>
              <a:rPr lang="en-US" sz="1600" dirty="0">
                <a:solidFill>
                  <a:srgbClr val="00B050"/>
                </a:solidFill>
                <a:latin typeface="Georgia" panose="02040502050405020303" pitchFamily="18" charset="0"/>
              </a:rPr>
              <a:t>Long term improving trend</a:t>
            </a:r>
          </a:p>
        </p:txBody>
      </p:sp>
      <p:sp>
        <p:nvSpPr>
          <p:cNvPr id="44" name="Left Brace 43"/>
          <p:cNvSpPr/>
          <p:nvPr/>
        </p:nvSpPr>
        <p:spPr>
          <a:xfrm flipH="1">
            <a:off x="8508442" y="1883034"/>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9011573" y="2805237"/>
            <a:ext cx="1531130" cy="2062103"/>
          </a:xfrm>
          <a:prstGeom prst="rect">
            <a:avLst/>
          </a:prstGeom>
          <a:noFill/>
        </p:spPr>
        <p:txBody>
          <a:bodyPr wrap="square" rtlCol="0">
            <a:spAutoFit/>
          </a:bodyPr>
          <a:lstStyle/>
          <a:p>
            <a:r>
              <a:rPr lang="en-US" sz="1600" b="1" u="sng" dirty="0">
                <a:latin typeface="Georgia" panose="02040502050405020303" pitchFamily="18" charset="0"/>
              </a:rPr>
              <a:t>Loads Out of Reservoir System - </a:t>
            </a:r>
            <a:r>
              <a:rPr lang="en-US" sz="1600" b="1" u="sng" dirty="0" err="1">
                <a:latin typeface="Georgia" panose="02040502050405020303" pitchFamily="18" charset="0"/>
              </a:rPr>
              <a:t>Conowingo</a:t>
            </a:r>
            <a:r>
              <a:rPr lang="en-US" sz="1600" dirty="0">
                <a:latin typeface="Georgia" panose="02040502050405020303" pitchFamily="18" charset="0"/>
              </a:rPr>
              <a:t> </a:t>
            </a:r>
            <a:r>
              <a:rPr lang="en-US" sz="1600" dirty="0">
                <a:solidFill>
                  <a:srgbClr val="FF0000"/>
                </a:solidFill>
                <a:latin typeface="Georgia" panose="02040502050405020303" pitchFamily="18" charset="0"/>
              </a:rPr>
              <a:t>Long term degrading trend</a:t>
            </a:r>
          </a:p>
          <a:p>
            <a:endParaRPr lang="en-US" sz="1600" dirty="0">
              <a:latin typeface="Georgia" panose="02040502050405020303" pitchFamily="18" charset="0"/>
            </a:endParaRPr>
          </a:p>
        </p:txBody>
      </p:sp>
      <p:sp>
        <p:nvSpPr>
          <p:cNvPr id="47" name="Down Arrow 46"/>
          <p:cNvSpPr/>
          <p:nvPr/>
        </p:nvSpPr>
        <p:spPr>
          <a:xfrm flipH="1" flipV="1">
            <a:off x="5856358" y="548059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577975" y="6303544"/>
            <a:ext cx="7680308" cy="523220"/>
          </a:xfrm>
          <a:prstGeom prst="rect">
            <a:avLst/>
          </a:prstGeom>
          <a:noFill/>
        </p:spPr>
        <p:txBody>
          <a:bodyPr wrap="none" rtlCol="0">
            <a:spAutoFit/>
          </a:bodyPr>
          <a:lstStyle/>
          <a:p>
            <a:r>
              <a:rPr lang="en-US" sz="1400" dirty="0">
                <a:latin typeface="Georgia" panose="02040502050405020303" pitchFamily="18" charset="0"/>
              </a:rPr>
              <a:t>Source: Data from USGS (2016), </a:t>
            </a:r>
            <a:r>
              <a:rPr lang="en-US" sz="1400" dirty="0">
                <a:latin typeface="Georgia" panose="02040502050405020303" pitchFamily="18" charset="0"/>
                <a:hlinkClick r:id="rId3"/>
              </a:rPr>
              <a:t>http://cbrim.er.usgs.gov/loads_query.html</a:t>
            </a:r>
            <a:r>
              <a:rPr lang="en-US" sz="1400" dirty="0">
                <a:latin typeface="Georgia" panose="02040502050405020303" pitchFamily="18" charset="0"/>
              </a:rPr>
              <a:t> </a:t>
            </a:r>
          </a:p>
          <a:p>
            <a:r>
              <a:rPr lang="en-US" sz="1400" dirty="0">
                <a:latin typeface="Georgia" panose="02040502050405020303" pitchFamily="18" charset="0"/>
              </a:rPr>
              <a:t>loads are approximate and in units of billion </a:t>
            </a:r>
            <a:r>
              <a:rPr lang="en-US" sz="1400" dirty="0" err="1">
                <a:latin typeface="Georgia" panose="02040502050405020303" pitchFamily="18" charset="0"/>
              </a:rPr>
              <a:t>lbs</a:t>
            </a:r>
            <a:r>
              <a:rPr lang="en-US" sz="1400" dirty="0">
                <a:latin typeface="Georgia" panose="02040502050405020303" pitchFamily="18" charset="0"/>
              </a:rPr>
              <a:t>/year using estimates for 1992, 2002, and 2012</a:t>
            </a:r>
          </a:p>
        </p:txBody>
      </p:sp>
      <p:sp>
        <p:nvSpPr>
          <p:cNvPr id="46" name="Title 1"/>
          <p:cNvSpPr>
            <a:spLocks noGrp="1"/>
          </p:cNvSpPr>
          <p:nvPr>
            <p:ph type="title"/>
          </p:nvPr>
        </p:nvSpPr>
        <p:spPr>
          <a:xfrm>
            <a:off x="1524000" y="128325"/>
            <a:ext cx="9123137" cy="1143000"/>
          </a:xfrm>
        </p:spPr>
        <p:txBody>
          <a:bodyPr>
            <a:noAutofit/>
          </a:bodyPr>
          <a:lstStyle/>
          <a:p>
            <a:r>
              <a:rPr lang="en-US" sz="3000" b="1" dirty="0">
                <a:latin typeface="Georgia" panose="02040502050405020303" pitchFamily="18" charset="0"/>
                <a:cs typeface="Arial" panose="020B0604020202020204" pitchFamily="34" charset="0"/>
              </a:rPr>
              <a:t>Sediment Loads Into, Trapped Within and Exiting the Reservoir System: 1990s-2010s</a:t>
            </a:r>
          </a:p>
        </p:txBody>
      </p:sp>
      <p:sp>
        <p:nvSpPr>
          <p:cNvPr id="2" name="Slide Number Placeholder 1"/>
          <p:cNvSpPr>
            <a:spLocks noGrp="1"/>
          </p:cNvSpPr>
          <p:nvPr>
            <p:ph type="sldNum" sz="quarter" idx="12"/>
          </p:nvPr>
        </p:nvSpPr>
        <p:spPr/>
        <p:txBody>
          <a:bodyPr/>
          <a:lstStyle/>
          <a:p>
            <a:fld id="{0F1D0FFF-E3B1-6748-A925-E3537F2C2EA0}" type="slidenum">
              <a:rPr lang="en-US" smtClean="0"/>
              <a:pPr/>
              <a:t>13</a:t>
            </a:fld>
            <a:endParaRPr lang="en-US"/>
          </a:p>
        </p:txBody>
      </p:sp>
      <p:sp>
        <p:nvSpPr>
          <p:cNvPr id="48" name="TextBox 47"/>
          <p:cNvSpPr txBox="1"/>
          <p:nvPr/>
        </p:nvSpPr>
        <p:spPr>
          <a:xfrm>
            <a:off x="9305297" y="5165700"/>
            <a:ext cx="2690187" cy="1200329"/>
          </a:xfrm>
          <a:prstGeom prst="rect">
            <a:avLst/>
          </a:prstGeom>
          <a:noFill/>
        </p:spPr>
        <p:txBody>
          <a:bodyPr wrap="square" rtlCol="0">
            <a:spAutoFit/>
          </a:bodyPr>
          <a:lstStyle/>
          <a:p>
            <a:r>
              <a:rPr lang="en-US" sz="2400" dirty="0" smtClean="0"/>
              <a:t>From the 2016 </a:t>
            </a:r>
            <a:r>
              <a:rPr lang="en-US" sz="2400" dirty="0" err="1" smtClean="0"/>
              <a:t>Conowingo</a:t>
            </a:r>
            <a:r>
              <a:rPr lang="en-US" sz="2400" dirty="0" smtClean="0"/>
              <a:t> Infill Webinar</a:t>
            </a:r>
            <a:endParaRPr lang="en-US" sz="2400" dirty="0"/>
          </a:p>
        </p:txBody>
      </p:sp>
      <p:sp>
        <p:nvSpPr>
          <p:cNvPr id="3" name="Rectangle 2"/>
          <p:cNvSpPr/>
          <p:nvPr/>
        </p:nvSpPr>
        <p:spPr>
          <a:xfrm>
            <a:off x="3083393" y="1881744"/>
            <a:ext cx="697276" cy="413437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977349" y="1902114"/>
            <a:ext cx="697276" cy="4120159"/>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4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0"/>
            <a:ext cx="9144000" cy="6858000"/>
          </a:xfrm>
          <a:prstGeom prst="rect">
            <a:avLst/>
          </a:prstGeom>
          <a:solidFill>
            <a:schemeClr val="bg1"/>
          </a:solidFill>
          <a:ln w="12700">
            <a:solidFill>
              <a:schemeClr val="tx1"/>
            </a:solidFill>
            <a:round/>
            <a:headEnd/>
            <a:tailEnd/>
          </a:ln>
        </p:spPr>
        <p:txBody>
          <a:bodyPr/>
          <a:lstStyle/>
          <a:p>
            <a:endParaRPr lang="en-US"/>
          </a:p>
        </p:txBody>
      </p:sp>
      <p:pic>
        <p:nvPicPr>
          <p:cNvPr id="3" name="Picture 2" descr="TN2Flu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bg1"/>
            </a:solidFill>
          </a:ln>
        </p:spPr>
      </p:pic>
      <p:sp>
        <p:nvSpPr>
          <p:cNvPr id="4" name="Rectangle 3"/>
          <p:cNvSpPr/>
          <p:nvPr/>
        </p:nvSpPr>
        <p:spPr bwMode="auto">
          <a:xfrm>
            <a:off x="3352800" y="304800"/>
            <a:ext cx="5867400" cy="6096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000" b="1" dirty="0"/>
              <a:t>Total Nitrogen Flow-Normalized Flux</a:t>
            </a:r>
          </a:p>
          <a:p>
            <a:pPr algn="ctr"/>
            <a:r>
              <a:rPr lang="en-US" sz="2000" b="1" dirty="0"/>
              <a:t>1995-2014 +0.13%/</a:t>
            </a:r>
            <a:r>
              <a:rPr lang="en-US" sz="2000" b="1" dirty="0" err="1"/>
              <a:t>yr</a:t>
            </a:r>
            <a:r>
              <a:rPr lang="en-US" sz="2000" b="1" dirty="0"/>
              <a:t>     2005-2014 + 0.08%/</a:t>
            </a:r>
            <a:r>
              <a:rPr lang="en-US" sz="2000" b="1" dirty="0" err="1"/>
              <a:t>yr</a:t>
            </a:r>
            <a:endParaRPr lang="en-US" sz="2000" b="1" dirty="0"/>
          </a:p>
        </p:txBody>
      </p:sp>
      <p:pic>
        <p:nvPicPr>
          <p:cNvPr id="5" name="Picture 8" descr="Image of large USGS Identifier"/>
          <p:cNvPicPr>
            <a:picLocks noChangeAspect="1" noChangeArrowheads="1"/>
          </p:cNvPicPr>
          <p:nvPr/>
        </p:nvPicPr>
        <p:blipFill>
          <a:blip r:embed="rId3" cstate="print">
            <a:clrChange>
              <a:clrFrom>
                <a:srgbClr val="92AFC1"/>
              </a:clrFrom>
              <a:clrTo>
                <a:srgbClr val="92AFC1">
                  <a:alpha val="0"/>
                </a:srgbClr>
              </a:clrTo>
            </a:clrChange>
            <a:extLst>
              <a:ext uri="{28A0092B-C50C-407E-A947-70E740481C1C}">
                <a14:useLocalDpi xmlns:a14="http://schemas.microsoft.com/office/drawing/2010/main" val="0"/>
              </a:ext>
            </a:extLst>
          </a:blip>
          <a:srcRect/>
          <a:stretch>
            <a:fillRect/>
          </a:stretch>
        </p:blipFill>
        <p:spPr bwMode="auto">
          <a:xfrm>
            <a:off x="1752600" y="6248400"/>
            <a:ext cx="13033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58151" y="5391703"/>
            <a:ext cx="2122098" cy="461665"/>
          </a:xfrm>
          <a:prstGeom prst="rect">
            <a:avLst/>
          </a:prstGeom>
          <a:noFill/>
        </p:spPr>
        <p:txBody>
          <a:bodyPr wrap="square" rtlCol="0">
            <a:spAutoFit/>
          </a:bodyPr>
          <a:lstStyle/>
          <a:p>
            <a:r>
              <a:rPr lang="en-US" sz="2400" b="1" dirty="0" smtClean="0"/>
              <a:t>Hirsch, 2016</a:t>
            </a:r>
            <a:endParaRPr lang="en-US" sz="2400" b="1" dirty="0"/>
          </a:p>
        </p:txBody>
      </p:sp>
    </p:spTree>
    <p:extLst>
      <p:ext uri="{BB962C8B-B14F-4D97-AF65-F5344CB8AC3E}">
        <p14:creationId xmlns:p14="http://schemas.microsoft.com/office/powerpoint/2010/main" val="2935600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8325"/>
            <a:ext cx="9123137" cy="1143000"/>
          </a:xfrm>
        </p:spPr>
        <p:txBody>
          <a:bodyPr>
            <a:noAutofit/>
          </a:bodyPr>
          <a:lstStyle/>
          <a:p>
            <a:r>
              <a:rPr lang="en-US" sz="2800" b="1" dirty="0">
                <a:latin typeface="Georgia" panose="02040502050405020303" pitchFamily="18" charset="0"/>
                <a:cs typeface="Arial" panose="020B0604020202020204" pitchFamily="34" charset="0"/>
              </a:rPr>
              <a:t>Nitrogen Loads Into, Trapped Within and Exiting the Reservoir System: 1990s-2010s</a:t>
            </a:r>
          </a:p>
        </p:txBody>
      </p:sp>
      <p:sp>
        <p:nvSpPr>
          <p:cNvPr id="1026" name="AutoShape 2" descr="Inline image 1"/>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373672" y="2018030"/>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375760" y="2644332"/>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52147" y="1533500"/>
            <a:ext cx="4054315" cy="369332"/>
          </a:xfrm>
          <a:prstGeom prst="rect">
            <a:avLst/>
          </a:prstGeom>
          <a:noFill/>
        </p:spPr>
        <p:txBody>
          <a:bodyPr wrap="none" rtlCol="0">
            <a:spAutoFit/>
          </a:bodyPr>
          <a:lstStyle/>
          <a:p>
            <a:r>
              <a:rPr lang="en-US" dirty="0">
                <a:latin typeface="Georgia" panose="02040502050405020303" pitchFamily="18" charset="0"/>
              </a:rPr>
              <a:t>Early 1990’s,  about 20% of N trapped</a:t>
            </a:r>
          </a:p>
        </p:txBody>
      </p:sp>
      <p:sp>
        <p:nvSpPr>
          <p:cNvPr id="9" name="TextBox 8"/>
          <p:cNvSpPr txBox="1"/>
          <p:nvPr/>
        </p:nvSpPr>
        <p:spPr>
          <a:xfrm>
            <a:off x="2976129" y="2229021"/>
            <a:ext cx="702436" cy="400110"/>
          </a:xfrm>
          <a:prstGeom prst="rect">
            <a:avLst/>
          </a:prstGeom>
          <a:noFill/>
        </p:spPr>
        <p:txBody>
          <a:bodyPr wrap="none" rtlCol="0">
            <a:spAutoFit/>
          </a:bodyPr>
          <a:lstStyle/>
          <a:p>
            <a:r>
              <a:rPr lang="en-US" sz="2000" dirty="0"/>
              <a:t>~170</a:t>
            </a:r>
          </a:p>
        </p:txBody>
      </p:sp>
      <p:sp>
        <p:nvSpPr>
          <p:cNvPr id="10" name="Right Arrow 9"/>
          <p:cNvSpPr/>
          <p:nvPr/>
        </p:nvSpPr>
        <p:spPr>
          <a:xfrm>
            <a:off x="3614170" y="2217816"/>
            <a:ext cx="666759" cy="42651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5636708" y="2192416"/>
            <a:ext cx="93532"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42216" y="2142661"/>
            <a:ext cx="572593" cy="400110"/>
          </a:xfrm>
          <a:prstGeom prst="rect">
            <a:avLst/>
          </a:prstGeom>
          <a:noFill/>
        </p:spPr>
        <p:txBody>
          <a:bodyPr wrap="none" rtlCol="0">
            <a:spAutoFit/>
          </a:bodyPr>
          <a:lstStyle/>
          <a:p>
            <a:r>
              <a:rPr lang="en-US" sz="2000" dirty="0"/>
              <a:t>~30</a:t>
            </a:r>
          </a:p>
        </p:txBody>
      </p:sp>
      <p:sp>
        <p:nvSpPr>
          <p:cNvPr id="13" name="Right Arrow 12"/>
          <p:cNvSpPr/>
          <p:nvPr/>
        </p:nvSpPr>
        <p:spPr>
          <a:xfrm>
            <a:off x="7411436" y="2217816"/>
            <a:ext cx="559085" cy="29417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059636" y="2190921"/>
            <a:ext cx="702436" cy="400110"/>
          </a:xfrm>
          <a:prstGeom prst="rect">
            <a:avLst/>
          </a:prstGeom>
          <a:noFill/>
        </p:spPr>
        <p:txBody>
          <a:bodyPr wrap="none" rtlCol="0">
            <a:spAutoFit/>
          </a:bodyPr>
          <a:lstStyle/>
          <a:p>
            <a:r>
              <a:rPr lang="en-US" sz="2000" dirty="0"/>
              <a:t>~140</a:t>
            </a:r>
          </a:p>
        </p:txBody>
      </p:sp>
      <p:sp>
        <p:nvSpPr>
          <p:cNvPr id="24" name="Rounded Rectangle 23"/>
          <p:cNvSpPr/>
          <p:nvPr/>
        </p:nvSpPr>
        <p:spPr>
          <a:xfrm>
            <a:off x="4452909" y="375297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4454997" y="4304124"/>
            <a:ext cx="2943616" cy="22755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042484" y="3268448"/>
            <a:ext cx="4076757" cy="369332"/>
          </a:xfrm>
          <a:prstGeom prst="rect">
            <a:avLst/>
          </a:prstGeom>
          <a:noFill/>
        </p:spPr>
        <p:txBody>
          <a:bodyPr wrap="none" rtlCol="0">
            <a:spAutoFit/>
          </a:bodyPr>
          <a:lstStyle/>
          <a:p>
            <a:r>
              <a:rPr lang="en-US" dirty="0">
                <a:latin typeface="Georgia" panose="02040502050405020303" pitchFamily="18" charset="0"/>
              </a:rPr>
              <a:t>Early 2000’s,  about 10% of N trapped</a:t>
            </a:r>
          </a:p>
        </p:txBody>
      </p:sp>
      <p:sp>
        <p:nvSpPr>
          <p:cNvPr id="27" name="TextBox 26"/>
          <p:cNvSpPr txBox="1"/>
          <p:nvPr/>
        </p:nvSpPr>
        <p:spPr>
          <a:xfrm>
            <a:off x="3014229" y="3989369"/>
            <a:ext cx="702436" cy="400110"/>
          </a:xfrm>
          <a:prstGeom prst="rect">
            <a:avLst/>
          </a:prstGeom>
          <a:noFill/>
        </p:spPr>
        <p:txBody>
          <a:bodyPr wrap="none" rtlCol="0">
            <a:spAutoFit/>
          </a:bodyPr>
          <a:lstStyle/>
          <a:p>
            <a:r>
              <a:rPr lang="en-US" sz="2000" dirty="0"/>
              <a:t>~160</a:t>
            </a:r>
          </a:p>
        </p:txBody>
      </p:sp>
      <p:sp>
        <p:nvSpPr>
          <p:cNvPr id="29" name="Down Arrow 28"/>
          <p:cNvSpPr/>
          <p:nvPr/>
        </p:nvSpPr>
        <p:spPr>
          <a:xfrm flipH="1">
            <a:off x="5718982" y="3877608"/>
            <a:ext cx="93532"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921453" y="3877609"/>
            <a:ext cx="572593" cy="400110"/>
          </a:xfrm>
          <a:prstGeom prst="rect">
            <a:avLst/>
          </a:prstGeom>
          <a:noFill/>
        </p:spPr>
        <p:txBody>
          <a:bodyPr wrap="none" rtlCol="0">
            <a:spAutoFit/>
          </a:bodyPr>
          <a:lstStyle/>
          <a:p>
            <a:r>
              <a:rPr lang="en-US" sz="2000" dirty="0"/>
              <a:t>~20</a:t>
            </a:r>
          </a:p>
        </p:txBody>
      </p:sp>
      <p:sp>
        <p:nvSpPr>
          <p:cNvPr id="31" name="Right Arrow 30"/>
          <p:cNvSpPr/>
          <p:nvPr/>
        </p:nvSpPr>
        <p:spPr>
          <a:xfrm>
            <a:off x="7490673" y="3952764"/>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126173" y="3925869"/>
            <a:ext cx="702436" cy="400110"/>
          </a:xfrm>
          <a:prstGeom prst="rect">
            <a:avLst/>
          </a:prstGeom>
          <a:noFill/>
        </p:spPr>
        <p:txBody>
          <a:bodyPr wrap="none" rtlCol="0">
            <a:spAutoFit/>
          </a:bodyPr>
          <a:lstStyle/>
          <a:p>
            <a:r>
              <a:rPr lang="en-US" sz="2000" dirty="0"/>
              <a:t>~140</a:t>
            </a:r>
          </a:p>
        </p:txBody>
      </p:sp>
      <p:sp>
        <p:nvSpPr>
          <p:cNvPr id="33" name="Rounded Rectangle 32"/>
          <p:cNvSpPr/>
          <p:nvPr/>
        </p:nvSpPr>
        <p:spPr>
          <a:xfrm>
            <a:off x="4481346" y="546747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4483434" y="5917784"/>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058220" y="4982948"/>
            <a:ext cx="4567276" cy="369332"/>
          </a:xfrm>
          <a:prstGeom prst="rect">
            <a:avLst/>
          </a:prstGeom>
          <a:noFill/>
        </p:spPr>
        <p:txBody>
          <a:bodyPr wrap="none" rtlCol="0">
            <a:spAutoFit/>
          </a:bodyPr>
          <a:lstStyle/>
          <a:p>
            <a:r>
              <a:rPr lang="en-US" dirty="0">
                <a:latin typeface="Georgia" panose="02040502050405020303" pitchFamily="18" charset="0"/>
              </a:rPr>
              <a:t>Early 2010’s,  Approaching no net trapping</a:t>
            </a:r>
          </a:p>
        </p:txBody>
      </p:sp>
      <p:sp>
        <p:nvSpPr>
          <p:cNvPr id="36" name="TextBox 35"/>
          <p:cNvSpPr txBox="1"/>
          <p:nvPr/>
        </p:nvSpPr>
        <p:spPr>
          <a:xfrm>
            <a:off x="3014229" y="5589569"/>
            <a:ext cx="702436" cy="400110"/>
          </a:xfrm>
          <a:prstGeom prst="rect">
            <a:avLst/>
          </a:prstGeom>
          <a:noFill/>
        </p:spPr>
        <p:txBody>
          <a:bodyPr wrap="none" rtlCol="0">
            <a:spAutoFit/>
          </a:bodyPr>
          <a:lstStyle/>
          <a:p>
            <a:r>
              <a:rPr lang="en-US" sz="2000" dirty="0"/>
              <a:t>~130</a:t>
            </a:r>
          </a:p>
        </p:txBody>
      </p:sp>
      <p:sp>
        <p:nvSpPr>
          <p:cNvPr id="37" name="Right Arrow 36"/>
          <p:cNvSpPr/>
          <p:nvPr/>
        </p:nvSpPr>
        <p:spPr>
          <a:xfrm>
            <a:off x="3721844" y="566726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9" name="TextBox 38"/>
          <p:cNvSpPr txBox="1"/>
          <p:nvPr/>
        </p:nvSpPr>
        <p:spPr>
          <a:xfrm>
            <a:off x="5949890" y="5592109"/>
            <a:ext cx="442750" cy="400110"/>
          </a:xfrm>
          <a:prstGeom prst="rect">
            <a:avLst/>
          </a:prstGeom>
          <a:noFill/>
        </p:spPr>
        <p:txBody>
          <a:bodyPr wrap="none" rtlCol="0">
            <a:spAutoFit/>
          </a:bodyPr>
          <a:lstStyle/>
          <a:p>
            <a:r>
              <a:rPr lang="en-US" sz="2000" dirty="0"/>
              <a:t>~0</a:t>
            </a:r>
          </a:p>
        </p:txBody>
      </p:sp>
      <p:sp>
        <p:nvSpPr>
          <p:cNvPr id="40" name="Right Arrow 39"/>
          <p:cNvSpPr/>
          <p:nvPr/>
        </p:nvSpPr>
        <p:spPr>
          <a:xfrm>
            <a:off x="7519110" y="566726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154610" y="5614969"/>
            <a:ext cx="702436" cy="400110"/>
          </a:xfrm>
          <a:prstGeom prst="rect">
            <a:avLst/>
          </a:prstGeom>
          <a:noFill/>
        </p:spPr>
        <p:txBody>
          <a:bodyPr wrap="none" rtlCol="0">
            <a:spAutoFit/>
          </a:bodyPr>
          <a:lstStyle/>
          <a:p>
            <a:r>
              <a:rPr lang="en-US" sz="2000" dirty="0"/>
              <a:t>~130</a:t>
            </a:r>
          </a:p>
        </p:txBody>
      </p:sp>
      <p:sp>
        <p:nvSpPr>
          <p:cNvPr id="42" name="Left Brace 41"/>
          <p:cNvSpPr/>
          <p:nvPr/>
        </p:nvSpPr>
        <p:spPr>
          <a:xfrm>
            <a:off x="2844800" y="2018030"/>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627158" y="3154333"/>
            <a:ext cx="1292925" cy="1815882"/>
          </a:xfrm>
          <a:prstGeom prst="rect">
            <a:avLst/>
          </a:prstGeom>
          <a:noFill/>
        </p:spPr>
        <p:txBody>
          <a:bodyPr wrap="square" rtlCol="0">
            <a:spAutoFit/>
          </a:bodyPr>
          <a:lstStyle/>
          <a:p>
            <a:r>
              <a:rPr lang="en-US" sz="1600" b="1" u="sng" dirty="0">
                <a:latin typeface="Georgia" panose="02040502050405020303" pitchFamily="18" charset="0"/>
              </a:rPr>
              <a:t>Loads Into Reservoir System</a:t>
            </a:r>
          </a:p>
          <a:p>
            <a:r>
              <a:rPr lang="en-US" sz="1600" dirty="0">
                <a:solidFill>
                  <a:srgbClr val="00B050"/>
                </a:solidFill>
                <a:latin typeface="Georgia" panose="02040502050405020303" pitchFamily="18" charset="0"/>
              </a:rPr>
              <a:t>Long term improving trend</a:t>
            </a:r>
          </a:p>
        </p:txBody>
      </p:sp>
      <p:sp>
        <p:nvSpPr>
          <p:cNvPr id="44" name="Left Brace 43"/>
          <p:cNvSpPr/>
          <p:nvPr/>
        </p:nvSpPr>
        <p:spPr>
          <a:xfrm flipH="1">
            <a:off x="8591567" y="1994544"/>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9111679" y="3193371"/>
            <a:ext cx="1588605" cy="1815882"/>
          </a:xfrm>
          <a:prstGeom prst="rect">
            <a:avLst/>
          </a:prstGeom>
          <a:noFill/>
        </p:spPr>
        <p:txBody>
          <a:bodyPr wrap="square" rtlCol="0">
            <a:spAutoFit/>
          </a:bodyPr>
          <a:lstStyle/>
          <a:p>
            <a:r>
              <a:rPr lang="en-US" sz="1600" b="1" u="sng" dirty="0">
                <a:latin typeface="Georgia" panose="02040502050405020303" pitchFamily="18" charset="0"/>
              </a:rPr>
              <a:t>Loads Out of Reservoir System - </a:t>
            </a:r>
            <a:r>
              <a:rPr lang="en-US" sz="1600" b="1" u="sng" dirty="0" err="1">
                <a:latin typeface="Georgia" panose="02040502050405020303" pitchFamily="18" charset="0"/>
              </a:rPr>
              <a:t>Conowingo</a:t>
            </a:r>
            <a:r>
              <a:rPr lang="en-US" sz="1600" dirty="0">
                <a:latin typeface="Georgia" panose="02040502050405020303" pitchFamily="18" charset="0"/>
              </a:rPr>
              <a:t> </a:t>
            </a:r>
            <a:r>
              <a:rPr lang="en-US" sz="1600" dirty="0">
                <a:solidFill>
                  <a:srgbClr val="00B050"/>
                </a:solidFill>
                <a:latin typeface="Georgia" panose="02040502050405020303" pitchFamily="18" charset="0"/>
              </a:rPr>
              <a:t>long  term improving trend</a:t>
            </a:r>
          </a:p>
        </p:txBody>
      </p:sp>
      <p:sp>
        <p:nvSpPr>
          <p:cNvPr id="46" name="TextBox 45"/>
          <p:cNvSpPr txBox="1"/>
          <p:nvPr/>
        </p:nvSpPr>
        <p:spPr>
          <a:xfrm>
            <a:off x="1524000" y="6334780"/>
            <a:ext cx="7781297" cy="523220"/>
          </a:xfrm>
          <a:prstGeom prst="rect">
            <a:avLst/>
          </a:prstGeom>
          <a:noFill/>
        </p:spPr>
        <p:txBody>
          <a:bodyPr wrap="none" rtlCol="0">
            <a:spAutoFit/>
          </a:bodyPr>
          <a:lstStyle/>
          <a:p>
            <a:r>
              <a:rPr lang="en-US" sz="1400" dirty="0">
                <a:latin typeface="Georgia" panose="02040502050405020303" pitchFamily="18" charset="0"/>
              </a:rPr>
              <a:t>Source: Data from USGS (2016), </a:t>
            </a:r>
            <a:r>
              <a:rPr lang="en-US" sz="1400" dirty="0">
                <a:latin typeface="Georgia" panose="02040502050405020303" pitchFamily="18" charset="0"/>
                <a:hlinkClick r:id="rId3"/>
              </a:rPr>
              <a:t>http://cbrim.er.usgs.gov/loads_query.html</a:t>
            </a:r>
            <a:r>
              <a:rPr lang="en-US" sz="1400" dirty="0">
                <a:latin typeface="Georgia" panose="02040502050405020303" pitchFamily="18" charset="0"/>
              </a:rPr>
              <a:t> </a:t>
            </a:r>
          </a:p>
          <a:p>
            <a:r>
              <a:rPr lang="en-US" sz="1400" dirty="0">
                <a:latin typeface="Georgia" panose="02040502050405020303" pitchFamily="18" charset="0"/>
              </a:rPr>
              <a:t>loads are approximate and in units of million </a:t>
            </a:r>
            <a:r>
              <a:rPr lang="en-US" sz="1400" dirty="0" err="1">
                <a:latin typeface="Georgia" panose="02040502050405020303" pitchFamily="18" charset="0"/>
              </a:rPr>
              <a:t>lbs</a:t>
            </a:r>
            <a:r>
              <a:rPr lang="en-US" sz="1400" dirty="0">
                <a:latin typeface="Georgia" panose="02040502050405020303" pitchFamily="18" charset="0"/>
              </a:rPr>
              <a:t>/year  using estimates for 1992, 2002, and 2012</a:t>
            </a:r>
          </a:p>
        </p:txBody>
      </p:sp>
      <p:sp>
        <p:nvSpPr>
          <p:cNvPr id="48" name="Down Arrow 47"/>
          <p:cNvSpPr/>
          <p:nvPr/>
        </p:nvSpPr>
        <p:spPr>
          <a:xfrm flipH="1">
            <a:off x="5748684" y="559210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Down Arrow 48"/>
          <p:cNvSpPr/>
          <p:nvPr/>
        </p:nvSpPr>
        <p:spPr>
          <a:xfrm flipH="1" flipV="1">
            <a:off x="5856358" y="559210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ight Arrow 50"/>
          <p:cNvSpPr/>
          <p:nvPr/>
        </p:nvSpPr>
        <p:spPr>
          <a:xfrm>
            <a:off x="3665370" y="4062872"/>
            <a:ext cx="653375" cy="316408"/>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F1D0FFF-E3B1-6748-A925-E3537F2C2EA0}" type="slidenum">
              <a:rPr lang="en-US" smtClean="0"/>
              <a:pPr/>
              <a:t>15</a:t>
            </a:fld>
            <a:endParaRPr lang="en-US"/>
          </a:p>
        </p:txBody>
      </p:sp>
      <p:sp>
        <p:nvSpPr>
          <p:cNvPr id="4" name="TextBox 3"/>
          <p:cNvSpPr txBox="1"/>
          <p:nvPr/>
        </p:nvSpPr>
        <p:spPr>
          <a:xfrm>
            <a:off x="9322440" y="5002178"/>
            <a:ext cx="2690187" cy="1200329"/>
          </a:xfrm>
          <a:prstGeom prst="rect">
            <a:avLst/>
          </a:prstGeom>
          <a:noFill/>
        </p:spPr>
        <p:txBody>
          <a:bodyPr wrap="square" rtlCol="0">
            <a:spAutoFit/>
          </a:bodyPr>
          <a:lstStyle/>
          <a:p>
            <a:r>
              <a:rPr lang="en-US" sz="2400" dirty="0" smtClean="0"/>
              <a:t>From the 2016 </a:t>
            </a:r>
            <a:r>
              <a:rPr lang="en-US" sz="2400" dirty="0" err="1" smtClean="0"/>
              <a:t>Conowingo</a:t>
            </a:r>
            <a:r>
              <a:rPr lang="en-US" sz="2400" dirty="0" smtClean="0"/>
              <a:t> Infill Webinar</a:t>
            </a:r>
            <a:endParaRPr lang="en-US" sz="2400" dirty="0"/>
          </a:p>
        </p:txBody>
      </p:sp>
      <p:sp>
        <p:nvSpPr>
          <p:cNvPr id="47" name="Rectangle 46"/>
          <p:cNvSpPr/>
          <p:nvPr/>
        </p:nvSpPr>
        <p:spPr>
          <a:xfrm>
            <a:off x="3027713" y="2044908"/>
            <a:ext cx="697276" cy="413437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066922" y="2018030"/>
            <a:ext cx="697276" cy="4120159"/>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lace20.png"/>
          <p:cNvPicPr>
            <a:picLocks noChangeAspect="1"/>
          </p:cNvPicPr>
          <p:nvPr/>
        </p:nvPicPr>
        <p:blipFill rotWithShape="1">
          <a:blip r:embed="rId2">
            <a:extLst>
              <a:ext uri="{28A0092B-C50C-407E-A947-70E740481C1C}">
                <a14:useLocalDpi xmlns:a14="http://schemas.microsoft.com/office/drawing/2010/main" val="0"/>
              </a:ext>
            </a:extLst>
          </a:blip>
          <a:srcRect l="2403" r="1486"/>
          <a:stretch/>
        </p:blipFill>
        <p:spPr>
          <a:xfrm>
            <a:off x="1529181" y="241300"/>
            <a:ext cx="9144000" cy="6616700"/>
          </a:xfrm>
          <a:prstGeom prst="rect">
            <a:avLst/>
          </a:prstGeom>
        </p:spPr>
      </p:pic>
      <p:sp>
        <p:nvSpPr>
          <p:cNvPr id="4" name="TextBox 3"/>
          <p:cNvSpPr txBox="1"/>
          <p:nvPr/>
        </p:nvSpPr>
        <p:spPr>
          <a:xfrm>
            <a:off x="2895601" y="3429000"/>
            <a:ext cx="7487947" cy="707886"/>
          </a:xfrm>
          <a:prstGeom prst="rect">
            <a:avLst/>
          </a:prstGeom>
          <a:noFill/>
        </p:spPr>
        <p:txBody>
          <a:bodyPr wrap="none" rtlCol="0">
            <a:spAutoFit/>
          </a:bodyPr>
          <a:lstStyle/>
          <a:p>
            <a:r>
              <a:rPr lang="en-US" sz="2000" b="1" dirty="0"/>
              <a:t>in 1990 </a:t>
            </a:r>
            <a:r>
              <a:rPr lang="en-US" sz="2000" b="1" dirty="0">
                <a:solidFill>
                  <a:srgbClr val="FF0000"/>
                </a:solidFill>
              </a:rPr>
              <a:t>additions to </a:t>
            </a:r>
            <a:r>
              <a:rPr lang="en-US" sz="2000" b="1" dirty="0"/>
              <a:t>storage were about 15% of annual input</a:t>
            </a:r>
          </a:p>
          <a:p>
            <a:r>
              <a:rPr lang="en-US" sz="2000" b="1" dirty="0"/>
              <a:t>by 2014 </a:t>
            </a:r>
            <a:r>
              <a:rPr lang="en-US" sz="2000" b="1" dirty="0">
                <a:solidFill>
                  <a:srgbClr val="FF0000"/>
                </a:solidFill>
              </a:rPr>
              <a:t>losses from </a:t>
            </a:r>
            <a:r>
              <a:rPr lang="en-US" sz="2000" b="1" dirty="0"/>
              <a:t>storage were about 8% of annual input</a:t>
            </a:r>
          </a:p>
        </p:txBody>
      </p:sp>
      <p:sp>
        <p:nvSpPr>
          <p:cNvPr id="5" name="TextBox 4"/>
          <p:cNvSpPr txBox="1"/>
          <p:nvPr/>
        </p:nvSpPr>
        <p:spPr>
          <a:xfrm>
            <a:off x="158151" y="5391703"/>
            <a:ext cx="2122098" cy="461665"/>
          </a:xfrm>
          <a:prstGeom prst="rect">
            <a:avLst/>
          </a:prstGeom>
          <a:noFill/>
        </p:spPr>
        <p:txBody>
          <a:bodyPr wrap="square" rtlCol="0">
            <a:spAutoFit/>
          </a:bodyPr>
          <a:lstStyle/>
          <a:p>
            <a:r>
              <a:rPr lang="en-US" sz="2400" b="1" dirty="0" smtClean="0"/>
              <a:t>Hirsch, 2016</a:t>
            </a:r>
            <a:endParaRPr lang="en-US" sz="2400" b="1" dirty="0"/>
          </a:p>
        </p:txBody>
      </p:sp>
    </p:spTree>
    <p:extLst>
      <p:ext uri="{BB962C8B-B14F-4D97-AF65-F5344CB8AC3E}">
        <p14:creationId xmlns:p14="http://schemas.microsoft.com/office/powerpoint/2010/main" val="1343151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0"/>
            <a:ext cx="9144000" cy="6858000"/>
          </a:xfrm>
          <a:prstGeom prst="rect">
            <a:avLst/>
          </a:prstGeom>
          <a:solidFill>
            <a:schemeClr val="bg1"/>
          </a:solidFill>
          <a:ln w="12700">
            <a:solidFill>
              <a:schemeClr val="tx1"/>
            </a:solidFill>
            <a:round/>
            <a:headEnd/>
            <a:tailEnd/>
          </a:ln>
        </p:spPr>
        <p:txBody>
          <a:bodyPr/>
          <a:lstStyle/>
          <a:p>
            <a:endParaRPr lang="en-US"/>
          </a:p>
        </p:txBody>
      </p:sp>
      <p:pic>
        <p:nvPicPr>
          <p:cNvPr id="3" name="Picture 2" descr="TPFlu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bg1"/>
            </a:solidFill>
          </a:ln>
        </p:spPr>
      </p:pic>
      <p:sp>
        <p:nvSpPr>
          <p:cNvPr id="4" name="Rectangle 3"/>
          <p:cNvSpPr/>
          <p:nvPr/>
        </p:nvSpPr>
        <p:spPr bwMode="auto">
          <a:xfrm>
            <a:off x="3505200" y="304800"/>
            <a:ext cx="5867400" cy="6096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000" b="1" dirty="0"/>
              <a:t>Total Phosphorus Flow-Normalized Flux</a:t>
            </a:r>
          </a:p>
          <a:p>
            <a:pPr algn="ctr"/>
            <a:r>
              <a:rPr lang="en-US" sz="2000" b="1" dirty="0"/>
              <a:t>1995-2014 +5.4%/</a:t>
            </a:r>
            <a:r>
              <a:rPr lang="en-US" sz="2000" b="1" dirty="0" err="1"/>
              <a:t>yr</a:t>
            </a:r>
            <a:r>
              <a:rPr lang="en-US" sz="2000" b="1" dirty="0"/>
              <a:t>     2005-2014 + 2.6%/</a:t>
            </a:r>
            <a:r>
              <a:rPr lang="en-US" sz="2000" b="1" dirty="0" err="1"/>
              <a:t>yr</a:t>
            </a:r>
            <a:endParaRPr lang="en-US" sz="2000" b="1" dirty="0"/>
          </a:p>
        </p:txBody>
      </p:sp>
      <p:pic>
        <p:nvPicPr>
          <p:cNvPr id="5" name="Picture 8" descr="Image of large USGS Identifier"/>
          <p:cNvPicPr>
            <a:picLocks noChangeAspect="1" noChangeArrowheads="1"/>
          </p:cNvPicPr>
          <p:nvPr/>
        </p:nvPicPr>
        <p:blipFill>
          <a:blip r:embed="rId3" cstate="print">
            <a:clrChange>
              <a:clrFrom>
                <a:srgbClr val="92AFC1"/>
              </a:clrFrom>
              <a:clrTo>
                <a:srgbClr val="92AFC1">
                  <a:alpha val="0"/>
                </a:srgbClr>
              </a:clrTo>
            </a:clrChange>
            <a:extLst>
              <a:ext uri="{28A0092B-C50C-407E-A947-70E740481C1C}">
                <a14:useLocalDpi xmlns:a14="http://schemas.microsoft.com/office/drawing/2010/main" val="0"/>
              </a:ext>
            </a:extLst>
          </a:blip>
          <a:srcRect/>
          <a:stretch>
            <a:fillRect/>
          </a:stretch>
        </p:blipFill>
        <p:spPr bwMode="auto">
          <a:xfrm>
            <a:off x="1752600" y="6248400"/>
            <a:ext cx="13033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58151" y="5391703"/>
            <a:ext cx="2122098" cy="461665"/>
          </a:xfrm>
          <a:prstGeom prst="rect">
            <a:avLst/>
          </a:prstGeom>
          <a:noFill/>
        </p:spPr>
        <p:txBody>
          <a:bodyPr wrap="square" rtlCol="0">
            <a:spAutoFit/>
          </a:bodyPr>
          <a:lstStyle/>
          <a:p>
            <a:r>
              <a:rPr lang="en-US" sz="2400" b="1" dirty="0" smtClean="0"/>
              <a:t>Hirsch, 2016</a:t>
            </a:r>
            <a:endParaRPr lang="en-US" sz="2400" b="1" dirty="0"/>
          </a:p>
        </p:txBody>
      </p:sp>
    </p:spTree>
    <p:extLst>
      <p:ext uri="{BB962C8B-B14F-4D97-AF65-F5344CB8AC3E}">
        <p14:creationId xmlns:p14="http://schemas.microsoft.com/office/powerpoint/2010/main" val="2005168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nline image 1"/>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373672" y="188421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375760" y="2510520"/>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42760" y="1416800"/>
            <a:ext cx="4012637" cy="369332"/>
          </a:xfrm>
          <a:prstGeom prst="rect">
            <a:avLst/>
          </a:prstGeom>
          <a:noFill/>
        </p:spPr>
        <p:txBody>
          <a:bodyPr wrap="none" rtlCol="0">
            <a:spAutoFit/>
          </a:bodyPr>
          <a:lstStyle/>
          <a:p>
            <a:r>
              <a:rPr lang="en-US" dirty="0">
                <a:latin typeface="Georgia" panose="02040502050405020303" pitchFamily="18" charset="0"/>
              </a:rPr>
              <a:t>Early 1990’s,  about 50% of P trapped</a:t>
            </a:r>
          </a:p>
        </p:txBody>
      </p:sp>
      <p:sp>
        <p:nvSpPr>
          <p:cNvPr id="9" name="TextBox 8"/>
          <p:cNvSpPr txBox="1"/>
          <p:nvPr/>
        </p:nvSpPr>
        <p:spPr>
          <a:xfrm>
            <a:off x="3013992" y="2095209"/>
            <a:ext cx="649537" cy="461665"/>
          </a:xfrm>
          <a:prstGeom prst="rect">
            <a:avLst/>
          </a:prstGeom>
          <a:noFill/>
        </p:spPr>
        <p:txBody>
          <a:bodyPr wrap="none" rtlCol="0">
            <a:spAutoFit/>
          </a:bodyPr>
          <a:lstStyle/>
          <a:p>
            <a:r>
              <a:rPr lang="en-US" sz="2400" dirty="0"/>
              <a:t>~10</a:t>
            </a:r>
          </a:p>
        </p:txBody>
      </p:sp>
      <p:sp>
        <p:nvSpPr>
          <p:cNvPr id="10" name="Right Arrow 9"/>
          <p:cNvSpPr/>
          <p:nvPr/>
        </p:nvSpPr>
        <p:spPr>
          <a:xfrm>
            <a:off x="3639569" y="2084004"/>
            <a:ext cx="698501" cy="526934"/>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5636708" y="2058604"/>
            <a:ext cx="219650"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53316" y="2072349"/>
            <a:ext cx="494046" cy="461665"/>
          </a:xfrm>
          <a:prstGeom prst="rect">
            <a:avLst/>
          </a:prstGeom>
          <a:noFill/>
        </p:spPr>
        <p:txBody>
          <a:bodyPr wrap="none" rtlCol="0">
            <a:spAutoFit/>
          </a:bodyPr>
          <a:lstStyle/>
          <a:p>
            <a:r>
              <a:rPr lang="en-US" sz="2400" dirty="0"/>
              <a:t>~5</a:t>
            </a:r>
          </a:p>
        </p:txBody>
      </p:sp>
      <p:sp>
        <p:nvSpPr>
          <p:cNvPr id="13" name="Right Arrow 12"/>
          <p:cNvSpPr/>
          <p:nvPr/>
        </p:nvSpPr>
        <p:spPr>
          <a:xfrm>
            <a:off x="7411436" y="217290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008836" y="2095209"/>
            <a:ext cx="494046" cy="461665"/>
          </a:xfrm>
          <a:prstGeom prst="rect">
            <a:avLst/>
          </a:prstGeom>
          <a:noFill/>
        </p:spPr>
        <p:txBody>
          <a:bodyPr wrap="none" rtlCol="0">
            <a:spAutoFit/>
          </a:bodyPr>
          <a:lstStyle/>
          <a:p>
            <a:r>
              <a:rPr lang="en-US" sz="2400" dirty="0"/>
              <a:t>~5</a:t>
            </a:r>
          </a:p>
        </p:txBody>
      </p:sp>
      <p:sp>
        <p:nvSpPr>
          <p:cNvPr id="24" name="Rounded Rectangle 23"/>
          <p:cNvSpPr/>
          <p:nvPr/>
        </p:nvSpPr>
        <p:spPr>
          <a:xfrm>
            <a:off x="4452909" y="3619166"/>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4454997" y="4135988"/>
            <a:ext cx="2943616" cy="26188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913105" y="3148830"/>
            <a:ext cx="4071949" cy="369332"/>
          </a:xfrm>
          <a:prstGeom prst="rect">
            <a:avLst/>
          </a:prstGeom>
          <a:noFill/>
        </p:spPr>
        <p:txBody>
          <a:bodyPr wrap="none" rtlCol="0">
            <a:spAutoFit/>
          </a:bodyPr>
          <a:lstStyle/>
          <a:p>
            <a:r>
              <a:rPr lang="en-US" dirty="0">
                <a:latin typeface="Georgia" panose="02040502050405020303" pitchFamily="18" charset="0"/>
              </a:rPr>
              <a:t>Early 2000’s,  about 40% of P trapped</a:t>
            </a:r>
          </a:p>
        </p:txBody>
      </p:sp>
      <p:sp>
        <p:nvSpPr>
          <p:cNvPr id="27" name="TextBox 26"/>
          <p:cNvSpPr txBox="1"/>
          <p:nvPr/>
        </p:nvSpPr>
        <p:spPr>
          <a:xfrm>
            <a:off x="3080529" y="3804757"/>
            <a:ext cx="649537" cy="461665"/>
          </a:xfrm>
          <a:prstGeom prst="rect">
            <a:avLst/>
          </a:prstGeom>
          <a:noFill/>
        </p:spPr>
        <p:txBody>
          <a:bodyPr wrap="none" rtlCol="0">
            <a:spAutoFit/>
          </a:bodyPr>
          <a:lstStyle/>
          <a:p>
            <a:r>
              <a:rPr lang="en-US" sz="2400" dirty="0"/>
              <a:t>~11</a:t>
            </a:r>
          </a:p>
        </p:txBody>
      </p:sp>
      <p:sp>
        <p:nvSpPr>
          <p:cNvPr id="28" name="Right Arrow 27"/>
          <p:cNvSpPr/>
          <p:nvPr/>
        </p:nvSpPr>
        <p:spPr>
          <a:xfrm>
            <a:off x="3693406" y="3755452"/>
            <a:ext cx="680266" cy="546311"/>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flipH="1">
            <a:off x="5715945" y="3657266"/>
            <a:ext cx="233945"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921453" y="3756497"/>
            <a:ext cx="494046" cy="461665"/>
          </a:xfrm>
          <a:prstGeom prst="rect">
            <a:avLst/>
          </a:prstGeom>
          <a:noFill/>
        </p:spPr>
        <p:txBody>
          <a:bodyPr wrap="none" rtlCol="0">
            <a:spAutoFit/>
          </a:bodyPr>
          <a:lstStyle/>
          <a:p>
            <a:r>
              <a:rPr lang="en-US" sz="2400" dirty="0"/>
              <a:t>~5</a:t>
            </a:r>
          </a:p>
        </p:txBody>
      </p:sp>
      <p:sp>
        <p:nvSpPr>
          <p:cNvPr id="31" name="Right Arrow 30"/>
          <p:cNvSpPr/>
          <p:nvPr/>
        </p:nvSpPr>
        <p:spPr>
          <a:xfrm>
            <a:off x="7490673" y="3831652"/>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100773" y="3741257"/>
            <a:ext cx="494046" cy="461665"/>
          </a:xfrm>
          <a:prstGeom prst="rect">
            <a:avLst/>
          </a:prstGeom>
          <a:noFill/>
        </p:spPr>
        <p:txBody>
          <a:bodyPr wrap="none" rtlCol="0">
            <a:spAutoFit/>
          </a:bodyPr>
          <a:lstStyle/>
          <a:p>
            <a:r>
              <a:rPr lang="en-US" sz="2400" dirty="0"/>
              <a:t>~6</a:t>
            </a:r>
          </a:p>
        </p:txBody>
      </p:sp>
      <p:sp>
        <p:nvSpPr>
          <p:cNvPr id="33" name="Rounded Rectangle 32"/>
          <p:cNvSpPr/>
          <p:nvPr/>
        </p:nvSpPr>
        <p:spPr>
          <a:xfrm>
            <a:off x="4481346" y="5333666"/>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4" name="Rounded Rectangle 33"/>
          <p:cNvSpPr/>
          <p:nvPr/>
        </p:nvSpPr>
        <p:spPr>
          <a:xfrm>
            <a:off x="4483434" y="5783972"/>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859857" y="4849136"/>
            <a:ext cx="4511171" cy="369332"/>
          </a:xfrm>
          <a:prstGeom prst="rect">
            <a:avLst/>
          </a:prstGeom>
          <a:noFill/>
        </p:spPr>
        <p:txBody>
          <a:bodyPr wrap="none" rtlCol="0">
            <a:spAutoFit/>
          </a:bodyPr>
          <a:lstStyle/>
          <a:p>
            <a:r>
              <a:rPr lang="en-US" dirty="0">
                <a:latin typeface="Georgia" panose="02040502050405020303" pitchFamily="18" charset="0"/>
              </a:rPr>
              <a:t>Early 2010’s, Approaching no net trapping</a:t>
            </a:r>
          </a:p>
        </p:txBody>
      </p:sp>
      <p:sp>
        <p:nvSpPr>
          <p:cNvPr id="36" name="TextBox 35"/>
          <p:cNvSpPr txBox="1"/>
          <p:nvPr/>
        </p:nvSpPr>
        <p:spPr>
          <a:xfrm>
            <a:off x="3172466" y="5443057"/>
            <a:ext cx="494046" cy="461665"/>
          </a:xfrm>
          <a:prstGeom prst="rect">
            <a:avLst/>
          </a:prstGeom>
          <a:noFill/>
        </p:spPr>
        <p:txBody>
          <a:bodyPr wrap="none" rtlCol="0">
            <a:spAutoFit/>
          </a:bodyPr>
          <a:lstStyle/>
          <a:p>
            <a:r>
              <a:rPr lang="en-US" sz="2400" dirty="0"/>
              <a:t>~8</a:t>
            </a:r>
          </a:p>
        </p:txBody>
      </p:sp>
      <p:sp>
        <p:nvSpPr>
          <p:cNvPr id="37" name="Right Arrow 36"/>
          <p:cNvSpPr/>
          <p:nvPr/>
        </p:nvSpPr>
        <p:spPr>
          <a:xfrm>
            <a:off x="3721844" y="5533452"/>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flipH="1">
            <a:off x="5748684" y="5458296"/>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911790" y="5420197"/>
            <a:ext cx="494046" cy="461665"/>
          </a:xfrm>
          <a:prstGeom prst="rect">
            <a:avLst/>
          </a:prstGeom>
          <a:noFill/>
        </p:spPr>
        <p:txBody>
          <a:bodyPr wrap="none" rtlCol="0">
            <a:spAutoFit/>
          </a:bodyPr>
          <a:lstStyle/>
          <a:p>
            <a:r>
              <a:rPr lang="en-US" sz="2400" dirty="0"/>
              <a:t>~0</a:t>
            </a:r>
          </a:p>
        </p:txBody>
      </p:sp>
      <p:sp>
        <p:nvSpPr>
          <p:cNvPr id="40" name="Right Arrow 39"/>
          <p:cNvSpPr/>
          <p:nvPr/>
        </p:nvSpPr>
        <p:spPr>
          <a:xfrm>
            <a:off x="7519110" y="5533452"/>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116510" y="5443057"/>
            <a:ext cx="494046" cy="461665"/>
          </a:xfrm>
          <a:prstGeom prst="rect">
            <a:avLst/>
          </a:prstGeom>
          <a:noFill/>
        </p:spPr>
        <p:txBody>
          <a:bodyPr wrap="none" rtlCol="0">
            <a:spAutoFit/>
          </a:bodyPr>
          <a:lstStyle/>
          <a:p>
            <a:r>
              <a:rPr lang="en-US" sz="2400" dirty="0"/>
              <a:t>~8</a:t>
            </a:r>
          </a:p>
        </p:txBody>
      </p:sp>
      <p:sp>
        <p:nvSpPr>
          <p:cNvPr id="42" name="Left Brace 41"/>
          <p:cNvSpPr/>
          <p:nvPr/>
        </p:nvSpPr>
        <p:spPr>
          <a:xfrm>
            <a:off x="2844800" y="1884218"/>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664158" y="2993361"/>
            <a:ext cx="1248801" cy="1815882"/>
          </a:xfrm>
          <a:prstGeom prst="rect">
            <a:avLst/>
          </a:prstGeom>
          <a:noFill/>
        </p:spPr>
        <p:txBody>
          <a:bodyPr wrap="square" rtlCol="0">
            <a:spAutoFit/>
          </a:bodyPr>
          <a:lstStyle/>
          <a:p>
            <a:r>
              <a:rPr lang="en-US" sz="1600" b="1" u="sng" dirty="0">
                <a:latin typeface="Georgia" panose="02040502050405020303" pitchFamily="18" charset="0"/>
              </a:rPr>
              <a:t>Loads Into Reservoir System</a:t>
            </a:r>
          </a:p>
          <a:p>
            <a:r>
              <a:rPr lang="en-US" sz="1600" dirty="0">
                <a:solidFill>
                  <a:srgbClr val="00B050"/>
                </a:solidFill>
                <a:latin typeface="Georgia" panose="02040502050405020303" pitchFamily="18" charset="0"/>
              </a:rPr>
              <a:t>Long term improving trend</a:t>
            </a:r>
          </a:p>
        </p:txBody>
      </p:sp>
      <p:sp>
        <p:nvSpPr>
          <p:cNvPr id="44" name="Left Brace 43"/>
          <p:cNvSpPr/>
          <p:nvPr/>
        </p:nvSpPr>
        <p:spPr>
          <a:xfrm flipH="1">
            <a:off x="8508442" y="1860732"/>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9052420" y="2863333"/>
            <a:ext cx="1561852" cy="2062103"/>
          </a:xfrm>
          <a:prstGeom prst="rect">
            <a:avLst/>
          </a:prstGeom>
          <a:noFill/>
        </p:spPr>
        <p:txBody>
          <a:bodyPr wrap="square" rtlCol="0">
            <a:spAutoFit/>
          </a:bodyPr>
          <a:lstStyle/>
          <a:p>
            <a:r>
              <a:rPr lang="en-US" sz="1600" b="1" u="sng" dirty="0">
                <a:latin typeface="Georgia" panose="02040502050405020303" pitchFamily="18" charset="0"/>
              </a:rPr>
              <a:t>Loads Out of Reservoir System - </a:t>
            </a:r>
            <a:r>
              <a:rPr lang="en-US" sz="1600" b="1" u="sng" dirty="0" err="1">
                <a:latin typeface="Georgia" panose="02040502050405020303" pitchFamily="18" charset="0"/>
              </a:rPr>
              <a:t>Conowingo</a:t>
            </a:r>
            <a:r>
              <a:rPr lang="en-US" sz="1600" dirty="0">
                <a:latin typeface="Georgia" panose="02040502050405020303" pitchFamily="18" charset="0"/>
              </a:rPr>
              <a:t> </a:t>
            </a:r>
            <a:r>
              <a:rPr lang="en-US" sz="1600" dirty="0">
                <a:solidFill>
                  <a:srgbClr val="FF0000"/>
                </a:solidFill>
                <a:latin typeface="Georgia" panose="02040502050405020303" pitchFamily="18" charset="0"/>
              </a:rPr>
              <a:t>Long term degrading trend</a:t>
            </a:r>
          </a:p>
          <a:p>
            <a:endParaRPr lang="en-US" sz="1600" dirty="0">
              <a:latin typeface="Georgia" panose="02040502050405020303" pitchFamily="18" charset="0"/>
            </a:endParaRPr>
          </a:p>
        </p:txBody>
      </p:sp>
      <p:sp>
        <p:nvSpPr>
          <p:cNvPr id="47" name="Down Arrow 46"/>
          <p:cNvSpPr/>
          <p:nvPr/>
        </p:nvSpPr>
        <p:spPr>
          <a:xfrm flipH="1" flipV="1">
            <a:off x="5856358" y="5458296"/>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577975" y="6317503"/>
            <a:ext cx="7738016" cy="523220"/>
          </a:xfrm>
          <a:prstGeom prst="rect">
            <a:avLst/>
          </a:prstGeom>
          <a:noFill/>
        </p:spPr>
        <p:txBody>
          <a:bodyPr wrap="none" rtlCol="0">
            <a:spAutoFit/>
          </a:bodyPr>
          <a:lstStyle/>
          <a:p>
            <a:r>
              <a:rPr lang="en-US" sz="1400" dirty="0">
                <a:latin typeface="Georgia" panose="02040502050405020303" pitchFamily="18" charset="0"/>
              </a:rPr>
              <a:t>Source: Data from USGS (2016), </a:t>
            </a:r>
            <a:r>
              <a:rPr lang="en-US" sz="1400" dirty="0">
                <a:latin typeface="Georgia" panose="02040502050405020303" pitchFamily="18" charset="0"/>
                <a:hlinkClick r:id="rId3"/>
              </a:rPr>
              <a:t>http://cbrim.er.usgs.gov/loads_query.html</a:t>
            </a:r>
            <a:r>
              <a:rPr lang="en-US" sz="1400" dirty="0">
                <a:latin typeface="Georgia" panose="02040502050405020303" pitchFamily="18" charset="0"/>
              </a:rPr>
              <a:t> </a:t>
            </a:r>
          </a:p>
          <a:p>
            <a:r>
              <a:rPr lang="en-US" sz="1400" dirty="0">
                <a:latin typeface="Georgia" panose="02040502050405020303" pitchFamily="18" charset="0"/>
              </a:rPr>
              <a:t>loads are approximate and in units of million </a:t>
            </a:r>
            <a:r>
              <a:rPr lang="en-US" sz="1400" dirty="0" err="1">
                <a:latin typeface="Georgia" panose="02040502050405020303" pitchFamily="18" charset="0"/>
              </a:rPr>
              <a:t>lbs</a:t>
            </a:r>
            <a:r>
              <a:rPr lang="en-US" sz="1400" dirty="0">
                <a:latin typeface="Georgia" panose="02040502050405020303" pitchFamily="18" charset="0"/>
              </a:rPr>
              <a:t>/year using estimates for 1992, 2002, and 2012</a:t>
            </a:r>
          </a:p>
        </p:txBody>
      </p:sp>
      <p:sp>
        <p:nvSpPr>
          <p:cNvPr id="46" name="Title 1"/>
          <p:cNvSpPr>
            <a:spLocks noGrp="1"/>
          </p:cNvSpPr>
          <p:nvPr>
            <p:ph type="title"/>
          </p:nvPr>
        </p:nvSpPr>
        <p:spPr>
          <a:xfrm>
            <a:off x="1524000" y="128325"/>
            <a:ext cx="9123137" cy="1143000"/>
          </a:xfrm>
        </p:spPr>
        <p:txBody>
          <a:bodyPr>
            <a:noAutofit/>
          </a:bodyPr>
          <a:lstStyle/>
          <a:p>
            <a:r>
              <a:rPr lang="en-US" sz="2800" b="1" dirty="0">
                <a:latin typeface="Georgia" panose="02040502050405020303" pitchFamily="18" charset="0"/>
                <a:cs typeface="Arial" panose="020B0604020202020204" pitchFamily="34" charset="0"/>
              </a:rPr>
              <a:t>Phosphorus Loads Into, Trapped Within and Exiting the Reservoir System: 1990s-2010s</a:t>
            </a:r>
          </a:p>
        </p:txBody>
      </p:sp>
      <p:sp>
        <p:nvSpPr>
          <p:cNvPr id="2" name="Slide Number Placeholder 1"/>
          <p:cNvSpPr>
            <a:spLocks noGrp="1"/>
          </p:cNvSpPr>
          <p:nvPr>
            <p:ph type="sldNum" sz="quarter" idx="12"/>
          </p:nvPr>
        </p:nvSpPr>
        <p:spPr/>
        <p:txBody>
          <a:bodyPr/>
          <a:lstStyle/>
          <a:p>
            <a:fld id="{0F1D0FFF-E3B1-6748-A925-E3537F2C2EA0}" type="slidenum">
              <a:rPr lang="en-US" smtClean="0"/>
              <a:pPr/>
              <a:t>18</a:t>
            </a:fld>
            <a:endParaRPr lang="en-US"/>
          </a:p>
        </p:txBody>
      </p:sp>
      <p:sp>
        <p:nvSpPr>
          <p:cNvPr id="48" name="TextBox 47"/>
          <p:cNvSpPr txBox="1"/>
          <p:nvPr/>
        </p:nvSpPr>
        <p:spPr>
          <a:xfrm>
            <a:off x="9205718" y="5138770"/>
            <a:ext cx="2690187" cy="1200329"/>
          </a:xfrm>
          <a:prstGeom prst="rect">
            <a:avLst/>
          </a:prstGeom>
          <a:noFill/>
        </p:spPr>
        <p:txBody>
          <a:bodyPr wrap="square" rtlCol="0">
            <a:spAutoFit/>
          </a:bodyPr>
          <a:lstStyle/>
          <a:p>
            <a:r>
              <a:rPr lang="en-US" sz="2400" dirty="0" smtClean="0"/>
              <a:t>From the 2016 </a:t>
            </a:r>
            <a:r>
              <a:rPr lang="en-US" sz="2400" dirty="0" err="1" smtClean="0"/>
              <a:t>Conowingo</a:t>
            </a:r>
            <a:r>
              <a:rPr lang="en-US" sz="2400" dirty="0" smtClean="0"/>
              <a:t> Infill Webinar</a:t>
            </a:r>
            <a:endParaRPr lang="en-US" sz="2400" dirty="0"/>
          </a:p>
        </p:txBody>
      </p:sp>
      <p:sp>
        <p:nvSpPr>
          <p:cNvPr id="49" name="Rectangle 48"/>
          <p:cNvSpPr/>
          <p:nvPr/>
        </p:nvSpPr>
        <p:spPr>
          <a:xfrm>
            <a:off x="3027713" y="1930608"/>
            <a:ext cx="697276" cy="413437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028822" y="1916430"/>
            <a:ext cx="697276" cy="4120159"/>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lace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98594"/>
            <a:ext cx="9144000" cy="6359407"/>
          </a:xfrm>
          <a:prstGeom prst="rect">
            <a:avLst/>
          </a:prstGeom>
        </p:spPr>
      </p:pic>
      <p:sp>
        <p:nvSpPr>
          <p:cNvPr id="3" name="Rectangle 2"/>
          <p:cNvSpPr/>
          <p:nvPr/>
        </p:nvSpPr>
        <p:spPr>
          <a:xfrm>
            <a:off x="2936434" y="3173847"/>
            <a:ext cx="6969566" cy="646331"/>
          </a:xfrm>
          <a:prstGeom prst="rect">
            <a:avLst/>
          </a:prstGeom>
        </p:spPr>
        <p:txBody>
          <a:bodyPr wrap="square">
            <a:spAutoFit/>
          </a:bodyPr>
          <a:lstStyle/>
          <a:p>
            <a:r>
              <a:rPr lang="en-US" sz="1800" b="1" dirty="0"/>
              <a:t>in 1990 </a:t>
            </a:r>
            <a:r>
              <a:rPr lang="en-US" sz="1800" b="1" dirty="0">
                <a:solidFill>
                  <a:srgbClr val="FF0000"/>
                </a:solidFill>
              </a:rPr>
              <a:t>additions to </a:t>
            </a:r>
            <a:r>
              <a:rPr lang="en-US" sz="1800" b="1" dirty="0"/>
              <a:t>storage were about 53% of annual input</a:t>
            </a:r>
          </a:p>
          <a:p>
            <a:r>
              <a:rPr lang="en-US" sz="1800" b="1" dirty="0"/>
              <a:t>by 2014 </a:t>
            </a:r>
            <a:r>
              <a:rPr lang="en-US" sz="1800" b="1" dirty="0">
                <a:solidFill>
                  <a:srgbClr val="FF0000"/>
                </a:solidFill>
              </a:rPr>
              <a:t>losses from </a:t>
            </a:r>
            <a:r>
              <a:rPr lang="en-US" sz="1800" b="1" dirty="0"/>
              <a:t>storage were about 9% of annual input</a:t>
            </a:r>
          </a:p>
        </p:txBody>
      </p:sp>
      <p:pic>
        <p:nvPicPr>
          <p:cNvPr id="4" name="Picture 8" descr="Image of large USGS Identifier"/>
          <p:cNvPicPr>
            <a:picLocks noChangeAspect="1" noChangeArrowheads="1"/>
          </p:cNvPicPr>
          <p:nvPr/>
        </p:nvPicPr>
        <p:blipFill>
          <a:blip r:embed="rId3" cstate="print">
            <a:clrChange>
              <a:clrFrom>
                <a:srgbClr val="92AFC1"/>
              </a:clrFrom>
              <a:clrTo>
                <a:srgbClr val="92AFC1">
                  <a:alpha val="0"/>
                </a:srgbClr>
              </a:clrTo>
            </a:clrChange>
            <a:extLst>
              <a:ext uri="{28A0092B-C50C-407E-A947-70E740481C1C}">
                <a14:useLocalDpi xmlns:a14="http://schemas.microsoft.com/office/drawing/2010/main" val="0"/>
              </a:ext>
            </a:extLst>
          </a:blip>
          <a:srcRect/>
          <a:stretch>
            <a:fillRect/>
          </a:stretch>
        </p:blipFill>
        <p:spPr bwMode="auto">
          <a:xfrm>
            <a:off x="1600200" y="6400800"/>
            <a:ext cx="13033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58151" y="5417103"/>
            <a:ext cx="2122098" cy="461665"/>
          </a:xfrm>
          <a:prstGeom prst="rect">
            <a:avLst/>
          </a:prstGeom>
          <a:noFill/>
        </p:spPr>
        <p:txBody>
          <a:bodyPr wrap="square" rtlCol="0">
            <a:spAutoFit/>
          </a:bodyPr>
          <a:lstStyle/>
          <a:p>
            <a:r>
              <a:rPr lang="en-US" sz="2400" b="1" dirty="0" smtClean="0"/>
              <a:t>Hirsch, 2016</a:t>
            </a:r>
            <a:endParaRPr lang="en-US" sz="2400" b="1" dirty="0"/>
          </a:p>
        </p:txBody>
      </p:sp>
    </p:spTree>
    <p:extLst>
      <p:ext uri="{BB962C8B-B14F-4D97-AF65-F5344CB8AC3E}">
        <p14:creationId xmlns:p14="http://schemas.microsoft.com/office/powerpoint/2010/main" val="218082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29" y="1055914"/>
            <a:ext cx="10308771"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Summary of previous investigations and STAC involvement</a:t>
            </a:r>
          </a:p>
          <a:p>
            <a:pPr marL="914400" lvl="1" indent="-457200">
              <a:buFont typeface="Arial" panose="020B0604020202020204" pitchFamily="34" charset="0"/>
              <a:buChar char="•"/>
            </a:pPr>
            <a:r>
              <a:rPr lang="en-US" sz="2800" dirty="0" smtClean="0"/>
              <a:t>Lower Susquehanna River Watershed Assessment (2014 Draft, 2016 Final Report)</a:t>
            </a:r>
          </a:p>
          <a:p>
            <a:pPr marL="914400" lvl="1" indent="-457200">
              <a:buFont typeface="Arial" panose="020B0604020202020204" pitchFamily="34" charset="0"/>
              <a:buChar char="•"/>
            </a:pPr>
            <a:r>
              <a:rPr lang="en-US" sz="2800" dirty="0" smtClean="0"/>
              <a:t>STAC Review of LSRWA (2014)</a:t>
            </a:r>
          </a:p>
          <a:p>
            <a:pPr marL="914400" lvl="1" indent="-457200">
              <a:buFont typeface="Arial" panose="020B0604020202020204" pitchFamily="34" charset="0"/>
              <a:buChar char="•"/>
            </a:pPr>
            <a:r>
              <a:rPr lang="en-US" sz="2800" dirty="0" smtClean="0"/>
              <a:t>USGS long-term analyses of sediment and nutrient flux </a:t>
            </a:r>
          </a:p>
          <a:p>
            <a:pPr marL="914400" lvl="1" indent="-457200">
              <a:buFont typeface="Arial" panose="020B0604020202020204" pitchFamily="34" charset="0"/>
              <a:buChar char="•"/>
            </a:pPr>
            <a:r>
              <a:rPr lang="en-US" sz="2800" dirty="0" smtClean="0"/>
              <a:t>STAC Workshop on </a:t>
            </a:r>
            <a:r>
              <a:rPr lang="en-US" sz="2800" dirty="0" err="1" smtClean="0"/>
              <a:t>Conowingo</a:t>
            </a:r>
            <a:r>
              <a:rPr lang="en-US" sz="2800" dirty="0" smtClean="0"/>
              <a:t> Reservoir Infill (2016)</a:t>
            </a:r>
          </a:p>
          <a:p>
            <a:pPr marL="914400" lvl="1" indent="-457200">
              <a:buFont typeface="Arial" panose="020B0604020202020204" pitchFamily="34" charset="0"/>
              <a:buChar char="•"/>
            </a:pPr>
            <a:r>
              <a:rPr lang="en-US" sz="2800" dirty="0" smtClean="0"/>
              <a:t>UMCES Reports on Biogeochemistry, Geology and Physics of </a:t>
            </a:r>
            <a:r>
              <a:rPr lang="en-US" sz="2800" dirty="0" err="1" smtClean="0"/>
              <a:t>Conowingo</a:t>
            </a:r>
            <a:r>
              <a:rPr lang="en-US" sz="2800" dirty="0" smtClean="0"/>
              <a:t> Reservoir and Upper Chesapeake Bay (2017)</a:t>
            </a:r>
          </a:p>
          <a:p>
            <a:pPr marL="914400" lvl="1" indent="-457200">
              <a:buFont typeface="Arial" panose="020B0604020202020204" pitchFamily="34" charset="0"/>
              <a:buChar char="•"/>
            </a:pPr>
            <a:r>
              <a:rPr lang="en-US" sz="2800" dirty="0" smtClean="0"/>
              <a:t>2019 USGS analysis of </a:t>
            </a:r>
            <a:r>
              <a:rPr lang="en-US" sz="2800" dirty="0" err="1" smtClean="0"/>
              <a:t>orthophosphorus</a:t>
            </a:r>
            <a:r>
              <a:rPr lang="en-US" sz="2800" dirty="0" smtClean="0"/>
              <a:t> flux trends</a:t>
            </a:r>
          </a:p>
          <a:p>
            <a:pPr marL="914400" lvl="1" indent="-457200">
              <a:buFont typeface="Arial" panose="020B0604020202020204" pitchFamily="34" charset="0"/>
              <a:buChar char="•"/>
            </a:pPr>
            <a:r>
              <a:rPr lang="en-US" sz="2800" dirty="0" smtClean="0"/>
              <a:t>2020 STAC comment and recommendation to FERC on Exelon Agreement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7309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941"/>
            <a:ext cx="12192000" cy="6828117"/>
          </a:xfrm>
          <a:prstGeom prst="rect">
            <a:avLst/>
          </a:prstGeom>
        </p:spPr>
      </p:pic>
      <p:sp>
        <p:nvSpPr>
          <p:cNvPr id="3" name="TextBox 2"/>
          <p:cNvSpPr txBox="1"/>
          <p:nvPr/>
        </p:nvSpPr>
        <p:spPr>
          <a:xfrm>
            <a:off x="488034" y="64323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182214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1"/>
            <a:ext cx="12071596" cy="6858000"/>
          </a:xfrm>
          <a:prstGeom prst="rect">
            <a:avLst/>
          </a:prstGeom>
        </p:spPr>
      </p:pic>
    </p:spTree>
    <p:extLst>
      <p:ext uri="{BB962C8B-B14F-4D97-AF65-F5344CB8AC3E}">
        <p14:creationId xmlns:p14="http://schemas.microsoft.com/office/powerpoint/2010/main" val="13015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0" y="304800"/>
            <a:ext cx="4038600" cy="4191000"/>
          </a:xfrm>
        </p:spPr>
        <p:txBody>
          <a:bodyPr>
            <a:normAutofit fontScale="90000"/>
          </a:bodyPr>
          <a:lstStyle/>
          <a:p>
            <a:r>
              <a:rPr lang="en-US" b="1" dirty="0" smtClean="0"/>
              <a:t>Lower Susquehanna River</a:t>
            </a:r>
            <a:br>
              <a:rPr lang="en-US" b="1" dirty="0" smtClean="0"/>
            </a:br>
            <a:r>
              <a:rPr lang="en-US" b="1" dirty="0" smtClean="0"/>
              <a:t>Watershed Assessment</a:t>
            </a:r>
            <a:r>
              <a:rPr lang="en-US" sz="4000" dirty="0"/>
              <a:t/>
            </a:r>
            <a:br>
              <a:rPr lang="en-US" sz="4000" dirty="0"/>
            </a:br>
            <a:r>
              <a:rPr lang="en-US" sz="4000" dirty="0"/>
              <a:t/>
            </a:r>
            <a:br>
              <a:rPr lang="en-US" sz="4000" dirty="0"/>
            </a:br>
            <a:endParaRPr lang="en-US" sz="4000" dirty="0"/>
          </a:p>
        </p:txBody>
      </p:sp>
      <p:sp>
        <p:nvSpPr>
          <p:cNvPr id="27651" name="TextBox 5"/>
          <p:cNvSpPr txBox="1">
            <a:spLocks noChangeArrowheads="1"/>
          </p:cNvSpPr>
          <p:nvPr/>
        </p:nvSpPr>
        <p:spPr bwMode="auto">
          <a:xfrm>
            <a:off x="1529443" y="3648298"/>
            <a:ext cx="3810000" cy="707886"/>
          </a:xfrm>
          <a:prstGeom prst="rect">
            <a:avLst/>
          </a:prstGeom>
          <a:noFill/>
          <a:ln w="9525">
            <a:noFill/>
            <a:miter lim="800000"/>
            <a:headEnd/>
            <a:tailEnd/>
          </a:ln>
        </p:spPr>
        <p:txBody>
          <a:bodyPr wrap="square">
            <a:spAutoFit/>
          </a:bodyPr>
          <a:lstStyle/>
          <a:p>
            <a:pPr algn="ctr"/>
            <a:r>
              <a:rPr lang="en-US" sz="4000" b="1" i="1" u="sng" dirty="0">
                <a:solidFill>
                  <a:schemeClr val="tx2">
                    <a:lumMod val="60000"/>
                    <a:lumOff val="40000"/>
                  </a:schemeClr>
                </a:solidFill>
                <a:latin typeface="+mn-lt"/>
              </a:rPr>
              <a:t>Key Findings</a:t>
            </a:r>
          </a:p>
        </p:txBody>
      </p:sp>
      <p:grpSp>
        <p:nvGrpSpPr>
          <p:cNvPr id="9" name="Group 8"/>
          <p:cNvGrpSpPr/>
          <p:nvPr/>
        </p:nvGrpSpPr>
        <p:grpSpPr>
          <a:xfrm>
            <a:off x="5334000" y="304800"/>
            <a:ext cx="5334000" cy="4562350"/>
            <a:chOff x="3657600" y="222766"/>
            <a:chExt cx="5486400" cy="5847244"/>
          </a:xfrm>
        </p:grpSpPr>
        <p:pic>
          <p:nvPicPr>
            <p:cNvPr id="7" name="Picture 6"/>
            <p:cNvPicPr/>
            <p:nvPr/>
          </p:nvPicPr>
          <p:blipFill>
            <a:blip r:embed="rId3" cstate="print"/>
            <a:srcRect r="938" b="10335"/>
            <a:stretch>
              <a:fillRect/>
            </a:stretch>
          </p:blipFill>
          <p:spPr bwMode="auto">
            <a:xfrm>
              <a:off x="3886200" y="222766"/>
              <a:ext cx="5061860" cy="5263634"/>
            </a:xfrm>
            <a:prstGeom prst="rect">
              <a:avLst/>
            </a:prstGeom>
            <a:noFill/>
            <a:ln w="53975" cmpd="thickThin">
              <a:noFill/>
              <a:miter lim="800000"/>
              <a:headEnd/>
              <a:tailEnd/>
            </a:ln>
          </p:spPr>
        </p:pic>
        <p:sp>
          <p:nvSpPr>
            <p:cNvPr id="8" name="Rectangle 7"/>
            <p:cNvSpPr/>
            <p:nvPr/>
          </p:nvSpPr>
          <p:spPr>
            <a:xfrm>
              <a:off x="3657600" y="5715000"/>
              <a:ext cx="5486400" cy="355010"/>
            </a:xfrm>
            <a:prstGeom prst="rect">
              <a:avLst/>
            </a:prstGeom>
          </p:spPr>
          <p:txBody>
            <a:bodyPr wrap="square">
              <a:spAutoFit/>
            </a:bodyPr>
            <a:lstStyle/>
            <a:p>
              <a:pPr lvl="1" algn="ctr"/>
              <a:r>
                <a:rPr lang="en-US" sz="1200" i="1" dirty="0">
                  <a:latin typeface="+mn-lt"/>
                </a:rPr>
                <a:t>Graphic courtesy of SRBC</a:t>
              </a:r>
            </a:p>
          </p:txBody>
        </p:sp>
      </p:grpSp>
      <p:sp>
        <p:nvSpPr>
          <p:cNvPr id="10" name="TextBox 4"/>
          <p:cNvSpPr txBox="1">
            <a:spLocks noChangeArrowheads="1"/>
          </p:cNvSpPr>
          <p:nvPr/>
        </p:nvSpPr>
        <p:spPr bwMode="auto">
          <a:xfrm>
            <a:off x="1543050" y="5632272"/>
            <a:ext cx="9338130" cy="1200329"/>
          </a:xfrm>
          <a:prstGeom prst="rect">
            <a:avLst/>
          </a:prstGeom>
          <a:noFill/>
          <a:ln w="9525">
            <a:noFill/>
            <a:miter lim="800000"/>
            <a:headEnd/>
            <a:tailEnd/>
          </a:ln>
        </p:spPr>
        <p:txBody>
          <a:bodyPr wrap="square">
            <a:spAutoFit/>
          </a:bodyPr>
          <a:lstStyle/>
          <a:p>
            <a:pPr algn="ctr"/>
            <a:r>
              <a:rPr lang="en-US" sz="2400" b="1" dirty="0">
                <a:latin typeface="+mj-lt"/>
              </a:rPr>
              <a:t>Scientific and Technical Advisory Committee Workshop</a:t>
            </a:r>
          </a:p>
          <a:p>
            <a:pPr algn="ctr"/>
            <a:r>
              <a:rPr lang="en-US" sz="2400" b="1" dirty="0">
                <a:latin typeface="+mj-lt"/>
              </a:rPr>
              <a:t>January 13, 2016</a:t>
            </a:r>
          </a:p>
          <a:p>
            <a:endParaRPr lang="en-US" sz="2400" dirty="0"/>
          </a:p>
        </p:txBody>
      </p:sp>
      <p:sp>
        <p:nvSpPr>
          <p:cNvPr id="11" name="TextBox 5"/>
          <p:cNvSpPr txBox="1">
            <a:spLocks noChangeArrowheads="1"/>
          </p:cNvSpPr>
          <p:nvPr/>
        </p:nvSpPr>
        <p:spPr bwMode="auto">
          <a:xfrm>
            <a:off x="1543050" y="4525426"/>
            <a:ext cx="3810000" cy="1077218"/>
          </a:xfrm>
          <a:prstGeom prst="rect">
            <a:avLst/>
          </a:prstGeom>
          <a:noFill/>
          <a:ln w="9525">
            <a:noFill/>
            <a:miter lim="800000"/>
            <a:headEnd/>
            <a:tailEnd/>
          </a:ln>
        </p:spPr>
        <p:txBody>
          <a:bodyPr wrap="square">
            <a:spAutoFit/>
          </a:bodyPr>
          <a:lstStyle/>
          <a:p>
            <a:pPr algn="ctr"/>
            <a:r>
              <a:rPr lang="en-US" sz="3200" b="1" i="1" dirty="0">
                <a:latin typeface="+mn-lt"/>
              </a:rPr>
              <a:t>Anna Compton</a:t>
            </a:r>
          </a:p>
          <a:p>
            <a:pPr algn="ctr"/>
            <a:r>
              <a:rPr lang="en-US" sz="3200" b="1" i="1" dirty="0">
                <a:latin typeface="+mn-lt"/>
              </a:rPr>
              <a:t>USACE</a:t>
            </a:r>
          </a:p>
        </p:txBody>
      </p:sp>
    </p:spTree>
    <p:extLst>
      <p:ext uri="{BB962C8B-B14F-4D97-AF65-F5344CB8AC3E}">
        <p14:creationId xmlns:p14="http://schemas.microsoft.com/office/powerpoint/2010/main" val="140204658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0" y="609600"/>
            <a:ext cx="9144000" cy="4343400"/>
          </a:xfrm>
        </p:spPr>
        <p:txBody>
          <a:bodyPr/>
          <a:lstStyle/>
          <a:p>
            <a:pPr>
              <a:buNone/>
            </a:pPr>
            <a:endParaRPr lang="en-US" sz="1800" dirty="0"/>
          </a:p>
          <a:p>
            <a:pPr lvl="1" algn="just">
              <a:buFont typeface="Arial" pitchFamily="34" charset="0"/>
              <a:buChar char="•"/>
            </a:pPr>
            <a:endParaRPr lang="en-US" sz="1800" dirty="0"/>
          </a:p>
        </p:txBody>
      </p:sp>
      <p:sp>
        <p:nvSpPr>
          <p:cNvPr id="8" name="Slide Number Placeholder 7"/>
          <p:cNvSpPr>
            <a:spLocks noGrp="1"/>
          </p:cNvSpPr>
          <p:nvPr>
            <p:ph type="sldNum" sz="quarter" idx="4294967295"/>
          </p:nvPr>
        </p:nvSpPr>
        <p:spPr>
          <a:xfrm>
            <a:off x="5181600" y="6381750"/>
            <a:ext cx="2133600" cy="476250"/>
          </a:xfrm>
          <a:prstGeom prst="rect">
            <a:avLst/>
          </a:prstGeom>
        </p:spPr>
        <p:txBody>
          <a:bodyPr/>
          <a:lstStyle/>
          <a:p>
            <a:pPr>
              <a:defRPr/>
            </a:pPr>
            <a:fld id="{10275B47-53CE-4720-BB65-61CF60D0DF21}" type="slidenum">
              <a:rPr lang="en-US" smtClean="0"/>
              <a:pPr>
                <a:defRPr/>
              </a:pPr>
              <a:t>23</a:t>
            </a:fld>
            <a:endParaRPr lang="en-US" dirty="0"/>
          </a:p>
        </p:txBody>
      </p:sp>
      <p:graphicFrame>
        <p:nvGraphicFramePr>
          <p:cNvPr id="6" name="Chart 5"/>
          <p:cNvGraphicFramePr/>
          <p:nvPr/>
        </p:nvGraphicFramePr>
        <p:xfrm>
          <a:off x="1752600" y="762000"/>
          <a:ext cx="8686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304800"/>
            <a:ext cx="2597186" cy="369332"/>
          </a:xfrm>
          <a:prstGeom prst="rect">
            <a:avLst/>
          </a:prstGeom>
          <a:noFill/>
        </p:spPr>
        <p:txBody>
          <a:bodyPr wrap="none" rtlCol="0">
            <a:spAutoFit/>
          </a:bodyPr>
          <a:lstStyle/>
          <a:p>
            <a:r>
              <a:rPr lang="en-US" b="1" i="1" dirty="0" smtClean="0">
                <a:solidFill>
                  <a:srgbClr val="000000"/>
                </a:solidFill>
                <a:latin typeface="+mj-lt"/>
              </a:rPr>
              <a:t>Finding 3 Continued:</a:t>
            </a:r>
            <a:endParaRPr lang="en-US" b="1" i="1" dirty="0">
              <a:solidFill>
                <a:srgbClr val="000000"/>
              </a:solidFill>
              <a:latin typeface="+mj-lt"/>
            </a:endParaRPr>
          </a:p>
        </p:txBody>
      </p:sp>
    </p:spTree>
    <p:extLst>
      <p:ext uri="{BB962C8B-B14F-4D97-AF65-F5344CB8AC3E}">
        <p14:creationId xmlns:p14="http://schemas.microsoft.com/office/powerpoint/2010/main" val="56227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1"/>
            <a:ext cx="12192000" cy="6886881"/>
          </a:xfrm>
          <a:prstGeom prst="rect">
            <a:avLst/>
          </a:prstGeom>
        </p:spPr>
      </p:pic>
    </p:spTree>
    <p:extLst>
      <p:ext uri="{BB962C8B-B14F-4D97-AF65-F5344CB8AC3E}">
        <p14:creationId xmlns:p14="http://schemas.microsoft.com/office/powerpoint/2010/main" val="2739943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89"/>
            <a:ext cx="12196432" cy="6855511"/>
          </a:xfrm>
          <a:prstGeom prst="rect">
            <a:avLst/>
          </a:prstGeom>
        </p:spPr>
      </p:pic>
    </p:spTree>
    <p:extLst>
      <p:ext uri="{BB962C8B-B14F-4D97-AF65-F5344CB8AC3E}">
        <p14:creationId xmlns:p14="http://schemas.microsoft.com/office/powerpoint/2010/main" val="237780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43689" y="103339"/>
            <a:ext cx="8416290" cy="103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rPr>
              <a:t>2014 STAC Review of LSRWA report:</a:t>
            </a:r>
            <a:endParaRPr lang="en-US" sz="2800" dirty="0">
              <a:latin typeface="+mn-lt"/>
            </a:endParaRPr>
          </a:p>
        </p:txBody>
      </p:sp>
      <p:sp>
        <p:nvSpPr>
          <p:cNvPr id="3" name="TextBox 2"/>
          <p:cNvSpPr txBox="1"/>
          <p:nvPr/>
        </p:nvSpPr>
        <p:spPr>
          <a:xfrm>
            <a:off x="731922" y="1137543"/>
            <a:ext cx="1125353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dirty="0" err="1"/>
              <a:t>Conowingo</a:t>
            </a:r>
            <a:r>
              <a:rPr lang="en-US" sz="2400" dirty="0"/>
              <a:t> Reservoir is essentially at full capacity and is no longer a long-term sink helping to prevent sediment-associated nutrients (primarily particulate phosphorus) from entering the Chesapeake Bay. </a:t>
            </a:r>
            <a:endParaRPr lang="en-US" sz="2400" dirty="0" smtClean="0"/>
          </a:p>
          <a:p>
            <a:pPr marL="285750" indent="-285750">
              <a:buFont typeface="Arial" panose="020B0604020202020204" pitchFamily="34" charset="0"/>
              <a:buChar char="•"/>
            </a:pPr>
            <a:r>
              <a:rPr lang="en-US" sz="2400" dirty="0"/>
              <a:t>Increases in particulate phosphorus loads entering the Bay as a result of the full reservoir are likely causing significant impacts to the health of the Chesapeake Bay ecosystem. </a:t>
            </a:r>
            <a:endParaRPr lang="en-US" sz="2400" dirty="0" smtClean="0"/>
          </a:p>
          <a:p>
            <a:pPr marL="285750" indent="-285750">
              <a:buFont typeface="Arial" panose="020B0604020202020204" pitchFamily="34" charset="0"/>
              <a:buChar char="•"/>
            </a:pPr>
            <a:r>
              <a:rPr lang="en-US" sz="2400" dirty="0"/>
              <a:t>Sources of nutrients upstream of the </a:t>
            </a:r>
            <a:r>
              <a:rPr lang="en-US" sz="2400" dirty="0" err="1"/>
              <a:t>Conowingo</a:t>
            </a:r>
            <a:r>
              <a:rPr lang="en-US" sz="2400" dirty="0"/>
              <a:t> reservoir have far more impact on the Chesapeake Bay ecosystem than do the increases in nutrients caused by scour plus reduced deposition in the reservoir. </a:t>
            </a:r>
            <a:endParaRPr lang="en-US" sz="2400" dirty="0" smtClean="0"/>
          </a:p>
          <a:p>
            <a:pPr marL="285750" indent="-285750">
              <a:buFont typeface="Arial" panose="020B0604020202020204" pitchFamily="34" charset="0"/>
              <a:buChar char="•"/>
            </a:pPr>
            <a:r>
              <a:rPr lang="en-US" sz="2400" dirty="0"/>
              <a:t>Managing sediment via large-scale dredging, bypassing and/or operational changes are clearly not cost-effective ways to offset Chesapeake Bay water quality impacts from the loss of long-term trapping of sediment-associated nutrients. </a:t>
            </a:r>
            <a:endParaRPr lang="en-US" sz="2400" dirty="0" smtClean="0"/>
          </a:p>
        </p:txBody>
      </p:sp>
    </p:spTree>
    <p:extLst>
      <p:ext uri="{BB962C8B-B14F-4D97-AF65-F5344CB8AC3E}">
        <p14:creationId xmlns:p14="http://schemas.microsoft.com/office/powerpoint/2010/main" val="33105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43689" y="103339"/>
            <a:ext cx="8416290" cy="103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rPr>
              <a:t>2014 STAC Review of LSRWA report:</a:t>
            </a:r>
            <a:endParaRPr lang="en-US" sz="2800" dirty="0">
              <a:latin typeface="+mn-lt"/>
            </a:endParaRPr>
          </a:p>
        </p:txBody>
      </p:sp>
      <p:sp>
        <p:nvSpPr>
          <p:cNvPr id="3" name="TextBox 2"/>
          <p:cNvSpPr txBox="1"/>
          <p:nvPr/>
        </p:nvSpPr>
        <p:spPr>
          <a:xfrm>
            <a:off x="770022" y="1041290"/>
            <a:ext cx="1125353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As </a:t>
            </a:r>
            <a:r>
              <a:rPr lang="en-US" sz="2400" dirty="0"/>
              <a:t>soon as possible, follow-up studies should more fully quantify the impact on Chesapeake Bay water quality from increases in sediment-associated nutrients brought about by reservoir infilling. </a:t>
            </a:r>
            <a:endParaRPr lang="en-US" sz="2400" dirty="0" smtClean="0"/>
          </a:p>
          <a:p>
            <a:pPr marL="285750" indent="-285750">
              <a:buFont typeface="Arial" panose="020B0604020202020204" pitchFamily="34" charset="0"/>
              <a:buChar char="•"/>
            </a:pPr>
            <a:r>
              <a:rPr lang="en-US" sz="2400" dirty="0"/>
              <a:t>There is no compelling reason to reduce sediment loads </a:t>
            </a:r>
            <a:r>
              <a:rPr lang="en-US" sz="2400" i="1" dirty="0"/>
              <a:t>per se </a:t>
            </a:r>
            <a:r>
              <a:rPr lang="en-US" sz="2400" dirty="0"/>
              <a:t>from the Susquehanna watershed to compensate for increased sediment passing out of the </a:t>
            </a:r>
            <a:r>
              <a:rPr lang="en-US" sz="2400" dirty="0" err="1"/>
              <a:t>Conowingo</a:t>
            </a:r>
            <a:r>
              <a:rPr lang="en-US" sz="2400" dirty="0"/>
              <a:t> reservoir. Nutrients are the main problem, not sediments. </a:t>
            </a:r>
            <a:endParaRPr lang="en-US" sz="2400" dirty="0" smtClean="0"/>
          </a:p>
          <a:p>
            <a:pPr marL="285750" indent="-285750">
              <a:buFont typeface="Arial" panose="020B0604020202020204" pitchFamily="34" charset="0"/>
              <a:buChar char="•"/>
            </a:pPr>
            <a:r>
              <a:rPr lang="en-US" sz="2400" dirty="0"/>
              <a:t>Additional particulate phosphorus load reductions from the Susquehanna watershed (beyond present WIPs) should be considered to compensate for changes to the </a:t>
            </a:r>
            <a:r>
              <a:rPr lang="en-US" sz="2400" dirty="0" err="1"/>
              <a:t>Conowingo</a:t>
            </a:r>
            <a:r>
              <a:rPr lang="en-US" sz="2400" dirty="0"/>
              <a:t>. </a:t>
            </a:r>
          </a:p>
        </p:txBody>
      </p:sp>
    </p:spTree>
    <p:extLst>
      <p:ext uri="{BB962C8B-B14F-4D97-AF65-F5344CB8AC3E}">
        <p14:creationId xmlns:p14="http://schemas.microsoft.com/office/powerpoint/2010/main" val="22632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87855" y="143454"/>
            <a:ext cx="8416290" cy="1030027"/>
          </a:xfrm>
        </p:spPr>
        <p:txBody>
          <a:bodyPr>
            <a:normAutofit/>
          </a:bodyPr>
          <a:lstStyle/>
          <a:p>
            <a:r>
              <a:rPr lang="en-US" sz="2400" dirty="0">
                <a:latin typeface="+mn-lt"/>
              </a:rPr>
              <a:t>From the STAC Workshop on </a:t>
            </a:r>
            <a:r>
              <a:rPr lang="en-US" sz="2400" dirty="0" err="1">
                <a:latin typeface="+mn-lt"/>
              </a:rPr>
              <a:t>Conowingo</a:t>
            </a:r>
            <a:r>
              <a:rPr lang="en-US" sz="2400" dirty="0">
                <a:latin typeface="+mn-lt"/>
              </a:rPr>
              <a:t> Infill </a:t>
            </a:r>
          </a:p>
        </p:txBody>
      </p:sp>
      <p:sp>
        <p:nvSpPr>
          <p:cNvPr id="3" name="Content Placeholder 2"/>
          <p:cNvSpPr>
            <a:spLocks noGrp="1"/>
          </p:cNvSpPr>
          <p:nvPr>
            <p:ph idx="1"/>
          </p:nvPr>
        </p:nvSpPr>
        <p:spPr>
          <a:xfrm>
            <a:off x="2002631" y="1469016"/>
            <a:ext cx="8186738" cy="4546600"/>
          </a:xfrm>
        </p:spPr>
        <p:txBody>
          <a:bodyPr>
            <a:normAutofit fontScale="92500" lnSpcReduction="10000"/>
          </a:bodyPr>
          <a:lstStyle/>
          <a:p>
            <a:pPr lvl="0"/>
            <a:r>
              <a:rPr lang="en-US" dirty="0"/>
              <a:t>Suspended solids loads produced by a </a:t>
            </a:r>
            <a:r>
              <a:rPr lang="en-US" dirty="0" err="1"/>
              <a:t>Conowingo</a:t>
            </a:r>
            <a:r>
              <a:rPr lang="en-US" dirty="0"/>
              <a:t> scour event are relatively non-detrimental to Bay water clarity and SAV survival. </a:t>
            </a:r>
          </a:p>
          <a:p>
            <a:r>
              <a:rPr lang="en-US" dirty="0" smtClean="0"/>
              <a:t>The </a:t>
            </a:r>
            <a:r>
              <a:rPr lang="en-US" dirty="0"/>
              <a:t>organic matter and nutrients associated with the solids are, however, detrimental.  </a:t>
            </a:r>
            <a:endParaRPr lang="en-US" dirty="0" smtClean="0"/>
          </a:p>
          <a:p>
            <a:r>
              <a:rPr lang="en-US" dirty="0"/>
              <a:t>T</a:t>
            </a:r>
            <a:r>
              <a:rPr lang="en-US" dirty="0" smtClean="0"/>
              <a:t>his </a:t>
            </a:r>
            <a:r>
              <a:rPr lang="en-US" dirty="0"/>
              <a:t>material settles to the estuary bottom and is mineralized in bed sediments. </a:t>
            </a:r>
            <a:r>
              <a:rPr lang="en-US" dirty="0" smtClean="0"/>
              <a:t>Nutrients </a:t>
            </a:r>
            <a:r>
              <a:rPr lang="en-US" dirty="0"/>
              <a:t>are recycled to the water column and stimulate algal production.  </a:t>
            </a:r>
            <a:endParaRPr lang="en-US" dirty="0" smtClean="0"/>
          </a:p>
          <a:p>
            <a:r>
              <a:rPr lang="en-US" dirty="0" smtClean="0"/>
              <a:t>As </a:t>
            </a:r>
            <a:r>
              <a:rPr lang="en-US" dirty="0"/>
              <a:t>a result of a winter scour event, computed bottom-water DO in the subsequent summer declines up to 0.2 g m</a:t>
            </a:r>
            <a:r>
              <a:rPr lang="en-US" baseline="30000" dirty="0"/>
              <a:t>-3</a:t>
            </a:r>
            <a:r>
              <a:rPr lang="en-US" dirty="0"/>
              <a:t> although the decline is 0.1 g m</a:t>
            </a:r>
            <a:r>
              <a:rPr lang="en-US" baseline="30000" dirty="0"/>
              <a:t>-3</a:t>
            </a:r>
            <a:r>
              <a:rPr lang="en-US" dirty="0"/>
              <a:t> or less when averaged over the summer season.      </a:t>
            </a:r>
            <a:endParaRPr lang="en-US" dirty="0">
              <a:effectLst/>
            </a:endParaRPr>
          </a:p>
        </p:txBody>
      </p:sp>
    </p:spTree>
    <p:extLst>
      <p:ext uri="{BB962C8B-B14F-4D97-AF65-F5344CB8AC3E}">
        <p14:creationId xmlns:p14="http://schemas.microsoft.com/office/powerpoint/2010/main" val="9159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7455" y="168246"/>
            <a:ext cx="8416290" cy="984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mn-lt"/>
              </a:rPr>
              <a:t>The 2016 STAC workshop included these conclusions:</a:t>
            </a:r>
            <a:endParaRPr lang="en-US" sz="2400" dirty="0">
              <a:latin typeface="+mn-lt"/>
            </a:endParaRPr>
          </a:p>
        </p:txBody>
      </p:sp>
      <p:sp>
        <p:nvSpPr>
          <p:cNvPr id="2" name="TextBox 1"/>
          <p:cNvSpPr txBox="1"/>
          <p:nvPr/>
        </p:nvSpPr>
        <p:spPr>
          <a:xfrm>
            <a:off x="387350" y="1587500"/>
            <a:ext cx="10909299"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Infilling of the </a:t>
            </a:r>
            <a:r>
              <a:rPr lang="en-US" sz="2400" dirty="0" err="1"/>
              <a:t>Conowingo</a:t>
            </a:r>
            <a:r>
              <a:rPr lang="en-US" sz="2400" dirty="0"/>
              <a:t> Reservoir primarily influences particulate nutrient delivery, </a:t>
            </a:r>
            <a:r>
              <a:rPr lang="en-US" sz="2400" b="1" dirty="0"/>
              <a:t>with negligible influence on fresh water discharge or dissolved nutrient delivery to the Chesapeake Bay system. Most nitrogen is transported in dissolved form</a:t>
            </a:r>
            <a:r>
              <a:rPr lang="en-US" sz="2400" dirty="0"/>
              <a:t>.</a:t>
            </a:r>
          </a:p>
          <a:p>
            <a:pPr marL="800100" lvl="1" indent="-342900">
              <a:buFont typeface="Arial" panose="020B0604020202020204" pitchFamily="34" charset="0"/>
              <a:buChar char="•"/>
            </a:pPr>
            <a:r>
              <a:rPr lang="en-US" sz="2400" dirty="0"/>
              <a:t>Under low to moderately high flow conditions, it is likely most of the sediment loading from the Susquehanna is trapped (and buried) by processes at or before the Estuarine Turbidity Maximum (ETM).</a:t>
            </a:r>
          </a:p>
          <a:p>
            <a:pPr marL="800100" lvl="1" indent="-342900">
              <a:buFont typeface="Arial" panose="020B0604020202020204" pitchFamily="34" charset="0"/>
              <a:buChar char="•"/>
            </a:pPr>
            <a:r>
              <a:rPr lang="en-US" sz="2400" dirty="0"/>
              <a:t>There is significant bypassing of the ETM under very high flow conditions, but when and how much remains to be determined</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618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29" y="1055914"/>
            <a:ext cx="1030877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Today’s session:</a:t>
            </a:r>
          </a:p>
          <a:p>
            <a:pPr marL="914400" lvl="1" indent="-457200">
              <a:buFont typeface="Arial" panose="020B0604020202020204" pitchFamily="34" charset="0"/>
              <a:buChar char="•"/>
            </a:pPr>
            <a:r>
              <a:rPr lang="en-US" sz="2800" dirty="0" smtClean="0"/>
              <a:t>Summary of previous findings on long-term trends affecting </a:t>
            </a:r>
            <a:r>
              <a:rPr lang="en-US" sz="2800" dirty="0" err="1" smtClean="0"/>
              <a:t>Conowingo</a:t>
            </a:r>
            <a:r>
              <a:rPr lang="en-US" sz="2800" dirty="0" smtClean="0"/>
              <a:t> Reservoir mass balance</a:t>
            </a:r>
          </a:p>
          <a:p>
            <a:pPr marL="914400" lvl="1" indent="-457200">
              <a:buFont typeface="Arial" panose="020B0604020202020204" pitchFamily="34" charset="0"/>
              <a:buChar char="•"/>
            </a:pPr>
            <a:r>
              <a:rPr lang="en-US" sz="2800" dirty="0" smtClean="0"/>
              <a:t>Brief review of additional previous findings from LSRWA, STAC review, and STAC workshop</a:t>
            </a:r>
          </a:p>
          <a:p>
            <a:pPr marL="914400" lvl="1" indent="-457200">
              <a:buFont typeface="Arial" panose="020B0604020202020204" pitchFamily="34" charset="0"/>
              <a:buChar char="•"/>
            </a:pPr>
            <a:r>
              <a:rPr lang="en-US" sz="2800" dirty="0" smtClean="0"/>
              <a:t>Presentations by invited speakers:</a:t>
            </a:r>
          </a:p>
          <a:p>
            <a:pPr marL="1371600" lvl="2" indent="-457200">
              <a:buFont typeface="Arial" panose="020B0604020202020204" pitchFamily="34" charset="0"/>
              <a:buChar char="•"/>
            </a:pPr>
            <a:r>
              <a:rPr lang="en-US" sz="2800" dirty="0" smtClean="0"/>
              <a:t>Cindy </a:t>
            </a:r>
            <a:r>
              <a:rPr lang="en-US" sz="2800" dirty="0" err="1" smtClean="0"/>
              <a:t>Palinkas</a:t>
            </a:r>
            <a:r>
              <a:rPr lang="en-US" sz="2800" dirty="0" smtClean="0"/>
              <a:t>, UMCES</a:t>
            </a:r>
          </a:p>
          <a:p>
            <a:pPr marL="1371600" lvl="2" indent="-457200">
              <a:buFont typeface="Arial" panose="020B0604020202020204" pitchFamily="34" charset="0"/>
              <a:buChar char="•"/>
            </a:pPr>
            <a:r>
              <a:rPr lang="en-US" sz="2800" dirty="0" smtClean="0"/>
              <a:t>Joel </a:t>
            </a:r>
            <a:r>
              <a:rPr lang="en-US" sz="2800" dirty="0" err="1" smtClean="0"/>
              <a:t>Blomquist</a:t>
            </a:r>
            <a:r>
              <a:rPr lang="en-US" sz="2800" dirty="0" smtClean="0"/>
              <a:t>, USGS</a:t>
            </a:r>
          </a:p>
          <a:p>
            <a:pPr marL="1371600" lvl="2" indent="-457200">
              <a:buFont typeface="Arial" panose="020B0604020202020204" pitchFamily="34" charset="0"/>
              <a:buChar char="•"/>
            </a:pPr>
            <a:r>
              <a:rPr lang="en-US" sz="2800" dirty="0" smtClean="0"/>
              <a:t>Matt Rowe, Maryland Department of Environment</a:t>
            </a:r>
          </a:p>
          <a:p>
            <a:pPr marL="1371600" lvl="2" indent="-457200">
              <a:buFont typeface="Arial" panose="020B0604020202020204" pitchFamily="34" charset="0"/>
              <a:buChar char="•"/>
            </a:pPr>
            <a:r>
              <a:rPr lang="en-US" sz="2800" dirty="0" err="1" smtClean="0"/>
              <a:t>Deni</a:t>
            </a:r>
            <a:r>
              <a:rPr lang="en-US" sz="2800" dirty="0" smtClean="0"/>
              <a:t> Chambers and colleagues, Northgate Environmental </a:t>
            </a:r>
          </a:p>
          <a:p>
            <a:pPr marL="914400" lvl="1" indent="-457200">
              <a:buFont typeface="Arial" panose="020B0604020202020204" pitchFamily="34" charset="0"/>
              <a:buChar char="•"/>
            </a:pPr>
            <a:r>
              <a:rPr lang="en-US" sz="2800" dirty="0" smtClean="0"/>
              <a:t>Panel discussion with invited speakers, moderated by Kathy Boomer</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946090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253" y="818147"/>
            <a:ext cx="10154652" cy="646331"/>
          </a:xfrm>
          <a:prstGeom prst="rect">
            <a:avLst/>
          </a:prstGeom>
          <a:noFill/>
        </p:spPr>
        <p:txBody>
          <a:bodyPr wrap="square" rtlCol="0">
            <a:spAutoFit/>
          </a:bodyPr>
          <a:lstStyle/>
          <a:p>
            <a:r>
              <a:rPr lang="en-US" dirty="0" smtClean="0"/>
              <a:t>Updates to the modeling framework incorporating findings have led to determination of additional load reductions needed.</a:t>
            </a:r>
            <a:endParaRPr lang="en-US" dirty="0"/>
          </a:p>
        </p:txBody>
      </p:sp>
      <p:pic>
        <p:nvPicPr>
          <p:cNvPr id="3" name="Picture 2"/>
          <p:cNvPicPr>
            <a:picLocks noChangeAspect="1"/>
          </p:cNvPicPr>
          <p:nvPr/>
        </p:nvPicPr>
        <p:blipFill>
          <a:blip r:embed="rId2"/>
          <a:stretch>
            <a:fillRect/>
          </a:stretch>
        </p:blipFill>
        <p:spPr>
          <a:xfrm>
            <a:off x="0" y="12700"/>
            <a:ext cx="12104141" cy="6858000"/>
          </a:xfrm>
          <a:prstGeom prst="rect">
            <a:avLst/>
          </a:prstGeom>
        </p:spPr>
      </p:pic>
      <p:sp>
        <p:nvSpPr>
          <p:cNvPr id="4" name="TextBox 3"/>
          <p:cNvSpPr txBox="1"/>
          <p:nvPr/>
        </p:nvSpPr>
        <p:spPr>
          <a:xfrm>
            <a:off x="203200" y="1866900"/>
            <a:ext cx="1638300" cy="1200329"/>
          </a:xfrm>
          <a:prstGeom prst="rect">
            <a:avLst/>
          </a:prstGeom>
          <a:noFill/>
        </p:spPr>
        <p:txBody>
          <a:bodyPr wrap="square" rtlCol="0">
            <a:spAutoFit/>
          </a:bodyPr>
          <a:lstStyle/>
          <a:p>
            <a:r>
              <a:rPr lang="en-US" dirty="0" smtClean="0"/>
              <a:t>Dec. 2017 WQGIT Midpoint assessment</a:t>
            </a:r>
            <a:endParaRPr lang="en-US" dirty="0"/>
          </a:p>
        </p:txBody>
      </p:sp>
    </p:spTree>
    <p:extLst>
      <p:ext uri="{BB962C8B-B14F-4D97-AF65-F5344CB8AC3E}">
        <p14:creationId xmlns:p14="http://schemas.microsoft.com/office/powerpoint/2010/main" val="4089503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300" y="63500"/>
            <a:ext cx="10248900" cy="6740307"/>
          </a:xfrm>
          <a:prstGeom prst="rect">
            <a:avLst/>
          </a:prstGeom>
          <a:noFill/>
        </p:spPr>
        <p:txBody>
          <a:bodyPr wrap="square" rtlCol="0">
            <a:spAutoFit/>
          </a:bodyPr>
          <a:lstStyle/>
          <a:p>
            <a:pPr lvl="0"/>
            <a:r>
              <a:rPr lang="en-US" sz="2400" u="sng" dirty="0" smtClean="0"/>
              <a:t>A new problem – reported in 2019</a:t>
            </a:r>
          </a:p>
          <a:p>
            <a:pPr lvl="0"/>
            <a:r>
              <a:rPr lang="en-US" sz="2400" dirty="0" smtClean="0"/>
              <a:t>USGS scientists observed </a:t>
            </a:r>
            <a:r>
              <a:rPr lang="en-US" sz="2400" dirty="0"/>
              <a:t>increases in dissolved phosphorus loads </a:t>
            </a:r>
            <a:r>
              <a:rPr lang="en-US" sz="2400" dirty="0" smtClean="0"/>
              <a:t>from </a:t>
            </a:r>
            <a:r>
              <a:rPr lang="en-US" sz="2400" dirty="0" err="1"/>
              <a:t>Conowingo</a:t>
            </a:r>
            <a:r>
              <a:rPr lang="en-US" sz="2400" dirty="0"/>
              <a:t> </a:t>
            </a:r>
            <a:r>
              <a:rPr lang="en-US" sz="2400" dirty="0" smtClean="0"/>
              <a:t>that appear </a:t>
            </a:r>
            <a:r>
              <a:rPr lang="en-US" sz="2400" dirty="0"/>
              <a:t>to be associated with biogeochemical processes within the reservoir sediment and water </a:t>
            </a:r>
            <a:r>
              <a:rPr lang="en-US" sz="2400" dirty="0" smtClean="0"/>
              <a:t>column, </a:t>
            </a:r>
            <a:r>
              <a:rPr lang="en-US" sz="2400" dirty="0"/>
              <a:t>and could have implications for water quality that have not been considered previously by the watershed partnership. </a:t>
            </a:r>
            <a:r>
              <a:rPr lang="en-US" sz="2400" b="1" dirty="0" smtClean="0"/>
              <a:t>The reservoir ecosystem is largely unexamined and poorly understood. This information was not available when the TMDL was written.</a:t>
            </a:r>
          </a:p>
          <a:p>
            <a:pPr lvl="0"/>
            <a:endParaRPr lang="en-US" sz="2400" dirty="0"/>
          </a:p>
          <a:p>
            <a:pPr lvl="0"/>
            <a:r>
              <a:rPr lang="en-US" sz="2400" dirty="0" smtClean="0"/>
              <a:t>STAC </a:t>
            </a:r>
            <a:r>
              <a:rPr lang="en-US" sz="2400" dirty="0"/>
              <a:t>therefore posted a statement to the Federal Energy Regulatory Commission in reference to the Exelon Agreement on Jan. 17, 2020 which summarizes the reasons for concern and then says: </a:t>
            </a:r>
            <a:endParaRPr lang="en-US" sz="2400" dirty="0" smtClean="0"/>
          </a:p>
          <a:p>
            <a:pPr lvl="0"/>
            <a:endParaRPr lang="en-US" sz="2400" dirty="0"/>
          </a:p>
          <a:p>
            <a:pPr lvl="1"/>
            <a:r>
              <a:rPr lang="en-US" sz="2400" b="1" dirty="0"/>
              <a:t>STAC recommends that MDE consider using some of the funds from the Exelon agreement to undertake new programs of monitoring within </a:t>
            </a:r>
            <a:r>
              <a:rPr lang="en-US" sz="2400" b="1" dirty="0" err="1"/>
              <a:t>Conowingo</a:t>
            </a:r>
            <a:r>
              <a:rPr lang="en-US" sz="2400" b="1" dirty="0"/>
              <a:t> Reservoir and its environs that will allow better understanding of trends affecting the flux of dissolved nutrients, and particularly dissolved phosphorus, to the upper Bay.</a:t>
            </a:r>
          </a:p>
          <a:p>
            <a:endParaRPr lang="en-US" sz="2400" dirty="0"/>
          </a:p>
        </p:txBody>
      </p:sp>
    </p:spTree>
    <p:extLst>
      <p:ext uri="{BB962C8B-B14F-4D97-AF65-F5344CB8AC3E}">
        <p14:creationId xmlns:p14="http://schemas.microsoft.com/office/powerpoint/2010/main" val="10583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200" y="355600"/>
            <a:ext cx="10325100" cy="523220"/>
          </a:xfrm>
          <a:prstGeom prst="rect">
            <a:avLst/>
          </a:prstGeom>
          <a:noFill/>
        </p:spPr>
        <p:txBody>
          <a:bodyPr wrap="square" rtlCol="0">
            <a:spAutoFit/>
          </a:bodyPr>
          <a:lstStyle/>
          <a:p>
            <a:r>
              <a:rPr lang="en-US" sz="2800" b="1" dirty="0" err="1" smtClean="0"/>
              <a:t>Conowingo</a:t>
            </a:r>
            <a:r>
              <a:rPr lang="en-US" sz="2800" b="1" dirty="0" smtClean="0"/>
              <a:t> Dredging and Innovative and Beneficial Reuse Project</a:t>
            </a:r>
            <a:endParaRPr lang="en-US" sz="2800" b="1" dirty="0"/>
          </a:p>
        </p:txBody>
      </p:sp>
      <p:sp>
        <p:nvSpPr>
          <p:cNvPr id="3" name="TextBox 2"/>
          <p:cNvSpPr txBox="1"/>
          <p:nvPr/>
        </p:nvSpPr>
        <p:spPr>
          <a:xfrm>
            <a:off x="1041400" y="878820"/>
            <a:ext cx="9893300" cy="461665"/>
          </a:xfrm>
          <a:prstGeom prst="rect">
            <a:avLst/>
          </a:prstGeom>
          <a:noFill/>
        </p:spPr>
        <p:txBody>
          <a:bodyPr wrap="square" rtlCol="0">
            <a:spAutoFit/>
          </a:bodyPr>
          <a:lstStyle/>
          <a:p>
            <a:r>
              <a:rPr lang="en-US" sz="2400" dirty="0" smtClean="0"/>
              <a:t>Questions from STAC for the panel discussion:</a:t>
            </a:r>
            <a:endParaRPr lang="en-US" sz="2400" dirty="0"/>
          </a:p>
        </p:txBody>
      </p:sp>
      <p:sp>
        <p:nvSpPr>
          <p:cNvPr id="4" name="TextBox 3"/>
          <p:cNvSpPr txBox="1"/>
          <p:nvPr/>
        </p:nvSpPr>
        <p:spPr>
          <a:xfrm>
            <a:off x="1092200" y="1594960"/>
            <a:ext cx="10331450" cy="5170646"/>
          </a:xfrm>
          <a:prstGeom prst="rect">
            <a:avLst/>
          </a:prstGeom>
          <a:noFill/>
        </p:spPr>
        <p:txBody>
          <a:bodyPr wrap="square" rtlCol="0">
            <a:spAutoFit/>
          </a:bodyPr>
          <a:lstStyle/>
          <a:p>
            <a:pPr marL="342900" lvl="0" indent="-342900">
              <a:buFont typeface="Arial" panose="020B0604020202020204" pitchFamily="34" charset="0"/>
              <a:buChar char="•"/>
            </a:pPr>
            <a:r>
              <a:rPr lang="en-US" sz="2400" dirty="0" smtClean="0"/>
              <a:t>Does </a:t>
            </a:r>
            <a:r>
              <a:rPr lang="en-US" sz="2400" dirty="0" err="1" smtClean="0"/>
              <a:t>Conowingo</a:t>
            </a:r>
            <a:r>
              <a:rPr lang="en-US" sz="2400" dirty="0" smtClean="0"/>
              <a:t> currently function largely as a run-of-river system, or does it have the potential to function as a kind of super-BMP with strategic dredging?</a:t>
            </a:r>
          </a:p>
          <a:p>
            <a:pPr marL="342900" lvl="0" indent="-342900">
              <a:buFont typeface="Arial" panose="020B0604020202020204" pitchFamily="34" charset="0"/>
              <a:buChar char="•"/>
            </a:pPr>
            <a:r>
              <a:rPr lang="en-US" sz="2400" dirty="0" smtClean="0"/>
              <a:t>What </a:t>
            </a:r>
            <a:r>
              <a:rPr lang="en-US" sz="2400" dirty="0"/>
              <a:t>monitoring/modeling would be needed to confirm, modify, or reject </a:t>
            </a:r>
            <a:r>
              <a:rPr lang="en-US" sz="2400" dirty="0" smtClean="0"/>
              <a:t>previously published conclusions about </a:t>
            </a:r>
            <a:r>
              <a:rPr lang="en-US" sz="2400" dirty="0"/>
              <a:t>the potential role of dredging?</a:t>
            </a:r>
          </a:p>
          <a:p>
            <a:pPr marL="342900" indent="-342900">
              <a:buFont typeface="Arial" panose="020B0604020202020204" pitchFamily="34" charset="0"/>
              <a:buChar char="•"/>
            </a:pPr>
            <a:r>
              <a:rPr lang="en-US" sz="2400" dirty="0" smtClean="0"/>
              <a:t>What locations were chosen for the pilot studies and why?</a:t>
            </a:r>
          </a:p>
          <a:p>
            <a:pPr marL="342900" indent="-342900">
              <a:buFont typeface="Arial" panose="020B0604020202020204" pitchFamily="34" charset="0"/>
              <a:buChar char="•"/>
            </a:pPr>
            <a:r>
              <a:rPr lang="en-US" sz="2400" dirty="0" smtClean="0"/>
              <a:t>Will the pilot studies include assessment of near-term and long-term nutrient and sediment reductions, including potential nutrient and sediment releases during dredging?</a:t>
            </a:r>
          </a:p>
          <a:p>
            <a:pPr marL="342900" lvl="0" indent="-342900">
              <a:buFont typeface="Arial" panose="020B0604020202020204" pitchFamily="34" charset="0"/>
              <a:buChar char="•"/>
            </a:pPr>
            <a:r>
              <a:rPr lang="en-US" sz="2400" dirty="0" smtClean="0"/>
              <a:t>What </a:t>
            </a:r>
            <a:r>
              <a:rPr lang="en-US" sz="2400" dirty="0"/>
              <a:t>plans have been made for monitoring and for evaluation of monitoring results associated with the pilot </a:t>
            </a:r>
            <a:r>
              <a:rPr lang="en-US" sz="2400" dirty="0" smtClean="0"/>
              <a:t>projects</a:t>
            </a:r>
            <a:r>
              <a:rPr lang="en-US" sz="2400" dirty="0"/>
              <a:t>?</a:t>
            </a:r>
            <a:endParaRPr lang="en-US" sz="2400" dirty="0" smtClean="0"/>
          </a:p>
          <a:p>
            <a:pPr marL="342900" lvl="0" indent="-342900">
              <a:buFont typeface="Arial" panose="020B0604020202020204" pitchFamily="34" charset="0"/>
              <a:buChar char="•"/>
            </a:pPr>
            <a:r>
              <a:rPr lang="en-US" sz="2400" dirty="0" smtClean="0"/>
              <a:t>How </a:t>
            </a:r>
            <a:r>
              <a:rPr lang="en-US" sz="2400" dirty="0"/>
              <a:t>will this evaluation be scaled up to inform decisions about whether dredging is to be implemented as a part of the overall effort for mitigation of the additional loads anticipated from </a:t>
            </a:r>
            <a:r>
              <a:rPr lang="en-US" sz="2400" dirty="0" err="1"/>
              <a:t>Conowingo</a:t>
            </a:r>
            <a:r>
              <a:rPr lang="en-US" sz="2400" dirty="0"/>
              <a:t>?</a:t>
            </a:r>
          </a:p>
          <a:p>
            <a:endParaRPr lang="en-US" dirty="0"/>
          </a:p>
        </p:txBody>
      </p:sp>
    </p:spTree>
    <p:extLst>
      <p:ext uri="{BB962C8B-B14F-4D97-AF65-F5344CB8AC3E}">
        <p14:creationId xmlns:p14="http://schemas.microsoft.com/office/powerpoint/2010/main" val="15745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729" y="824982"/>
            <a:ext cx="4646144" cy="2477856"/>
          </a:xfrm>
        </p:spPr>
        <p:txBody>
          <a:bodyPr>
            <a:noAutofit/>
          </a:bodyPr>
          <a:lstStyle/>
          <a:p>
            <a:pPr algn="l"/>
            <a:r>
              <a:rPr lang="en-US" sz="2400" dirty="0">
                <a:latin typeface="+mn-lt"/>
              </a:rPr>
              <a:t>The System of Reservoirs has been filling over time.</a:t>
            </a:r>
          </a:p>
        </p:txBody>
      </p:sp>
      <p:pic>
        <p:nvPicPr>
          <p:cNvPr id="6" name="Picture 5"/>
          <p:cNvPicPr>
            <a:picLocks noChangeAspect="1"/>
          </p:cNvPicPr>
          <p:nvPr/>
        </p:nvPicPr>
        <p:blipFill>
          <a:blip r:embed="rId3"/>
          <a:stretch>
            <a:fillRect/>
          </a:stretch>
        </p:blipFill>
        <p:spPr>
          <a:xfrm>
            <a:off x="5415967" y="94621"/>
            <a:ext cx="4488873" cy="4622553"/>
          </a:xfrm>
          <a:prstGeom prst="rect">
            <a:avLst/>
          </a:prstGeom>
        </p:spPr>
      </p:pic>
      <p:cxnSp>
        <p:nvCxnSpPr>
          <p:cNvPr id="8" name="Straight Arrow Connector 7"/>
          <p:cNvCxnSpPr/>
          <p:nvPr/>
        </p:nvCxnSpPr>
        <p:spPr>
          <a:xfrm flipH="1">
            <a:off x="3386543" y="2078182"/>
            <a:ext cx="3148428" cy="1528618"/>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203780" y="2982191"/>
            <a:ext cx="1892877" cy="1219852"/>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000666" y="4291445"/>
            <a:ext cx="179532" cy="613064"/>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12437" y="6557274"/>
            <a:ext cx="4930068" cy="307777"/>
          </a:xfrm>
          <a:prstGeom prst="rect">
            <a:avLst/>
          </a:prstGeom>
          <a:noFill/>
        </p:spPr>
        <p:txBody>
          <a:bodyPr wrap="none" rtlCol="0">
            <a:spAutoFit/>
          </a:bodyPr>
          <a:lstStyle/>
          <a:p>
            <a:r>
              <a:rPr lang="en-US" sz="1400" dirty="0"/>
              <a:t>Source:  Langland and </a:t>
            </a:r>
            <a:r>
              <a:rPr lang="en-US" sz="1400" dirty="0" err="1"/>
              <a:t>Blomquist</a:t>
            </a:r>
            <a:r>
              <a:rPr lang="en-US" sz="1400" dirty="0"/>
              <a:t>, USGS, personal communication</a:t>
            </a:r>
          </a:p>
        </p:txBody>
      </p:sp>
      <p:sp>
        <p:nvSpPr>
          <p:cNvPr id="11" name="TextBox 10"/>
          <p:cNvSpPr txBox="1"/>
          <p:nvPr/>
        </p:nvSpPr>
        <p:spPr>
          <a:xfrm>
            <a:off x="489753" y="61473"/>
            <a:ext cx="5840259" cy="1015663"/>
          </a:xfrm>
          <a:prstGeom prst="rect">
            <a:avLst/>
          </a:prstGeom>
          <a:noFill/>
        </p:spPr>
        <p:txBody>
          <a:bodyPr wrap="square" rtlCol="0">
            <a:spAutoFit/>
          </a:bodyPr>
          <a:lstStyle/>
          <a:p>
            <a:pPr algn="ctr"/>
            <a:r>
              <a:rPr lang="en-US" sz="3000" b="1" dirty="0"/>
              <a:t>Three Reservoirs in the Lower Susquehanna</a:t>
            </a:r>
          </a:p>
        </p:txBody>
      </p:sp>
      <p:grpSp>
        <p:nvGrpSpPr>
          <p:cNvPr id="13" name="Group 12"/>
          <p:cNvGrpSpPr/>
          <p:nvPr/>
        </p:nvGrpSpPr>
        <p:grpSpPr>
          <a:xfrm>
            <a:off x="1066665" y="3624377"/>
            <a:ext cx="7672767" cy="2932896"/>
            <a:chOff x="1334333" y="1546011"/>
            <a:chExt cx="6348990" cy="2251834"/>
          </a:xfrm>
        </p:grpSpPr>
        <p:grpSp>
          <p:nvGrpSpPr>
            <p:cNvPr id="14" name="Group 13"/>
            <p:cNvGrpSpPr/>
            <p:nvPr/>
          </p:nvGrpSpPr>
          <p:grpSpPr>
            <a:xfrm>
              <a:off x="1334333" y="1546011"/>
              <a:ext cx="6348990" cy="2251834"/>
              <a:chOff x="1072468" y="7952"/>
              <a:chExt cx="6348990" cy="2251834"/>
            </a:xfrm>
          </p:grpSpPr>
          <p:grpSp>
            <p:nvGrpSpPr>
              <p:cNvPr id="27" name="Group 26"/>
              <p:cNvGrpSpPr/>
              <p:nvPr/>
            </p:nvGrpSpPr>
            <p:grpSpPr>
              <a:xfrm>
                <a:off x="1072468" y="303442"/>
                <a:ext cx="5897879" cy="1956344"/>
                <a:chOff x="939506" y="303442"/>
                <a:chExt cx="5897879" cy="1956344"/>
              </a:xfrm>
            </p:grpSpPr>
            <p:sp>
              <p:nvSpPr>
                <p:cNvPr id="34" name="Rectangle 33"/>
                <p:cNvSpPr/>
                <p:nvPr/>
              </p:nvSpPr>
              <p:spPr>
                <a:xfrm>
                  <a:off x="939506" y="330401"/>
                  <a:ext cx="1828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768306" y="842464"/>
                  <a:ext cx="1463040" cy="557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6" name="Rectangle 35"/>
                <p:cNvSpPr/>
                <p:nvPr/>
              </p:nvSpPr>
              <p:spPr>
                <a:xfrm>
                  <a:off x="4231346" y="1400249"/>
                  <a:ext cx="2560320" cy="8595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a:off x="939506" y="394146"/>
                  <a:ext cx="1828800" cy="622055"/>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38" name="Right Triangle 37"/>
                <p:cNvSpPr/>
                <p:nvPr/>
              </p:nvSpPr>
              <p:spPr>
                <a:xfrm>
                  <a:off x="4231346" y="1400250"/>
                  <a:ext cx="2560320" cy="859536"/>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39" name="Right Triangle 38"/>
                <p:cNvSpPr/>
                <p:nvPr/>
              </p:nvSpPr>
              <p:spPr>
                <a:xfrm>
                  <a:off x="2761826" y="1016201"/>
                  <a:ext cx="1469519" cy="384048"/>
                </a:xfrm>
                <a:prstGeom prst="rtTriangle">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D0D0D"/>
                    </a:solidFill>
                  </a:endParaRPr>
                </a:p>
              </p:txBody>
            </p:sp>
            <p:sp>
              <p:nvSpPr>
                <p:cNvPr id="40" name="Trapezoid 39"/>
                <p:cNvSpPr/>
                <p:nvPr/>
              </p:nvSpPr>
              <p:spPr>
                <a:xfrm>
                  <a:off x="2738966" y="303442"/>
                  <a:ext cx="45719" cy="712760"/>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41" name="Trapezoid 40"/>
                <p:cNvSpPr/>
                <p:nvPr/>
              </p:nvSpPr>
              <p:spPr>
                <a:xfrm>
                  <a:off x="4206999" y="842463"/>
                  <a:ext cx="45719" cy="557785"/>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42" name="Trapezoid 41"/>
                <p:cNvSpPr/>
                <p:nvPr/>
              </p:nvSpPr>
              <p:spPr>
                <a:xfrm>
                  <a:off x="6791666" y="1319565"/>
                  <a:ext cx="45719" cy="940220"/>
                </a:xfrm>
                <a:prstGeom prst="trapezoi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grpSp>
          <p:sp>
            <p:nvSpPr>
              <p:cNvPr id="28" name="TextBox 27"/>
              <p:cNvSpPr txBox="1"/>
              <p:nvPr/>
            </p:nvSpPr>
            <p:spPr>
              <a:xfrm>
                <a:off x="5786257" y="1395361"/>
                <a:ext cx="1156920"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Conowingo Reservoir</a:t>
                </a:r>
              </a:p>
            </p:txBody>
          </p:sp>
          <p:sp>
            <p:nvSpPr>
              <p:cNvPr id="29" name="TextBox 28"/>
              <p:cNvSpPr txBox="1"/>
              <p:nvPr/>
            </p:nvSpPr>
            <p:spPr>
              <a:xfrm>
                <a:off x="2216401" y="329599"/>
                <a:ext cx="655527"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Lake Clark</a:t>
                </a:r>
              </a:p>
            </p:txBody>
          </p:sp>
          <p:sp>
            <p:nvSpPr>
              <p:cNvPr id="30" name="TextBox 29"/>
              <p:cNvSpPr txBox="1"/>
              <p:nvPr/>
            </p:nvSpPr>
            <p:spPr>
              <a:xfrm>
                <a:off x="5317061" y="1024228"/>
                <a:ext cx="2104397" cy="283568"/>
              </a:xfrm>
              <a:prstGeom prst="rect">
                <a:avLst/>
              </a:prstGeom>
              <a:noFill/>
            </p:spPr>
            <p:txBody>
              <a:bodyPr wrap="square" rtlCol="0">
                <a:spAutoFit/>
              </a:bodyPr>
              <a:lstStyle/>
              <a:p>
                <a:r>
                  <a:rPr lang="en-US" dirty="0"/>
                  <a:t>Conowingo Dam</a:t>
                </a:r>
              </a:p>
            </p:txBody>
          </p:sp>
          <p:sp>
            <p:nvSpPr>
              <p:cNvPr id="31" name="TextBox 30"/>
              <p:cNvSpPr txBox="1"/>
              <p:nvPr/>
            </p:nvSpPr>
            <p:spPr>
              <a:xfrm>
                <a:off x="1372584" y="7952"/>
                <a:ext cx="1872688" cy="259937"/>
              </a:xfrm>
              <a:prstGeom prst="rect">
                <a:avLst/>
              </a:prstGeom>
              <a:noFill/>
            </p:spPr>
            <p:txBody>
              <a:bodyPr wrap="square" rtlCol="0">
                <a:spAutoFit/>
              </a:bodyPr>
              <a:lstStyle/>
              <a:p>
                <a:pPr algn="ctr"/>
                <a:r>
                  <a:rPr lang="en-US" sz="1600" dirty="0"/>
                  <a:t>Safe Harbor </a:t>
                </a:r>
                <a:r>
                  <a:rPr lang="en-US" sz="1600" dirty="0" smtClean="0"/>
                  <a:t>Dam</a:t>
                </a:r>
                <a:endParaRPr lang="en-US" sz="1600" dirty="0"/>
              </a:p>
            </p:txBody>
          </p:sp>
          <p:sp>
            <p:nvSpPr>
              <p:cNvPr id="32" name="TextBox 31"/>
              <p:cNvSpPr txBox="1"/>
              <p:nvPr/>
            </p:nvSpPr>
            <p:spPr>
              <a:xfrm>
                <a:off x="3156955" y="483927"/>
                <a:ext cx="1298313" cy="259937"/>
              </a:xfrm>
              <a:prstGeom prst="rect">
                <a:avLst/>
              </a:prstGeom>
              <a:noFill/>
            </p:spPr>
            <p:txBody>
              <a:bodyPr wrap="square" rtlCol="0">
                <a:spAutoFit/>
              </a:bodyPr>
              <a:lstStyle/>
              <a:p>
                <a:pPr algn="ctr"/>
                <a:r>
                  <a:rPr lang="en-US" sz="1600" dirty="0" err="1" smtClean="0"/>
                  <a:t>Holtwood</a:t>
                </a:r>
                <a:r>
                  <a:rPr lang="en-US" sz="1600" dirty="0" smtClean="0"/>
                  <a:t> Dam</a:t>
                </a:r>
                <a:endParaRPr lang="en-US" sz="1600" dirty="0"/>
              </a:p>
            </p:txBody>
          </p:sp>
          <p:sp>
            <p:nvSpPr>
              <p:cNvPr id="33" name="TextBox 32"/>
              <p:cNvSpPr txBox="1"/>
              <p:nvPr/>
            </p:nvSpPr>
            <p:spPr>
              <a:xfrm>
                <a:off x="3663519" y="826199"/>
                <a:ext cx="723174" cy="189045"/>
              </a:xfrm>
              <a:prstGeom prst="rect">
                <a:avLst/>
              </a:prstGeom>
              <a:noFill/>
            </p:spPr>
            <p:txBody>
              <a:bodyPr wrap="none" rtlCol="0">
                <a:spAutoFit/>
              </a:bodyPr>
              <a:lstStyle/>
              <a:p>
                <a:r>
                  <a:rPr lang="en-US" sz="1000" dirty="0">
                    <a:solidFill>
                      <a:schemeClr val="bg1"/>
                    </a:solidFill>
                    <a:latin typeface="Georgia" panose="02040502050405020303" pitchFamily="18" charset="0"/>
                  </a:rPr>
                  <a:t>Lake Aldred</a:t>
                </a:r>
              </a:p>
            </p:txBody>
          </p:sp>
        </p:grpSp>
        <p:sp>
          <p:nvSpPr>
            <p:cNvPr id="15" name="TextBox 14"/>
            <p:cNvSpPr txBox="1"/>
            <p:nvPr/>
          </p:nvSpPr>
          <p:spPr>
            <a:xfrm>
              <a:off x="1348889" y="2567756"/>
              <a:ext cx="1419554" cy="189045"/>
            </a:xfrm>
            <a:prstGeom prst="rect">
              <a:avLst/>
            </a:prstGeom>
            <a:noFill/>
          </p:spPr>
          <p:txBody>
            <a:bodyPr wrap="none" rtlCol="0">
              <a:spAutoFit/>
            </a:bodyPr>
            <a:lstStyle/>
            <a:p>
              <a:r>
                <a:rPr lang="en-US" sz="1000" dirty="0">
                  <a:latin typeface="Georgia" panose="02040502050405020303" pitchFamily="18" charset="0"/>
                </a:rPr>
                <a:t>Vertical Exaggeration 264x</a:t>
              </a:r>
            </a:p>
          </p:txBody>
        </p:sp>
        <p:sp>
          <p:nvSpPr>
            <p:cNvPr id="16" name="Freeform 15"/>
            <p:cNvSpPr/>
            <p:nvPr/>
          </p:nvSpPr>
          <p:spPr>
            <a:xfrm>
              <a:off x="6467475" y="3175710"/>
              <a:ext cx="689545" cy="434975"/>
            </a:xfrm>
            <a:custGeom>
              <a:avLst/>
              <a:gdLst>
                <a:gd name="connsiteX0" fmla="*/ 0 w 800670"/>
                <a:gd name="connsiteY0" fmla="*/ 0 h 434975"/>
                <a:gd name="connsiteX1" fmla="*/ 73025 w 800670"/>
                <a:gd name="connsiteY1" fmla="*/ 3175 h 434975"/>
                <a:gd name="connsiteX2" fmla="*/ 120650 w 800670"/>
                <a:gd name="connsiteY2" fmla="*/ 12700 h 434975"/>
                <a:gd name="connsiteX3" fmla="*/ 139700 w 800670"/>
                <a:gd name="connsiteY3" fmla="*/ 15875 h 434975"/>
                <a:gd name="connsiteX4" fmla="*/ 190500 w 800670"/>
                <a:gd name="connsiteY4" fmla="*/ 25400 h 434975"/>
                <a:gd name="connsiteX5" fmla="*/ 307975 w 800670"/>
                <a:gd name="connsiteY5" fmla="*/ 31750 h 434975"/>
                <a:gd name="connsiteX6" fmla="*/ 406400 w 800670"/>
                <a:gd name="connsiteY6" fmla="*/ 38100 h 434975"/>
                <a:gd name="connsiteX7" fmla="*/ 438150 w 800670"/>
                <a:gd name="connsiteY7" fmla="*/ 47625 h 434975"/>
                <a:gd name="connsiteX8" fmla="*/ 457200 w 800670"/>
                <a:gd name="connsiteY8" fmla="*/ 53975 h 434975"/>
                <a:gd name="connsiteX9" fmla="*/ 466725 w 800670"/>
                <a:gd name="connsiteY9" fmla="*/ 57150 h 434975"/>
                <a:gd name="connsiteX10" fmla="*/ 476250 w 800670"/>
                <a:gd name="connsiteY10" fmla="*/ 63500 h 434975"/>
                <a:gd name="connsiteX11" fmla="*/ 501650 w 800670"/>
                <a:gd name="connsiteY11" fmla="*/ 69850 h 434975"/>
                <a:gd name="connsiteX12" fmla="*/ 520700 w 800670"/>
                <a:gd name="connsiteY12" fmla="*/ 82550 h 434975"/>
                <a:gd name="connsiteX13" fmla="*/ 542925 w 800670"/>
                <a:gd name="connsiteY13" fmla="*/ 101600 h 434975"/>
                <a:gd name="connsiteX14" fmla="*/ 565150 w 800670"/>
                <a:gd name="connsiteY14" fmla="*/ 130175 h 434975"/>
                <a:gd name="connsiteX15" fmla="*/ 571500 w 800670"/>
                <a:gd name="connsiteY15" fmla="*/ 139700 h 434975"/>
                <a:gd name="connsiteX16" fmla="*/ 581025 w 800670"/>
                <a:gd name="connsiteY16" fmla="*/ 146050 h 434975"/>
                <a:gd name="connsiteX17" fmla="*/ 603250 w 800670"/>
                <a:gd name="connsiteY17" fmla="*/ 171450 h 434975"/>
                <a:gd name="connsiteX18" fmla="*/ 619125 w 800670"/>
                <a:gd name="connsiteY18" fmla="*/ 196850 h 434975"/>
                <a:gd name="connsiteX19" fmla="*/ 625475 w 800670"/>
                <a:gd name="connsiteY19" fmla="*/ 209550 h 434975"/>
                <a:gd name="connsiteX20" fmla="*/ 638175 w 800670"/>
                <a:gd name="connsiteY20" fmla="*/ 228600 h 434975"/>
                <a:gd name="connsiteX21" fmla="*/ 647700 w 800670"/>
                <a:gd name="connsiteY21" fmla="*/ 234950 h 434975"/>
                <a:gd name="connsiteX22" fmla="*/ 654050 w 800670"/>
                <a:gd name="connsiteY22" fmla="*/ 244475 h 434975"/>
                <a:gd name="connsiteX23" fmla="*/ 657225 w 800670"/>
                <a:gd name="connsiteY23" fmla="*/ 254000 h 434975"/>
                <a:gd name="connsiteX24" fmla="*/ 666750 w 800670"/>
                <a:gd name="connsiteY24" fmla="*/ 257175 h 434975"/>
                <a:gd name="connsiteX25" fmla="*/ 673100 w 800670"/>
                <a:gd name="connsiteY25" fmla="*/ 282575 h 434975"/>
                <a:gd name="connsiteX26" fmla="*/ 676275 w 800670"/>
                <a:gd name="connsiteY26" fmla="*/ 292100 h 434975"/>
                <a:gd name="connsiteX27" fmla="*/ 688975 w 800670"/>
                <a:gd name="connsiteY27" fmla="*/ 311150 h 434975"/>
                <a:gd name="connsiteX28" fmla="*/ 701675 w 800670"/>
                <a:gd name="connsiteY28" fmla="*/ 333375 h 434975"/>
                <a:gd name="connsiteX29" fmla="*/ 711200 w 800670"/>
                <a:gd name="connsiteY29" fmla="*/ 336550 h 434975"/>
                <a:gd name="connsiteX30" fmla="*/ 720725 w 800670"/>
                <a:gd name="connsiteY30" fmla="*/ 342900 h 434975"/>
                <a:gd name="connsiteX31" fmla="*/ 736600 w 800670"/>
                <a:gd name="connsiteY31" fmla="*/ 355600 h 434975"/>
                <a:gd name="connsiteX32" fmla="*/ 762000 w 800670"/>
                <a:gd name="connsiteY32" fmla="*/ 381000 h 434975"/>
                <a:gd name="connsiteX33" fmla="*/ 774700 w 800670"/>
                <a:gd name="connsiteY33" fmla="*/ 390525 h 434975"/>
                <a:gd name="connsiteX34" fmla="*/ 781050 w 800670"/>
                <a:gd name="connsiteY34" fmla="*/ 400050 h 434975"/>
                <a:gd name="connsiteX35" fmla="*/ 800100 w 800670"/>
                <a:gd name="connsiteY35" fmla="*/ 419100 h 434975"/>
                <a:gd name="connsiteX36" fmla="*/ 800100 w 800670"/>
                <a:gd name="connsiteY36" fmla="*/ 4349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670" h="434975">
                  <a:moveTo>
                    <a:pt x="0" y="0"/>
                  </a:moveTo>
                  <a:cubicBezTo>
                    <a:pt x="24342" y="1058"/>
                    <a:pt x="48749" y="1094"/>
                    <a:pt x="73025" y="3175"/>
                  </a:cubicBezTo>
                  <a:cubicBezTo>
                    <a:pt x="157948" y="10454"/>
                    <a:pt x="87598" y="5355"/>
                    <a:pt x="120650" y="12700"/>
                  </a:cubicBezTo>
                  <a:cubicBezTo>
                    <a:pt x="126934" y="14097"/>
                    <a:pt x="133387" y="14612"/>
                    <a:pt x="139700" y="15875"/>
                  </a:cubicBezTo>
                  <a:cubicBezTo>
                    <a:pt x="167500" y="21435"/>
                    <a:pt x="164813" y="22696"/>
                    <a:pt x="190500" y="25400"/>
                  </a:cubicBezTo>
                  <a:cubicBezTo>
                    <a:pt x="239268" y="30533"/>
                    <a:pt x="248529" y="28565"/>
                    <a:pt x="307975" y="31750"/>
                  </a:cubicBezTo>
                  <a:cubicBezTo>
                    <a:pt x="340804" y="33509"/>
                    <a:pt x="373592" y="35983"/>
                    <a:pt x="406400" y="38100"/>
                  </a:cubicBezTo>
                  <a:cubicBezTo>
                    <a:pt x="432258" y="43272"/>
                    <a:pt x="412623" y="38343"/>
                    <a:pt x="438150" y="47625"/>
                  </a:cubicBezTo>
                  <a:cubicBezTo>
                    <a:pt x="444440" y="49912"/>
                    <a:pt x="450850" y="51858"/>
                    <a:pt x="457200" y="53975"/>
                  </a:cubicBezTo>
                  <a:cubicBezTo>
                    <a:pt x="460375" y="55033"/>
                    <a:pt x="463940" y="55294"/>
                    <a:pt x="466725" y="57150"/>
                  </a:cubicBezTo>
                  <a:cubicBezTo>
                    <a:pt x="469900" y="59267"/>
                    <a:pt x="472837" y="61793"/>
                    <a:pt x="476250" y="63500"/>
                  </a:cubicBezTo>
                  <a:cubicBezTo>
                    <a:pt x="482759" y="66754"/>
                    <a:pt x="495612" y="68642"/>
                    <a:pt x="501650" y="69850"/>
                  </a:cubicBezTo>
                  <a:cubicBezTo>
                    <a:pt x="508000" y="74083"/>
                    <a:pt x="516121" y="76445"/>
                    <a:pt x="520700" y="82550"/>
                  </a:cubicBezTo>
                  <a:cubicBezTo>
                    <a:pt x="533065" y="99036"/>
                    <a:pt x="525492" y="92883"/>
                    <a:pt x="542925" y="101600"/>
                  </a:cubicBezTo>
                  <a:cubicBezTo>
                    <a:pt x="554648" y="125046"/>
                    <a:pt x="542725" y="104546"/>
                    <a:pt x="565150" y="130175"/>
                  </a:cubicBezTo>
                  <a:cubicBezTo>
                    <a:pt x="567663" y="133047"/>
                    <a:pt x="568802" y="137002"/>
                    <a:pt x="571500" y="139700"/>
                  </a:cubicBezTo>
                  <a:cubicBezTo>
                    <a:pt x="574198" y="142398"/>
                    <a:pt x="578128" y="143567"/>
                    <a:pt x="581025" y="146050"/>
                  </a:cubicBezTo>
                  <a:cubicBezTo>
                    <a:pt x="591317" y="154872"/>
                    <a:pt x="595568" y="160695"/>
                    <a:pt x="603250" y="171450"/>
                  </a:cubicBezTo>
                  <a:cubicBezTo>
                    <a:pt x="608212" y="178397"/>
                    <a:pt x="615417" y="190176"/>
                    <a:pt x="619125" y="196850"/>
                  </a:cubicBezTo>
                  <a:cubicBezTo>
                    <a:pt x="621424" y="200987"/>
                    <a:pt x="623040" y="205491"/>
                    <a:pt x="625475" y="209550"/>
                  </a:cubicBezTo>
                  <a:cubicBezTo>
                    <a:pt x="629402" y="216094"/>
                    <a:pt x="631825" y="224367"/>
                    <a:pt x="638175" y="228600"/>
                  </a:cubicBezTo>
                  <a:lnTo>
                    <a:pt x="647700" y="234950"/>
                  </a:lnTo>
                  <a:cubicBezTo>
                    <a:pt x="649817" y="238125"/>
                    <a:pt x="652343" y="241062"/>
                    <a:pt x="654050" y="244475"/>
                  </a:cubicBezTo>
                  <a:cubicBezTo>
                    <a:pt x="655547" y="247468"/>
                    <a:pt x="654858" y="251633"/>
                    <a:pt x="657225" y="254000"/>
                  </a:cubicBezTo>
                  <a:cubicBezTo>
                    <a:pt x="659592" y="256367"/>
                    <a:pt x="663575" y="256117"/>
                    <a:pt x="666750" y="257175"/>
                  </a:cubicBezTo>
                  <a:cubicBezTo>
                    <a:pt x="668867" y="265642"/>
                    <a:pt x="670340" y="274296"/>
                    <a:pt x="673100" y="282575"/>
                  </a:cubicBezTo>
                  <a:cubicBezTo>
                    <a:pt x="674158" y="285750"/>
                    <a:pt x="674650" y="289174"/>
                    <a:pt x="676275" y="292100"/>
                  </a:cubicBezTo>
                  <a:cubicBezTo>
                    <a:pt x="679981" y="298771"/>
                    <a:pt x="685562" y="304324"/>
                    <a:pt x="688975" y="311150"/>
                  </a:cubicBezTo>
                  <a:cubicBezTo>
                    <a:pt x="690537" y="314275"/>
                    <a:pt x="697935" y="330383"/>
                    <a:pt x="701675" y="333375"/>
                  </a:cubicBezTo>
                  <a:cubicBezTo>
                    <a:pt x="704288" y="335466"/>
                    <a:pt x="708207" y="335053"/>
                    <a:pt x="711200" y="336550"/>
                  </a:cubicBezTo>
                  <a:cubicBezTo>
                    <a:pt x="714613" y="338257"/>
                    <a:pt x="717550" y="340783"/>
                    <a:pt x="720725" y="342900"/>
                  </a:cubicBezTo>
                  <a:cubicBezTo>
                    <a:pt x="739589" y="371197"/>
                    <a:pt x="714107" y="337197"/>
                    <a:pt x="736600" y="355600"/>
                  </a:cubicBezTo>
                  <a:cubicBezTo>
                    <a:pt x="745867" y="363182"/>
                    <a:pt x="752421" y="373816"/>
                    <a:pt x="762000" y="381000"/>
                  </a:cubicBezTo>
                  <a:cubicBezTo>
                    <a:pt x="766233" y="384175"/>
                    <a:pt x="770958" y="386783"/>
                    <a:pt x="774700" y="390525"/>
                  </a:cubicBezTo>
                  <a:cubicBezTo>
                    <a:pt x="777398" y="393223"/>
                    <a:pt x="778352" y="397352"/>
                    <a:pt x="781050" y="400050"/>
                  </a:cubicBezTo>
                  <a:cubicBezTo>
                    <a:pt x="787385" y="406385"/>
                    <a:pt x="797606" y="409123"/>
                    <a:pt x="800100" y="419100"/>
                  </a:cubicBezTo>
                  <a:cubicBezTo>
                    <a:pt x="801383" y="424234"/>
                    <a:pt x="800100" y="429683"/>
                    <a:pt x="800100" y="434975"/>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7" name="Freeform 16"/>
            <p:cNvSpPr/>
            <p:nvPr/>
          </p:nvSpPr>
          <p:spPr>
            <a:xfrm>
              <a:off x="3178175" y="2505075"/>
              <a:ext cx="1431925" cy="422275"/>
            </a:xfrm>
            <a:custGeom>
              <a:avLst/>
              <a:gdLst>
                <a:gd name="connsiteX0" fmla="*/ 0 w 1431925"/>
                <a:gd name="connsiteY0" fmla="*/ 0 h 422275"/>
                <a:gd name="connsiteX1" fmla="*/ 1431925 w 1431925"/>
                <a:gd name="connsiteY1" fmla="*/ 57150 h 422275"/>
                <a:gd name="connsiteX2" fmla="*/ 1422400 w 1431925"/>
                <a:gd name="connsiteY2" fmla="*/ 422275 h 422275"/>
                <a:gd name="connsiteX3" fmla="*/ 28575 w 1431925"/>
                <a:gd name="connsiteY3" fmla="*/ 53975 h 422275"/>
                <a:gd name="connsiteX4" fmla="*/ 0 w 1431925"/>
                <a:gd name="connsiteY4" fmla="*/ 0 h 42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925" h="422275">
                  <a:moveTo>
                    <a:pt x="0" y="0"/>
                  </a:moveTo>
                  <a:lnTo>
                    <a:pt x="1431925" y="57150"/>
                  </a:lnTo>
                  <a:lnTo>
                    <a:pt x="1422400" y="422275"/>
                  </a:lnTo>
                  <a:lnTo>
                    <a:pt x="28575" y="53975"/>
                  </a:lnTo>
                  <a:lnTo>
                    <a:pt x="0" y="0"/>
                  </a:lnTo>
                  <a:close/>
                </a:path>
              </a:pathLst>
            </a:custGeom>
            <a:solidFill>
              <a:srgbClr val="948A54"/>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766603" y="3109523"/>
              <a:ext cx="1425575" cy="536575"/>
            </a:xfrm>
            <a:custGeom>
              <a:avLst/>
              <a:gdLst>
                <a:gd name="connsiteX0" fmla="*/ 0 w 1425575"/>
                <a:gd name="connsiteY0" fmla="*/ 0 h 536575"/>
                <a:gd name="connsiteX1" fmla="*/ 885825 w 1425575"/>
                <a:gd name="connsiteY1" fmla="*/ 73025 h 536575"/>
                <a:gd name="connsiteX2" fmla="*/ 1085850 w 1425575"/>
                <a:gd name="connsiteY2" fmla="*/ 104775 h 536575"/>
                <a:gd name="connsiteX3" fmla="*/ 1187450 w 1425575"/>
                <a:gd name="connsiteY3" fmla="*/ 161925 h 536575"/>
                <a:gd name="connsiteX4" fmla="*/ 1304925 w 1425575"/>
                <a:gd name="connsiteY4" fmla="*/ 336550 h 536575"/>
                <a:gd name="connsiteX5" fmla="*/ 1425575 w 1425575"/>
                <a:gd name="connsiteY5" fmla="*/ 536575 h 536575"/>
                <a:gd name="connsiteX6" fmla="*/ 0 w 1425575"/>
                <a:gd name="connsiteY6" fmla="*/ 0 h 5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575" h="536575">
                  <a:moveTo>
                    <a:pt x="0" y="0"/>
                  </a:moveTo>
                  <a:lnTo>
                    <a:pt x="885825" y="73025"/>
                  </a:lnTo>
                  <a:lnTo>
                    <a:pt x="1085850" y="104775"/>
                  </a:lnTo>
                  <a:lnTo>
                    <a:pt x="1187450" y="161925"/>
                  </a:lnTo>
                  <a:lnTo>
                    <a:pt x="1304925" y="336550"/>
                  </a:lnTo>
                  <a:lnTo>
                    <a:pt x="1425575" y="536575"/>
                  </a:lnTo>
                  <a:lnTo>
                    <a:pt x="0" y="0"/>
                  </a:lnTo>
                  <a:close/>
                </a:path>
              </a:pathLst>
            </a:custGeom>
            <a:solidFill>
              <a:schemeClr val="bg2">
                <a:lumMod val="90000"/>
              </a:schemeClr>
            </a:solid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689600" y="3121025"/>
              <a:ext cx="1498600" cy="546100"/>
            </a:xfrm>
            <a:custGeom>
              <a:avLst/>
              <a:gdLst>
                <a:gd name="connsiteX0" fmla="*/ 0 w 1498600"/>
                <a:gd name="connsiteY0" fmla="*/ 0 h 546100"/>
                <a:gd name="connsiteX1" fmla="*/ 412750 w 1498600"/>
                <a:gd name="connsiteY1" fmla="*/ 9525 h 546100"/>
                <a:gd name="connsiteX2" fmla="*/ 704850 w 1498600"/>
                <a:gd name="connsiteY2" fmla="*/ 50800 h 546100"/>
                <a:gd name="connsiteX3" fmla="*/ 835025 w 1498600"/>
                <a:gd name="connsiteY3" fmla="*/ 69850 h 546100"/>
                <a:gd name="connsiteX4" fmla="*/ 1076325 w 1498600"/>
                <a:gd name="connsiteY4" fmla="*/ 184150 h 546100"/>
                <a:gd name="connsiteX5" fmla="*/ 1409700 w 1498600"/>
                <a:gd name="connsiteY5" fmla="*/ 422275 h 546100"/>
                <a:gd name="connsiteX6" fmla="*/ 1498600 w 1498600"/>
                <a:gd name="connsiteY6" fmla="*/ 546100 h 546100"/>
                <a:gd name="connsiteX7" fmla="*/ 0 w 14986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600" h="546100">
                  <a:moveTo>
                    <a:pt x="0" y="0"/>
                  </a:moveTo>
                  <a:lnTo>
                    <a:pt x="412750" y="9525"/>
                  </a:lnTo>
                  <a:lnTo>
                    <a:pt x="704850" y="50800"/>
                  </a:lnTo>
                  <a:lnTo>
                    <a:pt x="835025" y="69850"/>
                  </a:lnTo>
                  <a:lnTo>
                    <a:pt x="1076325" y="184150"/>
                  </a:lnTo>
                  <a:lnTo>
                    <a:pt x="1409700" y="422275"/>
                  </a:lnTo>
                  <a:lnTo>
                    <a:pt x="1498600" y="546100"/>
                  </a:lnTo>
                  <a:lnTo>
                    <a:pt x="0" y="0"/>
                  </a:lnTo>
                  <a:close/>
                </a:path>
              </a:pathLst>
            </a:custGeom>
            <a:solidFill>
              <a:srgbClr val="C4BD97"/>
            </a:solidFill>
            <a:ln>
              <a:solidFill>
                <a:schemeClr val="bg2">
                  <a:lumMod val="75000"/>
                </a:schemeClr>
              </a:solidFill>
            </a:ln>
            <a:effectLst>
              <a:outerShdw dist="23000" dir="5400000" sx="0" sy="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140325" y="3088456"/>
              <a:ext cx="2044700" cy="696144"/>
            </a:xfrm>
            <a:custGeom>
              <a:avLst/>
              <a:gdLst>
                <a:gd name="connsiteX0" fmla="*/ 0 w 2044700"/>
                <a:gd name="connsiteY0" fmla="*/ 0 h 692150"/>
                <a:gd name="connsiteX1" fmla="*/ 0 w 2044700"/>
                <a:gd name="connsiteY1" fmla="*/ 0 h 692150"/>
                <a:gd name="connsiteX2" fmla="*/ 187325 w 2044700"/>
                <a:gd name="connsiteY2" fmla="*/ 3175 h 692150"/>
                <a:gd name="connsiteX3" fmla="*/ 260350 w 2044700"/>
                <a:gd name="connsiteY3" fmla="*/ 9525 h 692150"/>
                <a:gd name="connsiteX4" fmla="*/ 352425 w 2044700"/>
                <a:gd name="connsiteY4" fmla="*/ 15875 h 692150"/>
                <a:gd name="connsiteX5" fmla="*/ 504825 w 2044700"/>
                <a:gd name="connsiteY5" fmla="*/ 25400 h 692150"/>
                <a:gd name="connsiteX6" fmla="*/ 577850 w 2044700"/>
                <a:gd name="connsiteY6" fmla="*/ 34925 h 692150"/>
                <a:gd name="connsiteX7" fmla="*/ 606425 w 2044700"/>
                <a:gd name="connsiteY7" fmla="*/ 41275 h 692150"/>
                <a:gd name="connsiteX8" fmla="*/ 615950 w 2044700"/>
                <a:gd name="connsiteY8" fmla="*/ 44450 h 692150"/>
                <a:gd name="connsiteX9" fmla="*/ 638175 w 2044700"/>
                <a:gd name="connsiteY9" fmla="*/ 47625 h 692150"/>
                <a:gd name="connsiteX10" fmla="*/ 704850 w 2044700"/>
                <a:gd name="connsiteY10" fmla="*/ 60325 h 692150"/>
                <a:gd name="connsiteX11" fmla="*/ 714375 w 2044700"/>
                <a:gd name="connsiteY11" fmla="*/ 63500 h 692150"/>
                <a:gd name="connsiteX12" fmla="*/ 739775 w 2044700"/>
                <a:gd name="connsiteY12" fmla="*/ 66675 h 692150"/>
                <a:gd name="connsiteX13" fmla="*/ 768350 w 2044700"/>
                <a:gd name="connsiteY13" fmla="*/ 76200 h 692150"/>
                <a:gd name="connsiteX14" fmla="*/ 787400 w 2044700"/>
                <a:gd name="connsiteY14" fmla="*/ 82550 h 692150"/>
                <a:gd name="connsiteX15" fmla="*/ 819150 w 2044700"/>
                <a:gd name="connsiteY15" fmla="*/ 85725 h 692150"/>
                <a:gd name="connsiteX16" fmla="*/ 854075 w 2044700"/>
                <a:gd name="connsiteY16" fmla="*/ 98425 h 692150"/>
                <a:gd name="connsiteX17" fmla="*/ 869950 w 2044700"/>
                <a:gd name="connsiteY17" fmla="*/ 101600 h 692150"/>
                <a:gd name="connsiteX18" fmla="*/ 879475 w 2044700"/>
                <a:gd name="connsiteY18" fmla="*/ 107950 h 692150"/>
                <a:gd name="connsiteX19" fmla="*/ 889000 w 2044700"/>
                <a:gd name="connsiteY19" fmla="*/ 111125 h 692150"/>
                <a:gd name="connsiteX20" fmla="*/ 942975 w 2044700"/>
                <a:gd name="connsiteY20" fmla="*/ 123825 h 692150"/>
                <a:gd name="connsiteX21" fmla="*/ 962025 w 2044700"/>
                <a:gd name="connsiteY21" fmla="*/ 130175 h 692150"/>
                <a:gd name="connsiteX22" fmla="*/ 971550 w 2044700"/>
                <a:gd name="connsiteY22" fmla="*/ 136525 h 692150"/>
                <a:gd name="connsiteX23" fmla="*/ 1000125 w 2044700"/>
                <a:gd name="connsiteY23" fmla="*/ 139700 h 692150"/>
                <a:gd name="connsiteX24" fmla="*/ 1009650 w 2044700"/>
                <a:gd name="connsiteY24" fmla="*/ 142875 h 692150"/>
                <a:gd name="connsiteX25" fmla="*/ 1038225 w 2044700"/>
                <a:gd name="connsiteY25" fmla="*/ 149225 h 692150"/>
                <a:gd name="connsiteX26" fmla="*/ 1063625 w 2044700"/>
                <a:gd name="connsiteY26" fmla="*/ 161925 h 692150"/>
                <a:gd name="connsiteX27" fmla="*/ 1098550 w 2044700"/>
                <a:gd name="connsiteY27" fmla="*/ 171450 h 692150"/>
                <a:gd name="connsiteX28" fmla="*/ 1114425 w 2044700"/>
                <a:gd name="connsiteY28" fmla="*/ 180975 h 692150"/>
                <a:gd name="connsiteX29" fmla="*/ 1123950 w 2044700"/>
                <a:gd name="connsiteY29" fmla="*/ 184150 h 692150"/>
                <a:gd name="connsiteX30" fmla="*/ 1146175 w 2044700"/>
                <a:gd name="connsiteY30" fmla="*/ 193675 h 692150"/>
                <a:gd name="connsiteX31" fmla="*/ 1196975 w 2044700"/>
                <a:gd name="connsiteY31" fmla="*/ 222250 h 692150"/>
                <a:gd name="connsiteX32" fmla="*/ 1209675 w 2044700"/>
                <a:gd name="connsiteY32" fmla="*/ 228600 h 692150"/>
                <a:gd name="connsiteX33" fmla="*/ 1222375 w 2044700"/>
                <a:gd name="connsiteY33" fmla="*/ 234950 h 692150"/>
                <a:gd name="connsiteX34" fmla="*/ 1241425 w 2044700"/>
                <a:gd name="connsiteY34" fmla="*/ 247650 h 692150"/>
                <a:gd name="connsiteX35" fmla="*/ 1266825 w 2044700"/>
                <a:gd name="connsiteY35" fmla="*/ 254000 h 692150"/>
                <a:gd name="connsiteX36" fmla="*/ 1308100 w 2044700"/>
                <a:gd name="connsiteY36" fmla="*/ 266700 h 692150"/>
                <a:gd name="connsiteX37" fmla="*/ 1339850 w 2044700"/>
                <a:gd name="connsiteY37" fmla="*/ 282575 h 692150"/>
                <a:gd name="connsiteX38" fmla="*/ 1355725 w 2044700"/>
                <a:gd name="connsiteY38" fmla="*/ 285750 h 692150"/>
                <a:gd name="connsiteX39" fmla="*/ 1368425 w 2044700"/>
                <a:gd name="connsiteY39" fmla="*/ 298450 h 692150"/>
                <a:gd name="connsiteX40" fmla="*/ 1377950 w 2044700"/>
                <a:gd name="connsiteY40" fmla="*/ 301625 h 692150"/>
                <a:gd name="connsiteX41" fmla="*/ 1409700 w 2044700"/>
                <a:gd name="connsiteY41" fmla="*/ 311150 h 692150"/>
                <a:gd name="connsiteX42" fmla="*/ 1460500 w 2044700"/>
                <a:gd name="connsiteY42" fmla="*/ 317500 h 692150"/>
                <a:gd name="connsiteX43" fmla="*/ 1479550 w 2044700"/>
                <a:gd name="connsiteY43" fmla="*/ 320675 h 692150"/>
                <a:gd name="connsiteX44" fmla="*/ 1501775 w 2044700"/>
                <a:gd name="connsiteY44" fmla="*/ 323850 h 692150"/>
                <a:gd name="connsiteX45" fmla="*/ 1539875 w 2044700"/>
                <a:gd name="connsiteY45" fmla="*/ 333375 h 692150"/>
                <a:gd name="connsiteX46" fmla="*/ 1558925 w 2044700"/>
                <a:gd name="connsiteY46" fmla="*/ 339725 h 692150"/>
                <a:gd name="connsiteX47" fmla="*/ 1549400 w 2044700"/>
                <a:gd name="connsiteY47" fmla="*/ 339725 h 692150"/>
                <a:gd name="connsiteX48" fmla="*/ 2038350 w 2044700"/>
                <a:gd name="connsiteY48" fmla="*/ 571500 h 692150"/>
                <a:gd name="connsiteX49" fmla="*/ 2044700 w 2044700"/>
                <a:gd name="connsiteY49" fmla="*/ 692150 h 692150"/>
                <a:gd name="connsiteX50" fmla="*/ 0 w 2044700"/>
                <a:gd name="connsiteY50" fmla="*/ 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44700" h="692150">
                  <a:moveTo>
                    <a:pt x="0" y="0"/>
                  </a:moveTo>
                  <a:lnTo>
                    <a:pt x="0" y="0"/>
                  </a:lnTo>
                  <a:lnTo>
                    <a:pt x="187325" y="3175"/>
                  </a:lnTo>
                  <a:cubicBezTo>
                    <a:pt x="211742" y="4068"/>
                    <a:pt x="235988" y="7651"/>
                    <a:pt x="260350" y="9525"/>
                  </a:cubicBezTo>
                  <a:lnTo>
                    <a:pt x="352425" y="15875"/>
                  </a:lnTo>
                  <a:cubicBezTo>
                    <a:pt x="397611" y="18253"/>
                    <a:pt x="462730" y="21352"/>
                    <a:pt x="504825" y="25400"/>
                  </a:cubicBezTo>
                  <a:cubicBezTo>
                    <a:pt x="529260" y="27750"/>
                    <a:pt x="553779" y="30111"/>
                    <a:pt x="577850" y="34925"/>
                  </a:cubicBezTo>
                  <a:cubicBezTo>
                    <a:pt x="588762" y="37107"/>
                    <a:pt x="595963" y="38286"/>
                    <a:pt x="606425" y="41275"/>
                  </a:cubicBezTo>
                  <a:cubicBezTo>
                    <a:pt x="609643" y="42194"/>
                    <a:pt x="612668" y="43794"/>
                    <a:pt x="615950" y="44450"/>
                  </a:cubicBezTo>
                  <a:cubicBezTo>
                    <a:pt x="623288" y="45918"/>
                    <a:pt x="630808" y="46309"/>
                    <a:pt x="638175" y="47625"/>
                  </a:cubicBezTo>
                  <a:cubicBezTo>
                    <a:pt x="660447" y="51602"/>
                    <a:pt x="683386" y="53170"/>
                    <a:pt x="704850" y="60325"/>
                  </a:cubicBezTo>
                  <a:cubicBezTo>
                    <a:pt x="708025" y="61383"/>
                    <a:pt x="711082" y="62901"/>
                    <a:pt x="714375" y="63500"/>
                  </a:cubicBezTo>
                  <a:cubicBezTo>
                    <a:pt x="722770" y="65026"/>
                    <a:pt x="731308" y="65617"/>
                    <a:pt x="739775" y="66675"/>
                  </a:cubicBezTo>
                  <a:cubicBezTo>
                    <a:pt x="771606" y="79407"/>
                    <a:pt x="741006" y="67997"/>
                    <a:pt x="768350" y="76200"/>
                  </a:cubicBezTo>
                  <a:cubicBezTo>
                    <a:pt x="774761" y="78123"/>
                    <a:pt x="780740" y="81884"/>
                    <a:pt x="787400" y="82550"/>
                  </a:cubicBezTo>
                  <a:lnTo>
                    <a:pt x="819150" y="85725"/>
                  </a:lnTo>
                  <a:cubicBezTo>
                    <a:pt x="831323" y="90594"/>
                    <a:pt x="841264" y="94931"/>
                    <a:pt x="854075" y="98425"/>
                  </a:cubicBezTo>
                  <a:cubicBezTo>
                    <a:pt x="859281" y="99845"/>
                    <a:pt x="864658" y="100542"/>
                    <a:pt x="869950" y="101600"/>
                  </a:cubicBezTo>
                  <a:cubicBezTo>
                    <a:pt x="873125" y="103717"/>
                    <a:pt x="876062" y="106243"/>
                    <a:pt x="879475" y="107950"/>
                  </a:cubicBezTo>
                  <a:cubicBezTo>
                    <a:pt x="882468" y="109447"/>
                    <a:pt x="885753" y="110313"/>
                    <a:pt x="889000" y="111125"/>
                  </a:cubicBezTo>
                  <a:cubicBezTo>
                    <a:pt x="899478" y="113744"/>
                    <a:pt x="931916" y="120139"/>
                    <a:pt x="942975" y="123825"/>
                  </a:cubicBezTo>
                  <a:cubicBezTo>
                    <a:pt x="949325" y="125942"/>
                    <a:pt x="956456" y="126462"/>
                    <a:pt x="962025" y="130175"/>
                  </a:cubicBezTo>
                  <a:cubicBezTo>
                    <a:pt x="965200" y="132292"/>
                    <a:pt x="967848" y="135600"/>
                    <a:pt x="971550" y="136525"/>
                  </a:cubicBezTo>
                  <a:cubicBezTo>
                    <a:pt x="980847" y="138849"/>
                    <a:pt x="990600" y="138642"/>
                    <a:pt x="1000125" y="139700"/>
                  </a:cubicBezTo>
                  <a:cubicBezTo>
                    <a:pt x="1003300" y="140758"/>
                    <a:pt x="1006383" y="142149"/>
                    <a:pt x="1009650" y="142875"/>
                  </a:cubicBezTo>
                  <a:cubicBezTo>
                    <a:pt x="1021658" y="145543"/>
                    <a:pt x="1027970" y="144564"/>
                    <a:pt x="1038225" y="149225"/>
                  </a:cubicBezTo>
                  <a:cubicBezTo>
                    <a:pt x="1046843" y="153142"/>
                    <a:pt x="1054343" y="160069"/>
                    <a:pt x="1063625" y="161925"/>
                  </a:cubicBezTo>
                  <a:cubicBezTo>
                    <a:pt x="1076784" y="164557"/>
                    <a:pt x="1085890" y="165695"/>
                    <a:pt x="1098550" y="171450"/>
                  </a:cubicBezTo>
                  <a:cubicBezTo>
                    <a:pt x="1104168" y="174004"/>
                    <a:pt x="1108905" y="178215"/>
                    <a:pt x="1114425" y="180975"/>
                  </a:cubicBezTo>
                  <a:cubicBezTo>
                    <a:pt x="1117418" y="182472"/>
                    <a:pt x="1120957" y="182653"/>
                    <a:pt x="1123950" y="184150"/>
                  </a:cubicBezTo>
                  <a:cubicBezTo>
                    <a:pt x="1145876" y="195113"/>
                    <a:pt x="1119744" y="187067"/>
                    <a:pt x="1146175" y="193675"/>
                  </a:cubicBezTo>
                  <a:cubicBezTo>
                    <a:pt x="1179602" y="214567"/>
                    <a:pt x="1162645" y="205085"/>
                    <a:pt x="1196975" y="222250"/>
                  </a:cubicBezTo>
                  <a:lnTo>
                    <a:pt x="1209675" y="228600"/>
                  </a:lnTo>
                  <a:cubicBezTo>
                    <a:pt x="1213908" y="230717"/>
                    <a:pt x="1218437" y="232325"/>
                    <a:pt x="1222375" y="234950"/>
                  </a:cubicBezTo>
                  <a:cubicBezTo>
                    <a:pt x="1228725" y="239183"/>
                    <a:pt x="1234021" y="245799"/>
                    <a:pt x="1241425" y="247650"/>
                  </a:cubicBezTo>
                  <a:lnTo>
                    <a:pt x="1266825" y="254000"/>
                  </a:lnTo>
                  <a:cubicBezTo>
                    <a:pt x="1296548" y="271834"/>
                    <a:pt x="1267546" y="257341"/>
                    <a:pt x="1308100" y="266700"/>
                  </a:cubicBezTo>
                  <a:cubicBezTo>
                    <a:pt x="1330761" y="271929"/>
                    <a:pt x="1317944" y="273813"/>
                    <a:pt x="1339850" y="282575"/>
                  </a:cubicBezTo>
                  <a:cubicBezTo>
                    <a:pt x="1344860" y="284579"/>
                    <a:pt x="1350433" y="284692"/>
                    <a:pt x="1355725" y="285750"/>
                  </a:cubicBezTo>
                  <a:cubicBezTo>
                    <a:pt x="1359958" y="289983"/>
                    <a:pt x="1363553" y="294970"/>
                    <a:pt x="1368425" y="298450"/>
                  </a:cubicBezTo>
                  <a:cubicBezTo>
                    <a:pt x="1371148" y="300395"/>
                    <a:pt x="1374816" y="300450"/>
                    <a:pt x="1377950" y="301625"/>
                  </a:cubicBezTo>
                  <a:cubicBezTo>
                    <a:pt x="1395505" y="308208"/>
                    <a:pt x="1391390" y="308534"/>
                    <a:pt x="1409700" y="311150"/>
                  </a:cubicBezTo>
                  <a:cubicBezTo>
                    <a:pt x="1426594" y="313563"/>
                    <a:pt x="1443591" y="315194"/>
                    <a:pt x="1460500" y="317500"/>
                  </a:cubicBezTo>
                  <a:cubicBezTo>
                    <a:pt x="1466879" y="318370"/>
                    <a:pt x="1473187" y="319696"/>
                    <a:pt x="1479550" y="320675"/>
                  </a:cubicBezTo>
                  <a:cubicBezTo>
                    <a:pt x="1486947" y="321813"/>
                    <a:pt x="1494452" y="322308"/>
                    <a:pt x="1501775" y="323850"/>
                  </a:cubicBezTo>
                  <a:cubicBezTo>
                    <a:pt x="1514585" y="326547"/>
                    <a:pt x="1527456" y="329235"/>
                    <a:pt x="1539875" y="333375"/>
                  </a:cubicBezTo>
                  <a:cubicBezTo>
                    <a:pt x="1546225" y="335492"/>
                    <a:pt x="1565618" y="339725"/>
                    <a:pt x="1558925" y="339725"/>
                  </a:cubicBezTo>
                  <a:lnTo>
                    <a:pt x="1549400" y="339725"/>
                  </a:lnTo>
                  <a:lnTo>
                    <a:pt x="2038350" y="571500"/>
                  </a:lnTo>
                  <a:lnTo>
                    <a:pt x="2044700" y="692150"/>
                  </a:lnTo>
                  <a:lnTo>
                    <a:pt x="0" y="0"/>
                  </a:lnTo>
                  <a:close/>
                </a:path>
              </a:pathLst>
            </a:cu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350000" y="3178031"/>
              <a:ext cx="460375" cy="189045"/>
            </a:xfrm>
            <a:prstGeom prst="rect">
              <a:avLst/>
            </a:prstGeom>
            <a:noFill/>
          </p:spPr>
          <p:txBody>
            <a:bodyPr wrap="square" rtlCol="0">
              <a:spAutoFit/>
            </a:bodyPr>
            <a:lstStyle/>
            <a:p>
              <a:r>
                <a:rPr lang="en-US" sz="1000" dirty="0">
                  <a:latin typeface="Georgia" panose="02040502050405020303" pitchFamily="18" charset="0"/>
                </a:rPr>
                <a:t>1990</a:t>
              </a:r>
            </a:p>
          </p:txBody>
        </p:sp>
        <p:sp>
          <p:nvSpPr>
            <p:cNvPr id="22" name="TextBox 21"/>
            <p:cNvSpPr txBox="1"/>
            <p:nvPr/>
          </p:nvSpPr>
          <p:spPr>
            <a:xfrm>
              <a:off x="6680200" y="3178031"/>
              <a:ext cx="460375" cy="189045"/>
            </a:xfrm>
            <a:prstGeom prst="rect">
              <a:avLst/>
            </a:prstGeom>
            <a:noFill/>
          </p:spPr>
          <p:txBody>
            <a:bodyPr wrap="square" rtlCol="0">
              <a:spAutoFit/>
            </a:bodyPr>
            <a:lstStyle/>
            <a:p>
              <a:r>
                <a:rPr lang="en-US" sz="1000" dirty="0">
                  <a:latin typeface="Georgia" panose="02040502050405020303" pitchFamily="18" charset="0"/>
                </a:rPr>
                <a:t>2015</a:t>
              </a:r>
            </a:p>
          </p:txBody>
        </p:sp>
        <p:sp>
          <p:nvSpPr>
            <p:cNvPr id="23" name="TextBox 22"/>
            <p:cNvSpPr txBox="1"/>
            <p:nvPr/>
          </p:nvSpPr>
          <p:spPr>
            <a:xfrm>
              <a:off x="5854700" y="3178031"/>
              <a:ext cx="460375" cy="189045"/>
            </a:xfrm>
            <a:prstGeom prst="rect">
              <a:avLst/>
            </a:prstGeom>
            <a:noFill/>
          </p:spPr>
          <p:txBody>
            <a:bodyPr wrap="square" rtlCol="0">
              <a:spAutoFit/>
            </a:bodyPr>
            <a:lstStyle/>
            <a:p>
              <a:r>
                <a:rPr lang="en-US" sz="1000" dirty="0">
                  <a:latin typeface="Georgia" panose="02040502050405020303" pitchFamily="18" charset="0"/>
                </a:rPr>
                <a:t>1960</a:t>
              </a:r>
            </a:p>
          </p:txBody>
        </p:sp>
        <p:sp>
          <p:nvSpPr>
            <p:cNvPr id="24" name="TextBox 23"/>
            <p:cNvSpPr txBox="1"/>
            <p:nvPr/>
          </p:nvSpPr>
          <p:spPr>
            <a:xfrm>
              <a:off x="3753782" y="2537527"/>
              <a:ext cx="803275" cy="189045"/>
            </a:xfrm>
            <a:prstGeom prst="rect">
              <a:avLst/>
            </a:prstGeom>
            <a:noFill/>
          </p:spPr>
          <p:txBody>
            <a:bodyPr wrap="square" rtlCol="0">
              <a:spAutoFit/>
            </a:bodyPr>
            <a:lstStyle/>
            <a:p>
              <a:r>
                <a:rPr lang="en-US" sz="1000" dirty="0">
                  <a:latin typeface="Georgia" panose="02040502050405020303" pitchFamily="18" charset="0"/>
                </a:rPr>
                <a:t>1920-2015</a:t>
              </a:r>
            </a:p>
          </p:txBody>
        </p:sp>
        <p:sp>
          <p:nvSpPr>
            <p:cNvPr id="25" name="Freeform 24"/>
            <p:cNvSpPr/>
            <p:nvPr/>
          </p:nvSpPr>
          <p:spPr>
            <a:xfrm>
              <a:off x="1470025" y="1965325"/>
              <a:ext cx="1663768" cy="571500"/>
            </a:xfrm>
            <a:custGeom>
              <a:avLst/>
              <a:gdLst>
                <a:gd name="connsiteX0" fmla="*/ 0 w 1651000"/>
                <a:gd name="connsiteY0" fmla="*/ 0 h 571500"/>
                <a:gd name="connsiteX1" fmla="*/ 698500 w 1651000"/>
                <a:gd name="connsiteY1" fmla="*/ 85725 h 571500"/>
                <a:gd name="connsiteX2" fmla="*/ 1158875 w 1651000"/>
                <a:gd name="connsiteY2" fmla="*/ 200025 h 571500"/>
                <a:gd name="connsiteX3" fmla="*/ 1651000 w 1651000"/>
                <a:gd name="connsiteY3" fmla="*/ 355600 h 571500"/>
                <a:gd name="connsiteX4" fmla="*/ 1641475 w 1651000"/>
                <a:gd name="connsiteY4" fmla="*/ 571500 h 571500"/>
                <a:gd name="connsiteX5" fmla="*/ 0 w 1651000"/>
                <a:gd name="connsiteY5"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000" h="571500">
                  <a:moveTo>
                    <a:pt x="0" y="0"/>
                  </a:moveTo>
                  <a:lnTo>
                    <a:pt x="698500" y="85725"/>
                  </a:lnTo>
                  <a:lnTo>
                    <a:pt x="1158875" y="200025"/>
                  </a:lnTo>
                  <a:lnTo>
                    <a:pt x="1651000" y="355600"/>
                  </a:lnTo>
                  <a:lnTo>
                    <a:pt x="1641475" y="571500"/>
                  </a:lnTo>
                  <a:lnTo>
                    <a:pt x="0" y="0"/>
                  </a:lnTo>
                  <a:close/>
                </a:path>
              </a:pathLst>
            </a:cu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198960" y="2106812"/>
              <a:ext cx="803275" cy="189045"/>
            </a:xfrm>
            <a:prstGeom prst="rect">
              <a:avLst/>
            </a:prstGeom>
            <a:noFill/>
          </p:spPr>
          <p:txBody>
            <a:bodyPr wrap="square" rtlCol="0">
              <a:spAutoFit/>
            </a:bodyPr>
            <a:lstStyle/>
            <a:p>
              <a:r>
                <a:rPr lang="en-US" sz="1000" dirty="0">
                  <a:latin typeface="Georgia" panose="02040502050405020303" pitchFamily="18" charset="0"/>
                </a:rPr>
                <a:t>1950-2015</a:t>
              </a:r>
            </a:p>
          </p:txBody>
        </p:sp>
      </p:grpSp>
      <p:sp>
        <p:nvSpPr>
          <p:cNvPr id="2" name="Slide Number Placeholder 1"/>
          <p:cNvSpPr>
            <a:spLocks noGrp="1"/>
          </p:cNvSpPr>
          <p:nvPr>
            <p:ph type="sldNum" sz="quarter" idx="12"/>
          </p:nvPr>
        </p:nvSpPr>
        <p:spPr>
          <a:xfrm>
            <a:off x="7587916" y="6356350"/>
            <a:ext cx="2743200" cy="365125"/>
          </a:xfrm>
        </p:spPr>
        <p:txBody>
          <a:bodyPr/>
          <a:lstStyle/>
          <a:p>
            <a:fld id="{0F1D0FFF-E3B1-6748-A925-E3537F2C2EA0}" type="slidenum">
              <a:rPr lang="en-US" smtClean="0"/>
              <a:pPr/>
              <a:t>4</a:t>
            </a:fld>
            <a:endParaRPr lang="en-US"/>
          </a:p>
        </p:txBody>
      </p:sp>
      <p:sp>
        <p:nvSpPr>
          <p:cNvPr id="43" name="TextBox 42"/>
          <p:cNvSpPr txBox="1"/>
          <p:nvPr/>
        </p:nvSpPr>
        <p:spPr>
          <a:xfrm>
            <a:off x="1001778" y="5199701"/>
            <a:ext cx="2080549" cy="646331"/>
          </a:xfrm>
          <a:prstGeom prst="rect">
            <a:avLst/>
          </a:prstGeom>
          <a:noFill/>
        </p:spPr>
        <p:txBody>
          <a:bodyPr wrap="square" rtlCol="0">
            <a:spAutoFit/>
          </a:bodyPr>
          <a:lstStyle/>
          <a:p>
            <a:r>
              <a:rPr lang="en-US" dirty="0" smtClean="0"/>
              <a:t>Built 1931</a:t>
            </a:r>
          </a:p>
          <a:p>
            <a:r>
              <a:rPr lang="en-US" dirty="0" smtClean="0"/>
              <a:t>Equilibrium - 1950</a:t>
            </a:r>
            <a:endParaRPr lang="en-US" dirty="0"/>
          </a:p>
        </p:txBody>
      </p:sp>
      <p:sp>
        <p:nvSpPr>
          <p:cNvPr id="44" name="TextBox 43"/>
          <p:cNvSpPr txBox="1"/>
          <p:nvPr/>
        </p:nvSpPr>
        <p:spPr>
          <a:xfrm>
            <a:off x="3155427" y="5512523"/>
            <a:ext cx="2047273" cy="646331"/>
          </a:xfrm>
          <a:prstGeom prst="rect">
            <a:avLst/>
          </a:prstGeom>
          <a:noFill/>
        </p:spPr>
        <p:txBody>
          <a:bodyPr wrap="square" rtlCol="0">
            <a:spAutoFit/>
          </a:bodyPr>
          <a:lstStyle/>
          <a:p>
            <a:r>
              <a:rPr lang="en-US" dirty="0" smtClean="0"/>
              <a:t>Built 1910</a:t>
            </a:r>
          </a:p>
          <a:p>
            <a:r>
              <a:rPr lang="en-US" dirty="0" smtClean="0"/>
              <a:t>Equilibrium - 1920</a:t>
            </a:r>
            <a:endParaRPr lang="en-US" dirty="0"/>
          </a:p>
        </p:txBody>
      </p:sp>
      <p:sp>
        <p:nvSpPr>
          <p:cNvPr id="45" name="TextBox 44"/>
          <p:cNvSpPr txBox="1"/>
          <p:nvPr/>
        </p:nvSpPr>
        <p:spPr>
          <a:xfrm>
            <a:off x="8244804" y="5380176"/>
            <a:ext cx="2907040" cy="923330"/>
          </a:xfrm>
          <a:prstGeom prst="rect">
            <a:avLst/>
          </a:prstGeom>
          <a:noFill/>
        </p:spPr>
        <p:txBody>
          <a:bodyPr wrap="square" rtlCol="0">
            <a:spAutoFit/>
          </a:bodyPr>
          <a:lstStyle/>
          <a:p>
            <a:r>
              <a:rPr lang="en-US" dirty="0" smtClean="0"/>
              <a:t>Built 1928</a:t>
            </a:r>
          </a:p>
          <a:p>
            <a:r>
              <a:rPr lang="en-US" dirty="0" smtClean="0"/>
              <a:t>Equilibrium – around 2010</a:t>
            </a:r>
          </a:p>
          <a:p>
            <a:r>
              <a:rPr lang="en-US" dirty="0" smtClean="0"/>
              <a:t>(First evidence - late 1970s) </a:t>
            </a:r>
            <a:endParaRPr lang="en-US" dirty="0"/>
          </a:p>
        </p:txBody>
      </p:sp>
      <p:sp>
        <p:nvSpPr>
          <p:cNvPr id="46" name="Rectangle 45"/>
          <p:cNvSpPr/>
          <p:nvPr/>
        </p:nvSpPr>
        <p:spPr>
          <a:xfrm>
            <a:off x="3110571" y="5509007"/>
            <a:ext cx="1867830" cy="739394"/>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10844" y="5204208"/>
            <a:ext cx="1867830" cy="739394"/>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241360" y="5317355"/>
            <a:ext cx="2910484" cy="1069662"/>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0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60000">
            <a:off x="6243788" y="604744"/>
            <a:ext cx="5805484" cy="5954812"/>
          </a:xfrm>
          <a:prstGeom prst="rect">
            <a:avLst/>
          </a:prstGeom>
        </p:spPr>
      </p:pic>
      <p:sp>
        <p:nvSpPr>
          <p:cNvPr id="4" name="TextBox 3"/>
          <p:cNvSpPr txBox="1"/>
          <p:nvPr/>
        </p:nvSpPr>
        <p:spPr>
          <a:xfrm>
            <a:off x="6854511" y="214772"/>
            <a:ext cx="4797087" cy="523220"/>
          </a:xfrm>
          <a:prstGeom prst="rect">
            <a:avLst/>
          </a:prstGeom>
          <a:noFill/>
          <a:ln>
            <a:solidFill>
              <a:schemeClr val="tx1"/>
            </a:solidFill>
          </a:ln>
        </p:spPr>
        <p:txBody>
          <a:bodyPr wrap="square" rtlCol="0">
            <a:spAutoFit/>
          </a:bodyPr>
          <a:lstStyle/>
          <a:p>
            <a:r>
              <a:rPr lang="en-US" sz="2800" dirty="0"/>
              <a:t>Table from Gross et al., 1978</a:t>
            </a:r>
          </a:p>
        </p:txBody>
      </p:sp>
      <p:sp>
        <p:nvSpPr>
          <p:cNvPr id="5" name="Rectangle 4"/>
          <p:cNvSpPr/>
          <p:nvPr/>
        </p:nvSpPr>
        <p:spPr>
          <a:xfrm>
            <a:off x="6774026" y="4581565"/>
            <a:ext cx="4668327" cy="359741"/>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25811" y="5629135"/>
            <a:ext cx="4668327" cy="359741"/>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1209" y="1300238"/>
            <a:ext cx="5020792" cy="3108543"/>
          </a:xfrm>
          <a:prstGeom prst="rect">
            <a:avLst/>
          </a:prstGeom>
          <a:solidFill>
            <a:schemeClr val="bg1"/>
          </a:solidFill>
          <a:ln>
            <a:solidFill>
              <a:schemeClr val="tx1"/>
            </a:solidFill>
          </a:ln>
        </p:spPr>
        <p:txBody>
          <a:bodyPr wrap="square" rtlCol="0">
            <a:spAutoFit/>
          </a:bodyPr>
          <a:lstStyle/>
          <a:p>
            <a:r>
              <a:rPr lang="en-US" sz="2800" dirty="0" smtClean="0"/>
              <a:t>It has been known for more than 40 years that </a:t>
            </a:r>
            <a:r>
              <a:rPr lang="en-US" sz="2800" dirty="0" err="1" smtClean="0"/>
              <a:t>Conowingo</a:t>
            </a:r>
            <a:r>
              <a:rPr lang="en-US" sz="2800" dirty="0" smtClean="0"/>
              <a:t> was trapping large volumes of Susquehanna River sediment and associated contaminants, and could export a decade’s worth of sediment in a single large flood</a:t>
            </a:r>
          </a:p>
        </p:txBody>
      </p:sp>
    </p:spTree>
    <p:extLst>
      <p:ext uri="{BB962C8B-B14F-4D97-AF65-F5344CB8AC3E}">
        <p14:creationId xmlns:p14="http://schemas.microsoft.com/office/powerpoint/2010/main" val="14692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79"/>
            <a:ext cx="12186708" cy="6860979"/>
          </a:xfrm>
          <a:prstGeom prst="rect">
            <a:avLst/>
          </a:prstGeom>
        </p:spPr>
      </p:pic>
      <p:sp>
        <p:nvSpPr>
          <p:cNvPr id="4" name="TextBox 3"/>
          <p:cNvSpPr txBox="1"/>
          <p:nvPr/>
        </p:nvSpPr>
        <p:spPr>
          <a:xfrm>
            <a:off x="488034" y="56576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3650432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2" y="0"/>
            <a:ext cx="12195543" cy="6857999"/>
          </a:xfrm>
          <a:prstGeom prst="rect">
            <a:avLst/>
          </a:prstGeom>
        </p:spPr>
      </p:pic>
      <p:grpSp>
        <p:nvGrpSpPr>
          <p:cNvPr id="3" name="Group 2"/>
          <p:cNvGrpSpPr>
            <a:grpSpLocks/>
          </p:cNvGrpSpPr>
          <p:nvPr/>
        </p:nvGrpSpPr>
        <p:grpSpPr bwMode="auto">
          <a:xfrm>
            <a:off x="3364302" y="1490436"/>
            <a:ext cx="5723416" cy="2749446"/>
            <a:chOff x="2057400" y="1634152"/>
            <a:chExt cx="5943600" cy="2937848"/>
          </a:xfrm>
        </p:grpSpPr>
        <p:sp>
          <p:nvSpPr>
            <p:cNvPr id="4" name="TextBox 1"/>
            <p:cNvSpPr txBox="1">
              <a:spLocks noChangeArrowheads="1"/>
            </p:cNvSpPr>
            <p:nvPr/>
          </p:nvSpPr>
          <p:spPr bwMode="auto">
            <a:xfrm>
              <a:off x="2194724" y="1634152"/>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ahoma" panose="020B0604030504040204" pitchFamily="34" charset="0"/>
                </a:defRPr>
              </a:lvl1pPr>
              <a:lvl2pPr marL="742950" indent="-285750" eaLnBrk="0" hangingPunct="0">
                <a:spcBef>
                  <a:spcPct val="20000"/>
                </a:spcBef>
                <a:buClr>
                  <a:schemeClr val="bg1"/>
                </a:buClr>
                <a:buSzPct val="105000"/>
                <a:buChar char="-"/>
                <a:defRPr sz="2800">
                  <a:solidFill>
                    <a:schemeClr val="bg1"/>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chemeClr val="bg1"/>
                  </a:solidFill>
                  <a:latin typeface="Tahoma" panose="020B0604030504040204" pitchFamily="34" charset="0"/>
                </a:defRPr>
              </a:lvl3pPr>
              <a:lvl4pPr marL="1600200" indent="-228600" eaLnBrk="0" hangingPunct="0">
                <a:spcBef>
                  <a:spcPct val="20000"/>
                </a:spcBef>
                <a:buChar char="o"/>
                <a:defRPr sz="2000">
                  <a:solidFill>
                    <a:schemeClr val="bg1"/>
                  </a:solidFill>
                  <a:latin typeface="Tahoma" panose="020B0604030504040204" pitchFamily="34" charset="0"/>
                </a:defRPr>
              </a:lvl4pPr>
              <a:lvl5pPr marL="2057400" indent="-228600" eaLnBrk="0" hangingPunct="0">
                <a:spcBef>
                  <a:spcPct val="20000"/>
                </a:spcBef>
                <a:buClr>
                  <a:schemeClr val="tx2"/>
                </a:buClr>
                <a:buChar char="–"/>
                <a:defRPr sz="2000">
                  <a:solidFill>
                    <a:schemeClr val="bg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bg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bg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bg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bg1"/>
                  </a:solidFill>
                  <a:latin typeface="Tahoma" panose="020B0604030504040204" pitchFamily="34" charset="0"/>
                </a:defRPr>
              </a:lvl9pPr>
            </a:lstStyle>
            <a:p>
              <a:pPr eaLnBrk="1" hangingPunct="1">
                <a:spcBef>
                  <a:spcPct val="0"/>
                </a:spcBef>
                <a:buFontTx/>
                <a:buNone/>
              </a:pPr>
              <a:r>
                <a:rPr lang="en-US" altLang="en-US" sz="2000" b="1" dirty="0">
                  <a:solidFill>
                    <a:schemeClr val="tx1"/>
                  </a:solidFill>
                  <a:latin typeface="Times New Roman" panose="02020603050405020304" pitchFamily="18" charset="0"/>
                </a:rPr>
                <a:t>~60% reduction</a:t>
              </a:r>
            </a:p>
          </p:txBody>
        </p:sp>
        <p:cxnSp>
          <p:nvCxnSpPr>
            <p:cNvPr id="5" name="Straight Connector 2"/>
            <p:cNvCxnSpPr>
              <a:cxnSpLocks noChangeShapeType="1"/>
            </p:cNvCxnSpPr>
            <p:nvPr/>
          </p:nvCxnSpPr>
          <p:spPr bwMode="auto">
            <a:xfrm>
              <a:off x="2057400" y="2382838"/>
              <a:ext cx="5943600" cy="2189162"/>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6" name="TextBox 5"/>
          <p:cNvSpPr txBox="1"/>
          <p:nvPr/>
        </p:nvSpPr>
        <p:spPr>
          <a:xfrm>
            <a:off x="145134" y="639633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2486087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350"/>
            <a:ext cx="12157793" cy="6877350"/>
          </a:xfrm>
          <a:prstGeom prst="rect">
            <a:avLst/>
          </a:prstGeom>
        </p:spPr>
      </p:pic>
      <p:sp>
        <p:nvSpPr>
          <p:cNvPr id="3" name="TextBox 2"/>
          <p:cNvSpPr txBox="1"/>
          <p:nvPr/>
        </p:nvSpPr>
        <p:spPr>
          <a:xfrm>
            <a:off x="234034" y="61783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200472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948"/>
            <a:ext cx="12170833" cy="6869948"/>
          </a:xfrm>
          <a:prstGeom prst="rect">
            <a:avLst/>
          </a:prstGeom>
        </p:spPr>
      </p:pic>
      <p:sp>
        <p:nvSpPr>
          <p:cNvPr id="3" name="TextBox 2"/>
          <p:cNvSpPr txBox="1"/>
          <p:nvPr/>
        </p:nvSpPr>
        <p:spPr>
          <a:xfrm>
            <a:off x="488034" y="6140245"/>
            <a:ext cx="2122098" cy="461665"/>
          </a:xfrm>
          <a:prstGeom prst="rect">
            <a:avLst/>
          </a:prstGeom>
          <a:noFill/>
        </p:spPr>
        <p:txBody>
          <a:bodyPr wrap="square" rtlCol="0">
            <a:spAutoFit/>
          </a:bodyPr>
          <a:lstStyle/>
          <a:p>
            <a:r>
              <a:rPr lang="en-US" sz="2400" b="1" dirty="0" smtClean="0">
                <a:solidFill>
                  <a:srgbClr val="FFFF00"/>
                </a:solidFill>
              </a:rPr>
              <a:t>Langland, 2016</a:t>
            </a:r>
            <a:endParaRPr lang="en-US" sz="2400" b="1" dirty="0">
              <a:solidFill>
                <a:srgbClr val="FFFF00"/>
              </a:solidFill>
            </a:endParaRPr>
          </a:p>
        </p:txBody>
      </p:sp>
    </p:spTree>
    <p:extLst>
      <p:ext uri="{BB962C8B-B14F-4D97-AF65-F5344CB8AC3E}">
        <p14:creationId xmlns:p14="http://schemas.microsoft.com/office/powerpoint/2010/main" val="2083533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2427</Words>
  <Application>Microsoft Macintosh PowerPoint</Application>
  <PresentationFormat>Widescreen</PresentationFormat>
  <Paragraphs>211</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Introduction to Conowingo presentations and panel discussion  </vt:lpstr>
      <vt:lpstr>PowerPoint Presentation</vt:lpstr>
      <vt:lpstr>PowerPoint Presentation</vt:lpstr>
      <vt:lpstr>The System of Reservoirs has been filling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 Loads Into, Trapped Within and Exiting the Reservoir System: 1990s-2010s</vt:lpstr>
      <vt:lpstr>PowerPoint Presentation</vt:lpstr>
      <vt:lpstr>Nitrogen Loads Into, Trapped Within and Exiting the Reservoir System: 1990s-2010s</vt:lpstr>
      <vt:lpstr>PowerPoint Presentation</vt:lpstr>
      <vt:lpstr>PowerPoint Presentation</vt:lpstr>
      <vt:lpstr>Phosphorus Loads Into, Trapped Within and Exiting the Reservoir System: 1990s-2010s</vt:lpstr>
      <vt:lpstr>PowerPoint Presentation</vt:lpstr>
      <vt:lpstr>PowerPoint Presentation</vt:lpstr>
      <vt:lpstr>PowerPoint Presentation</vt:lpstr>
      <vt:lpstr>Lower Susquehanna River Watershed Assessment  </vt:lpstr>
      <vt:lpstr>PowerPoint Presentation</vt:lpstr>
      <vt:lpstr>PowerPoint Presentation</vt:lpstr>
      <vt:lpstr>PowerPoint Presentation</vt:lpstr>
      <vt:lpstr>PowerPoint Presentation</vt:lpstr>
      <vt:lpstr>PowerPoint Presentation</vt:lpstr>
      <vt:lpstr>From the STAC Workshop on Conowingo Infill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 Miller</dc:creator>
  <cp:lastModifiedBy>Megan Cole</cp:lastModifiedBy>
  <cp:revision>22</cp:revision>
  <dcterms:created xsi:type="dcterms:W3CDTF">2021-09-11T19:35:50Z</dcterms:created>
  <dcterms:modified xsi:type="dcterms:W3CDTF">2021-10-07T15:02:53Z</dcterms:modified>
</cp:coreProperties>
</file>