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t2FleeVDHFPr14jklufjvh9Sq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82CCDC-FBFF-4541-B3D3-7D1C593F20C7}">
  <a:tblStyle styleId="{2682CCDC-FBFF-4541-B3D3-7D1C593F20C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donnab\Dropbox\Work%20files\Presentations\Marsh%20Summit%20Feb%202019\Copy%20of%20Donna_permit_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08874353280136E-2"/>
          <c:y val="0.13882868977813556"/>
          <c:w val="0.88418969577410955"/>
          <c:h val="0.704911097047711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[1]Sheet7!$A$2</c:f>
              <c:strCache>
                <c:ptCount val="1"/>
                <c:pt idx="0">
                  <c:v>Bulkhead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[1]Sheet7!$B$1:$AW$1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[1]Sheet7!$B$2:$AW$2</c:f>
              <c:numCache>
                <c:formatCode>General</c:formatCode>
                <c:ptCount val="48"/>
                <c:pt idx="0">
                  <c:v>21</c:v>
                </c:pt>
                <c:pt idx="1">
                  <c:v>42</c:v>
                </c:pt>
                <c:pt idx="2">
                  <c:v>113</c:v>
                </c:pt>
                <c:pt idx="3">
                  <c:v>212</c:v>
                </c:pt>
                <c:pt idx="4">
                  <c:v>171</c:v>
                </c:pt>
                <c:pt idx="5">
                  <c:v>142</c:v>
                </c:pt>
                <c:pt idx="6">
                  <c:v>156</c:v>
                </c:pt>
                <c:pt idx="7">
                  <c:v>129</c:v>
                </c:pt>
                <c:pt idx="8">
                  <c:v>172</c:v>
                </c:pt>
                <c:pt idx="9">
                  <c:v>177</c:v>
                </c:pt>
                <c:pt idx="10">
                  <c:v>80</c:v>
                </c:pt>
                <c:pt idx="11">
                  <c:v>146</c:v>
                </c:pt>
                <c:pt idx="12">
                  <c:v>173</c:v>
                </c:pt>
                <c:pt idx="13">
                  <c:v>266</c:v>
                </c:pt>
                <c:pt idx="14">
                  <c:v>278</c:v>
                </c:pt>
                <c:pt idx="15">
                  <c:v>247</c:v>
                </c:pt>
                <c:pt idx="16">
                  <c:v>275</c:v>
                </c:pt>
                <c:pt idx="17">
                  <c:v>391</c:v>
                </c:pt>
                <c:pt idx="18">
                  <c:v>545</c:v>
                </c:pt>
                <c:pt idx="19">
                  <c:v>449</c:v>
                </c:pt>
                <c:pt idx="20">
                  <c:v>383</c:v>
                </c:pt>
                <c:pt idx="21">
                  <c:v>345</c:v>
                </c:pt>
                <c:pt idx="22">
                  <c:v>327</c:v>
                </c:pt>
                <c:pt idx="23">
                  <c:v>344</c:v>
                </c:pt>
                <c:pt idx="24">
                  <c:v>316</c:v>
                </c:pt>
                <c:pt idx="25">
                  <c:v>299</c:v>
                </c:pt>
                <c:pt idx="26">
                  <c:v>276</c:v>
                </c:pt>
                <c:pt idx="27">
                  <c:v>350</c:v>
                </c:pt>
                <c:pt idx="28">
                  <c:v>343</c:v>
                </c:pt>
                <c:pt idx="29">
                  <c:v>306</c:v>
                </c:pt>
                <c:pt idx="30">
                  <c:v>335</c:v>
                </c:pt>
                <c:pt idx="31">
                  <c:v>341</c:v>
                </c:pt>
                <c:pt idx="32">
                  <c:v>315</c:v>
                </c:pt>
                <c:pt idx="33">
                  <c:v>393</c:v>
                </c:pt>
                <c:pt idx="34">
                  <c:v>389</c:v>
                </c:pt>
                <c:pt idx="35">
                  <c:v>367</c:v>
                </c:pt>
                <c:pt idx="36">
                  <c:v>331</c:v>
                </c:pt>
                <c:pt idx="37">
                  <c:v>268</c:v>
                </c:pt>
                <c:pt idx="38">
                  <c:v>259</c:v>
                </c:pt>
                <c:pt idx="39">
                  <c:v>175</c:v>
                </c:pt>
                <c:pt idx="40">
                  <c:v>249</c:v>
                </c:pt>
                <c:pt idx="41">
                  <c:v>197</c:v>
                </c:pt>
                <c:pt idx="42">
                  <c:v>209</c:v>
                </c:pt>
                <c:pt idx="43">
                  <c:v>166</c:v>
                </c:pt>
                <c:pt idx="44">
                  <c:v>152</c:v>
                </c:pt>
                <c:pt idx="45">
                  <c:v>190</c:v>
                </c:pt>
                <c:pt idx="46">
                  <c:v>194</c:v>
                </c:pt>
                <c:pt idx="47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5-7044-A657-8D8DA3F2F19C}"/>
            </c:ext>
          </c:extLst>
        </c:ser>
        <c:ser>
          <c:idx val="1"/>
          <c:order val="1"/>
          <c:tx>
            <c:strRef>
              <c:f>[1]Sheet7!$A$3</c:f>
              <c:strCache>
                <c:ptCount val="1"/>
                <c:pt idx="0">
                  <c:v>Riprap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[1]Sheet7!$B$1:$AW$1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[1]Sheet7!$B$3:$AW$3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8</c:v>
                </c:pt>
                <c:pt idx="5">
                  <c:v>18</c:v>
                </c:pt>
                <c:pt idx="6">
                  <c:v>17</c:v>
                </c:pt>
                <c:pt idx="7">
                  <c:v>34</c:v>
                </c:pt>
                <c:pt idx="8">
                  <c:v>57</c:v>
                </c:pt>
                <c:pt idx="9">
                  <c:v>49</c:v>
                </c:pt>
                <c:pt idx="10">
                  <c:v>24</c:v>
                </c:pt>
                <c:pt idx="11">
                  <c:v>40</c:v>
                </c:pt>
                <c:pt idx="12">
                  <c:v>56</c:v>
                </c:pt>
                <c:pt idx="13">
                  <c:v>131</c:v>
                </c:pt>
                <c:pt idx="14">
                  <c:v>155</c:v>
                </c:pt>
                <c:pt idx="15">
                  <c:v>189</c:v>
                </c:pt>
                <c:pt idx="16">
                  <c:v>255</c:v>
                </c:pt>
                <c:pt idx="17">
                  <c:v>223</c:v>
                </c:pt>
                <c:pt idx="18">
                  <c:v>267</c:v>
                </c:pt>
                <c:pt idx="19">
                  <c:v>87</c:v>
                </c:pt>
                <c:pt idx="20">
                  <c:v>287</c:v>
                </c:pt>
                <c:pt idx="21">
                  <c:v>288</c:v>
                </c:pt>
                <c:pt idx="22">
                  <c:v>334</c:v>
                </c:pt>
                <c:pt idx="23">
                  <c:v>335</c:v>
                </c:pt>
                <c:pt idx="24">
                  <c:v>351</c:v>
                </c:pt>
                <c:pt idx="25">
                  <c:v>317</c:v>
                </c:pt>
                <c:pt idx="26">
                  <c:v>378</c:v>
                </c:pt>
                <c:pt idx="27">
                  <c:v>484</c:v>
                </c:pt>
                <c:pt idx="28">
                  <c:v>558</c:v>
                </c:pt>
                <c:pt idx="29">
                  <c:v>523</c:v>
                </c:pt>
                <c:pt idx="30">
                  <c:v>547</c:v>
                </c:pt>
                <c:pt idx="31">
                  <c:v>410</c:v>
                </c:pt>
                <c:pt idx="32">
                  <c:v>456</c:v>
                </c:pt>
                <c:pt idx="33">
                  <c:v>492</c:v>
                </c:pt>
                <c:pt idx="34">
                  <c:v>462</c:v>
                </c:pt>
                <c:pt idx="35">
                  <c:v>453</c:v>
                </c:pt>
                <c:pt idx="36">
                  <c:v>396</c:v>
                </c:pt>
                <c:pt idx="37">
                  <c:v>437</c:v>
                </c:pt>
                <c:pt idx="38">
                  <c:v>283</c:v>
                </c:pt>
                <c:pt idx="39">
                  <c:v>232</c:v>
                </c:pt>
                <c:pt idx="40">
                  <c:v>309</c:v>
                </c:pt>
                <c:pt idx="41">
                  <c:v>272</c:v>
                </c:pt>
                <c:pt idx="42">
                  <c:v>292</c:v>
                </c:pt>
                <c:pt idx="43">
                  <c:v>257</c:v>
                </c:pt>
                <c:pt idx="44">
                  <c:v>216</c:v>
                </c:pt>
                <c:pt idx="45">
                  <c:v>209</c:v>
                </c:pt>
                <c:pt idx="46">
                  <c:v>223</c:v>
                </c:pt>
                <c:pt idx="47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5-7044-A657-8D8DA3F2F19C}"/>
            </c:ext>
          </c:extLst>
        </c:ser>
        <c:ser>
          <c:idx val="4"/>
          <c:order val="4"/>
          <c:tx>
            <c:strRef>
              <c:f>[1]Sheet7!$A$6</c:f>
              <c:strCache>
                <c:ptCount val="1"/>
                <c:pt idx="0">
                  <c:v>Living Shoreline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[1]Sheet7!$B$1:$AW$1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[1]Sheet7!$B$6:$AW$6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6</c:v>
                </c:pt>
                <c:pt idx="21">
                  <c:v>8</c:v>
                </c:pt>
                <c:pt idx="22">
                  <c:v>6</c:v>
                </c:pt>
                <c:pt idx="23">
                  <c:v>11</c:v>
                </c:pt>
                <c:pt idx="24">
                  <c:v>10</c:v>
                </c:pt>
                <c:pt idx="25">
                  <c:v>17</c:v>
                </c:pt>
                <c:pt idx="26">
                  <c:v>14</c:v>
                </c:pt>
                <c:pt idx="27">
                  <c:v>11</c:v>
                </c:pt>
                <c:pt idx="28">
                  <c:v>25</c:v>
                </c:pt>
                <c:pt idx="29">
                  <c:v>38</c:v>
                </c:pt>
                <c:pt idx="30">
                  <c:v>32</c:v>
                </c:pt>
                <c:pt idx="31">
                  <c:v>51</c:v>
                </c:pt>
                <c:pt idx="32">
                  <c:v>46</c:v>
                </c:pt>
                <c:pt idx="33">
                  <c:v>47</c:v>
                </c:pt>
                <c:pt idx="34">
                  <c:v>25</c:v>
                </c:pt>
                <c:pt idx="35">
                  <c:v>49</c:v>
                </c:pt>
                <c:pt idx="36">
                  <c:v>47</c:v>
                </c:pt>
                <c:pt idx="37">
                  <c:v>63</c:v>
                </c:pt>
                <c:pt idx="38">
                  <c:v>76</c:v>
                </c:pt>
                <c:pt idx="39">
                  <c:v>51</c:v>
                </c:pt>
                <c:pt idx="40">
                  <c:v>61</c:v>
                </c:pt>
                <c:pt idx="41">
                  <c:v>82</c:v>
                </c:pt>
                <c:pt idx="42">
                  <c:v>62</c:v>
                </c:pt>
                <c:pt idx="43">
                  <c:v>74</c:v>
                </c:pt>
                <c:pt idx="44">
                  <c:v>97</c:v>
                </c:pt>
                <c:pt idx="45">
                  <c:v>87</c:v>
                </c:pt>
                <c:pt idx="46">
                  <c:v>122</c:v>
                </c:pt>
                <c:pt idx="47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C5-7044-A657-8D8DA3F2F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619888"/>
        <c:axId val="1866204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[1]Sheet7!$A$4</c15:sqref>
                        </c15:formulaRef>
                      </c:ext>
                    </c:extLst>
                    <c:strCache>
                      <c:ptCount val="1"/>
                      <c:pt idx="0">
                        <c:v>Groin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[1]Sheet7!$B$1:$AW$1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1970</c:v>
                      </c:pt>
                      <c:pt idx="1">
                        <c:v>1971</c:v>
                      </c:pt>
                      <c:pt idx="2">
                        <c:v>1972</c:v>
                      </c:pt>
                      <c:pt idx="3">
                        <c:v>1973</c:v>
                      </c:pt>
                      <c:pt idx="4">
                        <c:v>1974</c:v>
                      </c:pt>
                      <c:pt idx="5">
                        <c:v>1975</c:v>
                      </c:pt>
                      <c:pt idx="6">
                        <c:v>1976</c:v>
                      </c:pt>
                      <c:pt idx="7">
                        <c:v>1977</c:v>
                      </c:pt>
                      <c:pt idx="8">
                        <c:v>1978</c:v>
                      </c:pt>
                      <c:pt idx="9">
                        <c:v>1979</c:v>
                      </c:pt>
                      <c:pt idx="10">
                        <c:v>1980</c:v>
                      </c:pt>
                      <c:pt idx="11">
                        <c:v>1981</c:v>
                      </c:pt>
                      <c:pt idx="12">
                        <c:v>1982</c:v>
                      </c:pt>
                      <c:pt idx="13">
                        <c:v>1983</c:v>
                      </c:pt>
                      <c:pt idx="14">
                        <c:v>1984</c:v>
                      </c:pt>
                      <c:pt idx="15">
                        <c:v>1985</c:v>
                      </c:pt>
                      <c:pt idx="16">
                        <c:v>1986</c:v>
                      </c:pt>
                      <c:pt idx="17">
                        <c:v>1987</c:v>
                      </c:pt>
                      <c:pt idx="18">
                        <c:v>1988</c:v>
                      </c:pt>
                      <c:pt idx="19">
                        <c:v>1989</c:v>
                      </c:pt>
                      <c:pt idx="20">
                        <c:v>1990</c:v>
                      </c:pt>
                      <c:pt idx="21">
                        <c:v>1991</c:v>
                      </c:pt>
                      <c:pt idx="22">
                        <c:v>1992</c:v>
                      </c:pt>
                      <c:pt idx="23">
                        <c:v>1993</c:v>
                      </c:pt>
                      <c:pt idx="24">
                        <c:v>1994</c:v>
                      </c:pt>
                      <c:pt idx="25">
                        <c:v>1995</c:v>
                      </c:pt>
                      <c:pt idx="26">
                        <c:v>1996</c:v>
                      </c:pt>
                      <c:pt idx="27">
                        <c:v>1997</c:v>
                      </c:pt>
                      <c:pt idx="28">
                        <c:v>1998</c:v>
                      </c:pt>
                      <c:pt idx="29">
                        <c:v>1999</c:v>
                      </c:pt>
                      <c:pt idx="30">
                        <c:v>2000</c:v>
                      </c:pt>
                      <c:pt idx="31">
                        <c:v>2001</c:v>
                      </c:pt>
                      <c:pt idx="32">
                        <c:v>2002</c:v>
                      </c:pt>
                      <c:pt idx="33">
                        <c:v>2003</c:v>
                      </c:pt>
                      <c:pt idx="34">
                        <c:v>2004</c:v>
                      </c:pt>
                      <c:pt idx="35">
                        <c:v>2005</c:v>
                      </c:pt>
                      <c:pt idx="36">
                        <c:v>2006</c:v>
                      </c:pt>
                      <c:pt idx="37">
                        <c:v>2007</c:v>
                      </c:pt>
                      <c:pt idx="38">
                        <c:v>2008</c:v>
                      </c:pt>
                      <c:pt idx="39">
                        <c:v>2009</c:v>
                      </c:pt>
                      <c:pt idx="40">
                        <c:v>2010</c:v>
                      </c:pt>
                      <c:pt idx="41">
                        <c:v>2011</c:v>
                      </c:pt>
                      <c:pt idx="42">
                        <c:v>2012</c:v>
                      </c:pt>
                      <c:pt idx="43">
                        <c:v>2013</c:v>
                      </c:pt>
                      <c:pt idx="44">
                        <c:v>2014</c:v>
                      </c:pt>
                      <c:pt idx="45">
                        <c:v>2015</c:v>
                      </c:pt>
                      <c:pt idx="46">
                        <c:v>2016</c:v>
                      </c:pt>
                      <c:pt idx="47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[1]Sheet7!$B$4:$AW$4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12</c:v>
                      </c:pt>
                      <c:pt idx="4">
                        <c:v>29</c:v>
                      </c:pt>
                      <c:pt idx="5">
                        <c:v>19</c:v>
                      </c:pt>
                      <c:pt idx="6">
                        <c:v>22</c:v>
                      </c:pt>
                      <c:pt idx="7">
                        <c:v>27</c:v>
                      </c:pt>
                      <c:pt idx="8">
                        <c:v>25</c:v>
                      </c:pt>
                      <c:pt idx="9">
                        <c:v>27</c:v>
                      </c:pt>
                      <c:pt idx="10">
                        <c:v>8</c:v>
                      </c:pt>
                      <c:pt idx="11">
                        <c:v>18</c:v>
                      </c:pt>
                      <c:pt idx="12">
                        <c:v>44</c:v>
                      </c:pt>
                      <c:pt idx="13">
                        <c:v>50</c:v>
                      </c:pt>
                      <c:pt idx="14">
                        <c:v>38</c:v>
                      </c:pt>
                      <c:pt idx="15">
                        <c:v>34</c:v>
                      </c:pt>
                      <c:pt idx="16">
                        <c:v>40</c:v>
                      </c:pt>
                      <c:pt idx="17">
                        <c:v>47</c:v>
                      </c:pt>
                      <c:pt idx="18">
                        <c:v>50</c:v>
                      </c:pt>
                      <c:pt idx="19">
                        <c:v>50</c:v>
                      </c:pt>
                      <c:pt idx="20">
                        <c:v>56</c:v>
                      </c:pt>
                      <c:pt idx="21">
                        <c:v>64</c:v>
                      </c:pt>
                      <c:pt idx="22">
                        <c:v>80</c:v>
                      </c:pt>
                      <c:pt idx="23">
                        <c:v>63</c:v>
                      </c:pt>
                      <c:pt idx="24">
                        <c:v>70</c:v>
                      </c:pt>
                      <c:pt idx="25">
                        <c:v>79</c:v>
                      </c:pt>
                      <c:pt idx="26">
                        <c:v>83</c:v>
                      </c:pt>
                      <c:pt idx="27">
                        <c:v>67</c:v>
                      </c:pt>
                      <c:pt idx="28">
                        <c:v>84</c:v>
                      </c:pt>
                      <c:pt idx="29">
                        <c:v>70</c:v>
                      </c:pt>
                      <c:pt idx="30">
                        <c:v>81</c:v>
                      </c:pt>
                      <c:pt idx="31">
                        <c:v>73</c:v>
                      </c:pt>
                      <c:pt idx="32">
                        <c:v>66</c:v>
                      </c:pt>
                      <c:pt idx="33">
                        <c:v>92</c:v>
                      </c:pt>
                      <c:pt idx="34">
                        <c:v>73</c:v>
                      </c:pt>
                      <c:pt idx="35">
                        <c:v>63</c:v>
                      </c:pt>
                      <c:pt idx="36">
                        <c:v>85</c:v>
                      </c:pt>
                      <c:pt idx="37">
                        <c:v>64</c:v>
                      </c:pt>
                      <c:pt idx="38">
                        <c:v>57</c:v>
                      </c:pt>
                      <c:pt idx="39">
                        <c:v>61</c:v>
                      </c:pt>
                      <c:pt idx="40">
                        <c:v>49</c:v>
                      </c:pt>
                      <c:pt idx="41">
                        <c:v>43</c:v>
                      </c:pt>
                      <c:pt idx="42">
                        <c:v>46</c:v>
                      </c:pt>
                      <c:pt idx="43">
                        <c:v>55</c:v>
                      </c:pt>
                      <c:pt idx="44">
                        <c:v>45</c:v>
                      </c:pt>
                      <c:pt idx="45">
                        <c:v>47</c:v>
                      </c:pt>
                      <c:pt idx="46">
                        <c:v>55</c:v>
                      </c:pt>
                      <c:pt idx="47">
                        <c:v>61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DC5-7044-A657-8D8DA3F2F19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[1]Sheet7!$A$5</c15:sqref>
                        </c15:formulaRef>
                      </c:ext>
                    </c:extLst>
                    <c:strCache>
                      <c:ptCount val="1"/>
                      <c:pt idx="0">
                        <c:v>Beach Nourishment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[1]Sheet7!$B$1:$AW$1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1970</c:v>
                      </c:pt>
                      <c:pt idx="1">
                        <c:v>1971</c:v>
                      </c:pt>
                      <c:pt idx="2">
                        <c:v>1972</c:v>
                      </c:pt>
                      <c:pt idx="3">
                        <c:v>1973</c:v>
                      </c:pt>
                      <c:pt idx="4">
                        <c:v>1974</c:v>
                      </c:pt>
                      <c:pt idx="5">
                        <c:v>1975</c:v>
                      </c:pt>
                      <c:pt idx="6">
                        <c:v>1976</c:v>
                      </c:pt>
                      <c:pt idx="7">
                        <c:v>1977</c:v>
                      </c:pt>
                      <c:pt idx="8">
                        <c:v>1978</c:v>
                      </c:pt>
                      <c:pt idx="9">
                        <c:v>1979</c:v>
                      </c:pt>
                      <c:pt idx="10">
                        <c:v>1980</c:v>
                      </c:pt>
                      <c:pt idx="11">
                        <c:v>1981</c:v>
                      </c:pt>
                      <c:pt idx="12">
                        <c:v>1982</c:v>
                      </c:pt>
                      <c:pt idx="13">
                        <c:v>1983</c:v>
                      </c:pt>
                      <c:pt idx="14">
                        <c:v>1984</c:v>
                      </c:pt>
                      <c:pt idx="15">
                        <c:v>1985</c:v>
                      </c:pt>
                      <c:pt idx="16">
                        <c:v>1986</c:v>
                      </c:pt>
                      <c:pt idx="17">
                        <c:v>1987</c:v>
                      </c:pt>
                      <c:pt idx="18">
                        <c:v>1988</c:v>
                      </c:pt>
                      <c:pt idx="19">
                        <c:v>1989</c:v>
                      </c:pt>
                      <c:pt idx="20">
                        <c:v>1990</c:v>
                      </c:pt>
                      <c:pt idx="21">
                        <c:v>1991</c:v>
                      </c:pt>
                      <c:pt idx="22">
                        <c:v>1992</c:v>
                      </c:pt>
                      <c:pt idx="23">
                        <c:v>1993</c:v>
                      </c:pt>
                      <c:pt idx="24">
                        <c:v>1994</c:v>
                      </c:pt>
                      <c:pt idx="25">
                        <c:v>1995</c:v>
                      </c:pt>
                      <c:pt idx="26">
                        <c:v>1996</c:v>
                      </c:pt>
                      <c:pt idx="27">
                        <c:v>1997</c:v>
                      </c:pt>
                      <c:pt idx="28">
                        <c:v>1998</c:v>
                      </c:pt>
                      <c:pt idx="29">
                        <c:v>1999</c:v>
                      </c:pt>
                      <c:pt idx="30">
                        <c:v>2000</c:v>
                      </c:pt>
                      <c:pt idx="31">
                        <c:v>2001</c:v>
                      </c:pt>
                      <c:pt idx="32">
                        <c:v>2002</c:v>
                      </c:pt>
                      <c:pt idx="33">
                        <c:v>2003</c:v>
                      </c:pt>
                      <c:pt idx="34">
                        <c:v>2004</c:v>
                      </c:pt>
                      <c:pt idx="35">
                        <c:v>2005</c:v>
                      </c:pt>
                      <c:pt idx="36">
                        <c:v>2006</c:v>
                      </c:pt>
                      <c:pt idx="37">
                        <c:v>2007</c:v>
                      </c:pt>
                      <c:pt idx="38">
                        <c:v>2008</c:v>
                      </c:pt>
                      <c:pt idx="39">
                        <c:v>2009</c:v>
                      </c:pt>
                      <c:pt idx="40">
                        <c:v>2010</c:v>
                      </c:pt>
                      <c:pt idx="41">
                        <c:v>2011</c:v>
                      </c:pt>
                      <c:pt idx="42">
                        <c:v>2012</c:v>
                      </c:pt>
                      <c:pt idx="43">
                        <c:v>2013</c:v>
                      </c:pt>
                      <c:pt idx="44">
                        <c:v>2014</c:v>
                      </c:pt>
                      <c:pt idx="45">
                        <c:v>2015</c:v>
                      </c:pt>
                      <c:pt idx="46">
                        <c:v>2016</c:v>
                      </c:pt>
                      <c:pt idx="47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[1]Sheet7!$B$5:$AW$5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1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4</c:v>
                      </c:pt>
                      <c:pt idx="26">
                        <c:v>3</c:v>
                      </c:pt>
                      <c:pt idx="27">
                        <c:v>5</c:v>
                      </c:pt>
                      <c:pt idx="28">
                        <c:v>4</c:v>
                      </c:pt>
                      <c:pt idx="29">
                        <c:v>3</c:v>
                      </c:pt>
                      <c:pt idx="30">
                        <c:v>4</c:v>
                      </c:pt>
                      <c:pt idx="31">
                        <c:v>5</c:v>
                      </c:pt>
                      <c:pt idx="32">
                        <c:v>7</c:v>
                      </c:pt>
                      <c:pt idx="33">
                        <c:v>6</c:v>
                      </c:pt>
                      <c:pt idx="34">
                        <c:v>8</c:v>
                      </c:pt>
                      <c:pt idx="35">
                        <c:v>1</c:v>
                      </c:pt>
                      <c:pt idx="36">
                        <c:v>5</c:v>
                      </c:pt>
                      <c:pt idx="37">
                        <c:v>1</c:v>
                      </c:pt>
                      <c:pt idx="38">
                        <c:v>3</c:v>
                      </c:pt>
                      <c:pt idx="39">
                        <c:v>5</c:v>
                      </c:pt>
                      <c:pt idx="40">
                        <c:v>3</c:v>
                      </c:pt>
                      <c:pt idx="41">
                        <c:v>3</c:v>
                      </c:pt>
                      <c:pt idx="42">
                        <c:v>4</c:v>
                      </c:pt>
                      <c:pt idx="43">
                        <c:v>7</c:v>
                      </c:pt>
                      <c:pt idx="44">
                        <c:v>4</c:v>
                      </c:pt>
                      <c:pt idx="45">
                        <c:v>0</c:v>
                      </c:pt>
                      <c:pt idx="46">
                        <c:v>3</c:v>
                      </c:pt>
                      <c:pt idx="4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DC5-7044-A657-8D8DA3F2F19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[1]Sheet7!$A$7</c15:sqref>
                        </c15:formulaRef>
                      </c:ext>
                    </c:extLst>
                    <c:strCache>
                      <c:ptCount val="1"/>
                      <c:pt idx="0">
                        <c:v>Living Shoreline Not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[1]Sheet7!$B$1:$AW$1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1970</c:v>
                      </c:pt>
                      <c:pt idx="1">
                        <c:v>1971</c:v>
                      </c:pt>
                      <c:pt idx="2">
                        <c:v>1972</c:v>
                      </c:pt>
                      <c:pt idx="3">
                        <c:v>1973</c:v>
                      </c:pt>
                      <c:pt idx="4">
                        <c:v>1974</c:v>
                      </c:pt>
                      <c:pt idx="5">
                        <c:v>1975</c:v>
                      </c:pt>
                      <c:pt idx="6">
                        <c:v>1976</c:v>
                      </c:pt>
                      <c:pt idx="7">
                        <c:v>1977</c:v>
                      </c:pt>
                      <c:pt idx="8">
                        <c:v>1978</c:v>
                      </c:pt>
                      <c:pt idx="9">
                        <c:v>1979</c:v>
                      </c:pt>
                      <c:pt idx="10">
                        <c:v>1980</c:v>
                      </c:pt>
                      <c:pt idx="11">
                        <c:v>1981</c:v>
                      </c:pt>
                      <c:pt idx="12">
                        <c:v>1982</c:v>
                      </c:pt>
                      <c:pt idx="13">
                        <c:v>1983</c:v>
                      </c:pt>
                      <c:pt idx="14">
                        <c:v>1984</c:v>
                      </c:pt>
                      <c:pt idx="15">
                        <c:v>1985</c:v>
                      </c:pt>
                      <c:pt idx="16">
                        <c:v>1986</c:v>
                      </c:pt>
                      <c:pt idx="17">
                        <c:v>1987</c:v>
                      </c:pt>
                      <c:pt idx="18">
                        <c:v>1988</c:v>
                      </c:pt>
                      <c:pt idx="19">
                        <c:v>1989</c:v>
                      </c:pt>
                      <c:pt idx="20">
                        <c:v>1990</c:v>
                      </c:pt>
                      <c:pt idx="21">
                        <c:v>1991</c:v>
                      </c:pt>
                      <c:pt idx="22">
                        <c:v>1992</c:v>
                      </c:pt>
                      <c:pt idx="23">
                        <c:v>1993</c:v>
                      </c:pt>
                      <c:pt idx="24">
                        <c:v>1994</c:v>
                      </c:pt>
                      <c:pt idx="25">
                        <c:v>1995</c:v>
                      </c:pt>
                      <c:pt idx="26">
                        <c:v>1996</c:v>
                      </c:pt>
                      <c:pt idx="27">
                        <c:v>1997</c:v>
                      </c:pt>
                      <c:pt idx="28">
                        <c:v>1998</c:v>
                      </c:pt>
                      <c:pt idx="29">
                        <c:v>1999</c:v>
                      </c:pt>
                      <c:pt idx="30">
                        <c:v>2000</c:v>
                      </c:pt>
                      <c:pt idx="31">
                        <c:v>2001</c:v>
                      </c:pt>
                      <c:pt idx="32">
                        <c:v>2002</c:v>
                      </c:pt>
                      <c:pt idx="33">
                        <c:v>2003</c:v>
                      </c:pt>
                      <c:pt idx="34">
                        <c:v>2004</c:v>
                      </c:pt>
                      <c:pt idx="35">
                        <c:v>2005</c:v>
                      </c:pt>
                      <c:pt idx="36">
                        <c:v>2006</c:v>
                      </c:pt>
                      <c:pt idx="37">
                        <c:v>2007</c:v>
                      </c:pt>
                      <c:pt idx="38">
                        <c:v>2008</c:v>
                      </c:pt>
                      <c:pt idx="39">
                        <c:v>2009</c:v>
                      </c:pt>
                      <c:pt idx="40">
                        <c:v>2010</c:v>
                      </c:pt>
                      <c:pt idx="41">
                        <c:v>2011</c:v>
                      </c:pt>
                      <c:pt idx="42">
                        <c:v>2012</c:v>
                      </c:pt>
                      <c:pt idx="43">
                        <c:v>2013</c:v>
                      </c:pt>
                      <c:pt idx="44">
                        <c:v>2014</c:v>
                      </c:pt>
                      <c:pt idx="45">
                        <c:v>2015</c:v>
                      </c:pt>
                      <c:pt idx="46">
                        <c:v>2016</c:v>
                      </c:pt>
                      <c:pt idx="47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[1]Sheet7!$B$7:$AW$7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7</c:v>
                      </c:pt>
                      <c:pt idx="6">
                        <c:v>2</c:v>
                      </c:pt>
                      <c:pt idx="7">
                        <c:v>6</c:v>
                      </c:pt>
                      <c:pt idx="8">
                        <c:v>1</c:v>
                      </c:pt>
                      <c:pt idx="9">
                        <c:v>2</c:v>
                      </c:pt>
                      <c:pt idx="10">
                        <c:v>0</c:v>
                      </c:pt>
                      <c:pt idx="11">
                        <c:v>1</c:v>
                      </c:pt>
                      <c:pt idx="12">
                        <c:v>0</c:v>
                      </c:pt>
                      <c:pt idx="13">
                        <c:v>3</c:v>
                      </c:pt>
                      <c:pt idx="14">
                        <c:v>5</c:v>
                      </c:pt>
                      <c:pt idx="15">
                        <c:v>4</c:v>
                      </c:pt>
                      <c:pt idx="16">
                        <c:v>4</c:v>
                      </c:pt>
                      <c:pt idx="17">
                        <c:v>4</c:v>
                      </c:pt>
                      <c:pt idx="18">
                        <c:v>4</c:v>
                      </c:pt>
                      <c:pt idx="19">
                        <c:v>1</c:v>
                      </c:pt>
                      <c:pt idx="20">
                        <c:v>3</c:v>
                      </c:pt>
                      <c:pt idx="21">
                        <c:v>6</c:v>
                      </c:pt>
                      <c:pt idx="22">
                        <c:v>7</c:v>
                      </c:pt>
                      <c:pt idx="23">
                        <c:v>10</c:v>
                      </c:pt>
                      <c:pt idx="24">
                        <c:v>8</c:v>
                      </c:pt>
                      <c:pt idx="25">
                        <c:v>5</c:v>
                      </c:pt>
                      <c:pt idx="26">
                        <c:v>13</c:v>
                      </c:pt>
                      <c:pt idx="27">
                        <c:v>11</c:v>
                      </c:pt>
                      <c:pt idx="28">
                        <c:v>15</c:v>
                      </c:pt>
                      <c:pt idx="29">
                        <c:v>17</c:v>
                      </c:pt>
                      <c:pt idx="30">
                        <c:v>33</c:v>
                      </c:pt>
                      <c:pt idx="31">
                        <c:v>19</c:v>
                      </c:pt>
                      <c:pt idx="32">
                        <c:v>24</c:v>
                      </c:pt>
                      <c:pt idx="33">
                        <c:v>22</c:v>
                      </c:pt>
                      <c:pt idx="34">
                        <c:v>23</c:v>
                      </c:pt>
                      <c:pt idx="35">
                        <c:v>30</c:v>
                      </c:pt>
                      <c:pt idx="36">
                        <c:v>18</c:v>
                      </c:pt>
                      <c:pt idx="37">
                        <c:v>40</c:v>
                      </c:pt>
                      <c:pt idx="38">
                        <c:v>27</c:v>
                      </c:pt>
                      <c:pt idx="39">
                        <c:v>31</c:v>
                      </c:pt>
                      <c:pt idx="40">
                        <c:v>44</c:v>
                      </c:pt>
                      <c:pt idx="41">
                        <c:v>19</c:v>
                      </c:pt>
                      <c:pt idx="42">
                        <c:v>26</c:v>
                      </c:pt>
                      <c:pt idx="43">
                        <c:v>31</c:v>
                      </c:pt>
                      <c:pt idx="44">
                        <c:v>31</c:v>
                      </c:pt>
                      <c:pt idx="45">
                        <c:v>43</c:v>
                      </c:pt>
                      <c:pt idx="46">
                        <c:v>41</c:v>
                      </c:pt>
                      <c:pt idx="47">
                        <c:v>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DC5-7044-A657-8D8DA3F2F19C}"/>
                  </c:ext>
                </c:extLst>
              </c15:ser>
            </c15:filteredBarSeries>
          </c:ext>
        </c:extLst>
      </c:barChart>
      <c:catAx>
        <c:axId val="186619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>
                    <a:solidFill>
                      <a:schemeClr val="tx1"/>
                    </a:solidFill>
                  </a:rPr>
                  <a:t>Permit Request Year</a:t>
                </a:r>
              </a:p>
            </c:rich>
          </c:tx>
          <c:layout>
            <c:manualLayout>
              <c:xMode val="edge"/>
              <c:yMode val="edge"/>
              <c:x val="0.44248323428637487"/>
              <c:y val="0.929127285688416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20448"/>
        <c:crosses val="autoZero"/>
        <c:auto val="1"/>
        <c:lblAlgn val="ctr"/>
        <c:lblOffset val="100"/>
        <c:noMultiLvlLbl val="0"/>
      </c:catAx>
      <c:valAx>
        <c:axId val="1866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chemeClr val="tx1"/>
                    </a:solidFill>
                  </a:rPr>
                  <a:t>Number of Permits Requested </a:t>
                </a:r>
              </a:p>
            </c:rich>
          </c:tx>
          <c:layout>
            <c:manualLayout>
              <c:xMode val="edge"/>
              <c:yMode val="edge"/>
              <c:x val="1.4211148532867975E-2"/>
              <c:y val="0.218703570629004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17962705642189"/>
          <c:y val="1.1933254046400775E-2"/>
          <c:w val="0.51148739985933134"/>
          <c:h val="0.10652711688743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one – fish condition – looks at how the natural system supports ecosystem services – as in fish communities – for the social system.</a:t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one – fish condition – looks at how the natural system supports ecosystem services – as in fish communities – for the social system.</a:t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one – fish condition – looks at how the natural system supports ecosystem services – as in fish communities – for the social system.</a:t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one – fish condition – looks at how the natural system supports ecosystem services – as in fish communities – for the social system.</a:t>
            </a:r>
            <a:endParaRPr/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sent out a survey to three localities. The survey was stratified based on the permit database listing what shoreline modification they had – if any. Then each modification category was stratified by connectivity and fetch. Connectivity was selected as this may be a proxy or indicate what habitats are around and could influence decisions, and fetch may be indicative of the wave action in the area and can influence a property owners decision.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three localities have different levels of living shoreline implementation and are in rural and urban locations.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survey objective assesses property owner attributes and assess who they contacted to make their decision.</a:t>
            </a:r>
            <a:endParaRPr/>
          </a:p>
        </p:txBody>
      </p:sp>
      <p:sp>
        <p:nvSpPr>
          <p:cNvPr id="151" name="Google Shape;15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93370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243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8.jp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i.org/10.1007/s13157-020-01358-6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RVtCnvgflu7ngzURaGmvF5-PgLGRlA1O_qlAXCaTYqqdZusW6P3vEVJiISCN9fPISM45dwWx4ZDF7MmXeVYQNZPahU6FEb0wIg4YZdgpH3wgfYFc5oBrBwdTvVbubQFxYvITJIOnYQa1yonCTi8wMLf39T49Ob2yU6bVuzrN2k3aNCDamhrUYLsaU_yDL6IkLfLaxz7XAnPNzQ6UzPOKR-fDFks1R10bIPRrzGKrdl2gyOK9J8Gt9c_JghTlrksLR7shI9MArZxgD0kygqm4YTQPBVEXgzVnHhedxDzjikE7bwZTTsbQYyFqubpucfZcTlocqthvPE2YKY4oCklsaDdbpWx_TSTkwljaL1cms7-AZNIQbU9ScyY_f0GWpx_XXTQWdEK-Rbnj6yGzCjLR04ET17ln_vk0IX1mWWh200HKkx9dKQzXtozNYQKUbK2rMffGaGfer8v4f-hnH2TSJGZ0RkJbXm1y4LDM45StWkZwfozxcciHqpJPDsb6Xv4xPYD5y5uYUALaI66R25qcX6BtGaTUdGq6DABSrQeMnNqRE3xvYiBx_zB_m9z51Y2FsAX4-SaYODwl3S_vvctvy33s3yVhWDxa8A2Kox3KlYhHR5znJw4KBcpGRhxVp_L2lu0mzDwxLvVoeSge5CeGyJ23Tsx47BTDIuodzPrjfNSQ=w848-h636-no" id="89" name="Google Shape;89;p1"/>
          <p:cNvPicPr preferRelativeResize="0"/>
          <p:nvPr/>
        </p:nvPicPr>
        <p:blipFill rotWithShape="1">
          <a:blip r:embed="rId3">
            <a:alphaModFix/>
          </a:blip>
          <a:srcRect b="11631" l="0" r="-1" t="1335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2352675" y="3842453"/>
            <a:ext cx="7524750" cy="1540459"/>
          </a:xfrm>
          <a:prstGeom prst="rect">
            <a:avLst/>
          </a:prstGeom>
          <a:solidFill>
            <a:schemeClr val="lt1">
              <a:alpha val="74901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Amanda G. Guthrie*</a:t>
            </a:r>
            <a:endParaRPr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Sarah Stafford, Donna Marie Bilkovic, Carl Hershner </a:t>
            </a: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0" y="6171229"/>
            <a:ext cx="12191999" cy="598497"/>
            <a:chOff x="-1536700" y="4610836"/>
            <a:chExt cx="12293600" cy="532663"/>
          </a:xfrm>
        </p:grpSpPr>
        <p:sp>
          <p:nvSpPr>
            <p:cNvPr id="92" name="Google Shape;92;p1"/>
            <p:cNvSpPr/>
            <p:nvPr/>
          </p:nvSpPr>
          <p:spPr>
            <a:xfrm>
              <a:off x="-1536700" y="4610836"/>
              <a:ext cx="12293600" cy="532663"/>
            </a:xfrm>
            <a:prstGeom prst="rect">
              <a:avLst/>
            </a:prstGeom>
            <a:solidFill>
              <a:schemeClr val="lt1">
                <a:alpha val="9882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7323567" y="4725582"/>
              <a:ext cx="251968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133A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133A"/>
                  </a:solidFill>
                  <a:latin typeface="Calibri"/>
                  <a:ea typeface="Calibri"/>
                  <a:cs typeface="Calibri"/>
                  <a:sym typeface="Calibri"/>
                </a:rPr>
                <a:t>*agguthrie@vims.edu</a:t>
              </a:r>
              <a:endParaRPr b="0" i="0" sz="1800" u="none" cap="none" strike="noStrike">
                <a:solidFill>
                  <a:srgbClr val="00133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T:\AdaptVA\Website\Partner logos\W&amp;M Public Policy.png"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29309" y="4704074"/>
              <a:ext cx="2056303" cy="372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66060" y="4664525"/>
              <a:ext cx="1152525" cy="451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6408" y="4694626"/>
              <a:ext cx="1419371" cy="365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"/>
          <p:cNvSpPr txBox="1"/>
          <p:nvPr>
            <p:ph type="ctrTitle"/>
          </p:nvPr>
        </p:nvSpPr>
        <p:spPr>
          <a:xfrm>
            <a:off x="933450" y="1210781"/>
            <a:ext cx="10363200" cy="2228852"/>
          </a:xfrm>
          <a:prstGeom prst="rect">
            <a:avLst/>
          </a:prstGeom>
          <a:solidFill>
            <a:schemeClr val="lt1">
              <a:alpha val="74901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Shoreline Property Owner Decision Making: </a:t>
            </a:r>
            <a:r>
              <a:rPr lang="en-US"/>
              <a:t>Motivations and Drivers</a:t>
            </a:r>
            <a:endParaRPr>
              <a:latin typeface="Levenim MT"/>
              <a:ea typeface="Levenim MT"/>
              <a:cs typeface="Levenim MT"/>
              <a:sym typeface="Levenim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10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04" name="Google Shape;204;p10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-35007"/>
            <a:ext cx="8534400" cy="692801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/>
          <p:nvPr/>
        </p:nvSpPr>
        <p:spPr>
          <a:xfrm>
            <a:off x="7620000" y="3820886"/>
            <a:ext cx="3643828" cy="2873823"/>
          </a:xfrm>
          <a:prstGeom prst="rect">
            <a:avLst/>
          </a:prstGeom>
          <a:solidFill>
            <a:srgbClr val="FDE9D8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Roughly 1/3 of people for each modification thought it was too expensive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&#10;&#10;Description automatically generated" id="211" name="Google Shape;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403" y="457200"/>
            <a:ext cx="10709194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art&#10;&#10;Description automatically generated"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403" y="457200"/>
            <a:ext cx="10709194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269" y="484240"/>
            <a:ext cx="10675327" cy="5872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269" y="518581"/>
            <a:ext cx="10641462" cy="583777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0" y="279400"/>
            <a:ext cx="12192000" cy="10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0" y="274640"/>
            <a:ext cx="121920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evenim MT"/>
              <a:buNone/>
            </a:pPr>
            <a:r>
              <a:rPr lang="en-US" sz="4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Perception and Decision making</a:t>
            </a:r>
            <a:endParaRPr/>
          </a:p>
        </p:txBody>
      </p:sp>
      <p:sp>
        <p:nvSpPr>
          <p:cNvPr id="238" name="Google Shape;238;p15"/>
          <p:cNvSpPr txBox="1"/>
          <p:nvPr>
            <p:ph idx="1" type="body"/>
          </p:nvPr>
        </p:nvSpPr>
        <p:spPr>
          <a:xfrm>
            <a:off x="304800" y="1600200"/>
            <a:ext cx="10744200" cy="512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RipRap is being repaired </a:t>
            </a:r>
            <a:r>
              <a:rPr i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and</a:t>
            </a: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  newly installed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Contractors </a:t>
            </a: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are key messengers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Property owners know what 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 modification what they want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(potentially only little “wiggle room” to sway their opinion)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Most properties applying for permits bought their home in the last 10 years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1900" y="1603611"/>
            <a:ext cx="3733800" cy="248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0" y="279400"/>
            <a:ext cx="12192000" cy="10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6"/>
          <p:cNvSpPr txBox="1"/>
          <p:nvPr/>
        </p:nvSpPr>
        <p:spPr>
          <a:xfrm>
            <a:off x="0" y="274640"/>
            <a:ext cx="121920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evenim MT"/>
              <a:buNone/>
            </a:pPr>
            <a:r>
              <a:rPr lang="en-US" sz="4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Perception and Decision making</a:t>
            </a:r>
            <a:endParaRPr/>
          </a:p>
        </p:txBody>
      </p:sp>
      <p:sp>
        <p:nvSpPr>
          <p:cNvPr id="247" name="Google Shape;247;p16"/>
          <p:cNvSpPr txBox="1"/>
          <p:nvPr>
            <p:ph idx="1" type="body"/>
          </p:nvPr>
        </p:nvSpPr>
        <p:spPr>
          <a:xfrm>
            <a:off x="304800" y="1600200"/>
            <a:ext cx="11887200" cy="512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Property owners focus on </a:t>
            </a:r>
            <a:r>
              <a:rPr b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erosion effectiveness</a:t>
            </a: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, and ability to </a:t>
            </a:r>
            <a:r>
              <a:rPr b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withstand storm damage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Riprap is often </a:t>
            </a:r>
            <a:r>
              <a:rPr i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perceived</a:t>
            </a: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to be better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Living shorelines </a:t>
            </a: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are valued aesthetically and are seen as good for species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but are </a:t>
            </a:r>
            <a:r>
              <a:rPr i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not</a:t>
            </a: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viewed as 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 effective against erosion 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 and storms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u="sng">
              <a:solidFill>
                <a:srgbClr val="92CCDC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765" y="4387665"/>
            <a:ext cx="5809669" cy="219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/>
          <p:nvPr/>
        </p:nvSpPr>
        <p:spPr>
          <a:xfrm>
            <a:off x="0" y="279400"/>
            <a:ext cx="12192000" cy="1368426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1676399" y="5969000"/>
            <a:ext cx="918257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Thanks to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Science Foundation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Coastal SEES, Award #1600131, and William &amp; Mary Green Fee Fund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2553290" y="658813"/>
            <a:ext cx="708541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Questions or comments?</a:t>
            </a:r>
            <a:endParaRPr/>
          </a:p>
          <a:p>
            <a:pPr indent="0" lvl="0" marL="114300" marR="0" rtl="0" algn="l">
              <a:spcBef>
                <a:spcPts val="2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</a:pPr>
            <a:r>
              <a:rPr b="1" lang="en-US" sz="1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  </a:t>
            </a:r>
            <a:endParaRPr sz="1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11430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 </a:t>
            </a:r>
            <a:endParaRPr/>
          </a:p>
          <a:p>
            <a:pPr indent="0" lvl="0" marL="1143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agguthrie@vims.edu</a:t>
            </a:r>
            <a:endParaRPr sz="28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6754308" y="2493984"/>
            <a:ext cx="4953000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Econometrics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2018 survey</a:t>
            </a:r>
            <a:endParaRPr/>
          </a:p>
          <a:p>
            <a:pPr indent="0" lvl="0" marL="1301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1301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Stafford, S., and A. G. Guthrie. 2020. What Drives Property Owners to Modify Their Shorelines? A Case Study of Gloucester County, Virginia. </a:t>
            </a:r>
            <a:r>
              <a:rPr i="1" lang="en-US" sz="18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Wetlands.</a:t>
            </a:r>
            <a:r>
              <a:rPr i="1" lang="en-US" sz="1800">
                <a:solidFill>
                  <a:srgbClr val="B7CCE4"/>
                </a:solidFill>
                <a:latin typeface="Levenim MT"/>
                <a:ea typeface="Levenim MT"/>
                <a:cs typeface="Levenim MT"/>
                <a:sym typeface="Levenim MT"/>
              </a:rPr>
              <a:t> </a:t>
            </a:r>
            <a:r>
              <a:rPr lang="en-US" sz="1800" u="sng">
                <a:solidFill>
                  <a:srgbClr val="B7CCE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https://doi.org/10.1007/s13157-020-01358-6</a:t>
            </a:r>
            <a:endParaRPr i="1" sz="1800">
              <a:solidFill>
                <a:srgbClr val="B7CCE4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32" y="2496678"/>
            <a:ext cx="5750249" cy="323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279400"/>
            <a:ext cx="12192000" cy="10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0" y="274640"/>
            <a:ext cx="121920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evenim MT"/>
              <a:buNone/>
            </a:pPr>
            <a:r>
              <a:rPr lang="en-US" sz="4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Living shoreline spectrum</a:t>
            </a:r>
            <a:endParaRPr/>
          </a:p>
        </p:txBody>
      </p:sp>
      <p:pic>
        <p:nvPicPr>
          <p:cNvPr descr="L:\Middlesex\Holly Pt Nature Park\PlantingGrass.jpg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43458" r="0" t="0"/>
          <a:stretch/>
        </p:blipFill>
        <p:spPr>
          <a:xfrm>
            <a:off x="160684" y="1981200"/>
            <a:ext cx="2886427" cy="2752036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T:\PHOTOS\Living Shorelines\SillPlantMarsh.jpg"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30278" t="0"/>
          <a:stretch/>
        </p:blipFill>
        <p:spPr>
          <a:xfrm>
            <a:off x="6248400" y="1981200"/>
            <a:ext cx="2706895" cy="275203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:\PHOTOS\Living Shorelines\BreakwaterSystem.jpg" id="108" name="Google Shape;108;p2"/>
          <p:cNvPicPr preferRelativeResize="0"/>
          <p:nvPr/>
        </p:nvPicPr>
        <p:blipFill rotWithShape="1">
          <a:blip r:embed="rId5">
            <a:alphaModFix/>
          </a:blip>
          <a:srcRect b="2" l="9814" r="58989" t="32431"/>
          <a:stretch/>
        </p:blipFill>
        <p:spPr>
          <a:xfrm>
            <a:off x="9144000" y="1981200"/>
            <a:ext cx="2783487" cy="275203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nccoast.org/uploads/images/CRO/2013/2013-07/oyster-reef-living-350.jpg" id="109" name="Google Shape;109;p2"/>
          <p:cNvPicPr preferRelativeResize="0"/>
          <p:nvPr/>
        </p:nvPicPr>
        <p:blipFill rotWithShape="1">
          <a:blip r:embed="rId6">
            <a:alphaModFix/>
          </a:blip>
          <a:srcRect b="-2330" l="18456" r="18020" t="-2331"/>
          <a:stretch/>
        </p:blipFill>
        <p:spPr>
          <a:xfrm>
            <a:off x="3236099" y="1981200"/>
            <a:ext cx="2859901" cy="2752036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2"/>
          <p:cNvSpPr txBox="1"/>
          <p:nvPr/>
        </p:nvSpPr>
        <p:spPr>
          <a:xfrm>
            <a:off x="299854" y="5029200"/>
            <a:ext cx="260808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2F2F2"/>
                </a:solidFill>
                <a:latin typeface="Levenim MT"/>
                <a:ea typeface="Levenim MT"/>
                <a:cs typeface="Levenim MT"/>
                <a:sym typeface="Levenim MT"/>
              </a:rPr>
              <a:t>Planted marsh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3624229" y="5034595"/>
            <a:ext cx="20357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2F2F2"/>
                </a:solidFill>
                <a:latin typeface="Levenim MT"/>
                <a:ea typeface="Levenim MT"/>
                <a:cs typeface="Levenim MT"/>
                <a:sym typeface="Levenim MT"/>
              </a:rPr>
              <a:t>Oyster sill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6531992" y="5029200"/>
            <a:ext cx="21281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2F2F2"/>
                </a:solidFill>
                <a:latin typeface="Levenim MT"/>
                <a:ea typeface="Levenim MT"/>
                <a:cs typeface="Levenim MT"/>
                <a:sym typeface="Levenim MT"/>
              </a:rPr>
              <a:t>Rock sill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9451873" y="5029201"/>
            <a:ext cx="21677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2F2F2"/>
                </a:solidFill>
                <a:latin typeface="Levenim MT"/>
                <a:ea typeface="Levenim MT"/>
                <a:cs typeface="Levenim MT"/>
                <a:sym typeface="Levenim MT"/>
              </a:rPr>
              <a:t>Breakwater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3"/>
          <p:cNvGraphicFramePr/>
          <p:nvPr/>
        </p:nvGraphicFramePr>
        <p:xfrm>
          <a:off x="304800" y="1555494"/>
          <a:ext cx="11658600" cy="502310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20" name="Google Shape;120;p3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133600" y="18034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08740" y="6263261"/>
            <a:ext cx="1804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Donna Bilkovic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0" y="279400"/>
            <a:ext cx="12192000" cy="10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>
            <p:ph type="title"/>
          </p:nvPr>
        </p:nvSpPr>
        <p:spPr>
          <a:xfrm>
            <a:off x="0" y="274640"/>
            <a:ext cx="121920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evenim MT"/>
              <a:buNone/>
            </a:pPr>
            <a:r>
              <a:rPr lang="en-US" sz="4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VA Living shorelines implementation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6710170" y="6525909"/>
            <a:ext cx="24084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courtesy of D. Bilkovic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rot="1116956">
            <a:off x="6790661" y="2580605"/>
            <a:ext cx="5287948" cy="1522424"/>
          </a:xfrm>
          <a:prstGeom prst="ellipse">
            <a:avLst/>
          </a:prstGeom>
          <a:noFill/>
          <a:ln cap="flat" cmpd="sng" w="28575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81000" y="1489184"/>
            <a:ext cx="11201400" cy="5089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Bulkheads are seen as “</a:t>
            </a:r>
            <a:r>
              <a:rPr i="1"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effective and durable</a:t>
            </a: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”; </a:t>
            </a:r>
            <a:endParaRPr/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Natural shorelines are more aesthetic</a:t>
            </a:r>
            <a:endParaRPr/>
          </a:p>
          <a:p>
            <a:pPr indent="-1549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More likely to amor</a:t>
            </a:r>
            <a:endParaRPr/>
          </a:p>
          <a:p>
            <a:pPr indent="-285750" lvl="1" marL="742950" marR="0" rtl="0" algn="l"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More valuable properties</a:t>
            </a:r>
            <a:endParaRPr/>
          </a:p>
          <a:p>
            <a:pPr indent="-285750" lvl="1" marL="742950" marR="0" rtl="0" algn="l"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Lower elevation &amp; higher erosion rates </a:t>
            </a:r>
            <a:endParaRPr/>
          </a:p>
          <a:p>
            <a:pPr indent="-1549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Neighboring shorelines often predict</a:t>
            </a:r>
            <a:endParaRPr/>
          </a:p>
          <a:p>
            <a:pPr indent="0" lvl="0" marL="0" marR="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  modification type</a:t>
            </a:r>
            <a:endParaRPr/>
          </a:p>
          <a:p>
            <a:pPr indent="0" lvl="0" marL="0" marR="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 </a:t>
            </a:r>
            <a:endParaRPr sz="44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0" marR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121284" lvl="1" marL="742950" marR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121284" lvl="1" marL="742950" marR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1549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0" y="279400"/>
            <a:ext cx="12192000" cy="10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>
            <p:ph type="title"/>
          </p:nvPr>
        </p:nvSpPr>
        <p:spPr>
          <a:xfrm>
            <a:off x="0" y="274640"/>
            <a:ext cx="121920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evenim MT"/>
              <a:buNone/>
            </a:pPr>
            <a:r>
              <a:rPr lang="en-US" sz="4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The Decision Process: Armoring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381000" y="6403051"/>
            <a:ext cx="807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(Scyphers et al 2015, Beasley and Dundas 2019, Peterson et al. 2019)</a:t>
            </a:r>
            <a:endParaRPr b="1" sz="28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descr="http://www.naturelssi.com/wp-content/uploads/2013/01/bulkhead.jpg"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758" y="2360062"/>
            <a:ext cx="3111342" cy="412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2133600" y="18034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0" y="279400"/>
            <a:ext cx="12192000" cy="10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>
            <p:ph type="title"/>
          </p:nvPr>
        </p:nvSpPr>
        <p:spPr>
          <a:xfrm>
            <a:off x="0" y="274640"/>
            <a:ext cx="121920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evenim MT"/>
              <a:buNone/>
            </a:pPr>
            <a:r>
              <a:rPr lang="en-US" sz="4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Objective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914400" y="2028616"/>
            <a:ext cx="103632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Evaluate property owners’ motivations when deciding if and </a:t>
            </a:r>
            <a:r>
              <a:rPr b="1" lang="en-US" sz="44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how to alter their shoreline </a:t>
            </a:r>
            <a:r>
              <a:rPr lang="en-US" sz="44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for erosion control </a:t>
            </a:r>
            <a:endParaRPr sz="4400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0" y="279400"/>
            <a:ext cx="7010400" cy="10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152400" y="1532808"/>
            <a:ext cx="7010400" cy="5188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Mail survey: </a:t>
            </a:r>
            <a:r>
              <a:rPr lang="en-US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permit applications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–"/>
            </a:pPr>
            <a:r>
              <a:rPr lang="en-US" sz="32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40+% response / 500 surveys</a:t>
            </a:r>
            <a:endParaRPr b="1"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 u="sng">
              <a:solidFill>
                <a:srgbClr val="00B0F0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 u="sng">
              <a:solidFill>
                <a:srgbClr val="00B0F0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sp>
        <p:nvSpPr>
          <p:cNvPr id="155" name="Google Shape;155;p6"/>
          <p:cNvSpPr txBox="1"/>
          <p:nvPr>
            <p:ph type="title"/>
          </p:nvPr>
        </p:nvSpPr>
        <p:spPr>
          <a:xfrm>
            <a:off x="0" y="274640"/>
            <a:ext cx="70104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evenim MT"/>
              <a:buNone/>
            </a:pPr>
            <a:r>
              <a:rPr lang="en-US" sz="4500">
                <a:solidFill>
                  <a:schemeClr val="lt1"/>
                </a:solidFill>
                <a:latin typeface="Levenim MT"/>
                <a:ea typeface="Levenim MT"/>
                <a:cs typeface="Levenim MT"/>
                <a:sym typeface="Levenim MT"/>
              </a:rPr>
              <a:t>2020 survey</a:t>
            </a:r>
            <a:endParaRPr/>
          </a:p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297500"/>
            <a:ext cx="4724400" cy="6429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il clipart"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93821">
            <a:off x="7101855" y="560598"/>
            <a:ext cx="1194618" cy="691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6"/>
          <p:cNvGrpSpPr/>
          <p:nvPr/>
        </p:nvGrpSpPr>
        <p:grpSpPr>
          <a:xfrm>
            <a:off x="134203" y="2723866"/>
            <a:ext cx="6858000" cy="3889991"/>
            <a:chOff x="154675" y="2743200"/>
            <a:chExt cx="6858000" cy="3429000"/>
          </a:xfrm>
        </p:grpSpPr>
        <p:pic>
          <p:nvPicPr>
            <p:cNvPr id="160" name="Google Shape;160;p6"/>
            <p:cNvPicPr preferRelativeResize="0"/>
            <p:nvPr/>
          </p:nvPicPr>
          <p:blipFill rotWithShape="1">
            <a:blip r:embed="rId5">
              <a:alphaModFix/>
            </a:blip>
            <a:srcRect b="27404" l="0" r="0" t="0"/>
            <a:stretch/>
          </p:blipFill>
          <p:spPr>
            <a:xfrm>
              <a:off x="154675" y="2743200"/>
              <a:ext cx="6858000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6"/>
            <p:cNvSpPr/>
            <p:nvPr/>
          </p:nvSpPr>
          <p:spPr>
            <a:xfrm>
              <a:off x="883959" y="5572414"/>
              <a:ext cx="1106457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Armoring mix </a:t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072000" y="5765840"/>
              <a:ext cx="1295400" cy="244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Bulkheads</a:t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293768" y="5496173"/>
              <a:ext cx="1295400" cy="494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431918"/>
                  </a:solidFill>
                  <a:latin typeface="Calibri"/>
                  <a:ea typeface="Calibri"/>
                  <a:cs typeface="Calibri"/>
                  <a:sym typeface="Calibri"/>
                </a:rPr>
                <a:t>Living Shoreline</a:t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4537145" y="5458968"/>
              <a:ext cx="1295400" cy="494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Living Shoreline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mix</a:t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665655" y="5593253"/>
              <a:ext cx="1295400" cy="494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RipRap</a:t>
              </a:r>
              <a:endParaRPr b="1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0"/>
            <a:ext cx="8534400" cy="68284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7543800" y="4223344"/>
            <a:ext cx="3643828" cy="2315570"/>
          </a:xfrm>
          <a:prstGeom prst="rect">
            <a:avLst/>
          </a:prstGeom>
          <a:solidFill>
            <a:srgbClr val="FDE9D8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Mostly, people received the modification that </a:t>
            </a:r>
            <a:r>
              <a:rPr b="1" lang="en-US" sz="2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they requested </a:t>
            </a:r>
            <a:r>
              <a:rPr lang="en-US" sz="2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from contractors</a:t>
            </a:r>
            <a:endParaRPr i="1" sz="2800">
              <a:solidFill>
                <a:schemeClr val="dk1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>
            <a:off x="1981200" y="0"/>
            <a:ext cx="8705850" cy="6893773"/>
            <a:chOff x="31750" y="0"/>
            <a:chExt cx="8705850" cy="6893773"/>
          </a:xfrm>
        </p:grpSpPr>
        <p:pic>
          <p:nvPicPr>
            <p:cNvPr id="181" name="Google Shape;18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750" y="0"/>
              <a:ext cx="8705850" cy="6893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8"/>
            <p:cNvSpPr/>
            <p:nvPr/>
          </p:nvSpPr>
          <p:spPr>
            <a:xfrm>
              <a:off x="647288" y="0"/>
              <a:ext cx="4572000" cy="3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or repair status</a:t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744522" y="1733327"/>
              <a:ext cx="3212028" cy="3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Installation goal</a:t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5286746" y="2106390"/>
              <a:ext cx="3212028" cy="3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response</a:t>
              </a:r>
              <a:endParaRPr/>
            </a:p>
          </p:txBody>
        </p:sp>
      </p:grpSp>
      <p:cxnSp>
        <p:nvCxnSpPr>
          <p:cNvPr id="185" name="Google Shape;185;p8"/>
          <p:cNvCxnSpPr/>
          <p:nvPr/>
        </p:nvCxnSpPr>
        <p:spPr>
          <a:xfrm flipH="1">
            <a:off x="5715000" y="1008487"/>
            <a:ext cx="381000" cy="762000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" name="Google Shape;186;p8"/>
          <p:cNvSpPr/>
          <p:nvPr/>
        </p:nvSpPr>
        <p:spPr>
          <a:xfrm>
            <a:off x="6829417" y="3849929"/>
            <a:ext cx="3643828" cy="2873823"/>
          </a:xfrm>
          <a:prstGeom prst="rect">
            <a:avLst/>
          </a:prstGeom>
          <a:solidFill>
            <a:srgbClr val="FDE9D8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Previous riprap is somewhat often being repaired – </a:t>
            </a:r>
            <a:r>
              <a:rPr i="1" lang="en-US" sz="2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potential opportunity </a:t>
            </a:r>
            <a:r>
              <a:rPr b="1" i="1" lang="en-US" sz="2800">
                <a:solidFill>
                  <a:schemeClr val="dk1"/>
                </a:solidFill>
                <a:latin typeface="Levenim MT"/>
                <a:ea typeface="Levenim MT"/>
                <a:cs typeface="Levenim MT"/>
                <a:sym typeface="Levenim MT"/>
              </a:rPr>
              <a:t>to add plants/greenery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flipH="1" rot="10800000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Levenim MT"/>
              <a:buNone/>
            </a:pPr>
            <a:r>
              <a:rPr lang="en-US" sz="5400">
                <a:solidFill>
                  <a:srgbClr val="FFFFFF"/>
                </a:solidFill>
                <a:latin typeface="Levenim MT"/>
                <a:ea typeface="Levenim MT"/>
                <a:cs typeface="Levenim MT"/>
                <a:sym typeface="Levenim MT"/>
              </a:rPr>
              <a:t>Most Frequent Motivations</a:t>
            </a:r>
            <a:endParaRPr/>
          </a:p>
        </p:txBody>
      </p:sp>
      <p:sp>
        <p:nvSpPr>
          <p:cNvPr id="196" name="Google Shape;196;p9"/>
          <p:cNvSpPr txBox="1"/>
          <p:nvPr>
            <p:ph idx="12" type="sldNum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7F7F7F"/>
                </a:solidFill>
              </a:rPr>
              <a:t>‹#›</a:t>
            </a:fld>
            <a:endParaRPr sz="1100">
              <a:solidFill>
                <a:srgbClr val="7F7F7F"/>
              </a:solidFill>
            </a:endParaRPr>
          </a:p>
        </p:txBody>
      </p:sp>
      <p:graphicFrame>
        <p:nvGraphicFramePr>
          <p:cNvPr id="197" name="Google Shape;197;p9"/>
          <p:cNvGraphicFramePr/>
          <p:nvPr/>
        </p:nvGraphicFramePr>
        <p:xfrm>
          <a:off x="114300" y="1824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{2682CCDC-FBFF-4541-B3D3-7D1C593F20C7}</a:tableStyleId>
              </a:tblPr>
              <a:tblGrid>
                <a:gridCol w="2394000"/>
                <a:gridCol w="2273500"/>
                <a:gridCol w="1841250"/>
                <a:gridCol w="1989150"/>
                <a:gridCol w="1051250"/>
                <a:gridCol w="2414250"/>
              </a:tblGrid>
              <a:tr h="97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Effectiveness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Withstand storms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Restore the shoreline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Cost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Effect on property value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Armoring mix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1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st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2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nd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D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3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rd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Armoring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2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nd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D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3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rd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1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st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52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Rip Rap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1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st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2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nd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D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3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rd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</a:tr>
              <a:tr h="97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Living Shoreline mix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3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rd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1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st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2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nd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D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7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Living Shoreline</a:t>
                      </a:r>
                      <a:endParaRPr b="1" i="0" sz="22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2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nd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D5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3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rd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1</a:t>
                      </a:r>
                      <a:r>
                        <a:rPr b="0" baseline="3000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st</a:t>
                      </a: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 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300" u="none" cap="none" strike="noStrike">
                          <a:latin typeface="Levenim MT"/>
                          <a:ea typeface="Levenim MT"/>
                          <a:cs typeface="Levenim MT"/>
                          <a:sym typeface="Levenim MT"/>
                        </a:rPr>
                        <a:t> </a:t>
                      </a:r>
                      <a:endParaRPr b="0" i="0" sz="3500" u="none" cap="none" strike="noStrike">
                        <a:latin typeface="Levenim MT"/>
                        <a:ea typeface="Levenim MT"/>
                        <a:cs typeface="Levenim MT"/>
                        <a:sym typeface="Levenim MT"/>
                      </a:endParaRPr>
                    </a:p>
                  </a:txBody>
                  <a:tcPr marT="18500" marB="0" marR="133125" marL="1331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2018-11-06T20:22:51Z</dcterms:created>
  <dc:creator>Amanda G. Guthrie</dc:creator>
</cp:coreProperties>
</file>