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0050" autoAdjust="0"/>
  </p:normalViewPr>
  <p:slideViewPr>
    <p:cSldViewPr snapToGrid="0" snapToObjects="1">
      <p:cViewPr varScale="1">
        <p:scale>
          <a:sx n="49" d="100"/>
          <a:sy n="49" d="100"/>
        </p:scale>
        <p:origin x="16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9F56-7443-4B47-A59F-C5D7B33CBF33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CB7D-BF4E-1446-AA25-7CBBEE977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7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Establishment of multifunctional riparian buffers: How do we accelerate the path to 95,000+ acres with the greatest economic, social, and environmental impact?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9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7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1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1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6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0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8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7F5-FE32-9745-9440-E836A67534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hyperlink" Target="http://www.chesapeake.org/stac/presentations/291_Horn%20Farm_Ear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sapeake.org/stac/presentations/291_Grazed%20Forest%20Buffers_Unruh.pdf" TargetMode="External"/><Relationship Id="rId5" Type="http://schemas.openxmlformats.org/officeDocument/2006/relationships/hyperlink" Target="http://www.chesapeake.org/stac/presentations/291_FDC%20Case%20Study_Circle.pdf" TargetMode="External"/><Relationship Id="rId4" Type="http://schemas.openxmlformats.org/officeDocument/2006/relationships/hyperlink" Target="http://www.chesapeake.org/stac/presentations/291_DCNR%20Case%20Study_Coulte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420" y="3779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Dec. 7, 2018 STAC Update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Multi-Functional Buffer Workshop</a:t>
            </a:r>
            <a:br>
              <a:rPr lang="en-US" sz="3600" dirty="0"/>
            </a:br>
            <a:r>
              <a:rPr lang="en-US" sz="3600" dirty="0"/>
              <a:t>Nov. 13-14, 2018, Harrisburg, PA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9884" y="4733123"/>
            <a:ext cx="8638806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65D96-2FBF-405A-9BD8-1A770F30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4" y="2476053"/>
            <a:ext cx="7567448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1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5524-6E4F-4F66-9125-93C36F3C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9" y="274638"/>
            <a:ext cx="8560341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</a:rPr>
              <a:t>Overarching workshop goal: how do we accelerate implementation of buffers as a critical BMP?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9F5D-EE0C-4A5F-8238-C7A36AAFE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005" y="1682508"/>
            <a:ext cx="4445540" cy="50101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Potential for “multi-functional” buffers to speed adoption?</a:t>
            </a:r>
          </a:p>
          <a:p>
            <a:pPr lvl="1"/>
            <a:r>
              <a:rPr lang="en-US" sz="2000" dirty="0"/>
              <a:t>Water quality benefits</a:t>
            </a:r>
          </a:p>
          <a:p>
            <a:pPr lvl="1"/>
            <a:r>
              <a:rPr lang="en-US" sz="2000" dirty="0"/>
              <a:t>Harvestable/diversified products</a:t>
            </a:r>
          </a:p>
          <a:p>
            <a:pPr lvl="1"/>
            <a:r>
              <a:rPr lang="en-US" sz="2000" dirty="0"/>
              <a:t>Flood resiliency</a:t>
            </a:r>
          </a:p>
          <a:p>
            <a:pPr lvl="1"/>
            <a:r>
              <a:rPr lang="en-US" sz="2000" dirty="0"/>
              <a:t>Aesthetics</a:t>
            </a:r>
          </a:p>
          <a:p>
            <a:pPr lvl="1"/>
            <a:r>
              <a:rPr lang="en-US" sz="2000" dirty="0"/>
              <a:t>Habitat</a:t>
            </a:r>
          </a:p>
          <a:p>
            <a:pPr lvl="1"/>
            <a:r>
              <a:rPr lang="en-US" sz="2000" dirty="0"/>
              <a:t>More</a:t>
            </a:r>
          </a:p>
          <a:p>
            <a:pPr lvl="1"/>
            <a:endParaRPr lang="en-US" sz="2000" dirty="0"/>
          </a:p>
          <a:p>
            <a:r>
              <a:rPr lang="en-US" sz="2400" dirty="0"/>
              <a:t>~50 participants from wide range of perspectives (including producers)</a:t>
            </a:r>
          </a:p>
          <a:p>
            <a:pPr lvl="1"/>
            <a:r>
              <a:rPr lang="en-US" sz="2000" dirty="0"/>
              <a:t>Pre-workshop webinar</a:t>
            </a:r>
          </a:p>
          <a:p>
            <a:pPr lvl="1"/>
            <a:r>
              <a:rPr lang="en-US" sz="2000" dirty="0"/>
              <a:t>Workshop itself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5E44C-3812-4A3E-A776-D937C9C24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1" t="13218" b="32846"/>
          <a:stretch/>
        </p:blipFill>
        <p:spPr>
          <a:xfrm>
            <a:off x="126459" y="1682508"/>
            <a:ext cx="4445541" cy="42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5524-6E4F-4F66-9125-93C36F3C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274638"/>
            <a:ext cx="8385243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</a:rPr>
              <a:t>The workshop depended on a lot of intense work in breakout groups to allow participants time to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9F5D-EE0C-4A5F-8238-C7A36AAFE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20241"/>
            <a:ext cx="4552545" cy="53112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Session 1: solutions to barriers </a:t>
            </a:r>
          </a:p>
          <a:p>
            <a:pPr lvl="1"/>
            <a:r>
              <a:rPr lang="en-US" sz="2000" dirty="0"/>
              <a:t>What are key barriers to getting buffers on the ground and why? </a:t>
            </a:r>
          </a:p>
          <a:p>
            <a:pPr lvl="1"/>
            <a:r>
              <a:rPr lang="en-US" sz="2000" dirty="0"/>
              <a:t>What solutions do you see?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Session 2: key steps to implement the solutions </a:t>
            </a:r>
          </a:p>
          <a:p>
            <a:pPr lvl="1"/>
            <a:r>
              <a:rPr lang="en-US" sz="2000" dirty="0"/>
              <a:t>What are key barriers to getting buffers on the ground and why? </a:t>
            </a:r>
          </a:p>
          <a:p>
            <a:pPr lvl="1"/>
            <a:r>
              <a:rPr lang="en-US" sz="2000" dirty="0"/>
              <a:t>What solutions do you see?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Case study session: </a:t>
            </a:r>
          </a:p>
          <a:p>
            <a:pPr lvl="1"/>
            <a:r>
              <a:rPr lang="en-US" sz="2000" dirty="0"/>
              <a:t>Examples where multifunctional buffers are working. </a:t>
            </a:r>
          </a:p>
          <a:p>
            <a:pPr lvl="1"/>
            <a:r>
              <a:rPr lang="en-US" sz="2000" dirty="0"/>
              <a:t>What can we learn?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38408-1874-4CA2-A48F-86CC28A52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3" r="6596" b="19600"/>
          <a:stretch/>
        </p:blipFill>
        <p:spPr>
          <a:xfrm>
            <a:off x="301557" y="1468881"/>
            <a:ext cx="4270443" cy="37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8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5524-6E4F-4F66-9125-93C36F3C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126460"/>
            <a:ext cx="8385243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</a:rPr>
              <a:t>Preliminary findings: multi-functional buffers key part of the solution; working together = critical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9F5D-EE0C-4A5F-8238-C7A36AAFE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716" y="1420241"/>
            <a:ext cx="4863829" cy="53112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Timing of discussion critical given WIP III, 2025 deadline</a:t>
            </a:r>
          </a:p>
          <a:p>
            <a:r>
              <a:rPr lang="en-US" sz="2400" dirty="0"/>
              <a:t>Multi-functional approach allows for local &amp; Bay goals</a:t>
            </a:r>
          </a:p>
          <a:p>
            <a:r>
              <a:rPr lang="en-US" sz="2400" dirty="0"/>
              <a:t>Economics key– need viable farms</a:t>
            </a:r>
          </a:p>
          <a:p>
            <a:pPr lvl="1"/>
            <a:r>
              <a:rPr lang="en-US" sz="2000" dirty="0"/>
              <a:t>diversifying crops/outputs </a:t>
            </a:r>
          </a:p>
          <a:p>
            <a:pPr lvl="1"/>
            <a:r>
              <a:rPr lang="en-US" sz="2000" dirty="0"/>
              <a:t>protecting against loss (flood)</a:t>
            </a:r>
          </a:p>
          <a:p>
            <a:r>
              <a:rPr lang="en-US" sz="2400" dirty="0"/>
              <a:t># of practical considerations</a:t>
            </a:r>
          </a:p>
          <a:p>
            <a:pPr lvl="1"/>
            <a:r>
              <a:rPr lang="en-US" sz="2000" dirty="0"/>
              <a:t>Needs of landowner (farm, urban)</a:t>
            </a:r>
          </a:p>
          <a:p>
            <a:pPr lvl="1"/>
            <a:r>
              <a:rPr lang="en-US" sz="2000" dirty="0"/>
              <a:t>Buffer as part of larger system (uplands also critical)</a:t>
            </a:r>
          </a:p>
          <a:p>
            <a:pPr lvl="1"/>
            <a:r>
              <a:rPr lang="en-US" sz="2000" dirty="0"/>
              <a:t>One size does not fit all: niche crops, biomass production, conventional ag</a:t>
            </a:r>
          </a:p>
          <a:p>
            <a:pPr lvl="1"/>
            <a:r>
              <a:rPr lang="en-US" sz="2000" dirty="0"/>
              <a:t>Local markets, options for outputs</a:t>
            </a:r>
          </a:p>
          <a:p>
            <a:pPr lvl="1"/>
            <a:r>
              <a:rPr lang="en-US" sz="2000" dirty="0"/>
              <a:t>Maintenance,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8F1B4-4347-46CC-9423-1F78878D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8" y="1417638"/>
            <a:ext cx="3706237" cy="51789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809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7D685-CCB4-4A61-A81E-CED1B8818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7" t="7241" r="36898" b="6935"/>
          <a:stretch/>
        </p:blipFill>
        <p:spPr>
          <a:xfrm>
            <a:off x="0" y="1576552"/>
            <a:ext cx="5644055" cy="5048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47713A-FFBD-4F95-BCE4-4B1425F41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1" b="62108"/>
          <a:stretch/>
        </p:blipFill>
        <p:spPr>
          <a:xfrm>
            <a:off x="0" y="0"/>
            <a:ext cx="9144000" cy="1576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563F40-521E-462B-87C6-E4E0C093373C}"/>
              </a:ext>
            </a:extLst>
          </p:cNvPr>
          <p:cNvSpPr/>
          <p:nvPr/>
        </p:nvSpPr>
        <p:spPr>
          <a:xfrm>
            <a:off x="5754414" y="5526620"/>
            <a:ext cx="338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https://www.lancasterfarming.com/farm_life/conservation/stream-buffers-make-financial-sense/article_1c024bbe-db50-5971-9926-541fcb9b075d.html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FEA7A-0DB4-4AB1-9450-91AF6F05CC01}"/>
              </a:ext>
            </a:extLst>
          </p:cNvPr>
          <p:cNvSpPr/>
          <p:nvPr/>
        </p:nvSpPr>
        <p:spPr>
          <a:xfrm>
            <a:off x="4418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B3E7C9-CA18-4FBB-B7B5-2D06BD41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055" y="4652172"/>
            <a:ext cx="3499945" cy="531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Article about workshop published last week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911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5524-6E4F-4F66-9125-93C36F3C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126460"/>
            <a:ext cx="8385243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</a:rPr>
              <a:t>Next: STAC report to synthesize workshop results; presentations already 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973E9-EBD1-425F-A8A9-834830CA3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89" t="7810" r="21562" b="9738"/>
          <a:stretch/>
        </p:blipFill>
        <p:spPr>
          <a:xfrm>
            <a:off x="301557" y="1558967"/>
            <a:ext cx="4241409" cy="3365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5D355C8-880C-4987-B557-26A64CA1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8" y="5443803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B98B57"/>
                </a:solidFill>
                <a:effectLst/>
                <a:latin typeface="Verdana" panose="020B0604030504040204" pitchFamily="34" charset="0"/>
                <a:hlinkClick r:id="rId4"/>
              </a:rPr>
              <a:t>291_DCNR Case Study_Coulter.pdf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B98B57"/>
                </a:solidFill>
                <a:effectLst/>
                <a:latin typeface="Verdana" panose="020B0604030504040204" pitchFamily="34" charset="0"/>
                <a:hlinkClick r:id="rId5"/>
              </a:rPr>
              <a:t>291_FDC Case Study_Circle.pdf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B98B57"/>
                </a:solidFill>
                <a:effectLst/>
                <a:latin typeface="Verdana" panose="020B0604030504040204" pitchFamily="34" charset="0"/>
                <a:hlinkClick r:id="rId6"/>
              </a:rPr>
              <a:t>291_Grazed Forest Buffers_Unruh.pdf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B98B57"/>
                </a:solidFill>
                <a:effectLst/>
                <a:latin typeface="Verdana" panose="020B0604030504040204" pitchFamily="34" charset="0"/>
                <a:hlinkClick r:id="rId7"/>
              </a:rPr>
              <a:t>291_Horn Farm_Earl.pdf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 descr="http://www.chesapeake.org/stac/images/pdf.png">
            <a:extLst>
              <a:ext uri="{FF2B5EF4-FFF2-40B4-BE49-F238E27FC236}">
                <a16:creationId xmlns:a16="http://schemas.microsoft.com/office/drawing/2014/main" id="{076E7724-4215-4F69-81D1-87159780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6" y="5399354"/>
            <a:ext cx="142875" cy="1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chesapeake.org/stac/images/pdf.png">
            <a:extLst>
              <a:ext uri="{FF2B5EF4-FFF2-40B4-BE49-F238E27FC236}">
                <a16:creationId xmlns:a16="http://schemas.microsoft.com/office/drawing/2014/main" id="{FB7A5F79-CDEB-44B1-9C67-6AA88FB8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6" y="5535879"/>
            <a:ext cx="142875" cy="1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esapeake.org/stac/images/pdf.png">
            <a:extLst>
              <a:ext uri="{FF2B5EF4-FFF2-40B4-BE49-F238E27FC236}">
                <a16:creationId xmlns:a16="http://schemas.microsoft.com/office/drawing/2014/main" id="{2FD43B33-ED69-4F94-AC7C-EB7E756A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6" y="5672404"/>
            <a:ext cx="142875" cy="1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chesapeake.org/stac/images/pdf.png">
            <a:extLst>
              <a:ext uri="{FF2B5EF4-FFF2-40B4-BE49-F238E27FC236}">
                <a16:creationId xmlns:a16="http://schemas.microsoft.com/office/drawing/2014/main" id="{D7D7AAEA-63A8-4394-B669-59473DC8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6" y="5808929"/>
            <a:ext cx="142875" cy="1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85755-89B3-40FB-8962-DB3428C6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200" y="1546701"/>
            <a:ext cx="4026244" cy="5311299"/>
          </a:xfrm>
        </p:spPr>
        <p:txBody>
          <a:bodyPr>
            <a:normAutofit/>
          </a:bodyPr>
          <a:lstStyle/>
          <a:p>
            <a:r>
              <a:rPr lang="en-US" sz="2400" dirty="0"/>
              <a:t>Follow up info already distributed to participants</a:t>
            </a:r>
          </a:p>
          <a:p>
            <a:r>
              <a:rPr lang="en-US" sz="2400" dirty="0"/>
              <a:t>Workshop leads: Penn State grad students Veronika </a:t>
            </a:r>
            <a:r>
              <a:rPr lang="en-US" sz="2400" dirty="0" err="1"/>
              <a:t>Vazhnik</a:t>
            </a:r>
            <a:r>
              <a:rPr lang="en-US" sz="2400" dirty="0"/>
              <a:t> and Stephanie </a:t>
            </a:r>
            <a:r>
              <a:rPr lang="en-US" sz="2400" dirty="0" err="1"/>
              <a:t>Herbstritt</a:t>
            </a:r>
            <a:endParaRPr lang="en-US" sz="2400" dirty="0"/>
          </a:p>
          <a:p>
            <a:r>
              <a:rPr lang="en-US" sz="2400" dirty="0"/>
              <a:t>Big thanks to STAC staff (Rachel Dixon &amp; Annabelle Harvey) </a:t>
            </a:r>
          </a:p>
          <a:p>
            <a:r>
              <a:rPr lang="en-US" sz="2400" dirty="0"/>
              <a:t>Questions?</a:t>
            </a:r>
          </a:p>
          <a:p>
            <a:pPr lvl="1"/>
            <a:r>
              <a:rPr lang="en-US" sz="2000" dirty="0"/>
              <a:t>Lara Fowler: lbf10@psu.edu</a:t>
            </a:r>
          </a:p>
        </p:txBody>
      </p:sp>
    </p:spTree>
    <p:extLst>
      <p:ext uri="{BB962C8B-B14F-4D97-AF65-F5344CB8AC3E}">
        <p14:creationId xmlns:p14="http://schemas.microsoft.com/office/powerpoint/2010/main" val="261840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356</Words>
  <Application>Microsoft Office PowerPoint</Application>
  <PresentationFormat>On-screen Show (4:3)</PresentationFormat>
  <Paragraphs>54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Dec. 7, 2018 STAC Update   Multi-Functional Buffer Workshop Nov. 13-14, 2018, Harrisburg, PA</vt:lpstr>
      <vt:lpstr>Overarching workshop goal: how do we accelerate implementation of buffers as a critical BMP? </vt:lpstr>
      <vt:lpstr>The workshop depended on a lot of intense work in breakout groups to allow participants time to talk </vt:lpstr>
      <vt:lpstr>Preliminary findings: multi-functional buffers key part of the solution; working together = critical</vt:lpstr>
      <vt:lpstr>PowerPoint Presentation</vt:lpstr>
      <vt:lpstr>Next: STAC report to synthesize workshop results; presentations already online</vt:lpstr>
    </vt:vector>
  </TitlesOfParts>
  <Company>Poll Everywhere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Fowler</dc:creator>
  <cp:lastModifiedBy>Lara Fowler</cp:lastModifiedBy>
  <cp:revision>65</cp:revision>
  <dcterms:created xsi:type="dcterms:W3CDTF">2014-01-04T08:51:36Z</dcterms:created>
  <dcterms:modified xsi:type="dcterms:W3CDTF">2018-12-07T12:55:27Z</dcterms:modified>
</cp:coreProperties>
</file>