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77" r:id="rId2"/>
    <p:sldId id="343" r:id="rId3"/>
    <p:sldId id="293" r:id="rId4"/>
    <p:sldId id="337" r:id="rId5"/>
    <p:sldId id="331" r:id="rId6"/>
    <p:sldId id="332" r:id="rId7"/>
    <p:sldId id="333" r:id="rId8"/>
    <p:sldId id="334" r:id="rId9"/>
    <p:sldId id="335" r:id="rId10"/>
    <p:sldId id="336" r:id="rId11"/>
    <p:sldId id="319" r:id="rId12"/>
    <p:sldId id="278" r:id="rId13"/>
    <p:sldId id="284" r:id="rId14"/>
    <p:sldId id="313" r:id="rId15"/>
    <p:sldId id="309" r:id="rId16"/>
    <p:sldId id="322" r:id="rId17"/>
    <p:sldId id="328" r:id="rId18"/>
    <p:sldId id="324" r:id="rId19"/>
    <p:sldId id="338" r:id="rId20"/>
    <p:sldId id="316" r:id="rId21"/>
    <p:sldId id="327" r:id="rId22"/>
    <p:sldId id="311" r:id="rId23"/>
    <p:sldId id="317" r:id="rId24"/>
    <p:sldId id="330" r:id="rId25"/>
    <p:sldId id="323" r:id="rId26"/>
    <p:sldId id="320" r:id="rId27"/>
    <p:sldId id="340" r:id="rId28"/>
    <p:sldId id="344" r:id="rId29"/>
    <p:sldId id="339" r:id="rId30"/>
    <p:sldId id="345" r:id="rId31"/>
    <p:sldId id="34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6FD"/>
    <a:srgbClr val="B889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6" autoAdjust="0"/>
    <p:restoredTop sz="94660"/>
  </p:normalViewPr>
  <p:slideViewPr>
    <p:cSldViewPr>
      <p:cViewPr varScale="1">
        <p:scale>
          <a:sx n="85" d="100"/>
          <a:sy n="85" d="100"/>
        </p:scale>
        <p:origin x="-1310"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awesdata2\Fisheries\Users\ghunt\BayProgram\FishHabitatTeam\StressorWrksp\Questionnnaire\Copy%20of%20Fish%20Habitat%20Needs%20QuestionnaireData0417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3808138847508938E-2"/>
          <c:y val="2.4071543828161811E-2"/>
          <c:w val="0.52310692582346119"/>
          <c:h val="0.94311984294633355"/>
        </c:manualLayout>
      </c:layout>
      <c:pieChart>
        <c:varyColors val="1"/>
        <c:ser>
          <c:idx val="0"/>
          <c:order val="0"/>
          <c:dPt>
            <c:idx val="0"/>
            <c:spPr>
              <a:solidFill>
                <a:srgbClr val="B889DB"/>
              </a:solidFill>
            </c:spPr>
          </c:dPt>
          <c:dLbls>
            <c:txPr>
              <a:bodyPr/>
              <a:lstStyle/>
              <a:p>
                <a:pPr>
                  <a:defRPr sz="2800"/>
                </a:pPr>
                <a:endParaRPr lang="en-US"/>
              </a:p>
            </c:txPr>
            <c:showPercent val="1"/>
            <c:showLeaderLines val="1"/>
          </c:dLbls>
          <c:cat>
            <c:strRef>
              <c:f>Jurisdiction!$A$152:$A$158</c:f>
              <c:strCache>
                <c:ptCount val="7"/>
                <c:pt idx="0">
                  <c:v>D.C.</c:v>
                </c:pt>
                <c:pt idx="1">
                  <c:v>Delaware</c:v>
                </c:pt>
                <c:pt idx="2">
                  <c:v>Maryland</c:v>
                </c:pt>
                <c:pt idx="3">
                  <c:v>New York</c:v>
                </c:pt>
                <c:pt idx="4">
                  <c:v>Pennsylvania</c:v>
                </c:pt>
                <c:pt idx="5">
                  <c:v>Virginia</c:v>
                </c:pt>
                <c:pt idx="6">
                  <c:v>West Virginia</c:v>
                </c:pt>
              </c:strCache>
            </c:strRef>
          </c:cat>
          <c:val>
            <c:numRef>
              <c:f>Jurisdiction!$B$152:$B$158</c:f>
              <c:numCache>
                <c:formatCode>General</c:formatCode>
                <c:ptCount val="7"/>
                <c:pt idx="0">
                  <c:v>14</c:v>
                </c:pt>
                <c:pt idx="1">
                  <c:v>24</c:v>
                </c:pt>
                <c:pt idx="2">
                  <c:v>55</c:v>
                </c:pt>
                <c:pt idx="3">
                  <c:v>18</c:v>
                </c:pt>
                <c:pt idx="4">
                  <c:v>50</c:v>
                </c:pt>
                <c:pt idx="5">
                  <c:v>55</c:v>
                </c:pt>
                <c:pt idx="6">
                  <c:v>30</c:v>
                </c:pt>
              </c:numCache>
            </c:numRef>
          </c:val>
        </c:ser>
        <c:dLbls>
          <c:showPercent val="1"/>
        </c:dLbls>
        <c:firstSliceAng val="0"/>
      </c:pieChart>
    </c:plotArea>
    <c:legend>
      <c:legendPos val="r"/>
      <c:layout>
        <c:manualLayout>
          <c:xMode val="edge"/>
          <c:yMode val="edge"/>
          <c:x val="0.70305679695443479"/>
          <c:y val="4.0301488471433854E-2"/>
          <c:w val="0.25324956255468067"/>
          <c:h val="0.92896905915606687"/>
        </c:manualLayout>
      </c:layout>
      <c:spPr>
        <a:ln>
          <a:solidFill>
            <a:schemeClr val="tx1"/>
          </a:solidFill>
        </a:ln>
      </c:spPr>
      <c:txPr>
        <a:bodyPr/>
        <a:lstStyle/>
        <a:p>
          <a:pPr>
            <a:defRPr sz="2400"/>
          </a:pPr>
          <a:endParaRPr lang="en-US"/>
        </a:p>
      </c:txPr>
    </c:legend>
    <c:plotVisOnly val="1"/>
    <c:dispBlanksAs val="zero"/>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8BBC9-CEA1-4156-B245-1FED2881A035}" type="datetimeFigureOut">
              <a:rPr lang="en-US" smtClean="0"/>
              <a:pPr/>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79584-054C-4EE9-A1E8-D9BAA81BBE86}" type="slidenum">
              <a:rPr lang="en-US" smtClean="0"/>
              <a:pPr/>
              <a:t>‹#›</a:t>
            </a:fld>
            <a:endParaRPr lang="en-US"/>
          </a:p>
        </p:txBody>
      </p:sp>
    </p:spTree>
    <p:extLst>
      <p:ext uri="{BB962C8B-B14F-4D97-AF65-F5344CB8AC3E}">
        <p14:creationId xmlns:p14="http://schemas.microsoft.com/office/powerpoint/2010/main" xmlns="" val="419102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pPr/>
              <a:t>1</a:t>
            </a:fld>
            <a:endParaRPr lang="en-US"/>
          </a:p>
        </p:txBody>
      </p:sp>
    </p:spTree>
    <p:extLst>
      <p:ext uri="{BB962C8B-B14F-4D97-AF65-F5344CB8AC3E}">
        <p14:creationId xmlns:p14="http://schemas.microsoft.com/office/powerpoint/2010/main" xmlns="" val="236979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pPr/>
              <a:t>11</a:t>
            </a:fld>
            <a:endParaRPr lang="en-US"/>
          </a:p>
        </p:txBody>
      </p:sp>
    </p:spTree>
    <p:extLst>
      <p:ext uri="{BB962C8B-B14F-4D97-AF65-F5344CB8AC3E}">
        <p14:creationId xmlns:p14="http://schemas.microsoft.com/office/powerpoint/2010/main" xmlns="" val="23697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pPr/>
              <a:t>17</a:t>
            </a:fld>
            <a:endParaRPr lang="en-US"/>
          </a:p>
        </p:txBody>
      </p:sp>
    </p:spTree>
    <p:extLst>
      <p:ext uri="{BB962C8B-B14F-4D97-AF65-F5344CB8AC3E}">
        <p14:creationId xmlns:p14="http://schemas.microsoft.com/office/powerpoint/2010/main" xmlns="" val="236979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pPr/>
              <a:t>4</a:t>
            </a:fld>
            <a:endParaRPr lang="en-US"/>
          </a:p>
        </p:txBody>
      </p:sp>
    </p:spTree>
    <p:extLst>
      <p:ext uri="{BB962C8B-B14F-4D97-AF65-F5344CB8AC3E}">
        <p14:creationId xmlns:p14="http://schemas.microsoft.com/office/powerpoint/2010/main" xmlns="" val="23697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79584-054C-4EE9-A1E8-D9BAA81BBE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418887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62DBB-C253-4861-98C8-034E36C238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71A35-5ADF-4418-B16E-6C413843D1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A71A35-5ADF-4418-B16E-6C413843D13C}" type="datetimeFigureOut">
              <a:rPr lang="en-US" smtClean="0"/>
              <a:pPr/>
              <a:t>12/13/2018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462DBB-C253-4861-98C8-034E36C23828}"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assessment.fishhabitat.org/" TargetMode="External"/><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normAutofit/>
          </a:bodyPr>
          <a:lstStyle/>
          <a:p>
            <a:r>
              <a:rPr lang="en-US" sz="3800" b="1" dirty="0" smtClean="0"/>
              <a:t>STAC Fish Habitat Workshop Report</a:t>
            </a:r>
            <a:endParaRPr lang="en-US" sz="3800" b="1" dirty="0"/>
          </a:p>
        </p:txBody>
      </p:sp>
      <p:sp>
        <p:nvSpPr>
          <p:cNvPr id="3" name="Subtitle 2"/>
          <p:cNvSpPr>
            <a:spLocks noGrp="1"/>
          </p:cNvSpPr>
          <p:nvPr>
            <p:ph type="subTitle" idx="1"/>
          </p:nvPr>
        </p:nvSpPr>
        <p:spPr>
          <a:xfrm>
            <a:off x="457200" y="1828800"/>
            <a:ext cx="8458200" cy="1752600"/>
          </a:xfrm>
        </p:spPr>
        <p:txBody>
          <a:bodyPr>
            <a:normAutofit/>
          </a:bodyPr>
          <a:lstStyle/>
          <a:p>
            <a:r>
              <a:rPr lang="en-US" sz="2400" i="1" dirty="0" smtClean="0">
                <a:solidFill>
                  <a:schemeClr val="tx1"/>
                </a:solidFill>
              </a:rPr>
              <a:t>Factors </a:t>
            </a:r>
            <a:r>
              <a:rPr lang="en-US" sz="2400" i="1" dirty="0">
                <a:solidFill>
                  <a:schemeClr val="tx1"/>
                </a:solidFill>
              </a:rPr>
              <a:t>Influencing the Headwaters, </a:t>
            </a:r>
            <a:r>
              <a:rPr lang="en-US" sz="2400" i="1" dirty="0" err="1">
                <a:solidFill>
                  <a:schemeClr val="tx1"/>
                </a:solidFill>
              </a:rPr>
              <a:t>Nontidal</a:t>
            </a:r>
            <a:r>
              <a:rPr lang="en-US" sz="2400" i="1" dirty="0">
                <a:solidFill>
                  <a:schemeClr val="tx1"/>
                </a:solidFill>
              </a:rPr>
              <a:t>, Tidal, and </a:t>
            </a:r>
            <a:r>
              <a:rPr lang="en-US" sz="2400" i="1" dirty="0" err="1">
                <a:solidFill>
                  <a:schemeClr val="tx1"/>
                </a:solidFill>
              </a:rPr>
              <a:t>Mainstem</a:t>
            </a:r>
            <a:r>
              <a:rPr lang="en-US" sz="2400" i="1" dirty="0">
                <a:solidFill>
                  <a:schemeClr val="tx1"/>
                </a:solidFill>
              </a:rPr>
              <a:t> Fish Habitat Function in the Chesapeake Bay Watershed: Application to Restoration and Management </a:t>
            </a:r>
            <a:r>
              <a:rPr lang="en-US" sz="2400" i="1" dirty="0" smtClean="0">
                <a:solidFill>
                  <a:schemeClr val="tx1"/>
                </a:solidFill>
              </a:rPr>
              <a:t>Decisions </a:t>
            </a:r>
            <a:endParaRPr lang="en-US" sz="2400" dirty="0">
              <a:solidFill>
                <a:schemeClr val="tx1"/>
              </a:solidFill>
            </a:endParaRPr>
          </a:p>
        </p:txBody>
      </p:sp>
      <p:sp>
        <p:nvSpPr>
          <p:cNvPr id="4" name="Rectangle 3"/>
          <p:cNvSpPr/>
          <p:nvPr/>
        </p:nvSpPr>
        <p:spPr>
          <a:xfrm>
            <a:off x="1752600" y="4495800"/>
            <a:ext cx="5943600" cy="954107"/>
          </a:xfrm>
          <a:prstGeom prst="rect">
            <a:avLst/>
          </a:prstGeom>
        </p:spPr>
        <p:txBody>
          <a:bodyPr wrap="square">
            <a:spAutoFit/>
          </a:bodyPr>
          <a:lstStyle/>
          <a:p>
            <a:pPr algn="ctr"/>
            <a:r>
              <a:rPr lang="en-US" sz="2800" b="1" dirty="0" smtClean="0">
                <a:solidFill>
                  <a:schemeClr val="accent2">
                    <a:lumMod val="50000"/>
                  </a:schemeClr>
                </a:solidFill>
              </a:rPr>
              <a:t>April 25-26, 2018 </a:t>
            </a:r>
            <a:endParaRPr lang="en-US" sz="2800" b="1" dirty="0">
              <a:solidFill>
                <a:schemeClr val="accent2">
                  <a:lumMod val="50000"/>
                </a:schemeClr>
              </a:solidFill>
            </a:endParaRPr>
          </a:p>
          <a:p>
            <a:pPr algn="ctr"/>
            <a:r>
              <a:rPr lang="en-US" sz="2800" b="1" dirty="0" err="1" smtClean="0">
                <a:solidFill>
                  <a:schemeClr val="accent2">
                    <a:lumMod val="50000"/>
                  </a:schemeClr>
                </a:solidFill>
              </a:rPr>
              <a:t>Maymont</a:t>
            </a:r>
            <a:r>
              <a:rPr lang="en-US" sz="2800" b="1" dirty="0" smtClean="0">
                <a:solidFill>
                  <a:schemeClr val="accent2">
                    <a:lumMod val="50000"/>
                  </a:schemeClr>
                </a:solidFill>
              </a:rPr>
              <a:t> Estate Richmond, Virginia. </a:t>
            </a:r>
            <a:endParaRPr lang="en-US" sz="2800" dirty="0">
              <a:solidFill>
                <a:schemeClr val="accent2">
                  <a:lumMod val="50000"/>
                </a:schemeClr>
              </a:solidFill>
            </a:endParaRPr>
          </a:p>
        </p:txBody>
      </p:sp>
    </p:spTree>
    <p:extLst>
      <p:ext uri="{BB962C8B-B14F-4D97-AF65-F5344CB8AC3E}">
        <p14:creationId xmlns:p14="http://schemas.microsoft.com/office/powerpoint/2010/main" xmlns="" val="1310560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4185687"/>
            <a:ext cx="5144842" cy="2523622"/>
          </a:xfrm>
          <a:prstGeom prst="rect">
            <a:avLst/>
          </a:prstGeom>
        </p:spPr>
      </p:pic>
      <p:sp>
        <p:nvSpPr>
          <p:cNvPr id="2" name="Content Placeholder 1"/>
          <p:cNvSpPr>
            <a:spLocks noGrp="1"/>
          </p:cNvSpPr>
          <p:nvPr>
            <p:ph idx="1"/>
          </p:nvPr>
        </p:nvSpPr>
        <p:spPr>
          <a:xfrm>
            <a:off x="228600" y="1905000"/>
            <a:ext cx="8763000" cy="2280687"/>
          </a:xfrm>
        </p:spPr>
        <p:txBody>
          <a:bodyPr>
            <a:noAutofit/>
          </a:bodyPr>
          <a:lstStyle/>
          <a:p>
            <a:pPr marL="0" indent="0">
              <a:buNone/>
            </a:pPr>
            <a:r>
              <a:rPr lang="en-US" sz="2800" dirty="0" smtClean="0"/>
              <a:t>The assessment will not be the primary process for choosing a restoration or conservation area; but they will use it. </a:t>
            </a:r>
          </a:p>
          <a:p>
            <a:pPr marL="0" indent="0">
              <a:buNone/>
            </a:pPr>
            <a:r>
              <a:rPr lang="en-US" sz="2800" dirty="0" smtClean="0"/>
              <a:t>In </a:t>
            </a:r>
            <a:r>
              <a:rPr lang="en-US" sz="2800" dirty="0"/>
              <a:t>order to </a:t>
            </a:r>
            <a:r>
              <a:rPr lang="en-US" sz="2800" dirty="0" smtClean="0"/>
              <a:t>be meaningful, </a:t>
            </a:r>
            <a:r>
              <a:rPr lang="en-US" sz="2800" dirty="0"/>
              <a:t>it will need to work well with their existing tools and </a:t>
            </a:r>
            <a:r>
              <a:rPr lang="en-US" sz="2800" dirty="0" smtClean="0"/>
              <a:t>processes, provide </a:t>
            </a:r>
            <a:r>
              <a:rPr lang="en-US" sz="2800" dirty="0"/>
              <a:t>resolution at </a:t>
            </a:r>
            <a:r>
              <a:rPr lang="en-US" sz="2800" dirty="0" smtClean="0"/>
              <a:t>a</a:t>
            </a:r>
            <a:endParaRPr lang="en-US" sz="2800" dirty="0"/>
          </a:p>
          <a:p>
            <a:pPr marL="0" indent="0">
              <a:buNone/>
            </a:pPr>
            <a:endParaRPr lang="en-US" sz="2800" dirty="0" smtClean="0"/>
          </a:p>
        </p:txBody>
      </p:sp>
      <p:sp>
        <p:nvSpPr>
          <p:cNvPr id="3" name="Title 2"/>
          <p:cNvSpPr>
            <a:spLocks noGrp="1"/>
          </p:cNvSpPr>
          <p:nvPr>
            <p:ph type="title"/>
          </p:nvPr>
        </p:nvSpPr>
        <p:spPr/>
        <p:txBody>
          <a:bodyPr/>
          <a:lstStyle/>
          <a:p>
            <a:r>
              <a:rPr lang="en-US" dirty="0" smtClean="0"/>
              <a:t>Questionnaire Conclusions</a:t>
            </a:r>
            <a:endParaRPr lang="en-US" dirty="0"/>
          </a:p>
        </p:txBody>
      </p:sp>
      <p:sp>
        <p:nvSpPr>
          <p:cNvPr id="4" name="Rectangle 3"/>
          <p:cNvSpPr/>
          <p:nvPr/>
        </p:nvSpPr>
        <p:spPr>
          <a:xfrm>
            <a:off x="1143000" y="4185687"/>
            <a:ext cx="7772401" cy="523220"/>
          </a:xfrm>
          <a:prstGeom prst="rect">
            <a:avLst/>
          </a:prstGeom>
        </p:spPr>
        <p:txBody>
          <a:bodyPr wrap="square">
            <a:spAutoFit/>
          </a:bodyPr>
          <a:lstStyle/>
          <a:p>
            <a:pPr algn="r"/>
            <a:r>
              <a:rPr lang="en-US" sz="2800" dirty="0">
                <a:solidFill>
                  <a:srgbClr val="073E87"/>
                </a:solidFill>
              </a:rPr>
              <a:t>local scale and provide information </a:t>
            </a:r>
            <a:r>
              <a:rPr lang="en-US" sz="2800" dirty="0" smtClean="0">
                <a:solidFill>
                  <a:srgbClr val="073E87"/>
                </a:solidFill>
              </a:rPr>
              <a:t>that</a:t>
            </a:r>
            <a:r>
              <a:rPr lang="en-US" sz="2800" dirty="0">
                <a:solidFill>
                  <a:srgbClr val="073E87"/>
                </a:solidFill>
              </a:rPr>
              <a:t> has been</a:t>
            </a:r>
            <a:r>
              <a:rPr lang="en-US" sz="2800" dirty="0" smtClean="0">
                <a:solidFill>
                  <a:srgbClr val="073E87"/>
                </a:solidFill>
              </a:rPr>
              <a:t> </a:t>
            </a:r>
            <a:endParaRPr lang="en-US" dirty="0"/>
          </a:p>
        </p:txBody>
      </p:sp>
      <p:sp>
        <p:nvSpPr>
          <p:cNvPr id="5" name="Rectangle 4"/>
          <p:cNvSpPr/>
          <p:nvPr/>
        </p:nvSpPr>
        <p:spPr>
          <a:xfrm>
            <a:off x="5257800" y="4648200"/>
            <a:ext cx="3810000" cy="1384995"/>
          </a:xfrm>
          <a:prstGeom prst="rect">
            <a:avLst/>
          </a:prstGeom>
        </p:spPr>
        <p:txBody>
          <a:bodyPr wrap="square">
            <a:spAutoFit/>
          </a:bodyPr>
          <a:lstStyle/>
          <a:p>
            <a:pPr lvl="0"/>
            <a:r>
              <a:rPr lang="en-US" sz="2800" dirty="0" smtClean="0">
                <a:solidFill>
                  <a:srgbClr val="073E87"/>
                </a:solidFill>
              </a:rPr>
              <a:t>otherwise </a:t>
            </a:r>
            <a:r>
              <a:rPr lang="en-US" sz="2800" dirty="0">
                <a:solidFill>
                  <a:srgbClr val="073E87"/>
                </a:solidFill>
              </a:rPr>
              <a:t>unavailable or scattered in its availability. </a:t>
            </a:r>
            <a:endParaRPr lang="en-US" dirty="0">
              <a:solidFill>
                <a:prstClr val="black"/>
              </a:solidFill>
            </a:endParaRPr>
          </a:p>
        </p:txBody>
      </p:sp>
    </p:spTree>
    <p:extLst>
      <p:ext uri="{BB962C8B-B14F-4D97-AF65-F5344CB8AC3E}">
        <p14:creationId xmlns:p14="http://schemas.microsoft.com/office/powerpoint/2010/main" xmlns="" val="288810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2" name="Rectangle 1"/>
          <p:cNvSpPr/>
          <p:nvPr/>
        </p:nvSpPr>
        <p:spPr>
          <a:xfrm>
            <a:off x="726408" y="2971800"/>
            <a:ext cx="6019800" cy="266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6408" y="3238500"/>
            <a:ext cx="4988592" cy="2667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524000"/>
            <a:ext cx="8674290" cy="2031325"/>
          </a:xfrm>
          <a:prstGeom prst="rect">
            <a:avLst/>
          </a:prstGeom>
          <a:solidFill>
            <a:schemeClr val="bg1">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14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394"/>
            <a:ext cx="1073855" cy="99820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635251" y="152400"/>
            <a:ext cx="1456944" cy="9906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629911" y="152400"/>
            <a:ext cx="1295400" cy="99060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3177667" y="152372"/>
            <a:ext cx="1371430" cy="1002819"/>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6006084" y="152440"/>
            <a:ext cx="1229948" cy="990559"/>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7301483" y="178310"/>
            <a:ext cx="1537719" cy="964689"/>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7620000" y="6248400"/>
            <a:ext cx="1124711" cy="409956"/>
          </a:xfrm>
          <a:prstGeom prst="rect">
            <a:avLst/>
          </a:prstGeom>
          <a:blipFill>
            <a:blip r:embed="rId9" cstate="print"/>
            <a:stretch>
              <a:fillRect/>
            </a:stretch>
          </a:blipFill>
        </p:spPr>
        <p:txBody>
          <a:bodyPr wrap="square" lIns="0" tIns="0" rIns="0" bIns="0" rtlCol="0"/>
          <a:lstStyle/>
          <a:p>
            <a:endParaRPr/>
          </a:p>
        </p:txBody>
      </p:sp>
      <p:sp>
        <p:nvSpPr>
          <p:cNvPr id="9" name="object 9"/>
          <p:cNvSpPr/>
          <p:nvPr/>
        </p:nvSpPr>
        <p:spPr>
          <a:xfrm>
            <a:off x="5576315" y="6019800"/>
            <a:ext cx="3415284" cy="658368"/>
          </a:xfrm>
          <a:prstGeom prst="rect">
            <a:avLst/>
          </a:prstGeom>
          <a:blipFill>
            <a:blip r:embed="rId10"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431757" y="1124414"/>
            <a:ext cx="8234680" cy="567463"/>
          </a:xfrm>
          <a:prstGeom prst="rect">
            <a:avLst/>
          </a:prstGeom>
        </p:spPr>
        <p:txBody>
          <a:bodyPr vert="horz" wrap="square" lIns="0" tIns="13335" rIns="0" bIns="0" rtlCol="0">
            <a:spAutoFit/>
          </a:bodyPr>
          <a:lstStyle/>
          <a:p>
            <a:pPr algn="ctr">
              <a:lnSpc>
                <a:spcPct val="100000"/>
              </a:lnSpc>
              <a:spcBef>
                <a:spcPts val="5"/>
              </a:spcBef>
            </a:pPr>
            <a:r>
              <a:rPr sz="3600" b="1" dirty="0" smtClean="0">
                <a:solidFill>
                  <a:schemeClr val="bg1"/>
                </a:solidFill>
                <a:latin typeface="+mn-lt"/>
                <a:cs typeface="Arial"/>
              </a:rPr>
              <a:t>National </a:t>
            </a:r>
            <a:r>
              <a:rPr sz="3600" b="1" spc="-5" dirty="0">
                <a:solidFill>
                  <a:schemeClr val="bg1"/>
                </a:solidFill>
                <a:latin typeface="+mn-lt"/>
                <a:cs typeface="Arial"/>
              </a:rPr>
              <a:t>Fish Habitat </a:t>
            </a:r>
            <a:r>
              <a:rPr lang="en-US" sz="3600" b="1" dirty="0" smtClean="0">
                <a:solidFill>
                  <a:schemeClr val="bg1"/>
                </a:solidFill>
                <a:latin typeface="+mn-lt"/>
                <a:cs typeface="Arial"/>
              </a:rPr>
              <a:t>Partnership</a:t>
            </a:r>
            <a:r>
              <a:rPr sz="3600" b="1" spc="-65" dirty="0" smtClean="0">
                <a:solidFill>
                  <a:schemeClr val="bg1"/>
                </a:solidFill>
                <a:latin typeface="+mn-lt"/>
                <a:cs typeface="Arial"/>
              </a:rPr>
              <a:t> </a:t>
            </a:r>
            <a:endParaRPr sz="3600" dirty="0">
              <a:solidFill>
                <a:schemeClr val="bg1"/>
              </a:solidFill>
              <a:latin typeface="+mn-lt"/>
              <a:cs typeface="Arial"/>
            </a:endParaRPr>
          </a:p>
        </p:txBody>
      </p:sp>
      <p:sp>
        <p:nvSpPr>
          <p:cNvPr id="12" name="Text Placeholder 2"/>
          <p:cNvSpPr txBox="1">
            <a:spLocks/>
          </p:cNvSpPr>
          <p:nvPr/>
        </p:nvSpPr>
        <p:spPr>
          <a:xfrm>
            <a:off x="1219200" y="1905001"/>
            <a:ext cx="7613100" cy="418683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buFont typeface="Symbol" pitchFamily="18" charset="2"/>
              <a:buNone/>
            </a:pPr>
            <a:r>
              <a:rPr lang="en-US" sz="2800" spc="-5" dirty="0" smtClean="0">
                <a:cs typeface="Arial"/>
              </a:rPr>
              <a:t>Produce </a:t>
            </a:r>
            <a:r>
              <a:rPr lang="en-US" sz="2800" i="1" spc="-5" dirty="0">
                <a:cs typeface="Arial"/>
              </a:rPr>
              <a:t>“Status of Fish </a:t>
            </a:r>
            <a:r>
              <a:rPr lang="en-US" sz="2800" i="1" spc="-10" dirty="0">
                <a:cs typeface="Arial"/>
              </a:rPr>
              <a:t>Habitats </a:t>
            </a:r>
            <a:r>
              <a:rPr lang="en-US" sz="2800" i="1" spc="-5" dirty="0">
                <a:cs typeface="Arial"/>
              </a:rPr>
              <a:t>in </a:t>
            </a:r>
            <a:r>
              <a:rPr lang="en-US" sz="2800" i="1" spc="-10" dirty="0">
                <a:cs typeface="Arial"/>
              </a:rPr>
              <a:t>the</a:t>
            </a:r>
            <a:r>
              <a:rPr lang="en-US" sz="2800" i="1" spc="135" dirty="0">
                <a:cs typeface="Arial"/>
              </a:rPr>
              <a:t> </a:t>
            </a:r>
            <a:r>
              <a:rPr lang="en-US" sz="2800" i="1" spc="-10" dirty="0">
                <a:cs typeface="Arial"/>
              </a:rPr>
              <a:t>United</a:t>
            </a:r>
            <a:r>
              <a:rPr lang="en-US" sz="2800" dirty="0">
                <a:cs typeface="Arial"/>
              </a:rPr>
              <a:t> </a:t>
            </a:r>
            <a:r>
              <a:rPr lang="en-US" sz="2800" i="1" spc="-5" dirty="0">
                <a:cs typeface="Arial"/>
              </a:rPr>
              <a:t>States” </a:t>
            </a:r>
            <a:r>
              <a:rPr lang="en-US" sz="2800" spc="-5" dirty="0">
                <a:cs typeface="Arial"/>
              </a:rPr>
              <a:t>report every 5</a:t>
            </a:r>
            <a:r>
              <a:rPr lang="en-US" sz="2800" spc="25" dirty="0">
                <a:cs typeface="Arial"/>
              </a:rPr>
              <a:t> </a:t>
            </a:r>
            <a:r>
              <a:rPr lang="en-US" sz="2800" spc="-10" dirty="0" smtClean="0">
                <a:cs typeface="Arial"/>
              </a:rPr>
              <a:t>years</a:t>
            </a:r>
          </a:p>
          <a:p>
            <a:pPr marL="0" indent="0">
              <a:spcBef>
                <a:spcPts val="100"/>
              </a:spcBef>
              <a:buNone/>
              <a:tabLst>
                <a:tab pos="354965" algn="l"/>
                <a:tab pos="355600" algn="l"/>
              </a:tabLst>
            </a:pPr>
            <a:r>
              <a:rPr lang="en-US" sz="2800" spc="-10" dirty="0" smtClean="0">
                <a:cs typeface="Arial"/>
              </a:rPr>
              <a:t> </a:t>
            </a:r>
          </a:p>
          <a:p>
            <a:pPr marL="0" indent="0">
              <a:spcBef>
                <a:spcPts val="100"/>
              </a:spcBef>
              <a:buNone/>
              <a:tabLst>
                <a:tab pos="354965" algn="l"/>
                <a:tab pos="355600" algn="l"/>
              </a:tabLst>
            </a:pPr>
            <a:r>
              <a:rPr lang="en-US" sz="2800" dirty="0" smtClean="0">
                <a:cs typeface="Arial"/>
              </a:rPr>
              <a:t>Three </a:t>
            </a:r>
            <a:r>
              <a:rPr lang="en-US" sz="2800" dirty="0">
                <a:cs typeface="Arial"/>
              </a:rPr>
              <a:t>Products for </a:t>
            </a:r>
            <a:r>
              <a:rPr lang="en-US" sz="2800" dirty="0" smtClean="0">
                <a:cs typeface="Arial"/>
              </a:rPr>
              <a:t>2015</a:t>
            </a:r>
          </a:p>
          <a:p>
            <a:pPr marL="1109028" lvl="2" indent="-514984">
              <a:lnSpc>
                <a:spcPts val="3835"/>
              </a:lnSpc>
              <a:spcBef>
                <a:spcPts val="105"/>
              </a:spcBef>
              <a:buAutoNum type="arabicPeriod"/>
              <a:tabLst>
                <a:tab pos="527685" algn="l"/>
                <a:tab pos="528320" algn="l"/>
              </a:tabLst>
            </a:pPr>
            <a:r>
              <a:rPr lang="en-US" sz="2800" dirty="0">
                <a:solidFill>
                  <a:srgbClr val="00467F"/>
                </a:solidFill>
                <a:cs typeface="Arial Narrow"/>
              </a:rPr>
              <a:t>Inland Stream Assessment</a:t>
            </a:r>
          </a:p>
          <a:p>
            <a:pPr marL="1109028" lvl="2" indent="-514984">
              <a:spcBef>
                <a:spcPts val="775"/>
              </a:spcBef>
              <a:buAutoNum type="arabicPeriod"/>
              <a:tabLst>
                <a:tab pos="527685" algn="l"/>
                <a:tab pos="528320" algn="l"/>
              </a:tabLst>
            </a:pPr>
            <a:r>
              <a:rPr lang="en-US" sz="2800" dirty="0">
                <a:solidFill>
                  <a:srgbClr val="00467F"/>
                </a:solidFill>
                <a:cs typeface="Arial Narrow"/>
              </a:rPr>
              <a:t>National Estuary</a:t>
            </a:r>
            <a:r>
              <a:rPr lang="en-US" sz="2800" spc="-185" dirty="0">
                <a:solidFill>
                  <a:srgbClr val="00467F"/>
                </a:solidFill>
                <a:cs typeface="Arial Narrow"/>
              </a:rPr>
              <a:t> </a:t>
            </a:r>
            <a:r>
              <a:rPr lang="en-US" sz="2800" dirty="0">
                <a:solidFill>
                  <a:srgbClr val="00467F"/>
                </a:solidFill>
                <a:cs typeface="Arial Narrow"/>
              </a:rPr>
              <a:t>Assessment</a:t>
            </a:r>
          </a:p>
          <a:p>
            <a:pPr marL="1109028" lvl="2" indent="-514984">
              <a:spcBef>
                <a:spcPts val="775"/>
              </a:spcBef>
              <a:buFontTx/>
              <a:buAutoNum type="arabicPeriod"/>
              <a:tabLst>
                <a:tab pos="527685" algn="l"/>
                <a:tab pos="528320" algn="l"/>
              </a:tabLst>
            </a:pPr>
            <a:r>
              <a:rPr lang="en-US" sz="2800" dirty="0">
                <a:solidFill>
                  <a:srgbClr val="00467F"/>
                </a:solidFill>
                <a:cs typeface="Arial Narrow"/>
              </a:rPr>
              <a:t>Regional Estuary</a:t>
            </a:r>
            <a:r>
              <a:rPr lang="en-US" sz="2800" spc="-190" dirty="0">
                <a:solidFill>
                  <a:srgbClr val="00467F"/>
                </a:solidFill>
                <a:cs typeface="Arial Narrow"/>
              </a:rPr>
              <a:t> </a:t>
            </a:r>
            <a:r>
              <a:rPr lang="en-US" sz="2800" dirty="0">
                <a:solidFill>
                  <a:srgbClr val="00467F"/>
                </a:solidFill>
                <a:cs typeface="Arial Narrow"/>
              </a:rPr>
              <a:t>Assessment-Gulf of Mexico</a:t>
            </a:r>
            <a:endParaRPr lang="en-US" sz="2800" dirty="0">
              <a:cs typeface="Arial Narrow"/>
            </a:endParaRPr>
          </a:p>
          <a:p>
            <a:pPr lvl="1">
              <a:spcBef>
                <a:spcPts val="100"/>
              </a:spcBef>
              <a:buFont typeface="Wingdings" panose="05000000000000000000" pitchFamily="2" charset="2"/>
              <a:buChar char="§"/>
              <a:tabLst>
                <a:tab pos="354965" algn="l"/>
                <a:tab pos="355600" algn="l"/>
              </a:tabLst>
            </a:pPr>
            <a:endParaRPr lang="en-US" sz="2600" dirty="0">
              <a:latin typeface="Arial"/>
              <a:cs typeface="Arial"/>
            </a:endParaRPr>
          </a:p>
          <a:p>
            <a:endParaRPr lang="en-US" dirty="0" smtClean="0"/>
          </a:p>
        </p:txBody>
      </p:sp>
      <p:sp>
        <p:nvSpPr>
          <p:cNvPr id="13" name="object 11"/>
          <p:cNvSpPr txBox="1">
            <a:spLocks/>
          </p:cNvSpPr>
          <p:nvPr/>
        </p:nvSpPr>
        <p:spPr>
          <a:xfrm>
            <a:off x="1602055" y="2743200"/>
            <a:ext cx="4907280" cy="39116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2400" spc="-5" dirty="0" smtClean="0">
                <a:solidFill>
                  <a:srgbClr val="000000"/>
                </a:solidFill>
                <a:latin typeface="+mn-lt"/>
                <a:cs typeface="Arial"/>
                <a:hlinkClick r:id="rId11"/>
              </a:rPr>
              <a:t>http://assessment.fishhabitat.org/</a:t>
            </a:r>
            <a:endParaRPr lang="en-US" sz="2400" dirty="0">
              <a:latin typeface="+mn-lt"/>
              <a:cs typeface="Arial"/>
            </a:endParaRPr>
          </a:p>
        </p:txBody>
      </p:sp>
      <p:pic>
        <p:nvPicPr>
          <p:cNvPr id="14" name="Shape 240"/>
          <p:cNvPicPr preferRelativeResize="0"/>
          <p:nvPr/>
        </p:nvPicPr>
        <p:blipFill rotWithShape="1">
          <a:blip r:embed="rId12" cstate="print">
            <a:clrChange>
              <a:clrFrom>
                <a:srgbClr val="FFFFFF"/>
              </a:clrFrom>
              <a:clrTo>
                <a:srgbClr val="FFFFFF">
                  <a:alpha val="0"/>
                </a:srgbClr>
              </a:clrTo>
            </a:clrChange>
            <a:alphaModFix/>
          </a:blip>
          <a:srcRect/>
          <a:stretch/>
        </p:blipFill>
        <p:spPr>
          <a:xfrm>
            <a:off x="152400" y="1938652"/>
            <a:ext cx="1032451" cy="402274"/>
          </a:xfrm>
          <a:prstGeom prst="rect">
            <a:avLst/>
          </a:prstGeom>
          <a:noFill/>
          <a:ln>
            <a:noFill/>
          </a:ln>
        </p:spPr>
      </p:pic>
      <p:pic>
        <p:nvPicPr>
          <p:cNvPr id="15" name="Shape 240"/>
          <p:cNvPicPr preferRelativeResize="0"/>
          <p:nvPr/>
        </p:nvPicPr>
        <p:blipFill rotWithShape="1">
          <a:blip r:embed="rId12" cstate="print">
            <a:clrChange>
              <a:clrFrom>
                <a:srgbClr val="FFFFFF"/>
              </a:clrFrom>
              <a:clrTo>
                <a:srgbClr val="FFFFFF">
                  <a:alpha val="0"/>
                </a:srgbClr>
              </a:clrTo>
            </a:clrChange>
            <a:alphaModFix/>
          </a:blip>
          <a:srcRect/>
          <a:stretch/>
        </p:blipFill>
        <p:spPr>
          <a:xfrm>
            <a:off x="152399" y="3206695"/>
            <a:ext cx="1032451" cy="402274"/>
          </a:xfrm>
          <a:prstGeom prst="rect">
            <a:avLst/>
          </a:prstGeom>
          <a:noFill/>
          <a:ln>
            <a:noFill/>
          </a:ln>
        </p:spPr>
      </p:pic>
    </p:spTree>
    <p:extLst>
      <p:ext uri="{BB962C8B-B14F-4D97-AF65-F5344CB8AC3E}">
        <p14:creationId xmlns:p14="http://schemas.microsoft.com/office/powerpoint/2010/main" xmlns="" val="2248019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9144000" cy="91440"/>
          </a:xfrm>
          <a:custGeom>
            <a:avLst/>
            <a:gdLst/>
            <a:ahLst/>
            <a:cxnLst/>
            <a:rect l="l" t="t" r="r" b="b"/>
            <a:pathLst>
              <a:path w="9144000" h="91440">
                <a:moveTo>
                  <a:pt x="0" y="91440"/>
                </a:moveTo>
                <a:lnTo>
                  <a:pt x="9144000" y="91440"/>
                </a:lnTo>
                <a:lnTo>
                  <a:pt x="9144000" y="0"/>
                </a:lnTo>
                <a:lnTo>
                  <a:pt x="0" y="0"/>
                </a:lnTo>
                <a:lnTo>
                  <a:pt x="0" y="91440"/>
                </a:lnTo>
                <a:close/>
              </a:path>
            </a:pathLst>
          </a:custGeom>
          <a:solidFill>
            <a:srgbClr val="00467F"/>
          </a:solidFill>
        </p:spPr>
        <p:txBody>
          <a:bodyPr wrap="square" lIns="0" tIns="0" rIns="0" bIns="0" rtlCol="0"/>
          <a:lstStyle/>
          <a:p>
            <a:endParaRPr/>
          </a:p>
        </p:txBody>
      </p:sp>
      <p:sp>
        <p:nvSpPr>
          <p:cNvPr id="5" name="object 5"/>
          <p:cNvSpPr txBox="1">
            <a:spLocks noGrp="1"/>
          </p:cNvSpPr>
          <p:nvPr>
            <p:ph type="title"/>
          </p:nvPr>
        </p:nvSpPr>
        <p:spPr>
          <a:xfrm>
            <a:off x="304800" y="381000"/>
            <a:ext cx="8534400"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chemeClr val="bg1"/>
                </a:solidFill>
                <a:cs typeface="Arial Narrow"/>
              </a:rPr>
              <a:t>What </a:t>
            </a:r>
            <a:r>
              <a:rPr sz="3600" b="1" dirty="0">
                <a:solidFill>
                  <a:schemeClr val="bg1"/>
                </a:solidFill>
                <a:cs typeface="Arial Narrow"/>
              </a:rPr>
              <a:t>Do </a:t>
            </a:r>
            <a:r>
              <a:rPr sz="3600" b="1" spc="-5" dirty="0">
                <a:solidFill>
                  <a:schemeClr val="bg1"/>
                </a:solidFill>
                <a:cs typeface="Arial Narrow"/>
              </a:rPr>
              <a:t>the Assessments </a:t>
            </a:r>
            <a:r>
              <a:rPr sz="3600" b="1" spc="-60" dirty="0">
                <a:solidFill>
                  <a:schemeClr val="bg1"/>
                </a:solidFill>
                <a:cs typeface="Arial Narrow"/>
              </a:rPr>
              <a:t>Tell</a:t>
            </a:r>
            <a:r>
              <a:rPr sz="3600" b="1" spc="-155" dirty="0">
                <a:solidFill>
                  <a:schemeClr val="bg1"/>
                </a:solidFill>
                <a:cs typeface="Arial Narrow"/>
              </a:rPr>
              <a:t> </a:t>
            </a:r>
            <a:r>
              <a:rPr sz="3600" b="1" dirty="0">
                <a:solidFill>
                  <a:schemeClr val="bg1"/>
                </a:solidFill>
                <a:cs typeface="Arial Narrow"/>
              </a:rPr>
              <a:t>Us?</a:t>
            </a:r>
            <a:endParaRPr sz="3600" dirty="0">
              <a:solidFill>
                <a:schemeClr val="bg1"/>
              </a:solidFill>
              <a:cs typeface="Arial Narrow"/>
            </a:endParaRPr>
          </a:p>
        </p:txBody>
      </p:sp>
      <p:sp>
        <p:nvSpPr>
          <p:cNvPr id="6" name="object 6"/>
          <p:cNvSpPr txBox="1"/>
          <p:nvPr/>
        </p:nvSpPr>
        <p:spPr>
          <a:xfrm>
            <a:off x="990600" y="2629170"/>
            <a:ext cx="8610600" cy="4509568"/>
          </a:xfrm>
          <a:prstGeom prst="rect">
            <a:avLst/>
          </a:prstGeom>
        </p:spPr>
        <p:txBody>
          <a:bodyPr vert="horz" wrap="square" lIns="0" tIns="13335" rIns="0" bIns="0" rtlCol="0">
            <a:spAutoFit/>
          </a:bodyPr>
          <a:lstStyle/>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Areas</a:t>
            </a:r>
            <a:r>
              <a:rPr sz="2800" i="1" spc="-5" dirty="0" smtClean="0">
                <a:solidFill>
                  <a:srgbClr val="00467F"/>
                </a:solidFill>
                <a:cs typeface="Arial Narrow"/>
              </a:rPr>
              <a:t> with the worst relative condition </a:t>
            </a:r>
            <a:r>
              <a:rPr lang="en-US" sz="2800" i="1" spc="-5" dirty="0" smtClean="0">
                <a:solidFill>
                  <a:srgbClr val="00467F"/>
                </a:solidFill>
                <a:cs typeface="Arial Narrow"/>
              </a:rPr>
              <a:t>c</a:t>
            </a:r>
            <a:r>
              <a:rPr sz="2800" i="1" spc="-5" dirty="0" smtClean="0">
                <a:solidFill>
                  <a:srgbClr val="00467F"/>
                </a:solidFill>
                <a:cs typeface="Arial Narrow"/>
              </a:rPr>
              <a:t>ould be</a:t>
            </a:r>
            <a:r>
              <a:rPr lang="en-US" sz="2800" i="1" spc="-5" dirty="0" smtClean="0">
                <a:solidFill>
                  <a:srgbClr val="00467F"/>
                </a:solidFill>
                <a:cs typeface="Arial Narrow"/>
              </a:rPr>
              <a:t> </a:t>
            </a:r>
            <a:r>
              <a:rPr sz="2800" i="1" spc="-5" dirty="0" smtClean="0">
                <a:solidFill>
                  <a:srgbClr val="00467F"/>
                </a:solidFill>
                <a:cs typeface="Arial Narrow"/>
              </a:rPr>
              <a:t>considered  high priority for</a:t>
            </a:r>
            <a:r>
              <a:rPr sz="2800" i="1" spc="35" dirty="0" smtClean="0">
                <a:solidFill>
                  <a:srgbClr val="00467F"/>
                </a:solidFill>
                <a:cs typeface="Arial Narrow"/>
              </a:rPr>
              <a:t> </a:t>
            </a:r>
            <a:r>
              <a:rPr sz="2800" i="1" spc="-5" dirty="0" smtClean="0">
                <a:solidFill>
                  <a:srgbClr val="00467F"/>
                </a:solidFill>
                <a:cs typeface="Arial Narrow"/>
              </a:rPr>
              <a:t>restoration</a:t>
            </a:r>
            <a:endParaRPr lang="en-US" sz="2800" dirty="0">
              <a:cs typeface="Arial Narrow"/>
            </a:endParaRPr>
          </a:p>
          <a:p>
            <a:pPr marL="12701" marR="1035050">
              <a:lnSpc>
                <a:spcPct val="100000"/>
              </a:lnSpc>
              <a:spcBef>
                <a:spcPts val="105"/>
              </a:spcBef>
              <a:tabLst>
                <a:tab pos="527685" algn="l"/>
                <a:tab pos="528320" algn="l"/>
              </a:tabLst>
            </a:pPr>
            <a:endParaRPr lang="en-US" i="1" spc="-5" dirty="0" smtClean="0">
              <a:solidFill>
                <a:srgbClr val="00467F"/>
              </a:solidFill>
              <a:cs typeface="Arial Narrow"/>
            </a:endParaRPr>
          </a:p>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t>
            </a:r>
            <a:r>
              <a:rPr lang="en-US" sz="2800" i="1" spc="-5" dirty="0">
                <a:solidFill>
                  <a:srgbClr val="00467F"/>
                </a:solidFill>
                <a:cs typeface="Arial Narrow"/>
              </a:rPr>
              <a:t>	 </a:t>
            </a:r>
            <a:r>
              <a:rPr lang="en-US" sz="2800" i="1" spc="-5" dirty="0" smtClean="0">
                <a:solidFill>
                  <a:srgbClr val="00467F"/>
                </a:solidFill>
                <a:cs typeface="Arial Narrow"/>
              </a:rPr>
              <a:t>Can </a:t>
            </a:r>
            <a:r>
              <a:rPr lang="en-US" sz="2800" i="1" spc="-5" dirty="0">
                <a:solidFill>
                  <a:srgbClr val="00467F"/>
                </a:solidFill>
                <a:cs typeface="Arial Narrow"/>
              </a:rPr>
              <a:t>identify </a:t>
            </a:r>
            <a:r>
              <a:rPr lang="en-US" sz="2800" i="1" spc="-5" dirty="0" smtClean="0">
                <a:solidFill>
                  <a:srgbClr val="00467F"/>
                </a:solidFill>
                <a:cs typeface="Arial Narrow"/>
              </a:rPr>
              <a:t>where </a:t>
            </a:r>
            <a:r>
              <a:rPr lang="en-US" sz="2800" i="1" spc="-5" dirty="0">
                <a:solidFill>
                  <a:srgbClr val="00467F"/>
                </a:solidFill>
                <a:cs typeface="Arial Narrow"/>
              </a:rPr>
              <a:t>high </a:t>
            </a:r>
            <a:r>
              <a:rPr lang="en-US" sz="2800" i="1" spc="-5" dirty="0" smtClean="0">
                <a:solidFill>
                  <a:srgbClr val="00467F"/>
                </a:solidFill>
                <a:cs typeface="Arial Narrow"/>
              </a:rPr>
              <a:t>quality </a:t>
            </a:r>
            <a:r>
              <a:rPr lang="en-US" sz="2800" i="1" spc="-5" dirty="0">
                <a:solidFill>
                  <a:srgbClr val="00467F"/>
                </a:solidFill>
                <a:cs typeface="Arial Narrow"/>
              </a:rPr>
              <a:t>areas </a:t>
            </a:r>
            <a:r>
              <a:rPr lang="en-US" sz="2800" i="1" spc="-5" dirty="0" smtClean="0">
                <a:solidFill>
                  <a:srgbClr val="00467F"/>
                </a:solidFill>
                <a:cs typeface="Arial Narrow"/>
              </a:rPr>
              <a:t>are that may  </a:t>
            </a:r>
            <a:r>
              <a:rPr lang="en-US" sz="2800" i="1" spc="-5" dirty="0">
                <a:solidFill>
                  <a:srgbClr val="00467F"/>
                </a:solidFill>
                <a:cs typeface="Arial Narrow"/>
              </a:rPr>
              <a:t>be targets </a:t>
            </a:r>
            <a:r>
              <a:rPr lang="en-US" sz="2800" i="1" spc="-5" dirty="0" smtClean="0">
                <a:solidFill>
                  <a:srgbClr val="00467F"/>
                </a:solidFill>
                <a:cs typeface="Arial Narrow"/>
              </a:rPr>
              <a:t>for</a:t>
            </a:r>
            <a:r>
              <a:rPr lang="en-US" sz="2800" i="1" spc="180" dirty="0" smtClean="0">
                <a:solidFill>
                  <a:srgbClr val="00467F"/>
                </a:solidFill>
                <a:cs typeface="Arial Narrow"/>
              </a:rPr>
              <a:t> </a:t>
            </a:r>
            <a:r>
              <a:rPr lang="en-US" sz="2800" i="1" spc="-5" dirty="0" smtClean="0">
                <a:solidFill>
                  <a:srgbClr val="00467F"/>
                </a:solidFill>
                <a:cs typeface="Arial Narrow"/>
              </a:rPr>
              <a:t>conservation.</a:t>
            </a:r>
            <a:endParaRPr lang="en-US" sz="2800" dirty="0">
              <a:cs typeface="Arial Narrow"/>
            </a:endParaRPr>
          </a:p>
          <a:p>
            <a:pPr marL="12701" marR="1035050">
              <a:lnSpc>
                <a:spcPct val="100000"/>
              </a:lnSpc>
              <a:spcBef>
                <a:spcPts val="105"/>
              </a:spcBef>
              <a:tabLst>
                <a:tab pos="527685" algn="l"/>
                <a:tab pos="528320" algn="l"/>
              </a:tabLst>
            </a:pPr>
            <a:r>
              <a:rPr lang="en-US" i="1" spc="-5" dirty="0">
                <a:solidFill>
                  <a:srgbClr val="00467F"/>
                </a:solidFill>
                <a:cs typeface="Arial Narrow"/>
              </a:rPr>
              <a:t>	</a:t>
            </a:r>
          </a:p>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t>
            </a:r>
            <a:r>
              <a:rPr lang="en-US" sz="2800" i="1" spc="-5" dirty="0">
                <a:solidFill>
                  <a:srgbClr val="00467F"/>
                </a:solidFill>
                <a:cs typeface="Arial Narrow"/>
              </a:rPr>
              <a:t>F</a:t>
            </a:r>
            <a:r>
              <a:rPr sz="2800" i="1" spc="-5" dirty="0" smtClean="0">
                <a:solidFill>
                  <a:srgbClr val="00467F"/>
                </a:solidFill>
                <a:cs typeface="Arial Narrow"/>
              </a:rPr>
              <a:t>iner-scale </a:t>
            </a:r>
            <a:r>
              <a:rPr sz="2800" i="1" spc="-5" dirty="0">
                <a:solidFill>
                  <a:srgbClr val="00467F"/>
                </a:solidFill>
                <a:cs typeface="Arial Narrow"/>
              </a:rPr>
              <a:t>assessments </a:t>
            </a:r>
            <a:r>
              <a:rPr lang="en-US" sz="2800" i="1" spc="-5" dirty="0" smtClean="0">
                <a:solidFill>
                  <a:srgbClr val="00467F"/>
                </a:solidFill>
                <a:cs typeface="Arial Narrow"/>
              </a:rPr>
              <a:t>could help</a:t>
            </a:r>
            <a:r>
              <a:rPr sz="2800" i="1" spc="-5" dirty="0" smtClean="0">
                <a:solidFill>
                  <a:srgbClr val="00467F"/>
                </a:solidFill>
                <a:cs typeface="Arial Narrow"/>
              </a:rPr>
              <a:t> </a:t>
            </a:r>
            <a:r>
              <a:rPr sz="2800" i="1" spc="-10" dirty="0">
                <a:solidFill>
                  <a:srgbClr val="00467F"/>
                </a:solidFill>
                <a:cs typeface="Arial Narrow"/>
              </a:rPr>
              <a:t>guide  </a:t>
            </a:r>
            <a:r>
              <a:rPr sz="2800" i="1" spc="-5" dirty="0">
                <a:solidFill>
                  <a:srgbClr val="00467F"/>
                </a:solidFill>
                <a:cs typeface="Arial Narrow"/>
              </a:rPr>
              <a:t>management</a:t>
            </a:r>
            <a:r>
              <a:rPr sz="2800" i="1" spc="35" dirty="0">
                <a:solidFill>
                  <a:srgbClr val="00467F"/>
                </a:solidFill>
                <a:cs typeface="Arial Narrow"/>
              </a:rPr>
              <a:t> </a:t>
            </a:r>
            <a:r>
              <a:rPr sz="2800" i="1" spc="-5" dirty="0" smtClean="0">
                <a:solidFill>
                  <a:srgbClr val="00467F"/>
                </a:solidFill>
                <a:cs typeface="Arial Narrow"/>
              </a:rPr>
              <a:t>actions</a:t>
            </a:r>
            <a:r>
              <a:rPr lang="en-US" sz="2800" i="1" spc="-5" dirty="0" smtClean="0">
                <a:solidFill>
                  <a:srgbClr val="00467F"/>
                </a:solidFill>
                <a:cs typeface="Arial Narrow"/>
              </a:rPr>
              <a:t>, and specific </a:t>
            </a:r>
            <a:r>
              <a:rPr lang="en-US" sz="2800" i="1" spc="-5" dirty="0">
                <a:solidFill>
                  <a:srgbClr val="00467F"/>
                </a:solidFill>
                <a:cs typeface="Arial Narrow"/>
              </a:rPr>
              <a:t>habitat management objectives </a:t>
            </a:r>
            <a:r>
              <a:rPr lang="en-US" sz="2800" i="1" spc="-5" dirty="0" smtClean="0">
                <a:solidFill>
                  <a:srgbClr val="00467F"/>
                </a:solidFill>
                <a:cs typeface="Arial Narrow"/>
              </a:rPr>
              <a:t>to </a:t>
            </a:r>
            <a:r>
              <a:rPr lang="en-US" sz="2800" i="1" spc="-5" dirty="0">
                <a:solidFill>
                  <a:srgbClr val="00467F"/>
                </a:solidFill>
                <a:cs typeface="Arial Narrow"/>
              </a:rPr>
              <a:t>help recover or improve productivity </a:t>
            </a:r>
            <a:r>
              <a:rPr lang="en-US" sz="2800" i="1" spc="-5" dirty="0" smtClean="0">
                <a:solidFill>
                  <a:srgbClr val="00467F"/>
                </a:solidFill>
                <a:cs typeface="Arial Narrow"/>
              </a:rPr>
              <a:t>of fish populations.</a:t>
            </a:r>
            <a:endParaRPr lang="en-US" sz="2800" i="1" spc="-5" dirty="0">
              <a:solidFill>
                <a:srgbClr val="00467F"/>
              </a:solidFill>
              <a:cs typeface="Arial Narrow"/>
            </a:endParaRPr>
          </a:p>
          <a:p>
            <a:pPr marL="12701" marR="1035050">
              <a:lnSpc>
                <a:spcPct val="100000"/>
              </a:lnSpc>
              <a:spcBef>
                <a:spcPts val="105"/>
              </a:spcBef>
              <a:tabLst>
                <a:tab pos="527685" algn="l"/>
                <a:tab pos="528320" algn="l"/>
              </a:tabLst>
            </a:pPr>
            <a:endParaRPr sz="2800" dirty="0">
              <a:cs typeface="Arial Narrow"/>
            </a:endParaRPr>
          </a:p>
        </p:txBody>
      </p:sp>
      <p:pic>
        <p:nvPicPr>
          <p:cNvPr id="8"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687420" y="2667000"/>
            <a:ext cx="1032451" cy="402274"/>
          </a:xfrm>
          <a:prstGeom prst="rect">
            <a:avLst/>
          </a:prstGeom>
          <a:noFill/>
          <a:ln>
            <a:noFill/>
          </a:ln>
        </p:spPr>
      </p:pic>
      <p:pic>
        <p:nvPicPr>
          <p:cNvPr id="9"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687420" y="3822071"/>
            <a:ext cx="1032451" cy="402274"/>
          </a:xfrm>
          <a:prstGeom prst="rect">
            <a:avLst/>
          </a:prstGeom>
          <a:noFill/>
          <a:ln>
            <a:noFill/>
          </a:ln>
        </p:spPr>
      </p:pic>
      <p:pic>
        <p:nvPicPr>
          <p:cNvPr id="10"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687420" y="4959189"/>
            <a:ext cx="1032451" cy="402274"/>
          </a:xfrm>
          <a:prstGeom prst="rect">
            <a:avLst/>
          </a:prstGeom>
          <a:noFill/>
          <a:ln>
            <a:noFill/>
          </a:ln>
        </p:spPr>
      </p:pic>
      <p:sp>
        <p:nvSpPr>
          <p:cNvPr id="11" name="Rectangle 10"/>
          <p:cNvSpPr/>
          <p:nvPr/>
        </p:nvSpPr>
        <p:spPr>
          <a:xfrm>
            <a:off x="230219" y="1574158"/>
            <a:ext cx="8664055" cy="1015663"/>
          </a:xfrm>
          <a:prstGeom prst="rect">
            <a:avLst/>
          </a:prstGeom>
        </p:spPr>
        <p:txBody>
          <a:bodyPr wrap="square">
            <a:spAutoFit/>
          </a:bodyPr>
          <a:lstStyle/>
          <a:p>
            <a:pPr marL="12701" marR="1035050">
              <a:lnSpc>
                <a:spcPct val="100000"/>
              </a:lnSpc>
              <a:spcBef>
                <a:spcPts val="105"/>
              </a:spcBef>
              <a:tabLst>
                <a:tab pos="527685" algn="l"/>
                <a:tab pos="528320" algn="l"/>
              </a:tabLst>
            </a:pPr>
            <a:r>
              <a:rPr lang="en-US" sz="3000" b="1" dirty="0">
                <a:solidFill>
                  <a:srgbClr val="00467F"/>
                </a:solidFill>
                <a:cs typeface="Arial Narrow"/>
              </a:rPr>
              <a:t>Status </a:t>
            </a:r>
            <a:r>
              <a:rPr lang="en-US" sz="3000" dirty="0">
                <a:solidFill>
                  <a:srgbClr val="00467F"/>
                </a:solidFill>
                <a:cs typeface="Arial Narrow"/>
              </a:rPr>
              <a:t>– Which areas are</a:t>
            </a:r>
            <a:r>
              <a:rPr lang="en-US" sz="3000" spc="-155" dirty="0">
                <a:solidFill>
                  <a:srgbClr val="00467F"/>
                </a:solidFill>
                <a:cs typeface="Arial Narrow"/>
              </a:rPr>
              <a:t> </a:t>
            </a:r>
            <a:r>
              <a:rPr lang="en-US" sz="3000" dirty="0">
                <a:solidFill>
                  <a:srgbClr val="00467F"/>
                </a:solidFill>
                <a:cs typeface="Arial Narrow"/>
              </a:rPr>
              <a:t>most </a:t>
            </a:r>
            <a:r>
              <a:rPr lang="en-US" sz="3000" spc="-5" dirty="0">
                <a:solidFill>
                  <a:srgbClr val="00467F"/>
                </a:solidFill>
                <a:cs typeface="Arial Narrow"/>
              </a:rPr>
              <a:t>affected </a:t>
            </a:r>
            <a:r>
              <a:rPr lang="en-US" sz="3000" dirty="0">
                <a:solidFill>
                  <a:srgbClr val="00467F"/>
                </a:solidFill>
                <a:cs typeface="Arial Narrow"/>
              </a:rPr>
              <a:t>by anthropogenic</a:t>
            </a:r>
            <a:r>
              <a:rPr lang="en-US" sz="3000" spc="-90" dirty="0">
                <a:solidFill>
                  <a:srgbClr val="00467F"/>
                </a:solidFill>
                <a:cs typeface="Arial Narrow"/>
              </a:rPr>
              <a:t> </a:t>
            </a:r>
            <a:r>
              <a:rPr lang="en-US" sz="3000" dirty="0">
                <a:solidFill>
                  <a:srgbClr val="00467F"/>
                </a:solidFill>
                <a:cs typeface="Arial Narrow"/>
              </a:rPr>
              <a:t>stress?</a:t>
            </a:r>
            <a:endParaRPr lang="en-US" sz="3000" dirty="0">
              <a:cs typeface="Arial Narrow"/>
            </a:endParaRPr>
          </a:p>
        </p:txBody>
      </p:sp>
    </p:spTree>
    <p:extLst>
      <p:ext uri="{BB962C8B-B14F-4D97-AF65-F5344CB8AC3E}">
        <p14:creationId xmlns:p14="http://schemas.microsoft.com/office/powerpoint/2010/main" xmlns="" val="1612964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133600"/>
            <a:ext cx="7225355" cy="3763963"/>
          </a:xfrm>
        </p:spPr>
        <p:txBody>
          <a:bodyPr>
            <a:noAutofit/>
          </a:bodyPr>
          <a:lstStyle/>
          <a:p>
            <a:pPr marL="0" indent="0">
              <a:buNone/>
            </a:pPr>
            <a:r>
              <a:rPr lang="en-US" sz="2800" dirty="0" smtClean="0"/>
              <a:t>Gives </a:t>
            </a:r>
            <a:r>
              <a:rPr lang="en-US" sz="2800" dirty="0"/>
              <a:t>a national picture of fish habitat condition; </a:t>
            </a:r>
            <a:r>
              <a:rPr lang="en-US" sz="2800" dirty="0" smtClean="0"/>
              <a:t>landscape-scale </a:t>
            </a:r>
            <a:r>
              <a:rPr lang="en-US" sz="2800" dirty="0"/>
              <a:t>results are seamless across </a:t>
            </a:r>
            <a:r>
              <a:rPr lang="en-US" sz="2800" dirty="0" smtClean="0"/>
              <a:t>the US. But won't </a:t>
            </a:r>
            <a:r>
              <a:rPr lang="en-US" sz="2800" dirty="0"/>
              <a:t>be very good </a:t>
            </a:r>
            <a:r>
              <a:rPr lang="en-US" sz="2800" dirty="0" smtClean="0"/>
              <a:t>at </a:t>
            </a:r>
            <a:r>
              <a:rPr lang="en-US" sz="2800" dirty="0"/>
              <a:t>local scale using 1:100K </a:t>
            </a:r>
            <a:r>
              <a:rPr lang="en-US" sz="2800" dirty="0" smtClean="0"/>
              <a:t>data.</a:t>
            </a:r>
          </a:p>
          <a:p>
            <a:pPr marL="0" indent="0">
              <a:buNone/>
            </a:pPr>
            <a:endParaRPr lang="en-US" sz="1100" dirty="0" smtClean="0"/>
          </a:p>
          <a:p>
            <a:pPr marL="0" indent="0">
              <a:buNone/>
            </a:pPr>
            <a:r>
              <a:rPr lang="en-US" sz="2800" dirty="0" smtClean="0"/>
              <a:t>And missing some significant regional data because it is not nationally available.</a:t>
            </a:r>
          </a:p>
          <a:p>
            <a:pPr marL="0" indent="0">
              <a:buNone/>
            </a:pPr>
            <a:endParaRPr lang="en-US" sz="1100" dirty="0" smtClean="0"/>
          </a:p>
          <a:p>
            <a:pPr marL="0" indent="0">
              <a:buNone/>
            </a:pPr>
            <a:r>
              <a:rPr lang="en-US" sz="2800" dirty="0" smtClean="0"/>
              <a:t>What do we have that it is missing???</a:t>
            </a:r>
            <a:endParaRPr lang="en-US" sz="2800" dirty="0"/>
          </a:p>
          <a:p>
            <a:endParaRPr lang="en-US" sz="2800" dirty="0"/>
          </a:p>
        </p:txBody>
      </p:sp>
      <p:pic>
        <p:nvPicPr>
          <p:cNvPr id="4"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183796" y="2180376"/>
            <a:ext cx="1032451" cy="402274"/>
          </a:xfrm>
          <a:prstGeom prst="rect">
            <a:avLst/>
          </a:prstGeom>
          <a:noFill/>
          <a:ln>
            <a:noFill/>
          </a:ln>
        </p:spPr>
      </p:pic>
      <p:pic>
        <p:nvPicPr>
          <p:cNvPr id="5"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183795" y="5385303"/>
            <a:ext cx="1032451" cy="402274"/>
          </a:xfrm>
          <a:prstGeom prst="rect">
            <a:avLst/>
          </a:prstGeom>
          <a:noFill/>
          <a:ln>
            <a:noFill/>
          </a:ln>
        </p:spPr>
      </p:pic>
      <p:pic>
        <p:nvPicPr>
          <p:cNvPr id="7"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169460" y="4191000"/>
            <a:ext cx="1032451" cy="402274"/>
          </a:xfrm>
          <a:prstGeom prst="rect">
            <a:avLst/>
          </a:prstGeom>
          <a:noFill/>
          <a:ln>
            <a:noFill/>
          </a:ln>
        </p:spPr>
      </p:pic>
      <p:sp>
        <p:nvSpPr>
          <p:cNvPr id="8" name="object 5"/>
          <p:cNvSpPr txBox="1">
            <a:spLocks noGrp="1"/>
          </p:cNvSpPr>
          <p:nvPr>
            <p:ph type="title"/>
          </p:nvPr>
        </p:nvSpPr>
        <p:spPr>
          <a:xfrm>
            <a:off x="457200" y="650503"/>
            <a:ext cx="8229600"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bg1"/>
                </a:solidFill>
                <a:cs typeface="Arial Narrow"/>
              </a:rPr>
              <a:t>What </a:t>
            </a:r>
            <a:r>
              <a:rPr sz="4000" b="1" dirty="0">
                <a:solidFill>
                  <a:schemeClr val="bg1"/>
                </a:solidFill>
                <a:cs typeface="Arial Narrow"/>
              </a:rPr>
              <a:t>Do </a:t>
            </a:r>
            <a:r>
              <a:rPr sz="4000" b="1" spc="-5" dirty="0">
                <a:solidFill>
                  <a:schemeClr val="bg1"/>
                </a:solidFill>
                <a:cs typeface="Arial Narrow"/>
              </a:rPr>
              <a:t>the Assessments </a:t>
            </a:r>
            <a:r>
              <a:rPr sz="4000" b="1" spc="-60" dirty="0">
                <a:solidFill>
                  <a:schemeClr val="bg1"/>
                </a:solidFill>
                <a:cs typeface="Arial Narrow"/>
              </a:rPr>
              <a:t>Tell</a:t>
            </a:r>
            <a:r>
              <a:rPr sz="4000" b="1" spc="-155" dirty="0">
                <a:solidFill>
                  <a:schemeClr val="bg1"/>
                </a:solidFill>
                <a:cs typeface="Arial Narrow"/>
              </a:rPr>
              <a:t> </a:t>
            </a:r>
            <a:r>
              <a:rPr sz="4000" b="1" dirty="0">
                <a:solidFill>
                  <a:schemeClr val="bg1"/>
                </a:solidFill>
                <a:cs typeface="Arial Narrow"/>
              </a:rPr>
              <a:t>Us?</a:t>
            </a:r>
            <a:endParaRPr sz="4000" dirty="0">
              <a:solidFill>
                <a:schemeClr val="bg1"/>
              </a:solidFill>
              <a:cs typeface="Arial Narrow"/>
            </a:endParaRPr>
          </a:p>
        </p:txBody>
      </p:sp>
    </p:spTree>
    <p:extLst>
      <p:ext uri="{BB962C8B-B14F-4D97-AF65-F5344CB8AC3E}">
        <p14:creationId xmlns:p14="http://schemas.microsoft.com/office/powerpoint/2010/main" xmlns="" val="282068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610599" cy="4068763"/>
          </a:xfrm>
        </p:spPr>
        <p:txBody>
          <a:bodyPr>
            <a:normAutofit/>
          </a:bodyPr>
          <a:lstStyle/>
          <a:p>
            <a:pPr marL="0" indent="0">
              <a:buNone/>
            </a:pPr>
            <a:r>
              <a:rPr lang="en-US" sz="2800" dirty="0"/>
              <a:t>A team of USGS and NOAA scientists determined the availability of these data for the Chesapeake Bay watershed and compiled the relevant </a:t>
            </a:r>
            <a:r>
              <a:rPr lang="en-US" sz="2800" dirty="0" smtClean="0"/>
              <a:t>metadata.</a:t>
            </a:r>
          </a:p>
          <a:p>
            <a:pPr marL="0" indent="0">
              <a:buNone/>
            </a:pPr>
            <a:endParaRPr lang="en-US" sz="2800" b="1" dirty="0" smtClean="0"/>
          </a:p>
          <a:p>
            <a:pPr marL="0" indent="0">
              <a:buNone/>
            </a:pPr>
            <a:r>
              <a:rPr lang="en-US" sz="2800" b="1" dirty="0" smtClean="0"/>
              <a:t>Objective</a:t>
            </a:r>
            <a:r>
              <a:rPr lang="en-US" sz="2800" dirty="0" smtClean="0"/>
              <a:t>- Identify </a:t>
            </a:r>
            <a:r>
              <a:rPr lang="en-US" sz="2800" dirty="0"/>
              <a:t>data specific to the Chesapeake Bay watershed that were either not used in the 2015 National Fish Habitat Partnership (NFHP) </a:t>
            </a:r>
            <a:r>
              <a:rPr lang="en-US" sz="2800" dirty="0" smtClean="0"/>
              <a:t>Assessment or that </a:t>
            </a:r>
            <a:r>
              <a:rPr lang="en-US" sz="2800" dirty="0"/>
              <a:t>were newly available at a finer spatial scale.</a:t>
            </a:r>
          </a:p>
        </p:txBody>
      </p:sp>
      <p:sp>
        <p:nvSpPr>
          <p:cNvPr id="3" name="Title 2"/>
          <p:cNvSpPr>
            <a:spLocks noGrp="1"/>
          </p:cNvSpPr>
          <p:nvPr>
            <p:ph type="title"/>
          </p:nvPr>
        </p:nvSpPr>
        <p:spPr/>
        <p:txBody>
          <a:bodyPr>
            <a:normAutofit fontScale="90000"/>
          </a:bodyPr>
          <a:lstStyle/>
          <a:p>
            <a:r>
              <a:rPr lang="en-US" dirty="0" smtClean="0"/>
              <a:t>Thank Goodness for USGS </a:t>
            </a:r>
            <a:br>
              <a:rPr lang="en-US" dirty="0" smtClean="0"/>
            </a:br>
            <a:r>
              <a:rPr lang="en-US" dirty="0" smtClean="0"/>
              <a:t>and NOAA Partners!!!</a:t>
            </a:r>
            <a:endParaRPr lang="en-US" dirty="0"/>
          </a:p>
        </p:txBody>
      </p:sp>
    </p:spTree>
    <p:extLst>
      <p:ext uri="{BB962C8B-B14F-4D97-AF65-F5344CB8AC3E}">
        <p14:creationId xmlns:p14="http://schemas.microsoft.com/office/powerpoint/2010/main" xmlns="" val="392827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71583862"/>
              </p:ext>
            </p:extLst>
          </p:nvPr>
        </p:nvGraphicFramePr>
        <p:xfrm>
          <a:off x="228600" y="1676400"/>
          <a:ext cx="8686801" cy="5067531"/>
        </p:xfrm>
        <a:graphic>
          <a:graphicData uri="http://schemas.openxmlformats.org/drawingml/2006/table">
            <a:tbl>
              <a:tblPr>
                <a:tableStyleId>{21E4AEA4-8DFA-4A89-87EB-49C32662AFE0}</a:tableStyleId>
              </a:tblPr>
              <a:tblGrid>
                <a:gridCol w="2971800"/>
                <a:gridCol w="1179414"/>
                <a:gridCol w="2229356"/>
                <a:gridCol w="2306231"/>
              </a:tblGrid>
              <a:tr h="304800">
                <a:tc>
                  <a:txBody>
                    <a:bodyPr/>
                    <a:lstStyle/>
                    <a:p>
                      <a:pPr algn="ctr" rtl="0" fontAlgn="b">
                        <a:spcBef>
                          <a:spcPts val="0"/>
                        </a:spcBef>
                        <a:spcAft>
                          <a:spcPts val="0"/>
                        </a:spcAft>
                      </a:pPr>
                      <a:r>
                        <a:rPr lang="en-US" sz="1500" b="1" u="none" strike="noStrike" dirty="0">
                          <a:effectLst/>
                        </a:rPr>
                        <a:t>Factors</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 NFHP Inland</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 NFHP Estuary</a:t>
                      </a:r>
                      <a:endParaRPr lang="en-US" sz="1500" b="1" dirty="0">
                        <a:effectLst/>
                      </a:endParaRPr>
                    </a:p>
                  </a:txBody>
                  <a:tcPr marL="45183" marR="45183" marT="28289" marB="28289" anchor="b">
                    <a:solidFill>
                      <a:schemeClr val="accent2">
                        <a:lumMod val="40000"/>
                        <a:lumOff val="60000"/>
                      </a:schemeClr>
                    </a:solidFill>
                  </a:tcPr>
                </a:tc>
              </a:tr>
              <a:tr h="304800">
                <a:tc>
                  <a:txBody>
                    <a:bodyPr/>
                    <a:lstStyle/>
                    <a:p>
                      <a:pPr rtl="0" fontAlgn="b">
                        <a:spcBef>
                          <a:spcPts val="0"/>
                        </a:spcBef>
                        <a:spcAft>
                          <a:spcPts val="0"/>
                        </a:spcAft>
                      </a:pPr>
                      <a:r>
                        <a:rPr lang="en-US" sz="1500" u="none" strike="noStrike">
                          <a:effectLst/>
                        </a:rPr>
                        <a:t>Watershed</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a:effectLst/>
                        </a:rPr>
                        <a:t>Pollution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dirty="0">
                          <a:effectLst/>
                        </a:rPr>
                        <a:t>Dams</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28600">
                <a:tc>
                  <a:txBody>
                    <a:bodyPr/>
                    <a:lstStyle/>
                    <a:p>
                      <a:pPr rtl="0" fontAlgn="b">
                        <a:spcBef>
                          <a:spcPts val="0"/>
                        </a:spcBef>
                        <a:spcAft>
                          <a:spcPts val="0"/>
                        </a:spcAft>
                      </a:pPr>
                      <a:r>
                        <a:rPr lang="en-US" sz="1500" u="none" strike="noStrike">
                          <a:effectLst/>
                        </a:rPr>
                        <a:t>Mines</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4</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63462">
                <a:tc>
                  <a:txBody>
                    <a:bodyPr/>
                    <a:lstStyle/>
                    <a:p>
                      <a:pPr rtl="0" fontAlgn="b">
                        <a:spcBef>
                          <a:spcPts val="0"/>
                        </a:spcBef>
                        <a:spcAft>
                          <a:spcPts val="0"/>
                        </a:spcAft>
                      </a:pPr>
                      <a:r>
                        <a:rPr lang="en-US" sz="1500" u="none" strike="noStrike" dirty="0" smtClean="0">
                          <a:effectLst/>
                        </a:rPr>
                        <a:t>Water</a:t>
                      </a:r>
                      <a:r>
                        <a:rPr lang="en-US" sz="1500" u="none" strike="noStrike" baseline="0" dirty="0" smtClean="0">
                          <a:effectLst/>
                        </a:rPr>
                        <a:t> </a:t>
                      </a:r>
                      <a:r>
                        <a:rPr lang="en-US" sz="1500" u="none" strike="noStrike" dirty="0" smtClean="0">
                          <a:effectLst/>
                        </a:rPr>
                        <a:t>Use</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7</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22124">
                <a:tc>
                  <a:txBody>
                    <a:bodyPr/>
                    <a:lstStyle/>
                    <a:p>
                      <a:pPr rtl="0" fontAlgn="b">
                        <a:spcBef>
                          <a:spcPts val="0"/>
                        </a:spcBef>
                        <a:spcAft>
                          <a:spcPts val="0"/>
                        </a:spcAft>
                      </a:pPr>
                      <a:r>
                        <a:rPr lang="en-US" sz="1500" u="none" strike="noStrike">
                          <a:effectLst/>
                        </a:rPr>
                        <a:t>Human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180786">
                <a:tc>
                  <a:txBody>
                    <a:bodyPr/>
                    <a:lstStyle/>
                    <a:p>
                      <a:pPr rtl="0" fontAlgn="b">
                        <a:spcBef>
                          <a:spcPts val="0"/>
                        </a:spcBef>
                        <a:spcAft>
                          <a:spcPts val="0"/>
                        </a:spcAft>
                      </a:pPr>
                      <a:r>
                        <a:rPr lang="en-US" sz="1500" u="none" strike="noStrike">
                          <a:effectLst/>
                        </a:rPr>
                        <a:t>Urban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34</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7</a:t>
                      </a:r>
                      <a:endParaRPr lang="en-US" sz="1500">
                        <a:effectLst/>
                      </a:endParaRPr>
                    </a:p>
                  </a:txBody>
                  <a:tcPr marL="45183" marR="45183" marT="28289" marB="28289" anchor="b"/>
                </a:tc>
              </a:tr>
              <a:tr h="291848">
                <a:tc>
                  <a:txBody>
                    <a:bodyPr/>
                    <a:lstStyle/>
                    <a:p>
                      <a:pPr rtl="0" fontAlgn="b">
                        <a:spcBef>
                          <a:spcPts val="0"/>
                        </a:spcBef>
                        <a:spcAft>
                          <a:spcPts val="0"/>
                        </a:spcAft>
                      </a:pPr>
                      <a:r>
                        <a:rPr lang="en-US" sz="1500" u="none" strike="noStrike" dirty="0">
                          <a:effectLst/>
                        </a:rPr>
                        <a:t>Ag</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r>
              <a:tr h="228600">
                <a:tc>
                  <a:txBody>
                    <a:bodyPr/>
                    <a:lstStyle/>
                    <a:p>
                      <a:pPr rtl="0" fontAlgn="b">
                        <a:spcBef>
                          <a:spcPts val="0"/>
                        </a:spcBef>
                        <a:spcAft>
                          <a:spcPts val="0"/>
                        </a:spcAft>
                      </a:pPr>
                      <a:r>
                        <a:rPr lang="en-US" sz="1500" u="none" strike="noStrike">
                          <a:effectLst/>
                        </a:rPr>
                        <a:t>Natural</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86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13</a:t>
                      </a:r>
                      <a:endParaRPr lang="en-US" sz="1500">
                        <a:effectLst/>
                      </a:endParaRPr>
                    </a:p>
                  </a:txBody>
                  <a:tcPr marL="45183" marR="45183" marT="28289" marB="28289" anchor="b"/>
                </a:tc>
              </a:tr>
              <a:tr h="187262">
                <a:tc>
                  <a:txBody>
                    <a:bodyPr/>
                    <a:lstStyle/>
                    <a:p>
                      <a:pPr rtl="0" fontAlgn="b">
                        <a:spcBef>
                          <a:spcPts val="0"/>
                        </a:spcBef>
                        <a:spcAft>
                          <a:spcPts val="0"/>
                        </a:spcAft>
                      </a:pPr>
                      <a:r>
                        <a:rPr lang="en-US" sz="1500" u="none" strike="noStrike">
                          <a:effectLst/>
                        </a:rPr>
                        <a:t>Nutrient</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29</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98324">
                <a:tc>
                  <a:txBody>
                    <a:bodyPr/>
                    <a:lstStyle/>
                    <a:p>
                      <a:pPr rtl="0" fontAlgn="b">
                        <a:spcBef>
                          <a:spcPts val="0"/>
                        </a:spcBef>
                        <a:spcAft>
                          <a:spcPts val="0"/>
                        </a:spcAft>
                      </a:pPr>
                      <a:r>
                        <a:rPr lang="en-US" sz="1500" u="none" strike="noStrike" dirty="0" smtClean="0">
                          <a:effectLst/>
                        </a:rPr>
                        <a:t>Water</a:t>
                      </a:r>
                      <a:r>
                        <a:rPr lang="en-US" sz="1500" u="none" strike="noStrike" baseline="0" dirty="0" smtClean="0">
                          <a:effectLst/>
                        </a:rPr>
                        <a:t> </a:t>
                      </a:r>
                      <a:r>
                        <a:rPr lang="en-US" sz="1500" u="none" strike="noStrike" dirty="0" smtClean="0">
                          <a:effectLst/>
                        </a:rPr>
                        <a:t>Quality</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19</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13360">
                <a:tc>
                  <a:txBody>
                    <a:bodyPr/>
                    <a:lstStyle/>
                    <a:p>
                      <a:pPr rtl="0" fontAlgn="b">
                        <a:spcBef>
                          <a:spcPts val="0"/>
                        </a:spcBef>
                        <a:spcAft>
                          <a:spcPts val="0"/>
                        </a:spcAft>
                      </a:pPr>
                      <a:r>
                        <a:rPr lang="en-US" sz="1500" u="none" strike="noStrike">
                          <a:effectLst/>
                        </a:rPr>
                        <a:t>Climate</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63462">
                <a:tc>
                  <a:txBody>
                    <a:bodyPr/>
                    <a:lstStyle/>
                    <a:p>
                      <a:pPr rtl="0" fontAlgn="b">
                        <a:spcBef>
                          <a:spcPts val="0"/>
                        </a:spcBef>
                        <a:spcAft>
                          <a:spcPts val="0"/>
                        </a:spcAft>
                      </a:pPr>
                      <a:r>
                        <a:rPr lang="en-US" sz="1500" u="none" strike="noStrike" dirty="0">
                          <a:effectLst/>
                        </a:rPr>
                        <a:t>Habitat</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98324">
                <a:tc>
                  <a:txBody>
                    <a:bodyPr/>
                    <a:lstStyle/>
                    <a:p>
                      <a:pPr rtl="0" fontAlgn="b">
                        <a:spcBef>
                          <a:spcPts val="0"/>
                        </a:spcBef>
                        <a:spcAft>
                          <a:spcPts val="0"/>
                        </a:spcAft>
                      </a:pPr>
                      <a:r>
                        <a:rPr lang="en-US" sz="1500" u="none" strike="noStrike">
                          <a:effectLst/>
                        </a:rPr>
                        <a:t>Biological (Response and Predictor)</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46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dirty="0" smtClean="0">
                          <a:effectLst/>
                        </a:rPr>
                        <a:t>11</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a:effectLst/>
                        </a:rPr>
                        <a:t>Miscellaneous</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73611">
                <a:tc>
                  <a:txBody>
                    <a:bodyPr/>
                    <a:lstStyle/>
                    <a:p>
                      <a:pPr rtl="0" fontAlgn="b">
                        <a:spcBef>
                          <a:spcPts val="0"/>
                        </a:spcBef>
                        <a:spcAft>
                          <a:spcPts val="0"/>
                        </a:spcAft>
                      </a:pPr>
                      <a:r>
                        <a:rPr lang="en-US" sz="1500" b="1" u="none" strike="noStrike" dirty="0">
                          <a:effectLst/>
                        </a:rPr>
                        <a:t>Total = 15</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441</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31</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28</a:t>
                      </a:r>
                      <a:endParaRPr lang="en-US" sz="1500" b="1" dirty="0">
                        <a:effectLst/>
                      </a:endParaRPr>
                    </a:p>
                  </a:txBody>
                  <a:tcPr marL="45183" marR="45183" marT="28289" marB="28289" anchor="b"/>
                </a:tc>
              </a:tr>
            </a:tbl>
          </a:graphicData>
        </a:graphic>
      </p:graphicFrame>
      <p:sp>
        <p:nvSpPr>
          <p:cNvPr id="3" name="Title 2"/>
          <p:cNvSpPr>
            <a:spLocks noGrp="1"/>
          </p:cNvSpPr>
          <p:nvPr>
            <p:ph type="title"/>
          </p:nvPr>
        </p:nvSpPr>
        <p:spPr/>
        <p:txBody>
          <a:bodyPr>
            <a:noAutofit/>
          </a:bodyPr>
          <a:lstStyle/>
          <a:p>
            <a:r>
              <a:rPr lang="en-US" sz="2700" dirty="0"/>
              <a:t>A summary of variables identified from the compilation effort compared to the National Fish Habitat Partnership Assessments separated by Factor Grouping</a:t>
            </a:r>
          </a:p>
        </p:txBody>
      </p:sp>
      <p:sp>
        <p:nvSpPr>
          <p:cNvPr id="5" name="Rectangle 1"/>
          <p:cNvSpPr>
            <a:spLocks noChangeArrowheads="1"/>
          </p:cNvSpPr>
          <p:nvPr/>
        </p:nvSpPr>
        <p:spPr bwMode="auto">
          <a:xfrm>
            <a:off x="3373438" y="26749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8274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8" name="Rectangle 7"/>
          <p:cNvSpPr/>
          <p:nvPr/>
        </p:nvSpPr>
        <p:spPr>
          <a:xfrm>
            <a:off x="381000" y="3673732"/>
            <a:ext cx="4026090" cy="2308324"/>
          </a:xfrm>
          <a:prstGeom prst="rect">
            <a:avLst/>
          </a:prstGeom>
          <a:gradFill flip="none" rotWithShape="1">
            <a:gsLst>
              <a:gs pos="0">
                <a:schemeClr val="accent1">
                  <a:tint val="66000"/>
                  <a:satMod val="160000"/>
                </a:schemeClr>
              </a:gs>
              <a:gs pos="95000">
                <a:schemeClr val="accent1">
                  <a:tint val="44500"/>
                  <a:satMod val="160000"/>
                </a:schemeClr>
              </a:gs>
              <a:gs pos="100000">
                <a:schemeClr val="accent1">
                  <a:tint val="23500"/>
                  <a:satMod val="160000"/>
                </a:schemeClr>
              </a:gs>
            </a:gsLst>
            <a:lin ang="5400000" scaled="1"/>
            <a:tileRect/>
          </a:gra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65100" lvl="0">
              <a:buClr>
                <a:schemeClr val="dk1"/>
              </a:buClr>
              <a:buSzPts val="1000"/>
            </a:pPr>
            <a:r>
              <a:rPr lang="en-US"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DAY 1</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Identify scale needed to drive action at relevant management levels</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etermine </a:t>
            </a:r>
            <a:r>
              <a:rPr lang="en-US" dirty="0">
                <a:latin typeface="Times New Roman" panose="02020603050405020304" pitchFamily="18" charset="0"/>
                <a:cs typeface="Times New Roman" panose="02020603050405020304" pitchFamily="18" charset="0"/>
              </a:rPr>
              <a:t>criteria for selection and ranking of </a:t>
            </a:r>
            <a:r>
              <a:rPr lang="en-US" dirty="0" smtClean="0">
                <a:latin typeface="Times New Roman" panose="02020603050405020304" pitchFamily="18" charset="0"/>
                <a:cs typeface="Times New Roman" panose="02020603050405020304" pitchFamily="18" charset="0"/>
              </a:rPr>
              <a:t>variables</a:t>
            </a:r>
            <a:endParaRPr lang="en-US" dirty="0" smtClean="0">
              <a:solidFill>
                <a:schemeClr val="tx1"/>
              </a:solidFill>
              <a:latin typeface="Times New Roman" panose="02020603050405020304" pitchFamily="18" charset="0"/>
              <a:cs typeface="Times New Roman" panose="02020603050405020304" pitchFamily="18" charset="0"/>
            </a:endParaRP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Identify the variables (stressors and conditions) most influencing habitat condition and vulnerability.</a:t>
            </a:r>
          </a:p>
        </p:txBody>
      </p:sp>
      <p:sp>
        <p:nvSpPr>
          <p:cNvPr id="9" name="Rectangle 8"/>
          <p:cNvSpPr/>
          <p:nvPr/>
        </p:nvSpPr>
        <p:spPr>
          <a:xfrm>
            <a:off x="234855" y="1447800"/>
            <a:ext cx="8674290" cy="2031325"/>
          </a:xfrm>
          <a:prstGeom prst="rect">
            <a:avLst/>
          </a:prstGeom>
          <a:solidFill>
            <a:schemeClr val="bg1">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
        <p:nvSpPr>
          <p:cNvPr id="10" name="Rectangle 9"/>
          <p:cNvSpPr/>
          <p:nvPr/>
        </p:nvSpPr>
        <p:spPr>
          <a:xfrm>
            <a:off x="4683711" y="3673732"/>
            <a:ext cx="4091799" cy="1754326"/>
          </a:xfrm>
          <a:prstGeom prst="rect">
            <a:avLst/>
          </a:prstGeom>
          <a:solidFill>
            <a:schemeClr val="accent1">
              <a:lumMod val="40000"/>
              <a:lumOff val="60000"/>
              <a:alpha val="7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65100" lvl="0">
              <a:buClr>
                <a:schemeClr val="dk1"/>
              </a:buClr>
              <a:buSzPts val="1000"/>
            </a:pPr>
            <a:r>
              <a:rPr lang="en-US"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DAY 2</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Prioritize the variables (stressors and conditions) </a:t>
            </a:r>
            <a:r>
              <a:rPr lang="en-US" dirty="0">
                <a:solidFill>
                  <a:schemeClr val="tx1"/>
                </a:solidFill>
                <a:latin typeface="Times New Roman" panose="02020603050405020304" pitchFamily="18" charset="0"/>
                <a:cs typeface="Times New Roman" panose="02020603050405020304" pitchFamily="18" charset="0"/>
              </a:rPr>
              <a:t>most influencing habitat condition and </a:t>
            </a:r>
            <a:r>
              <a:rPr lang="en-US" dirty="0" smtClean="0">
                <a:solidFill>
                  <a:schemeClr val="tx1"/>
                </a:solidFill>
                <a:latin typeface="Times New Roman" panose="02020603050405020304" pitchFamily="18" charset="0"/>
                <a:cs typeface="Times New Roman" panose="02020603050405020304" pitchFamily="18" charset="0"/>
              </a:rPr>
              <a:t>vulnerability.</a:t>
            </a:r>
            <a:endParaRPr lang="en-US" dirty="0">
              <a:solidFill>
                <a:schemeClr val="tx1"/>
              </a:solidFill>
              <a:latin typeface="Times New Roman" panose="02020603050405020304" pitchFamily="18" charset="0"/>
              <a:cs typeface="Times New Roman" panose="02020603050405020304" pitchFamily="18" charset="0"/>
            </a:endParaRPr>
          </a:p>
          <a:p>
            <a:pPr marL="457200" lvl="0" indent="-292100">
              <a:buSzPts val="1000"/>
              <a:buChar char="●"/>
            </a:pPr>
            <a:r>
              <a:rPr lang="en-US" dirty="0" smtClean="0">
                <a:latin typeface="Times New Roman" panose="02020603050405020304" pitchFamily="18" charset="0"/>
                <a:cs typeface="Times New Roman" panose="02020603050405020304" pitchFamily="18" charset="0"/>
              </a:rPr>
              <a:t>Identify information gaps</a:t>
            </a:r>
          </a:p>
          <a:p>
            <a:pPr marL="457200" lvl="0" indent="-292100">
              <a:buSzPts val="1000"/>
              <a:buChar char="●"/>
            </a:pPr>
            <a:r>
              <a:rPr lang="en-US" dirty="0" smtClean="0">
                <a:latin typeface="Times New Roman" panose="02020603050405020304" pitchFamily="18" charset="0"/>
                <a:cs typeface="Times New Roman" panose="02020603050405020304" pitchFamily="18" charset="0"/>
              </a:rPr>
              <a:t>Recommendations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2048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3733800" cy="4876800"/>
          </a:xfrm>
        </p:spPr>
        <p:txBody>
          <a:bodyPr>
            <a:normAutofit/>
          </a:bodyPr>
          <a:lstStyle/>
          <a:p>
            <a:pPr marL="0" indent="0">
              <a:buNone/>
            </a:pPr>
            <a:r>
              <a:rPr lang="en-US" sz="2800" dirty="0" smtClean="0"/>
              <a:t>Scale: 1:24,000</a:t>
            </a:r>
          </a:p>
          <a:p>
            <a:pPr marL="0" indent="0">
              <a:buNone/>
            </a:pPr>
            <a:endParaRPr lang="en-US" sz="1200" dirty="0"/>
          </a:p>
          <a:p>
            <a:pPr marL="0" indent="0">
              <a:buNone/>
            </a:pPr>
            <a:r>
              <a:rPr lang="en-US" sz="2800" dirty="0" smtClean="0"/>
              <a:t>Three Criteria selected: </a:t>
            </a:r>
          </a:p>
          <a:p>
            <a:pPr lvl="1">
              <a:buFont typeface="Wingdings" panose="05000000000000000000" pitchFamily="2" charset="2"/>
              <a:buChar char="Ø"/>
            </a:pPr>
            <a:r>
              <a:rPr lang="en-US" sz="2800" dirty="0" smtClean="0"/>
              <a:t>Severity</a:t>
            </a:r>
          </a:p>
          <a:p>
            <a:pPr lvl="1">
              <a:buFont typeface="Wingdings" panose="05000000000000000000" pitchFamily="2" charset="2"/>
              <a:buChar char="Ø"/>
            </a:pPr>
            <a:r>
              <a:rPr lang="en-US" sz="2800" dirty="0" smtClean="0"/>
              <a:t>Mitigation Potential</a:t>
            </a:r>
          </a:p>
          <a:p>
            <a:pPr lvl="1">
              <a:buFont typeface="Wingdings" panose="05000000000000000000" pitchFamily="2" charset="2"/>
              <a:buChar char="Ø"/>
            </a:pPr>
            <a:r>
              <a:rPr lang="en-US" sz="2800" dirty="0" smtClean="0"/>
              <a:t>Certainty</a:t>
            </a:r>
          </a:p>
          <a:p>
            <a:pPr marL="301943" lvl="1" indent="0">
              <a:buNone/>
            </a:pPr>
            <a:endParaRPr lang="en-US" sz="1200" dirty="0" smtClean="0"/>
          </a:p>
          <a:p>
            <a:pPr marL="0" indent="0">
              <a:buNone/>
            </a:pPr>
            <a:r>
              <a:rPr lang="en-US" sz="2800" dirty="0" smtClean="0"/>
              <a:t>Ranked- assigned </a:t>
            </a:r>
            <a:r>
              <a:rPr lang="en-US" sz="2800" dirty="0"/>
              <a:t>a numerical score </a:t>
            </a:r>
            <a:r>
              <a:rPr lang="en-US" sz="2800" dirty="0" smtClean="0"/>
              <a:t>(2</a:t>
            </a:r>
            <a:r>
              <a:rPr lang="en-US" sz="2800" dirty="0"/>
              <a:t>, 4, or 6) to each criteria</a:t>
            </a:r>
          </a:p>
        </p:txBody>
      </p:sp>
      <p:sp>
        <p:nvSpPr>
          <p:cNvPr id="3" name="Title 2"/>
          <p:cNvSpPr>
            <a:spLocks noGrp="1"/>
          </p:cNvSpPr>
          <p:nvPr>
            <p:ph type="title"/>
          </p:nvPr>
        </p:nvSpPr>
        <p:spPr>
          <a:xfrm>
            <a:off x="228600" y="152400"/>
            <a:ext cx="8686800" cy="1252728"/>
          </a:xfrm>
        </p:spPr>
        <p:txBody>
          <a:bodyPr>
            <a:normAutofit fontScale="90000"/>
          </a:bodyPr>
          <a:lstStyle/>
          <a:p>
            <a:r>
              <a:rPr lang="en-US" dirty="0" smtClean="0"/>
              <a:t>Workshop Results</a:t>
            </a:r>
            <a:br>
              <a:rPr lang="en-US" dirty="0" smtClean="0"/>
            </a:br>
            <a:r>
              <a:rPr lang="en-US" sz="3800" dirty="0" smtClean="0"/>
              <a:t>Determine Scale  and Criteria to Rank Variables</a:t>
            </a:r>
            <a:endParaRPr lang="en-US" sz="38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279847152"/>
              </p:ext>
            </p:extLst>
          </p:nvPr>
        </p:nvGraphicFramePr>
        <p:xfrm>
          <a:off x="4038600" y="1371600"/>
          <a:ext cx="4903787" cy="5369416"/>
        </p:xfrm>
        <a:graphic>
          <a:graphicData uri="http://schemas.openxmlformats.org/presentationml/2006/ole">
            <p:oleObj spid="_x0000_s6186" name="Worksheet" r:id="rId4" imgW="8404808" imgH="9205056" progId="Excel.Sheet.12">
              <p:embed/>
            </p:oleObj>
          </a:graphicData>
        </a:graphic>
      </p:graphicFrame>
    </p:spTree>
    <p:extLst>
      <p:ext uri="{BB962C8B-B14F-4D97-AF65-F5344CB8AC3E}">
        <p14:creationId xmlns:p14="http://schemas.microsoft.com/office/powerpoint/2010/main" xmlns="" val="371143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66" y="1676400"/>
            <a:ext cx="8862134" cy="1938992"/>
          </a:xfrm>
          <a:prstGeom prst="rect">
            <a:avLst/>
          </a:prstGeom>
          <a:solidFill>
            <a:schemeClr val="bg1"/>
          </a:solidFill>
        </p:spPr>
        <p:txBody>
          <a:bodyPr wrap="square">
            <a:spAutoFit/>
          </a:bodyPr>
          <a:lstStyle/>
          <a:p>
            <a:r>
              <a:rPr lang="en-US" sz="2400" dirty="0">
                <a:solidFill>
                  <a:schemeClr val="tx2"/>
                </a:solidFill>
              </a:rPr>
              <a:t>From the list of 441 </a:t>
            </a:r>
            <a:r>
              <a:rPr lang="en-US" sz="2400" dirty="0" smtClean="0">
                <a:solidFill>
                  <a:schemeClr val="tx2"/>
                </a:solidFill>
              </a:rPr>
              <a:t>variables:</a:t>
            </a:r>
          </a:p>
          <a:p>
            <a:pPr marL="342900" indent="-342900">
              <a:buClr>
                <a:schemeClr val="accent1"/>
              </a:buClr>
              <a:buFont typeface="Wingdings" panose="05000000000000000000" pitchFamily="2" charset="2"/>
              <a:buChar char="Ø"/>
            </a:pPr>
            <a:r>
              <a:rPr lang="en-US" sz="2400" b="1" dirty="0" smtClean="0">
                <a:solidFill>
                  <a:schemeClr val="tx2"/>
                </a:solidFill>
              </a:rPr>
              <a:t>87 </a:t>
            </a:r>
            <a:r>
              <a:rPr lang="en-US" sz="2400" dirty="0">
                <a:solidFill>
                  <a:schemeClr val="tx2"/>
                </a:solidFill>
              </a:rPr>
              <a:t>variables were identified from the combined habitat groups as likely to have a significant impact on fish habitat in the Chesapeake Bay watershed (determined as a severity and certainty score of 6</a:t>
            </a:r>
            <a:r>
              <a:rPr lang="en-US" sz="2400" dirty="0" smtClean="0">
                <a:solidFill>
                  <a:schemeClr val="tx2"/>
                </a:solidFill>
              </a:rPr>
              <a:t>).</a:t>
            </a:r>
          </a:p>
        </p:txBody>
      </p:sp>
      <p:sp>
        <p:nvSpPr>
          <p:cNvPr id="6" name="Title 1"/>
          <p:cNvSpPr>
            <a:spLocks noGrp="1"/>
          </p:cNvSpPr>
          <p:nvPr>
            <p:ph type="title"/>
          </p:nvPr>
        </p:nvSpPr>
        <p:spPr>
          <a:xfrm>
            <a:off x="228600" y="338328"/>
            <a:ext cx="8686800" cy="1252728"/>
          </a:xfrm>
        </p:spPr>
        <p:txBody>
          <a:bodyPr>
            <a:normAutofit fontScale="90000"/>
          </a:bodyPr>
          <a:lstStyle/>
          <a:p>
            <a:r>
              <a:rPr lang="en-US" dirty="0" smtClean="0"/>
              <a:t>Workshop Results </a:t>
            </a:r>
            <a:br>
              <a:rPr lang="en-US" dirty="0" smtClean="0"/>
            </a:br>
            <a:r>
              <a:rPr lang="en-US" sz="3800" dirty="0" smtClean="0"/>
              <a:t>Identify </a:t>
            </a:r>
            <a:r>
              <a:rPr lang="en-US" sz="3800" dirty="0"/>
              <a:t>the </a:t>
            </a:r>
            <a:r>
              <a:rPr lang="en-US" sz="3800" dirty="0" smtClean="0"/>
              <a:t>Variables </a:t>
            </a:r>
            <a:r>
              <a:rPr lang="en-US" sz="3800" dirty="0"/>
              <a:t>M</a:t>
            </a:r>
            <a:r>
              <a:rPr lang="en-US" sz="3800" dirty="0" smtClean="0"/>
              <a:t>ost </a:t>
            </a:r>
            <a:r>
              <a:rPr lang="en-US" sz="3800" dirty="0"/>
              <a:t>I</a:t>
            </a:r>
            <a:r>
              <a:rPr lang="en-US" sz="3800" dirty="0" smtClean="0"/>
              <a:t>nfluencing </a:t>
            </a:r>
            <a:r>
              <a:rPr lang="en-US" sz="3800" dirty="0"/>
              <a:t>H</a:t>
            </a:r>
            <a:r>
              <a:rPr lang="en-US" sz="3800" dirty="0" smtClean="0"/>
              <a:t>abitat</a:t>
            </a:r>
            <a:endParaRPr lang="en-US" sz="3800" dirty="0"/>
          </a:p>
        </p:txBody>
      </p:sp>
      <p:graphicFrame>
        <p:nvGraphicFramePr>
          <p:cNvPr id="7" name="Table 6"/>
          <p:cNvGraphicFramePr>
            <a:graphicFrameLocks noGrp="1"/>
          </p:cNvGraphicFramePr>
          <p:nvPr>
            <p:extLst>
              <p:ext uri="{D42A27DB-BD31-4B8C-83A1-F6EECF244321}">
                <p14:modId xmlns:p14="http://schemas.microsoft.com/office/powerpoint/2010/main" xmlns="" val="417619205"/>
              </p:ext>
            </p:extLst>
          </p:nvPr>
        </p:nvGraphicFramePr>
        <p:xfrm>
          <a:off x="2133600" y="3962400"/>
          <a:ext cx="6934200" cy="2645132"/>
        </p:xfrm>
        <a:graphic>
          <a:graphicData uri="http://schemas.openxmlformats.org/drawingml/2006/table">
            <a:tbl>
              <a:tblPr/>
              <a:tblGrid>
                <a:gridCol w="2133600"/>
                <a:gridCol w="2200275"/>
                <a:gridCol w="2600325"/>
              </a:tblGrid>
              <a:tr h="815617">
                <a:tc>
                  <a:txBody>
                    <a:bodyPr/>
                    <a:lstStyle/>
                    <a:p>
                      <a:pPr marL="0" marR="0">
                        <a:lnSpc>
                          <a:spcPct val="115000"/>
                        </a:lnSpc>
                        <a:spcBef>
                          <a:spcPts val="0"/>
                        </a:spcBef>
                        <a:spcAft>
                          <a:spcPts val="0"/>
                        </a:spcAft>
                      </a:pPr>
                      <a:r>
                        <a:rPr lang="en-US" sz="1600" b="1" dirty="0">
                          <a:effectLst/>
                          <a:latin typeface="Times New Roman"/>
                          <a:ea typeface="Calibri"/>
                          <a:cs typeface="Calibri"/>
                        </a:rPr>
                        <a:t>Habitat Type</a:t>
                      </a:r>
                      <a:endParaRPr lang="en-US" sz="16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tabLst>
                          <a:tab pos="2305050" algn="r"/>
                        </a:tabLst>
                      </a:pPr>
                      <a:r>
                        <a:rPr lang="en-US" sz="1600" b="1" dirty="0">
                          <a:effectLst/>
                          <a:latin typeface="Times New Roman"/>
                          <a:ea typeface="Calibri"/>
                          <a:cs typeface="Calibri"/>
                        </a:rPr>
                        <a:t>Total Number of Selected Variables	</a:t>
                      </a:r>
                      <a:endParaRPr lang="en-US" sz="16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tabLst>
                          <a:tab pos="2305050" algn="r"/>
                        </a:tabLst>
                      </a:pPr>
                      <a:r>
                        <a:rPr lang="en-US" sz="1600" b="1" dirty="0">
                          <a:effectLst/>
                          <a:latin typeface="Times New Roman"/>
                          <a:ea typeface="Calibri"/>
                          <a:cs typeface="Calibri"/>
                        </a:rPr>
                        <a:t>Number of Unique Variables Identified with High Severity and Certainty</a:t>
                      </a:r>
                      <a:endParaRPr lang="en-US"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Headwaters</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23*</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7*</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Large </a:t>
                      </a:r>
                      <a:r>
                        <a:rPr lang="en-US" sz="1400" dirty="0" err="1">
                          <a:effectLst/>
                          <a:latin typeface="Times New Roman"/>
                          <a:ea typeface="Calibri"/>
                          <a:cs typeface="Calibri"/>
                        </a:rPr>
                        <a:t>Nontidal</a:t>
                      </a:r>
                      <a:r>
                        <a:rPr lang="en-US" sz="1400" dirty="0">
                          <a:effectLst/>
                          <a:latin typeface="Times New Roman"/>
                          <a:ea typeface="Calibri"/>
                          <a:cs typeface="Calibri"/>
                        </a:rPr>
                        <a:t> Rivers </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108</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15</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Tidal Freshwater</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83</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31</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Tidal Saltwater</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Calibri"/>
                        </a:rPr>
                        <a:t>66</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Calibri"/>
                        </a:rPr>
                        <a:t>34</a:t>
                      </a:r>
                      <a:endParaRPr lang="en-US" sz="14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Rectangle 1"/>
          <p:cNvSpPr/>
          <p:nvPr/>
        </p:nvSpPr>
        <p:spPr>
          <a:xfrm>
            <a:off x="53266" y="3505200"/>
            <a:ext cx="8610600" cy="830997"/>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400" b="1" dirty="0">
                <a:solidFill>
                  <a:schemeClr val="tx2"/>
                </a:solidFill>
              </a:rPr>
              <a:t>54 </a:t>
            </a:r>
            <a:r>
              <a:rPr lang="en-US" sz="2400" dirty="0">
                <a:solidFill>
                  <a:schemeClr val="tx2"/>
                </a:solidFill>
              </a:rPr>
              <a:t>unique variables identified as having a significant impact on fish habitat. </a:t>
            </a:r>
          </a:p>
        </p:txBody>
      </p:sp>
    </p:spTree>
    <p:extLst>
      <p:ext uri="{BB962C8B-B14F-4D97-AF65-F5344CB8AC3E}">
        <p14:creationId xmlns:p14="http://schemas.microsoft.com/office/powerpoint/2010/main" xmlns="" val="97329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Workshop Steering Committee</a:t>
            </a:r>
          </a:p>
        </p:txBody>
      </p:sp>
      <p:sp>
        <p:nvSpPr>
          <p:cNvPr id="3" name="Content Placeholder 2"/>
          <p:cNvSpPr>
            <a:spLocks noGrp="1"/>
          </p:cNvSpPr>
          <p:nvPr>
            <p:ph idx="1"/>
          </p:nvPr>
        </p:nvSpPr>
        <p:spPr>
          <a:xfrm>
            <a:off x="228600" y="1752600"/>
            <a:ext cx="8686800" cy="5257800"/>
          </a:xfrm>
        </p:spPr>
        <p:txBody>
          <a:bodyPr>
            <a:normAutofit/>
          </a:bodyPr>
          <a:lstStyle/>
          <a:p>
            <a:pPr marL="0" indent="0">
              <a:buNone/>
            </a:pPr>
            <a:r>
              <a:rPr lang="en-US" dirty="0"/>
              <a:t>Gina Hunt</a:t>
            </a:r>
            <a:r>
              <a:rPr lang="en-US" i="1" dirty="0"/>
              <a:t> – </a:t>
            </a:r>
            <a:r>
              <a:rPr lang="en-US" dirty="0"/>
              <a:t>Coordinator</a:t>
            </a:r>
            <a:r>
              <a:rPr lang="en-US" i="1" dirty="0"/>
              <a:t> (MDNR/ FHAT)</a:t>
            </a:r>
            <a:endParaRPr lang="en-US" dirty="0"/>
          </a:p>
          <a:p>
            <a:pPr marL="0" indent="0">
              <a:buNone/>
            </a:pPr>
            <a:r>
              <a:rPr lang="en-US" dirty="0"/>
              <a:t>Mark Monaco</a:t>
            </a:r>
            <a:r>
              <a:rPr lang="en-US" i="1" dirty="0"/>
              <a:t> (NOAA / STAC)	</a:t>
            </a:r>
            <a:endParaRPr lang="en-US" dirty="0"/>
          </a:p>
          <a:p>
            <a:pPr marL="0" indent="0">
              <a:buNone/>
            </a:pPr>
            <a:r>
              <a:rPr lang="en-US" dirty="0"/>
              <a:t>Margaret McGinty </a:t>
            </a:r>
            <a:r>
              <a:rPr lang="en-US" i="1" dirty="0"/>
              <a:t>(MDNR </a:t>
            </a:r>
            <a:r>
              <a:rPr lang="en-US" i="1" dirty="0" smtClean="0"/>
              <a:t>/ FHAT</a:t>
            </a:r>
            <a:r>
              <a:rPr lang="en-US" dirty="0"/>
              <a:t>)</a:t>
            </a:r>
          </a:p>
          <a:p>
            <a:pPr marL="0" indent="0">
              <a:buNone/>
            </a:pPr>
            <a:r>
              <a:rPr lang="en-US" dirty="0"/>
              <a:t>Tom O’Connell</a:t>
            </a:r>
            <a:r>
              <a:rPr lang="en-US" i="1" dirty="0"/>
              <a:t> (USGS)</a:t>
            </a:r>
            <a:endParaRPr lang="en-US" dirty="0"/>
          </a:p>
          <a:p>
            <a:pPr marL="0" indent="0">
              <a:buNone/>
            </a:pPr>
            <a:r>
              <a:rPr lang="en-US" dirty="0"/>
              <a:t>Donna </a:t>
            </a:r>
            <a:r>
              <a:rPr lang="en-US" dirty="0" err="1"/>
              <a:t>Bilkovic</a:t>
            </a:r>
            <a:r>
              <a:rPr lang="en-US" i="1" dirty="0"/>
              <a:t> (VIMS/STAC/FHAT) </a:t>
            </a:r>
          </a:p>
          <a:p>
            <a:pPr marL="0" indent="0">
              <a:buNone/>
            </a:pPr>
            <a:r>
              <a:rPr lang="en-US" dirty="0"/>
              <a:t>Bruce Vogt</a:t>
            </a:r>
            <a:r>
              <a:rPr lang="en-US" i="1" dirty="0"/>
              <a:t> (NOAA/SFGIT/ FHAT)</a:t>
            </a:r>
          </a:p>
          <a:p>
            <a:pPr marL="0" indent="0">
              <a:buNone/>
            </a:pPr>
            <a:r>
              <a:rPr lang="en-US" dirty="0"/>
              <a:t>Peter Tango</a:t>
            </a:r>
            <a:r>
              <a:rPr lang="en-US" i="1" dirty="0"/>
              <a:t> (USGS/STAR)</a:t>
            </a:r>
            <a:endParaRPr lang="en-US" dirty="0"/>
          </a:p>
          <a:p>
            <a:pPr marL="0" indent="0">
              <a:buNone/>
            </a:pPr>
            <a:r>
              <a:rPr lang="en-US" dirty="0"/>
              <a:t>Rich Starr</a:t>
            </a:r>
            <a:r>
              <a:rPr lang="en-US" i="1" dirty="0"/>
              <a:t> (Ecosystem Planning &amp; Restoration/SHWG)</a:t>
            </a:r>
          </a:p>
          <a:p>
            <a:pPr marL="0" indent="0">
              <a:buNone/>
            </a:pPr>
            <a:r>
              <a:rPr lang="en-US" dirty="0" smtClean="0"/>
              <a:t>Neely Law (</a:t>
            </a:r>
            <a:r>
              <a:rPr lang="en-US" i="1" dirty="0" smtClean="0"/>
              <a:t>SHWG</a:t>
            </a:r>
            <a:r>
              <a:rPr lang="en-US" dirty="0" smtClean="0"/>
              <a:t>)</a:t>
            </a:r>
          </a:p>
          <a:p>
            <a:pPr marL="0" indent="0">
              <a:buNone/>
            </a:pPr>
            <a:r>
              <a:rPr lang="en-US" dirty="0" smtClean="0"/>
              <a:t>Tom </a:t>
            </a:r>
            <a:r>
              <a:rPr lang="en-US" dirty="0"/>
              <a:t>Ide</a:t>
            </a:r>
            <a:r>
              <a:rPr lang="en-US" i="1" dirty="0"/>
              <a:t> (STAC/ FHAT)</a:t>
            </a:r>
          </a:p>
          <a:p>
            <a:pPr marL="0" indent="0">
              <a:buNone/>
            </a:pPr>
            <a:r>
              <a:rPr lang="en-US" dirty="0"/>
              <a:t>Mary </a:t>
            </a:r>
            <a:r>
              <a:rPr lang="en-US" dirty="0" err="1"/>
              <a:t>Gattis</a:t>
            </a:r>
            <a:r>
              <a:rPr lang="en-US" b="1" i="1" dirty="0"/>
              <a:t> </a:t>
            </a:r>
            <a:r>
              <a:rPr lang="en-US" i="1" dirty="0"/>
              <a:t>(Alliance for the Chesapeake Bay /LGAC)</a:t>
            </a:r>
            <a:endParaRPr lang="en-US" dirty="0"/>
          </a:p>
        </p:txBody>
      </p:sp>
    </p:spTree>
    <p:extLst>
      <p:ext uri="{BB962C8B-B14F-4D97-AF65-F5344CB8AC3E}">
        <p14:creationId xmlns:p14="http://schemas.microsoft.com/office/powerpoint/2010/main" xmlns="" val="122517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13808817"/>
              </p:ext>
            </p:extLst>
          </p:nvPr>
        </p:nvGraphicFramePr>
        <p:xfrm>
          <a:off x="228600" y="1828800"/>
          <a:ext cx="8686801" cy="4861930"/>
        </p:xfrm>
        <a:graphic>
          <a:graphicData uri="http://schemas.openxmlformats.org/drawingml/2006/table">
            <a:tbl>
              <a:tblPr/>
              <a:tblGrid>
                <a:gridCol w="2823548"/>
                <a:gridCol w="2445274"/>
                <a:gridCol w="3417979"/>
              </a:tblGrid>
              <a:tr h="386829">
                <a:tc>
                  <a:txBody>
                    <a:bodyPr/>
                    <a:lstStyle/>
                    <a:p>
                      <a:pPr algn="ctr" fontAlgn="b"/>
                      <a:r>
                        <a:rPr lang="en-US" sz="1800" b="1" i="1" u="none" strike="noStrike" dirty="0">
                          <a:solidFill>
                            <a:srgbClr val="000000"/>
                          </a:solidFill>
                          <a:effectLst/>
                          <a:latin typeface="Calibri"/>
                        </a:rPr>
                        <a:t>Factor</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c>
                  <a:txBody>
                    <a:bodyPr/>
                    <a:lstStyle/>
                    <a:p>
                      <a:pPr algn="ctr" fontAlgn="b"/>
                      <a:r>
                        <a:rPr lang="en-US" sz="1800" b="1" i="1" u="none" strike="noStrike" dirty="0" smtClean="0">
                          <a:solidFill>
                            <a:srgbClr val="000000"/>
                          </a:solidFill>
                          <a:effectLst/>
                          <a:latin typeface="Calibri"/>
                        </a:rPr>
                        <a:t>Stressor/Variable</a:t>
                      </a:r>
                      <a:endParaRPr lang="en-US" sz="1800" b="1" i="1" u="none" strike="noStrike" dirty="0">
                        <a:solidFill>
                          <a:srgbClr val="000000"/>
                        </a:solidFill>
                        <a:effectLst/>
                        <a:latin typeface="Calibri"/>
                      </a:endParaRP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c>
                  <a:txBody>
                    <a:bodyPr/>
                    <a:lstStyle/>
                    <a:p>
                      <a:pPr algn="ctr" fontAlgn="b"/>
                      <a:r>
                        <a:rPr lang="en-US" sz="1800" b="1" i="1" u="none" strike="noStrike" dirty="0">
                          <a:solidFill>
                            <a:srgbClr val="000000"/>
                          </a:solidFill>
                          <a:effectLst/>
                          <a:latin typeface="Calibri"/>
                        </a:rPr>
                        <a:t>Habitat</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r>
              <a:tr h="223644">
                <a:tc>
                  <a:txBody>
                    <a:bodyPr/>
                    <a:lstStyle/>
                    <a:p>
                      <a:pPr algn="l" fontAlgn="b"/>
                      <a:r>
                        <a:rPr lang="en-US" sz="1400" b="0" i="1" u="none" strike="noStrike" dirty="0">
                          <a:solidFill>
                            <a:srgbClr val="000000"/>
                          </a:solidFill>
                          <a:effectLst/>
                          <a:latin typeface="Calibri"/>
                        </a:rPr>
                        <a:t>4 Habitats</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400" b="1" i="1" u="none" strike="noStrike">
                          <a:solidFill>
                            <a:srgbClr val="000000"/>
                          </a:solidFill>
                          <a:effectLst/>
                          <a:latin typeface="Calibri"/>
                        </a:rPr>
                        <a:t>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400" b="1" i="1" u="none" strike="noStrike">
                          <a:solidFill>
                            <a:srgbClr val="000000"/>
                          </a:solidFill>
                          <a:effectLst/>
                          <a:latin typeface="Calibri"/>
                        </a:rPr>
                        <a:t>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440269">
                <a:tc>
                  <a:txBody>
                    <a:bodyPr/>
                    <a:lstStyle/>
                    <a:p>
                      <a:pPr algn="l" fontAlgn="b"/>
                      <a:r>
                        <a:rPr lang="en-US" sz="1400" b="0" i="0" u="none" strike="noStrike" dirty="0">
                          <a:solidFill>
                            <a:srgbClr val="000000"/>
                          </a:solidFill>
                          <a:effectLst/>
                          <a:latin typeface="Calibri"/>
                        </a:rPr>
                        <a:t>Agriculture, Nutrients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a:solidFill>
                            <a:srgbClr val="000000"/>
                          </a:solidFill>
                          <a:effectLst/>
                          <a:latin typeface="Calibri"/>
                        </a:rPr>
                        <a:t>Nutrients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 </a:t>
                      </a:r>
                      <a:r>
                        <a:rPr lang="en-US" sz="1400" b="0" i="0" u="none" strike="noStrike" dirty="0">
                          <a:solidFill>
                            <a:srgbClr val="000000"/>
                          </a:solidFill>
                          <a:effectLst/>
                          <a:latin typeface="Calibri"/>
                        </a:rPr>
                        <a:t>Tidal Fresh</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440269">
                <a:tc>
                  <a:txBody>
                    <a:bodyPr/>
                    <a:lstStyle/>
                    <a:p>
                      <a:pPr algn="l" fontAlgn="b"/>
                      <a:r>
                        <a:rPr lang="en-US" sz="1400" b="0" i="0" u="none" strike="noStrike" dirty="0">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a:solidFill>
                            <a:srgbClr val="000000"/>
                          </a:solidFill>
                          <a:effectLst/>
                          <a:latin typeface="Calibri"/>
                        </a:rPr>
                        <a:t>Impervious Surface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Tidal </a:t>
                      </a:r>
                      <a:r>
                        <a:rPr lang="en-US" sz="1400" b="0" i="0" u="none" strike="noStrike" dirty="0">
                          <a:solidFill>
                            <a:srgbClr val="000000"/>
                          </a:solidFill>
                          <a:effectLst/>
                          <a:latin typeface="Calibri"/>
                        </a:rPr>
                        <a:t>Salt, 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223644">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644">
                <a:tc>
                  <a:txBody>
                    <a:bodyPr/>
                    <a:lstStyle/>
                    <a:p>
                      <a:pPr algn="l" fontAlgn="b"/>
                      <a:r>
                        <a:rPr lang="en-US" sz="1400" b="0" i="1" u="none" strike="noStrike" dirty="0">
                          <a:solidFill>
                            <a:srgbClr val="000000"/>
                          </a:solidFill>
                          <a:effectLst/>
                          <a:latin typeface="Calibri"/>
                        </a:rPr>
                        <a:t>3 Habitats</a:t>
                      </a:r>
                    </a:p>
                  </a:txBody>
                  <a:tcPr marL="6913" marR="6913" marT="69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440269">
                <a:tc>
                  <a:txBody>
                    <a:bodyPr/>
                    <a:lstStyle/>
                    <a:p>
                      <a:pPr algn="l" fontAlgn="b"/>
                      <a:r>
                        <a:rPr lang="en-US" sz="1400" b="0" i="0" u="none" strike="noStrike" dirty="0">
                          <a:solidFill>
                            <a:srgbClr val="000000"/>
                          </a:solidFill>
                          <a:effectLst/>
                          <a:latin typeface="Calibri"/>
                        </a:rPr>
                        <a:t>Climate, Habitat, Pollution, Water Quality</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Water Temperature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nn-NO" sz="1400" b="0" i="0" u="none" strike="noStrike" dirty="0">
                          <a:solidFill>
                            <a:srgbClr val="000000"/>
                          </a:solidFill>
                          <a:effectLst/>
                          <a:latin typeface="Calibri"/>
                        </a:rPr>
                        <a:t>Tidal Salt,  Tidal Fresh, </a:t>
                      </a:r>
                      <a:r>
                        <a:rPr lang="en-US" sz="1400" b="0" i="0" u="none" strike="noStrike" dirty="0" smtClean="0">
                          <a:solidFill>
                            <a:srgbClr val="000000"/>
                          </a:solidFill>
                          <a:effectLst/>
                          <a:latin typeface="Calibri"/>
                        </a:rPr>
                        <a:t>Headwaters</a:t>
                      </a:r>
                      <a:endParaRPr lang="nn-NO"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12230">
                <a:tc>
                  <a:txBody>
                    <a:bodyPr/>
                    <a:lstStyle/>
                    <a:p>
                      <a:pPr algn="l" fontAlgn="b"/>
                      <a:r>
                        <a:rPr lang="en-US" sz="1400" b="0" i="0" u="none" strike="noStrike" dirty="0">
                          <a:solidFill>
                            <a:srgbClr val="000000"/>
                          </a:solidFill>
                          <a:effectLst/>
                          <a:latin typeface="Calibri"/>
                        </a:rPr>
                        <a:t>Agriculture, Urban, Pollution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Sedimentation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err="1">
                          <a:solidFill>
                            <a:srgbClr val="000000"/>
                          </a:solidFill>
                          <a:effectLst/>
                          <a:latin typeface="Calibri"/>
                        </a:rPr>
                        <a:t>Stormwater</a:t>
                      </a:r>
                      <a:r>
                        <a:rPr lang="en-US" sz="1400" b="0" i="0" u="none" strike="noStrike" dirty="0">
                          <a:solidFill>
                            <a:srgbClr val="000000"/>
                          </a:solidFill>
                          <a:effectLst/>
                          <a:latin typeface="Calibri"/>
                        </a:rPr>
                        <a:t> discharge/runoff</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Agriculture,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Land use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Tidal Salt, 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Agriculture, Habitat</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Erosion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population density/change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endParaRPr lang="en-US" sz="1400" b="0" i="0" u="none" strike="noStrike" dirty="0">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644">
                <a:tc>
                  <a:txBody>
                    <a:bodyPr/>
                    <a:lstStyle/>
                    <a:p>
                      <a:pPr algn="l" fontAlgn="b"/>
                      <a:r>
                        <a:rPr lang="en-US" sz="1400" b="0" i="1" u="none" strike="noStrike" dirty="0">
                          <a:solidFill>
                            <a:srgbClr val="000000"/>
                          </a:solidFill>
                          <a:effectLst/>
                          <a:latin typeface="Calibri"/>
                        </a:rPr>
                        <a:t>2 Habitats</a:t>
                      </a:r>
                    </a:p>
                  </a:txBody>
                  <a:tcPr marL="6913" marR="6913" marT="69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 </a:t>
                      </a:r>
                    </a:p>
                  </a:txBody>
                  <a:tcPr marL="6913" marR="6913" marT="69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0293">
                <a:tc>
                  <a:txBody>
                    <a:bodyPr/>
                    <a:lstStyle/>
                    <a:p>
                      <a:pPr algn="l" fontAlgn="b"/>
                      <a:r>
                        <a:rPr lang="en-US" sz="1400" b="0" i="0" u="none" strike="noStrike">
                          <a:solidFill>
                            <a:srgbClr val="000000"/>
                          </a:solidFill>
                          <a:effectLst/>
                          <a:latin typeface="Calibri"/>
                        </a:rPr>
                        <a:t>Habitat</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dirty="0" smtClean="0">
                          <a:solidFill>
                            <a:srgbClr val="000000"/>
                          </a:solidFill>
                          <a:effectLst/>
                          <a:latin typeface="Calibri"/>
                        </a:rPr>
                        <a:t>SAV</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Loss</a:t>
                      </a:r>
                      <a:endParaRPr lang="en-US" sz="1400" b="0" i="0" u="none" strike="noStrike" dirty="0">
                        <a:solidFill>
                          <a:srgbClr val="000000"/>
                        </a:solidFill>
                        <a:effectLst/>
                        <a:latin typeface="Calibri"/>
                      </a:endParaRP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Tidal Salt, Tidal Fresh</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Biological</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Invasive species</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smtClean="0">
                          <a:solidFill>
                            <a:srgbClr val="000000"/>
                          </a:solidFill>
                          <a:effectLst/>
                          <a:latin typeface="Calibri"/>
                        </a:rPr>
                        <a:t>Habitat </a:t>
                      </a:r>
                      <a:r>
                        <a:rPr lang="en-US" sz="1400" b="0" i="0" u="none" strike="noStrike" dirty="0">
                          <a:solidFill>
                            <a:srgbClr val="000000"/>
                          </a:solidFill>
                          <a:effectLst/>
                          <a:latin typeface="Calibri"/>
                        </a:rPr>
                        <a:t>loss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Urban, Natural</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Wetlands loss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bl>
          </a:graphicData>
        </a:graphic>
      </p:graphicFrame>
      <p:sp>
        <p:nvSpPr>
          <p:cNvPr id="3" name="Title 2"/>
          <p:cNvSpPr>
            <a:spLocks noGrp="1"/>
          </p:cNvSpPr>
          <p:nvPr>
            <p:ph type="title"/>
          </p:nvPr>
        </p:nvSpPr>
        <p:spPr>
          <a:xfrm>
            <a:off x="381000" y="304800"/>
            <a:ext cx="8229600" cy="1252728"/>
          </a:xfrm>
        </p:spPr>
        <p:txBody>
          <a:bodyPr>
            <a:noAutofit/>
          </a:bodyPr>
          <a:lstStyle/>
          <a:p>
            <a:r>
              <a:rPr lang="en-US" sz="3900" dirty="0" smtClean="0"/>
              <a:t>Workshop Results</a:t>
            </a:r>
            <a:br>
              <a:rPr lang="en-US" sz="3900" dirty="0" smtClean="0"/>
            </a:br>
            <a:r>
              <a:rPr lang="en-US" sz="3300" dirty="0" smtClean="0"/>
              <a:t>Variables that were Identified as Significant by Multiple Habitat Types</a:t>
            </a:r>
            <a:endParaRPr lang="en-US" sz="3300" dirty="0"/>
          </a:p>
        </p:txBody>
      </p:sp>
    </p:spTree>
    <p:extLst>
      <p:ext uri="{BB962C8B-B14F-4D97-AF65-F5344CB8AC3E}">
        <p14:creationId xmlns:p14="http://schemas.microsoft.com/office/powerpoint/2010/main" xmlns="" val="219541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a:latin typeface="Times New Roman" panose="02020603050405020304" pitchFamily="18" charset="0"/>
                <a:cs typeface="Times New Roman" panose="02020603050405020304" pitchFamily="18" charset="0"/>
              </a:rPr>
              <a:t>Identify </a:t>
            </a:r>
            <a:r>
              <a:rPr lang="en-US" dirty="0" smtClean="0">
                <a:latin typeface="Times New Roman" panose="02020603050405020304" pitchFamily="18" charset="0"/>
                <a:cs typeface="Times New Roman" panose="02020603050405020304" pitchFamily="18" charset="0"/>
              </a:rPr>
              <a:t>Information </a:t>
            </a:r>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aps</a:t>
            </a:r>
            <a:endParaRPr lang="en-US" dirty="0"/>
          </a:p>
        </p:txBody>
      </p:sp>
      <p:sp>
        <p:nvSpPr>
          <p:cNvPr id="6" name="Content Placeholder 1"/>
          <p:cNvSpPr>
            <a:spLocks noGrp="1"/>
          </p:cNvSpPr>
          <p:nvPr>
            <p:ph idx="1"/>
          </p:nvPr>
        </p:nvSpPr>
        <p:spPr>
          <a:xfrm>
            <a:off x="658640" y="2971800"/>
            <a:ext cx="8409160" cy="2667000"/>
          </a:xfrm>
        </p:spPr>
        <p:txBody>
          <a:bodyPr>
            <a:noAutofit/>
          </a:bodyPr>
          <a:lstStyle/>
          <a:p>
            <a:pPr>
              <a:buFont typeface="Wingdings" panose="05000000000000000000" pitchFamily="2" charset="2"/>
              <a:buChar char="Ø"/>
            </a:pPr>
            <a:r>
              <a:rPr lang="en-US" sz="2800" dirty="0" smtClean="0"/>
              <a:t> What </a:t>
            </a:r>
            <a:r>
              <a:rPr lang="en-US" sz="2800" dirty="0"/>
              <a:t>variables are we missing or underrepresented with data per habitat type (gaps)?</a:t>
            </a:r>
          </a:p>
          <a:p>
            <a:pPr>
              <a:buFont typeface="Wingdings" panose="05000000000000000000" pitchFamily="2" charset="2"/>
              <a:buChar char="Ø"/>
            </a:pPr>
            <a:r>
              <a:rPr lang="en-US" sz="2800" dirty="0" smtClean="0"/>
              <a:t> What </a:t>
            </a:r>
            <a:r>
              <a:rPr lang="en-US" sz="2800" dirty="0"/>
              <a:t>additional stressors should we recommend need study/monitoring?</a:t>
            </a:r>
          </a:p>
          <a:p>
            <a:pPr>
              <a:buFont typeface="Wingdings" panose="05000000000000000000" pitchFamily="2" charset="2"/>
              <a:buChar char="Ø"/>
            </a:pPr>
            <a:r>
              <a:rPr lang="en-US" sz="2800" dirty="0" smtClean="0"/>
              <a:t> What </a:t>
            </a:r>
            <a:r>
              <a:rPr lang="en-US" sz="2800" dirty="0"/>
              <a:t>are the implications on the assessment tool of not having without having the </a:t>
            </a:r>
            <a:r>
              <a:rPr lang="en-US" sz="2800" dirty="0" smtClean="0"/>
              <a:t>information?</a:t>
            </a:r>
            <a:endParaRPr lang="en-US" sz="2800" dirty="0"/>
          </a:p>
          <a:p>
            <a:pPr>
              <a:buFont typeface="Wingdings" panose="05000000000000000000" pitchFamily="2" charset="2"/>
              <a:buChar char="Ø"/>
            </a:pPr>
            <a:r>
              <a:rPr lang="en-US" sz="2800" dirty="0" smtClean="0"/>
              <a:t> Research </a:t>
            </a:r>
            <a:r>
              <a:rPr lang="en-US" sz="2800" dirty="0"/>
              <a:t>recommendations?</a:t>
            </a:r>
          </a:p>
        </p:txBody>
      </p:sp>
      <p:sp>
        <p:nvSpPr>
          <p:cNvPr id="8" name="Content Placeholder 1"/>
          <p:cNvSpPr txBox="1">
            <a:spLocks/>
          </p:cNvSpPr>
          <p:nvPr/>
        </p:nvSpPr>
        <p:spPr>
          <a:xfrm>
            <a:off x="228600" y="2057400"/>
            <a:ext cx="8686800" cy="2667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2800" dirty="0"/>
          </a:p>
        </p:txBody>
      </p:sp>
      <p:sp>
        <p:nvSpPr>
          <p:cNvPr id="10" name="Content Placeholder 1"/>
          <p:cNvSpPr txBox="1">
            <a:spLocks/>
          </p:cNvSpPr>
          <p:nvPr/>
        </p:nvSpPr>
        <p:spPr>
          <a:xfrm>
            <a:off x="228600" y="2209800"/>
            <a:ext cx="8686800" cy="58986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800" dirty="0"/>
              <a:t>Each Habitat type answered the following </a:t>
            </a:r>
            <a:r>
              <a:rPr lang="en-US" sz="2800" dirty="0" smtClean="0"/>
              <a:t>questions:</a:t>
            </a:r>
            <a:endParaRPr lang="en-US" sz="2800" dirty="0"/>
          </a:p>
          <a:p>
            <a:pPr marL="0" indent="0">
              <a:buFont typeface="Symbol" pitchFamily="18" charset="2"/>
              <a:buNone/>
            </a:pPr>
            <a:endParaRPr lang="en-US" sz="2800" dirty="0"/>
          </a:p>
        </p:txBody>
      </p:sp>
    </p:spTree>
    <p:extLst>
      <p:ext uri="{BB962C8B-B14F-4D97-AF65-F5344CB8AC3E}">
        <p14:creationId xmlns:p14="http://schemas.microsoft.com/office/powerpoint/2010/main" xmlns="" val="21418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3" name="Text Placeholder 2"/>
          <p:cNvSpPr>
            <a:spLocks noGrp="1"/>
          </p:cNvSpPr>
          <p:nvPr>
            <p:ph type="body" idx="1"/>
          </p:nvPr>
        </p:nvSpPr>
        <p:spPr>
          <a:xfrm>
            <a:off x="3239407" y="2156234"/>
            <a:ext cx="5881205" cy="3653433"/>
          </a:xfrm>
        </p:spPr>
        <p:txBody>
          <a:bodyPr>
            <a:noAutofit/>
          </a:bodyPr>
          <a:lstStyle/>
          <a:p>
            <a:pPr marL="114300" lvl="0" indent="0">
              <a:buNone/>
            </a:pPr>
            <a:r>
              <a:rPr lang="en-US" sz="2300" b="1" dirty="0" smtClean="0"/>
              <a:t>Develop </a:t>
            </a:r>
            <a:r>
              <a:rPr lang="en-US" sz="2300" b="1" dirty="0"/>
              <a:t>Pilot </a:t>
            </a:r>
            <a:r>
              <a:rPr lang="en-US" sz="2300" b="1" dirty="0" smtClean="0"/>
              <a:t>Assessment- </a:t>
            </a:r>
            <a:r>
              <a:rPr lang="en-US" sz="2300" dirty="0"/>
              <a:t>C</a:t>
            </a:r>
            <a:r>
              <a:rPr lang="en-US" sz="2300" dirty="0" smtClean="0"/>
              <a:t>ontinue gathering </a:t>
            </a:r>
            <a:r>
              <a:rPr lang="en-US" sz="2300" dirty="0"/>
              <a:t>data sets on key stressors along with biological data and evaluating the scale of applicability. </a:t>
            </a:r>
            <a:endParaRPr lang="en-US" sz="2300" dirty="0" smtClean="0"/>
          </a:p>
          <a:p>
            <a:pPr marL="114300" lvl="0" indent="0">
              <a:buNone/>
            </a:pPr>
            <a:r>
              <a:rPr lang="en-US" sz="2300" dirty="0" smtClean="0"/>
              <a:t>Select pilot areas and test </a:t>
            </a:r>
            <a:r>
              <a:rPr lang="en-US" sz="2300" dirty="0"/>
              <a:t>various biological response </a:t>
            </a:r>
            <a:r>
              <a:rPr lang="en-US" sz="2300" dirty="0" smtClean="0"/>
              <a:t>metrics </a:t>
            </a:r>
            <a:r>
              <a:rPr lang="en-US" sz="2300" dirty="0"/>
              <a:t>to determine which measures are most sensitive to </a:t>
            </a:r>
            <a:r>
              <a:rPr lang="en-US" sz="2300" dirty="0" smtClean="0"/>
              <a:t>stressors and to validate </a:t>
            </a:r>
            <a:r>
              <a:rPr lang="en-US" sz="2300" dirty="0"/>
              <a:t>approach and </a:t>
            </a:r>
            <a:r>
              <a:rPr lang="en-US" sz="2300" dirty="0" smtClean="0"/>
              <a:t>utility. </a:t>
            </a:r>
          </a:p>
          <a:p>
            <a:pPr marL="114300" lvl="0" indent="0">
              <a:buNone/>
            </a:pPr>
            <a:endParaRPr lang="en-US" sz="2300" dirty="0"/>
          </a:p>
          <a:p>
            <a:pPr marL="114300" lvl="0" indent="0">
              <a:buNone/>
            </a:pPr>
            <a:r>
              <a:rPr lang="en-US" sz="2300" b="1" dirty="0"/>
              <a:t>Incorporate </a:t>
            </a:r>
            <a:r>
              <a:rPr lang="en-US" sz="2300" b="1" dirty="0" smtClean="0"/>
              <a:t>Adaptability- </a:t>
            </a:r>
            <a:r>
              <a:rPr lang="en-US" sz="2300" dirty="0" smtClean="0"/>
              <a:t>an </a:t>
            </a:r>
            <a:r>
              <a:rPr lang="en-US" sz="2300" dirty="0"/>
              <a:t>assessment </a:t>
            </a:r>
            <a:r>
              <a:rPr lang="en-US" sz="2300" dirty="0" smtClean="0"/>
              <a:t>should </a:t>
            </a:r>
            <a:r>
              <a:rPr lang="en-US" sz="2300" dirty="0"/>
              <a:t>be built in </a:t>
            </a:r>
            <a:r>
              <a:rPr lang="en-US" sz="2300" dirty="0" smtClean="0"/>
              <a:t>a </a:t>
            </a:r>
            <a:r>
              <a:rPr lang="en-US" sz="2300" dirty="0"/>
              <a:t>way </a:t>
            </a:r>
            <a:r>
              <a:rPr lang="en-US" sz="2300" dirty="0" smtClean="0"/>
              <a:t>that can incorporate </a:t>
            </a:r>
            <a:r>
              <a:rPr lang="en-US" sz="2300" dirty="0"/>
              <a:t>additional stressors as science </a:t>
            </a:r>
            <a:r>
              <a:rPr lang="en-US" sz="2300" dirty="0" smtClean="0"/>
              <a:t>evolves.</a:t>
            </a:r>
          </a:p>
        </p:txBody>
      </p:sp>
      <p:pic>
        <p:nvPicPr>
          <p:cNvPr id="6" name="Shape 86"/>
          <p:cNvPicPr preferRelativeResize="0"/>
          <p:nvPr/>
        </p:nvPicPr>
        <p:blipFill rotWithShape="1">
          <a:blip r:embed="rId3" cstate="print">
            <a:alphaModFix/>
          </a:blip>
          <a:srcRect l="15568" r="38573"/>
          <a:stretch/>
        </p:blipFill>
        <p:spPr>
          <a:xfrm>
            <a:off x="228600" y="1981200"/>
            <a:ext cx="3124200" cy="4501892"/>
          </a:xfrm>
          <a:prstGeom prst="rect">
            <a:avLst/>
          </a:prstGeom>
          <a:noFill/>
          <a:ln>
            <a:noFill/>
          </a:ln>
        </p:spPr>
      </p:pic>
    </p:spTree>
    <p:extLst>
      <p:ext uri="{BB962C8B-B14F-4D97-AF65-F5344CB8AC3E}">
        <p14:creationId xmlns:p14="http://schemas.microsoft.com/office/powerpoint/2010/main" xmlns="" val="61198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686799" cy="3276600"/>
          </a:xfrm>
        </p:spPr>
        <p:txBody>
          <a:bodyPr>
            <a:noAutofit/>
          </a:bodyPr>
          <a:lstStyle/>
          <a:p>
            <a:pPr marL="0" indent="0" fontAlgn="base">
              <a:buNone/>
            </a:pPr>
            <a:r>
              <a:rPr lang="en-US" b="1" dirty="0"/>
              <a:t>Develop the Assessment at the finest scale </a:t>
            </a:r>
            <a:r>
              <a:rPr lang="en-US" b="1" dirty="0" smtClean="0"/>
              <a:t>possible-</a:t>
            </a:r>
            <a:r>
              <a:rPr lang="en-US" dirty="0" smtClean="0"/>
              <a:t> A </a:t>
            </a:r>
            <a:r>
              <a:rPr lang="en-US" dirty="0"/>
              <a:t>fine spatial scale (</a:t>
            </a:r>
            <a:r>
              <a:rPr lang="en-US" dirty="0" smtClean="0"/>
              <a:t>1:24,000 </a:t>
            </a:r>
            <a:r>
              <a:rPr lang="en-US" dirty="0"/>
              <a:t>or finer) is </a:t>
            </a:r>
            <a:r>
              <a:rPr lang="en-US" dirty="0" smtClean="0"/>
              <a:t>recommended for planning</a:t>
            </a:r>
            <a:r>
              <a:rPr lang="en-US" dirty="0"/>
              <a:t>, management, restoration, or mitigation of fish habitats</a:t>
            </a:r>
            <a:r>
              <a:rPr lang="en-US" dirty="0" smtClean="0"/>
              <a:t>.</a:t>
            </a:r>
          </a:p>
          <a:p>
            <a:pPr marL="0" indent="0" fontAlgn="base">
              <a:buNone/>
            </a:pPr>
            <a:endParaRPr lang="en-US" dirty="0" smtClean="0"/>
          </a:p>
          <a:p>
            <a:pPr marL="0" indent="0" fontAlgn="base">
              <a:buNone/>
            </a:pPr>
            <a:r>
              <a:rPr lang="en-US" dirty="0" smtClean="0"/>
              <a:t>Participants </a:t>
            </a:r>
            <a:r>
              <a:rPr lang="en-US" dirty="0"/>
              <a:t>recognized a hierarchical approach may be necessary because not all data are available Bay-wide at this resolution. </a:t>
            </a:r>
            <a:endParaRPr lang="en-US" dirty="0" smtClean="0"/>
          </a:p>
          <a:p>
            <a:pPr fontAlgn="base">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
        <p:nvSpPr>
          <p:cNvPr id="4" name="Rectangle 3"/>
          <p:cNvSpPr/>
          <p:nvPr/>
        </p:nvSpPr>
        <p:spPr>
          <a:xfrm>
            <a:off x="381000" y="5181600"/>
            <a:ext cx="8382000" cy="152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9705" y="5138854"/>
            <a:ext cx="2454275" cy="1566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16865" r="4231"/>
          <a:stretch/>
        </p:blipFill>
        <p:spPr>
          <a:xfrm>
            <a:off x="3581400" y="5160226"/>
            <a:ext cx="1503852" cy="1523999"/>
          </a:xfrm>
          <a:prstGeom prst="rect">
            <a:avLst/>
          </a:prstGeom>
          <a:ln w="19050">
            <a:solidFill>
              <a:schemeClr val="accent4">
                <a:lumMod val="75000"/>
              </a:schemeClr>
            </a:solid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3082" y="5185086"/>
            <a:ext cx="2027351" cy="1520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932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3" name="Text Placeholder 2"/>
          <p:cNvSpPr>
            <a:spLocks noGrp="1"/>
          </p:cNvSpPr>
          <p:nvPr>
            <p:ph type="body" idx="1"/>
          </p:nvPr>
        </p:nvSpPr>
        <p:spPr>
          <a:xfrm>
            <a:off x="228600" y="2133601"/>
            <a:ext cx="8742456" cy="1371600"/>
          </a:xfrm>
        </p:spPr>
        <p:txBody>
          <a:bodyPr>
            <a:noAutofit/>
          </a:bodyPr>
          <a:lstStyle/>
          <a:p>
            <a:pPr marL="114300" lvl="0" indent="0">
              <a:buNone/>
            </a:pPr>
            <a:r>
              <a:rPr lang="en-US" b="1" dirty="0" smtClean="0"/>
              <a:t>Prioritize </a:t>
            </a:r>
            <a:r>
              <a:rPr lang="en-US" b="1" dirty="0"/>
              <a:t>Research Needs- </a:t>
            </a:r>
            <a:r>
              <a:rPr lang="en-US" dirty="0" smtClean="0"/>
              <a:t>Identified </a:t>
            </a:r>
            <a:r>
              <a:rPr lang="en-US" dirty="0"/>
              <a:t>numerous research </a:t>
            </a:r>
            <a:r>
              <a:rPr lang="en-US" dirty="0" smtClean="0"/>
              <a:t>needs.</a:t>
            </a:r>
          </a:p>
          <a:p>
            <a:pPr marL="114300" lvl="0" indent="0">
              <a:buNone/>
            </a:pPr>
            <a:r>
              <a:rPr lang="en-US" dirty="0" smtClean="0"/>
              <a:t>All </a:t>
            </a:r>
            <a:r>
              <a:rPr lang="en-US" dirty="0"/>
              <a:t>groups suggested researching stressors that were ranked as low certainty and expected high severity</a:t>
            </a:r>
            <a:r>
              <a:rPr lang="en-US" dirty="0" smtClean="0"/>
              <a:t>.</a:t>
            </a:r>
            <a:br>
              <a:rPr lang="en-US" dirty="0" smtClean="0"/>
            </a:br>
            <a:r>
              <a:rPr lang="en-US" dirty="0" smtClean="0"/>
              <a:t> </a:t>
            </a:r>
            <a:endParaRPr lang="en-US" dirty="0"/>
          </a:p>
        </p:txBody>
      </p:sp>
      <p:sp>
        <p:nvSpPr>
          <p:cNvPr id="7" name="Shape 156"/>
          <p:cNvSpPr/>
          <p:nvPr/>
        </p:nvSpPr>
        <p:spPr>
          <a:xfrm>
            <a:off x="5105400" y="4419600"/>
            <a:ext cx="3810000" cy="2286000"/>
          </a:xfrm>
          <a:prstGeom prst="rect">
            <a:avLst/>
          </a:prstGeom>
          <a:blipFill rotWithShape="1">
            <a:blip r:embed="rId3" cstate="print">
              <a:alphaModFix/>
            </a:blip>
            <a:stretch>
              <a:fillRect t="-35995" b="-35994"/>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Rectangle 7"/>
          <p:cNvSpPr/>
          <p:nvPr/>
        </p:nvSpPr>
        <p:spPr>
          <a:xfrm>
            <a:off x="228600" y="4267200"/>
            <a:ext cx="5029200" cy="1569660"/>
          </a:xfrm>
          <a:prstGeom prst="rect">
            <a:avLst/>
          </a:prstGeom>
        </p:spPr>
        <p:txBody>
          <a:bodyPr wrap="square">
            <a:spAutoFit/>
          </a:bodyPr>
          <a:lstStyle/>
          <a:p>
            <a:pPr marL="114300" lvl="0">
              <a:buClr>
                <a:srgbClr val="31B6FD"/>
              </a:buClr>
              <a:buSzPts val="1800"/>
            </a:pPr>
            <a:r>
              <a:rPr lang="en-US" sz="2400" dirty="0" smtClean="0">
                <a:solidFill>
                  <a:srgbClr val="073E87"/>
                </a:solidFill>
              </a:rPr>
              <a:t>Additional </a:t>
            </a:r>
            <a:r>
              <a:rPr lang="en-US" sz="2400" dirty="0">
                <a:solidFill>
                  <a:srgbClr val="073E87"/>
                </a:solidFill>
              </a:rPr>
              <a:t>data needs are listed under each habitat type.  </a:t>
            </a:r>
            <a:endParaRPr lang="en-US" sz="2400" dirty="0" smtClean="0">
              <a:solidFill>
                <a:srgbClr val="073E87"/>
              </a:solidFill>
            </a:endParaRPr>
          </a:p>
          <a:p>
            <a:pPr marL="114300" lvl="0">
              <a:buClr>
                <a:srgbClr val="31B6FD"/>
              </a:buClr>
              <a:buSzPts val="1800"/>
            </a:pPr>
            <a:r>
              <a:rPr lang="en-US" sz="2400" dirty="0" smtClean="0">
                <a:solidFill>
                  <a:srgbClr val="073E87"/>
                </a:solidFill>
              </a:rPr>
              <a:t>Where </a:t>
            </a:r>
            <a:r>
              <a:rPr lang="en-US" sz="2400" dirty="0">
                <a:solidFill>
                  <a:srgbClr val="073E87"/>
                </a:solidFill>
              </a:rPr>
              <a:t>data gaps persist, research should be prioritized. </a:t>
            </a:r>
          </a:p>
        </p:txBody>
      </p:sp>
      <p:sp>
        <p:nvSpPr>
          <p:cNvPr id="9" name="Rectangle 8"/>
          <p:cNvSpPr/>
          <p:nvPr/>
        </p:nvSpPr>
        <p:spPr>
          <a:xfrm>
            <a:off x="381000" y="3554622"/>
            <a:ext cx="8610600" cy="830997"/>
          </a:xfrm>
          <a:prstGeom prst="rect">
            <a:avLst/>
          </a:prstGeom>
        </p:spPr>
        <p:txBody>
          <a:bodyPr wrap="square">
            <a:spAutoFit/>
          </a:bodyPr>
          <a:lstStyle/>
          <a:p>
            <a:r>
              <a:rPr lang="en-US" sz="2400" b="1" dirty="0">
                <a:solidFill>
                  <a:srgbClr val="073E87"/>
                </a:solidFill>
              </a:rPr>
              <a:t>Conduct data mining exercise to fill data gaps- </a:t>
            </a:r>
            <a:r>
              <a:rPr lang="en-US" sz="2400" dirty="0">
                <a:solidFill>
                  <a:srgbClr val="073E87"/>
                </a:solidFill>
              </a:rPr>
              <a:t>Datasets were identified, but data were lacking for some habitat types. </a:t>
            </a:r>
            <a:endParaRPr lang="en-US" dirty="0"/>
          </a:p>
        </p:txBody>
      </p:sp>
    </p:spTree>
    <p:extLst>
      <p:ext uri="{BB962C8B-B14F-4D97-AF65-F5344CB8AC3E}">
        <p14:creationId xmlns:p14="http://schemas.microsoft.com/office/powerpoint/2010/main" xmlns="" val="1136427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8686799" cy="4800600"/>
          </a:xfrm>
        </p:spPr>
        <p:txBody>
          <a:bodyPr>
            <a:noAutofit/>
          </a:bodyPr>
          <a:lstStyle/>
          <a:p>
            <a:pPr marL="114300" lvl="0" indent="0">
              <a:buNone/>
            </a:pPr>
            <a:r>
              <a:rPr lang="en-US" b="1" dirty="0" smtClean="0"/>
              <a:t>Establish </a:t>
            </a:r>
            <a:r>
              <a:rPr lang="en-US" b="1" dirty="0"/>
              <a:t>a Community of Practice- </a:t>
            </a:r>
            <a:r>
              <a:rPr lang="en-US" dirty="0"/>
              <a:t>a group of </a:t>
            </a:r>
            <a:r>
              <a:rPr lang="en-US" dirty="0" smtClean="0"/>
              <a:t>people among </a:t>
            </a:r>
            <a:r>
              <a:rPr lang="en-US" dirty="0"/>
              <a:t>those utilizing </a:t>
            </a:r>
            <a:r>
              <a:rPr lang="en-US" dirty="0" smtClean="0"/>
              <a:t>and developing fish </a:t>
            </a:r>
            <a:r>
              <a:rPr lang="en-US" dirty="0"/>
              <a:t>habitat assessment tools to facilitate the transfer of knowledge on lessons learned. </a:t>
            </a:r>
            <a:endParaRPr lang="en-US" dirty="0" smtClean="0"/>
          </a:p>
          <a:p>
            <a:pPr marL="114300" lvl="0" indent="0">
              <a:buNone/>
            </a:pPr>
            <a:endParaRPr lang="en-US" dirty="0"/>
          </a:p>
          <a:p>
            <a:pPr marL="114300" lvl="0" indent="0">
              <a:buNone/>
            </a:pPr>
            <a:r>
              <a:rPr lang="en-US" b="1" dirty="0"/>
              <a:t>Identify a person as an Assessment Coordinator- </a:t>
            </a:r>
            <a:r>
              <a:rPr lang="en-US" dirty="0"/>
              <a:t>Identify a person to lead the </a:t>
            </a:r>
            <a:r>
              <a:rPr lang="en-US" dirty="0" smtClean="0"/>
              <a:t>workshop recommendations and build </a:t>
            </a:r>
            <a:r>
              <a:rPr lang="en-US" dirty="0"/>
              <a:t>upon </a:t>
            </a:r>
            <a:r>
              <a:rPr lang="en-US" dirty="0" smtClean="0"/>
              <a:t>the </a:t>
            </a:r>
            <a:r>
              <a:rPr lang="en-US" dirty="0"/>
              <a:t>enhanced collaborations from this </a:t>
            </a:r>
            <a:r>
              <a:rPr lang="en-US" dirty="0" smtClean="0"/>
              <a:t>workshop.</a:t>
            </a:r>
          </a:p>
          <a:p>
            <a:pPr marL="114300" lvl="0" indent="0">
              <a:buNone/>
            </a:pPr>
            <a:r>
              <a:rPr lang="en-US" dirty="0" smtClean="0"/>
              <a:t>A </a:t>
            </a:r>
            <a:r>
              <a:rPr lang="en-US" dirty="0"/>
              <a:t>coordinator would be instrumental in making the connections with this Chesapeake Bay habitat assessment effort and the larger Northeast habitat </a:t>
            </a:r>
            <a:r>
              <a:rPr lang="en-US" dirty="0" smtClean="0"/>
              <a:t>assessment.</a:t>
            </a:r>
            <a:endParaRPr lang="en-US" dirty="0"/>
          </a:p>
          <a:p>
            <a:pPr marL="0" indent="0" fontAlgn="base">
              <a:buNone/>
            </a:pP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xmlns="" val="352912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a:off x="-1138531" y="3049932"/>
            <a:ext cx="5181601" cy="24345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3276600" y="2743200"/>
            <a:ext cx="5562600" cy="2667000"/>
          </a:xfrm>
        </p:spPr>
        <p:txBody>
          <a:bodyPr>
            <a:noAutofit/>
          </a:bodyPr>
          <a:lstStyle/>
          <a:p>
            <a:pPr marL="0" indent="0">
              <a:buNone/>
            </a:pPr>
            <a:r>
              <a:rPr lang="en-US" sz="2800" dirty="0" smtClean="0"/>
              <a:t>We incorporated the recommendations and the new stressor information into Version 2 of the Fish Habitat Management Strategy. Approved by the board yesterday!</a:t>
            </a:r>
          </a:p>
          <a:p>
            <a:pPr marL="0" indent="0">
              <a:buNone/>
            </a:pPr>
            <a:r>
              <a:rPr lang="en-US" sz="2800" dirty="0" smtClean="0"/>
              <a:t>		</a:t>
            </a:r>
            <a:endParaRPr lang="en-US" sz="28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l="16369" r="5601"/>
          <a:stretch/>
        </p:blipFill>
        <p:spPr>
          <a:xfrm>
            <a:off x="256876" y="4593274"/>
            <a:ext cx="2420819" cy="1960831"/>
          </a:xfrm>
          <a:prstGeom prst="rect">
            <a:avLst/>
          </a:prstGeom>
          <a:ln w="19050">
            <a:solidFill>
              <a:schemeClr val="accent4">
                <a:lumMod val="75000"/>
              </a:schemeClr>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14517" r="9401"/>
          <a:stretch/>
        </p:blipFill>
        <p:spPr>
          <a:xfrm>
            <a:off x="250465" y="1875904"/>
            <a:ext cx="2403607" cy="2369417"/>
          </a:xfrm>
          <a:prstGeom prst="rect">
            <a:avLst/>
          </a:prstGeom>
          <a:ln w="19050">
            <a:solidFill>
              <a:schemeClr val="accent4">
                <a:lumMod val="75000"/>
              </a:schemeClr>
            </a:solidFill>
          </a:ln>
        </p:spPr>
      </p:pic>
    </p:spTree>
    <p:extLst>
      <p:ext uri="{BB962C8B-B14F-4D97-AF65-F5344CB8AC3E}">
        <p14:creationId xmlns:p14="http://schemas.microsoft.com/office/powerpoint/2010/main" xmlns="" val="2078475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1371600" y="2426022"/>
            <a:ext cx="7543800" cy="3276600"/>
          </a:xfrm>
        </p:spPr>
        <p:txBody>
          <a:bodyPr>
            <a:noAutofit/>
          </a:bodyPr>
          <a:lstStyle/>
          <a:p>
            <a:pPr marL="0" indent="0">
              <a:buNone/>
            </a:pPr>
            <a:r>
              <a:rPr lang="en-US" sz="2800" dirty="0" smtClean="0"/>
              <a:t>A post-workshop project</a:t>
            </a:r>
            <a:r>
              <a:rPr lang="en-US" sz="2800" dirty="0"/>
              <a:t> proposal </a:t>
            </a:r>
            <a:r>
              <a:rPr lang="en-US" sz="2800" dirty="0" smtClean="0"/>
              <a:t>was </a:t>
            </a:r>
            <a:r>
              <a:rPr lang="en-US" sz="2800" dirty="0"/>
              <a:t>selected </a:t>
            </a:r>
            <a:r>
              <a:rPr lang="en-US" sz="2800" dirty="0" smtClean="0"/>
              <a:t>for</a:t>
            </a:r>
            <a:r>
              <a:rPr lang="en-US" sz="2800" dirty="0"/>
              <a:t> Chesapeake Bay Program </a:t>
            </a:r>
            <a:r>
              <a:rPr lang="en-US" sz="2800" dirty="0" smtClean="0"/>
              <a:t>GIT funding. </a:t>
            </a:r>
            <a:r>
              <a:rPr lang="en-US" sz="2800" dirty="0"/>
              <a:t>Funds will be used to secure a contractor for one year to continue building on the </a:t>
            </a:r>
            <a:r>
              <a:rPr lang="en-US" sz="2800" dirty="0" smtClean="0"/>
              <a:t>STAC </a:t>
            </a:r>
            <a:r>
              <a:rPr lang="en-US" sz="2800" dirty="0"/>
              <a:t>workshop </a:t>
            </a:r>
            <a:r>
              <a:rPr lang="en-US" sz="2800" dirty="0" smtClean="0"/>
              <a:t>data inventory with biological data and analysis of the data for use in the pilot assessments, and potential regional assessment. </a:t>
            </a:r>
            <a:br>
              <a:rPr lang="en-US" sz="2800" dirty="0" smtClean="0"/>
            </a:br>
            <a:r>
              <a:rPr lang="en-US" sz="2800" dirty="0" smtClean="0"/>
              <a:t/>
            </a:r>
            <a:br>
              <a:rPr lang="en-US" sz="2800" dirty="0" smtClean="0"/>
            </a:br>
            <a:r>
              <a:rPr lang="en-US" sz="2800" dirty="0" smtClean="0"/>
              <a:t>Collaboration </a:t>
            </a:r>
            <a:r>
              <a:rPr lang="en-US" sz="2800" dirty="0"/>
              <a:t>with NOAA and USGS partners </a:t>
            </a:r>
            <a:r>
              <a:rPr lang="en-US" sz="2800" dirty="0" smtClean="0"/>
              <a:t>will continue with this project. 		</a:t>
            </a:r>
            <a:endParaRPr lang="en-US" sz="2800" dirty="0"/>
          </a:p>
        </p:txBody>
      </p:sp>
      <p:pic>
        <p:nvPicPr>
          <p:cNvPr id="5"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196913" y="2529685"/>
            <a:ext cx="1032451" cy="402274"/>
          </a:xfrm>
          <a:prstGeom prst="rect">
            <a:avLst/>
          </a:prstGeom>
          <a:noFill/>
          <a:ln>
            <a:noFill/>
          </a:ln>
        </p:spPr>
      </p:pic>
      <p:pic>
        <p:nvPicPr>
          <p:cNvPr id="7"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196912" y="5903759"/>
            <a:ext cx="1032451" cy="402274"/>
          </a:xfrm>
          <a:prstGeom prst="rect">
            <a:avLst/>
          </a:prstGeom>
          <a:noFill/>
          <a:ln>
            <a:noFill/>
          </a:ln>
        </p:spPr>
      </p:pic>
    </p:spTree>
    <p:extLst>
      <p:ext uri="{BB962C8B-B14F-4D97-AF65-F5344CB8AC3E}">
        <p14:creationId xmlns:p14="http://schemas.microsoft.com/office/powerpoint/2010/main" xmlns="" val="132523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3600"/>
          </a:xfrm>
        </p:spPr>
        <p:txBody>
          <a:bodyPr>
            <a:noAutofit/>
          </a:bodyPr>
          <a:lstStyle/>
          <a:p>
            <a:r>
              <a:rPr lang="en-US" sz="3900" dirty="0" smtClean="0"/>
              <a:t>Regional Fish Habitat Assessment Project</a:t>
            </a:r>
            <a:endParaRPr lang="en-US" sz="3900" dirty="0"/>
          </a:p>
        </p:txBody>
      </p:sp>
      <p:sp>
        <p:nvSpPr>
          <p:cNvPr id="3" name="Text Placeholder 2"/>
          <p:cNvSpPr>
            <a:spLocks noGrp="1"/>
          </p:cNvSpPr>
          <p:nvPr>
            <p:ph type="body" idx="1"/>
          </p:nvPr>
        </p:nvSpPr>
        <p:spPr>
          <a:xfrm>
            <a:off x="0" y="1600200"/>
            <a:ext cx="8915400" cy="5257800"/>
          </a:xfrm>
          <a:solidFill>
            <a:schemeClr val="bg1"/>
          </a:solidFill>
        </p:spPr>
        <p:txBody>
          <a:bodyPr>
            <a:noAutofit/>
          </a:bodyPr>
          <a:lstStyle/>
          <a:p>
            <a:pPr marL="114300" indent="0">
              <a:buNone/>
            </a:pPr>
            <a:r>
              <a:rPr lang="en-US" sz="2200" dirty="0" smtClean="0"/>
              <a:t>Technical Project Advisory Committee-</a:t>
            </a:r>
          </a:p>
          <a:p>
            <a:pPr marL="114300" indent="0">
              <a:buNone/>
            </a:pPr>
            <a:r>
              <a:rPr lang="en-US" sz="2200" dirty="0"/>
              <a:t>	</a:t>
            </a:r>
            <a:r>
              <a:rPr lang="en-US" sz="2200" dirty="0" smtClean="0"/>
              <a:t>Steve Faulkner (USGS)</a:t>
            </a:r>
          </a:p>
          <a:p>
            <a:pPr marL="114300" indent="0">
              <a:buNone/>
            </a:pPr>
            <a:r>
              <a:rPr lang="en-US" sz="2200" dirty="0"/>
              <a:t>	</a:t>
            </a:r>
            <a:r>
              <a:rPr lang="en-US" sz="2200" dirty="0" smtClean="0"/>
              <a:t>Bruce Vogt (NOAA, Fish GIT Coordinator)</a:t>
            </a:r>
          </a:p>
          <a:p>
            <a:pPr marL="114300" indent="0">
              <a:buNone/>
            </a:pPr>
            <a:r>
              <a:rPr lang="en-US" sz="2200" dirty="0"/>
              <a:t>	</a:t>
            </a:r>
            <a:r>
              <a:rPr lang="en-US" sz="2200" dirty="0" smtClean="0"/>
              <a:t>Suzanne </a:t>
            </a:r>
            <a:r>
              <a:rPr lang="en-US" sz="2200" dirty="0" err="1" smtClean="0"/>
              <a:t>Skelley</a:t>
            </a:r>
            <a:r>
              <a:rPr lang="en-US" sz="2200" dirty="0" smtClean="0"/>
              <a:t> (NOAA, Director Oxford Cooperative Lab)</a:t>
            </a:r>
          </a:p>
          <a:p>
            <a:pPr marL="114300" indent="0">
              <a:buNone/>
            </a:pPr>
            <a:r>
              <a:rPr lang="en-US" sz="2200" dirty="0"/>
              <a:t>	</a:t>
            </a:r>
            <a:r>
              <a:rPr lang="en-US" sz="2200" dirty="0" smtClean="0"/>
              <a:t>A.K. </a:t>
            </a:r>
            <a:r>
              <a:rPr lang="en-US" sz="2200" dirty="0" err="1" smtClean="0"/>
              <a:t>Leight</a:t>
            </a:r>
            <a:r>
              <a:rPr lang="en-US" sz="2200" dirty="0" smtClean="0"/>
              <a:t> (NOAA)</a:t>
            </a:r>
          </a:p>
          <a:p>
            <a:pPr marL="114300" indent="0">
              <a:buNone/>
            </a:pPr>
            <a:r>
              <a:rPr lang="en-US" sz="2200" dirty="0"/>
              <a:t>	</a:t>
            </a:r>
            <a:r>
              <a:rPr lang="en-US" sz="2200" dirty="0" smtClean="0"/>
              <a:t>Gina Hunt (MD. DNR, Fish Habitat Team Coordinator)</a:t>
            </a:r>
          </a:p>
          <a:p>
            <a:pPr marL="114300" indent="0">
              <a:buNone/>
            </a:pPr>
            <a:endParaRPr lang="en-US" sz="1400" dirty="0" smtClean="0"/>
          </a:p>
          <a:p>
            <a:pPr marL="114300" indent="0">
              <a:buNone/>
            </a:pPr>
            <a:r>
              <a:rPr lang="en-US" sz="2200" dirty="0" smtClean="0"/>
              <a:t>Additional folks added for information sharing at certain meetings. (</a:t>
            </a:r>
            <a:r>
              <a:rPr lang="en-US" sz="2200" dirty="0" err="1" smtClean="0"/>
              <a:t>ie</a:t>
            </a:r>
            <a:r>
              <a:rPr lang="en-US" sz="2200" dirty="0" smtClean="0"/>
              <a:t>. Scott Phillips (USGS), ACFHP, MAFMC).</a:t>
            </a:r>
          </a:p>
          <a:p>
            <a:pPr marL="114300" indent="0">
              <a:buNone/>
            </a:pPr>
            <a:endParaRPr lang="en-US" sz="1400" dirty="0"/>
          </a:p>
          <a:p>
            <a:pPr marL="114300" indent="0">
              <a:buNone/>
            </a:pPr>
            <a:r>
              <a:rPr lang="en-US" sz="2200" dirty="0" smtClean="0"/>
              <a:t>Coordinating with other fish habitat assessments</a:t>
            </a:r>
            <a:r>
              <a:rPr lang="en-US" sz="2200" dirty="0"/>
              <a:t>: National Assessment, Southeast Regional Assessment (NC to FL),  Northeast </a:t>
            </a:r>
            <a:r>
              <a:rPr lang="en-US" sz="2200" dirty="0" smtClean="0"/>
              <a:t>Assessment. Not the same stressor data focus.</a:t>
            </a:r>
            <a:endParaRPr lang="en-US" sz="2200" dirty="0"/>
          </a:p>
          <a:p>
            <a:pPr marL="114300" indent="0">
              <a:buNone/>
            </a:pPr>
            <a:endParaRPr lang="en-US" sz="1400" dirty="0"/>
          </a:p>
          <a:p>
            <a:pPr marL="114300" indent="0">
              <a:buNone/>
            </a:pPr>
            <a:r>
              <a:rPr lang="en-US" sz="2200" dirty="0" smtClean="0"/>
              <a:t>Fish Habitat Action Team will serve in non-technical oversight role; coordination with user-needs. </a:t>
            </a:r>
            <a:endParaRPr lang="en-US" sz="2200" dirty="0"/>
          </a:p>
        </p:txBody>
      </p:sp>
    </p:spTree>
    <p:extLst>
      <p:ext uri="{BB962C8B-B14F-4D97-AF65-F5344CB8AC3E}">
        <p14:creationId xmlns:p14="http://schemas.microsoft.com/office/powerpoint/2010/main" xmlns="" val="1704364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03700" cy="1204567"/>
          </a:xfrm>
        </p:spPr>
        <p:txBody>
          <a:bodyPr>
            <a:normAutofit fontScale="90000"/>
          </a:bodyPr>
          <a:lstStyle/>
          <a:p>
            <a:r>
              <a:rPr lang="en-US" dirty="0" smtClean="0"/>
              <a:t>Questions</a:t>
            </a:r>
            <a:br>
              <a:rPr lang="en-US" dirty="0" smtClean="0"/>
            </a:br>
            <a:endParaRPr lang="en-US" sz="38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t="17396" b="16546"/>
          <a:stretch/>
        </p:blipFill>
        <p:spPr>
          <a:xfrm>
            <a:off x="533400" y="3152322"/>
            <a:ext cx="7848600" cy="3718767"/>
          </a:xfrm>
          <a:prstGeom prst="rect">
            <a:avLst/>
          </a:prstGeom>
        </p:spPr>
      </p:pic>
      <p:cxnSp>
        <p:nvCxnSpPr>
          <p:cNvPr id="9" name="Straight Connector 8"/>
          <p:cNvCxnSpPr/>
          <p:nvPr/>
        </p:nvCxnSpPr>
        <p:spPr>
          <a:xfrm>
            <a:off x="1371600" y="3124200"/>
            <a:ext cx="670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944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Outline</a:t>
            </a:r>
            <a:endParaRPr lang="en-US" b="1" dirty="0"/>
          </a:p>
        </p:txBody>
      </p:sp>
      <p:sp>
        <p:nvSpPr>
          <p:cNvPr id="3" name="Text Placeholder 2"/>
          <p:cNvSpPr>
            <a:spLocks noGrp="1"/>
          </p:cNvSpPr>
          <p:nvPr>
            <p:ph type="body" idx="1"/>
          </p:nvPr>
        </p:nvSpPr>
        <p:spPr>
          <a:xfrm>
            <a:off x="457200" y="1536632"/>
            <a:ext cx="8610600" cy="4864168"/>
          </a:xfrm>
        </p:spPr>
        <p:txBody>
          <a:bodyPr>
            <a:noAutofit/>
          </a:bodyPr>
          <a:lstStyle/>
          <a:p>
            <a:pPr marL="114300" indent="0">
              <a:buNone/>
            </a:pPr>
            <a:r>
              <a:rPr lang="en-US" dirty="0" smtClean="0"/>
              <a:t>	</a:t>
            </a:r>
          </a:p>
          <a:p>
            <a:pPr marL="114300" lvl="1" indent="0">
              <a:spcBef>
                <a:spcPts val="0"/>
              </a:spcBef>
              <a:buSzPts val="1800"/>
              <a:buNone/>
            </a:pPr>
            <a:r>
              <a:rPr lang="en-US" sz="2400" dirty="0"/>
              <a:t>	</a:t>
            </a:r>
            <a:r>
              <a:rPr lang="en-US" sz="2400" dirty="0" smtClean="0"/>
              <a:t>Workshop </a:t>
            </a:r>
            <a:r>
              <a:rPr lang="en-US" sz="2400" dirty="0"/>
              <a:t>Process and Framework</a:t>
            </a:r>
          </a:p>
          <a:p>
            <a:pPr marL="114300" lvl="1" indent="0">
              <a:spcBef>
                <a:spcPts val="0"/>
              </a:spcBef>
              <a:buSzPts val="1800"/>
              <a:buNone/>
            </a:pPr>
            <a:endParaRPr lang="en-US" sz="2400" dirty="0" smtClean="0"/>
          </a:p>
          <a:p>
            <a:pPr marL="114300" lvl="1" indent="0">
              <a:spcBef>
                <a:spcPts val="0"/>
              </a:spcBef>
              <a:buSzPts val="1800"/>
              <a:buNone/>
            </a:pPr>
            <a:r>
              <a:rPr lang="en-US" sz="2400" dirty="0"/>
              <a:t>	</a:t>
            </a:r>
            <a:r>
              <a:rPr lang="en-US" sz="2400" dirty="0" smtClean="0"/>
              <a:t>Utility </a:t>
            </a:r>
            <a:r>
              <a:rPr lang="en-US" sz="2400" dirty="0"/>
              <a:t>of a Chesapeake Bay Watershed Regional </a:t>
            </a:r>
            <a:r>
              <a:rPr lang="en-US" sz="2400" dirty="0" smtClean="0"/>
              <a:t>Fish 	Habitat </a:t>
            </a:r>
            <a:r>
              <a:rPr lang="en-US" sz="2400" dirty="0"/>
              <a:t>Assessment</a:t>
            </a:r>
          </a:p>
          <a:p>
            <a:pPr marL="114300" indent="0">
              <a:buNone/>
            </a:pPr>
            <a:r>
              <a:rPr lang="en-US" dirty="0" smtClean="0"/>
              <a:t>	</a:t>
            </a:r>
          </a:p>
          <a:p>
            <a:pPr marL="114300" indent="0">
              <a:buNone/>
            </a:pPr>
            <a:r>
              <a:rPr lang="en-US" dirty="0"/>
              <a:t>	</a:t>
            </a:r>
            <a:r>
              <a:rPr lang="en-US" dirty="0" smtClean="0"/>
              <a:t>National Fish Habitat Assessment</a:t>
            </a:r>
          </a:p>
          <a:p>
            <a:pPr lvl="3">
              <a:buFont typeface="Wingdings" panose="05000000000000000000" pitchFamily="2" charset="2"/>
              <a:buChar char="Ø"/>
            </a:pPr>
            <a:r>
              <a:rPr lang="en-US" sz="2400" dirty="0" smtClean="0"/>
              <a:t>What can you do with an assessment?</a:t>
            </a:r>
          </a:p>
          <a:p>
            <a:pPr marL="596900" lvl="1" indent="0">
              <a:buNone/>
            </a:pPr>
            <a:r>
              <a:rPr lang="en-US" sz="2400" dirty="0" smtClean="0"/>
              <a:t>	Results</a:t>
            </a:r>
          </a:p>
          <a:p>
            <a:pPr marL="596900" lvl="1" indent="0">
              <a:buNone/>
            </a:pPr>
            <a:r>
              <a:rPr lang="en-US" sz="2400" dirty="0" smtClean="0"/>
              <a:t>	Recommendations</a:t>
            </a:r>
          </a:p>
          <a:p>
            <a:pPr marL="596900" lvl="1" indent="0">
              <a:buNone/>
            </a:pPr>
            <a:r>
              <a:rPr lang="en-US" sz="2400" dirty="0" smtClean="0"/>
              <a:t>	Next Steps</a:t>
            </a:r>
          </a:p>
          <a:p>
            <a:endParaRPr lang="en-US" dirty="0" smtClean="0"/>
          </a:p>
        </p:txBody>
      </p:sp>
      <p:pic>
        <p:nvPicPr>
          <p:cNvPr id="4"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6317" y="1981200"/>
            <a:ext cx="1032451" cy="402274"/>
          </a:xfrm>
          <a:prstGeom prst="rect">
            <a:avLst/>
          </a:prstGeom>
          <a:noFill/>
          <a:ln>
            <a:noFill/>
          </a:ln>
        </p:spPr>
      </p:pic>
      <p:pic>
        <p:nvPicPr>
          <p:cNvPr id="5"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6317" y="4957224"/>
            <a:ext cx="1032451" cy="402274"/>
          </a:xfrm>
          <a:prstGeom prst="rect">
            <a:avLst/>
          </a:prstGeom>
          <a:noFill/>
          <a:ln>
            <a:noFill/>
          </a:ln>
        </p:spPr>
      </p:pic>
      <p:pic>
        <p:nvPicPr>
          <p:cNvPr id="6"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9335" y="3810147"/>
            <a:ext cx="1032451" cy="402274"/>
          </a:xfrm>
          <a:prstGeom prst="rect">
            <a:avLst/>
          </a:prstGeom>
          <a:noFill/>
          <a:ln>
            <a:noFill/>
          </a:ln>
        </p:spPr>
      </p:pic>
      <p:pic>
        <p:nvPicPr>
          <p:cNvPr id="7"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9335" y="2743200"/>
            <a:ext cx="1032451" cy="402274"/>
          </a:xfrm>
          <a:prstGeom prst="rect">
            <a:avLst/>
          </a:prstGeom>
          <a:noFill/>
          <a:ln>
            <a:noFill/>
          </a:ln>
        </p:spPr>
      </p:pic>
      <p:pic>
        <p:nvPicPr>
          <p:cNvPr id="8"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6317" y="5529553"/>
            <a:ext cx="1032451" cy="402274"/>
          </a:xfrm>
          <a:prstGeom prst="rect">
            <a:avLst/>
          </a:prstGeom>
          <a:noFill/>
          <a:ln>
            <a:noFill/>
          </a:ln>
        </p:spPr>
      </p:pic>
      <p:pic>
        <p:nvPicPr>
          <p:cNvPr id="9" name="Shape 240"/>
          <p:cNvPicPr preferRelativeResize="0"/>
          <p:nvPr/>
        </p:nvPicPr>
        <p:blipFill rotWithShape="1">
          <a:blip r:embed="rId3" cstate="print">
            <a:clrChange>
              <a:clrFrom>
                <a:srgbClr val="FFFFFF"/>
              </a:clrFrom>
              <a:clrTo>
                <a:srgbClr val="FFFFFF">
                  <a:alpha val="0"/>
                </a:srgbClr>
              </a:clrTo>
            </a:clrChange>
            <a:alphaModFix/>
          </a:blip>
          <a:srcRect/>
          <a:stretch/>
        </p:blipFill>
        <p:spPr>
          <a:xfrm>
            <a:off x="206316" y="6089057"/>
            <a:ext cx="1032451" cy="402274"/>
          </a:xfrm>
          <a:prstGeom prst="rect">
            <a:avLst/>
          </a:prstGeom>
          <a:noFill/>
          <a:ln>
            <a:noFill/>
          </a:ln>
        </p:spPr>
      </p:pic>
    </p:spTree>
    <p:extLst>
      <p:ext uri="{BB962C8B-B14F-4D97-AF65-F5344CB8AC3E}">
        <p14:creationId xmlns:p14="http://schemas.microsoft.com/office/powerpoint/2010/main" xmlns="" val="3341867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xmlns="" val="0"/>
              </a:ext>
            </a:extLst>
          </a:blip>
          <a:srcRect l="-214" r="55630"/>
          <a:stretch/>
        </p:blipFill>
        <p:spPr bwMode="auto">
          <a:xfrm>
            <a:off x="228600" y="1802394"/>
            <a:ext cx="5642480" cy="5199380"/>
          </a:xfrm>
          <a:prstGeom prst="rect">
            <a:avLst/>
          </a:prstGeom>
          <a:solidFill>
            <a:schemeClr val="bg1"/>
          </a:solidFill>
          <a:ln>
            <a:solidFill>
              <a:schemeClr val="tx1"/>
            </a:solidFill>
          </a:ln>
        </p:spPr>
      </p:pic>
      <p:grpSp>
        <p:nvGrpSpPr>
          <p:cNvPr id="8" name="Group 7"/>
          <p:cNvGrpSpPr/>
          <p:nvPr/>
        </p:nvGrpSpPr>
        <p:grpSpPr>
          <a:xfrm>
            <a:off x="4114800" y="4186134"/>
            <a:ext cx="1217295" cy="998223"/>
            <a:chOff x="3963351" y="4186134"/>
            <a:chExt cx="1217295" cy="998223"/>
          </a:xfrm>
        </p:grpSpPr>
        <p:sp>
          <p:nvSpPr>
            <p:cNvPr id="5" name="AutoShape 2"/>
            <p:cNvSpPr>
              <a:spLocks noChangeArrowheads="1"/>
            </p:cNvSpPr>
            <p:nvPr/>
          </p:nvSpPr>
          <p:spPr bwMode="auto">
            <a:xfrm rot="5400000">
              <a:off x="4301489" y="4305199"/>
              <a:ext cx="541020" cy="1217295"/>
            </a:xfrm>
            <a:prstGeom prst="bracePair">
              <a:avLst>
                <a:gd name="adj" fmla="val 8333"/>
              </a:avLst>
            </a:prstGeom>
            <a:solidFill>
              <a:schemeClr val="accent2"/>
            </a:solidFill>
            <a:extLst/>
          </p:spPr>
          <p:txBody>
            <a:bodyPr rot="0" vert="horz" wrap="square" lIns="91440" tIns="45720" rIns="91440" bIns="45720" anchor="ctr" anchorCtr="0" upright="1">
              <a:noAutofit/>
            </a:bodyPr>
            <a:lstStyle/>
            <a:p>
              <a:pPr marL="0" marR="0" algn="ctr">
                <a:lnSpc>
                  <a:spcPct val="120000"/>
                </a:lnSpc>
                <a:spcBef>
                  <a:spcPts val="0"/>
                </a:spcBef>
                <a:spcAft>
                  <a:spcPts val="0"/>
                </a:spcAft>
              </a:pPr>
              <a:r>
                <a:rPr lang="en-US" sz="1400" i="1" dirty="0">
                  <a:effectLst/>
                  <a:latin typeface="Cambria"/>
                  <a:ea typeface="Times New Roman"/>
                  <a:cs typeface="Times New Roman"/>
                </a:rPr>
                <a:t>We are Here!</a:t>
              </a:r>
              <a:endParaRPr lang="en-US" sz="1100" dirty="0">
                <a:effectLst/>
                <a:latin typeface="Calibri"/>
                <a:ea typeface="Calibri"/>
                <a:cs typeface="Times New Roman"/>
              </a:endParaRPr>
            </a:p>
          </p:txBody>
        </p:sp>
        <p:cxnSp>
          <p:nvCxnSpPr>
            <p:cNvPr id="7" name="Straight Arrow Connector 6"/>
            <p:cNvCxnSpPr/>
            <p:nvPr/>
          </p:nvCxnSpPr>
          <p:spPr>
            <a:xfrm flipV="1">
              <a:off x="4572000" y="4186134"/>
              <a:ext cx="0" cy="4572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9" name="TextBox 8"/>
          <p:cNvSpPr txBox="1"/>
          <p:nvPr/>
        </p:nvSpPr>
        <p:spPr>
          <a:xfrm>
            <a:off x="6019800" y="2286000"/>
            <a:ext cx="2895600" cy="3477875"/>
          </a:xfrm>
          <a:prstGeom prst="rect">
            <a:avLst/>
          </a:prstGeom>
          <a:solidFill>
            <a:schemeClr val="bg1"/>
          </a:solidFill>
        </p:spPr>
        <p:txBody>
          <a:bodyPr wrap="square" rtlCol="0">
            <a:spAutoFit/>
          </a:bodyPr>
          <a:lstStyle/>
          <a:p>
            <a:r>
              <a:rPr lang="en-US" sz="2000" dirty="0">
                <a:solidFill>
                  <a:schemeClr val="tx2"/>
                </a:solidFill>
              </a:rPr>
              <a:t>Project timeline illustrates a systematic approach to a regional fish habitat assessment and contribution of GIT funding</a:t>
            </a:r>
            <a:r>
              <a:rPr lang="en-US" sz="2000" dirty="0" smtClean="0">
                <a:solidFill>
                  <a:schemeClr val="tx2"/>
                </a:solidFill>
              </a:rPr>
              <a:t>.</a:t>
            </a:r>
          </a:p>
          <a:p>
            <a:endParaRPr lang="en-US" sz="2000" dirty="0">
              <a:solidFill>
                <a:schemeClr val="tx2"/>
              </a:solidFill>
            </a:endParaRPr>
          </a:p>
          <a:p>
            <a:r>
              <a:rPr lang="en-US" sz="2000" dirty="0" smtClean="0">
                <a:solidFill>
                  <a:schemeClr val="tx2"/>
                </a:solidFill>
              </a:rPr>
              <a:t>Look for communication (outreach to assessment users) and coordination opportunities.</a:t>
            </a:r>
            <a:endParaRPr lang="en-US" sz="2000" dirty="0">
              <a:solidFill>
                <a:schemeClr val="tx2"/>
              </a:solidFill>
            </a:endParaRPr>
          </a:p>
        </p:txBody>
      </p:sp>
      <p:sp>
        <p:nvSpPr>
          <p:cNvPr id="10" name="Title 1"/>
          <p:cNvSpPr>
            <a:spLocks noGrp="1"/>
          </p:cNvSpPr>
          <p:nvPr>
            <p:ph type="title"/>
          </p:nvPr>
        </p:nvSpPr>
        <p:spPr>
          <a:xfrm>
            <a:off x="76200" y="76200"/>
            <a:ext cx="8991600" cy="1281113"/>
          </a:xfrm>
        </p:spPr>
        <p:txBody>
          <a:bodyPr>
            <a:noAutofit/>
          </a:bodyPr>
          <a:lstStyle/>
          <a:p>
            <a:pPr marL="114300" indent="0"/>
            <a:r>
              <a:rPr lang="en-US" dirty="0" smtClean="0"/>
              <a:t>Project Timeline</a:t>
            </a:r>
            <a:endParaRPr lang="en-US" dirty="0"/>
          </a:p>
        </p:txBody>
      </p:sp>
    </p:spTree>
    <p:extLst>
      <p:ext uri="{BB962C8B-B14F-4D97-AF65-F5344CB8AC3E}">
        <p14:creationId xmlns:p14="http://schemas.microsoft.com/office/powerpoint/2010/main" xmlns="" val="14479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052167"/>
          </a:xfrm>
        </p:spPr>
        <p:txBody>
          <a:bodyPr>
            <a:noAutofit/>
          </a:bodyPr>
          <a:lstStyle/>
          <a:p>
            <a:pPr marL="114300" indent="0"/>
            <a:r>
              <a:rPr lang="en-US" dirty="0" smtClean="0"/>
              <a:t>Project Timeline</a:t>
            </a:r>
            <a:endParaRPr lang="en-US" dirty="0"/>
          </a:p>
        </p:txBody>
      </p:sp>
      <p:grpSp>
        <p:nvGrpSpPr>
          <p:cNvPr id="3" name="Group 2"/>
          <p:cNvGrpSpPr/>
          <p:nvPr/>
        </p:nvGrpSpPr>
        <p:grpSpPr>
          <a:xfrm>
            <a:off x="190877" y="1524000"/>
            <a:ext cx="8742394" cy="5199380"/>
            <a:chOff x="228600" y="1802394"/>
            <a:chExt cx="8742394" cy="5199380"/>
          </a:xfrm>
          <a:solidFill>
            <a:schemeClr val="bg1"/>
          </a:solidFill>
        </p:grpSpPr>
        <p:pic>
          <p:nvPicPr>
            <p:cNvPr id="4" name="Picture 3"/>
            <p:cNvPicPr/>
            <p:nvPr/>
          </p:nvPicPr>
          <p:blipFill rotWithShape="1">
            <a:blip r:embed="rId3" cstate="print">
              <a:extLst>
                <a:ext uri="{28A0092B-C50C-407E-A947-70E740481C1C}">
                  <a14:useLocalDpi xmlns:a14="http://schemas.microsoft.com/office/drawing/2010/main" xmlns="" val="0"/>
                </a:ext>
              </a:extLst>
            </a:blip>
            <a:srcRect l="-214" r="92005"/>
            <a:stretch/>
          </p:blipFill>
          <p:spPr bwMode="auto">
            <a:xfrm>
              <a:off x="228600" y="1802394"/>
              <a:ext cx="1038885" cy="5199380"/>
            </a:xfrm>
            <a:prstGeom prst="rect">
              <a:avLst/>
            </a:prstGeom>
            <a:grpFill/>
            <a:ln>
              <a:solidFill>
                <a:schemeClr val="tx1"/>
              </a:solidFill>
            </a:ln>
          </p:spPr>
        </p:pic>
        <p:pic>
          <p:nvPicPr>
            <p:cNvPr id="9" name="Picture 8"/>
            <p:cNvPicPr/>
            <p:nvPr/>
          </p:nvPicPr>
          <p:blipFill rotWithShape="1">
            <a:blip r:embed="rId3" cstate="print">
              <a:extLst>
                <a:ext uri="{28A0092B-C50C-407E-A947-70E740481C1C}">
                  <a14:useLocalDpi xmlns:a14="http://schemas.microsoft.com/office/drawing/2010/main" xmlns="" val="0"/>
                </a:ext>
              </a:extLst>
            </a:blip>
            <a:srcRect l="44431"/>
            <a:stretch/>
          </p:blipFill>
          <p:spPr bwMode="auto">
            <a:xfrm>
              <a:off x="1267485" y="1802394"/>
              <a:ext cx="7703509" cy="5199380"/>
            </a:xfrm>
            <a:prstGeom prst="rect">
              <a:avLst/>
            </a:prstGeom>
            <a:grpFill/>
            <a:ln>
              <a:solidFill>
                <a:sysClr val="windowText" lastClr="000000"/>
              </a:solidFill>
            </a:ln>
          </p:spPr>
        </p:pic>
      </p:grpSp>
    </p:spTree>
    <p:extLst>
      <p:ext uri="{BB962C8B-B14F-4D97-AF65-F5344CB8AC3E}">
        <p14:creationId xmlns:p14="http://schemas.microsoft.com/office/powerpoint/2010/main" xmlns="" val="299224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6" name="Rectangle 5"/>
          <p:cNvSpPr/>
          <p:nvPr/>
        </p:nvSpPr>
        <p:spPr>
          <a:xfrm>
            <a:off x="762000" y="2667000"/>
            <a:ext cx="6019800" cy="266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1110" y="1524000"/>
            <a:ext cx="8674290" cy="2031325"/>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928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1" y="2895600"/>
            <a:ext cx="3124200" cy="2988365"/>
          </a:xfrm>
          <a:prstGeom prst="rect">
            <a:avLst/>
          </a:prstGeom>
        </p:spPr>
      </p:pic>
      <p:sp>
        <p:nvSpPr>
          <p:cNvPr id="3" name="Content Placeholder 2"/>
          <p:cNvSpPr>
            <a:spLocks noGrp="1"/>
          </p:cNvSpPr>
          <p:nvPr>
            <p:ph idx="1"/>
          </p:nvPr>
        </p:nvSpPr>
        <p:spPr>
          <a:xfrm>
            <a:off x="3429000" y="2065682"/>
            <a:ext cx="5503334" cy="4648200"/>
          </a:xfrm>
          <a:solidFill>
            <a:schemeClr val="bg1"/>
          </a:solidFill>
        </p:spPr>
        <p:txBody>
          <a:bodyPr>
            <a:noAutofit/>
          </a:bodyPr>
          <a:lstStyle/>
          <a:p>
            <a:pPr marL="0" indent="0">
              <a:buNone/>
            </a:pPr>
            <a:r>
              <a:rPr lang="en-US" sz="2800" dirty="0"/>
              <a:t>A guiding principal for the assessment framework is that it should </a:t>
            </a:r>
            <a:r>
              <a:rPr lang="en-US" sz="2800" b="1" dirty="0"/>
              <a:t>support planning and management decisions.</a:t>
            </a:r>
            <a:r>
              <a:rPr lang="en-US" sz="2800" dirty="0"/>
              <a:t> </a:t>
            </a:r>
            <a:endParaRPr lang="en-US" sz="2800" dirty="0" smtClean="0"/>
          </a:p>
          <a:p>
            <a:endParaRPr lang="en-US" sz="1200" dirty="0" smtClean="0"/>
          </a:p>
          <a:p>
            <a:pPr marL="0" indent="0">
              <a:buNone/>
            </a:pPr>
            <a:r>
              <a:rPr lang="en-US" sz="2800" dirty="0" smtClean="0"/>
              <a:t>Therefore</a:t>
            </a:r>
            <a:r>
              <a:rPr lang="en-US" sz="2800" dirty="0"/>
              <a:t>, a user-needs questionnaire was developed to determine what land use and restoration planners, and habitat and fish managers need in a fish habitat assessment. </a:t>
            </a:r>
            <a:r>
              <a:rPr lang="en-US" sz="2800" dirty="0">
                <a:latin typeface="Times New Roman" panose="02020603050405020304" pitchFamily="18" charset="0"/>
                <a:cs typeface="Times New Roman" panose="02020603050405020304" pitchFamily="18" charset="0"/>
              </a:rPr>
              <a:t> </a:t>
            </a:r>
          </a:p>
          <a:p>
            <a:endParaRPr lang="en-US" sz="2800" dirty="0"/>
          </a:p>
        </p:txBody>
      </p:sp>
      <p:sp>
        <p:nvSpPr>
          <p:cNvPr id="2" name="Title 1"/>
          <p:cNvSpPr>
            <a:spLocks noGrp="1"/>
          </p:cNvSpPr>
          <p:nvPr>
            <p:ph type="title"/>
          </p:nvPr>
        </p:nvSpPr>
        <p:spPr>
          <a:xfrm>
            <a:off x="152400" y="338328"/>
            <a:ext cx="8763000" cy="1252728"/>
          </a:xfrm>
        </p:spPr>
        <p:txBody>
          <a:bodyPr>
            <a:normAutofit/>
          </a:bodyPr>
          <a:lstStyle/>
          <a:p>
            <a:r>
              <a:rPr lang="en-US" sz="3500" dirty="0" smtClean="0"/>
              <a:t>Regional Fish Habitat Assessment User Needs</a:t>
            </a:r>
            <a:endParaRPr lang="en-US" sz="3500" dirty="0"/>
          </a:p>
        </p:txBody>
      </p:sp>
    </p:spTree>
    <p:extLst>
      <p:ext uri="{BB962C8B-B14F-4D97-AF65-F5344CB8AC3E}">
        <p14:creationId xmlns:p14="http://schemas.microsoft.com/office/powerpoint/2010/main" xmlns="" val="283938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lstStyle/>
          <a:p>
            <a:r>
              <a:rPr lang="en-US" b="1" dirty="0" smtClean="0"/>
              <a:t>Questionnaire Methods</a:t>
            </a:r>
            <a:endParaRPr lang="en-US" b="1" dirty="0"/>
          </a:p>
        </p:txBody>
      </p:sp>
      <p:sp>
        <p:nvSpPr>
          <p:cNvPr id="4" name="Rectangle 3"/>
          <p:cNvSpPr/>
          <p:nvPr/>
        </p:nvSpPr>
        <p:spPr>
          <a:xfrm>
            <a:off x="5573917" y="2819400"/>
            <a:ext cx="3429000"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Nineteen Questions</a:t>
            </a:r>
          </a:p>
        </p:txBody>
      </p:sp>
      <p:sp>
        <p:nvSpPr>
          <p:cNvPr id="7" name="Rectangle 6"/>
          <p:cNvSpPr/>
          <p:nvPr/>
        </p:nvSpPr>
        <p:spPr>
          <a:xfrm>
            <a:off x="5220393" y="1277862"/>
            <a:ext cx="3771207"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Survey Monkey – </a:t>
            </a:r>
          </a:p>
          <a:p>
            <a:pPr lvl="1"/>
            <a:r>
              <a:rPr lang="en-US" sz="2800" dirty="0" smtClean="0">
                <a:solidFill>
                  <a:schemeClr val="tx2"/>
                </a:solidFill>
              </a:rPr>
              <a:t>	all online. </a:t>
            </a:r>
          </a:p>
          <a:p>
            <a:pPr lvl="1"/>
            <a:r>
              <a:rPr lang="en-US" sz="2800" dirty="0" smtClean="0">
                <a:solidFill>
                  <a:schemeClr val="tx2"/>
                </a:solidFill>
              </a:rPr>
              <a:t>	40% open rate</a:t>
            </a:r>
          </a:p>
        </p:txBody>
      </p:sp>
      <p:pic>
        <p:nvPicPr>
          <p:cNvPr id="8" name="Picture 7"/>
          <p:cNvPicPr/>
          <p:nvPr/>
        </p:nvPicPr>
        <p:blipFill rotWithShape="1">
          <a:blip r:embed="rId3" cstate="print">
            <a:extLst>
              <a:ext uri="{28A0092B-C50C-407E-A947-70E740481C1C}">
                <a14:useLocalDpi xmlns:a14="http://schemas.microsoft.com/office/drawing/2010/main" xmlns="" val="0"/>
              </a:ext>
            </a:extLst>
          </a:blip>
          <a:srcRect r="18680"/>
          <a:stretch/>
        </p:blipFill>
        <p:spPr bwMode="auto">
          <a:xfrm>
            <a:off x="0" y="1295400"/>
            <a:ext cx="5562600" cy="5562600"/>
          </a:xfrm>
          <a:prstGeom prst="rect">
            <a:avLst/>
          </a:prstGeom>
          <a:ln w="25400" cmpd="thinThick">
            <a:solidFill>
              <a:schemeClr val="accent1">
                <a:lumMod val="75000"/>
              </a:schemeClr>
            </a:solidFill>
          </a:ln>
          <a:extLst>
            <a:ext uri="{53640926-AAD7-44D8-BBD7-CCE9431645EC}">
              <a14:shadowObscured xmlns:a14="http://schemas.microsoft.com/office/drawing/2010/main" xmlns=""/>
            </a:ext>
          </a:extLst>
        </p:spPr>
      </p:pic>
      <p:sp>
        <p:nvSpPr>
          <p:cNvPr id="10" name="Rectangle 9"/>
          <p:cNvSpPr/>
          <p:nvPr/>
        </p:nvSpPr>
        <p:spPr>
          <a:xfrm>
            <a:off x="5573917" y="3384202"/>
            <a:ext cx="3327903"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148 </a:t>
            </a:r>
            <a:r>
              <a:rPr lang="en-US" sz="2800" dirty="0">
                <a:solidFill>
                  <a:schemeClr val="tx2"/>
                </a:solidFill>
              </a:rPr>
              <a:t>individuals responded to the </a:t>
            </a:r>
            <a:r>
              <a:rPr lang="en-US" sz="2800" dirty="0" smtClean="0">
                <a:solidFill>
                  <a:schemeClr val="tx2"/>
                </a:solidFill>
              </a:rPr>
              <a:t>questionnaire.</a:t>
            </a:r>
          </a:p>
        </p:txBody>
      </p:sp>
      <p:sp>
        <p:nvSpPr>
          <p:cNvPr id="11" name="Rectangle 10"/>
          <p:cNvSpPr/>
          <p:nvPr/>
        </p:nvSpPr>
        <p:spPr>
          <a:xfrm>
            <a:off x="5573917" y="4876800"/>
            <a:ext cx="3451634" cy="181588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41% </a:t>
            </a:r>
            <a:r>
              <a:rPr lang="en-US" sz="2800" dirty="0">
                <a:solidFill>
                  <a:schemeClr val="tx2"/>
                </a:solidFill>
              </a:rPr>
              <a:t>work in local </a:t>
            </a:r>
            <a:r>
              <a:rPr lang="en-US" sz="2800" dirty="0" smtClean="0">
                <a:solidFill>
                  <a:schemeClr val="tx2"/>
                </a:solidFill>
              </a:rPr>
              <a:t>government.  More </a:t>
            </a:r>
            <a:r>
              <a:rPr lang="en-US" sz="2800" dirty="0">
                <a:solidFill>
                  <a:schemeClr val="tx2"/>
                </a:solidFill>
              </a:rPr>
              <a:t>than any other </a:t>
            </a:r>
            <a:r>
              <a:rPr lang="en-US" sz="2800" dirty="0" smtClean="0">
                <a:solidFill>
                  <a:schemeClr val="tx2"/>
                </a:solidFill>
              </a:rPr>
              <a:t>sector.</a:t>
            </a:r>
          </a:p>
        </p:txBody>
      </p:sp>
    </p:spTree>
    <p:extLst>
      <p:ext uri="{BB962C8B-B14F-4D97-AF65-F5344CB8AC3E}">
        <p14:creationId xmlns:p14="http://schemas.microsoft.com/office/powerpoint/2010/main" xmlns="" val="354767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241110" y="1567190"/>
            <a:ext cx="8674290" cy="523220"/>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i="1" dirty="0" smtClean="0">
                <a:solidFill>
                  <a:schemeClr val="tx1"/>
                </a:solidFill>
              </a:rPr>
              <a:t>Responses from all jurisdictions in the watershed</a:t>
            </a:r>
            <a:endParaRPr lang="en-US" sz="2800" dirty="0" smtClean="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809699255"/>
              </p:ext>
            </p:extLst>
          </p:nvPr>
        </p:nvGraphicFramePr>
        <p:xfrm>
          <a:off x="457200" y="2090410"/>
          <a:ext cx="8458200" cy="4691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3860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4267200" y="4239964"/>
            <a:ext cx="4813110" cy="22467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But there are many existing spatial tools! Additional responses </a:t>
            </a:r>
            <a:r>
              <a:rPr lang="en-US" sz="2800" dirty="0">
                <a:solidFill>
                  <a:schemeClr val="tx2"/>
                </a:solidFill>
              </a:rPr>
              <a:t>indicated </a:t>
            </a:r>
            <a:r>
              <a:rPr lang="en-US" sz="2800" dirty="0" smtClean="0">
                <a:solidFill>
                  <a:schemeClr val="tx2"/>
                </a:solidFill>
              </a:rPr>
              <a:t>it </a:t>
            </a:r>
            <a:r>
              <a:rPr lang="en-US" sz="2800" dirty="0">
                <a:solidFill>
                  <a:schemeClr val="tx2"/>
                </a:solidFill>
              </a:rPr>
              <a:t>would need to complement their current process or tools</a:t>
            </a:r>
            <a:r>
              <a:rPr lang="en-US" sz="2800" dirty="0" smtClean="0">
                <a:solidFill>
                  <a:schemeClr val="tx2"/>
                </a:solidFill>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622" y="3938796"/>
            <a:ext cx="3810000" cy="2547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8600" y="2286000"/>
            <a:ext cx="8686800"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i="1" dirty="0" smtClean="0">
                <a:solidFill>
                  <a:schemeClr val="tx2"/>
                </a:solidFill>
              </a:rPr>
              <a:t>Good News! </a:t>
            </a:r>
            <a:r>
              <a:rPr lang="en-US" sz="2800" dirty="0" smtClean="0">
                <a:solidFill>
                  <a:schemeClr val="tx2"/>
                </a:solidFill>
              </a:rPr>
              <a:t> 70% indicated that they would use a regional habitat assessment to prioritize potential sites for restoration/conservation.</a:t>
            </a:r>
          </a:p>
        </p:txBody>
      </p:sp>
    </p:spTree>
    <p:extLst>
      <p:ext uri="{BB962C8B-B14F-4D97-AF65-F5344CB8AC3E}">
        <p14:creationId xmlns:p14="http://schemas.microsoft.com/office/powerpoint/2010/main" xmlns="" val="27076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241110" y="2438400"/>
            <a:ext cx="4788090"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Majority requested </a:t>
            </a:r>
            <a:r>
              <a:rPr lang="en-US" sz="2800" dirty="0">
                <a:solidFill>
                  <a:schemeClr val="tx2"/>
                </a:solidFill>
              </a:rPr>
              <a:t>the smallest scale </a:t>
            </a:r>
            <a:r>
              <a:rPr lang="en-US" sz="2800" dirty="0" smtClean="0">
                <a:solidFill>
                  <a:schemeClr val="tx2"/>
                </a:solidFill>
              </a:rPr>
              <a:t>offered: </a:t>
            </a:r>
            <a:br>
              <a:rPr lang="en-US" sz="2800" dirty="0" smtClean="0">
                <a:solidFill>
                  <a:schemeClr val="tx2"/>
                </a:solidFill>
              </a:rPr>
            </a:br>
            <a:r>
              <a:rPr lang="en-US" sz="2800" b="1" i="1" dirty="0" smtClean="0">
                <a:solidFill>
                  <a:schemeClr val="tx2"/>
                </a:solidFill>
              </a:rPr>
              <a:t>less </a:t>
            </a:r>
            <a:r>
              <a:rPr lang="en-US" sz="2800" b="1" i="1" dirty="0">
                <a:solidFill>
                  <a:schemeClr val="tx2"/>
                </a:solidFill>
              </a:rPr>
              <a:t>than 1:24,000</a:t>
            </a:r>
            <a:r>
              <a:rPr lang="en-US" sz="2800" b="1" dirty="0">
                <a:solidFill>
                  <a:schemeClr val="tx2"/>
                </a:solidFill>
              </a:rPr>
              <a:t>. </a:t>
            </a:r>
            <a:endParaRPr lang="en-US" sz="2800" b="1" dirty="0" smtClean="0">
              <a:solidFill>
                <a:schemeClr val="tx2"/>
              </a:solidFill>
            </a:endParaRPr>
          </a:p>
        </p:txBody>
      </p:sp>
      <p:sp>
        <p:nvSpPr>
          <p:cNvPr id="6" name="Rectangle 5"/>
          <p:cNvSpPr/>
          <p:nvPr/>
        </p:nvSpPr>
        <p:spPr>
          <a:xfrm>
            <a:off x="229793" y="1484293"/>
            <a:ext cx="8674290" cy="954107"/>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800" i="1" dirty="0"/>
              <a:t>What map scale is most appropriate so you could use a regional Habitat Assessment to improve your work?</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486400" y="2819400"/>
            <a:ext cx="354171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41110" y="5715000"/>
            <a:ext cx="8678958" cy="954107"/>
          </a:xfrm>
          <a:prstGeom prst="rect">
            <a:avLst/>
          </a:prstGeom>
        </p:spPr>
        <p:txBody>
          <a:bodyPr wrap="square">
            <a:spAutoFit/>
          </a:bodyPr>
          <a:lstStyle/>
          <a:p>
            <a:r>
              <a:rPr lang="en-US" sz="2800" dirty="0">
                <a:solidFill>
                  <a:schemeClr val="tx2"/>
                </a:solidFill>
              </a:rPr>
              <a:t>Ability to </a:t>
            </a:r>
            <a:r>
              <a:rPr lang="en-US" sz="2800" dirty="0" smtClean="0">
                <a:solidFill>
                  <a:schemeClr val="tx2"/>
                </a:solidFill>
              </a:rPr>
              <a:t>move </a:t>
            </a:r>
            <a:r>
              <a:rPr lang="en-US" sz="2800" dirty="0">
                <a:solidFill>
                  <a:schemeClr val="tx2"/>
                </a:solidFill>
              </a:rPr>
              <a:t>back and forth based on resolution of </a:t>
            </a:r>
            <a:r>
              <a:rPr lang="en-US" sz="2800" dirty="0" smtClean="0">
                <a:solidFill>
                  <a:schemeClr val="tx2"/>
                </a:solidFill>
              </a:rPr>
              <a:t>available data- </a:t>
            </a:r>
            <a:r>
              <a:rPr lang="en-US" sz="2800" dirty="0">
                <a:solidFill>
                  <a:schemeClr val="tx2"/>
                </a:solidFill>
              </a:rPr>
              <a:t>Hierarchical assessment</a:t>
            </a:r>
          </a:p>
        </p:txBody>
      </p:sp>
      <p:sp>
        <p:nvSpPr>
          <p:cNvPr id="8" name="Rectangle 7"/>
          <p:cNvSpPr/>
          <p:nvPr/>
        </p:nvSpPr>
        <p:spPr>
          <a:xfrm>
            <a:off x="247584" y="3805297"/>
            <a:ext cx="4903522" cy="1815882"/>
          </a:xfrm>
          <a:prstGeom prst="rect">
            <a:avLst/>
          </a:prstGeom>
        </p:spPr>
        <p:txBody>
          <a:bodyPr wrap="square">
            <a:spAutoFit/>
          </a:bodyPr>
          <a:lstStyle/>
          <a:p>
            <a:r>
              <a:rPr lang="en-US" sz="2800" dirty="0">
                <a:solidFill>
                  <a:schemeClr val="tx2"/>
                </a:solidFill>
              </a:rPr>
              <a:t>Others suggested the HUC 12 scale or smaller and the ability to switch from a Google Earth to Topo map scale.  </a:t>
            </a:r>
          </a:p>
        </p:txBody>
      </p:sp>
    </p:spTree>
    <p:extLst>
      <p:ext uri="{BB962C8B-B14F-4D97-AF65-F5344CB8AC3E}">
        <p14:creationId xmlns:p14="http://schemas.microsoft.com/office/powerpoint/2010/main" xmlns="" val="35923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10777</TotalTime>
  <Words>1768</Words>
  <Application>Microsoft Office PowerPoint</Application>
  <PresentationFormat>On-screen Show (4:3)</PresentationFormat>
  <Paragraphs>357</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Waveform</vt:lpstr>
      <vt:lpstr>Worksheet</vt:lpstr>
      <vt:lpstr>STAC Fish Habitat Workshop Report</vt:lpstr>
      <vt:lpstr>Workshop Steering Committee</vt:lpstr>
      <vt:lpstr>Outline</vt:lpstr>
      <vt:lpstr>Slide 4</vt:lpstr>
      <vt:lpstr>Regional Fish Habitat Assessment User Needs</vt:lpstr>
      <vt:lpstr>Questionnaire Methods</vt:lpstr>
      <vt:lpstr>Questionnaire Results</vt:lpstr>
      <vt:lpstr>Questionnaire Results</vt:lpstr>
      <vt:lpstr>Questionnaire Results</vt:lpstr>
      <vt:lpstr>Questionnaire Conclusions</vt:lpstr>
      <vt:lpstr>Slide 11</vt:lpstr>
      <vt:lpstr>National Fish Habitat Partnership </vt:lpstr>
      <vt:lpstr>What Do the Assessments Tell Us?</vt:lpstr>
      <vt:lpstr>What Do the Assessments Tell Us?</vt:lpstr>
      <vt:lpstr>Thank Goodness for USGS  and NOAA Partners!!!</vt:lpstr>
      <vt:lpstr>A summary of variables identified from the compilation effort compared to the National Fish Habitat Partnership Assessments separated by Factor Grouping</vt:lpstr>
      <vt:lpstr>Slide 17</vt:lpstr>
      <vt:lpstr>Workshop Results Determine Scale  and Criteria to Rank Variables</vt:lpstr>
      <vt:lpstr>Workshop Results  Identify the Variables Most Influencing Habitat</vt:lpstr>
      <vt:lpstr>Workshop Results Variables that were Identified as Significant by Multiple Habitat Types</vt:lpstr>
      <vt:lpstr>Identify Information Gaps</vt:lpstr>
      <vt:lpstr>Recommendations</vt:lpstr>
      <vt:lpstr>Recommendations</vt:lpstr>
      <vt:lpstr>Recommendations</vt:lpstr>
      <vt:lpstr>Recommendations</vt:lpstr>
      <vt:lpstr>Next Steps</vt:lpstr>
      <vt:lpstr>Next Steps</vt:lpstr>
      <vt:lpstr>Regional Fish Habitat Assessment Project</vt:lpstr>
      <vt:lpstr>Questions </vt:lpstr>
      <vt:lpstr>Project Timeline</vt:lpstr>
      <vt:lpstr>Project Timeline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ghunt</dc:creator>
  <cp:lastModifiedBy>STAC</cp:lastModifiedBy>
  <cp:revision>115</cp:revision>
  <dcterms:created xsi:type="dcterms:W3CDTF">2018-04-24T03:03:32Z</dcterms:created>
  <dcterms:modified xsi:type="dcterms:W3CDTF">2018-12-13T20:13:20Z</dcterms:modified>
</cp:coreProperties>
</file>