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2"/>
    <p:restoredTop sz="94574"/>
  </p:normalViewPr>
  <p:slideViewPr>
    <p:cSldViewPr snapToGrid="0" snapToObjects="1">
      <p:cViewPr varScale="1">
        <p:scale>
          <a:sx n="83" d="100"/>
          <a:sy n="83" d="100"/>
        </p:scale>
        <p:origin x="9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21ACC-F7A5-664A-B992-D3F36A86E26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5C77D-E540-A849-8695-4FE43A9DA243}" type="pres">
      <dgm:prSet presAssocID="{29D21ACC-F7A5-664A-B992-D3F36A86E262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75149C47-9D70-7641-8FC4-4A2272407AF6}" type="presOf" srcId="{29D21ACC-F7A5-664A-B992-D3F36A86E262}" destId="{5885C77D-E540-A849-8695-4FE43A9DA243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223EC-7796-7243-8FBE-BFDF4286B2A1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50660-A513-2A46-BE3E-0823C84EED6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May 24 </a:t>
          </a:r>
          <a:r>
            <a:rPr lang="en-US" sz="2400" dirty="0"/>
            <a:t>| Impacts of COVID-19 on Local Government </a:t>
          </a:r>
        </a:p>
      </dgm:t>
    </dgm:pt>
    <dgm:pt modelId="{DF51BE48-898F-EF44-978D-14AB79E71EEF}" type="parTrans" cxnId="{AEC69504-CE7E-1A41-B3EA-7255A24D464B}">
      <dgm:prSet/>
      <dgm:spPr/>
      <dgm:t>
        <a:bodyPr/>
        <a:lstStyle/>
        <a:p>
          <a:endParaRPr lang="en-US"/>
        </a:p>
      </dgm:t>
    </dgm:pt>
    <dgm:pt modelId="{C41C17EE-B7BE-AB47-BDF0-C7738F43E16E}" type="sibTrans" cxnId="{AEC69504-CE7E-1A41-B3EA-7255A24D464B}">
      <dgm:prSet/>
      <dgm:spPr/>
      <dgm:t>
        <a:bodyPr/>
        <a:lstStyle/>
        <a:p>
          <a:endParaRPr lang="en-US"/>
        </a:p>
      </dgm:t>
    </dgm:pt>
    <dgm:pt modelId="{F5301E1B-F2B1-2048-99FD-2BFE35AF5F4E}">
      <dgm:prSet phldrT="[Text]" custT="1"/>
      <dgm:spPr/>
      <dgm:t>
        <a:bodyPr/>
        <a:lstStyle/>
        <a:p>
          <a:r>
            <a:rPr lang="en-US" sz="2400" dirty="0"/>
            <a:t>June 7 | Impacts of COVID-19 on Fisheries and Aquaculture</a:t>
          </a:r>
        </a:p>
      </dgm:t>
    </dgm:pt>
    <dgm:pt modelId="{9794CD24-95CD-2B4D-966C-DF3CE35A515E}" type="parTrans" cxnId="{DA612419-1D9B-F741-BB11-0751C3E43F33}">
      <dgm:prSet/>
      <dgm:spPr/>
      <dgm:t>
        <a:bodyPr/>
        <a:lstStyle/>
        <a:p>
          <a:endParaRPr lang="en-US"/>
        </a:p>
      </dgm:t>
    </dgm:pt>
    <dgm:pt modelId="{E7B0B355-6155-874E-97A8-8A9BB362B662}" type="sibTrans" cxnId="{DA612419-1D9B-F741-BB11-0751C3E43F33}">
      <dgm:prSet/>
      <dgm:spPr/>
      <dgm:t>
        <a:bodyPr/>
        <a:lstStyle/>
        <a:p>
          <a:endParaRPr lang="en-US"/>
        </a:p>
      </dgm:t>
    </dgm:pt>
    <dgm:pt modelId="{C501F2FE-F3F8-6443-A434-C45640855263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June 14 </a:t>
          </a:r>
          <a:r>
            <a:rPr lang="en-US" sz="2800" b="1" dirty="0"/>
            <a:t>| Impacts of COVID-19 on Nutrient Dynamics </a:t>
          </a:r>
        </a:p>
      </dgm:t>
    </dgm:pt>
    <dgm:pt modelId="{9E0934EF-E1F9-B44D-8FFE-B1F58AC21666}" type="parTrans" cxnId="{824EE296-F6B7-9F4D-A5FB-7807A253AB96}">
      <dgm:prSet/>
      <dgm:spPr/>
      <dgm:t>
        <a:bodyPr/>
        <a:lstStyle/>
        <a:p>
          <a:endParaRPr lang="en-US"/>
        </a:p>
      </dgm:t>
    </dgm:pt>
    <dgm:pt modelId="{B6A34483-1CDD-D846-87E4-4037859E2085}" type="sibTrans" cxnId="{824EE296-F6B7-9F4D-A5FB-7807A253AB96}">
      <dgm:prSet/>
      <dgm:spPr/>
      <dgm:t>
        <a:bodyPr/>
        <a:lstStyle/>
        <a:p>
          <a:endParaRPr lang="en-US"/>
        </a:p>
      </dgm:t>
    </dgm:pt>
    <dgm:pt modelId="{4F3B6DB9-01D6-3747-8DFB-72C51A7359DD}">
      <dgm:prSet custT="1"/>
      <dgm:spPr/>
      <dgm:t>
        <a:bodyPr/>
        <a:lstStyle/>
        <a:p>
          <a:pPr algn="l"/>
          <a:endParaRPr lang="en-US" sz="2600" dirty="0"/>
        </a:p>
      </dgm:t>
    </dgm:pt>
    <dgm:pt modelId="{F3358E3A-CACA-0941-97AC-0779A0EE4EB6}" type="sibTrans" cxnId="{57632EB9-2011-8E42-9EDE-5A0F043B9648}">
      <dgm:prSet/>
      <dgm:spPr/>
      <dgm:t>
        <a:bodyPr/>
        <a:lstStyle/>
        <a:p>
          <a:endParaRPr lang="en-US"/>
        </a:p>
      </dgm:t>
    </dgm:pt>
    <dgm:pt modelId="{C4516AE1-EA3C-1E4B-AF1F-6578E3C790D0}" type="parTrans" cxnId="{57632EB9-2011-8E42-9EDE-5A0F043B9648}">
      <dgm:prSet/>
      <dgm:spPr/>
      <dgm:t>
        <a:bodyPr/>
        <a:lstStyle/>
        <a:p>
          <a:endParaRPr lang="en-US"/>
        </a:p>
      </dgm:t>
    </dgm:pt>
    <dgm:pt modelId="{91496BAE-AF8D-9F4B-A467-FB2056F6F523}" type="pres">
      <dgm:prSet presAssocID="{A7F223EC-7796-7243-8FBE-BFDF4286B2A1}" presName="vert0" presStyleCnt="0">
        <dgm:presLayoutVars>
          <dgm:dir/>
          <dgm:animOne val="branch"/>
          <dgm:animLvl val="lvl"/>
        </dgm:presLayoutVars>
      </dgm:prSet>
      <dgm:spPr/>
    </dgm:pt>
    <dgm:pt modelId="{5F79C1F3-9E6F-DC4B-96C1-BF238381FE06}" type="pres">
      <dgm:prSet presAssocID="{4F3B6DB9-01D6-3747-8DFB-72C51A7359DD}" presName="thickLine" presStyleLbl="alignNode1" presStyleIdx="0" presStyleCnt="1"/>
      <dgm:spPr/>
    </dgm:pt>
    <dgm:pt modelId="{FFB11431-2F44-BC4B-B065-F92B93A7A387}" type="pres">
      <dgm:prSet presAssocID="{4F3B6DB9-01D6-3747-8DFB-72C51A7359DD}" presName="horz1" presStyleCnt="0"/>
      <dgm:spPr/>
    </dgm:pt>
    <dgm:pt modelId="{3641194E-459F-DB49-AC92-F8C23F4528DD}" type="pres">
      <dgm:prSet presAssocID="{4F3B6DB9-01D6-3747-8DFB-72C51A7359DD}" presName="tx1" presStyleLbl="revTx" presStyleIdx="0" presStyleCnt="4" custFlipHor="1" custScaleX="13293" custScaleY="78516" custLinFactX="-34408" custLinFactNeighborX="-100000" custLinFactNeighborY="7463"/>
      <dgm:spPr/>
    </dgm:pt>
    <dgm:pt modelId="{01D89C59-4099-1F4F-9089-42A09FD6303A}" type="pres">
      <dgm:prSet presAssocID="{4F3B6DB9-01D6-3747-8DFB-72C51A7359DD}" presName="vert1" presStyleCnt="0"/>
      <dgm:spPr/>
    </dgm:pt>
    <dgm:pt modelId="{7DDCBA04-3D3F-024F-8A26-DADCFF6D71C2}" type="pres">
      <dgm:prSet presAssocID="{5DB50660-A513-2A46-BE3E-0823C84EED62}" presName="vertSpace2a" presStyleCnt="0"/>
      <dgm:spPr/>
    </dgm:pt>
    <dgm:pt modelId="{C191183F-4B64-F448-B6AD-668A7264D065}" type="pres">
      <dgm:prSet presAssocID="{5DB50660-A513-2A46-BE3E-0823C84EED62}" presName="horz2" presStyleCnt="0"/>
      <dgm:spPr/>
    </dgm:pt>
    <dgm:pt modelId="{D405CB69-1C73-5343-8999-5F5377127227}" type="pres">
      <dgm:prSet presAssocID="{5DB50660-A513-2A46-BE3E-0823C84EED62}" presName="horzSpace2" presStyleCnt="0"/>
      <dgm:spPr/>
    </dgm:pt>
    <dgm:pt modelId="{70CA8A2A-0F5C-424B-A8A3-A629E535976C}" type="pres">
      <dgm:prSet presAssocID="{5DB50660-A513-2A46-BE3E-0823C84EED62}" presName="tx2" presStyleLbl="revTx" presStyleIdx="1" presStyleCnt="4"/>
      <dgm:spPr/>
    </dgm:pt>
    <dgm:pt modelId="{9821E11B-7BDA-AC4D-8398-280852D937CF}" type="pres">
      <dgm:prSet presAssocID="{5DB50660-A513-2A46-BE3E-0823C84EED62}" presName="vert2" presStyleCnt="0"/>
      <dgm:spPr/>
    </dgm:pt>
    <dgm:pt modelId="{F68E998F-002A-754A-90CE-6E7C56493F0C}" type="pres">
      <dgm:prSet presAssocID="{5DB50660-A513-2A46-BE3E-0823C84EED62}" presName="thinLine2b" presStyleLbl="callout" presStyleIdx="0" presStyleCnt="3"/>
      <dgm:spPr/>
    </dgm:pt>
    <dgm:pt modelId="{59B7E55A-0EE5-444F-8E1D-13246C5184E1}" type="pres">
      <dgm:prSet presAssocID="{5DB50660-A513-2A46-BE3E-0823C84EED62}" presName="vertSpace2b" presStyleCnt="0"/>
      <dgm:spPr/>
    </dgm:pt>
    <dgm:pt modelId="{B2F16515-C508-9D4D-AA08-A609208D6C55}" type="pres">
      <dgm:prSet presAssocID="{F5301E1B-F2B1-2048-99FD-2BFE35AF5F4E}" presName="horz2" presStyleCnt="0"/>
      <dgm:spPr/>
    </dgm:pt>
    <dgm:pt modelId="{296258F1-55B6-BA46-BE44-11BCC2B5107B}" type="pres">
      <dgm:prSet presAssocID="{F5301E1B-F2B1-2048-99FD-2BFE35AF5F4E}" presName="horzSpace2" presStyleCnt="0"/>
      <dgm:spPr/>
    </dgm:pt>
    <dgm:pt modelId="{6510ADB3-78A5-1646-9FA0-F55B7A6057C0}" type="pres">
      <dgm:prSet presAssocID="{F5301E1B-F2B1-2048-99FD-2BFE35AF5F4E}" presName="tx2" presStyleLbl="revTx" presStyleIdx="2" presStyleCnt="4"/>
      <dgm:spPr/>
    </dgm:pt>
    <dgm:pt modelId="{710C8734-3814-3B43-AED8-3509A1FAC9F5}" type="pres">
      <dgm:prSet presAssocID="{F5301E1B-F2B1-2048-99FD-2BFE35AF5F4E}" presName="vert2" presStyleCnt="0"/>
      <dgm:spPr/>
    </dgm:pt>
    <dgm:pt modelId="{2F15A86F-5EB6-0446-A62D-DD465A7338E2}" type="pres">
      <dgm:prSet presAssocID="{F5301E1B-F2B1-2048-99FD-2BFE35AF5F4E}" presName="thinLine2b" presStyleLbl="callout" presStyleIdx="1" presStyleCnt="3"/>
      <dgm:spPr/>
    </dgm:pt>
    <dgm:pt modelId="{52865BF8-28E5-AA4D-B91D-2E175CD0988F}" type="pres">
      <dgm:prSet presAssocID="{F5301E1B-F2B1-2048-99FD-2BFE35AF5F4E}" presName="vertSpace2b" presStyleCnt="0"/>
      <dgm:spPr/>
    </dgm:pt>
    <dgm:pt modelId="{9ED088FF-3AF9-F247-85D7-27474EB6B40A}" type="pres">
      <dgm:prSet presAssocID="{C501F2FE-F3F8-6443-A434-C45640855263}" presName="horz2" presStyleCnt="0"/>
      <dgm:spPr/>
    </dgm:pt>
    <dgm:pt modelId="{FC48D96E-AD95-724E-BBEB-0884871AF5CF}" type="pres">
      <dgm:prSet presAssocID="{C501F2FE-F3F8-6443-A434-C45640855263}" presName="horzSpace2" presStyleCnt="0"/>
      <dgm:spPr/>
    </dgm:pt>
    <dgm:pt modelId="{34D6C329-2BD6-AE49-9714-91F2C12C73FF}" type="pres">
      <dgm:prSet presAssocID="{C501F2FE-F3F8-6443-A434-C45640855263}" presName="tx2" presStyleLbl="revTx" presStyleIdx="3" presStyleCnt="4" custScaleX="126810"/>
      <dgm:spPr/>
    </dgm:pt>
    <dgm:pt modelId="{D383D0F7-6BA0-764B-8306-7B2BA40D3325}" type="pres">
      <dgm:prSet presAssocID="{C501F2FE-F3F8-6443-A434-C45640855263}" presName="vert2" presStyleCnt="0"/>
      <dgm:spPr/>
    </dgm:pt>
    <dgm:pt modelId="{71DFB1BA-3C53-AE48-8BF7-21289DE205CF}" type="pres">
      <dgm:prSet presAssocID="{C501F2FE-F3F8-6443-A434-C45640855263}" presName="thinLine2b" presStyleLbl="callout" presStyleIdx="2" presStyleCnt="3"/>
      <dgm:spPr/>
    </dgm:pt>
    <dgm:pt modelId="{9A4FA1AD-F3A8-E041-B5C8-AE3A632EDFF0}" type="pres">
      <dgm:prSet presAssocID="{C501F2FE-F3F8-6443-A434-C45640855263}" presName="vertSpace2b" presStyleCnt="0"/>
      <dgm:spPr/>
    </dgm:pt>
  </dgm:ptLst>
  <dgm:cxnLst>
    <dgm:cxn modelId="{AEC69504-CE7E-1A41-B3EA-7255A24D464B}" srcId="{4F3B6DB9-01D6-3747-8DFB-72C51A7359DD}" destId="{5DB50660-A513-2A46-BE3E-0823C84EED62}" srcOrd="0" destOrd="0" parTransId="{DF51BE48-898F-EF44-978D-14AB79E71EEF}" sibTransId="{C41C17EE-B7BE-AB47-BDF0-C7738F43E16E}"/>
    <dgm:cxn modelId="{B64C9C0B-5E2B-FD46-BBDB-E0A36574BC1A}" type="presOf" srcId="{A7F223EC-7796-7243-8FBE-BFDF4286B2A1}" destId="{91496BAE-AF8D-9F4B-A467-FB2056F6F523}" srcOrd="0" destOrd="0" presId="urn:microsoft.com/office/officeart/2008/layout/LinedList"/>
    <dgm:cxn modelId="{DA612419-1D9B-F741-BB11-0751C3E43F33}" srcId="{4F3B6DB9-01D6-3747-8DFB-72C51A7359DD}" destId="{F5301E1B-F2B1-2048-99FD-2BFE35AF5F4E}" srcOrd="1" destOrd="0" parTransId="{9794CD24-95CD-2B4D-966C-DF3CE35A515E}" sibTransId="{E7B0B355-6155-874E-97A8-8A9BB362B662}"/>
    <dgm:cxn modelId="{9C85C45D-74D0-4044-A641-6F4CDBEE7E05}" type="presOf" srcId="{5DB50660-A513-2A46-BE3E-0823C84EED62}" destId="{70CA8A2A-0F5C-424B-A8A3-A629E535976C}" srcOrd="0" destOrd="0" presId="urn:microsoft.com/office/officeart/2008/layout/LinedList"/>
    <dgm:cxn modelId="{118D7945-6E3C-2E4B-9D19-127C6CD85251}" type="presOf" srcId="{F5301E1B-F2B1-2048-99FD-2BFE35AF5F4E}" destId="{6510ADB3-78A5-1646-9FA0-F55B7A6057C0}" srcOrd="0" destOrd="0" presId="urn:microsoft.com/office/officeart/2008/layout/LinedList"/>
    <dgm:cxn modelId="{824EE296-F6B7-9F4D-A5FB-7807A253AB96}" srcId="{4F3B6DB9-01D6-3747-8DFB-72C51A7359DD}" destId="{C501F2FE-F3F8-6443-A434-C45640855263}" srcOrd="2" destOrd="0" parTransId="{9E0934EF-E1F9-B44D-8FFE-B1F58AC21666}" sibTransId="{B6A34483-1CDD-D846-87E4-4037859E2085}"/>
    <dgm:cxn modelId="{57632EB9-2011-8E42-9EDE-5A0F043B9648}" srcId="{A7F223EC-7796-7243-8FBE-BFDF4286B2A1}" destId="{4F3B6DB9-01D6-3747-8DFB-72C51A7359DD}" srcOrd="0" destOrd="0" parTransId="{C4516AE1-EA3C-1E4B-AF1F-6578E3C790D0}" sibTransId="{F3358E3A-CACA-0941-97AC-0779A0EE4EB6}"/>
    <dgm:cxn modelId="{7D1D49C1-B6D2-584F-9AF9-157B9F093223}" type="presOf" srcId="{4F3B6DB9-01D6-3747-8DFB-72C51A7359DD}" destId="{3641194E-459F-DB49-AC92-F8C23F4528DD}" srcOrd="0" destOrd="0" presId="urn:microsoft.com/office/officeart/2008/layout/LinedList"/>
    <dgm:cxn modelId="{D24EA4FC-7982-494E-819D-94303A4C42E5}" type="presOf" srcId="{C501F2FE-F3F8-6443-A434-C45640855263}" destId="{34D6C329-2BD6-AE49-9714-91F2C12C73FF}" srcOrd="0" destOrd="0" presId="urn:microsoft.com/office/officeart/2008/layout/LinedList"/>
    <dgm:cxn modelId="{0458CEA9-FA80-CB47-90E9-68CEE27CB000}" type="presParOf" srcId="{91496BAE-AF8D-9F4B-A467-FB2056F6F523}" destId="{5F79C1F3-9E6F-DC4B-96C1-BF238381FE06}" srcOrd="0" destOrd="0" presId="urn:microsoft.com/office/officeart/2008/layout/LinedList"/>
    <dgm:cxn modelId="{70905E65-8DFB-4640-9983-CC48A6827CD2}" type="presParOf" srcId="{91496BAE-AF8D-9F4B-A467-FB2056F6F523}" destId="{FFB11431-2F44-BC4B-B065-F92B93A7A387}" srcOrd="1" destOrd="0" presId="urn:microsoft.com/office/officeart/2008/layout/LinedList"/>
    <dgm:cxn modelId="{7A1D267F-DDD6-D941-983E-2CBBE0FE6A6B}" type="presParOf" srcId="{FFB11431-2F44-BC4B-B065-F92B93A7A387}" destId="{3641194E-459F-DB49-AC92-F8C23F4528DD}" srcOrd="0" destOrd="0" presId="urn:microsoft.com/office/officeart/2008/layout/LinedList"/>
    <dgm:cxn modelId="{183FF69B-CE42-8B45-A876-1D6BE7020122}" type="presParOf" srcId="{FFB11431-2F44-BC4B-B065-F92B93A7A387}" destId="{01D89C59-4099-1F4F-9089-42A09FD6303A}" srcOrd="1" destOrd="0" presId="urn:microsoft.com/office/officeart/2008/layout/LinedList"/>
    <dgm:cxn modelId="{47366E76-564C-9446-AA50-41702095C94A}" type="presParOf" srcId="{01D89C59-4099-1F4F-9089-42A09FD6303A}" destId="{7DDCBA04-3D3F-024F-8A26-DADCFF6D71C2}" srcOrd="0" destOrd="0" presId="urn:microsoft.com/office/officeart/2008/layout/LinedList"/>
    <dgm:cxn modelId="{C1EAE9E6-7890-0044-9A9E-37767428549B}" type="presParOf" srcId="{01D89C59-4099-1F4F-9089-42A09FD6303A}" destId="{C191183F-4B64-F448-B6AD-668A7264D065}" srcOrd="1" destOrd="0" presId="urn:microsoft.com/office/officeart/2008/layout/LinedList"/>
    <dgm:cxn modelId="{7D0E3B66-7811-DA4C-8B48-3B9085106B0B}" type="presParOf" srcId="{C191183F-4B64-F448-B6AD-668A7264D065}" destId="{D405CB69-1C73-5343-8999-5F5377127227}" srcOrd="0" destOrd="0" presId="urn:microsoft.com/office/officeart/2008/layout/LinedList"/>
    <dgm:cxn modelId="{C6EB448D-E323-EA4E-8CC1-ABF7E056CFE8}" type="presParOf" srcId="{C191183F-4B64-F448-B6AD-668A7264D065}" destId="{70CA8A2A-0F5C-424B-A8A3-A629E535976C}" srcOrd="1" destOrd="0" presId="urn:microsoft.com/office/officeart/2008/layout/LinedList"/>
    <dgm:cxn modelId="{2AC63F65-254D-244D-BFBD-E51B52447DE0}" type="presParOf" srcId="{C191183F-4B64-F448-B6AD-668A7264D065}" destId="{9821E11B-7BDA-AC4D-8398-280852D937CF}" srcOrd="2" destOrd="0" presId="urn:microsoft.com/office/officeart/2008/layout/LinedList"/>
    <dgm:cxn modelId="{2E414762-FD3F-6344-8F8D-BF344E79FAC1}" type="presParOf" srcId="{01D89C59-4099-1F4F-9089-42A09FD6303A}" destId="{F68E998F-002A-754A-90CE-6E7C56493F0C}" srcOrd="2" destOrd="0" presId="urn:microsoft.com/office/officeart/2008/layout/LinedList"/>
    <dgm:cxn modelId="{A085DB6B-4A86-5744-BE7A-B3A691E80A70}" type="presParOf" srcId="{01D89C59-4099-1F4F-9089-42A09FD6303A}" destId="{59B7E55A-0EE5-444F-8E1D-13246C5184E1}" srcOrd="3" destOrd="0" presId="urn:microsoft.com/office/officeart/2008/layout/LinedList"/>
    <dgm:cxn modelId="{CC2C96DD-58C5-CF4A-A479-47EB4F3BCEAD}" type="presParOf" srcId="{01D89C59-4099-1F4F-9089-42A09FD6303A}" destId="{B2F16515-C508-9D4D-AA08-A609208D6C55}" srcOrd="4" destOrd="0" presId="urn:microsoft.com/office/officeart/2008/layout/LinedList"/>
    <dgm:cxn modelId="{76B41EF5-037F-C741-BD03-2373E0F531EE}" type="presParOf" srcId="{B2F16515-C508-9D4D-AA08-A609208D6C55}" destId="{296258F1-55B6-BA46-BE44-11BCC2B5107B}" srcOrd="0" destOrd="0" presId="urn:microsoft.com/office/officeart/2008/layout/LinedList"/>
    <dgm:cxn modelId="{8A88E7C3-D216-3A45-A166-87C904B5C8FD}" type="presParOf" srcId="{B2F16515-C508-9D4D-AA08-A609208D6C55}" destId="{6510ADB3-78A5-1646-9FA0-F55B7A6057C0}" srcOrd="1" destOrd="0" presId="urn:microsoft.com/office/officeart/2008/layout/LinedList"/>
    <dgm:cxn modelId="{41F0C5CF-B02A-6543-B6F6-BD16AB897D39}" type="presParOf" srcId="{B2F16515-C508-9D4D-AA08-A609208D6C55}" destId="{710C8734-3814-3B43-AED8-3509A1FAC9F5}" srcOrd="2" destOrd="0" presId="urn:microsoft.com/office/officeart/2008/layout/LinedList"/>
    <dgm:cxn modelId="{7538DED8-A42A-8E43-9FE8-861A7D32E0E7}" type="presParOf" srcId="{01D89C59-4099-1F4F-9089-42A09FD6303A}" destId="{2F15A86F-5EB6-0446-A62D-DD465A7338E2}" srcOrd="5" destOrd="0" presId="urn:microsoft.com/office/officeart/2008/layout/LinedList"/>
    <dgm:cxn modelId="{A46567BF-2D4F-D747-9FE1-C10C3714718B}" type="presParOf" srcId="{01D89C59-4099-1F4F-9089-42A09FD6303A}" destId="{52865BF8-28E5-AA4D-B91D-2E175CD0988F}" srcOrd="6" destOrd="0" presId="urn:microsoft.com/office/officeart/2008/layout/LinedList"/>
    <dgm:cxn modelId="{8BCE9A34-1797-E44C-8C0E-A0BECBF67191}" type="presParOf" srcId="{01D89C59-4099-1F4F-9089-42A09FD6303A}" destId="{9ED088FF-3AF9-F247-85D7-27474EB6B40A}" srcOrd="7" destOrd="0" presId="urn:microsoft.com/office/officeart/2008/layout/LinedList"/>
    <dgm:cxn modelId="{812084B5-9AC4-224E-8C9D-6AAD014630FC}" type="presParOf" srcId="{9ED088FF-3AF9-F247-85D7-27474EB6B40A}" destId="{FC48D96E-AD95-724E-BBEB-0884871AF5CF}" srcOrd="0" destOrd="0" presId="urn:microsoft.com/office/officeart/2008/layout/LinedList"/>
    <dgm:cxn modelId="{B30C0967-B9FC-1145-8F67-C6C905853645}" type="presParOf" srcId="{9ED088FF-3AF9-F247-85D7-27474EB6B40A}" destId="{34D6C329-2BD6-AE49-9714-91F2C12C73FF}" srcOrd="1" destOrd="0" presId="urn:microsoft.com/office/officeart/2008/layout/LinedList"/>
    <dgm:cxn modelId="{611E7D79-0F9D-1443-A93D-C79C5436FC04}" type="presParOf" srcId="{9ED088FF-3AF9-F247-85D7-27474EB6B40A}" destId="{D383D0F7-6BA0-764B-8306-7B2BA40D3325}" srcOrd="2" destOrd="0" presId="urn:microsoft.com/office/officeart/2008/layout/LinedList"/>
    <dgm:cxn modelId="{ACC3DB4E-6771-1243-954F-C8B2B20408A9}" type="presParOf" srcId="{01D89C59-4099-1F4F-9089-42A09FD6303A}" destId="{71DFB1BA-3C53-AE48-8BF7-21289DE205CF}" srcOrd="8" destOrd="0" presId="urn:microsoft.com/office/officeart/2008/layout/LinedList"/>
    <dgm:cxn modelId="{AA976BC5-5D5E-C545-9604-49001C5AED48}" type="presParOf" srcId="{01D89C59-4099-1F4F-9089-42A09FD6303A}" destId="{9A4FA1AD-F3A8-E041-B5C8-AE3A632EDFF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771F8-A7BF-2A4D-890B-9D3600C8FA88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4F002-B300-E14D-95ED-EBF2E1F9014D}">
      <dgm:prSet phldrT="[Text]" custT="1"/>
      <dgm:spPr/>
      <dgm:t>
        <a:bodyPr/>
        <a:lstStyle/>
        <a:p>
          <a:r>
            <a:rPr lang="en-US" sz="2700" b="1" dirty="0"/>
            <a:t>Maria </a:t>
          </a:r>
          <a:r>
            <a:rPr lang="en-US" sz="2700" b="1" dirty="0" err="1"/>
            <a:t>Tzortziou</a:t>
          </a:r>
          <a:r>
            <a:rPr lang="en-US" sz="2700" b="1" dirty="0"/>
            <a:t> </a:t>
          </a:r>
          <a:r>
            <a:rPr lang="en-US" sz="2700" dirty="0"/>
            <a:t> </a:t>
          </a:r>
        </a:p>
        <a:p>
          <a:r>
            <a:rPr lang="en-US" sz="2400" dirty="0"/>
            <a:t>City College of New York</a:t>
          </a:r>
        </a:p>
      </dgm:t>
    </dgm:pt>
    <dgm:pt modelId="{B4EB44B8-845A-B24D-906A-BB6ACB6884A2}" type="parTrans" cxnId="{EA717DD6-C14F-774E-82DE-4F4E5DC35835}">
      <dgm:prSet/>
      <dgm:spPr/>
      <dgm:t>
        <a:bodyPr/>
        <a:lstStyle/>
        <a:p>
          <a:endParaRPr lang="en-US"/>
        </a:p>
      </dgm:t>
    </dgm:pt>
    <dgm:pt modelId="{9299808A-D390-1041-8896-9F6229DA3DAA}" type="sibTrans" cxnId="{EA717DD6-C14F-774E-82DE-4F4E5DC35835}">
      <dgm:prSet/>
      <dgm:spPr/>
      <dgm:t>
        <a:bodyPr/>
        <a:lstStyle/>
        <a:p>
          <a:endParaRPr lang="en-US"/>
        </a:p>
      </dgm:t>
    </dgm:pt>
    <dgm:pt modelId="{271ED374-DEF5-1247-B1E7-C2A63710AD23}">
      <dgm:prSet phldrT="[Text]" custT="1"/>
      <dgm:spPr/>
      <dgm:t>
        <a:bodyPr/>
        <a:lstStyle/>
        <a:p>
          <a:r>
            <a:rPr lang="en-US" sz="2700" b="1" dirty="0"/>
            <a:t>Mark Trice</a:t>
          </a:r>
        </a:p>
        <a:p>
          <a:r>
            <a:rPr lang="en-US" sz="2400" dirty="0"/>
            <a:t>MD DNR</a:t>
          </a:r>
        </a:p>
      </dgm:t>
    </dgm:pt>
    <dgm:pt modelId="{7535D659-C2EE-4A44-BA4D-E666C70A2770}" type="parTrans" cxnId="{5D80417F-4C32-D44A-AA48-4B8D4A5EDB95}">
      <dgm:prSet/>
      <dgm:spPr/>
      <dgm:t>
        <a:bodyPr/>
        <a:lstStyle/>
        <a:p>
          <a:endParaRPr lang="en-US"/>
        </a:p>
      </dgm:t>
    </dgm:pt>
    <dgm:pt modelId="{86C81385-0CA2-EF44-A848-B53E5A96BFD4}" type="sibTrans" cxnId="{5D80417F-4C32-D44A-AA48-4B8D4A5EDB95}">
      <dgm:prSet/>
      <dgm:spPr/>
      <dgm:t>
        <a:bodyPr/>
        <a:lstStyle/>
        <a:p>
          <a:endParaRPr lang="en-US"/>
        </a:p>
      </dgm:t>
    </dgm:pt>
    <dgm:pt modelId="{4DAD880D-4074-6C48-9B34-1865AC993064}">
      <dgm:prSet phldrT="[Text]" custT="1"/>
      <dgm:spPr/>
      <dgm:t>
        <a:bodyPr/>
        <a:lstStyle/>
        <a:p>
          <a:r>
            <a:rPr lang="en-US" sz="2700" b="1" dirty="0"/>
            <a:t>Chris Brosch</a:t>
          </a:r>
        </a:p>
        <a:p>
          <a:r>
            <a:rPr lang="en-US" sz="2400" dirty="0"/>
            <a:t>DE Dept of Ag</a:t>
          </a:r>
        </a:p>
        <a:p>
          <a:r>
            <a:rPr lang="en-US" sz="2400" dirty="0"/>
            <a:t>STAC Member</a:t>
          </a:r>
        </a:p>
      </dgm:t>
    </dgm:pt>
    <dgm:pt modelId="{237A6AFE-177B-474F-81BB-8E50B998700B}" type="parTrans" cxnId="{6933FE47-E023-0947-B3B6-3FD1BF3D5150}">
      <dgm:prSet/>
      <dgm:spPr/>
      <dgm:t>
        <a:bodyPr/>
        <a:lstStyle/>
        <a:p>
          <a:endParaRPr lang="en-US"/>
        </a:p>
      </dgm:t>
    </dgm:pt>
    <dgm:pt modelId="{4BD9DCE5-9777-AC45-B550-DEB243B42DF2}" type="sibTrans" cxnId="{6933FE47-E023-0947-B3B6-3FD1BF3D5150}">
      <dgm:prSet/>
      <dgm:spPr/>
      <dgm:t>
        <a:bodyPr/>
        <a:lstStyle/>
        <a:p>
          <a:endParaRPr lang="en-US"/>
        </a:p>
      </dgm:t>
    </dgm:pt>
    <dgm:pt modelId="{A3EF8545-E556-EA4E-9651-B8EFD55E7E9E}">
      <dgm:prSet phldrT="[Text]" custT="1"/>
      <dgm:spPr/>
      <dgm:t>
        <a:bodyPr/>
        <a:lstStyle/>
        <a:p>
          <a:r>
            <a:rPr lang="en-US" sz="2700" b="1" dirty="0"/>
            <a:t>Ed Dunne </a:t>
          </a:r>
        </a:p>
        <a:p>
          <a:r>
            <a:rPr lang="en-US" sz="2400" dirty="0"/>
            <a:t>DOEE</a:t>
          </a:r>
        </a:p>
      </dgm:t>
    </dgm:pt>
    <dgm:pt modelId="{F185C839-572F-B94B-ABE1-DABA3BA2AB33}" type="parTrans" cxnId="{CDD3004C-FE5C-5648-97EB-4B72601D0551}">
      <dgm:prSet/>
      <dgm:spPr/>
      <dgm:t>
        <a:bodyPr/>
        <a:lstStyle/>
        <a:p>
          <a:endParaRPr lang="en-US"/>
        </a:p>
      </dgm:t>
    </dgm:pt>
    <dgm:pt modelId="{1499F96C-D6C9-B34C-A080-84004B425314}" type="sibTrans" cxnId="{CDD3004C-FE5C-5648-97EB-4B72601D0551}">
      <dgm:prSet/>
      <dgm:spPr/>
      <dgm:t>
        <a:bodyPr/>
        <a:lstStyle/>
        <a:p>
          <a:endParaRPr lang="en-US"/>
        </a:p>
      </dgm:t>
    </dgm:pt>
    <dgm:pt modelId="{FED438E0-A699-4E1E-BAAD-4127BCCDDF72}">
      <dgm:prSet/>
      <dgm:spPr/>
      <dgm:t>
        <a:bodyPr/>
        <a:lstStyle/>
        <a:p>
          <a:r>
            <a:rPr lang="en-US" b="1" dirty="0"/>
            <a:t>Lara Fowler</a:t>
          </a:r>
        </a:p>
        <a:p>
          <a:r>
            <a:rPr lang="en-US" dirty="0"/>
            <a:t>PSU, STAC member</a:t>
          </a:r>
        </a:p>
        <a:p>
          <a:r>
            <a:rPr lang="en-US" dirty="0"/>
            <a:t>Facilitator </a:t>
          </a:r>
        </a:p>
      </dgm:t>
    </dgm:pt>
    <dgm:pt modelId="{5C93DF74-2D25-4941-B380-3BA74E678097}" type="parTrans" cxnId="{375D8848-37F4-42B3-BB30-1BFE77E6D4E2}">
      <dgm:prSet/>
      <dgm:spPr/>
      <dgm:t>
        <a:bodyPr/>
        <a:lstStyle/>
        <a:p>
          <a:endParaRPr lang="en-US"/>
        </a:p>
      </dgm:t>
    </dgm:pt>
    <dgm:pt modelId="{576537A6-63D4-446F-9E28-4E7595F25DDF}" type="sibTrans" cxnId="{375D8848-37F4-42B3-BB30-1BFE77E6D4E2}">
      <dgm:prSet/>
      <dgm:spPr/>
      <dgm:t>
        <a:bodyPr/>
        <a:lstStyle/>
        <a:p>
          <a:endParaRPr lang="en-US"/>
        </a:p>
      </dgm:t>
    </dgm:pt>
    <dgm:pt modelId="{404B97D8-D272-364F-B7DD-1D9A62BD75EB}" type="pres">
      <dgm:prSet presAssocID="{970771F8-A7BF-2A4D-890B-9D3600C8FA88}" presName="Name0" presStyleCnt="0">
        <dgm:presLayoutVars>
          <dgm:dir/>
          <dgm:resizeHandles val="exact"/>
        </dgm:presLayoutVars>
      </dgm:prSet>
      <dgm:spPr/>
    </dgm:pt>
    <dgm:pt modelId="{A126D9C8-06A8-8345-93CB-A13A9142AF8C}" type="pres">
      <dgm:prSet presAssocID="{CA64F002-B300-E14D-95ED-EBF2E1F9014D}" presName="composite" presStyleCnt="0"/>
      <dgm:spPr/>
    </dgm:pt>
    <dgm:pt modelId="{3E515BB4-2FCD-FA49-B7C5-975BA19811FD}" type="pres">
      <dgm:prSet presAssocID="{CA64F002-B300-E14D-95ED-EBF2E1F9014D}" presName="rect1" presStyleLbl="trAlignAcc1" presStyleIdx="0" presStyleCnt="5">
        <dgm:presLayoutVars>
          <dgm:bulletEnabled val="1"/>
        </dgm:presLayoutVars>
      </dgm:prSet>
      <dgm:spPr/>
    </dgm:pt>
    <dgm:pt modelId="{BDB402A0-11D1-064A-9A37-60FA89A603E2}" type="pres">
      <dgm:prSet presAssocID="{CA64F002-B300-E14D-95ED-EBF2E1F9014D}" presName="rect2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CAC01EB8-5CD2-5E4A-9B89-66F6AD25A613}" type="pres">
      <dgm:prSet presAssocID="{9299808A-D390-1041-8896-9F6229DA3DAA}" presName="sibTrans" presStyleCnt="0"/>
      <dgm:spPr/>
    </dgm:pt>
    <dgm:pt modelId="{5450FA1C-E1D7-CB44-B5ED-1FC5D47C5D88}" type="pres">
      <dgm:prSet presAssocID="{271ED374-DEF5-1247-B1E7-C2A63710AD23}" presName="composite" presStyleCnt="0"/>
      <dgm:spPr/>
    </dgm:pt>
    <dgm:pt modelId="{8A2B24FD-3388-7647-961F-1D102545DB90}" type="pres">
      <dgm:prSet presAssocID="{271ED374-DEF5-1247-B1E7-C2A63710AD23}" presName="rect1" presStyleLbl="trAlignAcc1" presStyleIdx="1" presStyleCnt="5">
        <dgm:presLayoutVars>
          <dgm:bulletEnabled val="1"/>
        </dgm:presLayoutVars>
      </dgm:prSet>
      <dgm:spPr/>
    </dgm:pt>
    <dgm:pt modelId="{F80923CE-7ADB-C54C-8580-FFB8CD3DFA1A}" type="pres">
      <dgm:prSet presAssocID="{271ED374-DEF5-1247-B1E7-C2A63710AD23}" presName="rect2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48000" r="-48000"/>
          </a:stretch>
        </a:blipFill>
      </dgm:spPr>
    </dgm:pt>
    <dgm:pt modelId="{ED5CD07F-16FD-5E45-B022-AF7DD3036DB0}" type="pres">
      <dgm:prSet presAssocID="{86C81385-0CA2-EF44-A848-B53E5A96BFD4}" presName="sibTrans" presStyleCnt="0"/>
      <dgm:spPr/>
    </dgm:pt>
    <dgm:pt modelId="{5F2F451B-D6F9-2044-AC7F-BC1AFB31639A}" type="pres">
      <dgm:prSet presAssocID="{4DAD880D-4074-6C48-9B34-1865AC993064}" presName="composite" presStyleCnt="0"/>
      <dgm:spPr/>
    </dgm:pt>
    <dgm:pt modelId="{86BF777D-B101-014D-B67D-A386E908551B}" type="pres">
      <dgm:prSet presAssocID="{4DAD880D-4074-6C48-9B34-1865AC993064}" presName="rect1" presStyleLbl="trAlignAcc1" presStyleIdx="2" presStyleCnt="5" custLinFactNeighborX="-1450" custLinFactNeighborY="-3093">
        <dgm:presLayoutVars>
          <dgm:bulletEnabled val="1"/>
        </dgm:presLayoutVars>
      </dgm:prSet>
      <dgm:spPr/>
    </dgm:pt>
    <dgm:pt modelId="{463C6431-F683-9B46-8147-E73764B9AE8E}" type="pres">
      <dgm:prSet presAssocID="{4DAD880D-4074-6C48-9B34-1865AC993064}" presName="rect2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849A4B7C-8741-3440-8E78-7F8788AD5ED9}" type="pres">
      <dgm:prSet presAssocID="{4BD9DCE5-9777-AC45-B550-DEB243B42DF2}" presName="sibTrans" presStyleCnt="0"/>
      <dgm:spPr/>
    </dgm:pt>
    <dgm:pt modelId="{61213556-1FA0-B24F-9273-4D9E07DEEA10}" type="pres">
      <dgm:prSet presAssocID="{A3EF8545-E556-EA4E-9651-B8EFD55E7E9E}" presName="composite" presStyleCnt="0"/>
      <dgm:spPr/>
    </dgm:pt>
    <dgm:pt modelId="{6A0CCA65-2D32-9E4C-B2EE-5DFCD1872D06}" type="pres">
      <dgm:prSet presAssocID="{A3EF8545-E556-EA4E-9651-B8EFD55E7E9E}" presName="rect1" presStyleLbl="trAlignAcc1" presStyleIdx="3" presStyleCnt="5" custLinFactNeighborX="-967" custLinFactNeighborY="-6186">
        <dgm:presLayoutVars>
          <dgm:bulletEnabled val="1"/>
        </dgm:presLayoutVars>
      </dgm:prSet>
      <dgm:spPr/>
    </dgm:pt>
    <dgm:pt modelId="{10878BBD-BA41-F94A-B18A-A7136BCB4D92}" type="pres">
      <dgm:prSet presAssocID="{A3EF8545-E556-EA4E-9651-B8EFD55E7E9E}" presName="rect2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7C9CC6CE-A193-4DC0-8223-6289B9839D44}" type="pres">
      <dgm:prSet presAssocID="{1499F96C-D6C9-B34C-A080-84004B425314}" presName="sibTrans" presStyleCnt="0"/>
      <dgm:spPr/>
    </dgm:pt>
    <dgm:pt modelId="{E9DF58EB-BE43-448E-9797-6613E3722AD8}" type="pres">
      <dgm:prSet presAssocID="{FED438E0-A699-4E1E-BAAD-4127BCCDDF72}" presName="composite" presStyleCnt="0"/>
      <dgm:spPr/>
    </dgm:pt>
    <dgm:pt modelId="{6B3AC7CD-DC1D-4F3B-B771-93A113C9E0B6}" type="pres">
      <dgm:prSet presAssocID="{FED438E0-A699-4E1E-BAAD-4127BCCDDF72}" presName="rect1" presStyleLbl="trAlignAcc1" presStyleIdx="4" presStyleCnt="5">
        <dgm:presLayoutVars>
          <dgm:bulletEnabled val="1"/>
        </dgm:presLayoutVars>
      </dgm:prSet>
      <dgm:spPr/>
    </dgm:pt>
    <dgm:pt modelId="{033BD0C7-3427-4710-9DB1-E8986E70DF46}" type="pres">
      <dgm:prSet presAssocID="{FED438E0-A699-4E1E-BAAD-4127BCCDDF72}" presName="rect2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4000" r="-4000"/>
          </a:stretch>
        </a:blipFill>
      </dgm:spPr>
    </dgm:pt>
  </dgm:ptLst>
  <dgm:cxnLst>
    <dgm:cxn modelId="{CD3B2302-46FD-1643-942C-E69D60839C3C}" type="presOf" srcId="{271ED374-DEF5-1247-B1E7-C2A63710AD23}" destId="{8A2B24FD-3388-7647-961F-1D102545DB90}" srcOrd="0" destOrd="0" presId="urn:microsoft.com/office/officeart/2008/layout/PictureStrips"/>
    <dgm:cxn modelId="{DE31FD08-E84D-A145-A043-F514DC25E5EF}" type="presOf" srcId="{4DAD880D-4074-6C48-9B34-1865AC993064}" destId="{86BF777D-B101-014D-B67D-A386E908551B}" srcOrd="0" destOrd="0" presId="urn:microsoft.com/office/officeart/2008/layout/PictureStrips"/>
    <dgm:cxn modelId="{096FEF33-152D-EF4A-9F78-635BE3671C31}" type="presOf" srcId="{A3EF8545-E556-EA4E-9651-B8EFD55E7E9E}" destId="{6A0CCA65-2D32-9E4C-B2EE-5DFCD1872D06}" srcOrd="0" destOrd="0" presId="urn:microsoft.com/office/officeart/2008/layout/PictureStrips"/>
    <dgm:cxn modelId="{6933FE47-E023-0947-B3B6-3FD1BF3D5150}" srcId="{970771F8-A7BF-2A4D-890B-9D3600C8FA88}" destId="{4DAD880D-4074-6C48-9B34-1865AC993064}" srcOrd="2" destOrd="0" parTransId="{237A6AFE-177B-474F-81BB-8E50B998700B}" sibTransId="{4BD9DCE5-9777-AC45-B550-DEB243B42DF2}"/>
    <dgm:cxn modelId="{375D8848-37F4-42B3-BB30-1BFE77E6D4E2}" srcId="{970771F8-A7BF-2A4D-890B-9D3600C8FA88}" destId="{FED438E0-A699-4E1E-BAAD-4127BCCDDF72}" srcOrd="4" destOrd="0" parTransId="{5C93DF74-2D25-4941-B380-3BA74E678097}" sibTransId="{576537A6-63D4-446F-9E28-4E7595F25DDF}"/>
    <dgm:cxn modelId="{CDD3004C-FE5C-5648-97EB-4B72601D0551}" srcId="{970771F8-A7BF-2A4D-890B-9D3600C8FA88}" destId="{A3EF8545-E556-EA4E-9651-B8EFD55E7E9E}" srcOrd="3" destOrd="0" parTransId="{F185C839-572F-B94B-ABE1-DABA3BA2AB33}" sibTransId="{1499F96C-D6C9-B34C-A080-84004B425314}"/>
    <dgm:cxn modelId="{0ACDD179-D4B0-4415-81BB-42B4F43B90DB}" type="presOf" srcId="{FED438E0-A699-4E1E-BAAD-4127BCCDDF72}" destId="{6B3AC7CD-DC1D-4F3B-B771-93A113C9E0B6}" srcOrd="0" destOrd="0" presId="urn:microsoft.com/office/officeart/2008/layout/PictureStrips"/>
    <dgm:cxn modelId="{5D80417F-4C32-D44A-AA48-4B8D4A5EDB95}" srcId="{970771F8-A7BF-2A4D-890B-9D3600C8FA88}" destId="{271ED374-DEF5-1247-B1E7-C2A63710AD23}" srcOrd="1" destOrd="0" parTransId="{7535D659-C2EE-4A44-BA4D-E666C70A2770}" sibTransId="{86C81385-0CA2-EF44-A848-B53E5A96BFD4}"/>
    <dgm:cxn modelId="{EA717DD6-C14F-774E-82DE-4F4E5DC35835}" srcId="{970771F8-A7BF-2A4D-890B-9D3600C8FA88}" destId="{CA64F002-B300-E14D-95ED-EBF2E1F9014D}" srcOrd="0" destOrd="0" parTransId="{B4EB44B8-845A-B24D-906A-BB6ACB6884A2}" sibTransId="{9299808A-D390-1041-8896-9F6229DA3DAA}"/>
    <dgm:cxn modelId="{05BA4FD9-6CD0-C942-8430-ADEF36072EA9}" type="presOf" srcId="{970771F8-A7BF-2A4D-890B-9D3600C8FA88}" destId="{404B97D8-D272-364F-B7DD-1D9A62BD75EB}" srcOrd="0" destOrd="0" presId="urn:microsoft.com/office/officeart/2008/layout/PictureStrips"/>
    <dgm:cxn modelId="{6AF3CEDA-22A7-9647-B7F6-B41E0F69595D}" type="presOf" srcId="{CA64F002-B300-E14D-95ED-EBF2E1F9014D}" destId="{3E515BB4-2FCD-FA49-B7C5-975BA19811FD}" srcOrd="0" destOrd="0" presId="urn:microsoft.com/office/officeart/2008/layout/PictureStrips"/>
    <dgm:cxn modelId="{5CC8854C-E349-4249-9941-F05281AC1EE6}" type="presParOf" srcId="{404B97D8-D272-364F-B7DD-1D9A62BD75EB}" destId="{A126D9C8-06A8-8345-93CB-A13A9142AF8C}" srcOrd="0" destOrd="0" presId="urn:microsoft.com/office/officeart/2008/layout/PictureStrips"/>
    <dgm:cxn modelId="{EA080C79-87A5-2F4D-A05B-F9D418897AF7}" type="presParOf" srcId="{A126D9C8-06A8-8345-93CB-A13A9142AF8C}" destId="{3E515BB4-2FCD-FA49-B7C5-975BA19811FD}" srcOrd="0" destOrd="0" presId="urn:microsoft.com/office/officeart/2008/layout/PictureStrips"/>
    <dgm:cxn modelId="{81A6B7AC-E1C0-B744-A501-9ACCE5489363}" type="presParOf" srcId="{A126D9C8-06A8-8345-93CB-A13A9142AF8C}" destId="{BDB402A0-11D1-064A-9A37-60FA89A603E2}" srcOrd="1" destOrd="0" presId="urn:microsoft.com/office/officeart/2008/layout/PictureStrips"/>
    <dgm:cxn modelId="{A6C6D717-716A-6743-BD39-88D3BD4A4120}" type="presParOf" srcId="{404B97D8-D272-364F-B7DD-1D9A62BD75EB}" destId="{CAC01EB8-5CD2-5E4A-9B89-66F6AD25A613}" srcOrd="1" destOrd="0" presId="urn:microsoft.com/office/officeart/2008/layout/PictureStrips"/>
    <dgm:cxn modelId="{380E968A-E1A2-C440-B0EC-28088AEF52D0}" type="presParOf" srcId="{404B97D8-D272-364F-B7DD-1D9A62BD75EB}" destId="{5450FA1C-E1D7-CB44-B5ED-1FC5D47C5D88}" srcOrd="2" destOrd="0" presId="urn:microsoft.com/office/officeart/2008/layout/PictureStrips"/>
    <dgm:cxn modelId="{AAF8AD4F-5AC7-0A40-B50E-4717BA6003D8}" type="presParOf" srcId="{5450FA1C-E1D7-CB44-B5ED-1FC5D47C5D88}" destId="{8A2B24FD-3388-7647-961F-1D102545DB90}" srcOrd="0" destOrd="0" presId="urn:microsoft.com/office/officeart/2008/layout/PictureStrips"/>
    <dgm:cxn modelId="{562A0882-9A6F-054B-A04E-554B7DC55B62}" type="presParOf" srcId="{5450FA1C-E1D7-CB44-B5ED-1FC5D47C5D88}" destId="{F80923CE-7ADB-C54C-8580-FFB8CD3DFA1A}" srcOrd="1" destOrd="0" presId="urn:microsoft.com/office/officeart/2008/layout/PictureStrips"/>
    <dgm:cxn modelId="{D40451D5-39EE-4C46-B27C-6F78C84A710D}" type="presParOf" srcId="{404B97D8-D272-364F-B7DD-1D9A62BD75EB}" destId="{ED5CD07F-16FD-5E45-B022-AF7DD3036DB0}" srcOrd="3" destOrd="0" presId="urn:microsoft.com/office/officeart/2008/layout/PictureStrips"/>
    <dgm:cxn modelId="{2C849A01-9716-4645-90C7-25F01D9F1894}" type="presParOf" srcId="{404B97D8-D272-364F-B7DD-1D9A62BD75EB}" destId="{5F2F451B-D6F9-2044-AC7F-BC1AFB31639A}" srcOrd="4" destOrd="0" presId="urn:microsoft.com/office/officeart/2008/layout/PictureStrips"/>
    <dgm:cxn modelId="{A9C7A42E-A480-3547-9D8F-A014FE728702}" type="presParOf" srcId="{5F2F451B-D6F9-2044-AC7F-BC1AFB31639A}" destId="{86BF777D-B101-014D-B67D-A386E908551B}" srcOrd="0" destOrd="0" presId="urn:microsoft.com/office/officeart/2008/layout/PictureStrips"/>
    <dgm:cxn modelId="{2BF98400-681D-E343-80BC-C7A647EDA52D}" type="presParOf" srcId="{5F2F451B-D6F9-2044-AC7F-BC1AFB31639A}" destId="{463C6431-F683-9B46-8147-E73764B9AE8E}" srcOrd="1" destOrd="0" presId="urn:microsoft.com/office/officeart/2008/layout/PictureStrips"/>
    <dgm:cxn modelId="{CF5009F3-0B6D-DB40-907B-136E3CC2B7DC}" type="presParOf" srcId="{404B97D8-D272-364F-B7DD-1D9A62BD75EB}" destId="{849A4B7C-8741-3440-8E78-7F8788AD5ED9}" srcOrd="5" destOrd="0" presId="urn:microsoft.com/office/officeart/2008/layout/PictureStrips"/>
    <dgm:cxn modelId="{E80A23F7-9C60-9446-957B-F53779AA56D3}" type="presParOf" srcId="{404B97D8-D272-364F-B7DD-1D9A62BD75EB}" destId="{61213556-1FA0-B24F-9273-4D9E07DEEA10}" srcOrd="6" destOrd="0" presId="urn:microsoft.com/office/officeart/2008/layout/PictureStrips"/>
    <dgm:cxn modelId="{6B72811C-A78C-5A4E-8E63-B0C9C60642B0}" type="presParOf" srcId="{61213556-1FA0-B24F-9273-4D9E07DEEA10}" destId="{6A0CCA65-2D32-9E4C-B2EE-5DFCD1872D06}" srcOrd="0" destOrd="0" presId="urn:microsoft.com/office/officeart/2008/layout/PictureStrips"/>
    <dgm:cxn modelId="{5AEEF771-208D-5F44-B105-69B4A5BA8533}" type="presParOf" srcId="{61213556-1FA0-B24F-9273-4D9E07DEEA10}" destId="{10878BBD-BA41-F94A-B18A-A7136BCB4D92}" srcOrd="1" destOrd="0" presId="urn:microsoft.com/office/officeart/2008/layout/PictureStrips"/>
    <dgm:cxn modelId="{BFF3D0AD-AF48-4EB3-8CCD-981D0EEE327F}" type="presParOf" srcId="{404B97D8-D272-364F-B7DD-1D9A62BD75EB}" destId="{7C9CC6CE-A193-4DC0-8223-6289B9839D44}" srcOrd="7" destOrd="0" presId="urn:microsoft.com/office/officeart/2008/layout/PictureStrips"/>
    <dgm:cxn modelId="{8163C33B-1806-4A23-B20B-5ACC7EA1E5AB}" type="presParOf" srcId="{404B97D8-D272-364F-B7DD-1D9A62BD75EB}" destId="{E9DF58EB-BE43-448E-9797-6613E3722AD8}" srcOrd="8" destOrd="0" presId="urn:microsoft.com/office/officeart/2008/layout/PictureStrips"/>
    <dgm:cxn modelId="{934D9E06-1B5C-4107-A2BC-7BB632515288}" type="presParOf" srcId="{E9DF58EB-BE43-448E-9797-6613E3722AD8}" destId="{6B3AC7CD-DC1D-4F3B-B771-93A113C9E0B6}" srcOrd="0" destOrd="0" presId="urn:microsoft.com/office/officeart/2008/layout/PictureStrips"/>
    <dgm:cxn modelId="{6150BD17-FF24-45AC-86D9-3A6852AE939D}" type="presParOf" srcId="{E9DF58EB-BE43-448E-9797-6613E3722AD8}" destId="{033BD0C7-3427-4710-9DB1-E8986E70DF4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9C1F3-9E6F-DC4B-96C1-BF238381FE06}">
      <dsp:nvSpPr>
        <dsp:cNvPr id="0" name=""/>
        <dsp:cNvSpPr/>
      </dsp:nvSpPr>
      <dsp:spPr>
        <a:xfrm>
          <a:off x="0" y="0"/>
          <a:ext cx="53934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1194E-459F-DB49-AC92-F8C23F4528DD}">
      <dsp:nvSpPr>
        <dsp:cNvPr id="0" name=""/>
        <dsp:cNvSpPr/>
      </dsp:nvSpPr>
      <dsp:spPr>
        <a:xfrm flipH="1">
          <a:off x="0" y="309979"/>
          <a:ext cx="138208" cy="3261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309979"/>
        <a:ext cx="138208" cy="3261197"/>
      </dsp:txXfrm>
    </dsp:sp>
    <dsp:sp modelId="{70CA8A2A-0F5C-424B-A8A3-A629E535976C}">
      <dsp:nvSpPr>
        <dsp:cNvPr id="0" name=""/>
        <dsp:cNvSpPr/>
      </dsp:nvSpPr>
      <dsp:spPr>
        <a:xfrm>
          <a:off x="216186" y="64899"/>
          <a:ext cx="4080846" cy="129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May 24 </a:t>
          </a:r>
          <a:r>
            <a:rPr lang="en-US" sz="2400" kern="1200" dirty="0"/>
            <a:t>| Impacts of COVID-19 on Local Government </a:t>
          </a:r>
        </a:p>
      </dsp:txBody>
      <dsp:txXfrm>
        <a:off x="216186" y="64899"/>
        <a:ext cx="4080846" cy="1297982"/>
      </dsp:txXfrm>
    </dsp:sp>
    <dsp:sp modelId="{F68E998F-002A-754A-90CE-6E7C56493F0C}">
      <dsp:nvSpPr>
        <dsp:cNvPr id="0" name=""/>
        <dsp:cNvSpPr/>
      </dsp:nvSpPr>
      <dsp:spPr>
        <a:xfrm>
          <a:off x="138208" y="1362881"/>
          <a:ext cx="4158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10ADB3-78A5-1646-9FA0-F55B7A6057C0}">
      <dsp:nvSpPr>
        <dsp:cNvPr id="0" name=""/>
        <dsp:cNvSpPr/>
      </dsp:nvSpPr>
      <dsp:spPr>
        <a:xfrm>
          <a:off x="216186" y="1427781"/>
          <a:ext cx="4080846" cy="129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June 7 | Impacts of COVID-19 on Fisheries and Aquaculture</a:t>
          </a:r>
        </a:p>
      </dsp:txBody>
      <dsp:txXfrm>
        <a:off x="216186" y="1427781"/>
        <a:ext cx="4080846" cy="1297982"/>
      </dsp:txXfrm>
    </dsp:sp>
    <dsp:sp modelId="{2F15A86F-5EB6-0446-A62D-DD465A7338E2}">
      <dsp:nvSpPr>
        <dsp:cNvPr id="0" name=""/>
        <dsp:cNvSpPr/>
      </dsp:nvSpPr>
      <dsp:spPr>
        <a:xfrm>
          <a:off x="138208" y="2725763"/>
          <a:ext cx="4158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D6C329-2BD6-AE49-9714-91F2C12C73FF}">
      <dsp:nvSpPr>
        <dsp:cNvPr id="0" name=""/>
        <dsp:cNvSpPr/>
      </dsp:nvSpPr>
      <dsp:spPr>
        <a:xfrm>
          <a:off x="216186" y="2790663"/>
          <a:ext cx="5174920" cy="129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June 14 </a:t>
          </a:r>
          <a:r>
            <a:rPr lang="en-US" sz="2800" b="1" kern="1200" dirty="0"/>
            <a:t>| Impacts of COVID-19 on Nutrient Dynamics </a:t>
          </a:r>
        </a:p>
      </dsp:txBody>
      <dsp:txXfrm>
        <a:off x="216186" y="2790663"/>
        <a:ext cx="5174920" cy="1297982"/>
      </dsp:txXfrm>
    </dsp:sp>
    <dsp:sp modelId="{71DFB1BA-3C53-AE48-8BF7-21289DE205CF}">
      <dsp:nvSpPr>
        <dsp:cNvPr id="0" name=""/>
        <dsp:cNvSpPr/>
      </dsp:nvSpPr>
      <dsp:spPr>
        <a:xfrm>
          <a:off x="138208" y="4088645"/>
          <a:ext cx="4158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15BB4-2FCD-FA49-B7C5-975BA19811FD}">
      <dsp:nvSpPr>
        <dsp:cNvPr id="0" name=""/>
        <dsp:cNvSpPr/>
      </dsp:nvSpPr>
      <dsp:spPr>
        <a:xfrm>
          <a:off x="238328" y="362140"/>
          <a:ext cx="5384839" cy="1682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91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Maria </a:t>
          </a:r>
          <a:r>
            <a:rPr lang="en-US" sz="2700" b="1" kern="1200" dirty="0" err="1"/>
            <a:t>Tzortziou</a:t>
          </a:r>
          <a:r>
            <a:rPr lang="en-US" sz="2700" b="1" kern="1200" dirty="0"/>
            <a:t> </a:t>
          </a:r>
          <a:r>
            <a:rPr lang="en-US" sz="2700" kern="1200" dirty="0"/>
            <a:t>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City College of New York</a:t>
          </a:r>
        </a:p>
      </dsp:txBody>
      <dsp:txXfrm>
        <a:off x="238328" y="362140"/>
        <a:ext cx="5384839" cy="1682762"/>
      </dsp:txXfrm>
    </dsp:sp>
    <dsp:sp modelId="{BDB402A0-11D1-064A-9A37-60FA89A603E2}">
      <dsp:nvSpPr>
        <dsp:cNvPr id="0" name=""/>
        <dsp:cNvSpPr/>
      </dsp:nvSpPr>
      <dsp:spPr>
        <a:xfrm>
          <a:off x="13960" y="119075"/>
          <a:ext cx="1177933" cy="17669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B24FD-3388-7647-961F-1D102545DB90}">
      <dsp:nvSpPr>
        <dsp:cNvPr id="0" name=""/>
        <dsp:cNvSpPr/>
      </dsp:nvSpPr>
      <dsp:spPr>
        <a:xfrm>
          <a:off x="6158200" y="362140"/>
          <a:ext cx="5384839" cy="1682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91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Mark Trice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MD DNR</a:t>
          </a:r>
        </a:p>
      </dsp:txBody>
      <dsp:txXfrm>
        <a:off x="6158200" y="362140"/>
        <a:ext cx="5384839" cy="1682762"/>
      </dsp:txXfrm>
    </dsp:sp>
    <dsp:sp modelId="{F80923CE-7ADB-C54C-8580-FFB8CD3DFA1A}">
      <dsp:nvSpPr>
        <dsp:cNvPr id="0" name=""/>
        <dsp:cNvSpPr/>
      </dsp:nvSpPr>
      <dsp:spPr>
        <a:xfrm>
          <a:off x="5933831" y="119075"/>
          <a:ext cx="1177933" cy="17669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8000" r="-4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BF777D-B101-014D-B67D-A386E908551B}">
      <dsp:nvSpPr>
        <dsp:cNvPr id="0" name=""/>
        <dsp:cNvSpPr/>
      </dsp:nvSpPr>
      <dsp:spPr>
        <a:xfrm>
          <a:off x="160248" y="2428503"/>
          <a:ext cx="5384839" cy="1682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91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Chris Brosch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 Dept of Ag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STAC Member</a:t>
          </a:r>
        </a:p>
      </dsp:txBody>
      <dsp:txXfrm>
        <a:off x="160248" y="2428503"/>
        <a:ext cx="5384839" cy="1682762"/>
      </dsp:txXfrm>
    </dsp:sp>
    <dsp:sp modelId="{463C6431-F683-9B46-8147-E73764B9AE8E}">
      <dsp:nvSpPr>
        <dsp:cNvPr id="0" name=""/>
        <dsp:cNvSpPr/>
      </dsp:nvSpPr>
      <dsp:spPr>
        <a:xfrm>
          <a:off x="13960" y="2237485"/>
          <a:ext cx="1177933" cy="17669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0CCA65-2D32-9E4C-B2EE-5DFCD1872D06}">
      <dsp:nvSpPr>
        <dsp:cNvPr id="0" name=""/>
        <dsp:cNvSpPr/>
      </dsp:nvSpPr>
      <dsp:spPr>
        <a:xfrm>
          <a:off x="6106128" y="2376455"/>
          <a:ext cx="5384839" cy="1682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91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Ed Dunne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DOEE</a:t>
          </a:r>
        </a:p>
      </dsp:txBody>
      <dsp:txXfrm>
        <a:off x="6106128" y="2376455"/>
        <a:ext cx="5384839" cy="1682762"/>
      </dsp:txXfrm>
    </dsp:sp>
    <dsp:sp modelId="{10878BBD-BA41-F94A-B18A-A7136BCB4D92}">
      <dsp:nvSpPr>
        <dsp:cNvPr id="0" name=""/>
        <dsp:cNvSpPr/>
      </dsp:nvSpPr>
      <dsp:spPr>
        <a:xfrm>
          <a:off x="5933831" y="2237485"/>
          <a:ext cx="1177933" cy="17669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3AC7CD-DC1D-4F3B-B771-93A113C9E0B6}">
      <dsp:nvSpPr>
        <dsp:cNvPr id="0" name=""/>
        <dsp:cNvSpPr/>
      </dsp:nvSpPr>
      <dsp:spPr>
        <a:xfrm>
          <a:off x="3198264" y="4598962"/>
          <a:ext cx="5384839" cy="1682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91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Lara Fowler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PSU, STAC member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Facilitator </a:t>
          </a:r>
        </a:p>
      </dsp:txBody>
      <dsp:txXfrm>
        <a:off x="3198264" y="4598962"/>
        <a:ext cx="5384839" cy="1682762"/>
      </dsp:txXfrm>
    </dsp:sp>
    <dsp:sp modelId="{033BD0C7-3427-4710-9DB1-E8986E70DF46}">
      <dsp:nvSpPr>
        <dsp:cNvPr id="0" name=""/>
        <dsp:cNvSpPr/>
      </dsp:nvSpPr>
      <dsp:spPr>
        <a:xfrm>
          <a:off x="2973895" y="4355896"/>
          <a:ext cx="1177933" cy="1766900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07B0-9597-0648-95F6-F9C178FA887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4AAA-27D9-044C-ADE1-7352CA5D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4AAA-27D9-044C-ADE1-7352CA5DC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54AAA-27D9-044C-ADE1-7352CA5DC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sapeake.org/stac/events/impacts-of-covid-19-on-management-effor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5BB6F4-570C-407B-8950-46968AA37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04" b="12523"/>
          <a:stretch/>
        </p:blipFill>
        <p:spPr>
          <a:xfrm>
            <a:off x="0" y="0"/>
            <a:ext cx="12192000" cy="527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>
            <a:normAutofit fontScale="90000"/>
          </a:bodyPr>
          <a:lstStyle/>
          <a:p>
            <a:br>
              <a:rPr lang="en-US" sz="2100" b="1" dirty="0"/>
            </a:br>
            <a:r>
              <a:rPr lang="en-US" sz="3100" b="1" dirty="0"/>
              <a:t>COVID-19 Impacts on Nutrient Dynamics </a:t>
            </a:r>
            <a:br>
              <a:rPr lang="en-US" sz="3100" b="1" dirty="0"/>
            </a:br>
            <a:r>
              <a:rPr lang="en-US" sz="3100" b="1" dirty="0"/>
              <a:t>in the Chesapeake Bay Region</a:t>
            </a:r>
            <a:br>
              <a:rPr lang="en-US" sz="2100" b="1" dirty="0"/>
            </a:b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7949936" y="5969001"/>
            <a:ext cx="424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(Photo by Chesapeake Bay Program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010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36" y="410037"/>
            <a:ext cx="10430359" cy="1188720"/>
          </a:xfrm>
        </p:spPr>
        <p:txBody>
          <a:bodyPr/>
          <a:lstStyle/>
          <a:p>
            <a:r>
              <a:rPr lang="en-US" dirty="0"/>
              <a:t>STAC COVID-19 mini-workshop series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193680"/>
              </p:ext>
            </p:extLst>
          </p:nvPr>
        </p:nvGraphicFramePr>
        <p:xfrm>
          <a:off x="945397" y="2805194"/>
          <a:ext cx="9887918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6906197"/>
              </p:ext>
            </p:extLst>
          </p:nvPr>
        </p:nvGraphicFramePr>
        <p:xfrm>
          <a:off x="6292312" y="2061275"/>
          <a:ext cx="5393409" cy="415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8420" y="1937288"/>
            <a:ext cx="5346916" cy="4555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300" dirty="0"/>
              <a:t>This effort is to better understand and identify impacts, changing dynamics, and learning opportunities that may have come from COVID-19 to inform current and future efforts to reach management targets. </a:t>
            </a:r>
          </a:p>
          <a:p>
            <a:pPr lvl="0"/>
            <a:endParaRPr lang="en-US" sz="2200" dirty="0"/>
          </a:p>
          <a:p>
            <a:pPr marL="285750" lvl="0" indent="-285750">
              <a:buFont typeface="Arial" charset="0"/>
              <a:buChar char="•"/>
            </a:pPr>
            <a:r>
              <a:rPr lang="en-US" sz="2250" dirty="0"/>
              <a:t>Short term risks/impacts, changes, and learning opportunities for CBP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250" dirty="0"/>
              <a:t>Longer term risks/impacts, changes, and opportunities for CBP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250" dirty="0"/>
              <a:t>Comparison with other regions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250" dirty="0"/>
              <a:t>Identify critical needs, action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157262"/>
              </p:ext>
            </p:extLst>
          </p:nvPr>
        </p:nvGraphicFramePr>
        <p:xfrm>
          <a:off x="431800" y="254000"/>
          <a:ext cx="11557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6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2971" y="1828800"/>
            <a:ext cx="10384972" cy="4781389"/>
            <a:chOff x="717176" y="412376"/>
            <a:chExt cx="9944847" cy="6248399"/>
          </a:xfrm>
        </p:grpSpPr>
        <p:sp>
          <p:nvSpPr>
            <p:cNvPr id="8" name="Straight Connector 7"/>
            <p:cNvSpPr/>
            <p:nvPr/>
          </p:nvSpPr>
          <p:spPr>
            <a:xfrm>
              <a:off x="717176" y="412376"/>
              <a:ext cx="9944847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717176" y="412376"/>
              <a:ext cx="9944847" cy="1562098"/>
            </a:xfrm>
            <a:custGeom>
              <a:avLst/>
              <a:gdLst>
                <a:gd name="connsiteX0" fmla="*/ 0 w 9944847"/>
                <a:gd name="connsiteY0" fmla="*/ 0 h 1562099"/>
                <a:gd name="connsiteX1" fmla="*/ 9944847 w 9944847"/>
                <a:gd name="connsiteY1" fmla="*/ 0 h 1562099"/>
                <a:gd name="connsiteX2" fmla="*/ 9944847 w 9944847"/>
                <a:gd name="connsiteY2" fmla="*/ 1562099 h 1562099"/>
                <a:gd name="connsiteX3" fmla="*/ 0 w 9944847"/>
                <a:gd name="connsiteY3" fmla="*/ 1562099 h 1562099"/>
                <a:gd name="connsiteX4" fmla="*/ 0 w 9944847"/>
                <a:gd name="connsiteY4" fmla="*/ 0 h 156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847" h="1562099">
                  <a:moveTo>
                    <a:pt x="0" y="0"/>
                  </a:moveTo>
                  <a:lnTo>
                    <a:pt x="9944847" y="0"/>
                  </a:lnTo>
                  <a:lnTo>
                    <a:pt x="9944847" y="1562099"/>
                  </a:lnTo>
                  <a:lnTo>
                    <a:pt x="0" y="15620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457200" lvl="0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2600" kern="1200" dirty="0"/>
                <a:t>What are our underlying assumptions about how the impacts of covid-19 might be affecting nutrient flows? What do we think might be happening that might not turn out to be true?</a:t>
              </a:r>
            </a:p>
            <a:p>
              <a:pPr marL="457200" lvl="0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endParaRPr lang="en-US" sz="2600" kern="1200" dirty="0"/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dirty="0"/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dirty="0"/>
            </a:p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 dirty="0"/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717176" y="1974475"/>
              <a:ext cx="9944847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17176" y="1974475"/>
              <a:ext cx="9944847" cy="1562099"/>
            </a:xfrm>
            <a:custGeom>
              <a:avLst/>
              <a:gdLst>
                <a:gd name="connsiteX0" fmla="*/ 0 w 9944847"/>
                <a:gd name="connsiteY0" fmla="*/ 0 h 1562099"/>
                <a:gd name="connsiteX1" fmla="*/ 9944847 w 9944847"/>
                <a:gd name="connsiteY1" fmla="*/ 0 h 1562099"/>
                <a:gd name="connsiteX2" fmla="*/ 9944847 w 9944847"/>
                <a:gd name="connsiteY2" fmla="*/ 1562099 h 1562099"/>
                <a:gd name="connsiteX3" fmla="*/ 0 w 9944847"/>
                <a:gd name="connsiteY3" fmla="*/ 1562099 h 1562099"/>
                <a:gd name="connsiteX4" fmla="*/ 0 w 9944847"/>
                <a:gd name="connsiteY4" fmla="*/ 0 h 156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847" h="1562099">
                  <a:moveTo>
                    <a:pt x="0" y="0"/>
                  </a:moveTo>
                  <a:lnTo>
                    <a:pt x="9944847" y="0"/>
                  </a:lnTo>
                  <a:lnTo>
                    <a:pt x="9944847" y="1562099"/>
                  </a:lnTo>
                  <a:lnTo>
                    <a:pt x="0" y="15620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457200" lvl="0" indent="-45720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2600" dirty="0"/>
                <a:t>What changes in nutrient inputs and dynamics are we seeing? To what extent have these changes provided opportunities for action? Opportunities to learn? </a:t>
              </a:r>
              <a:endParaRPr lang="en-US" sz="2600" kern="1200" dirty="0"/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717176" y="3536575"/>
              <a:ext cx="9944847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17176" y="3536575"/>
              <a:ext cx="9944847" cy="1562099"/>
            </a:xfrm>
            <a:custGeom>
              <a:avLst/>
              <a:gdLst>
                <a:gd name="connsiteX0" fmla="*/ 0 w 9944847"/>
                <a:gd name="connsiteY0" fmla="*/ 0 h 1562099"/>
                <a:gd name="connsiteX1" fmla="*/ 9944847 w 9944847"/>
                <a:gd name="connsiteY1" fmla="*/ 0 h 1562099"/>
                <a:gd name="connsiteX2" fmla="*/ 9944847 w 9944847"/>
                <a:gd name="connsiteY2" fmla="*/ 1562099 h 1562099"/>
                <a:gd name="connsiteX3" fmla="*/ 0 w 9944847"/>
                <a:gd name="connsiteY3" fmla="*/ 1562099 h 1562099"/>
                <a:gd name="connsiteX4" fmla="*/ 0 w 9944847"/>
                <a:gd name="connsiteY4" fmla="*/ 0 h 156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847" h="1562099">
                  <a:moveTo>
                    <a:pt x="0" y="0"/>
                  </a:moveTo>
                  <a:lnTo>
                    <a:pt x="9944847" y="0"/>
                  </a:lnTo>
                  <a:lnTo>
                    <a:pt x="9944847" y="1562099"/>
                  </a:lnTo>
                  <a:lnTo>
                    <a:pt x="0" y="15620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457200" lvl="0" indent="-45720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2600" dirty="0"/>
                <a:t>How do changes in data (both ability to collect plus actual changes in system dynamics) affect longer term management?</a:t>
              </a:r>
              <a:endParaRPr lang="en-US" sz="2600" kern="1200" dirty="0"/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17176" y="5098675"/>
              <a:ext cx="9944847" cy="0"/>
            </a:xfrm>
            <a:prstGeom prst="lin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17176" y="5098675"/>
              <a:ext cx="9944847" cy="1562100"/>
            </a:xfrm>
            <a:custGeom>
              <a:avLst/>
              <a:gdLst>
                <a:gd name="connsiteX0" fmla="*/ 0 w 9944847"/>
                <a:gd name="connsiteY0" fmla="*/ 0 h 1562099"/>
                <a:gd name="connsiteX1" fmla="*/ 9944847 w 9944847"/>
                <a:gd name="connsiteY1" fmla="*/ 0 h 1562099"/>
                <a:gd name="connsiteX2" fmla="*/ 9944847 w 9944847"/>
                <a:gd name="connsiteY2" fmla="*/ 1562099 h 1562099"/>
                <a:gd name="connsiteX3" fmla="*/ 0 w 9944847"/>
                <a:gd name="connsiteY3" fmla="*/ 1562099 h 1562099"/>
                <a:gd name="connsiteX4" fmla="*/ 0 w 9944847"/>
                <a:gd name="connsiteY4" fmla="*/ 0 h 156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4847" h="1562099">
                  <a:moveTo>
                    <a:pt x="0" y="0"/>
                  </a:moveTo>
                  <a:lnTo>
                    <a:pt x="9944847" y="0"/>
                  </a:lnTo>
                  <a:lnTo>
                    <a:pt x="9944847" y="1562099"/>
                  </a:lnTo>
                  <a:lnTo>
                    <a:pt x="0" y="15620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457200" lvl="0" indent="-45720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2600" kern="1200" dirty="0"/>
                <a:t>What management actions can we take from this? What do we do now? Is there anything we can learn from this that would cause us to do something differently?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82971" y="261979"/>
            <a:ext cx="10384972" cy="1397000"/>
          </a:xfrm>
        </p:spPr>
        <p:txBody>
          <a:bodyPr/>
          <a:lstStyle/>
          <a:p>
            <a:r>
              <a:rPr lang="en-US"/>
              <a:t>Main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3600"/>
            <a:ext cx="9271000" cy="1397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17800"/>
            <a:ext cx="9271000" cy="302222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Email </a:t>
            </a:r>
            <a:r>
              <a:rPr lang="en-US" sz="2400" b="1" dirty="0"/>
              <a:t>colem@chesapeake.org</a:t>
            </a:r>
            <a:r>
              <a:rPr lang="en-US" sz="2400" dirty="0"/>
              <a:t> or go to </a:t>
            </a:r>
            <a:r>
              <a:rPr lang="en-US" sz="2400" b="1" dirty="0" err="1"/>
              <a:t>chesapeake.org</a:t>
            </a:r>
            <a:r>
              <a:rPr lang="en-US" sz="2400" b="1" dirty="0"/>
              <a:t>/</a:t>
            </a:r>
            <a:r>
              <a:rPr lang="en-US" sz="2400" b="1" dirty="0" err="1"/>
              <a:t>stac</a:t>
            </a:r>
            <a:r>
              <a:rPr lang="en-US" sz="2400" b="1" dirty="0"/>
              <a:t>/ </a:t>
            </a:r>
            <a:r>
              <a:rPr lang="en-US" sz="2400" dirty="0"/>
              <a:t>to be added to the STAC Interested Parties List.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2400" dirty="0"/>
              <a:t>Materials and session recordings from this session and the two previous can be found on the STAC website 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2400" dirty="0">
                <a:hlinkClick r:id="rId2"/>
              </a:rPr>
              <a:t>https://www.chesapeake.org/stac/events/impacts-of-covid-19-on-management-efforts/</a:t>
            </a:r>
            <a:endParaRPr lang="en-US" sz="2400" dirty="0"/>
          </a:p>
          <a:p>
            <a:pPr marL="0" lvl="0" indent="0" algn="ctr">
              <a:spcBef>
                <a:spcPts val="0"/>
              </a:spcBef>
              <a:buClr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60300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153</TotalTime>
  <Words>326</Words>
  <Application>Microsoft Office PowerPoint</Application>
  <PresentationFormat>Widescreen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Parcel</vt:lpstr>
      <vt:lpstr> COVID-19 Impacts on Nutrient Dynamics  in the Chesapeake Bay Region </vt:lpstr>
      <vt:lpstr>STAC COVID-19 mini-workshop series</vt:lpstr>
      <vt:lpstr>PowerPoint Presentation</vt:lpstr>
      <vt:lpstr>Main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COVID-19 Impacts on Fisheries  in the Chesapeake Bay Region </dc:title>
  <dc:creator>Megan Cole</dc:creator>
  <cp:lastModifiedBy>Harvey, Annabelle</cp:lastModifiedBy>
  <cp:revision>29</cp:revision>
  <dcterms:created xsi:type="dcterms:W3CDTF">2021-06-07T05:02:01Z</dcterms:created>
  <dcterms:modified xsi:type="dcterms:W3CDTF">2021-06-10T17:14:43Z</dcterms:modified>
</cp:coreProperties>
</file>