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59" r:id="rId3"/>
    <p:sldId id="258" r:id="rId4"/>
    <p:sldId id="263" r:id="rId5"/>
    <p:sldId id="265" r:id="rId6"/>
    <p:sldId id="266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enson, Kurt" initials="SK" lastIdx="1" clrIdx="0">
    <p:extLst>
      <p:ext uri="{19B8F6BF-5375-455C-9EA6-DF929625EA0E}">
        <p15:presenceInfo xmlns:p15="http://schemas.microsoft.com/office/powerpoint/2012/main" userId="S::kurts@vt.edu::d18cad9c-80a4-47f8-81c5-929fb903f76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10" autoAdjust="0"/>
    <p:restoredTop sz="92449" autoAdjust="0"/>
  </p:normalViewPr>
  <p:slideViewPr>
    <p:cSldViewPr snapToGrid="0" showGuides="1">
      <p:cViewPr varScale="1">
        <p:scale>
          <a:sx n="114" d="100"/>
          <a:sy n="114" d="100"/>
        </p:scale>
        <p:origin x="68" y="336"/>
      </p:cViewPr>
      <p:guideLst>
        <p:guide orient="horz" pos="4032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48C1A-5ECC-4BA2-A292-10751447D3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11AC4-BA1A-4A1D-A387-AF0200DEB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61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2025 deadline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311AC4-BA1A-4A1D-A387-AF0200DEBD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55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2035FD-55AF-4AD3-AFFA-3D02A71FB2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31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311AC4-BA1A-4A1D-A387-AF0200DEBD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93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64F17-79C0-4458-8580-D34B1995D6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E79BE8-AAB5-4607-A664-007783C34D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D6F46-128F-44F7-937F-2F8C44D2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BE116-FB00-4AC8-B523-3FDFFAD7B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F61B9-8713-4B9B-A1DB-C1DA39187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64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E0292-A76C-4833-A490-B1BCCBE76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AE2EB9-1931-4DF9-802A-AE2AFBECF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EE1C4-788B-4825-B1D4-8B199BB71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8E9E8-B374-4201-B1C0-A172EB1E8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8A921-74C5-440A-817B-A509F61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0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5C66CD-BF09-48F1-96C2-EB57048238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6488A8-3626-4A25-96BA-C833F4D2FE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E4071-460A-4317-A7F6-03207AD71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EE1F3-0021-4D68-888F-C3F4A06AB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5B137-1CD5-4EF5-B30E-0AE86A174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25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A553B-3372-4C80-80B9-FB1D53330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5EA27-C67F-4D48-899D-553093EF1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7ADE9-BFD0-4130-99F1-7B62A9E28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53821-F4DC-4D38-844E-DC00F2F4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395CA-C58D-4995-82C0-69658075C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5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DEFEE-3946-4D7A-8F59-D18052ECD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523E1-D582-423E-821A-8CA87F44D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6D087-08A6-41AF-9EFC-1CE9A38BE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61CFA-9C37-4D19-B702-09B04D950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178FF-E8FB-4AF1-89B0-270FE949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49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F3EBF-A596-4B4A-8F22-7D03A288C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EF081-1059-453A-A4BF-FDB5DF7E76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B2E3D-D362-40AF-A75C-0456B92A6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FBC595-3458-412A-B7B3-1A308B95D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AB28A-AC6C-4536-8AD6-0FD4DA0C1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2C09D8-3DAD-476B-BAAC-167F5C4A0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920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4ED84-9298-406E-B4A5-E113765FC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3A497-224D-4852-A125-1DFBCFC72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6AA9B-E65B-4E8B-BC9C-1FF320F7A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D030DA-59A9-4FE5-8703-5FCC06D009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C98DD8-D0AC-4E21-9C86-897AA81C7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54DE10-308B-4A32-80AB-ED52392C5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12275F-5316-4579-ACFC-8182486AD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446FBE-2552-4DD3-A0A9-E4852361B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14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FED9A-2EE1-4A68-AC63-889549B62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762CC7-BD00-43C3-84B5-A3D262668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657654-DA79-48E7-9B4D-821C1A201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34FEC5-B287-4C56-A177-D94E07E29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04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4E9454-3BA7-459A-B3C1-42455ABCD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0B4552-57DD-44A9-BFD7-BD62F86E0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EC51D3-1364-4C87-B0B2-6E416C757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86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8FA6B-2EF0-412D-94BB-08BA8F0CE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AD487-5BD7-41BD-9D80-64CEB97A6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AA497-F320-4DEC-991F-2841B7864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E3A356-C8B2-4DD1-BA05-68123B34B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184400-F030-4431-96E6-5537FE78D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F0DBA-2772-442B-8664-E2A27C6AF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47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5ACA2-43DE-46E3-8107-83139A2C3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2398CC-8536-45D3-928D-9C57108BC0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AAC5D7-809A-4E08-8EAB-B916ED1C8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6E1A94-7D6F-4A8E-837C-E9631DFD3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D99000-FC23-4895-886D-52E274C96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CEA8F-965D-47CB-BEBB-A03C63AFF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29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844DEE-EBE2-45B1-8961-16EBFA105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C7531-8792-4C71-AD9E-1CAFFAE5A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5CF31-7F93-44E9-98D7-47BC8CA230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BD0A7-2395-4CCB-AA23-52BB2B5164C8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65C03-C68F-4CB0-9288-97EDFA7CDC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02F93-CA6F-4F31-8B83-51134D869A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1691B-D9BE-45AC-B630-E364F7172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24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2E5F72-AB4B-48EF-8F01-E9060E1003E7}"/>
              </a:ext>
            </a:extLst>
          </p:cNvPr>
          <p:cNvSpPr txBox="1"/>
          <p:nvPr/>
        </p:nvSpPr>
        <p:spPr>
          <a:xfrm>
            <a:off x="289632" y="676954"/>
            <a:ext cx="10944225" cy="1228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1" fontAlgn="base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US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CESR Report Objectives</a:t>
            </a:r>
          </a:p>
          <a:p>
            <a:pPr marR="0" lvl="1" fontAlgn="base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US" sz="28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853E216-9E05-41A6-A011-B10E7B03FDDC}"/>
              </a:ext>
            </a:extLst>
          </p:cNvPr>
          <p:cNvSpPr txBox="1">
            <a:spLocks/>
          </p:cNvSpPr>
          <p:nvPr/>
        </p:nvSpPr>
        <p:spPr>
          <a:xfrm>
            <a:off x="1099121" y="1561004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en-US" dirty="0">
                <a:ea typeface="Noto Sans Symbols"/>
                <a:cs typeface="Noto Sans Symbols"/>
              </a:rPr>
              <a:t>Identify</a:t>
            </a:r>
            <a:r>
              <a:rPr lang="en-US" b="1" dirty="0">
                <a:ea typeface="Noto Sans Symbols"/>
                <a:cs typeface="Noto Sans Symbols"/>
              </a:rPr>
              <a:t> </a:t>
            </a:r>
            <a:r>
              <a:rPr lang="en-US" dirty="0">
                <a:ea typeface="Noto Sans Symbols"/>
                <a:cs typeface="Noto Sans Symbols"/>
              </a:rPr>
              <a:t>gaps and uncertainties in system response —physical, chemical, biological, and socioeconomic—</a:t>
            </a:r>
            <a:r>
              <a:rPr lang="en-US" sz="2000" dirty="0">
                <a:ea typeface="Noto Sans Symbols"/>
                <a:cs typeface="Noto Sans Symbols"/>
              </a:rPr>
              <a:t> </a:t>
            </a:r>
            <a:r>
              <a:rPr lang="en-US" dirty="0">
                <a:ea typeface="Noto Sans Symbols"/>
                <a:cs typeface="Noto Sans Symbols"/>
              </a:rPr>
              <a:t> that impact efforts designed to attain WQS.</a:t>
            </a:r>
            <a:endParaRPr lang="en-US" sz="2000" dirty="0">
              <a:ea typeface="Noto Sans Symbols"/>
              <a:cs typeface="Noto Sans Symbols"/>
            </a:endParaRP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en-US" dirty="0">
                <a:ea typeface="Noto Sans Symbols"/>
                <a:cs typeface="Noto Sans Symbols"/>
              </a:rPr>
              <a:t>Identify recent scientific developments that can shed light on the gaps and uncertainties in system response to advance efforts to attain WQS, and</a:t>
            </a:r>
            <a:endParaRPr lang="en-US" sz="2000" dirty="0">
              <a:ea typeface="Noto Sans Symbols"/>
              <a:cs typeface="Noto Sans Symbols"/>
            </a:endParaRP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en-US" dirty="0">
                <a:ea typeface="Noto Sans Symbols"/>
                <a:cs typeface="Noto Sans Symbols"/>
              </a:rPr>
              <a:t>Recommend research strategies that improve understanding of system response to support informed decision making to attain WQS. </a:t>
            </a:r>
            <a:endParaRPr lang="en-US" sz="2000" dirty="0">
              <a:ea typeface="Noto Sans Symbols"/>
              <a:cs typeface="Noto Sans Symbols"/>
            </a:endParaRP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en-US" dirty="0">
                <a:ea typeface="Noto Sans Symbols"/>
                <a:cs typeface="Noto Sans Symbols"/>
              </a:rPr>
              <a:t>Recommend strategies for integrating scientific and technical analysis with active adaptive management in order to aid decision-making under uncertainty (to achieve WQS).</a:t>
            </a:r>
            <a:endParaRPr lang="en-US" sz="2000" dirty="0">
              <a:ea typeface="Noto Sans Symbols"/>
              <a:cs typeface="Noto Sans Symbol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183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35C25-8C4C-46FB-B0F1-AF5B0C70D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550" y="310585"/>
            <a:ext cx="11104899" cy="134920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EEEEC-E45F-41A8-BAC3-91FFC5DB4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16520"/>
            <a:ext cx="10515600" cy="4351338"/>
          </a:xfrm>
        </p:spPr>
        <p:txBody>
          <a:bodyPr>
            <a:normAutofit lnSpcReduction="10000"/>
          </a:bodyPr>
          <a:lstStyle/>
          <a:p>
            <a:pPr marL="457200" lvl="1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ea typeface="Noto Sans Symbols"/>
                <a:cs typeface="Noto Sans Symbols"/>
              </a:rPr>
              <a:t>Section 1:  Introduction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ea typeface="Noto Sans Symbols"/>
                <a:cs typeface="Noto Sans Symbols"/>
              </a:rPr>
              <a:t>Section 2: Gaps and Uncertainties in System Response to Meet Water Quality Standards 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a typeface="Noto Sans Symbols"/>
                <a:cs typeface="Noto Sans Symbols"/>
              </a:rPr>
              <a:t>Section 3: Watershed Response 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a typeface="Noto Sans Symbols"/>
                <a:cs typeface="Noto Sans Symbols"/>
              </a:rPr>
              <a:t>Section 4: Estuary Response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a typeface="Noto Sans Symbols"/>
                <a:cs typeface="Noto Sans Symbols"/>
              </a:rPr>
              <a:t>Section 5: Living Resource Response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a typeface="Noto Sans Symbols"/>
                <a:cs typeface="Noto Sans Symbols"/>
              </a:rPr>
              <a:t>Section 6: Implications</a:t>
            </a:r>
            <a:endParaRPr lang="en-US" sz="2000" dirty="0">
              <a:solidFill>
                <a:schemeClr val="accent1">
                  <a:lumMod val="75000"/>
                </a:schemeClr>
              </a:solidFill>
              <a:ea typeface="Noto Sans Symbols"/>
              <a:cs typeface="Noto Sans Symbol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402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AD2EA0FA-F7BD-421A-A203-780EEBA3AAA6}"/>
              </a:ext>
            </a:extLst>
          </p:cNvPr>
          <p:cNvSpPr/>
          <p:nvPr/>
        </p:nvSpPr>
        <p:spPr>
          <a:xfrm>
            <a:off x="8076309" y="3640750"/>
            <a:ext cx="4139238" cy="32337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1FB7F9DF-5769-4E97-80B4-4F3294EAC4FE}"/>
              </a:ext>
            </a:extLst>
          </p:cNvPr>
          <p:cNvSpPr/>
          <p:nvPr/>
        </p:nvSpPr>
        <p:spPr>
          <a:xfrm>
            <a:off x="-23545" y="3643982"/>
            <a:ext cx="4139238" cy="32140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AA5D160-C433-40FC-9946-256AA479AFF0}"/>
              </a:ext>
            </a:extLst>
          </p:cNvPr>
          <p:cNvSpPr/>
          <p:nvPr/>
        </p:nvSpPr>
        <p:spPr>
          <a:xfrm>
            <a:off x="4090502" y="3634574"/>
            <a:ext cx="4139238" cy="32442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D5EC06-B833-46CF-A37A-9BA27DCEEDFC}"/>
              </a:ext>
            </a:extLst>
          </p:cNvPr>
          <p:cNvSpPr/>
          <p:nvPr/>
        </p:nvSpPr>
        <p:spPr>
          <a:xfrm>
            <a:off x="3592190" y="359441"/>
            <a:ext cx="3749132" cy="2698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818D80-701F-4726-8EDA-8015CCB412DF}"/>
              </a:ext>
            </a:extLst>
          </p:cNvPr>
          <p:cNvSpPr txBox="1"/>
          <p:nvPr/>
        </p:nvSpPr>
        <p:spPr>
          <a:xfrm>
            <a:off x="436661" y="309449"/>
            <a:ext cx="2759875" cy="286232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Chesapeake Bay Agreement: Restoration Goals</a:t>
            </a:r>
            <a:endParaRPr lang="en-US" sz="1400" b="1" i="1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Sustainable Fisheries </a:t>
            </a:r>
          </a:p>
          <a:p>
            <a:r>
              <a:rPr lang="en-US" sz="1400" dirty="0">
                <a:solidFill>
                  <a:schemeClr val="bg1"/>
                </a:solidFill>
              </a:rPr>
              <a:t>Vital Habitat</a:t>
            </a:r>
          </a:p>
          <a:p>
            <a:r>
              <a:rPr lang="en-US" sz="1400" b="1" dirty="0">
                <a:solidFill>
                  <a:srgbClr val="FFFF00"/>
                </a:solidFill>
              </a:rPr>
              <a:t>Water Quality </a:t>
            </a:r>
          </a:p>
          <a:p>
            <a:r>
              <a:rPr lang="en-US" sz="1400" dirty="0">
                <a:solidFill>
                  <a:schemeClr val="bg1"/>
                </a:solidFill>
              </a:rPr>
              <a:t>Toxic Contaminants </a:t>
            </a:r>
          </a:p>
          <a:p>
            <a:r>
              <a:rPr lang="en-US" sz="1400" dirty="0">
                <a:solidFill>
                  <a:schemeClr val="bg1"/>
                </a:solidFill>
              </a:rPr>
              <a:t>Heathy Watershed    </a:t>
            </a:r>
          </a:p>
          <a:p>
            <a:r>
              <a:rPr lang="en-US" sz="1400" dirty="0">
                <a:solidFill>
                  <a:schemeClr val="bg1"/>
                </a:solidFill>
              </a:rPr>
              <a:t>Climate Resiliency </a:t>
            </a:r>
          </a:p>
          <a:p>
            <a:r>
              <a:rPr lang="en-US" sz="1400" dirty="0">
                <a:solidFill>
                  <a:schemeClr val="bg1"/>
                </a:solidFill>
              </a:rPr>
              <a:t>Land Conservation</a:t>
            </a:r>
          </a:p>
          <a:p>
            <a:r>
              <a:rPr lang="en-US" sz="1400" dirty="0">
                <a:solidFill>
                  <a:schemeClr val="bg1"/>
                </a:solidFill>
              </a:rPr>
              <a:t>Stewardship</a:t>
            </a:r>
          </a:p>
          <a:p>
            <a:r>
              <a:rPr lang="en-US" sz="1400" dirty="0">
                <a:solidFill>
                  <a:schemeClr val="bg1"/>
                </a:solidFill>
              </a:rPr>
              <a:t>Public Access </a:t>
            </a:r>
          </a:p>
          <a:p>
            <a:r>
              <a:rPr lang="en-US" sz="1400" dirty="0">
                <a:solidFill>
                  <a:schemeClr val="bg1"/>
                </a:solidFill>
              </a:rPr>
              <a:t>Environmental Literacy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60E4EC4-678D-45C7-B396-DA9E11C1F0DD}"/>
              </a:ext>
            </a:extLst>
          </p:cNvPr>
          <p:cNvCxnSpPr>
            <a:cxnSpLocks/>
          </p:cNvCxnSpPr>
          <p:nvPr/>
        </p:nvCxnSpPr>
        <p:spPr>
          <a:xfrm flipV="1">
            <a:off x="1963762" y="1511937"/>
            <a:ext cx="1628428" cy="18007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1262291-C053-4A85-94D2-B145BC183AB7}"/>
              </a:ext>
            </a:extLst>
          </p:cNvPr>
          <p:cNvSpPr txBox="1"/>
          <p:nvPr/>
        </p:nvSpPr>
        <p:spPr>
          <a:xfrm>
            <a:off x="2289124" y="1299067"/>
            <a:ext cx="985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Enforceable Goal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153D42-CD67-437D-B3E1-7179B448811A}"/>
              </a:ext>
            </a:extLst>
          </p:cNvPr>
          <p:cNvSpPr txBox="1"/>
          <p:nvPr/>
        </p:nvSpPr>
        <p:spPr>
          <a:xfrm>
            <a:off x="4498582" y="359441"/>
            <a:ext cx="20122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Water Quality Standards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4EA717-60FF-4B0B-8E27-AC93AD4F70CA}"/>
              </a:ext>
            </a:extLst>
          </p:cNvPr>
          <p:cNvSpPr txBox="1"/>
          <p:nvPr/>
        </p:nvSpPr>
        <p:spPr>
          <a:xfrm>
            <a:off x="3862766" y="655852"/>
            <a:ext cx="12361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Designated Uses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17C197-B0CA-42B7-808C-1B1B00E47BCB}"/>
              </a:ext>
            </a:extLst>
          </p:cNvPr>
          <p:cNvSpPr txBox="1"/>
          <p:nvPr/>
        </p:nvSpPr>
        <p:spPr>
          <a:xfrm>
            <a:off x="5671666" y="1022067"/>
            <a:ext cx="15758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Water Quality Criteria</a:t>
            </a:r>
          </a:p>
          <a:p>
            <a:pPr algn="ctr"/>
            <a:r>
              <a:rPr lang="en-US" sz="1200" dirty="0"/>
              <a:t>Dissolved Oxygen, Water clarity/SAV,</a:t>
            </a:r>
          </a:p>
          <a:p>
            <a:pPr algn="ctr"/>
            <a:r>
              <a:rPr lang="en-US" sz="1200" dirty="0"/>
              <a:t> &amp; </a:t>
            </a:r>
            <a:r>
              <a:rPr lang="en-US" sz="1200" dirty="0" err="1"/>
              <a:t>Chl</a:t>
            </a:r>
            <a:r>
              <a:rPr lang="en-US" sz="1200" dirty="0"/>
              <a:t>-a </a:t>
            </a:r>
          </a:p>
          <a:p>
            <a:pPr algn="ctr"/>
            <a:r>
              <a:rPr lang="en-US" sz="1200" dirty="0"/>
              <a:t>across 5 habitats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4F70329-C7CC-435E-8AC1-63A22B52E87A}"/>
              </a:ext>
            </a:extLst>
          </p:cNvPr>
          <p:cNvCxnSpPr>
            <a:cxnSpLocks/>
          </p:cNvCxnSpPr>
          <p:nvPr/>
        </p:nvCxnSpPr>
        <p:spPr>
          <a:xfrm>
            <a:off x="7359052" y="1235458"/>
            <a:ext cx="41710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A68FC0D-9E00-4FF2-A0FA-902799F74C4D}"/>
              </a:ext>
            </a:extLst>
          </p:cNvPr>
          <p:cNvSpPr txBox="1"/>
          <p:nvPr/>
        </p:nvSpPr>
        <p:spPr>
          <a:xfrm>
            <a:off x="7786954" y="468631"/>
            <a:ext cx="1515533" cy="236988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TMDL: Stressor Reduction Goals</a:t>
            </a:r>
          </a:p>
          <a:p>
            <a:endParaRPr lang="en-US" sz="1200" b="1" dirty="0"/>
          </a:p>
          <a:p>
            <a:r>
              <a:rPr lang="en-US" sz="1200" b="1" dirty="0"/>
              <a:t>Targets: </a:t>
            </a:r>
            <a:r>
              <a:rPr lang="en-US" sz="1200" dirty="0"/>
              <a:t>Nitrogen, phosphorus, sediment loads to achieve water quality criteria </a:t>
            </a:r>
          </a:p>
          <a:p>
            <a:br>
              <a:rPr lang="en-US" sz="1200" dirty="0"/>
            </a:br>
            <a:r>
              <a:rPr lang="en-US" sz="1200" dirty="0"/>
              <a:t>TN: 214.6 m/</a:t>
            </a:r>
            <a:r>
              <a:rPr lang="en-US" sz="1200" dirty="0" err="1"/>
              <a:t>lbs</a:t>
            </a:r>
            <a:r>
              <a:rPr lang="en-US" sz="1200" dirty="0"/>
              <a:t>/</a:t>
            </a:r>
            <a:r>
              <a:rPr lang="en-US" sz="1200" dirty="0" err="1"/>
              <a:t>yr</a:t>
            </a:r>
            <a:r>
              <a:rPr lang="en-US" sz="1200" dirty="0"/>
              <a:t> </a:t>
            </a:r>
            <a:br>
              <a:rPr lang="en-US" sz="1200" dirty="0"/>
            </a:br>
            <a:r>
              <a:rPr lang="en-US" sz="1200" dirty="0"/>
              <a:t>TP: 13.4m </a:t>
            </a:r>
            <a:r>
              <a:rPr lang="en-US" sz="1200" dirty="0" err="1"/>
              <a:t>lb</a:t>
            </a:r>
            <a:r>
              <a:rPr lang="en-US" sz="1200" dirty="0"/>
              <a:t>/</a:t>
            </a:r>
            <a:r>
              <a:rPr lang="en-US" sz="1200" dirty="0" err="1"/>
              <a:t>yr</a:t>
            </a:r>
            <a:br>
              <a:rPr lang="en-US" sz="1200" dirty="0"/>
            </a:br>
            <a:r>
              <a:rPr lang="en-US" sz="1200" dirty="0"/>
              <a:t>TSS: 18,587m </a:t>
            </a:r>
            <a:r>
              <a:rPr lang="en-US" sz="1200" dirty="0" err="1"/>
              <a:t>lb</a:t>
            </a:r>
            <a:r>
              <a:rPr lang="en-US" sz="1200" dirty="0"/>
              <a:t>/</a:t>
            </a:r>
            <a:r>
              <a:rPr lang="en-US" sz="1200" dirty="0" err="1"/>
              <a:t>yr</a:t>
            </a:r>
            <a:endParaRPr lang="en-US" sz="1200" b="1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FF9347A-CB4B-4685-BFC1-61FDE95734DA}"/>
              </a:ext>
            </a:extLst>
          </p:cNvPr>
          <p:cNvSpPr/>
          <p:nvPr/>
        </p:nvSpPr>
        <p:spPr>
          <a:xfrm>
            <a:off x="854892" y="3738244"/>
            <a:ext cx="2338574" cy="2554335"/>
          </a:xfrm>
          <a:custGeom>
            <a:avLst/>
            <a:gdLst>
              <a:gd name="connsiteX0" fmla="*/ 0 w 2647666"/>
              <a:gd name="connsiteY0" fmla="*/ 0 h 2320120"/>
              <a:gd name="connsiteX1" fmla="*/ 13648 w 2647666"/>
              <a:gd name="connsiteY1" fmla="*/ 2320120 h 2320120"/>
              <a:gd name="connsiteX2" fmla="*/ 2647666 w 2647666"/>
              <a:gd name="connsiteY2" fmla="*/ 2292824 h 2320120"/>
              <a:gd name="connsiteX0" fmla="*/ 0 w 2647666"/>
              <a:gd name="connsiteY0" fmla="*/ 0 h 2333767"/>
              <a:gd name="connsiteX1" fmla="*/ 13648 w 2647666"/>
              <a:gd name="connsiteY1" fmla="*/ 2320120 h 2333767"/>
              <a:gd name="connsiteX2" fmla="*/ 2647666 w 2647666"/>
              <a:gd name="connsiteY2" fmla="*/ 2333767 h 2333767"/>
              <a:gd name="connsiteX0" fmla="*/ 0 w 2661314"/>
              <a:gd name="connsiteY0" fmla="*/ 0 h 2320120"/>
              <a:gd name="connsiteX1" fmla="*/ 13648 w 2661314"/>
              <a:gd name="connsiteY1" fmla="*/ 2320120 h 2320120"/>
              <a:gd name="connsiteX2" fmla="*/ 2661314 w 2661314"/>
              <a:gd name="connsiteY2" fmla="*/ 2306472 h 2320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61314" h="2320120">
                <a:moveTo>
                  <a:pt x="0" y="0"/>
                </a:moveTo>
                <a:cubicBezTo>
                  <a:pt x="4549" y="773373"/>
                  <a:pt x="9099" y="1546747"/>
                  <a:pt x="13648" y="2320120"/>
                </a:cubicBezTo>
                <a:lnTo>
                  <a:pt x="2661314" y="2306472"/>
                </a:lnTo>
              </a:path>
            </a:pathLst>
          </a:custGeom>
          <a:noFill/>
          <a:ln w="28575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FEC61E-C925-4557-A67E-4CA1B5096A04}"/>
              </a:ext>
            </a:extLst>
          </p:cNvPr>
          <p:cNvSpPr txBox="1"/>
          <p:nvPr/>
        </p:nvSpPr>
        <p:spPr>
          <a:xfrm>
            <a:off x="1235939" y="3693791"/>
            <a:ext cx="2759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Living Resource Response to WQ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C058CDB-7828-47CD-84E4-C02D75822836}"/>
              </a:ext>
            </a:extLst>
          </p:cNvPr>
          <p:cNvSpPr txBox="1"/>
          <p:nvPr/>
        </p:nvSpPr>
        <p:spPr>
          <a:xfrm rot="16200000">
            <a:off x="-320676" y="4525054"/>
            <a:ext cx="1922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Living Resource Abundance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DC17BEF-0371-4CB0-B175-1C5486CE9A1E}"/>
              </a:ext>
            </a:extLst>
          </p:cNvPr>
          <p:cNvSpPr txBox="1"/>
          <p:nvPr/>
        </p:nvSpPr>
        <p:spPr>
          <a:xfrm>
            <a:off x="9791884" y="467702"/>
            <a:ext cx="2146116" cy="196977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Implementation Policy </a:t>
            </a:r>
          </a:p>
          <a:p>
            <a:endParaRPr lang="en-US" sz="1200" b="1" dirty="0"/>
          </a:p>
          <a:p>
            <a:r>
              <a:rPr lang="en-US" sz="1200" b="1" dirty="0"/>
              <a:t>Policies </a:t>
            </a:r>
            <a:r>
              <a:rPr lang="en-US" sz="1200" dirty="0"/>
              <a:t>designed to reduce stressors to achieve WQS. </a:t>
            </a:r>
          </a:p>
          <a:p>
            <a:br>
              <a:rPr lang="en-US" sz="1200" dirty="0"/>
            </a:br>
            <a:r>
              <a:rPr lang="en-US" sz="1200" dirty="0"/>
              <a:t>Point source </a:t>
            </a:r>
          </a:p>
          <a:p>
            <a:r>
              <a:rPr lang="en-US" sz="1200" dirty="0"/>
              <a:t>Urban nonpoint source</a:t>
            </a:r>
          </a:p>
          <a:p>
            <a:r>
              <a:rPr lang="en-US" sz="1200" dirty="0"/>
              <a:t>Ag nonpoint source </a:t>
            </a:r>
          </a:p>
          <a:p>
            <a:r>
              <a:rPr lang="en-US" sz="1200" dirty="0"/>
              <a:t>Budgets</a:t>
            </a:r>
          </a:p>
          <a:p>
            <a:endParaRPr lang="en-US" sz="1200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5F6DEB47-5474-48E3-BDCF-7C86A119DF7E}"/>
              </a:ext>
            </a:extLst>
          </p:cNvPr>
          <p:cNvCxnSpPr>
            <a:cxnSpLocks/>
          </p:cNvCxnSpPr>
          <p:nvPr/>
        </p:nvCxnSpPr>
        <p:spPr>
          <a:xfrm>
            <a:off x="9302487" y="1235458"/>
            <a:ext cx="41710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E60ED999-3940-4A93-A13C-16D23B7FC314}"/>
              </a:ext>
            </a:extLst>
          </p:cNvPr>
          <p:cNvSpPr txBox="1"/>
          <p:nvPr/>
        </p:nvSpPr>
        <p:spPr>
          <a:xfrm>
            <a:off x="34021" y="-16450"/>
            <a:ext cx="2759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Public Policy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47B221C-F485-410E-8C68-EA0E4406710E}"/>
              </a:ext>
            </a:extLst>
          </p:cNvPr>
          <p:cNvSpPr txBox="1"/>
          <p:nvPr/>
        </p:nvSpPr>
        <p:spPr>
          <a:xfrm>
            <a:off x="69780" y="3289186"/>
            <a:ext cx="6175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Biological, Physical, and Social System Response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8CED2E2-95B9-43DA-93D0-E0651B93C68D}"/>
              </a:ext>
            </a:extLst>
          </p:cNvPr>
          <p:cNvCxnSpPr/>
          <p:nvPr/>
        </p:nvCxnSpPr>
        <p:spPr>
          <a:xfrm flipV="1">
            <a:off x="18566" y="3263073"/>
            <a:ext cx="12225867" cy="34902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1612938C-F95D-4344-A5C6-2B4559B4AB03}"/>
              </a:ext>
            </a:extLst>
          </p:cNvPr>
          <p:cNvGrpSpPr/>
          <p:nvPr/>
        </p:nvGrpSpPr>
        <p:grpSpPr>
          <a:xfrm>
            <a:off x="8723713" y="4040653"/>
            <a:ext cx="2355815" cy="276999"/>
            <a:chOff x="8723713" y="4040653"/>
            <a:chExt cx="2355815" cy="276999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2D006A9-8A36-42A1-A0B1-20D222B987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729132" y="4275172"/>
              <a:ext cx="2350396" cy="1511"/>
            </a:xfrm>
            <a:prstGeom prst="line">
              <a:avLst/>
            </a:prstGeom>
            <a:ln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1FDBBFC4-F5F8-429A-A52C-B9342379862F}"/>
                </a:ext>
              </a:extLst>
            </p:cNvPr>
            <p:cNvSpPr txBox="1"/>
            <p:nvPr/>
          </p:nvSpPr>
          <p:spPr>
            <a:xfrm>
              <a:off x="8723713" y="4040653"/>
              <a:ext cx="20729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00B050"/>
                  </a:solidFill>
                </a:rPr>
                <a:t>N, P, &amp; S reduction goals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9AB9F67-6767-4C0D-8E9B-9C84AB2821B4}"/>
              </a:ext>
            </a:extLst>
          </p:cNvPr>
          <p:cNvGrpSpPr/>
          <p:nvPr/>
        </p:nvGrpSpPr>
        <p:grpSpPr>
          <a:xfrm>
            <a:off x="8755798" y="4069781"/>
            <a:ext cx="3617691" cy="2024881"/>
            <a:chOff x="8755798" y="4069781"/>
            <a:chExt cx="3617691" cy="2024881"/>
          </a:xfrm>
        </p:grpSpPr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C10306FA-2EF7-4277-82F9-B0FCB341D6C8}"/>
                </a:ext>
              </a:extLst>
            </p:cNvPr>
            <p:cNvSpPr/>
            <p:nvPr/>
          </p:nvSpPr>
          <p:spPr>
            <a:xfrm rot="10800000">
              <a:off x="8755798" y="4291921"/>
              <a:ext cx="2297065" cy="1802741"/>
            </a:xfrm>
            <a:custGeom>
              <a:avLst/>
              <a:gdLst>
                <a:gd name="connsiteX0" fmla="*/ 0 w 1955344"/>
                <a:gd name="connsiteY0" fmla="*/ 1934063 h 1934063"/>
                <a:gd name="connsiteX1" fmla="*/ 1310185 w 1955344"/>
                <a:gd name="connsiteY1" fmla="*/ 1715699 h 1934063"/>
                <a:gd name="connsiteX2" fmla="*/ 1815153 w 1955344"/>
                <a:gd name="connsiteY2" fmla="*/ 937776 h 1934063"/>
                <a:gd name="connsiteX3" fmla="*/ 1937982 w 1955344"/>
                <a:gd name="connsiteY3" fmla="*/ 132558 h 1934063"/>
                <a:gd name="connsiteX4" fmla="*/ 1951630 w 1955344"/>
                <a:gd name="connsiteY4" fmla="*/ 9729 h 1934063"/>
                <a:gd name="connsiteX0" fmla="*/ 0 w 1955344"/>
                <a:gd name="connsiteY0" fmla="*/ 1934063 h 1934063"/>
                <a:gd name="connsiteX1" fmla="*/ 1255594 w 1955344"/>
                <a:gd name="connsiteY1" fmla="*/ 1608416 h 1934063"/>
                <a:gd name="connsiteX2" fmla="*/ 1815153 w 1955344"/>
                <a:gd name="connsiteY2" fmla="*/ 937776 h 1934063"/>
                <a:gd name="connsiteX3" fmla="*/ 1937982 w 1955344"/>
                <a:gd name="connsiteY3" fmla="*/ 132558 h 1934063"/>
                <a:gd name="connsiteX4" fmla="*/ 1951630 w 1955344"/>
                <a:gd name="connsiteY4" fmla="*/ 9729 h 1934063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815153 w 1937982"/>
                <a:gd name="connsiteY2" fmla="*/ 805218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818414 w 1937982"/>
                <a:gd name="connsiteY2" fmla="*/ 805218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802109 w 1937982"/>
                <a:gd name="connsiteY2" fmla="*/ 805218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635784 w 1937982"/>
                <a:gd name="connsiteY2" fmla="*/ 801744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017520 w 1937982"/>
                <a:gd name="connsiteY1" fmla="*/ 1402895 h 1801505"/>
                <a:gd name="connsiteX2" fmla="*/ 1635784 w 1937982"/>
                <a:gd name="connsiteY2" fmla="*/ 801744 h 1801505"/>
                <a:gd name="connsiteX3" fmla="*/ 1937982 w 1937982"/>
                <a:gd name="connsiteY3" fmla="*/ 0 h 1801505"/>
                <a:gd name="connsiteX0" fmla="*/ 0 w 1814053"/>
                <a:gd name="connsiteY0" fmla="*/ 1725066 h 1725066"/>
                <a:gd name="connsiteX1" fmla="*/ 893591 w 1814053"/>
                <a:gd name="connsiteY1" fmla="*/ 1402895 h 1725066"/>
                <a:gd name="connsiteX2" fmla="*/ 1511855 w 1814053"/>
                <a:gd name="connsiteY2" fmla="*/ 801744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916419 w 1814053"/>
                <a:gd name="connsiteY1" fmla="*/ 1357727 h 1725066"/>
                <a:gd name="connsiteX2" fmla="*/ 1511855 w 1814053"/>
                <a:gd name="connsiteY2" fmla="*/ 801744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916419 w 1814053"/>
                <a:gd name="connsiteY1" fmla="*/ 1357727 h 1725066"/>
                <a:gd name="connsiteX2" fmla="*/ 1466198 w 1814053"/>
                <a:gd name="connsiteY2" fmla="*/ 780897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916419 w 1814053"/>
                <a:gd name="connsiteY1" fmla="*/ 1357727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2145976"/>
                <a:gd name="connsiteY0" fmla="*/ 1796796 h 1796796"/>
                <a:gd name="connsiteX1" fmla="*/ 1144134 w 2145976"/>
                <a:gd name="connsiteY1" fmla="*/ 1285998 h 1796796"/>
                <a:gd name="connsiteX2" fmla="*/ 1647598 w 2145976"/>
                <a:gd name="connsiteY2" fmla="*/ 747143 h 1796796"/>
                <a:gd name="connsiteX3" fmla="*/ 2145976 w 2145976"/>
                <a:gd name="connsiteY3" fmla="*/ 0 h 1796796"/>
                <a:gd name="connsiteX0" fmla="*/ 0 w 2145976"/>
                <a:gd name="connsiteY0" fmla="*/ 1796796 h 1796796"/>
                <a:gd name="connsiteX1" fmla="*/ 1144134 w 2145976"/>
                <a:gd name="connsiteY1" fmla="*/ 1285998 h 1796796"/>
                <a:gd name="connsiteX2" fmla="*/ 1670755 w 2145976"/>
                <a:gd name="connsiteY2" fmla="*/ 755582 h 1796796"/>
                <a:gd name="connsiteX3" fmla="*/ 2145976 w 2145976"/>
                <a:gd name="connsiteY3" fmla="*/ 0 h 1796796"/>
                <a:gd name="connsiteX0" fmla="*/ 0 w 2145976"/>
                <a:gd name="connsiteY0" fmla="*/ 1796796 h 1796796"/>
                <a:gd name="connsiteX1" fmla="*/ 1093960 w 2145976"/>
                <a:gd name="connsiteY1" fmla="*/ 1361947 h 1796796"/>
                <a:gd name="connsiteX2" fmla="*/ 1670755 w 2145976"/>
                <a:gd name="connsiteY2" fmla="*/ 755582 h 1796796"/>
                <a:gd name="connsiteX3" fmla="*/ 2145976 w 2145976"/>
                <a:gd name="connsiteY3" fmla="*/ 0 h 1796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45976" h="1796796">
                  <a:moveTo>
                    <a:pt x="0" y="1796796"/>
                  </a:moveTo>
                  <a:cubicBezTo>
                    <a:pt x="503830" y="1770638"/>
                    <a:pt x="815501" y="1535483"/>
                    <a:pt x="1093960" y="1361947"/>
                  </a:cubicBezTo>
                  <a:cubicBezTo>
                    <a:pt x="1372419" y="1188411"/>
                    <a:pt x="1510709" y="959365"/>
                    <a:pt x="1670755" y="755582"/>
                  </a:cubicBezTo>
                  <a:cubicBezTo>
                    <a:pt x="1842380" y="551799"/>
                    <a:pt x="2123230" y="154674"/>
                    <a:pt x="2145976" y="0"/>
                  </a:cubicBezTo>
                </a:path>
              </a:pathLst>
            </a:cu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09F219ED-B215-4ACF-B9C2-E00B80F4FD4C}"/>
                </a:ext>
              </a:extLst>
            </p:cNvPr>
            <p:cNvSpPr/>
            <p:nvPr/>
          </p:nvSpPr>
          <p:spPr>
            <a:xfrm rot="10800000">
              <a:off x="9127424" y="4843671"/>
              <a:ext cx="1963475" cy="1152900"/>
            </a:xfrm>
            <a:custGeom>
              <a:avLst/>
              <a:gdLst>
                <a:gd name="connsiteX0" fmla="*/ 0 w 1955344"/>
                <a:gd name="connsiteY0" fmla="*/ 1934063 h 1934063"/>
                <a:gd name="connsiteX1" fmla="*/ 1310185 w 1955344"/>
                <a:gd name="connsiteY1" fmla="*/ 1715699 h 1934063"/>
                <a:gd name="connsiteX2" fmla="*/ 1815153 w 1955344"/>
                <a:gd name="connsiteY2" fmla="*/ 937776 h 1934063"/>
                <a:gd name="connsiteX3" fmla="*/ 1937982 w 1955344"/>
                <a:gd name="connsiteY3" fmla="*/ 132558 h 1934063"/>
                <a:gd name="connsiteX4" fmla="*/ 1951630 w 1955344"/>
                <a:gd name="connsiteY4" fmla="*/ 9729 h 1934063"/>
                <a:gd name="connsiteX0" fmla="*/ 0 w 1955344"/>
                <a:gd name="connsiteY0" fmla="*/ 1934063 h 1934063"/>
                <a:gd name="connsiteX1" fmla="*/ 1255594 w 1955344"/>
                <a:gd name="connsiteY1" fmla="*/ 1608416 h 1934063"/>
                <a:gd name="connsiteX2" fmla="*/ 1815153 w 1955344"/>
                <a:gd name="connsiteY2" fmla="*/ 937776 h 1934063"/>
                <a:gd name="connsiteX3" fmla="*/ 1937982 w 1955344"/>
                <a:gd name="connsiteY3" fmla="*/ 132558 h 1934063"/>
                <a:gd name="connsiteX4" fmla="*/ 1951630 w 1955344"/>
                <a:gd name="connsiteY4" fmla="*/ 9729 h 1934063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815153 w 1937982"/>
                <a:gd name="connsiteY2" fmla="*/ 805218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818414 w 1937982"/>
                <a:gd name="connsiteY2" fmla="*/ 805218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802109 w 1937982"/>
                <a:gd name="connsiteY2" fmla="*/ 805218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635784 w 1937982"/>
                <a:gd name="connsiteY2" fmla="*/ 801744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017520 w 1937982"/>
                <a:gd name="connsiteY1" fmla="*/ 1402895 h 1801505"/>
                <a:gd name="connsiteX2" fmla="*/ 1635784 w 1937982"/>
                <a:gd name="connsiteY2" fmla="*/ 801744 h 1801505"/>
                <a:gd name="connsiteX3" fmla="*/ 1937982 w 1937982"/>
                <a:gd name="connsiteY3" fmla="*/ 0 h 1801505"/>
                <a:gd name="connsiteX0" fmla="*/ 0 w 1814053"/>
                <a:gd name="connsiteY0" fmla="*/ 1725066 h 1725066"/>
                <a:gd name="connsiteX1" fmla="*/ 893591 w 1814053"/>
                <a:gd name="connsiteY1" fmla="*/ 1402895 h 1725066"/>
                <a:gd name="connsiteX2" fmla="*/ 1511855 w 1814053"/>
                <a:gd name="connsiteY2" fmla="*/ 801744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916419 w 1814053"/>
                <a:gd name="connsiteY1" fmla="*/ 1357727 h 1725066"/>
                <a:gd name="connsiteX2" fmla="*/ 1511855 w 1814053"/>
                <a:gd name="connsiteY2" fmla="*/ 801744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916419 w 1814053"/>
                <a:gd name="connsiteY1" fmla="*/ 1357727 h 1725066"/>
                <a:gd name="connsiteX2" fmla="*/ 1466198 w 1814053"/>
                <a:gd name="connsiteY2" fmla="*/ 780897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916419 w 1814053"/>
                <a:gd name="connsiteY1" fmla="*/ 1357727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2145976"/>
                <a:gd name="connsiteY0" fmla="*/ 1796796 h 1796796"/>
                <a:gd name="connsiteX1" fmla="*/ 1144134 w 2145976"/>
                <a:gd name="connsiteY1" fmla="*/ 1285998 h 1796796"/>
                <a:gd name="connsiteX2" fmla="*/ 1647598 w 2145976"/>
                <a:gd name="connsiteY2" fmla="*/ 747143 h 1796796"/>
                <a:gd name="connsiteX3" fmla="*/ 2145976 w 2145976"/>
                <a:gd name="connsiteY3" fmla="*/ 0 h 1796796"/>
                <a:gd name="connsiteX0" fmla="*/ 0 w 2145976"/>
                <a:gd name="connsiteY0" fmla="*/ 1796796 h 1796796"/>
                <a:gd name="connsiteX1" fmla="*/ 1144134 w 2145976"/>
                <a:gd name="connsiteY1" fmla="*/ 1285998 h 1796796"/>
                <a:gd name="connsiteX2" fmla="*/ 1670755 w 2145976"/>
                <a:gd name="connsiteY2" fmla="*/ 755582 h 1796796"/>
                <a:gd name="connsiteX3" fmla="*/ 2145976 w 2145976"/>
                <a:gd name="connsiteY3" fmla="*/ 0 h 1796796"/>
                <a:gd name="connsiteX0" fmla="*/ 0 w 2145976"/>
                <a:gd name="connsiteY0" fmla="*/ 1796796 h 1796796"/>
                <a:gd name="connsiteX1" fmla="*/ 1070802 w 2145976"/>
                <a:gd name="connsiteY1" fmla="*/ 1277560 h 1796796"/>
                <a:gd name="connsiteX2" fmla="*/ 1670755 w 2145976"/>
                <a:gd name="connsiteY2" fmla="*/ 755582 h 1796796"/>
                <a:gd name="connsiteX3" fmla="*/ 2145976 w 2145976"/>
                <a:gd name="connsiteY3" fmla="*/ 0 h 1796796"/>
                <a:gd name="connsiteX0" fmla="*/ 0 w 2412287"/>
                <a:gd name="connsiteY0" fmla="*/ 1632240 h 1632240"/>
                <a:gd name="connsiteX1" fmla="*/ 1337113 w 2412287"/>
                <a:gd name="connsiteY1" fmla="*/ 1277560 h 1632240"/>
                <a:gd name="connsiteX2" fmla="*/ 1937066 w 2412287"/>
                <a:gd name="connsiteY2" fmla="*/ 755582 h 1632240"/>
                <a:gd name="connsiteX3" fmla="*/ 2412287 w 2412287"/>
                <a:gd name="connsiteY3" fmla="*/ 0 h 1632240"/>
                <a:gd name="connsiteX0" fmla="*/ 0 w 2354393"/>
                <a:gd name="connsiteY0" fmla="*/ 1231400 h 1231400"/>
                <a:gd name="connsiteX1" fmla="*/ 1337113 w 2354393"/>
                <a:gd name="connsiteY1" fmla="*/ 876720 h 1231400"/>
                <a:gd name="connsiteX2" fmla="*/ 1937066 w 2354393"/>
                <a:gd name="connsiteY2" fmla="*/ 354742 h 1231400"/>
                <a:gd name="connsiteX3" fmla="*/ 2354393 w 2354393"/>
                <a:gd name="connsiteY3" fmla="*/ 0 h 1231400"/>
                <a:gd name="connsiteX0" fmla="*/ 0 w 2354393"/>
                <a:gd name="connsiteY0" fmla="*/ 1231400 h 1231400"/>
                <a:gd name="connsiteX1" fmla="*/ 1337113 w 2354393"/>
                <a:gd name="connsiteY1" fmla="*/ 876720 h 1231400"/>
                <a:gd name="connsiteX2" fmla="*/ 1906189 w 2354393"/>
                <a:gd name="connsiteY2" fmla="*/ 472885 h 1231400"/>
                <a:gd name="connsiteX3" fmla="*/ 2354393 w 2354393"/>
                <a:gd name="connsiteY3" fmla="*/ 0 h 1231400"/>
                <a:gd name="connsiteX0" fmla="*/ 0 w 2354393"/>
                <a:gd name="connsiteY0" fmla="*/ 1231400 h 1231400"/>
                <a:gd name="connsiteX1" fmla="*/ 1337113 w 2354393"/>
                <a:gd name="connsiteY1" fmla="*/ 876720 h 1231400"/>
                <a:gd name="connsiteX2" fmla="*/ 1906189 w 2354393"/>
                <a:gd name="connsiteY2" fmla="*/ 472885 h 1231400"/>
                <a:gd name="connsiteX3" fmla="*/ 2354393 w 2354393"/>
                <a:gd name="connsiteY3" fmla="*/ 0 h 1231400"/>
                <a:gd name="connsiteX0" fmla="*/ 0 w 2354393"/>
                <a:gd name="connsiteY0" fmla="*/ 1231400 h 1231400"/>
                <a:gd name="connsiteX1" fmla="*/ 1337113 w 2354393"/>
                <a:gd name="connsiteY1" fmla="*/ 876720 h 1231400"/>
                <a:gd name="connsiteX2" fmla="*/ 2002678 w 2354393"/>
                <a:gd name="connsiteY2" fmla="*/ 439130 h 1231400"/>
                <a:gd name="connsiteX3" fmla="*/ 2354393 w 2354393"/>
                <a:gd name="connsiteY3" fmla="*/ 0 h 1231400"/>
                <a:gd name="connsiteX0" fmla="*/ 0 w 2002678"/>
                <a:gd name="connsiteY0" fmla="*/ 792270 h 792270"/>
                <a:gd name="connsiteX1" fmla="*/ 1337113 w 2002678"/>
                <a:gd name="connsiteY1" fmla="*/ 437590 h 792270"/>
                <a:gd name="connsiteX2" fmla="*/ 2002678 w 2002678"/>
                <a:gd name="connsiteY2" fmla="*/ 0 h 792270"/>
                <a:gd name="connsiteX0" fmla="*/ 0 w 2449771"/>
                <a:gd name="connsiteY0" fmla="*/ 1045432 h 1045432"/>
                <a:gd name="connsiteX1" fmla="*/ 1337113 w 2449771"/>
                <a:gd name="connsiteY1" fmla="*/ 690752 h 1045432"/>
                <a:gd name="connsiteX2" fmla="*/ 2449771 w 2449771"/>
                <a:gd name="connsiteY2" fmla="*/ 0 h 1045432"/>
                <a:gd name="connsiteX0" fmla="*/ 0 w 2278767"/>
                <a:gd name="connsiteY0" fmla="*/ 1149097 h 1149097"/>
                <a:gd name="connsiteX1" fmla="*/ 1337113 w 2278767"/>
                <a:gd name="connsiteY1" fmla="*/ 794417 h 1149097"/>
                <a:gd name="connsiteX2" fmla="*/ 2278767 w 2278767"/>
                <a:gd name="connsiteY2" fmla="*/ 0 h 1149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78767" h="1149097">
                  <a:moveTo>
                    <a:pt x="0" y="1149097"/>
                  </a:moveTo>
                  <a:cubicBezTo>
                    <a:pt x="503830" y="1122939"/>
                    <a:pt x="928818" y="968656"/>
                    <a:pt x="1337113" y="794417"/>
                  </a:cubicBezTo>
                  <a:cubicBezTo>
                    <a:pt x="1745408" y="620178"/>
                    <a:pt x="2083985" y="182686"/>
                    <a:pt x="2278767" y="0"/>
                  </a:cubicBezTo>
                </a:path>
              </a:pathLst>
            </a:custGeom>
            <a:noFill/>
            <a:ln w="28575">
              <a:solidFill>
                <a:srgbClr val="0070C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15DF1950-75C4-4AEF-8277-AD7510042FEE}"/>
                </a:ext>
              </a:extLst>
            </p:cNvPr>
            <p:cNvSpPr/>
            <p:nvPr/>
          </p:nvSpPr>
          <p:spPr>
            <a:xfrm rot="10800000">
              <a:off x="8974417" y="4080691"/>
              <a:ext cx="2083564" cy="1316048"/>
            </a:xfrm>
            <a:custGeom>
              <a:avLst/>
              <a:gdLst>
                <a:gd name="connsiteX0" fmla="*/ 0 w 1955344"/>
                <a:gd name="connsiteY0" fmla="*/ 1934063 h 1934063"/>
                <a:gd name="connsiteX1" fmla="*/ 1310185 w 1955344"/>
                <a:gd name="connsiteY1" fmla="*/ 1715699 h 1934063"/>
                <a:gd name="connsiteX2" fmla="*/ 1815153 w 1955344"/>
                <a:gd name="connsiteY2" fmla="*/ 937776 h 1934063"/>
                <a:gd name="connsiteX3" fmla="*/ 1937982 w 1955344"/>
                <a:gd name="connsiteY3" fmla="*/ 132558 h 1934063"/>
                <a:gd name="connsiteX4" fmla="*/ 1951630 w 1955344"/>
                <a:gd name="connsiteY4" fmla="*/ 9729 h 1934063"/>
                <a:gd name="connsiteX0" fmla="*/ 0 w 1955344"/>
                <a:gd name="connsiteY0" fmla="*/ 1934063 h 1934063"/>
                <a:gd name="connsiteX1" fmla="*/ 1255594 w 1955344"/>
                <a:gd name="connsiteY1" fmla="*/ 1608416 h 1934063"/>
                <a:gd name="connsiteX2" fmla="*/ 1815153 w 1955344"/>
                <a:gd name="connsiteY2" fmla="*/ 937776 h 1934063"/>
                <a:gd name="connsiteX3" fmla="*/ 1937982 w 1955344"/>
                <a:gd name="connsiteY3" fmla="*/ 132558 h 1934063"/>
                <a:gd name="connsiteX4" fmla="*/ 1951630 w 1955344"/>
                <a:gd name="connsiteY4" fmla="*/ 9729 h 1934063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815153 w 1937982"/>
                <a:gd name="connsiteY2" fmla="*/ 805218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818414 w 1937982"/>
                <a:gd name="connsiteY2" fmla="*/ 805218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802109 w 1937982"/>
                <a:gd name="connsiteY2" fmla="*/ 805218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255594 w 1937982"/>
                <a:gd name="connsiteY1" fmla="*/ 1475858 h 1801505"/>
                <a:gd name="connsiteX2" fmla="*/ 1635784 w 1937982"/>
                <a:gd name="connsiteY2" fmla="*/ 801744 h 1801505"/>
                <a:gd name="connsiteX3" fmla="*/ 1937982 w 1937982"/>
                <a:gd name="connsiteY3" fmla="*/ 0 h 1801505"/>
                <a:gd name="connsiteX0" fmla="*/ 0 w 1937982"/>
                <a:gd name="connsiteY0" fmla="*/ 1801505 h 1801505"/>
                <a:gd name="connsiteX1" fmla="*/ 1017520 w 1937982"/>
                <a:gd name="connsiteY1" fmla="*/ 1402895 h 1801505"/>
                <a:gd name="connsiteX2" fmla="*/ 1635784 w 1937982"/>
                <a:gd name="connsiteY2" fmla="*/ 801744 h 1801505"/>
                <a:gd name="connsiteX3" fmla="*/ 1937982 w 1937982"/>
                <a:gd name="connsiteY3" fmla="*/ 0 h 1801505"/>
                <a:gd name="connsiteX0" fmla="*/ 0 w 1814053"/>
                <a:gd name="connsiteY0" fmla="*/ 1725066 h 1725066"/>
                <a:gd name="connsiteX1" fmla="*/ 893591 w 1814053"/>
                <a:gd name="connsiteY1" fmla="*/ 1402895 h 1725066"/>
                <a:gd name="connsiteX2" fmla="*/ 1511855 w 1814053"/>
                <a:gd name="connsiteY2" fmla="*/ 801744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916419 w 1814053"/>
                <a:gd name="connsiteY1" fmla="*/ 1357727 h 1725066"/>
                <a:gd name="connsiteX2" fmla="*/ 1511855 w 1814053"/>
                <a:gd name="connsiteY2" fmla="*/ 801744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916419 w 1814053"/>
                <a:gd name="connsiteY1" fmla="*/ 1357727 h 1725066"/>
                <a:gd name="connsiteX2" fmla="*/ 1466198 w 1814053"/>
                <a:gd name="connsiteY2" fmla="*/ 780897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916419 w 1814053"/>
                <a:gd name="connsiteY1" fmla="*/ 1357727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1814053"/>
                <a:gd name="connsiteY0" fmla="*/ 1725066 h 1725066"/>
                <a:gd name="connsiteX1" fmla="*/ 812211 w 1814053"/>
                <a:gd name="connsiteY1" fmla="*/ 1285998 h 1725066"/>
                <a:gd name="connsiteX2" fmla="*/ 1315675 w 1814053"/>
                <a:gd name="connsiteY2" fmla="*/ 747143 h 1725066"/>
                <a:gd name="connsiteX3" fmla="*/ 1814053 w 1814053"/>
                <a:gd name="connsiteY3" fmla="*/ 0 h 1725066"/>
                <a:gd name="connsiteX0" fmla="*/ 0 w 2145976"/>
                <a:gd name="connsiteY0" fmla="*/ 1796796 h 1796796"/>
                <a:gd name="connsiteX1" fmla="*/ 1144134 w 2145976"/>
                <a:gd name="connsiteY1" fmla="*/ 1285998 h 1796796"/>
                <a:gd name="connsiteX2" fmla="*/ 1647598 w 2145976"/>
                <a:gd name="connsiteY2" fmla="*/ 747143 h 1796796"/>
                <a:gd name="connsiteX3" fmla="*/ 2145976 w 2145976"/>
                <a:gd name="connsiteY3" fmla="*/ 0 h 1796796"/>
                <a:gd name="connsiteX0" fmla="*/ 0 w 2145976"/>
                <a:gd name="connsiteY0" fmla="*/ 1796796 h 1796796"/>
                <a:gd name="connsiteX1" fmla="*/ 1144134 w 2145976"/>
                <a:gd name="connsiteY1" fmla="*/ 1285998 h 1796796"/>
                <a:gd name="connsiteX2" fmla="*/ 1670755 w 2145976"/>
                <a:gd name="connsiteY2" fmla="*/ 755582 h 1796796"/>
                <a:gd name="connsiteX3" fmla="*/ 2145976 w 2145976"/>
                <a:gd name="connsiteY3" fmla="*/ 0 h 1796796"/>
                <a:gd name="connsiteX0" fmla="*/ 0 w 2145976"/>
                <a:gd name="connsiteY0" fmla="*/ 1796796 h 1796796"/>
                <a:gd name="connsiteX1" fmla="*/ 1070802 w 2145976"/>
                <a:gd name="connsiteY1" fmla="*/ 1277560 h 1796796"/>
                <a:gd name="connsiteX2" fmla="*/ 1670755 w 2145976"/>
                <a:gd name="connsiteY2" fmla="*/ 755582 h 1796796"/>
                <a:gd name="connsiteX3" fmla="*/ 2145976 w 2145976"/>
                <a:gd name="connsiteY3" fmla="*/ 0 h 1796796"/>
                <a:gd name="connsiteX0" fmla="*/ 0 w 2412287"/>
                <a:gd name="connsiteY0" fmla="*/ 1632240 h 1632240"/>
                <a:gd name="connsiteX1" fmla="*/ 1337113 w 2412287"/>
                <a:gd name="connsiteY1" fmla="*/ 1277560 h 1632240"/>
                <a:gd name="connsiteX2" fmla="*/ 1937066 w 2412287"/>
                <a:gd name="connsiteY2" fmla="*/ 755582 h 1632240"/>
                <a:gd name="connsiteX3" fmla="*/ 2412287 w 2412287"/>
                <a:gd name="connsiteY3" fmla="*/ 0 h 1632240"/>
                <a:gd name="connsiteX0" fmla="*/ 0 w 2412287"/>
                <a:gd name="connsiteY0" fmla="*/ 1632240 h 1632240"/>
                <a:gd name="connsiteX1" fmla="*/ 1431623 w 2412287"/>
                <a:gd name="connsiteY1" fmla="*/ 1193172 h 1632240"/>
                <a:gd name="connsiteX2" fmla="*/ 1937066 w 2412287"/>
                <a:gd name="connsiteY2" fmla="*/ 755582 h 1632240"/>
                <a:gd name="connsiteX3" fmla="*/ 2412287 w 2412287"/>
                <a:gd name="connsiteY3" fmla="*/ 0 h 1632240"/>
                <a:gd name="connsiteX0" fmla="*/ 0 w 2412287"/>
                <a:gd name="connsiteY0" fmla="*/ 1632240 h 1632240"/>
                <a:gd name="connsiteX1" fmla="*/ 1431623 w 2412287"/>
                <a:gd name="connsiteY1" fmla="*/ 1193172 h 1632240"/>
                <a:gd name="connsiteX2" fmla="*/ 1937066 w 2412287"/>
                <a:gd name="connsiteY2" fmla="*/ 755582 h 1632240"/>
                <a:gd name="connsiteX3" fmla="*/ 2412287 w 2412287"/>
                <a:gd name="connsiteY3" fmla="*/ 0 h 1632240"/>
                <a:gd name="connsiteX0" fmla="*/ 0 w 2588357"/>
                <a:gd name="connsiteY0" fmla="*/ 1575278 h 1575278"/>
                <a:gd name="connsiteX1" fmla="*/ 1431623 w 2588357"/>
                <a:gd name="connsiteY1" fmla="*/ 1136210 h 1575278"/>
                <a:gd name="connsiteX2" fmla="*/ 1937066 w 2588357"/>
                <a:gd name="connsiteY2" fmla="*/ 698620 h 1575278"/>
                <a:gd name="connsiteX3" fmla="*/ 2588357 w 2588357"/>
                <a:gd name="connsiteY3" fmla="*/ 0 h 1575278"/>
                <a:gd name="connsiteX0" fmla="*/ 0 w 2588357"/>
                <a:gd name="connsiteY0" fmla="*/ 1575278 h 1575278"/>
                <a:gd name="connsiteX1" fmla="*/ 1431623 w 2588357"/>
                <a:gd name="connsiteY1" fmla="*/ 1136210 h 1575278"/>
                <a:gd name="connsiteX2" fmla="*/ 2036105 w 2588357"/>
                <a:gd name="connsiteY2" fmla="*/ 698620 h 1575278"/>
                <a:gd name="connsiteX3" fmla="*/ 2588357 w 2588357"/>
                <a:gd name="connsiteY3" fmla="*/ 0 h 1575278"/>
                <a:gd name="connsiteX0" fmla="*/ 0 w 2588357"/>
                <a:gd name="connsiteY0" fmla="*/ 1575278 h 1575278"/>
                <a:gd name="connsiteX1" fmla="*/ 1431623 w 2588357"/>
                <a:gd name="connsiteY1" fmla="*/ 1136210 h 1575278"/>
                <a:gd name="connsiteX2" fmla="*/ 2036105 w 2588357"/>
                <a:gd name="connsiteY2" fmla="*/ 698620 h 1575278"/>
                <a:gd name="connsiteX3" fmla="*/ 2588357 w 2588357"/>
                <a:gd name="connsiteY3" fmla="*/ 0 h 1575278"/>
                <a:gd name="connsiteX0" fmla="*/ 0 w 2522331"/>
                <a:gd name="connsiteY0" fmla="*/ 1670214 h 1670214"/>
                <a:gd name="connsiteX1" fmla="*/ 1431623 w 2522331"/>
                <a:gd name="connsiteY1" fmla="*/ 1231146 h 1670214"/>
                <a:gd name="connsiteX2" fmla="*/ 2036105 w 2522331"/>
                <a:gd name="connsiteY2" fmla="*/ 793556 h 1670214"/>
                <a:gd name="connsiteX3" fmla="*/ 2522331 w 2522331"/>
                <a:gd name="connsiteY3" fmla="*/ 0 h 1670214"/>
                <a:gd name="connsiteX0" fmla="*/ 0 w 2522331"/>
                <a:gd name="connsiteY0" fmla="*/ 1670214 h 1670214"/>
                <a:gd name="connsiteX1" fmla="*/ 1431623 w 2522331"/>
                <a:gd name="connsiteY1" fmla="*/ 1231146 h 1670214"/>
                <a:gd name="connsiteX2" fmla="*/ 2001279 w 2522331"/>
                <a:gd name="connsiteY2" fmla="*/ 783541 h 1670214"/>
                <a:gd name="connsiteX3" fmla="*/ 2522331 w 2522331"/>
                <a:gd name="connsiteY3" fmla="*/ 0 h 1670214"/>
                <a:gd name="connsiteX0" fmla="*/ 0 w 2522331"/>
                <a:gd name="connsiteY0" fmla="*/ 1670214 h 1670214"/>
                <a:gd name="connsiteX1" fmla="*/ 1408406 w 2522331"/>
                <a:gd name="connsiteY1" fmla="*/ 1221130 h 1670214"/>
                <a:gd name="connsiteX2" fmla="*/ 2001279 w 2522331"/>
                <a:gd name="connsiteY2" fmla="*/ 783541 h 1670214"/>
                <a:gd name="connsiteX3" fmla="*/ 2522331 w 2522331"/>
                <a:gd name="connsiteY3" fmla="*/ 0 h 1670214"/>
                <a:gd name="connsiteX0" fmla="*/ 0 w 2522331"/>
                <a:gd name="connsiteY0" fmla="*/ 1670214 h 1670214"/>
                <a:gd name="connsiteX1" fmla="*/ 1408406 w 2522331"/>
                <a:gd name="connsiteY1" fmla="*/ 1221130 h 1670214"/>
                <a:gd name="connsiteX2" fmla="*/ 1966452 w 2522331"/>
                <a:gd name="connsiteY2" fmla="*/ 813587 h 1670214"/>
                <a:gd name="connsiteX3" fmla="*/ 2522331 w 2522331"/>
                <a:gd name="connsiteY3" fmla="*/ 0 h 1670214"/>
                <a:gd name="connsiteX0" fmla="*/ 0 w 2522331"/>
                <a:gd name="connsiteY0" fmla="*/ 1670214 h 1670214"/>
                <a:gd name="connsiteX1" fmla="*/ 1408406 w 2522331"/>
                <a:gd name="connsiteY1" fmla="*/ 1221130 h 1670214"/>
                <a:gd name="connsiteX2" fmla="*/ 1966452 w 2522331"/>
                <a:gd name="connsiteY2" fmla="*/ 813587 h 1670214"/>
                <a:gd name="connsiteX3" fmla="*/ 2522331 w 2522331"/>
                <a:gd name="connsiteY3" fmla="*/ 0 h 1670214"/>
                <a:gd name="connsiteX0" fmla="*/ 0 w 2522331"/>
                <a:gd name="connsiteY0" fmla="*/ 1670214 h 1670214"/>
                <a:gd name="connsiteX1" fmla="*/ 1280707 w 2522331"/>
                <a:gd name="connsiteY1" fmla="*/ 1261192 h 1670214"/>
                <a:gd name="connsiteX2" fmla="*/ 1966452 w 2522331"/>
                <a:gd name="connsiteY2" fmla="*/ 813587 h 1670214"/>
                <a:gd name="connsiteX3" fmla="*/ 2522331 w 2522331"/>
                <a:gd name="connsiteY3" fmla="*/ 0 h 1670214"/>
                <a:gd name="connsiteX0" fmla="*/ 0 w 2522331"/>
                <a:gd name="connsiteY0" fmla="*/ 1670214 h 1670214"/>
                <a:gd name="connsiteX1" fmla="*/ 1280707 w 2522331"/>
                <a:gd name="connsiteY1" fmla="*/ 1301254 h 1670214"/>
                <a:gd name="connsiteX2" fmla="*/ 1966452 w 2522331"/>
                <a:gd name="connsiteY2" fmla="*/ 813587 h 1670214"/>
                <a:gd name="connsiteX3" fmla="*/ 2522331 w 2522331"/>
                <a:gd name="connsiteY3" fmla="*/ 0 h 1670214"/>
                <a:gd name="connsiteX0" fmla="*/ 0 w 2522331"/>
                <a:gd name="connsiteY0" fmla="*/ 1670214 h 1670214"/>
                <a:gd name="connsiteX1" fmla="*/ 1280707 w 2522331"/>
                <a:gd name="connsiteY1" fmla="*/ 1301254 h 1670214"/>
                <a:gd name="connsiteX2" fmla="*/ 1966452 w 2522331"/>
                <a:gd name="connsiteY2" fmla="*/ 813587 h 1670214"/>
                <a:gd name="connsiteX3" fmla="*/ 2522331 w 2522331"/>
                <a:gd name="connsiteY3" fmla="*/ 0 h 1670214"/>
                <a:gd name="connsiteX0" fmla="*/ 0 w 2407176"/>
                <a:gd name="connsiteY0" fmla="*/ 1311707 h 1311707"/>
                <a:gd name="connsiteX1" fmla="*/ 1280707 w 2407176"/>
                <a:gd name="connsiteY1" fmla="*/ 942747 h 1311707"/>
                <a:gd name="connsiteX2" fmla="*/ 1966452 w 2407176"/>
                <a:gd name="connsiteY2" fmla="*/ 455080 h 1311707"/>
                <a:gd name="connsiteX3" fmla="*/ 2407176 w 2407176"/>
                <a:gd name="connsiteY3" fmla="*/ 0 h 1311707"/>
                <a:gd name="connsiteX0" fmla="*/ 0 w 2407176"/>
                <a:gd name="connsiteY0" fmla="*/ 1311707 h 1311707"/>
                <a:gd name="connsiteX1" fmla="*/ 1280707 w 2407176"/>
                <a:gd name="connsiteY1" fmla="*/ 942747 h 1311707"/>
                <a:gd name="connsiteX2" fmla="*/ 2006505 w 2407176"/>
                <a:gd name="connsiteY2" fmla="*/ 459400 h 1311707"/>
                <a:gd name="connsiteX3" fmla="*/ 2407176 w 2407176"/>
                <a:gd name="connsiteY3" fmla="*/ 0 h 131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7176" h="1311707">
                  <a:moveTo>
                    <a:pt x="0" y="1311707"/>
                  </a:moveTo>
                  <a:cubicBezTo>
                    <a:pt x="503830" y="1285549"/>
                    <a:pt x="946290" y="1084798"/>
                    <a:pt x="1280707" y="942747"/>
                  </a:cubicBezTo>
                  <a:cubicBezTo>
                    <a:pt x="1615125" y="800696"/>
                    <a:pt x="1789624" y="653168"/>
                    <a:pt x="2006505" y="459400"/>
                  </a:cubicBezTo>
                  <a:cubicBezTo>
                    <a:pt x="2178130" y="255617"/>
                    <a:pt x="2384430" y="154674"/>
                    <a:pt x="2407176" y="0"/>
                  </a:cubicBezTo>
                </a:path>
              </a:pathLst>
            </a:custGeom>
            <a:noFill/>
            <a:ln w="28575">
              <a:solidFill>
                <a:srgbClr val="0070C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A508B9EE-F907-48E0-91BC-79C310E2334E}"/>
                </a:ext>
              </a:extLst>
            </p:cNvPr>
            <p:cNvSpPr txBox="1"/>
            <p:nvPr/>
          </p:nvSpPr>
          <p:spPr>
            <a:xfrm>
              <a:off x="11075141" y="4069781"/>
              <a:ext cx="12983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Expected Response</a:t>
              </a: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A5E8EB46-3909-4DCB-9118-0A58E5F5F046}"/>
              </a:ext>
            </a:extLst>
          </p:cNvPr>
          <p:cNvSpPr txBox="1"/>
          <p:nvPr/>
        </p:nvSpPr>
        <p:spPr>
          <a:xfrm>
            <a:off x="5729843" y="6304334"/>
            <a:ext cx="29209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Nutrient/Sediment Reductions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DCA7C1BF-DD26-48F0-B0F8-4C5138AAC5DC}"/>
              </a:ext>
            </a:extLst>
          </p:cNvPr>
          <p:cNvSpPr/>
          <p:nvPr/>
        </p:nvSpPr>
        <p:spPr>
          <a:xfrm>
            <a:off x="4743551" y="3896362"/>
            <a:ext cx="2782732" cy="2396217"/>
          </a:xfrm>
          <a:custGeom>
            <a:avLst/>
            <a:gdLst>
              <a:gd name="connsiteX0" fmla="*/ 0 w 2647666"/>
              <a:gd name="connsiteY0" fmla="*/ 0 h 2320120"/>
              <a:gd name="connsiteX1" fmla="*/ 13648 w 2647666"/>
              <a:gd name="connsiteY1" fmla="*/ 2320120 h 2320120"/>
              <a:gd name="connsiteX2" fmla="*/ 2647666 w 2647666"/>
              <a:gd name="connsiteY2" fmla="*/ 2292824 h 2320120"/>
              <a:gd name="connsiteX0" fmla="*/ 0 w 2647666"/>
              <a:gd name="connsiteY0" fmla="*/ 0 h 2333767"/>
              <a:gd name="connsiteX1" fmla="*/ 13648 w 2647666"/>
              <a:gd name="connsiteY1" fmla="*/ 2320120 h 2333767"/>
              <a:gd name="connsiteX2" fmla="*/ 2647666 w 2647666"/>
              <a:gd name="connsiteY2" fmla="*/ 2333767 h 2333767"/>
              <a:gd name="connsiteX0" fmla="*/ 0 w 2661314"/>
              <a:gd name="connsiteY0" fmla="*/ 0 h 2320120"/>
              <a:gd name="connsiteX1" fmla="*/ 13648 w 2661314"/>
              <a:gd name="connsiteY1" fmla="*/ 2320120 h 2320120"/>
              <a:gd name="connsiteX2" fmla="*/ 2661314 w 2661314"/>
              <a:gd name="connsiteY2" fmla="*/ 2306472 h 2320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61314" h="2320120">
                <a:moveTo>
                  <a:pt x="0" y="0"/>
                </a:moveTo>
                <a:cubicBezTo>
                  <a:pt x="4549" y="773373"/>
                  <a:pt x="9099" y="1546747"/>
                  <a:pt x="13648" y="2320120"/>
                </a:cubicBezTo>
                <a:lnTo>
                  <a:pt x="2661314" y="2306472"/>
                </a:lnTo>
              </a:path>
            </a:pathLst>
          </a:custGeom>
          <a:noFill/>
          <a:ln w="28575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: Shape 83">
            <a:extLst>
              <a:ext uri="{FF2B5EF4-FFF2-40B4-BE49-F238E27FC236}">
                <a16:creationId xmlns:a16="http://schemas.microsoft.com/office/drawing/2014/main" id="{788CFBCB-422F-4C46-92E4-1CA977B6A822}"/>
              </a:ext>
            </a:extLst>
          </p:cNvPr>
          <p:cNvSpPr/>
          <p:nvPr/>
        </p:nvSpPr>
        <p:spPr>
          <a:xfrm rot="10800000">
            <a:off x="4885996" y="4276683"/>
            <a:ext cx="2304320" cy="1810319"/>
          </a:xfrm>
          <a:custGeom>
            <a:avLst/>
            <a:gdLst>
              <a:gd name="connsiteX0" fmla="*/ 0 w 1955344"/>
              <a:gd name="connsiteY0" fmla="*/ 1934063 h 1934063"/>
              <a:gd name="connsiteX1" fmla="*/ 1310185 w 1955344"/>
              <a:gd name="connsiteY1" fmla="*/ 1715699 h 1934063"/>
              <a:gd name="connsiteX2" fmla="*/ 1815153 w 1955344"/>
              <a:gd name="connsiteY2" fmla="*/ 937776 h 1934063"/>
              <a:gd name="connsiteX3" fmla="*/ 1937982 w 1955344"/>
              <a:gd name="connsiteY3" fmla="*/ 132558 h 1934063"/>
              <a:gd name="connsiteX4" fmla="*/ 1951630 w 1955344"/>
              <a:gd name="connsiteY4" fmla="*/ 9729 h 1934063"/>
              <a:gd name="connsiteX0" fmla="*/ 0 w 1955344"/>
              <a:gd name="connsiteY0" fmla="*/ 1934063 h 1934063"/>
              <a:gd name="connsiteX1" fmla="*/ 1255594 w 1955344"/>
              <a:gd name="connsiteY1" fmla="*/ 1608416 h 1934063"/>
              <a:gd name="connsiteX2" fmla="*/ 1815153 w 1955344"/>
              <a:gd name="connsiteY2" fmla="*/ 937776 h 1934063"/>
              <a:gd name="connsiteX3" fmla="*/ 1937982 w 1955344"/>
              <a:gd name="connsiteY3" fmla="*/ 132558 h 1934063"/>
              <a:gd name="connsiteX4" fmla="*/ 1951630 w 1955344"/>
              <a:gd name="connsiteY4" fmla="*/ 9729 h 1934063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815153 w 1937982"/>
              <a:gd name="connsiteY2" fmla="*/ 805218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818414 w 1937982"/>
              <a:gd name="connsiteY2" fmla="*/ 805218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802109 w 1937982"/>
              <a:gd name="connsiteY2" fmla="*/ 805218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635784 w 1937982"/>
              <a:gd name="connsiteY2" fmla="*/ 801744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017520 w 1937982"/>
              <a:gd name="connsiteY1" fmla="*/ 1402895 h 1801505"/>
              <a:gd name="connsiteX2" fmla="*/ 1635784 w 1937982"/>
              <a:gd name="connsiteY2" fmla="*/ 801744 h 1801505"/>
              <a:gd name="connsiteX3" fmla="*/ 1937982 w 1937982"/>
              <a:gd name="connsiteY3" fmla="*/ 0 h 1801505"/>
              <a:gd name="connsiteX0" fmla="*/ 0 w 1814053"/>
              <a:gd name="connsiteY0" fmla="*/ 1725066 h 1725066"/>
              <a:gd name="connsiteX1" fmla="*/ 893591 w 1814053"/>
              <a:gd name="connsiteY1" fmla="*/ 1402895 h 1725066"/>
              <a:gd name="connsiteX2" fmla="*/ 1511855 w 1814053"/>
              <a:gd name="connsiteY2" fmla="*/ 801744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916419 w 1814053"/>
              <a:gd name="connsiteY1" fmla="*/ 1357727 h 1725066"/>
              <a:gd name="connsiteX2" fmla="*/ 1511855 w 1814053"/>
              <a:gd name="connsiteY2" fmla="*/ 801744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916419 w 1814053"/>
              <a:gd name="connsiteY1" fmla="*/ 1357727 h 1725066"/>
              <a:gd name="connsiteX2" fmla="*/ 1466198 w 1814053"/>
              <a:gd name="connsiteY2" fmla="*/ 780897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916419 w 1814053"/>
              <a:gd name="connsiteY1" fmla="*/ 1357727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2145976"/>
              <a:gd name="connsiteY0" fmla="*/ 1796796 h 1796796"/>
              <a:gd name="connsiteX1" fmla="*/ 1144134 w 2145976"/>
              <a:gd name="connsiteY1" fmla="*/ 1285998 h 1796796"/>
              <a:gd name="connsiteX2" fmla="*/ 1647598 w 2145976"/>
              <a:gd name="connsiteY2" fmla="*/ 747143 h 1796796"/>
              <a:gd name="connsiteX3" fmla="*/ 2145976 w 2145976"/>
              <a:gd name="connsiteY3" fmla="*/ 0 h 1796796"/>
              <a:gd name="connsiteX0" fmla="*/ 0 w 2145976"/>
              <a:gd name="connsiteY0" fmla="*/ 1796796 h 1796796"/>
              <a:gd name="connsiteX1" fmla="*/ 1144134 w 2145976"/>
              <a:gd name="connsiteY1" fmla="*/ 1285998 h 1796796"/>
              <a:gd name="connsiteX2" fmla="*/ 1670755 w 2145976"/>
              <a:gd name="connsiteY2" fmla="*/ 755582 h 1796796"/>
              <a:gd name="connsiteX3" fmla="*/ 2145976 w 2145976"/>
              <a:gd name="connsiteY3" fmla="*/ 0 h 1796796"/>
              <a:gd name="connsiteX0" fmla="*/ 0 w 2145976"/>
              <a:gd name="connsiteY0" fmla="*/ 1796796 h 1796796"/>
              <a:gd name="connsiteX1" fmla="*/ 1093960 w 2145976"/>
              <a:gd name="connsiteY1" fmla="*/ 1361947 h 1796796"/>
              <a:gd name="connsiteX2" fmla="*/ 1670755 w 2145976"/>
              <a:gd name="connsiteY2" fmla="*/ 755582 h 1796796"/>
              <a:gd name="connsiteX3" fmla="*/ 2145976 w 2145976"/>
              <a:gd name="connsiteY3" fmla="*/ 0 h 1796796"/>
              <a:gd name="connsiteX0" fmla="*/ 0 w 2145976"/>
              <a:gd name="connsiteY0" fmla="*/ 1796796 h 1796796"/>
              <a:gd name="connsiteX1" fmla="*/ 1093960 w 2145976"/>
              <a:gd name="connsiteY1" fmla="*/ 1361947 h 1796796"/>
              <a:gd name="connsiteX2" fmla="*/ 1679271 w 2145976"/>
              <a:gd name="connsiteY2" fmla="*/ 808964 h 1796796"/>
              <a:gd name="connsiteX3" fmla="*/ 2145976 w 2145976"/>
              <a:gd name="connsiteY3" fmla="*/ 0 h 179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976" h="1796796">
                <a:moveTo>
                  <a:pt x="0" y="1796796"/>
                </a:moveTo>
                <a:cubicBezTo>
                  <a:pt x="503830" y="1770638"/>
                  <a:pt x="814082" y="1526586"/>
                  <a:pt x="1093960" y="1361947"/>
                </a:cubicBezTo>
                <a:cubicBezTo>
                  <a:pt x="1373838" y="1197308"/>
                  <a:pt x="1519225" y="1012747"/>
                  <a:pt x="1679271" y="808964"/>
                </a:cubicBezTo>
                <a:cubicBezTo>
                  <a:pt x="1850896" y="605181"/>
                  <a:pt x="2123230" y="154674"/>
                  <a:pt x="2145976" y="0"/>
                </a:cubicBezTo>
              </a:path>
            </a:pathLst>
          </a:cu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A6F782F6-67F7-4F8A-8DA0-682547768FB6}"/>
              </a:ext>
            </a:extLst>
          </p:cNvPr>
          <p:cNvSpPr/>
          <p:nvPr/>
        </p:nvSpPr>
        <p:spPr>
          <a:xfrm rot="10800000">
            <a:off x="5282129" y="4830242"/>
            <a:ext cx="1833928" cy="1024575"/>
          </a:xfrm>
          <a:custGeom>
            <a:avLst/>
            <a:gdLst>
              <a:gd name="connsiteX0" fmla="*/ 0 w 1955344"/>
              <a:gd name="connsiteY0" fmla="*/ 1934063 h 1934063"/>
              <a:gd name="connsiteX1" fmla="*/ 1310185 w 1955344"/>
              <a:gd name="connsiteY1" fmla="*/ 1715699 h 1934063"/>
              <a:gd name="connsiteX2" fmla="*/ 1815153 w 1955344"/>
              <a:gd name="connsiteY2" fmla="*/ 937776 h 1934063"/>
              <a:gd name="connsiteX3" fmla="*/ 1937982 w 1955344"/>
              <a:gd name="connsiteY3" fmla="*/ 132558 h 1934063"/>
              <a:gd name="connsiteX4" fmla="*/ 1951630 w 1955344"/>
              <a:gd name="connsiteY4" fmla="*/ 9729 h 1934063"/>
              <a:gd name="connsiteX0" fmla="*/ 0 w 1955344"/>
              <a:gd name="connsiteY0" fmla="*/ 1934063 h 1934063"/>
              <a:gd name="connsiteX1" fmla="*/ 1255594 w 1955344"/>
              <a:gd name="connsiteY1" fmla="*/ 1608416 h 1934063"/>
              <a:gd name="connsiteX2" fmla="*/ 1815153 w 1955344"/>
              <a:gd name="connsiteY2" fmla="*/ 937776 h 1934063"/>
              <a:gd name="connsiteX3" fmla="*/ 1937982 w 1955344"/>
              <a:gd name="connsiteY3" fmla="*/ 132558 h 1934063"/>
              <a:gd name="connsiteX4" fmla="*/ 1951630 w 1955344"/>
              <a:gd name="connsiteY4" fmla="*/ 9729 h 1934063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815153 w 1937982"/>
              <a:gd name="connsiteY2" fmla="*/ 805218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818414 w 1937982"/>
              <a:gd name="connsiteY2" fmla="*/ 805218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802109 w 1937982"/>
              <a:gd name="connsiteY2" fmla="*/ 805218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635784 w 1937982"/>
              <a:gd name="connsiteY2" fmla="*/ 801744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017520 w 1937982"/>
              <a:gd name="connsiteY1" fmla="*/ 1402895 h 1801505"/>
              <a:gd name="connsiteX2" fmla="*/ 1635784 w 1937982"/>
              <a:gd name="connsiteY2" fmla="*/ 801744 h 1801505"/>
              <a:gd name="connsiteX3" fmla="*/ 1937982 w 1937982"/>
              <a:gd name="connsiteY3" fmla="*/ 0 h 1801505"/>
              <a:gd name="connsiteX0" fmla="*/ 0 w 1814053"/>
              <a:gd name="connsiteY0" fmla="*/ 1725066 h 1725066"/>
              <a:gd name="connsiteX1" fmla="*/ 893591 w 1814053"/>
              <a:gd name="connsiteY1" fmla="*/ 1402895 h 1725066"/>
              <a:gd name="connsiteX2" fmla="*/ 1511855 w 1814053"/>
              <a:gd name="connsiteY2" fmla="*/ 801744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916419 w 1814053"/>
              <a:gd name="connsiteY1" fmla="*/ 1357727 h 1725066"/>
              <a:gd name="connsiteX2" fmla="*/ 1511855 w 1814053"/>
              <a:gd name="connsiteY2" fmla="*/ 801744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916419 w 1814053"/>
              <a:gd name="connsiteY1" fmla="*/ 1357727 h 1725066"/>
              <a:gd name="connsiteX2" fmla="*/ 1466198 w 1814053"/>
              <a:gd name="connsiteY2" fmla="*/ 780897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916419 w 1814053"/>
              <a:gd name="connsiteY1" fmla="*/ 1357727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2145976"/>
              <a:gd name="connsiteY0" fmla="*/ 1796796 h 1796796"/>
              <a:gd name="connsiteX1" fmla="*/ 1144134 w 2145976"/>
              <a:gd name="connsiteY1" fmla="*/ 1285998 h 1796796"/>
              <a:gd name="connsiteX2" fmla="*/ 1647598 w 2145976"/>
              <a:gd name="connsiteY2" fmla="*/ 747143 h 1796796"/>
              <a:gd name="connsiteX3" fmla="*/ 2145976 w 2145976"/>
              <a:gd name="connsiteY3" fmla="*/ 0 h 1796796"/>
              <a:gd name="connsiteX0" fmla="*/ 0 w 2145976"/>
              <a:gd name="connsiteY0" fmla="*/ 1796796 h 1796796"/>
              <a:gd name="connsiteX1" fmla="*/ 1144134 w 2145976"/>
              <a:gd name="connsiteY1" fmla="*/ 1285998 h 1796796"/>
              <a:gd name="connsiteX2" fmla="*/ 1670755 w 2145976"/>
              <a:gd name="connsiteY2" fmla="*/ 755582 h 1796796"/>
              <a:gd name="connsiteX3" fmla="*/ 2145976 w 2145976"/>
              <a:gd name="connsiteY3" fmla="*/ 0 h 1796796"/>
              <a:gd name="connsiteX0" fmla="*/ 0 w 2145976"/>
              <a:gd name="connsiteY0" fmla="*/ 1796796 h 1796796"/>
              <a:gd name="connsiteX1" fmla="*/ 1070802 w 2145976"/>
              <a:gd name="connsiteY1" fmla="*/ 1277560 h 1796796"/>
              <a:gd name="connsiteX2" fmla="*/ 1670755 w 2145976"/>
              <a:gd name="connsiteY2" fmla="*/ 755582 h 1796796"/>
              <a:gd name="connsiteX3" fmla="*/ 2145976 w 2145976"/>
              <a:gd name="connsiteY3" fmla="*/ 0 h 1796796"/>
              <a:gd name="connsiteX0" fmla="*/ 0 w 2412287"/>
              <a:gd name="connsiteY0" fmla="*/ 1632240 h 1632240"/>
              <a:gd name="connsiteX1" fmla="*/ 1337113 w 2412287"/>
              <a:gd name="connsiteY1" fmla="*/ 1277560 h 1632240"/>
              <a:gd name="connsiteX2" fmla="*/ 1937066 w 2412287"/>
              <a:gd name="connsiteY2" fmla="*/ 755582 h 1632240"/>
              <a:gd name="connsiteX3" fmla="*/ 2412287 w 2412287"/>
              <a:gd name="connsiteY3" fmla="*/ 0 h 1632240"/>
              <a:gd name="connsiteX0" fmla="*/ 0 w 2354393"/>
              <a:gd name="connsiteY0" fmla="*/ 1231400 h 1231400"/>
              <a:gd name="connsiteX1" fmla="*/ 1337113 w 2354393"/>
              <a:gd name="connsiteY1" fmla="*/ 876720 h 1231400"/>
              <a:gd name="connsiteX2" fmla="*/ 1937066 w 2354393"/>
              <a:gd name="connsiteY2" fmla="*/ 354742 h 1231400"/>
              <a:gd name="connsiteX3" fmla="*/ 2354393 w 2354393"/>
              <a:gd name="connsiteY3" fmla="*/ 0 h 1231400"/>
              <a:gd name="connsiteX0" fmla="*/ 0 w 2354393"/>
              <a:gd name="connsiteY0" fmla="*/ 1231400 h 1231400"/>
              <a:gd name="connsiteX1" fmla="*/ 1337113 w 2354393"/>
              <a:gd name="connsiteY1" fmla="*/ 876720 h 1231400"/>
              <a:gd name="connsiteX2" fmla="*/ 1906189 w 2354393"/>
              <a:gd name="connsiteY2" fmla="*/ 472885 h 1231400"/>
              <a:gd name="connsiteX3" fmla="*/ 2354393 w 2354393"/>
              <a:gd name="connsiteY3" fmla="*/ 0 h 1231400"/>
              <a:gd name="connsiteX0" fmla="*/ 0 w 2354393"/>
              <a:gd name="connsiteY0" fmla="*/ 1231400 h 1231400"/>
              <a:gd name="connsiteX1" fmla="*/ 1337113 w 2354393"/>
              <a:gd name="connsiteY1" fmla="*/ 876720 h 1231400"/>
              <a:gd name="connsiteX2" fmla="*/ 1906189 w 2354393"/>
              <a:gd name="connsiteY2" fmla="*/ 472885 h 1231400"/>
              <a:gd name="connsiteX3" fmla="*/ 2354393 w 2354393"/>
              <a:gd name="connsiteY3" fmla="*/ 0 h 1231400"/>
              <a:gd name="connsiteX0" fmla="*/ 0 w 2354393"/>
              <a:gd name="connsiteY0" fmla="*/ 1231400 h 1231400"/>
              <a:gd name="connsiteX1" fmla="*/ 1337113 w 2354393"/>
              <a:gd name="connsiteY1" fmla="*/ 876720 h 1231400"/>
              <a:gd name="connsiteX2" fmla="*/ 2002678 w 2354393"/>
              <a:gd name="connsiteY2" fmla="*/ 439130 h 1231400"/>
              <a:gd name="connsiteX3" fmla="*/ 2354393 w 2354393"/>
              <a:gd name="connsiteY3" fmla="*/ 0 h 1231400"/>
              <a:gd name="connsiteX0" fmla="*/ 0 w 2002678"/>
              <a:gd name="connsiteY0" fmla="*/ 792270 h 792270"/>
              <a:gd name="connsiteX1" fmla="*/ 1337113 w 2002678"/>
              <a:gd name="connsiteY1" fmla="*/ 437590 h 792270"/>
              <a:gd name="connsiteX2" fmla="*/ 2002678 w 2002678"/>
              <a:gd name="connsiteY2" fmla="*/ 0 h 792270"/>
              <a:gd name="connsiteX0" fmla="*/ 0 w 2128417"/>
              <a:gd name="connsiteY0" fmla="*/ 1021195 h 1021195"/>
              <a:gd name="connsiteX1" fmla="*/ 1337113 w 2128417"/>
              <a:gd name="connsiteY1" fmla="*/ 666515 h 1021195"/>
              <a:gd name="connsiteX2" fmla="*/ 2128417 w 2128417"/>
              <a:gd name="connsiteY2" fmla="*/ 0 h 1021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28417" h="1021195">
                <a:moveTo>
                  <a:pt x="0" y="1021195"/>
                </a:moveTo>
                <a:cubicBezTo>
                  <a:pt x="503830" y="995037"/>
                  <a:pt x="982377" y="836714"/>
                  <a:pt x="1337113" y="666515"/>
                </a:cubicBezTo>
                <a:cubicBezTo>
                  <a:pt x="1691849" y="496316"/>
                  <a:pt x="1933635" y="182686"/>
                  <a:pt x="2128417" y="0"/>
                </a:cubicBezTo>
              </a:path>
            </a:pathLst>
          </a:custGeom>
          <a:noFill/>
          <a:ln w="28575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4C2BC594-D82C-4F12-8D03-E7EFB842123C}"/>
              </a:ext>
            </a:extLst>
          </p:cNvPr>
          <p:cNvSpPr/>
          <p:nvPr/>
        </p:nvSpPr>
        <p:spPr>
          <a:xfrm rot="10800000">
            <a:off x="4961643" y="4131900"/>
            <a:ext cx="2075350" cy="1267762"/>
          </a:xfrm>
          <a:custGeom>
            <a:avLst/>
            <a:gdLst>
              <a:gd name="connsiteX0" fmla="*/ 0 w 1955344"/>
              <a:gd name="connsiteY0" fmla="*/ 1934063 h 1934063"/>
              <a:gd name="connsiteX1" fmla="*/ 1310185 w 1955344"/>
              <a:gd name="connsiteY1" fmla="*/ 1715699 h 1934063"/>
              <a:gd name="connsiteX2" fmla="*/ 1815153 w 1955344"/>
              <a:gd name="connsiteY2" fmla="*/ 937776 h 1934063"/>
              <a:gd name="connsiteX3" fmla="*/ 1937982 w 1955344"/>
              <a:gd name="connsiteY3" fmla="*/ 132558 h 1934063"/>
              <a:gd name="connsiteX4" fmla="*/ 1951630 w 1955344"/>
              <a:gd name="connsiteY4" fmla="*/ 9729 h 1934063"/>
              <a:gd name="connsiteX0" fmla="*/ 0 w 1955344"/>
              <a:gd name="connsiteY0" fmla="*/ 1934063 h 1934063"/>
              <a:gd name="connsiteX1" fmla="*/ 1255594 w 1955344"/>
              <a:gd name="connsiteY1" fmla="*/ 1608416 h 1934063"/>
              <a:gd name="connsiteX2" fmla="*/ 1815153 w 1955344"/>
              <a:gd name="connsiteY2" fmla="*/ 937776 h 1934063"/>
              <a:gd name="connsiteX3" fmla="*/ 1937982 w 1955344"/>
              <a:gd name="connsiteY3" fmla="*/ 132558 h 1934063"/>
              <a:gd name="connsiteX4" fmla="*/ 1951630 w 1955344"/>
              <a:gd name="connsiteY4" fmla="*/ 9729 h 1934063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815153 w 1937982"/>
              <a:gd name="connsiteY2" fmla="*/ 805218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818414 w 1937982"/>
              <a:gd name="connsiteY2" fmla="*/ 805218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802109 w 1937982"/>
              <a:gd name="connsiteY2" fmla="*/ 805218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255594 w 1937982"/>
              <a:gd name="connsiteY1" fmla="*/ 1475858 h 1801505"/>
              <a:gd name="connsiteX2" fmla="*/ 1635784 w 1937982"/>
              <a:gd name="connsiteY2" fmla="*/ 801744 h 1801505"/>
              <a:gd name="connsiteX3" fmla="*/ 1937982 w 1937982"/>
              <a:gd name="connsiteY3" fmla="*/ 0 h 1801505"/>
              <a:gd name="connsiteX0" fmla="*/ 0 w 1937982"/>
              <a:gd name="connsiteY0" fmla="*/ 1801505 h 1801505"/>
              <a:gd name="connsiteX1" fmla="*/ 1017520 w 1937982"/>
              <a:gd name="connsiteY1" fmla="*/ 1402895 h 1801505"/>
              <a:gd name="connsiteX2" fmla="*/ 1635784 w 1937982"/>
              <a:gd name="connsiteY2" fmla="*/ 801744 h 1801505"/>
              <a:gd name="connsiteX3" fmla="*/ 1937982 w 1937982"/>
              <a:gd name="connsiteY3" fmla="*/ 0 h 1801505"/>
              <a:gd name="connsiteX0" fmla="*/ 0 w 1814053"/>
              <a:gd name="connsiteY0" fmla="*/ 1725066 h 1725066"/>
              <a:gd name="connsiteX1" fmla="*/ 893591 w 1814053"/>
              <a:gd name="connsiteY1" fmla="*/ 1402895 h 1725066"/>
              <a:gd name="connsiteX2" fmla="*/ 1511855 w 1814053"/>
              <a:gd name="connsiteY2" fmla="*/ 801744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916419 w 1814053"/>
              <a:gd name="connsiteY1" fmla="*/ 1357727 h 1725066"/>
              <a:gd name="connsiteX2" fmla="*/ 1511855 w 1814053"/>
              <a:gd name="connsiteY2" fmla="*/ 801744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916419 w 1814053"/>
              <a:gd name="connsiteY1" fmla="*/ 1357727 h 1725066"/>
              <a:gd name="connsiteX2" fmla="*/ 1466198 w 1814053"/>
              <a:gd name="connsiteY2" fmla="*/ 780897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916419 w 1814053"/>
              <a:gd name="connsiteY1" fmla="*/ 1357727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1814053"/>
              <a:gd name="connsiteY0" fmla="*/ 1725066 h 1725066"/>
              <a:gd name="connsiteX1" fmla="*/ 812211 w 1814053"/>
              <a:gd name="connsiteY1" fmla="*/ 1285998 h 1725066"/>
              <a:gd name="connsiteX2" fmla="*/ 1315675 w 1814053"/>
              <a:gd name="connsiteY2" fmla="*/ 747143 h 1725066"/>
              <a:gd name="connsiteX3" fmla="*/ 1814053 w 1814053"/>
              <a:gd name="connsiteY3" fmla="*/ 0 h 1725066"/>
              <a:gd name="connsiteX0" fmla="*/ 0 w 2145976"/>
              <a:gd name="connsiteY0" fmla="*/ 1796796 h 1796796"/>
              <a:gd name="connsiteX1" fmla="*/ 1144134 w 2145976"/>
              <a:gd name="connsiteY1" fmla="*/ 1285998 h 1796796"/>
              <a:gd name="connsiteX2" fmla="*/ 1647598 w 2145976"/>
              <a:gd name="connsiteY2" fmla="*/ 747143 h 1796796"/>
              <a:gd name="connsiteX3" fmla="*/ 2145976 w 2145976"/>
              <a:gd name="connsiteY3" fmla="*/ 0 h 1796796"/>
              <a:gd name="connsiteX0" fmla="*/ 0 w 2145976"/>
              <a:gd name="connsiteY0" fmla="*/ 1796796 h 1796796"/>
              <a:gd name="connsiteX1" fmla="*/ 1144134 w 2145976"/>
              <a:gd name="connsiteY1" fmla="*/ 1285998 h 1796796"/>
              <a:gd name="connsiteX2" fmla="*/ 1670755 w 2145976"/>
              <a:gd name="connsiteY2" fmla="*/ 755582 h 1796796"/>
              <a:gd name="connsiteX3" fmla="*/ 2145976 w 2145976"/>
              <a:gd name="connsiteY3" fmla="*/ 0 h 1796796"/>
              <a:gd name="connsiteX0" fmla="*/ 0 w 2145976"/>
              <a:gd name="connsiteY0" fmla="*/ 1796796 h 1796796"/>
              <a:gd name="connsiteX1" fmla="*/ 1070802 w 2145976"/>
              <a:gd name="connsiteY1" fmla="*/ 1277560 h 1796796"/>
              <a:gd name="connsiteX2" fmla="*/ 1670755 w 2145976"/>
              <a:gd name="connsiteY2" fmla="*/ 755582 h 1796796"/>
              <a:gd name="connsiteX3" fmla="*/ 2145976 w 2145976"/>
              <a:gd name="connsiteY3" fmla="*/ 0 h 1796796"/>
              <a:gd name="connsiteX0" fmla="*/ 0 w 2412287"/>
              <a:gd name="connsiteY0" fmla="*/ 1632240 h 1632240"/>
              <a:gd name="connsiteX1" fmla="*/ 1337113 w 2412287"/>
              <a:gd name="connsiteY1" fmla="*/ 1277560 h 1632240"/>
              <a:gd name="connsiteX2" fmla="*/ 1937066 w 2412287"/>
              <a:gd name="connsiteY2" fmla="*/ 755582 h 1632240"/>
              <a:gd name="connsiteX3" fmla="*/ 2412287 w 2412287"/>
              <a:gd name="connsiteY3" fmla="*/ 0 h 1632240"/>
              <a:gd name="connsiteX0" fmla="*/ 0 w 2412287"/>
              <a:gd name="connsiteY0" fmla="*/ 1632240 h 1632240"/>
              <a:gd name="connsiteX1" fmla="*/ 1431623 w 2412287"/>
              <a:gd name="connsiteY1" fmla="*/ 1193172 h 1632240"/>
              <a:gd name="connsiteX2" fmla="*/ 1937066 w 2412287"/>
              <a:gd name="connsiteY2" fmla="*/ 755582 h 1632240"/>
              <a:gd name="connsiteX3" fmla="*/ 2412287 w 2412287"/>
              <a:gd name="connsiteY3" fmla="*/ 0 h 1632240"/>
              <a:gd name="connsiteX0" fmla="*/ 0 w 2412287"/>
              <a:gd name="connsiteY0" fmla="*/ 1632240 h 1632240"/>
              <a:gd name="connsiteX1" fmla="*/ 1431623 w 2412287"/>
              <a:gd name="connsiteY1" fmla="*/ 1193172 h 1632240"/>
              <a:gd name="connsiteX2" fmla="*/ 1937066 w 2412287"/>
              <a:gd name="connsiteY2" fmla="*/ 755582 h 1632240"/>
              <a:gd name="connsiteX3" fmla="*/ 2412287 w 2412287"/>
              <a:gd name="connsiteY3" fmla="*/ 0 h 1632240"/>
              <a:gd name="connsiteX0" fmla="*/ 0 w 2477374"/>
              <a:gd name="connsiteY0" fmla="*/ 1279177 h 1279177"/>
              <a:gd name="connsiteX1" fmla="*/ 1431623 w 2477374"/>
              <a:gd name="connsiteY1" fmla="*/ 840109 h 1279177"/>
              <a:gd name="connsiteX2" fmla="*/ 1937066 w 2477374"/>
              <a:gd name="connsiteY2" fmla="*/ 402519 h 1279177"/>
              <a:gd name="connsiteX3" fmla="*/ 2477374 w 2477374"/>
              <a:gd name="connsiteY3" fmla="*/ 0 h 1279177"/>
              <a:gd name="connsiteX0" fmla="*/ 0 w 1937066"/>
              <a:gd name="connsiteY0" fmla="*/ 876658 h 876658"/>
              <a:gd name="connsiteX1" fmla="*/ 1431623 w 1937066"/>
              <a:gd name="connsiteY1" fmla="*/ 437590 h 876658"/>
              <a:gd name="connsiteX2" fmla="*/ 1937066 w 1937066"/>
              <a:gd name="connsiteY2" fmla="*/ 0 h 876658"/>
              <a:gd name="connsiteX0" fmla="*/ 0 w 2397686"/>
              <a:gd name="connsiteY0" fmla="*/ 1200983 h 1200983"/>
              <a:gd name="connsiteX1" fmla="*/ 1431623 w 2397686"/>
              <a:gd name="connsiteY1" fmla="*/ 761915 h 1200983"/>
              <a:gd name="connsiteX2" fmla="*/ 2397686 w 2397686"/>
              <a:gd name="connsiteY2" fmla="*/ 0 h 1200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7686" h="1200983">
                <a:moveTo>
                  <a:pt x="0" y="1200983"/>
                </a:moveTo>
                <a:cubicBezTo>
                  <a:pt x="503830" y="1174825"/>
                  <a:pt x="1032009" y="962079"/>
                  <a:pt x="1431623" y="761915"/>
                </a:cubicBezTo>
                <a:cubicBezTo>
                  <a:pt x="1831237" y="561751"/>
                  <a:pt x="2237640" y="203783"/>
                  <a:pt x="2397686" y="0"/>
                </a:cubicBezTo>
              </a:path>
            </a:pathLst>
          </a:custGeom>
          <a:noFill/>
          <a:ln w="28575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B076A596-C546-4612-BF33-66E30ECE1FB7}"/>
              </a:ext>
            </a:extLst>
          </p:cNvPr>
          <p:cNvSpPr txBox="1"/>
          <p:nvPr/>
        </p:nvSpPr>
        <p:spPr>
          <a:xfrm>
            <a:off x="7144434" y="4058189"/>
            <a:ext cx="1365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Expected Response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88C31D3-E45B-412A-8D58-4CCF547E7B31}"/>
              </a:ext>
            </a:extLst>
          </p:cNvPr>
          <p:cNvGrpSpPr/>
          <p:nvPr/>
        </p:nvGrpSpPr>
        <p:grpSpPr>
          <a:xfrm>
            <a:off x="4725165" y="4092796"/>
            <a:ext cx="2539316" cy="261610"/>
            <a:chOff x="4708175" y="4056678"/>
            <a:chExt cx="2372877" cy="261610"/>
          </a:xfrm>
        </p:grpSpPr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1E70C27A-E52E-4357-B349-15796A28E6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26302" y="4234116"/>
              <a:ext cx="2354750" cy="20113"/>
            </a:xfrm>
            <a:prstGeom prst="line">
              <a:avLst/>
            </a:prstGeom>
            <a:ln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89F6D580-F211-4083-975D-289369B934D3}"/>
                </a:ext>
              </a:extLst>
            </p:cNvPr>
            <p:cNvSpPr txBox="1"/>
            <p:nvPr/>
          </p:nvSpPr>
          <p:spPr>
            <a:xfrm>
              <a:off x="4708175" y="4056678"/>
              <a:ext cx="1887768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rgbClr val="00B050"/>
                  </a:solidFill>
                </a:rPr>
                <a:t>100% Achievement of WQC</a:t>
              </a:r>
            </a:p>
          </p:txBody>
        </p: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0159EC18-668E-41B1-B720-5F9F69B41FED}"/>
              </a:ext>
            </a:extLst>
          </p:cNvPr>
          <p:cNvSpPr txBox="1"/>
          <p:nvPr/>
        </p:nvSpPr>
        <p:spPr>
          <a:xfrm rot="16200000">
            <a:off x="3635812" y="4234941"/>
            <a:ext cx="1697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% Achievement of WQ Criteria (ex DO)</a:t>
            </a:r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DD5008E5-9B3F-40D0-9544-B968610E10A0}"/>
              </a:ext>
            </a:extLst>
          </p:cNvPr>
          <p:cNvSpPr/>
          <p:nvPr/>
        </p:nvSpPr>
        <p:spPr>
          <a:xfrm>
            <a:off x="7730886" y="5010860"/>
            <a:ext cx="712809" cy="1427992"/>
          </a:xfrm>
          <a:custGeom>
            <a:avLst/>
            <a:gdLst>
              <a:gd name="connsiteX0" fmla="*/ 143933 w 194733"/>
              <a:gd name="connsiteY0" fmla="*/ 0 h 1397000"/>
              <a:gd name="connsiteX1" fmla="*/ 194733 w 194733"/>
              <a:gd name="connsiteY1" fmla="*/ 1392767 h 1397000"/>
              <a:gd name="connsiteX2" fmla="*/ 0 w 194733"/>
              <a:gd name="connsiteY2" fmla="*/ 1397000 h 1397000"/>
              <a:gd name="connsiteX0" fmla="*/ 182033 w 194733"/>
              <a:gd name="connsiteY0" fmla="*/ 0 h 1405466"/>
              <a:gd name="connsiteX1" fmla="*/ 194733 w 194733"/>
              <a:gd name="connsiteY1" fmla="*/ 1401233 h 1405466"/>
              <a:gd name="connsiteX2" fmla="*/ 0 w 194733"/>
              <a:gd name="connsiteY2" fmla="*/ 1405466 h 1405466"/>
              <a:gd name="connsiteX0" fmla="*/ 182033 w 207433"/>
              <a:gd name="connsiteY0" fmla="*/ 0 h 1405466"/>
              <a:gd name="connsiteX1" fmla="*/ 207433 w 207433"/>
              <a:gd name="connsiteY1" fmla="*/ 1401233 h 1405466"/>
              <a:gd name="connsiteX2" fmla="*/ 0 w 207433"/>
              <a:gd name="connsiteY2" fmla="*/ 1405466 h 1405466"/>
              <a:gd name="connsiteX0" fmla="*/ 196093 w 207433"/>
              <a:gd name="connsiteY0" fmla="*/ 0 h 1418467"/>
              <a:gd name="connsiteX1" fmla="*/ 207433 w 207433"/>
              <a:gd name="connsiteY1" fmla="*/ 1414234 h 1418467"/>
              <a:gd name="connsiteX2" fmla="*/ 0 w 207433"/>
              <a:gd name="connsiteY2" fmla="*/ 1418467 h 1418467"/>
              <a:gd name="connsiteX0" fmla="*/ 204409 w 207433"/>
              <a:gd name="connsiteY0" fmla="*/ 0 h 1427992"/>
              <a:gd name="connsiteX1" fmla="*/ 207433 w 207433"/>
              <a:gd name="connsiteY1" fmla="*/ 1423759 h 1427992"/>
              <a:gd name="connsiteX2" fmla="*/ 0 w 207433"/>
              <a:gd name="connsiteY2" fmla="*/ 1427992 h 1427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433" h="1427992">
                <a:moveTo>
                  <a:pt x="204409" y="0"/>
                </a:moveTo>
                <a:lnTo>
                  <a:pt x="207433" y="1423759"/>
                </a:lnTo>
                <a:lnTo>
                  <a:pt x="0" y="1427992"/>
                </a:lnTo>
              </a:path>
            </a:pathLst>
          </a:custGeom>
          <a:noFill/>
          <a:ln w="127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98">
            <a:extLst>
              <a:ext uri="{FF2B5EF4-FFF2-40B4-BE49-F238E27FC236}">
                <a16:creationId xmlns:a16="http://schemas.microsoft.com/office/drawing/2014/main" id="{7040BAF0-86B9-4C29-89E1-8C03E9FDAF8C}"/>
              </a:ext>
            </a:extLst>
          </p:cNvPr>
          <p:cNvSpPr/>
          <p:nvPr/>
        </p:nvSpPr>
        <p:spPr>
          <a:xfrm>
            <a:off x="3490111" y="5296518"/>
            <a:ext cx="1079790" cy="1252033"/>
          </a:xfrm>
          <a:custGeom>
            <a:avLst/>
            <a:gdLst>
              <a:gd name="connsiteX0" fmla="*/ 143933 w 194733"/>
              <a:gd name="connsiteY0" fmla="*/ 0 h 1397000"/>
              <a:gd name="connsiteX1" fmla="*/ 194733 w 194733"/>
              <a:gd name="connsiteY1" fmla="*/ 1392767 h 1397000"/>
              <a:gd name="connsiteX2" fmla="*/ 0 w 194733"/>
              <a:gd name="connsiteY2" fmla="*/ 1397000 h 1397000"/>
              <a:gd name="connsiteX0" fmla="*/ 182033 w 194733"/>
              <a:gd name="connsiteY0" fmla="*/ 0 h 1405466"/>
              <a:gd name="connsiteX1" fmla="*/ 194733 w 194733"/>
              <a:gd name="connsiteY1" fmla="*/ 1401233 h 1405466"/>
              <a:gd name="connsiteX2" fmla="*/ 0 w 194733"/>
              <a:gd name="connsiteY2" fmla="*/ 1405466 h 1405466"/>
              <a:gd name="connsiteX0" fmla="*/ 182033 w 207433"/>
              <a:gd name="connsiteY0" fmla="*/ 0 h 1405466"/>
              <a:gd name="connsiteX1" fmla="*/ 207433 w 207433"/>
              <a:gd name="connsiteY1" fmla="*/ 1401233 h 1405466"/>
              <a:gd name="connsiteX2" fmla="*/ 0 w 207433"/>
              <a:gd name="connsiteY2" fmla="*/ 1405466 h 1405466"/>
              <a:gd name="connsiteX0" fmla="*/ 196093 w 207433"/>
              <a:gd name="connsiteY0" fmla="*/ 0 h 1418467"/>
              <a:gd name="connsiteX1" fmla="*/ 207433 w 207433"/>
              <a:gd name="connsiteY1" fmla="*/ 1414234 h 1418467"/>
              <a:gd name="connsiteX2" fmla="*/ 0 w 207433"/>
              <a:gd name="connsiteY2" fmla="*/ 1418467 h 1418467"/>
              <a:gd name="connsiteX0" fmla="*/ 207882 w 207882"/>
              <a:gd name="connsiteY0" fmla="*/ 0 h 1422644"/>
              <a:gd name="connsiteX1" fmla="*/ 207433 w 207882"/>
              <a:gd name="connsiteY1" fmla="*/ 1418411 h 1422644"/>
              <a:gd name="connsiteX2" fmla="*/ 0 w 207882"/>
              <a:gd name="connsiteY2" fmla="*/ 1422644 h 1422644"/>
              <a:gd name="connsiteX0" fmla="*/ 206703 w 207447"/>
              <a:gd name="connsiteY0" fmla="*/ 0 h 1422644"/>
              <a:gd name="connsiteX1" fmla="*/ 207433 w 207447"/>
              <a:gd name="connsiteY1" fmla="*/ 1418411 h 1422644"/>
              <a:gd name="connsiteX2" fmla="*/ 0 w 207447"/>
              <a:gd name="connsiteY2" fmla="*/ 1422644 h 1422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447" h="1422644">
                <a:moveTo>
                  <a:pt x="206703" y="0"/>
                </a:moveTo>
                <a:cubicBezTo>
                  <a:pt x="206553" y="472804"/>
                  <a:pt x="207583" y="945607"/>
                  <a:pt x="207433" y="1418411"/>
                </a:cubicBezTo>
                <a:lnTo>
                  <a:pt x="0" y="1422644"/>
                </a:lnTo>
              </a:path>
            </a:pathLst>
          </a:custGeom>
          <a:noFill/>
          <a:ln w="127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B88322F-0CE3-4B27-97C4-6B17B105339D}"/>
              </a:ext>
            </a:extLst>
          </p:cNvPr>
          <p:cNvSpPr txBox="1"/>
          <p:nvPr/>
        </p:nvSpPr>
        <p:spPr>
          <a:xfrm>
            <a:off x="4928868" y="3689101"/>
            <a:ext cx="3220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WQ Response to N,P and Sediment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41A76E8-58F2-4360-A908-66E7C35E133F}"/>
              </a:ext>
            </a:extLst>
          </p:cNvPr>
          <p:cNvSpPr txBox="1"/>
          <p:nvPr/>
        </p:nvSpPr>
        <p:spPr>
          <a:xfrm>
            <a:off x="10375887" y="6232709"/>
            <a:ext cx="2920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Management Effort</a:t>
            </a:r>
          </a:p>
          <a:p>
            <a:r>
              <a:rPr lang="en-US" sz="1200" dirty="0"/>
              <a:t>(ex BMPs, land treated, </a:t>
            </a:r>
            <a:r>
              <a:rPr lang="en-US" sz="1200" dirty="0" err="1"/>
              <a:t>etc</a:t>
            </a:r>
            <a:r>
              <a:rPr lang="en-US" sz="1200" dirty="0"/>
              <a:t>)</a:t>
            </a:r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BACFDBDD-CE9D-4336-BA5C-6B822736AD3A}"/>
              </a:ext>
            </a:extLst>
          </p:cNvPr>
          <p:cNvSpPr/>
          <p:nvPr/>
        </p:nvSpPr>
        <p:spPr>
          <a:xfrm>
            <a:off x="8723713" y="3849489"/>
            <a:ext cx="3075209" cy="2396217"/>
          </a:xfrm>
          <a:custGeom>
            <a:avLst/>
            <a:gdLst>
              <a:gd name="connsiteX0" fmla="*/ 0 w 2647666"/>
              <a:gd name="connsiteY0" fmla="*/ 0 h 2320120"/>
              <a:gd name="connsiteX1" fmla="*/ 13648 w 2647666"/>
              <a:gd name="connsiteY1" fmla="*/ 2320120 h 2320120"/>
              <a:gd name="connsiteX2" fmla="*/ 2647666 w 2647666"/>
              <a:gd name="connsiteY2" fmla="*/ 2292824 h 2320120"/>
              <a:gd name="connsiteX0" fmla="*/ 0 w 2647666"/>
              <a:gd name="connsiteY0" fmla="*/ 0 h 2333767"/>
              <a:gd name="connsiteX1" fmla="*/ 13648 w 2647666"/>
              <a:gd name="connsiteY1" fmla="*/ 2320120 h 2333767"/>
              <a:gd name="connsiteX2" fmla="*/ 2647666 w 2647666"/>
              <a:gd name="connsiteY2" fmla="*/ 2333767 h 2333767"/>
              <a:gd name="connsiteX0" fmla="*/ 0 w 2661314"/>
              <a:gd name="connsiteY0" fmla="*/ 0 h 2320120"/>
              <a:gd name="connsiteX1" fmla="*/ 13648 w 2661314"/>
              <a:gd name="connsiteY1" fmla="*/ 2320120 h 2320120"/>
              <a:gd name="connsiteX2" fmla="*/ 2661314 w 2661314"/>
              <a:gd name="connsiteY2" fmla="*/ 2306472 h 2320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61314" h="2320120">
                <a:moveTo>
                  <a:pt x="0" y="0"/>
                </a:moveTo>
                <a:cubicBezTo>
                  <a:pt x="4549" y="773373"/>
                  <a:pt x="9099" y="1546747"/>
                  <a:pt x="13648" y="2320120"/>
                </a:cubicBezTo>
                <a:lnTo>
                  <a:pt x="2661314" y="2306472"/>
                </a:lnTo>
              </a:path>
            </a:pathLst>
          </a:custGeom>
          <a:noFill/>
          <a:ln w="28575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00F5C80-8038-4D2C-BEEA-31F75155572A}"/>
              </a:ext>
            </a:extLst>
          </p:cNvPr>
          <p:cNvSpPr txBox="1"/>
          <p:nvPr/>
        </p:nvSpPr>
        <p:spPr>
          <a:xfrm rot="16200000">
            <a:off x="7483815" y="3819924"/>
            <a:ext cx="202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Nutrient/Sediment Reductions Achieved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BF5971B5-279F-4F86-A9DB-25B78668FC62}"/>
              </a:ext>
            </a:extLst>
          </p:cNvPr>
          <p:cNvSpPr txBox="1"/>
          <p:nvPr/>
        </p:nvSpPr>
        <p:spPr>
          <a:xfrm>
            <a:off x="8960585" y="3632225"/>
            <a:ext cx="34905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N,P, and Sediment Response to Mgt</a:t>
            </a:r>
          </a:p>
        </p:txBody>
      </p:sp>
      <p:sp>
        <p:nvSpPr>
          <p:cNvPr id="107" name="Freeform: Shape 106">
            <a:extLst>
              <a:ext uri="{FF2B5EF4-FFF2-40B4-BE49-F238E27FC236}">
                <a16:creationId xmlns:a16="http://schemas.microsoft.com/office/drawing/2014/main" id="{A90E4255-B592-485D-82D5-946EB38A85A1}"/>
              </a:ext>
            </a:extLst>
          </p:cNvPr>
          <p:cNvSpPr/>
          <p:nvPr/>
        </p:nvSpPr>
        <p:spPr>
          <a:xfrm>
            <a:off x="11266510" y="2465664"/>
            <a:ext cx="800808" cy="3785846"/>
          </a:xfrm>
          <a:custGeom>
            <a:avLst/>
            <a:gdLst>
              <a:gd name="connsiteX0" fmla="*/ 0 w 1139750"/>
              <a:gd name="connsiteY0" fmla="*/ 0 h 3640266"/>
              <a:gd name="connsiteX1" fmla="*/ 4334 w 1139750"/>
              <a:gd name="connsiteY1" fmla="*/ 303356 h 3640266"/>
              <a:gd name="connsiteX2" fmla="*/ 1079079 w 1139750"/>
              <a:gd name="connsiteY2" fmla="*/ 294689 h 3640266"/>
              <a:gd name="connsiteX3" fmla="*/ 1139750 w 1139750"/>
              <a:gd name="connsiteY3" fmla="*/ 3640266 h 3640266"/>
              <a:gd name="connsiteX0" fmla="*/ 0 w 1139750"/>
              <a:gd name="connsiteY0" fmla="*/ 0 h 3640266"/>
              <a:gd name="connsiteX1" fmla="*/ 4334 w 1139750"/>
              <a:gd name="connsiteY1" fmla="*/ 303356 h 3640266"/>
              <a:gd name="connsiteX2" fmla="*/ 1139750 w 1139750"/>
              <a:gd name="connsiteY2" fmla="*/ 281688 h 3640266"/>
              <a:gd name="connsiteX3" fmla="*/ 1139750 w 1139750"/>
              <a:gd name="connsiteY3" fmla="*/ 3640266 h 3640266"/>
              <a:gd name="connsiteX0" fmla="*/ 0 w 1139750"/>
              <a:gd name="connsiteY0" fmla="*/ 0 h 3640266"/>
              <a:gd name="connsiteX1" fmla="*/ 4334 w 1139750"/>
              <a:gd name="connsiteY1" fmla="*/ 303356 h 3640266"/>
              <a:gd name="connsiteX2" fmla="*/ 1126749 w 1139750"/>
              <a:gd name="connsiteY2" fmla="*/ 307690 h 3640266"/>
              <a:gd name="connsiteX3" fmla="*/ 1139750 w 1139750"/>
              <a:gd name="connsiteY3" fmla="*/ 3640266 h 364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9750" h="3640266">
                <a:moveTo>
                  <a:pt x="0" y="0"/>
                </a:moveTo>
                <a:cubicBezTo>
                  <a:pt x="1445" y="101119"/>
                  <a:pt x="2889" y="202237"/>
                  <a:pt x="4334" y="303356"/>
                </a:cubicBezTo>
                <a:lnTo>
                  <a:pt x="1126749" y="307690"/>
                </a:lnTo>
                <a:cubicBezTo>
                  <a:pt x="1131083" y="1418549"/>
                  <a:pt x="1135416" y="2529407"/>
                  <a:pt x="1139750" y="3640266"/>
                </a:cubicBezTo>
              </a:path>
            </a:pathLst>
          </a:custGeom>
          <a:noFill/>
          <a:ln w="19050">
            <a:solidFill>
              <a:schemeClr val="tx1"/>
            </a:solidFill>
            <a:prstDash val="dash"/>
            <a:headEnd w="lg" len="lg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F5BE94A7-9A9F-49B4-A57A-46E66F934D1A}"/>
              </a:ext>
            </a:extLst>
          </p:cNvPr>
          <p:cNvCxnSpPr>
            <a:cxnSpLocks/>
          </p:cNvCxnSpPr>
          <p:nvPr/>
        </p:nvCxnSpPr>
        <p:spPr>
          <a:xfrm>
            <a:off x="4952556" y="1225700"/>
            <a:ext cx="6248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Picture 71">
            <a:extLst>
              <a:ext uri="{FF2B5EF4-FFF2-40B4-BE49-F238E27FC236}">
                <a16:creationId xmlns:a16="http://schemas.microsoft.com/office/drawing/2014/main" id="{0A709AC3-DAE9-4ABD-8344-520738D3761F}"/>
              </a:ext>
            </a:extLst>
          </p:cNvPr>
          <p:cNvPicPr/>
          <p:nvPr/>
        </p:nvPicPr>
        <p:blipFill rotWithShape="1">
          <a:blip r:embed="rId3"/>
          <a:srcRect l="16974" t="1" r="18174" b="1217"/>
          <a:stretch/>
        </p:blipFill>
        <p:spPr>
          <a:xfrm>
            <a:off x="3673831" y="897429"/>
            <a:ext cx="1562692" cy="2095351"/>
          </a:xfrm>
          <a:prstGeom prst="rect">
            <a:avLst/>
          </a:prstGeom>
        </p:spPr>
      </p:pic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B579298-7124-4F4E-BC8D-4E5A337A7B02}"/>
              </a:ext>
            </a:extLst>
          </p:cNvPr>
          <p:cNvCxnSpPr>
            <a:cxnSpLocks/>
          </p:cNvCxnSpPr>
          <p:nvPr/>
        </p:nvCxnSpPr>
        <p:spPr>
          <a:xfrm flipV="1">
            <a:off x="6449476" y="2698971"/>
            <a:ext cx="10102" cy="925294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FB54E466-7D07-4B88-A249-78ADEC9C1C5A}"/>
              </a:ext>
            </a:extLst>
          </p:cNvPr>
          <p:cNvCxnSpPr>
            <a:cxnSpLocks/>
          </p:cNvCxnSpPr>
          <p:nvPr/>
        </p:nvCxnSpPr>
        <p:spPr>
          <a:xfrm flipH="1" flipV="1">
            <a:off x="8344780" y="2877904"/>
            <a:ext cx="11427" cy="728336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43AA2917-72A1-4008-9993-2AD08DC2908E}"/>
              </a:ext>
            </a:extLst>
          </p:cNvPr>
          <p:cNvSpPr txBox="1"/>
          <p:nvPr/>
        </p:nvSpPr>
        <p:spPr>
          <a:xfrm>
            <a:off x="1907953" y="6280213"/>
            <a:ext cx="1697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% Achievement of WQ Criteria (ex DO)</a:t>
            </a:r>
          </a:p>
        </p:txBody>
      </p:sp>
      <p:sp>
        <p:nvSpPr>
          <p:cNvPr id="100" name="Freeform: Shape 99">
            <a:extLst>
              <a:ext uri="{FF2B5EF4-FFF2-40B4-BE49-F238E27FC236}">
                <a16:creationId xmlns:a16="http://schemas.microsoft.com/office/drawing/2014/main" id="{A20D78A2-CD5B-400D-B217-71E18C3A4B4A}"/>
              </a:ext>
            </a:extLst>
          </p:cNvPr>
          <p:cNvSpPr/>
          <p:nvPr/>
        </p:nvSpPr>
        <p:spPr>
          <a:xfrm>
            <a:off x="1148774" y="4392910"/>
            <a:ext cx="2228410" cy="897948"/>
          </a:xfrm>
          <a:custGeom>
            <a:avLst/>
            <a:gdLst>
              <a:gd name="connsiteX0" fmla="*/ 0 w 2250831"/>
              <a:gd name="connsiteY0" fmla="*/ 703384 h 703384"/>
              <a:gd name="connsiteX1" fmla="*/ 1065125 w 2250831"/>
              <a:gd name="connsiteY1" fmla="*/ 271305 h 703384"/>
              <a:gd name="connsiteX2" fmla="*/ 2250831 w 2250831"/>
              <a:gd name="connsiteY2" fmla="*/ 0 h 703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50831" h="703384">
                <a:moveTo>
                  <a:pt x="0" y="703384"/>
                </a:moveTo>
                <a:cubicBezTo>
                  <a:pt x="344993" y="545960"/>
                  <a:pt x="689987" y="388536"/>
                  <a:pt x="1065125" y="271305"/>
                </a:cubicBezTo>
                <a:cubicBezTo>
                  <a:pt x="1440263" y="154074"/>
                  <a:pt x="1845547" y="77037"/>
                  <a:pt x="2250831" y="0"/>
                </a:cubicBezTo>
              </a:path>
            </a:pathLst>
          </a:custGeom>
          <a:noFill/>
          <a:ln w="28575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: Shape 101">
            <a:extLst>
              <a:ext uri="{FF2B5EF4-FFF2-40B4-BE49-F238E27FC236}">
                <a16:creationId xmlns:a16="http://schemas.microsoft.com/office/drawing/2014/main" id="{BB82245C-9530-41B0-9751-0918B4666233}"/>
              </a:ext>
            </a:extLst>
          </p:cNvPr>
          <p:cNvSpPr/>
          <p:nvPr/>
        </p:nvSpPr>
        <p:spPr>
          <a:xfrm rot="487855">
            <a:off x="1200115" y="5516746"/>
            <a:ext cx="2250831" cy="703384"/>
          </a:xfrm>
          <a:custGeom>
            <a:avLst/>
            <a:gdLst>
              <a:gd name="connsiteX0" fmla="*/ 0 w 2250831"/>
              <a:gd name="connsiteY0" fmla="*/ 703384 h 703384"/>
              <a:gd name="connsiteX1" fmla="*/ 1065125 w 2250831"/>
              <a:gd name="connsiteY1" fmla="*/ 271305 h 703384"/>
              <a:gd name="connsiteX2" fmla="*/ 2250831 w 2250831"/>
              <a:gd name="connsiteY2" fmla="*/ 0 h 703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50831" h="703384">
                <a:moveTo>
                  <a:pt x="0" y="703384"/>
                </a:moveTo>
                <a:cubicBezTo>
                  <a:pt x="344993" y="545960"/>
                  <a:pt x="689987" y="388536"/>
                  <a:pt x="1065125" y="271305"/>
                </a:cubicBezTo>
                <a:cubicBezTo>
                  <a:pt x="1440263" y="154074"/>
                  <a:pt x="1845547" y="77037"/>
                  <a:pt x="2250831" y="0"/>
                </a:cubicBezTo>
              </a:path>
            </a:pathLst>
          </a:custGeom>
          <a:noFill/>
          <a:ln w="28575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CA4F08DA-6D15-4690-A953-844974F9CB42}"/>
              </a:ext>
            </a:extLst>
          </p:cNvPr>
          <p:cNvSpPr/>
          <p:nvPr/>
        </p:nvSpPr>
        <p:spPr>
          <a:xfrm>
            <a:off x="9457435" y="4997336"/>
            <a:ext cx="98872" cy="10245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4EBE6A65-88F9-42C4-9A35-AAB5F1CCA5F9}"/>
              </a:ext>
            </a:extLst>
          </p:cNvPr>
          <p:cNvSpPr txBox="1"/>
          <p:nvPr/>
        </p:nvSpPr>
        <p:spPr>
          <a:xfrm>
            <a:off x="9014166" y="5680475"/>
            <a:ext cx="11022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Expected Current Condition</a:t>
            </a:r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9F2B23CB-10BF-41EC-8363-A46F12925B0D}"/>
              </a:ext>
            </a:extLst>
          </p:cNvPr>
          <p:cNvCxnSpPr>
            <a:cxnSpLocks/>
            <a:endCxn id="103" idx="3"/>
          </p:cNvCxnSpPr>
          <p:nvPr/>
        </p:nvCxnSpPr>
        <p:spPr>
          <a:xfrm flipV="1">
            <a:off x="9342665" y="5084790"/>
            <a:ext cx="129249" cy="636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ight Brace 7">
            <a:extLst>
              <a:ext uri="{FF2B5EF4-FFF2-40B4-BE49-F238E27FC236}">
                <a16:creationId xmlns:a16="http://schemas.microsoft.com/office/drawing/2014/main" id="{47373890-15D2-42AC-81A1-84B07D61E72B}"/>
              </a:ext>
            </a:extLst>
          </p:cNvPr>
          <p:cNvSpPr/>
          <p:nvPr/>
        </p:nvSpPr>
        <p:spPr>
          <a:xfrm>
            <a:off x="9550977" y="4705625"/>
            <a:ext cx="79101" cy="74841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0F9D669-CE92-442B-B139-F6DA38E83E2A}"/>
              </a:ext>
            </a:extLst>
          </p:cNvPr>
          <p:cNvSpPr txBox="1"/>
          <p:nvPr/>
        </p:nvSpPr>
        <p:spPr>
          <a:xfrm rot="19831643">
            <a:off x="9558961" y="4715882"/>
            <a:ext cx="1157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Uncertainty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816E589-C77F-4C27-803A-A587B1EADBDF}"/>
              </a:ext>
            </a:extLst>
          </p:cNvPr>
          <p:cNvGrpSpPr/>
          <p:nvPr/>
        </p:nvGrpSpPr>
        <p:grpSpPr>
          <a:xfrm>
            <a:off x="4677468" y="4353810"/>
            <a:ext cx="2946413" cy="553511"/>
            <a:chOff x="4284020" y="4041825"/>
            <a:chExt cx="2946413" cy="553511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EC43A18D-D3F7-49AE-B76E-59BC758BB05F}"/>
                </a:ext>
              </a:extLst>
            </p:cNvPr>
            <p:cNvGrpSpPr/>
            <p:nvPr/>
          </p:nvGrpSpPr>
          <p:grpSpPr>
            <a:xfrm>
              <a:off x="4304902" y="4041825"/>
              <a:ext cx="2417289" cy="261610"/>
              <a:chOff x="4304902" y="4041825"/>
              <a:chExt cx="2417289" cy="261610"/>
            </a:xfrm>
          </p:grpSpPr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3F0657C9-25D6-4E04-B0AC-53169E0A13D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367441" y="4252917"/>
                <a:ext cx="2354750" cy="20113"/>
              </a:xfrm>
              <a:prstGeom prst="line">
                <a:avLst/>
              </a:prstGeom>
              <a:ln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59ECA0F-47F0-4864-AB5C-21136B663A60}"/>
                  </a:ext>
                </a:extLst>
              </p:cNvPr>
              <p:cNvSpPr txBox="1"/>
              <p:nvPr/>
            </p:nvSpPr>
            <p:spPr>
              <a:xfrm>
                <a:off x="4304902" y="4041825"/>
                <a:ext cx="220364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rgbClr val="00B050"/>
                    </a:solidFill>
                  </a:rPr>
                  <a:t>Achievement of open water criteria</a:t>
                </a: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75F84D4-6037-4D23-97CC-B1CDA0AC0673}"/>
                </a:ext>
              </a:extLst>
            </p:cNvPr>
            <p:cNvGrpSpPr/>
            <p:nvPr/>
          </p:nvGrpSpPr>
          <p:grpSpPr>
            <a:xfrm>
              <a:off x="4284020" y="4333726"/>
              <a:ext cx="2946413" cy="261610"/>
              <a:chOff x="4288109" y="4306782"/>
              <a:chExt cx="2946413" cy="261610"/>
            </a:xfrm>
          </p:grpSpPr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6FB7E1FF-F7CF-4372-9462-589822D1976F}"/>
                  </a:ext>
                </a:extLst>
              </p:cNvPr>
              <p:cNvSpPr txBox="1"/>
              <p:nvPr/>
            </p:nvSpPr>
            <p:spPr>
              <a:xfrm>
                <a:off x="4313577" y="4306782"/>
                <a:ext cx="2920945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100" dirty="0">
                    <a:solidFill>
                      <a:srgbClr val="00B050"/>
                    </a:solidFill>
                  </a:rPr>
                  <a:t>Achievement migratory fish habitat criteria </a:t>
                </a:r>
              </a:p>
            </p:txBody>
          </p: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81FAC34A-3DA2-406F-96AF-C9AF6FE3BA8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288109" y="4500447"/>
                <a:ext cx="2354750" cy="20113"/>
              </a:xfrm>
              <a:prstGeom prst="line">
                <a:avLst/>
              </a:prstGeom>
              <a:ln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43923B66-EE77-4570-8E22-419DA613D227}"/>
              </a:ext>
            </a:extLst>
          </p:cNvPr>
          <p:cNvSpPr/>
          <p:nvPr/>
        </p:nvSpPr>
        <p:spPr>
          <a:xfrm>
            <a:off x="9383664" y="5005383"/>
            <a:ext cx="209627" cy="17430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4793623-5504-4B96-901F-BE292733FFF5}"/>
              </a:ext>
            </a:extLst>
          </p:cNvPr>
          <p:cNvSpPr/>
          <p:nvPr/>
        </p:nvSpPr>
        <p:spPr>
          <a:xfrm>
            <a:off x="5377536" y="5151918"/>
            <a:ext cx="108863" cy="911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1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-0.00065 0.05162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2.59259E-6 L 0.12434 -0.11967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11" y="-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5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/>
      <p:bldP spid="70" grpId="0"/>
      <p:bldP spid="81" grpId="0"/>
      <p:bldP spid="82" grpId="0" animBg="1"/>
      <p:bldP spid="84" grpId="0" animBg="1"/>
      <p:bldP spid="85" grpId="0" animBg="1"/>
      <p:bldP spid="86" grpId="0" animBg="1"/>
      <p:bldP spid="89" grpId="0"/>
      <p:bldP spid="96" grpId="0"/>
      <p:bldP spid="98" grpId="0" animBg="1"/>
      <p:bldP spid="99" grpId="0" animBg="1"/>
      <p:bldP spid="105" grpId="0"/>
      <p:bldP spid="51" grpId="0"/>
      <p:bldP spid="62" grpId="0" animBg="1"/>
      <p:bldP spid="66" grpId="0"/>
      <p:bldP spid="104" grpId="0"/>
      <p:bldP spid="107" grpId="0" animBg="1"/>
      <p:bldP spid="93" grpId="0"/>
      <p:bldP spid="100" grpId="0" animBg="1"/>
      <p:bldP spid="102" grpId="0" animBg="1"/>
      <p:bldP spid="103" grpId="0" animBg="1"/>
      <p:bldP spid="103" grpId="1" animBg="1"/>
      <p:bldP spid="106" grpId="0"/>
      <p:bldP spid="8" grpId="0" animBg="1"/>
      <p:bldP spid="97" grpId="0"/>
      <p:bldP spid="7" grpId="0" animBg="1"/>
      <p:bldP spid="7" grpId="1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58857A-D1FC-4BA6-9278-8906F94C58A2}"/>
              </a:ext>
            </a:extLst>
          </p:cNvPr>
          <p:cNvSpPr txBox="1"/>
          <p:nvPr/>
        </p:nvSpPr>
        <p:spPr>
          <a:xfrm>
            <a:off x="1183423" y="1726215"/>
            <a:ext cx="9521748" cy="42780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Section Framing Questions  </a:t>
            </a:r>
          </a:p>
          <a:p>
            <a:endParaRPr lang="en-US" sz="2400" dirty="0"/>
          </a:p>
          <a:p>
            <a:r>
              <a:rPr lang="en-US" sz="2400" dirty="0"/>
              <a:t>Is the physical and social system responding to management efforts to meet TMDL N, P, and S goals in ways consistent with expectations? </a:t>
            </a:r>
          </a:p>
          <a:p>
            <a:endParaRPr lang="en-US" sz="2400" dirty="0"/>
          </a:p>
          <a:p>
            <a:r>
              <a:rPr lang="en-US" sz="2400" dirty="0"/>
              <a:t>What are the major uncertainties in efforts to reduce N, P, and S stressors delivered to the Chesapeake Bay?</a:t>
            </a:r>
          </a:p>
          <a:p>
            <a:endParaRPr lang="en-US" sz="2400" dirty="0"/>
          </a:p>
          <a:p>
            <a:r>
              <a:rPr lang="en-US" sz="2400" dirty="0"/>
              <a:t>What management actions/policy options could improve nutrient/sediment response or reduce response uncertainties? </a:t>
            </a:r>
          </a:p>
          <a:p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B3114A-8FF3-44B8-8FE5-FB90EDF50023}"/>
              </a:ext>
            </a:extLst>
          </p:cNvPr>
          <p:cNvSpPr/>
          <p:nvPr/>
        </p:nvSpPr>
        <p:spPr>
          <a:xfrm>
            <a:off x="309034" y="372176"/>
            <a:ext cx="108644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Section 3: </a:t>
            </a:r>
            <a:r>
              <a:rPr lang="en-US" sz="3200" b="1" dirty="0"/>
              <a:t>Evaluation of Watershed System Response to Management of Nutrient and Sediment Stressors (TMDL)</a:t>
            </a: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87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58857A-D1FC-4BA6-9278-8906F94C58A2}"/>
              </a:ext>
            </a:extLst>
          </p:cNvPr>
          <p:cNvSpPr txBox="1"/>
          <p:nvPr/>
        </p:nvSpPr>
        <p:spPr>
          <a:xfrm>
            <a:off x="1224929" y="1449880"/>
            <a:ext cx="9272446" cy="50167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Section 4 Framing Questions: </a:t>
            </a:r>
          </a:p>
          <a:p>
            <a:endParaRPr lang="en-US" sz="2800" dirty="0"/>
          </a:p>
          <a:p>
            <a:r>
              <a:rPr lang="en-US" sz="2400" dirty="0"/>
              <a:t>Is estuary water quality responding in ways consistent with expected response to stressor reductions (N,P, &amp; S) achieved to date?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What are the major uncertainties in efforts to achieve and assess Bay water quality criteria (DO, water clarity/SAV, </a:t>
            </a:r>
            <a:r>
              <a:rPr lang="en-US" sz="2400" dirty="0" err="1"/>
              <a:t>chl</a:t>
            </a:r>
            <a:r>
              <a:rPr lang="en-US" sz="2400" dirty="0"/>
              <a:t>-a)?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Have other stressors impacting achievement of WQC been identified and adequately accounted for? 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What management actions/policy options could improve estuary water quality (criteria) response? </a:t>
            </a:r>
            <a:endParaRPr lang="en-US" sz="1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B3114A-8FF3-44B8-8FE5-FB90EDF50023}"/>
              </a:ext>
            </a:extLst>
          </p:cNvPr>
          <p:cNvSpPr/>
          <p:nvPr/>
        </p:nvSpPr>
        <p:spPr>
          <a:xfrm>
            <a:off x="225399" y="82244"/>
            <a:ext cx="1127150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Section 4: </a:t>
            </a:r>
            <a:r>
              <a:rPr lang="en-US" sz="3200" b="1" dirty="0"/>
              <a:t>Evaluation of Estuary System Response to Achieve Water Quality Criteria</a:t>
            </a: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997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58857A-D1FC-4BA6-9278-8906F94C58A2}"/>
              </a:ext>
            </a:extLst>
          </p:cNvPr>
          <p:cNvSpPr txBox="1"/>
          <p:nvPr/>
        </p:nvSpPr>
        <p:spPr>
          <a:xfrm>
            <a:off x="265667" y="801443"/>
            <a:ext cx="11493294" cy="53245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Section 5 Framing Questions: </a:t>
            </a:r>
          </a:p>
          <a:p>
            <a:r>
              <a:rPr lang="en-US" sz="2400" dirty="0"/>
              <a:t>How have historical changes (~30 years) in water quality and habitat (due to both natural variation and management actions) affected living resource populations and food webs?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What is the expected (projected) response of living resources if the TMDL does to meet the current numeric water quality criteria (water quality conditions DO, Clarity/SAV, </a:t>
            </a:r>
            <a:r>
              <a:rPr lang="en-US" sz="2400" dirty="0" err="1"/>
              <a:t>Chl</a:t>
            </a:r>
            <a:r>
              <a:rPr lang="en-US" sz="2400" dirty="0"/>
              <a:t> -a across different habitats), recognizing that living resource conditions are affected by changes in multiple factors?  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What are the uncertainties of the model/empirical analyses and how can they help guide future monitoring and modeling efforts? 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How can the analyses inform what types and magnitude of changes in water quality and habitat are needed to evoke an agreed-upon set of the desired living resources responses?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B3114A-8FF3-44B8-8FE5-FB90EDF50023}"/>
              </a:ext>
            </a:extLst>
          </p:cNvPr>
          <p:cNvSpPr/>
          <p:nvPr/>
        </p:nvSpPr>
        <p:spPr>
          <a:xfrm>
            <a:off x="204335" y="122926"/>
            <a:ext cx="105954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Section 5: </a:t>
            </a:r>
            <a:r>
              <a:rPr lang="en-US" sz="2800" b="1" dirty="0"/>
              <a:t>Evaluation of Living Resource Response to WQ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17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F97E3-1707-4E59-9BA8-1E23C5F335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2594"/>
            <a:ext cx="9144000" cy="683129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Section 6. Implications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EDF62B-EA0C-43E6-9874-069756E89F5B}"/>
              </a:ext>
            </a:extLst>
          </p:cNvPr>
          <p:cNvSpPr txBox="1"/>
          <p:nvPr/>
        </p:nvSpPr>
        <p:spPr>
          <a:xfrm>
            <a:off x="3345882" y="1531849"/>
            <a:ext cx="568113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Holding spot</a:t>
            </a:r>
            <a:endParaRPr lang="en-US" dirty="0"/>
          </a:p>
          <a:p>
            <a:r>
              <a:rPr lang="en-US" b="1" dirty="0"/>
              <a:t>Summative</a:t>
            </a:r>
            <a:endParaRPr lang="en-US" dirty="0"/>
          </a:p>
          <a:p>
            <a:r>
              <a:rPr lang="en-US" dirty="0"/>
              <a:t>What are the prospects of getting there from here (uncertainties and response gaps to achieving WQS)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How can water quality response to management/investments/policy actions be improved?</a:t>
            </a: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Integrative/cross cutting</a:t>
            </a:r>
            <a:endParaRPr lang="en-US" dirty="0"/>
          </a:p>
          <a:p>
            <a:r>
              <a:rPr lang="en-US" dirty="0"/>
              <a:t>What are the lessons and options for the design and assessment of future water quality standards (criteria and designated uses)?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What are the implications of existing WQS standards and TMDL nutrient reduction goals for the achievement and improvement of other Bay restoration goals?  </a:t>
            </a:r>
          </a:p>
        </p:txBody>
      </p:sp>
    </p:spTree>
    <p:extLst>
      <p:ext uri="{BB962C8B-B14F-4D97-AF65-F5344CB8AC3E}">
        <p14:creationId xmlns:p14="http://schemas.microsoft.com/office/powerpoint/2010/main" val="1518071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</TotalTime>
  <Words>790</Words>
  <Application>Microsoft Office PowerPoint</Application>
  <PresentationFormat>Widescreen</PresentationFormat>
  <Paragraphs>104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Noto Sans Symbols</vt:lpstr>
      <vt:lpstr>Times New Roman</vt:lpstr>
      <vt:lpstr>Office Theme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Section 6. Implications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Stephenson</dc:creator>
  <cp:lastModifiedBy>Stephenson, Kurt</cp:lastModifiedBy>
  <cp:revision>78</cp:revision>
  <dcterms:created xsi:type="dcterms:W3CDTF">2021-03-31T10:04:40Z</dcterms:created>
  <dcterms:modified xsi:type="dcterms:W3CDTF">2021-06-14T18:10:50Z</dcterms:modified>
</cp:coreProperties>
</file>