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032">
          <p15:clr>
            <a:srgbClr val="A4A3A4"/>
          </p15:clr>
        </p15:guide>
        <p15:guide id="2" pos="3816">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iQTsNLukjlC2aGqWTjAOhbbNqgR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799" autoAdjust="0"/>
  </p:normalViewPr>
  <p:slideViewPr>
    <p:cSldViewPr snapToGrid="0">
      <p:cViewPr varScale="1">
        <p:scale>
          <a:sx n="87" d="100"/>
          <a:sy n="87" d="100"/>
        </p:scale>
        <p:origin x="1204" y="60"/>
      </p:cViewPr>
      <p:guideLst>
        <p:guide orient="horz" pos="4032"/>
        <p:guide pos="38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4" Type="http://schemas.openxmlformats.org/officeDocument/2006/relationships/notesMaster" Target="notesMasters/notes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Points you can make about the graph:</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This slide integrates all previous slides…. Management actions to reduce stressors to achievement of WQ goals.</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Horizontal axis is % attainment of WQS… across 3 different criteria (DO, water clarity, </a:t>
            </a:r>
            <a:r>
              <a:rPr lang="en-US" dirty="0" err="1"/>
              <a:t>Chl</a:t>
            </a:r>
            <a:r>
              <a:rPr lang="en-US" dirty="0"/>
              <a:t>-a) and the 5 different areas/habitats in the Bay (open water, deep water, deep channel, nursery, shallow water).  Note, we partially reach attainment for some </a:t>
            </a:r>
            <a:r>
              <a:rPr lang="en-US" dirty="0" err="1"/>
              <a:t>critiera</a:t>
            </a:r>
            <a:r>
              <a:rPr lang="en-US" dirty="0"/>
              <a:t> or in some places before others.. For example, achieve DO in open waters (partial attainment of DO) but not in deeper waters.</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Blue line is the additional costs necessary to meet improvements in attainment. This represents, conceptually where we think we are.   Red dot is our expected current condition…</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Blue line is nonlinear based on economic  empirical research (ex </a:t>
            </a:r>
            <a:r>
              <a:rPr lang="en-US" dirty="0" err="1"/>
              <a:t>Shortle</a:t>
            </a:r>
            <a:r>
              <a:rPr lang="en-US" dirty="0"/>
              <a:t>; </a:t>
            </a:r>
            <a:r>
              <a:rPr lang="en-US" dirty="0" err="1"/>
              <a:t>Wainger</a:t>
            </a:r>
            <a:r>
              <a:rPr lang="en-US" dirty="0"/>
              <a:t>, </a:t>
            </a:r>
            <a:r>
              <a:rPr lang="en-US" dirty="0" err="1"/>
              <a:t>etc</a:t>
            </a:r>
            <a:r>
              <a:rPr lang="en-US" dirty="0"/>
              <a:t>) and the frequently acknowledged phrase that “we have picked the low hanging fruit”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Uncertainty: But we could be at the yellow dot (which is animated)… which means we aren’t getting the response we think we are getting and we are going to have to spend more resources (costs) to achieve any given outcome.  The dotted lines represent the uncertainty we have in how the system is responding to management actions/policies.  Could have the top dotted line… that no amount of $ and investment can achieve the goal (given mass balances, population, stressors like CC). Conceptually things could be better than we expect, bottom dotted blue line (</a:t>
            </a:r>
            <a:r>
              <a:rPr lang="en-US" dirty="0" err="1"/>
              <a:t>e.g</a:t>
            </a:r>
            <a:r>
              <a:rPr lang="en-US" dirty="0"/>
              <a:t> some tipping point is reached that spawns a positive feedback loop).</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Graph help illustrate what might be in the implication section of the report.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Possible framing questions (animated to come it one at time) for the Implications section (what are the implications of the policy choices that have been made and have to made in the future</a:t>
            </a:r>
            <a:endParaRPr dirty="0"/>
          </a:p>
          <a:p>
            <a:pPr marL="457200" lvl="0" indent="-317500" algn="l" rtl="0">
              <a:spcBef>
                <a:spcPts val="0"/>
              </a:spcBef>
              <a:spcAft>
                <a:spcPts val="0"/>
              </a:spcAft>
              <a:buSzPts val="1400"/>
              <a:buAutoNum type="arabicParenR"/>
            </a:pPr>
            <a:r>
              <a:rPr lang="en-US" dirty="0"/>
              <a:t>where do our existing polices put us on this graph now and into the future..  A) the limits of the physical response in the system (may be impossible to achieve existing standards; B) Tradeoffs… costs are going up and thus the cost of making errors in our investments and the consequences on the public budgets for other restoration goals.</a:t>
            </a:r>
            <a:endParaRPr dirty="0"/>
          </a:p>
          <a:p>
            <a:pPr marL="457200" lvl="0" indent="-317500" algn="l" rtl="0">
              <a:spcBef>
                <a:spcPts val="0"/>
              </a:spcBef>
              <a:spcAft>
                <a:spcPts val="0"/>
              </a:spcAft>
              <a:buSzPts val="1400"/>
              <a:buAutoNum type="arabicParenR"/>
            </a:pPr>
            <a:r>
              <a:rPr lang="en-US" dirty="0"/>
              <a:t>what can be done (policy/investment changes) to shift curve to attain the WQ goals we got.  Are their changes in policy or investments that can be made in existing programs that can “shift the blue curve” to the right… more </a:t>
            </a:r>
            <a:r>
              <a:rPr lang="en-US" dirty="0" err="1"/>
              <a:t>environomentally</a:t>
            </a:r>
            <a:r>
              <a:rPr lang="en-US" dirty="0"/>
              <a:t> responsive investments, less expensive ways to improve WQ.</a:t>
            </a:r>
            <a:endParaRPr dirty="0"/>
          </a:p>
          <a:p>
            <a:pPr marL="457200" lvl="0" indent="-317500" algn="l" rtl="0">
              <a:spcBef>
                <a:spcPts val="0"/>
              </a:spcBef>
              <a:spcAft>
                <a:spcPts val="0"/>
              </a:spcAft>
              <a:buSzPts val="1400"/>
              <a:buAutoNum type="arabicParenR"/>
            </a:pPr>
            <a:r>
              <a:rPr lang="en-US" dirty="0"/>
              <a:t>What are issues for in beyond existing WQ standards?  Many possible implications and questions:  Questions about assessing outcomes in key habitats? Design of standards that focus on LR?  Consequences for other bay restoration goals. </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9855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4" name="Google Shape;24;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p:nvPr/>
        </p:nvSpPr>
        <p:spPr>
          <a:xfrm>
            <a:off x="8611914" y="1099678"/>
            <a:ext cx="1001547" cy="3363875"/>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1"/>
          <p:cNvSpPr/>
          <p:nvPr/>
        </p:nvSpPr>
        <p:spPr>
          <a:xfrm>
            <a:off x="7598157" y="1114608"/>
            <a:ext cx="1189115" cy="3395811"/>
          </a:xfrm>
          <a:prstGeom prst="rect">
            <a:avLst/>
          </a:prstGeom>
          <a:solidFill>
            <a:srgbClr val="D8D8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0" name="Google Shape;90;p1"/>
          <p:cNvSpPr/>
          <p:nvPr/>
        </p:nvSpPr>
        <p:spPr>
          <a:xfrm>
            <a:off x="5383503" y="1114608"/>
            <a:ext cx="2235773" cy="3396523"/>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1" name="Google Shape;91;p1"/>
          <p:cNvSpPr/>
          <p:nvPr/>
        </p:nvSpPr>
        <p:spPr>
          <a:xfrm>
            <a:off x="5343759" y="705560"/>
            <a:ext cx="5080768" cy="3757993"/>
          </a:xfrm>
          <a:custGeom>
            <a:avLst/>
            <a:gdLst/>
            <a:ahLst/>
            <a:cxnLst/>
            <a:rect l="l" t="t" r="r" b="b"/>
            <a:pathLst>
              <a:path w="2661314" h="2320120" extrusionOk="0">
                <a:moveTo>
                  <a:pt x="0" y="0"/>
                </a:moveTo>
                <a:cubicBezTo>
                  <a:pt x="4549" y="773373"/>
                  <a:pt x="9099" y="1546747"/>
                  <a:pt x="13648" y="2320120"/>
                </a:cubicBezTo>
                <a:lnTo>
                  <a:pt x="2661314" y="2306472"/>
                </a:lnTo>
              </a:path>
            </a:pathLst>
          </a:cu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2" name="Google Shape;92;p1"/>
          <p:cNvSpPr/>
          <p:nvPr/>
        </p:nvSpPr>
        <p:spPr>
          <a:xfrm>
            <a:off x="5587464" y="1114608"/>
            <a:ext cx="4004898" cy="2859849"/>
          </a:xfrm>
          <a:custGeom>
            <a:avLst/>
            <a:gdLst/>
            <a:ahLst/>
            <a:cxnLst/>
            <a:rect l="l" t="t" r="r" b="b"/>
            <a:pathLst>
              <a:path w="1937982" h="1801505" extrusionOk="0">
                <a:moveTo>
                  <a:pt x="0" y="1801505"/>
                </a:moveTo>
                <a:cubicBezTo>
                  <a:pt x="503830" y="1775347"/>
                  <a:pt x="955243" y="1641906"/>
                  <a:pt x="1255594" y="1475858"/>
                </a:cubicBezTo>
                <a:cubicBezTo>
                  <a:pt x="1555945" y="1309810"/>
                  <a:pt x="1688378" y="1051194"/>
                  <a:pt x="1802109" y="805218"/>
                </a:cubicBezTo>
                <a:cubicBezTo>
                  <a:pt x="1915840" y="559242"/>
                  <a:pt x="1915236" y="154674"/>
                  <a:pt x="1937982" y="0"/>
                </a:cubicBezTo>
              </a:path>
            </a:pathLst>
          </a:custGeom>
          <a:noFill/>
          <a:ln w="28575"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3" name="Google Shape;93;p1"/>
          <p:cNvSpPr txBox="1"/>
          <p:nvPr/>
        </p:nvSpPr>
        <p:spPr>
          <a:xfrm>
            <a:off x="5265137" y="84658"/>
            <a:ext cx="5531675"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i="0" u="none" strike="noStrike" cap="none">
                <a:solidFill>
                  <a:schemeClr val="dk1"/>
                </a:solidFill>
                <a:latin typeface="Calibri"/>
                <a:ea typeface="Calibri"/>
                <a:cs typeface="Calibri"/>
                <a:sym typeface="Calibri"/>
              </a:rPr>
              <a:t>Attainability and Costs of WQS</a:t>
            </a:r>
            <a:endParaRPr/>
          </a:p>
        </p:txBody>
      </p:sp>
      <p:sp>
        <p:nvSpPr>
          <p:cNvPr id="94" name="Google Shape;94;p1"/>
          <p:cNvSpPr txBox="1"/>
          <p:nvPr/>
        </p:nvSpPr>
        <p:spPr>
          <a:xfrm>
            <a:off x="4860497" y="801518"/>
            <a:ext cx="456188"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chemeClr val="dk1"/>
                </a:solidFill>
                <a:latin typeface="Calibri"/>
                <a:ea typeface="Calibri"/>
                <a:cs typeface="Calibri"/>
                <a:sym typeface="Calibri"/>
              </a:rPr>
              <a:t>$</a:t>
            </a:r>
            <a:endParaRPr/>
          </a:p>
        </p:txBody>
      </p:sp>
      <p:sp>
        <p:nvSpPr>
          <p:cNvPr id="95" name="Google Shape;95;p1"/>
          <p:cNvSpPr/>
          <p:nvPr/>
        </p:nvSpPr>
        <p:spPr>
          <a:xfrm>
            <a:off x="6889546" y="1152019"/>
            <a:ext cx="2880125" cy="2800170"/>
          </a:xfrm>
          <a:custGeom>
            <a:avLst/>
            <a:gdLst/>
            <a:ahLst/>
            <a:cxnLst/>
            <a:rect l="l" t="t" r="r" b="b"/>
            <a:pathLst>
              <a:path w="1400230" h="1724255" extrusionOk="0">
                <a:moveTo>
                  <a:pt x="0" y="1724255"/>
                </a:moveTo>
                <a:cubicBezTo>
                  <a:pt x="503830" y="1698097"/>
                  <a:pt x="709906" y="1545394"/>
                  <a:pt x="908901" y="1371986"/>
                </a:cubicBezTo>
                <a:cubicBezTo>
                  <a:pt x="1107896" y="1198578"/>
                  <a:pt x="1201236" y="1006311"/>
                  <a:pt x="1277322" y="789377"/>
                </a:cubicBezTo>
                <a:cubicBezTo>
                  <a:pt x="1353408" y="572443"/>
                  <a:pt x="1402501" y="162594"/>
                  <a:pt x="1400150" y="0"/>
                </a:cubicBezTo>
              </a:path>
            </a:pathLst>
          </a:custGeom>
          <a:noFill/>
          <a:ln w="28575" cap="flat" cmpd="sng">
            <a:solidFill>
              <a:srgbClr val="0070C0"/>
            </a:solidFill>
            <a:prstDash val="dot"/>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6" name="Google Shape;96;p1"/>
          <p:cNvSpPr/>
          <p:nvPr/>
        </p:nvSpPr>
        <p:spPr>
          <a:xfrm>
            <a:off x="6895372" y="1178403"/>
            <a:ext cx="1365682" cy="2248394"/>
          </a:xfrm>
          <a:custGeom>
            <a:avLst/>
            <a:gdLst/>
            <a:ahLst/>
            <a:cxnLst/>
            <a:rect l="l" t="t" r="r" b="b"/>
            <a:pathLst>
              <a:path w="865902" h="1557959" extrusionOk="0">
                <a:moveTo>
                  <a:pt x="0" y="1557959"/>
                </a:moveTo>
                <a:cubicBezTo>
                  <a:pt x="308649" y="1484272"/>
                  <a:pt x="464839" y="1445542"/>
                  <a:pt x="604467" y="1317445"/>
                </a:cubicBezTo>
                <a:cubicBezTo>
                  <a:pt x="744095" y="1189348"/>
                  <a:pt x="795146" y="1008951"/>
                  <a:pt x="837770" y="789377"/>
                </a:cubicBezTo>
                <a:cubicBezTo>
                  <a:pt x="880394" y="569803"/>
                  <a:pt x="862563" y="162594"/>
                  <a:pt x="860212" y="0"/>
                </a:cubicBezTo>
              </a:path>
            </a:pathLst>
          </a:custGeom>
          <a:noFill/>
          <a:ln w="28575" cap="flat" cmpd="sng">
            <a:solidFill>
              <a:srgbClr val="0070C0"/>
            </a:solidFill>
            <a:prstDash val="dot"/>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7" name="Google Shape;97;p1"/>
          <p:cNvSpPr txBox="1"/>
          <p:nvPr/>
        </p:nvSpPr>
        <p:spPr>
          <a:xfrm>
            <a:off x="8595390" y="598644"/>
            <a:ext cx="1342766"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a:solidFill>
                  <a:srgbClr val="0070C0"/>
                </a:solidFill>
                <a:latin typeface="Calibri"/>
                <a:ea typeface="Calibri"/>
                <a:cs typeface="Calibri"/>
                <a:sym typeface="Calibri"/>
              </a:rPr>
              <a:t>Incremental Costs</a:t>
            </a:r>
            <a:endParaRPr/>
          </a:p>
        </p:txBody>
      </p:sp>
      <p:sp>
        <p:nvSpPr>
          <p:cNvPr id="98" name="Google Shape;98;p1"/>
          <p:cNvSpPr/>
          <p:nvPr/>
        </p:nvSpPr>
        <p:spPr>
          <a:xfrm>
            <a:off x="6907423" y="3748487"/>
            <a:ext cx="98872" cy="102459"/>
          </a:xfrm>
          <a:prstGeom prst="ellipse">
            <a:avLst/>
          </a:prstGeom>
          <a:solidFill>
            <a:srgbClr val="FF000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9" name="Google Shape;99;p1"/>
          <p:cNvSpPr txBox="1"/>
          <p:nvPr/>
        </p:nvSpPr>
        <p:spPr>
          <a:xfrm>
            <a:off x="5343759" y="3403345"/>
            <a:ext cx="2031807" cy="26157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dirty="0">
                <a:solidFill>
                  <a:schemeClr val="dk1"/>
                </a:solidFill>
                <a:latin typeface="Calibri"/>
                <a:ea typeface="Calibri"/>
                <a:cs typeface="Calibri"/>
                <a:sym typeface="Calibri"/>
              </a:rPr>
              <a:t>Expected current condition</a:t>
            </a:r>
            <a:endParaRPr dirty="0"/>
          </a:p>
        </p:txBody>
      </p:sp>
      <p:cxnSp>
        <p:nvCxnSpPr>
          <p:cNvPr id="100" name="Google Shape;100;p1"/>
          <p:cNvCxnSpPr/>
          <p:nvPr/>
        </p:nvCxnSpPr>
        <p:spPr>
          <a:xfrm flipH="1">
            <a:off x="7612597" y="1114608"/>
            <a:ext cx="6680" cy="3418056"/>
          </a:xfrm>
          <a:prstGeom prst="straightConnector1">
            <a:avLst/>
          </a:prstGeom>
          <a:noFill/>
          <a:ln w="9525" cap="flat" cmpd="sng">
            <a:solidFill>
              <a:schemeClr val="dk1"/>
            </a:solidFill>
            <a:prstDash val="dash"/>
            <a:miter lim="800000"/>
            <a:headEnd type="none" w="sm" len="sm"/>
            <a:tailEnd type="none" w="sm" len="sm"/>
          </a:ln>
        </p:spPr>
      </p:cxnSp>
      <p:cxnSp>
        <p:nvCxnSpPr>
          <p:cNvPr id="101" name="Google Shape;101;p1"/>
          <p:cNvCxnSpPr/>
          <p:nvPr/>
        </p:nvCxnSpPr>
        <p:spPr>
          <a:xfrm>
            <a:off x="9599348" y="1114608"/>
            <a:ext cx="18857" cy="3296317"/>
          </a:xfrm>
          <a:prstGeom prst="straightConnector1">
            <a:avLst/>
          </a:prstGeom>
          <a:noFill/>
          <a:ln w="9525" cap="flat" cmpd="sng">
            <a:solidFill>
              <a:schemeClr val="dk1"/>
            </a:solidFill>
            <a:prstDash val="dash"/>
            <a:miter lim="800000"/>
            <a:headEnd type="none" w="sm" len="sm"/>
            <a:tailEnd type="none" w="sm" len="sm"/>
          </a:ln>
        </p:spPr>
      </p:cxnSp>
      <p:sp>
        <p:nvSpPr>
          <p:cNvPr id="102" name="Google Shape;102;p1"/>
          <p:cNvSpPr txBox="1"/>
          <p:nvPr/>
        </p:nvSpPr>
        <p:spPr>
          <a:xfrm>
            <a:off x="7716093" y="3850946"/>
            <a:ext cx="1800552"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Attainment of some criteria </a:t>
            </a:r>
            <a:endParaRPr/>
          </a:p>
        </p:txBody>
      </p:sp>
      <p:cxnSp>
        <p:nvCxnSpPr>
          <p:cNvPr id="103" name="Google Shape;103;p1"/>
          <p:cNvCxnSpPr>
            <a:cxnSpLocks/>
          </p:cNvCxnSpPr>
          <p:nvPr/>
        </p:nvCxnSpPr>
        <p:spPr>
          <a:xfrm>
            <a:off x="6662057" y="3561806"/>
            <a:ext cx="245366" cy="230267"/>
          </a:xfrm>
          <a:prstGeom prst="straightConnector1">
            <a:avLst/>
          </a:prstGeom>
          <a:noFill/>
          <a:ln w="9525" cap="flat" cmpd="sng">
            <a:solidFill>
              <a:schemeClr val="dk1"/>
            </a:solidFill>
            <a:prstDash val="solid"/>
            <a:miter lim="800000"/>
            <a:headEnd type="none" w="sm" len="sm"/>
            <a:tailEnd type="triangle" w="med" len="med"/>
          </a:ln>
        </p:spPr>
      </p:cxnSp>
      <p:sp>
        <p:nvSpPr>
          <p:cNvPr id="104" name="Google Shape;104;p1"/>
          <p:cNvSpPr txBox="1"/>
          <p:nvPr/>
        </p:nvSpPr>
        <p:spPr>
          <a:xfrm rot="-5400000">
            <a:off x="4255005" y="1862409"/>
            <a:ext cx="1834155"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dirty="0">
                <a:solidFill>
                  <a:schemeClr val="dk1"/>
                </a:solidFill>
                <a:latin typeface="Calibri"/>
                <a:ea typeface="Calibri"/>
                <a:cs typeface="Calibri"/>
                <a:sym typeface="Calibri"/>
              </a:rPr>
              <a:t>Costs to meet WQS</a:t>
            </a:r>
            <a:endParaRPr dirty="0"/>
          </a:p>
        </p:txBody>
      </p:sp>
      <p:cxnSp>
        <p:nvCxnSpPr>
          <p:cNvPr id="105" name="Google Shape;105;p1"/>
          <p:cNvCxnSpPr/>
          <p:nvPr/>
        </p:nvCxnSpPr>
        <p:spPr>
          <a:xfrm flipH="1">
            <a:off x="9608602" y="4361848"/>
            <a:ext cx="911" cy="202929"/>
          </a:xfrm>
          <a:prstGeom prst="straightConnector1">
            <a:avLst/>
          </a:prstGeom>
          <a:noFill/>
          <a:ln w="28575" cap="flat" cmpd="sng">
            <a:solidFill>
              <a:schemeClr val="dk1"/>
            </a:solidFill>
            <a:prstDash val="solid"/>
            <a:miter lim="800000"/>
            <a:headEnd type="none" w="sm" len="sm"/>
            <a:tailEnd type="none" w="sm" len="sm"/>
          </a:ln>
        </p:spPr>
      </p:cxnSp>
      <p:cxnSp>
        <p:nvCxnSpPr>
          <p:cNvPr id="106" name="Google Shape;106;p1"/>
          <p:cNvCxnSpPr/>
          <p:nvPr/>
        </p:nvCxnSpPr>
        <p:spPr>
          <a:xfrm flipH="1">
            <a:off x="7623869" y="4353574"/>
            <a:ext cx="911" cy="202929"/>
          </a:xfrm>
          <a:prstGeom prst="straightConnector1">
            <a:avLst/>
          </a:prstGeom>
          <a:noFill/>
          <a:ln w="28575" cap="flat" cmpd="sng">
            <a:solidFill>
              <a:schemeClr val="dk1"/>
            </a:solidFill>
            <a:prstDash val="solid"/>
            <a:miter lim="800000"/>
            <a:headEnd type="none" w="sm" len="sm"/>
            <a:tailEnd type="none" w="sm" len="sm"/>
          </a:ln>
        </p:spPr>
      </p:cxnSp>
      <p:cxnSp>
        <p:nvCxnSpPr>
          <p:cNvPr id="107" name="Google Shape;107;p1"/>
          <p:cNvCxnSpPr/>
          <p:nvPr/>
        </p:nvCxnSpPr>
        <p:spPr>
          <a:xfrm flipH="1">
            <a:off x="8795615" y="4329735"/>
            <a:ext cx="911" cy="202929"/>
          </a:xfrm>
          <a:prstGeom prst="straightConnector1">
            <a:avLst/>
          </a:prstGeom>
          <a:noFill/>
          <a:ln w="28575" cap="flat" cmpd="sng">
            <a:solidFill>
              <a:schemeClr val="dk1"/>
            </a:solidFill>
            <a:prstDash val="solid"/>
            <a:miter lim="800000"/>
            <a:headEnd type="none" w="sm" len="sm"/>
            <a:tailEnd type="none" w="sm" len="sm"/>
          </a:ln>
        </p:spPr>
      </p:cxnSp>
      <p:sp>
        <p:nvSpPr>
          <p:cNvPr id="108" name="Google Shape;108;p1"/>
          <p:cNvSpPr txBox="1"/>
          <p:nvPr/>
        </p:nvSpPr>
        <p:spPr>
          <a:xfrm>
            <a:off x="10199942" y="4431199"/>
            <a:ext cx="1798822"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dirty="0">
                <a:solidFill>
                  <a:schemeClr val="dk1"/>
                </a:solidFill>
                <a:latin typeface="Calibri"/>
                <a:ea typeface="Calibri"/>
                <a:cs typeface="Calibri"/>
                <a:sym typeface="Calibri"/>
              </a:rPr>
              <a:t>% Achievement of WQS</a:t>
            </a:r>
            <a:endParaRPr dirty="0"/>
          </a:p>
        </p:txBody>
      </p:sp>
      <p:sp>
        <p:nvSpPr>
          <p:cNvPr id="109" name="Google Shape;109;p1"/>
          <p:cNvSpPr txBox="1"/>
          <p:nvPr/>
        </p:nvSpPr>
        <p:spPr>
          <a:xfrm>
            <a:off x="129372" y="234273"/>
            <a:ext cx="5214387"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a:solidFill>
                  <a:schemeClr val="dk1"/>
                </a:solidFill>
                <a:latin typeface="Calibri"/>
                <a:ea typeface="Calibri"/>
                <a:cs typeface="Calibri"/>
                <a:sym typeface="Calibri"/>
              </a:rPr>
              <a:t>Section 6: Implications</a:t>
            </a:r>
            <a:endParaRPr/>
          </a:p>
        </p:txBody>
      </p:sp>
      <p:sp>
        <p:nvSpPr>
          <p:cNvPr id="110" name="Google Shape;110;p1"/>
          <p:cNvSpPr txBox="1"/>
          <p:nvPr/>
        </p:nvSpPr>
        <p:spPr>
          <a:xfrm>
            <a:off x="5798541" y="4137155"/>
            <a:ext cx="16437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dirty="0">
                <a:solidFill>
                  <a:schemeClr val="dk1"/>
                </a:solidFill>
                <a:latin typeface="Calibri"/>
                <a:ea typeface="Calibri"/>
                <a:cs typeface="Calibri"/>
                <a:sym typeface="Calibri"/>
              </a:rPr>
              <a:t>Nonattainment</a:t>
            </a:r>
            <a:endParaRPr dirty="0"/>
          </a:p>
        </p:txBody>
      </p:sp>
      <p:sp>
        <p:nvSpPr>
          <p:cNvPr id="111" name="Google Shape;111;p1"/>
          <p:cNvSpPr txBox="1"/>
          <p:nvPr/>
        </p:nvSpPr>
        <p:spPr>
          <a:xfrm>
            <a:off x="9625191" y="3987058"/>
            <a:ext cx="1458437"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dirty="0">
                <a:solidFill>
                  <a:schemeClr val="dk1"/>
                </a:solidFill>
                <a:latin typeface="Calibri"/>
                <a:ea typeface="Calibri"/>
                <a:cs typeface="Calibri"/>
                <a:sym typeface="Calibri"/>
              </a:rPr>
              <a:t>Full Attainment</a:t>
            </a:r>
            <a:endParaRPr dirty="0"/>
          </a:p>
        </p:txBody>
      </p:sp>
      <p:pic>
        <p:nvPicPr>
          <p:cNvPr id="112" name="Google Shape;112;p1"/>
          <p:cNvPicPr preferRelativeResize="0"/>
          <p:nvPr/>
        </p:nvPicPr>
        <p:blipFill rotWithShape="1">
          <a:blip r:embed="rId3">
            <a:alphaModFix/>
          </a:blip>
          <a:srcRect l="12991" t="541" r="11791" b="50444"/>
          <a:stretch/>
        </p:blipFill>
        <p:spPr>
          <a:xfrm>
            <a:off x="7202590" y="5273940"/>
            <a:ext cx="2468601" cy="1461015"/>
          </a:xfrm>
          <a:prstGeom prst="rect">
            <a:avLst/>
          </a:prstGeom>
          <a:noFill/>
          <a:ln>
            <a:noFill/>
          </a:ln>
        </p:spPr>
      </p:pic>
      <p:sp>
        <p:nvSpPr>
          <p:cNvPr id="113" name="Google Shape;113;p1"/>
          <p:cNvSpPr/>
          <p:nvPr/>
        </p:nvSpPr>
        <p:spPr>
          <a:xfrm>
            <a:off x="7006295" y="4790024"/>
            <a:ext cx="1692378" cy="1082350"/>
          </a:xfrm>
          <a:custGeom>
            <a:avLst/>
            <a:gdLst/>
            <a:ahLst/>
            <a:cxnLst/>
            <a:rect l="l" t="t" r="r" b="b"/>
            <a:pathLst>
              <a:path w="866775" h="1038225" extrusionOk="0">
                <a:moveTo>
                  <a:pt x="0" y="0"/>
                </a:moveTo>
                <a:lnTo>
                  <a:pt x="552450" y="9525"/>
                </a:lnTo>
                <a:lnTo>
                  <a:pt x="866775" y="1028700"/>
                </a:lnTo>
                <a:lnTo>
                  <a:pt x="647700" y="1038225"/>
                </a:lnTo>
                <a:lnTo>
                  <a:pt x="0" y="0"/>
                </a:lnTo>
                <a:close/>
              </a:path>
            </a:pathLst>
          </a:custGeom>
          <a:solidFill>
            <a:srgbClr val="D5DBE5">
              <a:alpha val="63919"/>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4" name="Google Shape;114;p1"/>
          <p:cNvSpPr/>
          <p:nvPr/>
        </p:nvSpPr>
        <p:spPr>
          <a:xfrm>
            <a:off x="8257296" y="4843287"/>
            <a:ext cx="771811" cy="1381125"/>
          </a:xfrm>
          <a:custGeom>
            <a:avLst/>
            <a:gdLst/>
            <a:ahLst/>
            <a:cxnLst/>
            <a:rect l="l" t="t" r="r" b="b"/>
            <a:pathLst>
              <a:path w="704850" h="1381125" extrusionOk="0">
                <a:moveTo>
                  <a:pt x="257175" y="0"/>
                </a:moveTo>
                <a:lnTo>
                  <a:pt x="704850" y="0"/>
                </a:lnTo>
                <a:lnTo>
                  <a:pt x="247650" y="1381125"/>
                </a:lnTo>
                <a:lnTo>
                  <a:pt x="0" y="1371600"/>
                </a:lnTo>
                <a:lnTo>
                  <a:pt x="257175" y="0"/>
                </a:lnTo>
                <a:close/>
              </a:path>
            </a:pathLst>
          </a:custGeom>
          <a:solidFill>
            <a:srgbClr val="D5DBE5">
              <a:alpha val="63919"/>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5" name="Google Shape;115;p1"/>
          <p:cNvSpPr/>
          <p:nvPr/>
        </p:nvSpPr>
        <p:spPr>
          <a:xfrm>
            <a:off x="8442524" y="4834028"/>
            <a:ext cx="1353502" cy="1714500"/>
          </a:xfrm>
          <a:custGeom>
            <a:avLst/>
            <a:gdLst/>
            <a:ahLst/>
            <a:cxnLst/>
            <a:rect l="l" t="t" r="r" b="b"/>
            <a:pathLst>
              <a:path w="1381125" h="1714500" extrusionOk="0">
                <a:moveTo>
                  <a:pt x="933450" y="0"/>
                </a:moveTo>
                <a:lnTo>
                  <a:pt x="1381125" y="0"/>
                </a:lnTo>
                <a:lnTo>
                  <a:pt x="133350" y="1714500"/>
                </a:lnTo>
                <a:lnTo>
                  <a:pt x="0" y="1609725"/>
                </a:lnTo>
                <a:lnTo>
                  <a:pt x="933450" y="0"/>
                </a:lnTo>
                <a:close/>
              </a:path>
            </a:pathLst>
          </a:custGeom>
          <a:solidFill>
            <a:srgbClr val="D5DBE5">
              <a:alpha val="63919"/>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1"/>
          <p:cNvSpPr/>
          <p:nvPr/>
        </p:nvSpPr>
        <p:spPr>
          <a:xfrm>
            <a:off x="6907423" y="3391433"/>
            <a:ext cx="99000" cy="102600"/>
          </a:xfrm>
          <a:prstGeom prst="ellipse">
            <a:avLst/>
          </a:prstGeom>
          <a:solidFill>
            <a:srgbClr val="FFFF0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5" name="Google Shape;99;p1">
            <a:extLst>
              <a:ext uri="{FF2B5EF4-FFF2-40B4-BE49-F238E27FC236}">
                <a16:creationId xmlns:a16="http://schemas.microsoft.com/office/drawing/2014/main" id="{FC8DF4F3-73A9-468C-B606-3487EADCD824}"/>
              </a:ext>
            </a:extLst>
          </p:cNvPr>
          <p:cNvSpPr txBox="1"/>
          <p:nvPr/>
        </p:nvSpPr>
        <p:spPr>
          <a:xfrm>
            <a:off x="5405976" y="2948764"/>
            <a:ext cx="1814575" cy="26157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dirty="0">
                <a:solidFill>
                  <a:schemeClr val="dk1"/>
                </a:solidFill>
                <a:latin typeface="Calibri"/>
                <a:ea typeface="Calibri"/>
                <a:cs typeface="Calibri"/>
                <a:sym typeface="Calibri"/>
              </a:rPr>
              <a:t>A possible actual condition</a:t>
            </a:r>
            <a:endParaRPr dirty="0"/>
          </a:p>
        </p:txBody>
      </p:sp>
      <p:cxnSp>
        <p:nvCxnSpPr>
          <p:cNvPr id="37" name="Google Shape;103;p1">
            <a:extLst>
              <a:ext uri="{FF2B5EF4-FFF2-40B4-BE49-F238E27FC236}">
                <a16:creationId xmlns:a16="http://schemas.microsoft.com/office/drawing/2014/main" id="{ADFE75EF-1B96-4E0F-8462-88345524A7B7}"/>
              </a:ext>
            </a:extLst>
          </p:cNvPr>
          <p:cNvCxnSpPr>
            <a:cxnSpLocks/>
          </p:cNvCxnSpPr>
          <p:nvPr/>
        </p:nvCxnSpPr>
        <p:spPr>
          <a:xfrm>
            <a:off x="6640284" y="3156857"/>
            <a:ext cx="245366" cy="230267"/>
          </a:xfrm>
          <a:prstGeom prst="straightConnector1">
            <a:avLst/>
          </a:prstGeom>
          <a:noFill/>
          <a:ln w="9525" cap="flat" cmpd="sng">
            <a:solidFill>
              <a:schemeClr val="dk1"/>
            </a:solidFill>
            <a:prstDash val="solid"/>
            <a:miter lim="800000"/>
            <a:headEnd type="none" w="sm" len="sm"/>
            <a:tailEnd type="triangle" w="med" len="med"/>
          </a:ln>
        </p:spPr>
      </p:cxnSp>
      <p:sp>
        <p:nvSpPr>
          <p:cNvPr id="38" name="Google Shape;111;p1">
            <a:extLst>
              <a:ext uri="{FF2B5EF4-FFF2-40B4-BE49-F238E27FC236}">
                <a16:creationId xmlns:a16="http://schemas.microsoft.com/office/drawing/2014/main" id="{94853F1B-F159-4083-9D8B-889B6FD898BA}"/>
              </a:ext>
            </a:extLst>
          </p:cNvPr>
          <p:cNvSpPr txBox="1"/>
          <p:nvPr/>
        </p:nvSpPr>
        <p:spPr>
          <a:xfrm>
            <a:off x="9338375" y="4486306"/>
            <a:ext cx="1458437"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dirty="0">
                <a:solidFill>
                  <a:schemeClr val="dk1"/>
                </a:solidFill>
                <a:latin typeface="Calibri"/>
                <a:cs typeface="Calibri"/>
                <a:sym typeface="Calibri"/>
              </a:rPr>
              <a:t>100%</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1000"/>
                                        <p:tgtEl>
                                          <p:spTgt spid="37"/>
                                        </p:tgtEl>
                                      </p:cBhvr>
                                    </p:animEffect>
                                    <p:anim calcmode="lin" valueType="num">
                                      <p:cBhvr>
                                        <p:cTn id="8" dur="1000" fill="hold"/>
                                        <p:tgtEl>
                                          <p:spTgt spid="37"/>
                                        </p:tgtEl>
                                        <p:attrNameLst>
                                          <p:attrName>ppt_x</p:attrName>
                                        </p:attrNameLst>
                                      </p:cBhvr>
                                      <p:tavLst>
                                        <p:tav tm="0">
                                          <p:val>
                                            <p:strVal val="#ppt_x"/>
                                          </p:val>
                                        </p:tav>
                                        <p:tav tm="100000">
                                          <p:val>
                                            <p:strVal val="#ppt_x"/>
                                          </p:val>
                                        </p:tav>
                                      </p:tavLst>
                                    </p:anim>
                                    <p:anim calcmode="lin" valueType="num">
                                      <p:cBhvr>
                                        <p:cTn id="9" dur="1000" fill="hold"/>
                                        <p:tgtEl>
                                          <p:spTgt spid="3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fade">
                                      <p:cBhvr>
                                        <p:cTn id="12" dur="1000"/>
                                        <p:tgtEl>
                                          <p:spTgt spid="35"/>
                                        </p:tgtEl>
                                      </p:cBhvr>
                                    </p:animEffect>
                                    <p:anim calcmode="lin" valueType="num">
                                      <p:cBhvr>
                                        <p:cTn id="13" dur="1000" fill="hold"/>
                                        <p:tgtEl>
                                          <p:spTgt spid="35"/>
                                        </p:tgtEl>
                                        <p:attrNameLst>
                                          <p:attrName>ppt_x</p:attrName>
                                        </p:attrNameLst>
                                      </p:cBhvr>
                                      <p:tavLst>
                                        <p:tav tm="0">
                                          <p:val>
                                            <p:strVal val="#ppt_x"/>
                                          </p:val>
                                        </p:tav>
                                        <p:tav tm="100000">
                                          <p:val>
                                            <p:strVal val="#ppt_x"/>
                                          </p:val>
                                        </p:tav>
                                      </p:tavLst>
                                    </p:anim>
                                    <p:anim calcmode="lin" valueType="num">
                                      <p:cBhvr>
                                        <p:cTn id="14" dur="1000" fill="hold"/>
                                        <p:tgtEl>
                                          <p:spTgt spid="3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17"/>
                                        </p:tgtEl>
                                        <p:attrNameLst>
                                          <p:attrName>style.visibility</p:attrName>
                                        </p:attrNameLst>
                                      </p:cBhvr>
                                      <p:to>
                                        <p:strVal val="visible"/>
                                      </p:to>
                                    </p:set>
                                    <p:animEffect transition="in" filter="fade">
                                      <p:cBhvr>
                                        <p:cTn id="17" dur="1000"/>
                                        <p:tgtEl>
                                          <p:spTgt spid="117"/>
                                        </p:tgtEl>
                                      </p:cBhvr>
                                    </p:animEffect>
                                    <p:anim calcmode="lin" valueType="num">
                                      <p:cBhvr>
                                        <p:cTn id="18" dur="1000" fill="hold"/>
                                        <p:tgtEl>
                                          <p:spTgt spid="117"/>
                                        </p:tgtEl>
                                        <p:attrNameLst>
                                          <p:attrName>ppt_x</p:attrName>
                                        </p:attrNameLst>
                                      </p:cBhvr>
                                      <p:tavLst>
                                        <p:tav tm="0">
                                          <p:val>
                                            <p:strVal val="#ppt_x"/>
                                          </p:val>
                                        </p:tav>
                                        <p:tav tm="100000">
                                          <p:val>
                                            <p:strVal val="#ppt_x"/>
                                          </p:val>
                                        </p:tav>
                                      </p:tavLst>
                                    </p:anim>
                                    <p:anim calcmode="lin" valueType="num">
                                      <p:cBhvr>
                                        <p:cTn id="19" dur="1000" fill="hold"/>
                                        <p:tgtEl>
                                          <p:spTgt spid="1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 grpId="0" animBg="1"/>
      <p:bldP spid="3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p:nvPr/>
        </p:nvSpPr>
        <p:spPr>
          <a:xfrm>
            <a:off x="8611914" y="1099678"/>
            <a:ext cx="1001547" cy="3363875"/>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1"/>
          <p:cNvSpPr/>
          <p:nvPr/>
        </p:nvSpPr>
        <p:spPr>
          <a:xfrm>
            <a:off x="7598157" y="1114608"/>
            <a:ext cx="1189115" cy="3395811"/>
          </a:xfrm>
          <a:prstGeom prst="rect">
            <a:avLst/>
          </a:prstGeom>
          <a:solidFill>
            <a:srgbClr val="D8D8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0" name="Google Shape;90;p1"/>
          <p:cNvSpPr/>
          <p:nvPr/>
        </p:nvSpPr>
        <p:spPr>
          <a:xfrm>
            <a:off x="5343759" y="1114608"/>
            <a:ext cx="2275518" cy="3396523"/>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1" name="Google Shape;91;p1"/>
          <p:cNvSpPr/>
          <p:nvPr/>
        </p:nvSpPr>
        <p:spPr>
          <a:xfrm>
            <a:off x="5314215" y="705560"/>
            <a:ext cx="5031689" cy="3782672"/>
          </a:xfrm>
          <a:custGeom>
            <a:avLst/>
            <a:gdLst/>
            <a:ahLst/>
            <a:cxnLst/>
            <a:rect l="l" t="t" r="r" b="b"/>
            <a:pathLst>
              <a:path w="2661314" h="2320120" extrusionOk="0">
                <a:moveTo>
                  <a:pt x="0" y="0"/>
                </a:moveTo>
                <a:cubicBezTo>
                  <a:pt x="4549" y="773373"/>
                  <a:pt x="9099" y="1546747"/>
                  <a:pt x="13648" y="2320120"/>
                </a:cubicBezTo>
                <a:lnTo>
                  <a:pt x="2661314" y="2306472"/>
                </a:lnTo>
              </a:path>
            </a:pathLst>
          </a:cu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2" name="Google Shape;92;p1"/>
          <p:cNvSpPr/>
          <p:nvPr/>
        </p:nvSpPr>
        <p:spPr>
          <a:xfrm>
            <a:off x="5587464" y="1114608"/>
            <a:ext cx="4004898" cy="2859849"/>
          </a:xfrm>
          <a:custGeom>
            <a:avLst/>
            <a:gdLst/>
            <a:ahLst/>
            <a:cxnLst/>
            <a:rect l="l" t="t" r="r" b="b"/>
            <a:pathLst>
              <a:path w="1937982" h="1801505" extrusionOk="0">
                <a:moveTo>
                  <a:pt x="0" y="1801505"/>
                </a:moveTo>
                <a:cubicBezTo>
                  <a:pt x="503830" y="1775347"/>
                  <a:pt x="955243" y="1641906"/>
                  <a:pt x="1255594" y="1475858"/>
                </a:cubicBezTo>
                <a:cubicBezTo>
                  <a:pt x="1555945" y="1309810"/>
                  <a:pt x="1688378" y="1051194"/>
                  <a:pt x="1802109" y="805218"/>
                </a:cubicBezTo>
                <a:cubicBezTo>
                  <a:pt x="1915840" y="559242"/>
                  <a:pt x="1915236" y="154674"/>
                  <a:pt x="1937982" y="0"/>
                </a:cubicBezTo>
              </a:path>
            </a:pathLst>
          </a:custGeom>
          <a:noFill/>
          <a:ln w="28575"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3" name="Google Shape;93;p1"/>
          <p:cNvSpPr txBox="1"/>
          <p:nvPr/>
        </p:nvSpPr>
        <p:spPr>
          <a:xfrm>
            <a:off x="5265137" y="84658"/>
            <a:ext cx="5531675"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i="0" u="none" strike="noStrike" cap="none">
                <a:solidFill>
                  <a:schemeClr val="dk1"/>
                </a:solidFill>
                <a:latin typeface="Calibri"/>
                <a:ea typeface="Calibri"/>
                <a:cs typeface="Calibri"/>
                <a:sym typeface="Calibri"/>
              </a:rPr>
              <a:t>Attainability and Costs of WQS</a:t>
            </a:r>
            <a:endParaRPr/>
          </a:p>
        </p:txBody>
      </p:sp>
      <p:sp>
        <p:nvSpPr>
          <p:cNvPr id="94" name="Google Shape;94;p1"/>
          <p:cNvSpPr txBox="1"/>
          <p:nvPr/>
        </p:nvSpPr>
        <p:spPr>
          <a:xfrm>
            <a:off x="4860497" y="801518"/>
            <a:ext cx="456188"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chemeClr val="dk1"/>
                </a:solidFill>
                <a:latin typeface="Calibri"/>
                <a:ea typeface="Calibri"/>
                <a:cs typeface="Calibri"/>
                <a:sym typeface="Calibri"/>
              </a:rPr>
              <a:t>$</a:t>
            </a:r>
            <a:endParaRPr/>
          </a:p>
        </p:txBody>
      </p:sp>
      <p:sp>
        <p:nvSpPr>
          <p:cNvPr id="95" name="Google Shape;95;p1"/>
          <p:cNvSpPr/>
          <p:nvPr/>
        </p:nvSpPr>
        <p:spPr>
          <a:xfrm>
            <a:off x="6889546" y="1152019"/>
            <a:ext cx="2880125" cy="2800170"/>
          </a:xfrm>
          <a:custGeom>
            <a:avLst/>
            <a:gdLst/>
            <a:ahLst/>
            <a:cxnLst/>
            <a:rect l="l" t="t" r="r" b="b"/>
            <a:pathLst>
              <a:path w="1400230" h="1724255" extrusionOk="0">
                <a:moveTo>
                  <a:pt x="0" y="1724255"/>
                </a:moveTo>
                <a:cubicBezTo>
                  <a:pt x="503830" y="1698097"/>
                  <a:pt x="709906" y="1545394"/>
                  <a:pt x="908901" y="1371986"/>
                </a:cubicBezTo>
                <a:cubicBezTo>
                  <a:pt x="1107896" y="1198578"/>
                  <a:pt x="1201236" y="1006311"/>
                  <a:pt x="1277322" y="789377"/>
                </a:cubicBezTo>
                <a:cubicBezTo>
                  <a:pt x="1353408" y="572443"/>
                  <a:pt x="1402501" y="162594"/>
                  <a:pt x="1400150" y="0"/>
                </a:cubicBezTo>
              </a:path>
            </a:pathLst>
          </a:custGeom>
          <a:noFill/>
          <a:ln w="28575" cap="flat" cmpd="sng">
            <a:solidFill>
              <a:srgbClr val="0070C0"/>
            </a:solidFill>
            <a:prstDash val="dot"/>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6" name="Google Shape;96;p1"/>
          <p:cNvSpPr/>
          <p:nvPr/>
        </p:nvSpPr>
        <p:spPr>
          <a:xfrm>
            <a:off x="6895372" y="1178403"/>
            <a:ext cx="1365682" cy="2248394"/>
          </a:xfrm>
          <a:custGeom>
            <a:avLst/>
            <a:gdLst/>
            <a:ahLst/>
            <a:cxnLst/>
            <a:rect l="l" t="t" r="r" b="b"/>
            <a:pathLst>
              <a:path w="865902" h="1557959" extrusionOk="0">
                <a:moveTo>
                  <a:pt x="0" y="1557959"/>
                </a:moveTo>
                <a:cubicBezTo>
                  <a:pt x="308649" y="1484272"/>
                  <a:pt x="464839" y="1445542"/>
                  <a:pt x="604467" y="1317445"/>
                </a:cubicBezTo>
                <a:cubicBezTo>
                  <a:pt x="744095" y="1189348"/>
                  <a:pt x="795146" y="1008951"/>
                  <a:pt x="837770" y="789377"/>
                </a:cubicBezTo>
                <a:cubicBezTo>
                  <a:pt x="880394" y="569803"/>
                  <a:pt x="862563" y="162594"/>
                  <a:pt x="860212" y="0"/>
                </a:cubicBezTo>
              </a:path>
            </a:pathLst>
          </a:custGeom>
          <a:noFill/>
          <a:ln w="28575" cap="flat" cmpd="sng">
            <a:solidFill>
              <a:srgbClr val="0070C0"/>
            </a:solidFill>
            <a:prstDash val="dot"/>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7" name="Google Shape;97;p1"/>
          <p:cNvSpPr txBox="1"/>
          <p:nvPr/>
        </p:nvSpPr>
        <p:spPr>
          <a:xfrm>
            <a:off x="8595390" y="598644"/>
            <a:ext cx="1342766"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a:solidFill>
                  <a:srgbClr val="0070C0"/>
                </a:solidFill>
                <a:latin typeface="Calibri"/>
                <a:ea typeface="Calibri"/>
                <a:cs typeface="Calibri"/>
                <a:sym typeface="Calibri"/>
              </a:rPr>
              <a:t>Incremental Costs</a:t>
            </a:r>
            <a:endParaRPr/>
          </a:p>
        </p:txBody>
      </p:sp>
      <p:cxnSp>
        <p:nvCxnSpPr>
          <p:cNvPr id="100" name="Google Shape;100;p1"/>
          <p:cNvCxnSpPr/>
          <p:nvPr/>
        </p:nvCxnSpPr>
        <p:spPr>
          <a:xfrm flipH="1">
            <a:off x="7612597" y="1114608"/>
            <a:ext cx="6680" cy="3418056"/>
          </a:xfrm>
          <a:prstGeom prst="straightConnector1">
            <a:avLst/>
          </a:prstGeom>
          <a:noFill/>
          <a:ln w="9525" cap="flat" cmpd="sng">
            <a:solidFill>
              <a:schemeClr val="dk1"/>
            </a:solidFill>
            <a:prstDash val="dash"/>
            <a:miter lim="800000"/>
            <a:headEnd type="none" w="sm" len="sm"/>
            <a:tailEnd type="none" w="sm" len="sm"/>
          </a:ln>
        </p:spPr>
      </p:cxnSp>
      <p:cxnSp>
        <p:nvCxnSpPr>
          <p:cNvPr id="101" name="Google Shape;101;p1"/>
          <p:cNvCxnSpPr/>
          <p:nvPr/>
        </p:nvCxnSpPr>
        <p:spPr>
          <a:xfrm>
            <a:off x="9599348" y="1114608"/>
            <a:ext cx="18857" cy="3296317"/>
          </a:xfrm>
          <a:prstGeom prst="straightConnector1">
            <a:avLst/>
          </a:prstGeom>
          <a:noFill/>
          <a:ln w="9525" cap="flat" cmpd="sng">
            <a:solidFill>
              <a:schemeClr val="dk1"/>
            </a:solidFill>
            <a:prstDash val="dash"/>
            <a:miter lim="800000"/>
            <a:headEnd type="none" w="sm" len="sm"/>
            <a:tailEnd type="none" w="sm" len="sm"/>
          </a:ln>
        </p:spPr>
      </p:cxnSp>
      <p:sp>
        <p:nvSpPr>
          <p:cNvPr id="102" name="Google Shape;102;p1"/>
          <p:cNvSpPr txBox="1"/>
          <p:nvPr/>
        </p:nvSpPr>
        <p:spPr>
          <a:xfrm>
            <a:off x="7716093" y="3850946"/>
            <a:ext cx="1800552"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Attainment of some criteria </a:t>
            </a:r>
            <a:endParaRPr/>
          </a:p>
        </p:txBody>
      </p:sp>
      <p:sp>
        <p:nvSpPr>
          <p:cNvPr id="104" name="Google Shape;104;p1"/>
          <p:cNvSpPr txBox="1"/>
          <p:nvPr/>
        </p:nvSpPr>
        <p:spPr>
          <a:xfrm rot="-5400000">
            <a:off x="4115661" y="1862409"/>
            <a:ext cx="1834155"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Calibri"/>
                <a:ea typeface="Calibri"/>
                <a:cs typeface="Calibri"/>
                <a:sym typeface="Calibri"/>
              </a:rPr>
              <a:t>Costs to meet WQS</a:t>
            </a:r>
            <a:endParaRPr/>
          </a:p>
        </p:txBody>
      </p:sp>
      <p:cxnSp>
        <p:nvCxnSpPr>
          <p:cNvPr id="105" name="Google Shape;105;p1"/>
          <p:cNvCxnSpPr/>
          <p:nvPr/>
        </p:nvCxnSpPr>
        <p:spPr>
          <a:xfrm flipH="1">
            <a:off x="9608602" y="4361848"/>
            <a:ext cx="911" cy="202929"/>
          </a:xfrm>
          <a:prstGeom prst="straightConnector1">
            <a:avLst/>
          </a:prstGeom>
          <a:noFill/>
          <a:ln w="28575" cap="flat" cmpd="sng">
            <a:solidFill>
              <a:schemeClr val="dk1"/>
            </a:solidFill>
            <a:prstDash val="solid"/>
            <a:miter lim="800000"/>
            <a:headEnd type="none" w="sm" len="sm"/>
            <a:tailEnd type="none" w="sm" len="sm"/>
          </a:ln>
        </p:spPr>
      </p:cxnSp>
      <p:cxnSp>
        <p:nvCxnSpPr>
          <p:cNvPr id="106" name="Google Shape;106;p1"/>
          <p:cNvCxnSpPr/>
          <p:nvPr/>
        </p:nvCxnSpPr>
        <p:spPr>
          <a:xfrm flipH="1">
            <a:off x="7623869" y="4353574"/>
            <a:ext cx="911" cy="202929"/>
          </a:xfrm>
          <a:prstGeom prst="straightConnector1">
            <a:avLst/>
          </a:prstGeom>
          <a:noFill/>
          <a:ln w="28575" cap="flat" cmpd="sng">
            <a:solidFill>
              <a:schemeClr val="dk1"/>
            </a:solidFill>
            <a:prstDash val="solid"/>
            <a:miter lim="800000"/>
            <a:headEnd type="none" w="sm" len="sm"/>
            <a:tailEnd type="none" w="sm" len="sm"/>
          </a:ln>
        </p:spPr>
      </p:cxnSp>
      <p:cxnSp>
        <p:nvCxnSpPr>
          <p:cNvPr id="107" name="Google Shape;107;p1"/>
          <p:cNvCxnSpPr/>
          <p:nvPr/>
        </p:nvCxnSpPr>
        <p:spPr>
          <a:xfrm flipH="1">
            <a:off x="8795615" y="4329735"/>
            <a:ext cx="911" cy="202929"/>
          </a:xfrm>
          <a:prstGeom prst="straightConnector1">
            <a:avLst/>
          </a:prstGeom>
          <a:noFill/>
          <a:ln w="28575" cap="flat" cmpd="sng">
            <a:solidFill>
              <a:schemeClr val="dk1"/>
            </a:solidFill>
            <a:prstDash val="solid"/>
            <a:miter lim="800000"/>
            <a:headEnd type="none" w="sm" len="sm"/>
            <a:tailEnd type="none" w="sm" len="sm"/>
          </a:ln>
        </p:spPr>
      </p:cxnSp>
      <p:sp>
        <p:nvSpPr>
          <p:cNvPr id="108" name="Google Shape;108;p1"/>
          <p:cNvSpPr txBox="1"/>
          <p:nvPr/>
        </p:nvSpPr>
        <p:spPr>
          <a:xfrm>
            <a:off x="9831917" y="4538934"/>
            <a:ext cx="246072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dk1"/>
                </a:solidFill>
                <a:latin typeface="Calibri"/>
                <a:ea typeface="Calibri"/>
                <a:cs typeface="Calibri"/>
                <a:sym typeface="Calibri"/>
              </a:rPr>
              <a:t>% Achievement of WQS</a:t>
            </a:r>
            <a:endParaRPr/>
          </a:p>
        </p:txBody>
      </p:sp>
      <p:sp>
        <p:nvSpPr>
          <p:cNvPr id="109" name="Google Shape;109;p1"/>
          <p:cNvSpPr txBox="1"/>
          <p:nvPr/>
        </p:nvSpPr>
        <p:spPr>
          <a:xfrm>
            <a:off x="129372" y="234273"/>
            <a:ext cx="5214387"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a:solidFill>
                  <a:schemeClr val="dk1"/>
                </a:solidFill>
                <a:latin typeface="Calibri"/>
                <a:ea typeface="Calibri"/>
                <a:cs typeface="Calibri"/>
                <a:sym typeface="Calibri"/>
              </a:rPr>
              <a:t>Section 6: Implications</a:t>
            </a:r>
            <a:endParaRPr/>
          </a:p>
        </p:txBody>
      </p:sp>
      <p:sp>
        <p:nvSpPr>
          <p:cNvPr id="110" name="Google Shape;110;p1"/>
          <p:cNvSpPr txBox="1"/>
          <p:nvPr/>
        </p:nvSpPr>
        <p:spPr>
          <a:xfrm>
            <a:off x="5798541" y="4137155"/>
            <a:ext cx="16437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dirty="0">
                <a:solidFill>
                  <a:schemeClr val="dk1"/>
                </a:solidFill>
                <a:latin typeface="Calibri"/>
                <a:ea typeface="Calibri"/>
                <a:cs typeface="Calibri"/>
                <a:sym typeface="Calibri"/>
              </a:rPr>
              <a:t>Nonattainment</a:t>
            </a:r>
            <a:endParaRPr dirty="0"/>
          </a:p>
        </p:txBody>
      </p:sp>
      <p:sp>
        <p:nvSpPr>
          <p:cNvPr id="111" name="Google Shape;111;p1"/>
          <p:cNvSpPr txBox="1"/>
          <p:nvPr/>
        </p:nvSpPr>
        <p:spPr>
          <a:xfrm>
            <a:off x="9625191" y="3987058"/>
            <a:ext cx="1458437"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a:solidFill>
                  <a:schemeClr val="dk1"/>
                </a:solidFill>
                <a:latin typeface="Calibri"/>
                <a:ea typeface="Calibri"/>
                <a:cs typeface="Calibri"/>
                <a:sym typeface="Calibri"/>
              </a:rPr>
              <a:t>Full Attainment</a:t>
            </a:r>
            <a:endParaRPr/>
          </a:p>
        </p:txBody>
      </p:sp>
      <p:pic>
        <p:nvPicPr>
          <p:cNvPr id="112" name="Google Shape;112;p1"/>
          <p:cNvPicPr preferRelativeResize="0"/>
          <p:nvPr/>
        </p:nvPicPr>
        <p:blipFill rotWithShape="1">
          <a:blip r:embed="rId3">
            <a:alphaModFix/>
          </a:blip>
          <a:srcRect l="12991" t="541" r="11791" b="50444"/>
          <a:stretch/>
        </p:blipFill>
        <p:spPr>
          <a:xfrm>
            <a:off x="7202590" y="5273940"/>
            <a:ext cx="2468601" cy="1461015"/>
          </a:xfrm>
          <a:prstGeom prst="rect">
            <a:avLst/>
          </a:prstGeom>
          <a:noFill/>
          <a:ln>
            <a:noFill/>
          </a:ln>
        </p:spPr>
      </p:pic>
      <p:sp>
        <p:nvSpPr>
          <p:cNvPr id="113" name="Google Shape;113;p1"/>
          <p:cNvSpPr/>
          <p:nvPr/>
        </p:nvSpPr>
        <p:spPr>
          <a:xfrm>
            <a:off x="7006295" y="4790024"/>
            <a:ext cx="1692378" cy="1082350"/>
          </a:xfrm>
          <a:custGeom>
            <a:avLst/>
            <a:gdLst/>
            <a:ahLst/>
            <a:cxnLst/>
            <a:rect l="l" t="t" r="r" b="b"/>
            <a:pathLst>
              <a:path w="866775" h="1038225" extrusionOk="0">
                <a:moveTo>
                  <a:pt x="0" y="0"/>
                </a:moveTo>
                <a:lnTo>
                  <a:pt x="552450" y="9525"/>
                </a:lnTo>
                <a:lnTo>
                  <a:pt x="866775" y="1028700"/>
                </a:lnTo>
                <a:lnTo>
                  <a:pt x="647700" y="1038225"/>
                </a:lnTo>
                <a:lnTo>
                  <a:pt x="0" y="0"/>
                </a:lnTo>
                <a:close/>
              </a:path>
            </a:pathLst>
          </a:custGeom>
          <a:solidFill>
            <a:srgbClr val="D5DBE5">
              <a:alpha val="63919"/>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4" name="Google Shape;114;p1"/>
          <p:cNvSpPr/>
          <p:nvPr/>
        </p:nvSpPr>
        <p:spPr>
          <a:xfrm>
            <a:off x="8257296" y="4843287"/>
            <a:ext cx="771811" cy="1381125"/>
          </a:xfrm>
          <a:custGeom>
            <a:avLst/>
            <a:gdLst/>
            <a:ahLst/>
            <a:cxnLst/>
            <a:rect l="l" t="t" r="r" b="b"/>
            <a:pathLst>
              <a:path w="704850" h="1381125" extrusionOk="0">
                <a:moveTo>
                  <a:pt x="257175" y="0"/>
                </a:moveTo>
                <a:lnTo>
                  <a:pt x="704850" y="0"/>
                </a:lnTo>
                <a:lnTo>
                  <a:pt x="247650" y="1381125"/>
                </a:lnTo>
                <a:lnTo>
                  <a:pt x="0" y="1371600"/>
                </a:lnTo>
                <a:lnTo>
                  <a:pt x="257175" y="0"/>
                </a:lnTo>
                <a:close/>
              </a:path>
            </a:pathLst>
          </a:custGeom>
          <a:solidFill>
            <a:srgbClr val="D5DBE5">
              <a:alpha val="63919"/>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5" name="Google Shape;115;p1"/>
          <p:cNvSpPr/>
          <p:nvPr/>
        </p:nvSpPr>
        <p:spPr>
          <a:xfrm>
            <a:off x="8442524" y="4834028"/>
            <a:ext cx="1353502" cy="1714500"/>
          </a:xfrm>
          <a:custGeom>
            <a:avLst/>
            <a:gdLst/>
            <a:ahLst/>
            <a:cxnLst/>
            <a:rect l="l" t="t" r="r" b="b"/>
            <a:pathLst>
              <a:path w="1381125" h="1714500" extrusionOk="0">
                <a:moveTo>
                  <a:pt x="933450" y="0"/>
                </a:moveTo>
                <a:lnTo>
                  <a:pt x="1381125" y="0"/>
                </a:lnTo>
                <a:lnTo>
                  <a:pt x="133350" y="1714500"/>
                </a:lnTo>
                <a:lnTo>
                  <a:pt x="0" y="1609725"/>
                </a:lnTo>
                <a:lnTo>
                  <a:pt x="933450" y="0"/>
                </a:lnTo>
                <a:close/>
              </a:path>
            </a:pathLst>
          </a:custGeom>
          <a:solidFill>
            <a:srgbClr val="D5DBE5">
              <a:alpha val="63919"/>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6" name="Google Shape;116;p1"/>
          <p:cNvSpPr txBox="1"/>
          <p:nvPr/>
        </p:nvSpPr>
        <p:spPr>
          <a:xfrm>
            <a:off x="230534" y="921865"/>
            <a:ext cx="4398300" cy="6803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dirty="0">
                <a:solidFill>
                  <a:schemeClr val="dk1"/>
                </a:solidFill>
                <a:latin typeface="Calibri"/>
                <a:ea typeface="Calibri"/>
                <a:cs typeface="Calibri"/>
                <a:sym typeface="Calibri"/>
              </a:rPr>
              <a:t>Where are we relative to our expected response in achieving existing WQS?</a:t>
            </a:r>
            <a:endParaRPr dirty="0"/>
          </a:p>
          <a:p>
            <a:pPr marL="0" marR="0" lvl="0" indent="0" algn="l" rtl="0">
              <a:spcBef>
                <a:spcPts val="0"/>
              </a:spcBef>
              <a:spcAft>
                <a:spcPts val="0"/>
              </a:spcAft>
              <a:buNone/>
            </a:pPr>
            <a:endParaRPr sz="24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2400" dirty="0">
                <a:solidFill>
                  <a:schemeClr val="dk1"/>
                </a:solidFill>
                <a:latin typeface="Calibri"/>
                <a:ea typeface="Calibri"/>
                <a:cs typeface="Calibri"/>
                <a:sym typeface="Calibri"/>
              </a:rPr>
              <a:t>What management/policy investments can we make to improve system response (shift blue curve to the right)?</a:t>
            </a:r>
            <a:endParaRPr dirty="0"/>
          </a:p>
          <a:p>
            <a:pPr marL="0" marR="0" lvl="0" indent="0" algn="l" rtl="0">
              <a:spcBef>
                <a:spcPts val="0"/>
              </a:spcBef>
              <a:spcAft>
                <a:spcPts val="0"/>
              </a:spcAft>
              <a:buNone/>
            </a:pPr>
            <a:endParaRPr sz="24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2400" dirty="0">
                <a:solidFill>
                  <a:schemeClr val="dk1"/>
                </a:solidFill>
                <a:latin typeface="Calibri"/>
                <a:ea typeface="Calibri"/>
                <a:cs typeface="Calibri"/>
                <a:sym typeface="Calibri"/>
              </a:rPr>
              <a:t>What questions and issues need to be confronted in evaluating/deciding the next generation of water quality standards (including implications for living resources and restoration goals)? </a:t>
            </a:r>
            <a:endParaRPr sz="2400" dirty="0">
              <a:solidFill>
                <a:schemeClr val="dk1"/>
              </a:solidFill>
              <a:latin typeface="Calibri"/>
              <a:ea typeface="Calibri"/>
              <a:cs typeface="Calibri"/>
              <a:sym typeface="Calibri"/>
            </a:endParaRPr>
          </a:p>
          <a:p>
            <a:pPr marL="0" marR="0" lvl="0" indent="0" algn="l" rtl="0">
              <a:spcBef>
                <a:spcPts val="0"/>
              </a:spcBef>
              <a:spcAft>
                <a:spcPts val="0"/>
              </a:spcAft>
              <a:buNone/>
            </a:pPr>
            <a:endParaRPr sz="24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2800" dirty="0">
                <a:solidFill>
                  <a:schemeClr val="dk1"/>
                </a:solidFill>
                <a:latin typeface="Calibri"/>
                <a:ea typeface="Calibri"/>
                <a:cs typeface="Calibri"/>
                <a:sym typeface="Calibri"/>
              </a:rPr>
              <a:t> </a:t>
            </a:r>
            <a:endParaRPr dirty="0"/>
          </a:p>
        </p:txBody>
      </p:sp>
    </p:spTree>
    <p:extLst>
      <p:ext uri="{BB962C8B-B14F-4D97-AF65-F5344CB8AC3E}">
        <p14:creationId xmlns:p14="http://schemas.microsoft.com/office/powerpoint/2010/main" val="2528962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6">
                                            <p:txEl>
                                              <p:pRg st="0" end="0"/>
                                            </p:txEl>
                                          </p:spTgt>
                                        </p:tgtEl>
                                        <p:attrNameLst>
                                          <p:attrName>style.visibility</p:attrName>
                                        </p:attrNameLst>
                                      </p:cBhvr>
                                      <p:to>
                                        <p:strVal val="visible"/>
                                      </p:to>
                                    </p:set>
                                    <p:animEffect transition="in" filter="fade">
                                      <p:cBhvr>
                                        <p:cTn id="7" dur="500"/>
                                        <p:tgtEl>
                                          <p:spTgt spid="1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6">
                                            <p:txEl>
                                              <p:pRg st="2" end="2"/>
                                            </p:txEl>
                                          </p:spTgt>
                                        </p:tgtEl>
                                        <p:attrNameLst>
                                          <p:attrName>style.visibility</p:attrName>
                                        </p:attrNameLst>
                                      </p:cBhvr>
                                      <p:to>
                                        <p:strVal val="visible"/>
                                      </p:to>
                                    </p:set>
                                    <p:animEffect transition="in" filter="fade">
                                      <p:cBhvr>
                                        <p:cTn id="12" dur="500"/>
                                        <p:tgtEl>
                                          <p:spTgt spid="11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6">
                                            <p:txEl>
                                              <p:pRg st="4" end="4"/>
                                            </p:txEl>
                                          </p:spTgt>
                                        </p:tgtEl>
                                        <p:attrNameLst>
                                          <p:attrName>style.visibility</p:attrName>
                                        </p:attrNameLst>
                                      </p:cBhvr>
                                      <p:to>
                                        <p:strVal val="visible"/>
                                      </p:to>
                                    </p:set>
                                    <p:animEffect transition="in" filter="fade">
                                      <p:cBhvr>
                                        <p:cTn id="17" dur="500"/>
                                        <p:tgtEl>
                                          <p:spTgt spid="11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6">
                                            <p:txEl>
                                              <p:pRg st="6" end="6"/>
                                            </p:txEl>
                                          </p:spTgt>
                                        </p:tgtEl>
                                        <p:attrNameLst>
                                          <p:attrName>style.visibility</p:attrName>
                                        </p:attrNameLst>
                                      </p:cBhvr>
                                      <p:to>
                                        <p:strVal val="visible"/>
                                      </p:to>
                                    </p:set>
                                    <p:animEffect transition="in" filter="fade">
                                      <p:cBhvr>
                                        <p:cTn id="22" dur="500"/>
                                        <p:tgtEl>
                                          <p:spTgt spid="11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 grpId="0" build="p"/>
    </p:bld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634</Words>
  <Application>Microsoft Office PowerPoint</Application>
  <PresentationFormat>Widescreen</PresentationFormat>
  <Paragraphs>47</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Kurt Stephenson</dc:creator>
  <cp:lastModifiedBy>Stephenson, Kurt</cp:lastModifiedBy>
  <cp:revision>5</cp:revision>
  <dcterms:created xsi:type="dcterms:W3CDTF">2021-03-31T10:04:40Z</dcterms:created>
  <dcterms:modified xsi:type="dcterms:W3CDTF">2021-06-15T15:52:10Z</dcterms:modified>
</cp:coreProperties>
</file>