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3" r:id="rId7"/>
    <p:sldId id="262" r:id="rId8"/>
    <p:sldId id="26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60057-A8F3-4489-AD99-D704ADA0CA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E88764-AFA8-4614-ABA9-F5B2FED10F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93D60AD-7BFD-4B11-B5A1-01E90B5D9E30}"/>
              </a:ext>
            </a:extLst>
          </p:cNvPr>
          <p:cNvSpPr>
            <a:spLocks noGrp="1"/>
          </p:cNvSpPr>
          <p:nvPr>
            <p:ph type="dt" sz="half" idx="10"/>
          </p:nvPr>
        </p:nvSpPr>
        <p:spPr/>
        <p:txBody>
          <a:bodyPr/>
          <a:lstStyle/>
          <a:p>
            <a:fld id="{35B87498-6E4A-44F1-96B5-A064E847AE9A}" type="datetimeFigureOut">
              <a:rPr lang="en-US" smtClean="0"/>
              <a:t>12/6/2018</a:t>
            </a:fld>
            <a:endParaRPr lang="en-US"/>
          </a:p>
        </p:txBody>
      </p:sp>
      <p:sp>
        <p:nvSpPr>
          <p:cNvPr id="5" name="Footer Placeholder 4">
            <a:extLst>
              <a:ext uri="{FF2B5EF4-FFF2-40B4-BE49-F238E27FC236}">
                <a16:creationId xmlns:a16="http://schemas.microsoft.com/office/drawing/2014/main" id="{B75E555E-78DE-424C-936D-C238238B54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C40422-D591-484A-AA7A-348BA0827025}"/>
              </a:ext>
            </a:extLst>
          </p:cNvPr>
          <p:cNvSpPr>
            <a:spLocks noGrp="1"/>
          </p:cNvSpPr>
          <p:nvPr>
            <p:ph type="sldNum" sz="quarter" idx="12"/>
          </p:nvPr>
        </p:nvSpPr>
        <p:spPr/>
        <p:txBody>
          <a:bodyPr/>
          <a:lstStyle/>
          <a:p>
            <a:fld id="{0EA5A660-3D7D-495B-ACD7-7CF3054D580A}" type="slidenum">
              <a:rPr lang="en-US" smtClean="0"/>
              <a:t>‹#›</a:t>
            </a:fld>
            <a:endParaRPr lang="en-US"/>
          </a:p>
        </p:txBody>
      </p:sp>
    </p:spTree>
    <p:extLst>
      <p:ext uri="{BB962C8B-B14F-4D97-AF65-F5344CB8AC3E}">
        <p14:creationId xmlns:p14="http://schemas.microsoft.com/office/powerpoint/2010/main" val="2917566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E27FBC-90C0-4147-B90D-9407D01A5C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2BC430-B925-499B-A893-FDD279F2DEC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FECF69-B039-41F9-B4DB-A79934089EEB}"/>
              </a:ext>
            </a:extLst>
          </p:cNvPr>
          <p:cNvSpPr>
            <a:spLocks noGrp="1"/>
          </p:cNvSpPr>
          <p:nvPr>
            <p:ph type="dt" sz="half" idx="10"/>
          </p:nvPr>
        </p:nvSpPr>
        <p:spPr/>
        <p:txBody>
          <a:bodyPr/>
          <a:lstStyle/>
          <a:p>
            <a:fld id="{35B87498-6E4A-44F1-96B5-A064E847AE9A}" type="datetimeFigureOut">
              <a:rPr lang="en-US" smtClean="0"/>
              <a:t>12/6/2018</a:t>
            </a:fld>
            <a:endParaRPr lang="en-US"/>
          </a:p>
        </p:txBody>
      </p:sp>
      <p:sp>
        <p:nvSpPr>
          <p:cNvPr id="5" name="Footer Placeholder 4">
            <a:extLst>
              <a:ext uri="{FF2B5EF4-FFF2-40B4-BE49-F238E27FC236}">
                <a16:creationId xmlns:a16="http://schemas.microsoft.com/office/drawing/2014/main" id="{6C8688E7-8629-402C-87DA-3B0F376AB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C819D2-4675-4AC2-B2FF-FE4659E79CE1}"/>
              </a:ext>
            </a:extLst>
          </p:cNvPr>
          <p:cNvSpPr>
            <a:spLocks noGrp="1"/>
          </p:cNvSpPr>
          <p:nvPr>
            <p:ph type="sldNum" sz="quarter" idx="12"/>
          </p:nvPr>
        </p:nvSpPr>
        <p:spPr/>
        <p:txBody>
          <a:bodyPr/>
          <a:lstStyle/>
          <a:p>
            <a:fld id="{0EA5A660-3D7D-495B-ACD7-7CF3054D580A}" type="slidenum">
              <a:rPr lang="en-US" smtClean="0"/>
              <a:t>‹#›</a:t>
            </a:fld>
            <a:endParaRPr lang="en-US"/>
          </a:p>
        </p:txBody>
      </p:sp>
    </p:spTree>
    <p:extLst>
      <p:ext uri="{BB962C8B-B14F-4D97-AF65-F5344CB8AC3E}">
        <p14:creationId xmlns:p14="http://schemas.microsoft.com/office/powerpoint/2010/main" val="2603083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8DA891-136E-4AD2-A4F1-6ED6EAC61A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44C84ED-DDF2-4FCD-8232-B5E1C48527C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8B8D99-C49F-4FC6-9C7F-56640A2603F7}"/>
              </a:ext>
            </a:extLst>
          </p:cNvPr>
          <p:cNvSpPr>
            <a:spLocks noGrp="1"/>
          </p:cNvSpPr>
          <p:nvPr>
            <p:ph type="dt" sz="half" idx="10"/>
          </p:nvPr>
        </p:nvSpPr>
        <p:spPr/>
        <p:txBody>
          <a:bodyPr/>
          <a:lstStyle/>
          <a:p>
            <a:fld id="{35B87498-6E4A-44F1-96B5-A064E847AE9A}" type="datetimeFigureOut">
              <a:rPr lang="en-US" smtClean="0"/>
              <a:t>12/6/2018</a:t>
            </a:fld>
            <a:endParaRPr lang="en-US"/>
          </a:p>
        </p:txBody>
      </p:sp>
      <p:sp>
        <p:nvSpPr>
          <p:cNvPr id="5" name="Footer Placeholder 4">
            <a:extLst>
              <a:ext uri="{FF2B5EF4-FFF2-40B4-BE49-F238E27FC236}">
                <a16:creationId xmlns:a16="http://schemas.microsoft.com/office/drawing/2014/main" id="{30AA3458-EA61-4839-A120-EE583949AF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C7E526-6710-45D9-8819-5CC5CB09018B}"/>
              </a:ext>
            </a:extLst>
          </p:cNvPr>
          <p:cNvSpPr>
            <a:spLocks noGrp="1"/>
          </p:cNvSpPr>
          <p:nvPr>
            <p:ph type="sldNum" sz="quarter" idx="12"/>
          </p:nvPr>
        </p:nvSpPr>
        <p:spPr/>
        <p:txBody>
          <a:bodyPr/>
          <a:lstStyle/>
          <a:p>
            <a:fld id="{0EA5A660-3D7D-495B-ACD7-7CF3054D580A}" type="slidenum">
              <a:rPr lang="en-US" smtClean="0"/>
              <a:t>‹#›</a:t>
            </a:fld>
            <a:endParaRPr lang="en-US"/>
          </a:p>
        </p:txBody>
      </p:sp>
    </p:spTree>
    <p:extLst>
      <p:ext uri="{BB962C8B-B14F-4D97-AF65-F5344CB8AC3E}">
        <p14:creationId xmlns:p14="http://schemas.microsoft.com/office/powerpoint/2010/main" val="3961104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6A4556-33E3-4808-9C8D-8C5670F4E0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863A25-06D2-491D-B5B9-3822EDDACFA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8932D5-962D-4F75-B379-5C5710AB7708}"/>
              </a:ext>
            </a:extLst>
          </p:cNvPr>
          <p:cNvSpPr>
            <a:spLocks noGrp="1"/>
          </p:cNvSpPr>
          <p:nvPr>
            <p:ph type="dt" sz="half" idx="10"/>
          </p:nvPr>
        </p:nvSpPr>
        <p:spPr/>
        <p:txBody>
          <a:bodyPr/>
          <a:lstStyle/>
          <a:p>
            <a:fld id="{35B87498-6E4A-44F1-96B5-A064E847AE9A}" type="datetimeFigureOut">
              <a:rPr lang="en-US" smtClean="0"/>
              <a:t>12/6/2018</a:t>
            </a:fld>
            <a:endParaRPr lang="en-US"/>
          </a:p>
        </p:txBody>
      </p:sp>
      <p:sp>
        <p:nvSpPr>
          <p:cNvPr id="5" name="Footer Placeholder 4">
            <a:extLst>
              <a:ext uri="{FF2B5EF4-FFF2-40B4-BE49-F238E27FC236}">
                <a16:creationId xmlns:a16="http://schemas.microsoft.com/office/drawing/2014/main" id="{C544AD7B-EE17-4A7A-91A1-F6465DA459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C653FD-7F8C-4CA1-B76C-297E9A7FE4B3}"/>
              </a:ext>
            </a:extLst>
          </p:cNvPr>
          <p:cNvSpPr>
            <a:spLocks noGrp="1"/>
          </p:cNvSpPr>
          <p:nvPr>
            <p:ph type="sldNum" sz="quarter" idx="12"/>
          </p:nvPr>
        </p:nvSpPr>
        <p:spPr/>
        <p:txBody>
          <a:bodyPr/>
          <a:lstStyle/>
          <a:p>
            <a:fld id="{0EA5A660-3D7D-495B-ACD7-7CF3054D580A}" type="slidenum">
              <a:rPr lang="en-US" smtClean="0"/>
              <a:t>‹#›</a:t>
            </a:fld>
            <a:endParaRPr lang="en-US"/>
          </a:p>
        </p:txBody>
      </p:sp>
    </p:spTree>
    <p:extLst>
      <p:ext uri="{BB962C8B-B14F-4D97-AF65-F5344CB8AC3E}">
        <p14:creationId xmlns:p14="http://schemas.microsoft.com/office/powerpoint/2010/main" val="371440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F086A-2394-416C-8CBF-34165CA791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D06BCF0-66EA-454A-B2D9-40B84BA979C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07A6FC5-861F-4676-B75F-0D3A93BAA9FD}"/>
              </a:ext>
            </a:extLst>
          </p:cNvPr>
          <p:cNvSpPr>
            <a:spLocks noGrp="1"/>
          </p:cNvSpPr>
          <p:nvPr>
            <p:ph type="dt" sz="half" idx="10"/>
          </p:nvPr>
        </p:nvSpPr>
        <p:spPr/>
        <p:txBody>
          <a:bodyPr/>
          <a:lstStyle/>
          <a:p>
            <a:fld id="{35B87498-6E4A-44F1-96B5-A064E847AE9A}" type="datetimeFigureOut">
              <a:rPr lang="en-US" smtClean="0"/>
              <a:t>12/6/2018</a:t>
            </a:fld>
            <a:endParaRPr lang="en-US"/>
          </a:p>
        </p:txBody>
      </p:sp>
      <p:sp>
        <p:nvSpPr>
          <p:cNvPr id="5" name="Footer Placeholder 4">
            <a:extLst>
              <a:ext uri="{FF2B5EF4-FFF2-40B4-BE49-F238E27FC236}">
                <a16:creationId xmlns:a16="http://schemas.microsoft.com/office/drawing/2014/main" id="{5F18F529-087B-4913-ABED-8A92CED179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183EF7-2E90-44C7-AA87-58D960F98C47}"/>
              </a:ext>
            </a:extLst>
          </p:cNvPr>
          <p:cNvSpPr>
            <a:spLocks noGrp="1"/>
          </p:cNvSpPr>
          <p:nvPr>
            <p:ph type="sldNum" sz="quarter" idx="12"/>
          </p:nvPr>
        </p:nvSpPr>
        <p:spPr/>
        <p:txBody>
          <a:bodyPr/>
          <a:lstStyle/>
          <a:p>
            <a:fld id="{0EA5A660-3D7D-495B-ACD7-7CF3054D580A}" type="slidenum">
              <a:rPr lang="en-US" smtClean="0"/>
              <a:t>‹#›</a:t>
            </a:fld>
            <a:endParaRPr lang="en-US"/>
          </a:p>
        </p:txBody>
      </p:sp>
    </p:spTree>
    <p:extLst>
      <p:ext uri="{BB962C8B-B14F-4D97-AF65-F5344CB8AC3E}">
        <p14:creationId xmlns:p14="http://schemas.microsoft.com/office/powerpoint/2010/main" val="778137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2AB8B-B254-4773-814A-F94294A1FC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3D3ECA-35BB-4F47-8CC4-C99AAD76C08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FDBF4A6-D9D2-4C97-AF72-C703C668D63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56A8FF-8C13-4862-8A2D-78292A32D520}"/>
              </a:ext>
            </a:extLst>
          </p:cNvPr>
          <p:cNvSpPr>
            <a:spLocks noGrp="1"/>
          </p:cNvSpPr>
          <p:nvPr>
            <p:ph type="dt" sz="half" idx="10"/>
          </p:nvPr>
        </p:nvSpPr>
        <p:spPr/>
        <p:txBody>
          <a:bodyPr/>
          <a:lstStyle/>
          <a:p>
            <a:fld id="{35B87498-6E4A-44F1-96B5-A064E847AE9A}" type="datetimeFigureOut">
              <a:rPr lang="en-US" smtClean="0"/>
              <a:t>12/6/2018</a:t>
            </a:fld>
            <a:endParaRPr lang="en-US"/>
          </a:p>
        </p:txBody>
      </p:sp>
      <p:sp>
        <p:nvSpPr>
          <p:cNvPr id="6" name="Footer Placeholder 5">
            <a:extLst>
              <a:ext uri="{FF2B5EF4-FFF2-40B4-BE49-F238E27FC236}">
                <a16:creationId xmlns:a16="http://schemas.microsoft.com/office/drawing/2014/main" id="{0CDA56EF-A196-4C22-9570-FC678E64EB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1C02DE-3C2A-45FB-BAA8-102369A2B385}"/>
              </a:ext>
            </a:extLst>
          </p:cNvPr>
          <p:cNvSpPr>
            <a:spLocks noGrp="1"/>
          </p:cNvSpPr>
          <p:nvPr>
            <p:ph type="sldNum" sz="quarter" idx="12"/>
          </p:nvPr>
        </p:nvSpPr>
        <p:spPr/>
        <p:txBody>
          <a:bodyPr/>
          <a:lstStyle/>
          <a:p>
            <a:fld id="{0EA5A660-3D7D-495B-ACD7-7CF3054D580A}" type="slidenum">
              <a:rPr lang="en-US" smtClean="0"/>
              <a:t>‹#›</a:t>
            </a:fld>
            <a:endParaRPr lang="en-US"/>
          </a:p>
        </p:txBody>
      </p:sp>
    </p:spTree>
    <p:extLst>
      <p:ext uri="{BB962C8B-B14F-4D97-AF65-F5344CB8AC3E}">
        <p14:creationId xmlns:p14="http://schemas.microsoft.com/office/powerpoint/2010/main" val="3188302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C305B-B577-47F3-8D3E-74AC81BAEAE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00A922-8285-4C20-B815-70938D5017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DEAD72B-03D7-45CC-8B8A-B900437A6AF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361E19-B4D4-48ED-8912-0B56A98F59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6B96C9C-C25F-40C9-BAB2-DE8E962591A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E9BF724-DAB1-49CA-939E-168DA94BE208}"/>
              </a:ext>
            </a:extLst>
          </p:cNvPr>
          <p:cNvSpPr>
            <a:spLocks noGrp="1"/>
          </p:cNvSpPr>
          <p:nvPr>
            <p:ph type="dt" sz="half" idx="10"/>
          </p:nvPr>
        </p:nvSpPr>
        <p:spPr/>
        <p:txBody>
          <a:bodyPr/>
          <a:lstStyle/>
          <a:p>
            <a:fld id="{35B87498-6E4A-44F1-96B5-A064E847AE9A}" type="datetimeFigureOut">
              <a:rPr lang="en-US" smtClean="0"/>
              <a:t>12/6/2018</a:t>
            </a:fld>
            <a:endParaRPr lang="en-US"/>
          </a:p>
        </p:txBody>
      </p:sp>
      <p:sp>
        <p:nvSpPr>
          <p:cNvPr id="8" name="Footer Placeholder 7">
            <a:extLst>
              <a:ext uri="{FF2B5EF4-FFF2-40B4-BE49-F238E27FC236}">
                <a16:creationId xmlns:a16="http://schemas.microsoft.com/office/drawing/2014/main" id="{2D512D18-8547-486E-8CBB-DCBDDF2C71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907D844-1D48-4319-B18C-76B57A004181}"/>
              </a:ext>
            </a:extLst>
          </p:cNvPr>
          <p:cNvSpPr>
            <a:spLocks noGrp="1"/>
          </p:cNvSpPr>
          <p:nvPr>
            <p:ph type="sldNum" sz="quarter" idx="12"/>
          </p:nvPr>
        </p:nvSpPr>
        <p:spPr/>
        <p:txBody>
          <a:bodyPr/>
          <a:lstStyle/>
          <a:p>
            <a:fld id="{0EA5A660-3D7D-495B-ACD7-7CF3054D580A}" type="slidenum">
              <a:rPr lang="en-US" smtClean="0"/>
              <a:t>‹#›</a:t>
            </a:fld>
            <a:endParaRPr lang="en-US"/>
          </a:p>
        </p:txBody>
      </p:sp>
    </p:spTree>
    <p:extLst>
      <p:ext uri="{BB962C8B-B14F-4D97-AF65-F5344CB8AC3E}">
        <p14:creationId xmlns:p14="http://schemas.microsoft.com/office/powerpoint/2010/main" val="128129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48704-9B52-426C-B778-4501E0A438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124139-BE00-4942-855C-63AE7E2461E6}"/>
              </a:ext>
            </a:extLst>
          </p:cNvPr>
          <p:cNvSpPr>
            <a:spLocks noGrp="1"/>
          </p:cNvSpPr>
          <p:nvPr>
            <p:ph type="dt" sz="half" idx="10"/>
          </p:nvPr>
        </p:nvSpPr>
        <p:spPr/>
        <p:txBody>
          <a:bodyPr/>
          <a:lstStyle/>
          <a:p>
            <a:fld id="{35B87498-6E4A-44F1-96B5-A064E847AE9A}" type="datetimeFigureOut">
              <a:rPr lang="en-US" smtClean="0"/>
              <a:t>12/6/2018</a:t>
            </a:fld>
            <a:endParaRPr lang="en-US"/>
          </a:p>
        </p:txBody>
      </p:sp>
      <p:sp>
        <p:nvSpPr>
          <p:cNvPr id="4" name="Footer Placeholder 3">
            <a:extLst>
              <a:ext uri="{FF2B5EF4-FFF2-40B4-BE49-F238E27FC236}">
                <a16:creationId xmlns:a16="http://schemas.microsoft.com/office/drawing/2014/main" id="{128515E5-C4C2-4D28-BA80-F185A430D2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DBBF919-D6D3-4F1A-9B12-3972C18CB055}"/>
              </a:ext>
            </a:extLst>
          </p:cNvPr>
          <p:cNvSpPr>
            <a:spLocks noGrp="1"/>
          </p:cNvSpPr>
          <p:nvPr>
            <p:ph type="sldNum" sz="quarter" idx="12"/>
          </p:nvPr>
        </p:nvSpPr>
        <p:spPr/>
        <p:txBody>
          <a:bodyPr/>
          <a:lstStyle/>
          <a:p>
            <a:fld id="{0EA5A660-3D7D-495B-ACD7-7CF3054D580A}" type="slidenum">
              <a:rPr lang="en-US" smtClean="0"/>
              <a:t>‹#›</a:t>
            </a:fld>
            <a:endParaRPr lang="en-US"/>
          </a:p>
        </p:txBody>
      </p:sp>
    </p:spTree>
    <p:extLst>
      <p:ext uri="{BB962C8B-B14F-4D97-AF65-F5344CB8AC3E}">
        <p14:creationId xmlns:p14="http://schemas.microsoft.com/office/powerpoint/2010/main" val="400405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61BC69-34B5-464B-805B-E04FE14FE021}"/>
              </a:ext>
            </a:extLst>
          </p:cNvPr>
          <p:cNvSpPr>
            <a:spLocks noGrp="1"/>
          </p:cNvSpPr>
          <p:nvPr>
            <p:ph type="dt" sz="half" idx="10"/>
          </p:nvPr>
        </p:nvSpPr>
        <p:spPr/>
        <p:txBody>
          <a:bodyPr/>
          <a:lstStyle/>
          <a:p>
            <a:fld id="{35B87498-6E4A-44F1-96B5-A064E847AE9A}" type="datetimeFigureOut">
              <a:rPr lang="en-US" smtClean="0"/>
              <a:t>12/6/2018</a:t>
            </a:fld>
            <a:endParaRPr lang="en-US"/>
          </a:p>
        </p:txBody>
      </p:sp>
      <p:sp>
        <p:nvSpPr>
          <p:cNvPr id="3" name="Footer Placeholder 2">
            <a:extLst>
              <a:ext uri="{FF2B5EF4-FFF2-40B4-BE49-F238E27FC236}">
                <a16:creationId xmlns:a16="http://schemas.microsoft.com/office/drawing/2014/main" id="{7347625A-722E-4F67-9DD6-9B6B14C0C23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E70D636-1C86-4287-9722-FCB64C7ADAD9}"/>
              </a:ext>
            </a:extLst>
          </p:cNvPr>
          <p:cNvSpPr>
            <a:spLocks noGrp="1"/>
          </p:cNvSpPr>
          <p:nvPr>
            <p:ph type="sldNum" sz="quarter" idx="12"/>
          </p:nvPr>
        </p:nvSpPr>
        <p:spPr/>
        <p:txBody>
          <a:bodyPr/>
          <a:lstStyle/>
          <a:p>
            <a:fld id="{0EA5A660-3D7D-495B-ACD7-7CF3054D580A}" type="slidenum">
              <a:rPr lang="en-US" smtClean="0"/>
              <a:t>‹#›</a:t>
            </a:fld>
            <a:endParaRPr lang="en-US"/>
          </a:p>
        </p:txBody>
      </p:sp>
    </p:spTree>
    <p:extLst>
      <p:ext uri="{BB962C8B-B14F-4D97-AF65-F5344CB8AC3E}">
        <p14:creationId xmlns:p14="http://schemas.microsoft.com/office/powerpoint/2010/main" val="244383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5EF95-F002-4722-AFD5-68A438541D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E4233CD-8879-4435-8ADD-B2FEAD902D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76BFABA-D9FA-4F8D-B4ED-54B1C51D4C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0BDDA6F-35F4-4EE3-A1DF-0596D3B2C6C9}"/>
              </a:ext>
            </a:extLst>
          </p:cNvPr>
          <p:cNvSpPr>
            <a:spLocks noGrp="1"/>
          </p:cNvSpPr>
          <p:nvPr>
            <p:ph type="dt" sz="half" idx="10"/>
          </p:nvPr>
        </p:nvSpPr>
        <p:spPr/>
        <p:txBody>
          <a:bodyPr/>
          <a:lstStyle/>
          <a:p>
            <a:fld id="{35B87498-6E4A-44F1-96B5-A064E847AE9A}" type="datetimeFigureOut">
              <a:rPr lang="en-US" smtClean="0"/>
              <a:t>12/6/2018</a:t>
            </a:fld>
            <a:endParaRPr lang="en-US"/>
          </a:p>
        </p:txBody>
      </p:sp>
      <p:sp>
        <p:nvSpPr>
          <p:cNvPr id="6" name="Footer Placeholder 5">
            <a:extLst>
              <a:ext uri="{FF2B5EF4-FFF2-40B4-BE49-F238E27FC236}">
                <a16:creationId xmlns:a16="http://schemas.microsoft.com/office/drawing/2014/main" id="{AD803772-8451-4595-8D64-9DE6A72356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62C89E-48B0-400F-B98D-B86EA631BD3B}"/>
              </a:ext>
            </a:extLst>
          </p:cNvPr>
          <p:cNvSpPr>
            <a:spLocks noGrp="1"/>
          </p:cNvSpPr>
          <p:nvPr>
            <p:ph type="sldNum" sz="quarter" idx="12"/>
          </p:nvPr>
        </p:nvSpPr>
        <p:spPr/>
        <p:txBody>
          <a:bodyPr/>
          <a:lstStyle/>
          <a:p>
            <a:fld id="{0EA5A660-3D7D-495B-ACD7-7CF3054D580A}" type="slidenum">
              <a:rPr lang="en-US" smtClean="0"/>
              <a:t>‹#›</a:t>
            </a:fld>
            <a:endParaRPr lang="en-US"/>
          </a:p>
        </p:txBody>
      </p:sp>
    </p:spTree>
    <p:extLst>
      <p:ext uri="{BB962C8B-B14F-4D97-AF65-F5344CB8AC3E}">
        <p14:creationId xmlns:p14="http://schemas.microsoft.com/office/powerpoint/2010/main" val="1929183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D2EA8-F3F5-4A1C-8862-B843B18E37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6A44DE8-4268-432F-9678-AA8E550296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89EFD98-B582-4723-B94E-4511FE3762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A26FC7-E24B-428F-9DFE-0ADE17223DBC}"/>
              </a:ext>
            </a:extLst>
          </p:cNvPr>
          <p:cNvSpPr>
            <a:spLocks noGrp="1"/>
          </p:cNvSpPr>
          <p:nvPr>
            <p:ph type="dt" sz="half" idx="10"/>
          </p:nvPr>
        </p:nvSpPr>
        <p:spPr/>
        <p:txBody>
          <a:bodyPr/>
          <a:lstStyle/>
          <a:p>
            <a:fld id="{35B87498-6E4A-44F1-96B5-A064E847AE9A}" type="datetimeFigureOut">
              <a:rPr lang="en-US" smtClean="0"/>
              <a:t>12/6/2018</a:t>
            </a:fld>
            <a:endParaRPr lang="en-US"/>
          </a:p>
        </p:txBody>
      </p:sp>
      <p:sp>
        <p:nvSpPr>
          <p:cNvPr id="6" name="Footer Placeholder 5">
            <a:extLst>
              <a:ext uri="{FF2B5EF4-FFF2-40B4-BE49-F238E27FC236}">
                <a16:creationId xmlns:a16="http://schemas.microsoft.com/office/drawing/2014/main" id="{D2B857C0-ABDA-4604-BF04-B07031007A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4DFFB4-79AE-497F-8D4A-7973A5811108}"/>
              </a:ext>
            </a:extLst>
          </p:cNvPr>
          <p:cNvSpPr>
            <a:spLocks noGrp="1"/>
          </p:cNvSpPr>
          <p:nvPr>
            <p:ph type="sldNum" sz="quarter" idx="12"/>
          </p:nvPr>
        </p:nvSpPr>
        <p:spPr/>
        <p:txBody>
          <a:bodyPr/>
          <a:lstStyle/>
          <a:p>
            <a:fld id="{0EA5A660-3D7D-495B-ACD7-7CF3054D580A}" type="slidenum">
              <a:rPr lang="en-US" smtClean="0"/>
              <a:t>‹#›</a:t>
            </a:fld>
            <a:endParaRPr lang="en-US"/>
          </a:p>
        </p:txBody>
      </p:sp>
    </p:spTree>
    <p:extLst>
      <p:ext uri="{BB962C8B-B14F-4D97-AF65-F5344CB8AC3E}">
        <p14:creationId xmlns:p14="http://schemas.microsoft.com/office/powerpoint/2010/main" val="2471164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88474CB-8E36-4316-A8E2-7AB5FFF86D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218DA3D-F796-4382-93E2-9A00015A338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67DE46-576B-48C5-99CB-5033AEE56D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B87498-6E4A-44F1-96B5-A064E847AE9A}" type="datetimeFigureOut">
              <a:rPr lang="en-US" smtClean="0"/>
              <a:t>12/6/2018</a:t>
            </a:fld>
            <a:endParaRPr lang="en-US"/>
          </a:p>
        </p:txBody>
      </p:sp>
      <p:sp>
        <p:nvSpPr>
          <p:cNvPr id="5" name="Footer Placeholder 4">
            <a:extLst>
              <a:ext uri="{FF2B5EF4-FFF2-40B4-BE49-F238E27FC236}">
                <a16:creationId xmlns:a16="http://schemas.microsoft.com/office/drawing/2014/main" id="{000BC9D2-4CE4-4618-9404-064F54C8B8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C25EC80-B95E-44D2-B0A8-608F10857B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A5A660-3D7D-495B-ACD7-7CF3054D580A}" type="slidenum">
              <a:rPr lang="en-US" smtClean="0"/>
              <a:t>‹#›</a:t>
            </a:fld>
            <a:endParaRPr lang="en-US"/>
          </a:p>
        </p:txBody>
      </p:sp>
    </p:spTree>
    <p:extLst>
      <p:ext uri="{BB962C8B-B14F-4D97-AF65-F5344CB8AC3E}">
        <p14:creationId xmlns:p14="http://schemas.microsoft.com/office/powerpoint/2010/main" val="2865334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A779AA2-E4C2-4759-A263-BB7EA1E165F8}"/>
              </a:ext>
            </a:extLst>
          </p:cNvPr>
          <p:cNvSpPr txBox="1"/>
          <p:nvPr/>
        </p:nvSpPr>
        <p:spPr>
          <a:xfrm>
            <a:off x="1778000" y="328023"/>
            <a:ext cx="10096500" cy="630942"/>
          </a:xfrm>
          <a:prstGeom prst="rect">
            <a:avLst/>
          </a:prstGeom>
          <a:noFill/>
        </p:spPr>
        <p:txBody>
          <a:bodyPr wrap="square" rtlCol="0">
            <a:spAutoFit/>
          </a:bodyPr>
          <a:lstStyle/>
          <a:p>
            <a:r>
              <a:rPr lang="en-US" sz="3500" dirty="0"/>
              <a:t>Group 3 – CBP Climate Assessment Framework </a:t>
            </a:r>
          </a:p>
        </p:txBody>
      </p:sp>
      <p:sp>
        <p:nvSpPr>
          <p:cNvPr id="5" name="TextBox 4">
            <a:extLst>
              <a:ext uri="{FF2B5EF4-FFF2-40B4-BE49-F238E27FC236}">
                <a16:creationId xmlns:a16="http://schemas.microsoft.com/office/drawing/2014/main" id="{CA867975-C269-4F9D-8AAA-923AB8AD09CB}"/>
              </a:ext>
            </a:extLst>
          </p:cNvPr>
          <p:cNvSpPr txBox="1"/>
          <p:nvPr/>
        </p:nvSpPr>
        <p:spPr>
          <a:xfrm>
            <a:off x="1301750" y="1535583"/>
            <a:ext cx="9588500" cy="4031873"/>
          </a:xfrm>
          <a:prstGeom prst="rect">
            <a:avLst/>
          </a:prstGeom>
          <a:noFill/>
        </p:spPr>
        <p:txBody>
          <a:bodyPr wrap="square" rtlCol="0">
            <a:spAutoFit/>
          </a:bodyPr>
          <a:lstStyle/>
          <a:p>
            <a:r>
              <a:rPr lang="en-US" sz="3000" u="sng" dirty="0"/>
              <a:t>Discussion topics:</a:t>
            </a:r>
          </a:p>
          <a:p>
            <a:endParaRPr lang="en-US" sz="3000" u="sng" dirty="0"/>
          </a:p>
          <a:p>
            <a:r>
              <a:rPr lang="en-US" sz="2800" dirty="0"/>
              <a:t>Improvements to the approach used by CBP to assess and compensate for climate change effects by 2025</a:t>
            </a:r>
          </a:p>
          <a:p>
            <a:endParaRPr lang="en-US" sz="2800" dirty="0"/>
          </a:p>
          <a:p>
            <a:r>
              <a:rPr lang="en-US" sz="2800" dirty="0"/>
              <a:t>A plan of analysis and study to improve understanding of longer term impacts and management responses beyond 2025</a:t>
            </a:r>
          </a:p>
          <a:p>
            <a:r>
              <a:rPr lang="en-US" sz="2800" dirty="0"/>
              <a:t>	- Modeling approach </a:t>
            </a:r>
          </a:p>
          <a:p>
            <a:r>
              <a:rPr lang="en-US" sz="2800" dirty="0"/>
              <a:t>	- How to characterize uncertainty</a:t>
            </a:r>
          </a:p>
        </p:txBody>
      </p:sp>
      <p:cxnSp>
        <p:nvCxnSpPr>
          <p:cNvPr id="7" name="Straight Connector 6">
            <a:extLst>
              <a:ext uri="{FF2B5EF4-FFF2-40B4-BE49-F238E27FC236}">
                <a16:creationId xmlns:a16="http://schemas.microsoft.com/office/drawing/2014/main" id="{27584042-70B0-4DA3-8FAC-0B8A33332B0F}"/>
              </a:ext>
            </a:extLst>
          </p:cNvPr>
          <p:cNvCxnSpPr>
            <a:cxnSpLocks/>
          </p:cNvCxnSpPr>
          <p:nvPr/>
        </p:nvCxnSpPr>
        <p:spPr>
          <a:xfrm>
            <a:off x="622300" y="1179284"/>
            <a:ext cx="11252200"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9477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A779AA2-E4C2-4759-A263-BB7EA1E165F8}"/>
              </a:ext>
            </a:extLst>
          </p:cNvPr>
          <p:cNvSpPr txBox="1"/>
          <p:nvPr/>
        </p:nvSpPr>
        <p:spPr>
          <a:xfrm>
            <a:off x="1778000" y="262707"/>
            <a:ext cx="10096500" cy="630942"/>
          </a:xfrm>
          <a:prstGeom prst="rect">
            <a:avLst/>
          </a:prstGeom>
          <a:noFill/>
        </p:spPr>
        <p:txBody>
          <a:bodyPr wrap="square" rtlCol="0">
            <a:spAutoFit/>
          </a:bodyPr>
          <a:lstStyle/>
          <a:p>
            <a:r>
              <a:rPr lang="en-US" sz="3500" dirty="0"/>
              <a:t>Group 3 - Participants</a:t>
            </a:r>
          </a:p>
        </p:txBody>
      </p:sp>
      <p:sp>
        <p:nvSpPr>
          <p:cNvPr id="5" name="TextBox 4">
            <a:extLst>
              <a:ext uri="{FF2B5EF4-FFF2-40B4-BE49-F238E27FC236}">
                <a16:creationId xmlns:a16="http://schemas.microsoft.com/office/drawing/2014/main" id="{CA867975-C269-4F9D-8AAA-923AB8AD09CB}"/>
              </a:ext>
            </a:extLst>
          </p:cNvPr>
          <p:cNvSpPr txBox="1"/>
          <p:nvPr/>
        </p:nvSpPr>
        <p:spPr>
          <a:xfrm>
            <a:off x="763814" y="1530235"/>
            <a:ext cx="3132589" cy="4708981"/>
          </a:xfrm>
          <a:prstGeom prst="rect">
            <a:avLst/>
          </a:prstGeom>
          <a:noFill/>
        </p:spPr>
        <p:txBody>
          <a:bodyPr wrap="none" rtlCol="0">
            <a:spAutoFit/>
          </a:bodyPr>
          <a:lstStyle/>
          <a:p>
            <a:r>
              <a:rPr lang="en-US" sz="3000" u="sng" dirty="0"/>
              <a:t>Group 3 Members:</a:t>
            </a:r>
          </a:p>
          <a:p>
            <a:r>
              <a:rPr lang="en-US" sz="3000" dirty="0"/>
              <a:t>Maria Herrmann*</a:t>
            </a:r>
          </a:p>
          <a:p>
            <a:r>
              <a:rPr lang="en-US" sz="3000" dirty="0"/>
              <a:t>Tom Johnson* </a:t>
            </a:r>
          </a:p>
          <a:p>
            <a:r>
              <a:rPr lang="en-US" sz="3000" dirty="0"/>
              <a:t>Don Boesch</a:t>
            </a:r>
          </a:p>
          <a:p>
            <a:r>
              <a:rPr lang="en-US" sz="3000" dirty="0"/>
              <a:t>Rob Nicholas</a:t>
            </a:r>
          </a:p>
          <a:p>
            <a:r>
              <a:rPr lang="en-US" sz="3000" dirty="0"/>
              <a:t>Chris Forest</a:t>
            </a:r>
          </a:p>
          <a:p>
            <a:r>
              <a:rPr lang="en-US" sz="3000" dirty="0"/>
              <a:t>Victoria Coles</a:t>
            </a:r>
          </a:p>
          <a:p>
            <a:r>
              <a:rPr lang="en-US" sz="3000" dirty="0"/>
              <a:t>Andrew Ross</a:t>
            </a:r>
          </a:p>
          <a:p>
            <a:r>
              <a:rPr lang="en-US" sz="3000" dirty="0"/>
              <a:t>Jordan Fischbach</a:t>
            </a:r>
          </a:p>
          <a:p>
            <a:r>
              <a:rPr lang="en-US" sz="3000" dirty="0"/>
              <a:t>Zoe Johnson</a:t>
            </a:r>
          </a:p>
        </p:txBody>
      </p:sp>
      <p:sp>
        <p:nvSpPr>
          <p:cNvPr id="6" name="TextBox 5">
            <a:extLst>
              <a:ext uri="{FF2B5EF4-FFF2-40B4-BE49-F238E27FC236}">
                <a16:creationId xmlns:a16="http://schemas.microsoft.com/office/drawing/2014/main" id="{E13AF1FC-B4C6-40FA-A295-F7E27D6A05CB}"/>
              </a:ext>
            </a:extLst>
          </p:cNvPr>
          <p:cNvSpPr txBox="1"/>
          <p:nvPr/>
        </p:nvSpPr>
        <p:spPr>
          <a:xfrm>
            <a:off x="4575570" y="1530235"/>
            <a:ext cx="3238387" cy="2862322"/>
          </a:xfrm>
          <a:prstGeom prst="rect">
            <a:avLst/>
          </a:prstGeom>
          <a:noFill/>
        </p:spPr>
        <p:txBody>
          <a:bodyPr wrap="none" rtlCol="0">
            <a:spAutoFit/>
          </a:bodyPr>
          <a:lstStyle/>
          <a:p>
            <a:r>
              <a:rPr lang="en-US" sz="3000" u="sng" dirty="0"/>
              <a:t>Cross-Cutters:</a:t>
            </a:r>
          </a:p>
          <a:p>
            <a:r>
              <a:rPr lang="en-US" sz="3000" dirty="0"/>
              <a:t>Mark Bennett</a:t>
            </a:r>
          </a:p>
          <a:p>
            <a:r>
              <a:rPr lang="en-US" sz="3000" dirty="0"/>
              <a:t>Lee Currey</a:t>
            </a:r>
          </a:p>
          <a:p>
            <a:r>
              <a:rPr lang="en-US" sz="3000" dirty="0"/>
              <a:t>Dave </a:t>
            </a:r>
            <a:r>
              <a:rPr lang="en-US" sz="3000" dirty="0" err="1"/>
              <a:t>Montali</a:t>
            </a:r>
            <a:endParaRPr lang="en-US" sz="3000" dirty="0"/>
          </a:p>
          <a:p>
            <a:r>
              <a:rPr lang="en-US" sz="3000" dirty="0"/>
              <a:t>James Davis-Martin</a:t>
            </a:r>
          </a:p>
          <a:p>
            <a:r>
              <a:rPr lang="en-US" sz="3000" dirty="0"/>
              <a:t>Brian Benham</a:t>
            </a:r>
          </a:p>
        </p:txBody>
      </p:sp>
      <p:cxnSp>
        <p:nvCxnSpPr>
          <p:cNvPr id="8" name="Straight Connector 7">
            <a:extLst>
              <a:ext uri="{FF2B5EF4-FFF2-40B4-BE49-F238E27FC236}">
                <a16:creationId xmlns:a16="http://schemas.microsoft.com/office/drawing/2014/main" id="{0E47B6E6-2FD9-403B-AEF7-F211C04090FC}"/>
              </a:ext>
            </a:extLst>
          </p:cNvPr>
          <p:cNvCxnSpPr>
            <a:cxnSpLocks/>
          </p:cNvCxnSpPr>
          <p:nvPr/>
        </p:nvCxnSpPr>
        <p:spPr>
          <a:xfrm>
            <a:off x="622300" y="1179284"/>
            <a:ext cx="11252200"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7833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A779AA2-E4C2-4759-A263-BB7EA1E165F8}"/>
              </a:ext>
            </a:extLst>
          </p:cNvPr>
          <p:cNvSpPr txBox="1"/>
          <p:nvPr/>
        </p:nvSpPr>
        <p:spPr>
          <a:xfrm>
            <a:off x="1778000" y="328023"/>
            <a:ext cx="10096500" cy="630942"/>
          </a:xfrm>
          <a:prstGeom prst="rect">
            <a:avLst/>
          </a:prstGeom>
          <a:noFill/>
        </p:spPr>
        <p:txBody>
          <a:bodyPr wrap="square" rtlCol="0">
            <a:spAutoFit/>
          </a:bodyPr>
          <a:lstStyle/>
          <a:p>
            <a:r>
              <a:rPr lang="en-US" sz="3500" dirty="0"/>
              <a:t>Group 3 – General Recommendations</a:t>
            </a:r>
          </a:p>
        </p:txBody>
      </p:sp>
      <p:sp>
        <p:nvSpPr>
          <p:cNvPr id="5" name="TextBox 4">
            <a:extLst>
              <a:ext uri="{FF2B5EF4-FFF2-40B4-BE49-F238E27FC236}">
                <a16:creationId xmlns:a16="http://schemas.microsoft.com/office/drawing/2014/main" id="{CA867975-C269-4F9D-8AAA-923AB8AD09CB}"/>
              </a:ext>
            </a:extLst>
          </p:cNvPr>
          <p:cNvSpPr txBox="1"/>
          <p:nvPr/>
        </p:nvSpPr>
        <p:spPr>
          <a:xfrm>
            <a:off x="854528" y="1579218"/>
            <a:ext cx="10482943" cy="3046988"/>
          </a:xfrm>
          <a:prstGeom prst="rect">
            <a:avLst/>
          </a:prstGeom>
          <a:noFill/>
        </p:spPr>
        <p:txBody>
          <a:bodyPr wrap="square" rtlCol="0">
            <a:spAutoFit/>
          </a:bodyPr>
          <a:lstStyle/>
          <a:p>
            <a:r>
              <a:rPr lang="en-US" sz="2400" dirty="0"/>
              <a:t>Uncertainties associated with projecting climate change impacts should be clearly characterized, together with the recognition that climate change impacts will present an evolving, moving target throughout the coming century. The CBP response to CC should be framed as an iterative, risk management problem </a:t>
            </a:r>
          </a:p>
          <a:p>
            <a:endParaRPr lang="en-US" sz="2400" dirty="0"/>
          </a:p>
          <a:p>
            <a:r>
              <a:rPr lang="en-US" sz="2400" dirty="0"/>
              <a:t>In addition to estimating climate change effects, CBP should also  consider solutions, e.g., how best management practices (BMPs) could be adapted to mitigate effects </a:t>
            </a:r>
            <a:endParaRPr lang="en-US" sz="2800" dirty="0"/>
          </a:p>
        </p:txBody>
      </p:sp>
      <p:cxnSp>
        <p:nvCxnSpPr>
          <p:cNvPr id="7" name="Straight Connector 6">
            <a:extLst>
              <a:ext uri="{FF2B5EF4-FFF2-40B4-BE49-F238E27FC236}">
                <a16:creationId xmlns:a16="http://schemas.microsoft.com/office/drawing/2014/main" id="{27584042-70B0-4DA3-8FAC-0B8A33332B0F}"/>
              </a:ext>
            </a:extLst>
          </p:cNvPr>
          <p:cNvCxnSpPr>
            <a:cxnSpLocks/>
          </p:cNvCxnSpPr>
          <p:nvPr/>
        </p:nvCxnSpPr>
        <p:spPr>
          <a:xfrm>
            <a:off x="622300" y="1179284"/>
            <a:ext cx="11252200"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506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A779AA2-E4C2-4759-A263-BB7EA1E165F8}"/>
              </a:ext>
            </a:extLst>
          </p:cNvPr>
          <p:cNvSpPr txBox="1"/>
          <p:nvPr/>
        </p:nvSpPr>
        <p:spPr>
          <a:xfrm>
            <a:off x="1778000" y="328023"/>
            <a:ext cx="10096500" cy="630942"/>
          </a:xfrm>
          <a:prstGeom prst="rect">
            <a:avLst/>
          </a:prstGeom>
          <a:noFill/>
        </p:spPr>
        <p:txBody>
          <a:bodyPr wrap="square" rtlCol="0">
            <a:spAutoFit/>
          </a:bodyPr>
          <a:lstStyle/>
          <a:p>
            <a:r>
              <a:rPr lang="en-US" sz="3500" dirty="0"/>
              <a:t>Group 3 – Short Term (2025) Assessment</a:t>
            </a:r>
          </a:p>
        </p:txBody>
      </p:sp>
      <p:sp>
        <p:nvSpPr>
          <p:cNvPr id="5" name="TextBox 4">
            <a:extLst>
              <a:ext uri="{FF2B5EF4-FFF2-40B4-BE49-F238E27FC236}">
                <a16:creationId xmlns:a16="http://schemas.microsoft.com/office/drawing/2014/main" id="{CA867975-C269-4F9D-8AAA-923AB8AD09CB}"/>
              </a:ext>
            </a:extLst>
          </p:cNvPr>
          <p:cNvSpPr txBox="1"/>
          <p:nvPr/>
        </p:nvSpPr>
        <p:spPr>
          <a:xfrm>
            <a:off x="903514" y="1286003"/>
            <a:ext cx="10938328" cy="5509200"/>
          </a:xfrm>
          <a:prstGeom prst="rect">
            <a:avLst/>
          </a:prstGeom>
          <a:noFill/>
        </p:spPr>
        <p:txBody>
          <a:bodyPr wrap="square" rtlCol="0">
            <a:spAutoFit/>
          </a:bodyPr>
          <a:lstStyle/>
          <a:p>
            <a:r>
              <a:rPr lang="en-US" sz="2200" dirty="0"/>
              <a:t>As currently implemented, the “delta method” used to create future scenarios does not capture seasonal variability. The methods used to create climate change scenarios should be revised to incorporate seasonal variability</a:t>
            </a:r>
          </a:p>
          <a:p>
            <a:endParaRPr lang="en-US" sz="2200" dirty="0"/>
          </a:p>
          <a:p>
            <a:r>
              <a:rPr lang="en-US" sz="2200" dirty="0"/>
              <a:t>An effort should be made to improve the representation of shoreline processes (wetting/drying, transgression) in the estuarine model</a:t>
            </a:r>
          </a:p>
          <a:p>
            <a:endParaRPr lang="en-US" sz="2200" dirty="0"/>
          </a:p>
          <a:p>
            <a:r>
              <a:rPr lang="en-US" sz="2200" dirty="0"/>
              <a:t>All assumptions regarding changing conditions should be carefully reexamined based on recommendations of the breakout groups specifically addressing the watershed and Bay water quality models. For example, the PSC was concerned about sensitivity to the assumption about sea-level rise that had been changed from 0.30 to 0.17 meters, the latter based on the linear trend projection. Sea level is known to be rising at an accelerating rate</a:t>
            </a:r>
          </a:p>
          <a:p>
            <a:endParaRPr lang="en-US" sz="2200" dirty="0"/>
          </a:p>
          <a:p>
            <a:r>
              <a:rPr lang="en-US" sz="2200" dirty="0"/>
              <a:t>The current version of CAST does not have the capability for assessing how future changes in climatic drivers could affect nutrient loading. Utility of CAST could be improved for assessing climate change effects if this were provided. </a:t>
            </a:r>
          </a:p>
        </p:txBody>
      </p:sp>
      <p:cxnSp>
        <p:nvCxnSpPr>
          <p:cNvPr id="7" name="Straight Connector 6">
            <a:extLst>
              <a:ext uri="{FF2B5EF4-FFF2-40B4-BE49-F238E27FC236}">
                <a16:creationId xmlns:a16="http://schemas.microsoft.com/office/drawing/2014/main" id="{27584042-70B0-4DA3-8FAC-0B8A33332B0F}"/>
              </a:ext>
            </a:extLst>
          </p:cNvPr>
          <p:cNvCxnSpPr>
            <a:cxnSpLocks/>
          </p:cNvCxnSpPr>
          <p:nvPr/>
        </p:nvCxnSpPr>
        <p:spPr>
          <a:xfrm>
            <a:off x="622300" y="1179284"/>
            <a:ext cx="11252200"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58966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A779AA2-E4C2-4759-A263-BB7EA1E165F8}"/>
              </a:ext>
            </a:extLst>
          </p:cNvPr>
          <p:cNvSpPr txBox="1"/>
          <p:nvPr/>
        </p:nvSpPr>
        <p:spPr>
          <a:xfrm>
            <a:off x="1778000" y="328023"/>
            <a:ext cx="10096500" cy="630942"/>
          </a:xfrm>
          <a:prstGeom prst="rect">
            <a:avLst/>
          </a:prstGeom>
          <a:noFill/>
        </p:spPr>
        <p:txBody>
          <a:bodyPr wrap="square" rtlCol="0">
            <a:spAutoFit/>
          </a:bodyPr>
          <a:lstStyle/>
          <a:p>
            <a:r>
              <a:rPr lang="en-US" sz="3500" dirty="0"/>
              <a:t>Group 3 – Long Term (Beyond 2025) Assessment </a:t>
            </a:r>
          </a:p>
        </p:txBody>
      </p:sp>
      <p:sp>
        <p:nvSpPr>
          <p:cNvPr id="5" name="TextBox 4">
            <a:extLst>
              <a:ext uri="{FF2B5EF4-FFF2-40B4-BE49-F238E27FC236}">
                <a16:creationId xmlns:a16="http://schemas.microsoft.com/office/drawing/2014/main" id="{CA867975-C269-4F9D-8AAA-923AB8AD09CB}"/>
              </a:ext>
            </a:extLst>
          </p:cNvPr>
          <p:cNvSpPr txBox="1"/>
          <p:nvPr/>
        </p:nvSpPr>
        <p:spPr>
          <a:xfrm>
            <a:off x="1138464" y="1519259"/>
            <a:ext cx="9588500" cy="4832092"/>
          </a:xfrm>
          <a:prstGeom prst="rect">
            <a:avLst/>
          </a:prstGeom>
          <a:noFill/>
        </p:spPr>
        <p:txBody>
          <a:bodyPr wrap="square" rtlCol="0">
            <a:spAutoFit/>
          </a:bodyPr>
          <a:lstStyle/>
          <a:p>
            <a:r>
              <a:rPr lang="en-US" sz="2200" dirty="0"/>
              <a:t>The current CBP proposal for analysis of long-term climate change impacts in 2035 and 2045 includes a hybrid approach that uses trend extrapolation and GCM projections to estimate future changes in temperature and precipitation similar to that used for 2025. Rather, an appropriately designed approach based on ensemble model simulations should be developed for the 2035/45 assessment. </a:t>
            </a:r>
          </a:p>
          <a:p>
            <a:endParaRPr lang="en-US" sz="2200" dirty="0"/>
          </a:p>
          <a:p>
            <a:r>
              <a:rPr lang="en-US" sz="2200" dirty="0"/>
              <a:t>When presenting and communicating the nutrient reduction targets to Partners, the CBP should acknowledge uncertainty, and to the extent possible characterize the sensitivity of the targets to different drivers (e.g., temperature, SLR, precipitation, and runoff)</a:t>
            </a:r>
          </a:p>
          <a:p>
            <a:endParaRPr lang="en-US" sz="2200" dirty="0"/>
          </a:p>
          <a:p>
            <a:r>
              <a:rPr lang="en-US" sz="2200" dirty="0"/>
              <a:t>The Bay watershed is large and diverse; effects of climate change will vary, e.g., north to south. Future efforts for understanding and responding to climate change should reflect this variability</a:t>
            </a:r>
          </a:p>
        </p:txBody>
      </p:sp>
      <p:cxnSp>
        <p:nvCxnSpPr>
          <p:cNvPr id="7" name="Straight Connector 6">
            <a:extLst>
              <a:ext uri="{FF2B5EF4-FFF2-40B4-BE49-F238E27FC236}">
                <a16:creationId xmlns:a16="http://schemas.microsoft.com/office/drawing/2014/main" id="{27584042-70B0-4DA3-8FAC-0B8A33332B0F}"/>
              </a:ext>
            </a:extLst>
          </p:cNvPr>
          <p:cNvCxnSpPr>
            <a:cxnSpLocks/>
          </p:cNvCxnSpPr>
          <p:nvPr/>
        </p:nvCxnSpPr>
        <p:spPr>
          <a:xfrm>
            <a:off x="622300" y="1179284"/>
            <a:ext cx="11252200"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95002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A779AA2-E4C2-4759-A263-BB7EA1E165F8}"/>
              </a:ext>
            </a:extLst>
          </p:cNvPr>
          <p:cNvSpPr txBox="1"/>
          <p:nvPr/>
        </p:nvSpPr>
        <p:spPr>
          <a:xfrm>
            <a:off x="1778000" y="328023"/>
            <a:ext cx="10096500" cy="630942"/>
          </a:xfrm>
          <a:prstGeom prst="rect">
            <a:avLst/>
          </a:prstGeom>
          <a:noFill/>
        </p:spPr>
        <p:txBody>
          <a:bodyPr wrap="square" rtlCol="0">
            <a:spAutoFit/>
          </a:bodyPr>
          <a:lstStyle/>
          <a:p>
            <a:r>
              <a:rPr lang="en-US" sz="3500" dirty="0"/>
              <a:t>Group 3 – Long Term (Beyond 2025) Assessment </a:t>
            </a:r>
          </a:p>
        </p:txBody>
      </p:sp>
      <p:sp>
        <p:nvSpPr>
          <p:cNvPr id="5" name="TextBox 4">
            <a:extLst>
              <a:ext uri="{FF2B5EF4-FFF2-40B4-BE49-F238E27FC236}">
                <a16:creationId xmlns:a16="http://schemas.microsoft.com/office/drawing/2014/main" id="{CA867975-C269-4F9D-8AAA-923AB8AD09CB}"/>
              </a:ext>
            </a:extLst>
          </p:cNvPr>
          <p:cNvSpPr txBox="1"/>
          <p:nvPr/>
        </p:nvSpPr>
        <p:spPr>
          <a:xfrm>
            <a:off x="1138464" y="1519259"/>
            <a:ext cx="9588500" cy="4832092"/>
          </a:xfrm>
          <a:prstGeom prst="rect">
            <a:avLst/>
          </a:prstGeom>
          <a:noFill/>
        </p:spPr>
        <p:txBody>
          <a:bodyPr wrap="square" rtlCol="0">
            <a:spAutoFit/>
          </a:bodyPr>
          <a:lstStyle/>
          <a:p>
            <a:r>
              <a:rPr lang="en-US" sz="2200" dirty="0"/>
              <a:t>CBP should consider developing, supporting, and periodically updating a Strategic Research Framework that identifies ongoing activities and priority knowledge gaps. </a:t>
            </a:r>
          </a:p>
          <a:p>
            <a:endParaRPr lang="en-US" sz="2200" dirty="0"/>
          </a:p>
          <a:p>
            <a:r>
              <a:rPr lang="en-US" sz="2200" dirty="0"/>
              <a:t>CBP can learn from the experience of others. Examples include the Baltic Sea, Tampa Bay, the northern Gulf of Mexico, the Fourth (2018) California State Climate Change Assessment, also COE’s recent CRIDA approach </a:t>
            </a:r>
          </a:p>
          <a:p>
            <a:endParaRPr lang="en-US" sz="2200" dirty="0"/>
          </a:p>
          <a:p>
            <a:r>
              <a:rPr lang="en-US" sz="2200" dirty="0"/>
              <a:t>An improved suite of modeling tools would provide new capabilities for exploratory analysis. A key aspect is coupling of the watershed and estuarine models to provide a transparent mechanistic tool linking changes in climate, watershed loads to the Bay, estuarine responses, and key CBP management metrics (e.g., DO or additional nutrient reductions). Best if developed as “community” models, allowing third party developers to access and modify the code.</a:t>
            </a:r>
            <a:endParaRPr lang="en-US" sz="2800" dirty="0"/>
          </a:p>
        </p:txBody>
      </p:sp>
      <p:cxnSp>
        <p:nvCxnSpPr>
          <p:cNvPr id="7" name="Straight Connector 6">
            <a:extLst>
              <a:ext uri="{FF2B5EF4-FFF2-40B4-BE49-F238E27FC236}">
                <a16:creationId xmlns:a16="http://schemas.microsoft.com/office/drawing/2014/main" id="{27584042-70B0-4DA3-8FAC-0B8A33332B0F}"/>
              </a:ext>
            </a:extLst>
          </p:cNvPr>
          <p:cNvCxnSpPr>
            <a:cxnSpLocks/>
          </p:cNvCxnSpPr>
          <p:nvPr/>
        </p:nvCxnSpPr>
        <p:spPr>
          <a:xfrm>
            <a:off x="622300" y="1179284"/>
            <a:ext cx="11252200"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8291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A779AA2-E4C2-4759-A263-BB7EA1E165F8}"/>
              </a:ext>
            </a:extLst>
          </p:cNvPr>
          <p:cNvSpPr txBox="1"/>
          <p:nvPr/>
        </p:nvSpPr>
        <p:spPr>
          <a:xfrm>
            <a:off x="1778000" y="328023"/>
            <a:ext cx="10096500" cy="630942"/>
          </a:xfrm>
          <a:prstGeom prst="rect">
            <a:avLst/>
          </a:prstGeom>
          <a:noFill/>
        </p:spPr>
        <p:txBody>
          <a:bodyPr wrap="square" rtlCol="0">
            <a:spAutoFit/>
          </a:bodyPr>
          <a:lstStyle/>
          <a:p>
            <a:r>
              <a:rPr lang="en-US" sz="3500" dirty="0"/>
              <a:t>Group 3 – An Example Modeling Approach  </a:t>
            </a:r>
          </a:p>
        </p:txBody>
      </p:sp>
      <p:cxnSp>
        <p:nvCxnSpPr>
          <p:cNvPr id="7" name="Straight Connector 6">
            <a:extLst>
              <a:ext uri="{FF2B5EF4-FFF2-40B4-BE49-F238E27FC236}">
                <a16:creationId xmlns:a16="http://schemas.microsoft.com/office/drawing/2014/main" id="{27584042-70B0-4DA3-8FAC-0B8A33332B0F}"/>
              </a:ext>
            </a:extLst>
          </p:cNvPr>
          <p:cNvCxnSpPr>
            <a:cxnSpLocks/>
          </p:cNvCxnSpPr>
          <p:nvPr/>
        </p:nvCxnSpPr>
        <p:spPr>
          <a:xfrm>
            <a:off x="622300" y="1179284"/>
            <a:ext cx="11252200"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1826B4F1-5634-420A-A81E-29AC308467CA}"/>
              </a:ext>
            </a:extLst>
          </p:cNvPr>
          <p:cNvPicPr>
            <a:picLocks noChangeAspect="1"/>
          </p:cNvPicPr>
          <p:nvPr/>
        </p:nvPicPr>
        <p:blipFill>
          <a:blip r:embed="rId2"/>
          <a:stretch>
            <a:fillRect/>
          </a:stretch>
        </p:blipFill>
        <p:spPr>
          <a:xfrm>
            <a:off x="475343" y="1957581"/>
            <a:ext cx="4645555" cy="4572396"/>
          </a:xfrm>
          <a:prstGeom prst="rect">
            <a:avLst/>
          </a:prstGeom>
        </p:spPr>
      </p:pic>
      <p:pic>
        <p:nvPicPr>
          <p:cNvPr id="3" name="Picture 2">
            <a:extLst>
              <a:ext uri="{FF2B5EF4-FFF2-40B4-BE49-F238E27FC236}">
                <a16:creationId xmlns:a16="http://schemas.microsoft.com/office/drawing/2014/main" id="{A4F650B4-5604-4933-8FDD-C5239F43C0CB}"/>
              </a:ext>
            </a:extLst>
          </p:cNvPr>
          <p:cNvPicPr>
            <a:picLocks noChangeAspect="1"/>
          </p:cNvPicPr>
          <p:nvPr/>
        </p:nvPicPr>
        <p:blipFill>
          <a:blip r:embed="rId3"/>
          <a:stretch>
            <a:fillRect/>
          </a:stretch>
        </p:blipFill>
        <p:spPr>
          <a:xfrm>
            <a:off x="5519143" y="1866471"/>
            <a:ext cx="6493758" cy="3384176"/>
          </a:xfrm>
          <a:prstGeom prst="rect">
            <a:avLst/>
          </a:prstGeom>
        </p:spPr>
      </p:pic>
      <p:sp>
        <p:nvSpPr>
          <p:cNvPr id="6" name="TextBox 5">
            <a:extLst>
              <a:ext uri="{FF2B5EF4-FFF2-40B4-BE49-F238E27FC236}">
                <a16:creationId xmlns:a16="http://schemas.microsoft.com/office/drawing/2014/main" id="{CACAD6DD-82FE-47C2-9832-045F09467B25}"/>
              </a:ext>
            </a:extLst>
          </p:cNvPr>
          <p:cNvSpPr txBox="1"/>
          <p:nvPr/>
        </p:nvSpPr>
        <p:spPr>
          <a:xfrm>
            <a:off x="1589314" y="1423879"/>
            <a:ext cx="2071401" cy="369332"/>
          </a:xfrm>
          <a:prstGeom prst="rect">
            <a:avLst/>
          </a:prstGeom>
          <a:noFill/>
        </p:spPr>
        <p:txBody>
          <a:bodyPr wrap="none" rtlCol="0">
            <a:spAutoFit/>
          </a:bodyPr>
          <a:lstStyle/>
          <a:p>
            <a:r>
              <a:rPr lang="en-US" b="1" dirty="0"/>
              <a:t>Ensemble Modeling</a:t>
            </a:r>
          </a:p>
        </p:txBody>
      </p:sp>
      <p:sp>
        <p:nvSpPr>
          <p:cNvPr id="8" name="TextBox 7">
            <a:extLst>
              <a:ext uri="{FF2B5EF4-FFF2-40B4-BE49-F238E27FC236}">
                <a16:creationId xmlns:a16="http://schemas.microsoft.com/office/drawing/2014/main" id="{A01A32C8-1DBB-4CC8-AC4E-E341A7EFE42B}"/>
              </a:ext>
            </a:extLst>
          </p:cNvPr>
          <p:cNvSpPr txBox="1"/>
          <p:nvPr/>
        </p:nvSpPr>
        <p:spPr>
          <a:xfrm>
            <a:off x="6826250" y="1461485"/>
            <a:ext cx="4004558" cy="369332"/>
          </a:xfrm>
          <a:prstGeom prst="rect">
            <a:avLst/>
          </a:prstGeom>
          <a:noFill/>
        </p:spPr>
        <p:txBody>
          <a:bodyPr wrap="none" rtlCol="0">
            <a:spAutoFit/>
          </a:bodyPr>
          <a:lstStyle/>
          <a:p>
            <a:r>
              <a:rPr lang="en-US" b="1" dirty="0"/>
              <a:t>Use Results to Inform/Negotiate Targets</a:t>
            </a:r>
          </a:p>
        </p:txBody>
      </p:sp>
    </p:spTree>
    <p:extLst>
      <p:ext uri="{BB962C8B-B14F-4D97-AF65-F5344CB8AC3E}">
        <p14:creationId xmlns:p14="http://schemas.microsoft.com/office/powerpoint/2010/main" val="3725965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A779AA2-E4C2-4759-A263-BB7EA1E165F8}"/>
              </a:ext>
            </a:extLst>
          </p:cNvPr>
          <p:cNvSpPr txBox="1"/>
          <p:nvPr/>
        </p:nvSpPr>
        <p:spPr>
          <a:xfrm>
            <a:off x="1778000" y="328023"/>
            <a:ext cx="10096500" cy="630942"/>
          </a:xfrm>
          <a:prstGeom prst="rect">
            <a:avLst/>
          </a:prstGeom>
          <a:noFill/>
        </p:spPr>
        <p:txBody>
          <a:bodyPr wrap="square" rtlCol="0">
            <a:spAutoFit/>
          </a:bodyPr>
          <a:lstStyle/>
          <a:p>
            <a:r>
              <a:rPr lang="en-US" sz="3500" dirty="0"/>
              <a:t>Group 3 – Possible CC Synthesis Topics</a:t>
            </a:r>
          </a:p>
        </p:txBody>
      </p:sp>
      <p:sp>
        <p:nvSpPr>
          <p:cNvPr id="5" name="TextBox 4">
            <a:extLst>
              <a:ext uri="{FF2B5EF4-FFF2-40B4-BE49-F238E27FC236}">
                <a16:creationId xmlns:a16="http://schemas.microsoft.com/office/drawing/2014/main" id="{CA867975-C269-4F9D-8AAA-923AB8AD09CB}"/>
              </a:ext>
            </a:extLst>
          </p:cNvPr>
          <p:cNvSpPr txBox="1"/>
          <p:nvPr/>
        </p:nvSpPr>
        <p:spPr>
          <a:xfrm>
            <a:off x="1454150" y="1471910"/>
            <a:ext cx="9588500" cy="5016758"/>
          </a:xfrm>
          <a:prstGeom prst="rect">
            <a:avLst/>
          </a:prstGeom>
          <a:noFill/>
        </p:spPr>
        <p:txBody>
          <a:bodyPr wrap="square" rtlCol="0">
            <a:spAutoFit/>
          </a:bodyPr>
          <a:lstStyle/>
          <a:p>
            <a:r>
              <a:rPr lang="en-US" sz="2400" dirty="0"/>
              <a:t>Strategic research framework – for understanding and responding   </a:t>
            </a:r>
          </a:p>
          <a:p>
            <a:endParaRPr lang="en-US" sz="2400" dirty="0"/>
          </a:p>
          <a:p>
            <a:r>
              <a:rPr lang="en-US" sz="2400" dirty="0"/>
              <a:t>Modeling framework to set long term reduction targets </a:t>
            </a:r>
          </a:p>
          <a:p>
            <a:endParaRPr lang="en-US" sz="2400" dirty="0"/>
          </a:p>
          <a:p>
            <a:r>
              <a:rPr lang="en-US" sz="2400" dirty="0"/>
              <a:t>How make the Bay more resilient to climate change 	</a:t>
            </a:r>
          </a:p>
          <a:p>
            <a:pPr marL="457200" indent="-457200">
              <a:buFontTx/>
              <a:buChar char="-"/>
            </a:pPr>
            <a:r>
              <a:rPr lang="en-US" sz="2400" dirty="0"/>
              <a:t>Management effectiveness/ BMP uncertainty </a:t>
            </a:r>
          </a:p>
          <a:p>
            <a:pPr marL="457200" indent="-457200">
              <a:buFontTx/>
              <a:buChar char="-"/>
            </a:pPr>
            <a:r>
              <a:rPr lang="en-US" sz="2400" dirty="0"/>
              <a:t>Extreme events</a:t>
            </a:r>
          </a:p>
          <a:p>
            <a:endParaRPr lang="en-US" sz="2400" dirty="0"/>
          </a:p>
          <a:p>
            <a:r>
              <a:rPr lang="en-US" sz="2400" dirty="0"/>
              <a:t>Communicating climate change risk</a:t>
            </a:r>
          </a:p>
          <a:p>
            <a:endParaRPr lang="en-US" sz="2400" dirty="0"/>
          </a:p>
          <a:p>
            <a:r>
              <a:rPr lang="en-US" sz="2400" dirty="0"/>
              <a:t>Spatially explicit understanding of risk   </a:t>
            </a:r>
          </a:p>
          <a:p>
            <a:endParaRPr lang="en-US" sz="2800" dirty="0"/>
          </a:p>
          <a:p>
            <a:endParaRPr lang="en-US" sz="2800" dirty="0"/>
          </a:p>
        </p:txBody>
      </p:sp>
      <p:cxnSp>
        <p:nvCxnSpPr>
          <p:cNvPr id="7" name="Straight Connector 6">
            <a:extLst>
              <a:ext uri="{FF2B5EF4-FFF2-40B4-BE49-F238E27FC236}">
                <a16:creationId xmlns:a16="http://schemas.microsoft.com/office/drawing/2014/main" id="{27584042-70B0-4DA3-8FAC-0B8A33332B0F}"/>
              </a:ext>
            </a:extLst>
          </p:cNvPr>
          <p:cNvCxnSpPr>
            <a:cxnSpLocks/>
          </p:cNvCxnSpPr>
          <p:nvPr/>
        </p:nvCxnSpPr>
        <p:spPr>
          <a:xfrm>
            <a:off x="622300" y="1179284"/>
            <a:ext cx="11252200" cy="0"/>
          </a:xfrm>
          <a:prstGeom prst="line">
            <a:avLst/>
          </a:prstGeom>
          <a:ln w="6350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0894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TotalTime>
  <Words>698</Words>
  <Application>Microsoft Office PowerPoint</Application>
  <PresentationFormat>Widescreen</PresentationFormat>
  <Paragraphs>64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Johnson, Thomas</dc:creator>
  <cp:lastModifiedBy>Johnson, Thomas</cp:lastModifiedBy>
  <cp:revision>40</cp:revision>
  <dcterms:created xsi:type="dcterms:W3CDTF">2018-12-06T15:46:11Z</dcterms:created>
  <dcterms:modified xsi:type="dcterms:W3CDTF">2018-12-06T18:35:02Z</dcterms:modified>
</cp:coreProperties>
</file>