
<file path=[Content_Types].xml><?xml version="1.0" encoding="utf-8"?>
<Types xmlns="http://schemas.openxmlformats.org/package/2006/content-types">
  <Default Extension="wmf" ContentType="image/x-wmf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672" r:id="rId2"/>
  </p:sldMasterIdLst>
  <p:sldIdLst>
    <p:sldId id="258" r:id="rId3"/>
    <p:sldId id="257" r:id="rId4"/>
    <p:sldId id="256" r:id="rId5"/>
    <p:sldId id="260" r:id="rId6"/>
    <p:sldId id="261" r:id="rId7"/>
    <p:sldId id="259" r:id="rId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4994" autoAdjust="0"/>
    <p:restoredTop sz="94660"/>
  </p:normalViewPr>
  <p:slideViewPr>
    <p:cSldViewPr snapToGrid="0">
      <p:cViewPr varScale="1">
        <p:scale>
          <a:sx n="92" d="100"/>
          <a:sy n="92" d="100"/>
        </p:scale>
        <p:origin x="1374" y="9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tableStyles" Target="tableStyle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theme" Target="theme/theme1.xml"/><Relationship Id="rId5" Type="http://schemas.openxmlformats.org/officeDocument/2006/relationships/slide" Target="slides/slide3.xml"/><Relationship Id="rId10" Type="http://schemas.openxmlformats.org/officeDocument/2006/relationships/viewProps" Target="viewProps.xml"/><Relationship Id="rId4" Type="http://schemas.openxmlformats.org/officeDocument/2006/relationships/slide" Target="slides/slide2.xml"/><Relationship Id="rId9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2515-4981-4233-8749-0EB2D441D70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2942-62F8-4576-BEC3-BD95CC91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8358529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2515-4981-4233-8749-0EB2D441D70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2942-62F8-4576-BEC3-BD95CC91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532983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2515-4981-4233-8749-0EB2D441D70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2942-62F8-4576-BEC3-BD95CC91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438299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F51CC1-85CE-4213-BD29-8864A6A620D4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F8A51-4D7E-4E69-95BE-65B4CA92E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84760427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317F8AF-0318-409C-942C-549763A9190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F8A51-4D7E-4E69-95BE-65B4CA92E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190897659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FBDA9EA-DAAE-4233-9178-EB0754908CA9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F8A51-4D7E-4E69-95BE-65B4CA92E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06932812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0DAC125-7887-4048-98EF-52F0A613BEAA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F8A51-4D7E-4E69-95BE-65B4CA92E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22733576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D9EEB80-F82D-486E-BFE9-697D3B5DB575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F8A51-4D7E-4E69-95BE-65B4CA92E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14975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89E278-5671-4854-9FD8-C9184ED82CE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F8A51-4D7E-4E69-95BE-65B4CA92E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3726277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D392B7A-DDCB-49E5-A61D-59FC211B400E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F8A51-4D7E-4E69-95BE-65B4CA92E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09024971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0E8959-BB99-4600-8378-9BD4B3A9B217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F8A51-4D7E-4E69-95BE-65B4CA92E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04632848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2515-4981-4233-8749-0EB2D441D70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2942-62F8-4576-BEC3-BD95CC91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96085796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6D2B90D4-8A88-4A39-AF6F-A777230696FC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F8A51-4D7E-4E69-95BE-65B4CA92E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9117858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0B4B4C-20D8-4391-8959-64FBE8F52420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F8A51-4D7E-4E69-95BE-65B4CA92E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25648409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0860857-BCEA-40F5-ABDC-20438F283733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F8A51-4D7E-4E69-95BE-65B4CA92E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776341485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2515-4981-4233-8749-0EB2D441D70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2942-62F8-4576-BEC3-BD95CC91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14175146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2515-4981-4233-8749-0EB2D441D70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2942-62F8-4576-BEC3-BD95CC91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8239665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2515-4981-4233-8749-0EB2D441D70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2942-62F8-4576-BEC3-BD95CC91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7897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2515-4981-4233-8749-0EB2D441D70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2942-62F8-4576-BEC3-BD95CC91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3806658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2515-4981-4233-8749-0EB2D441D70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2942-62F8-4576-BEC3-BD95CC91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3494167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2515-4981-4233-8749-0EB2D441D70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2942-62F8-4576-BEC3-BD95CC91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4790369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8D2515-4981-4233-8749-0EB2D441D70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DA2942-62F8-4576-BEC3-BD95CC91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3218041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9.xml"/><Relationship Id="rId3" Type="http://schemas.openxmlformats.org/officeDocument/2006/relationships/slideLayout" Target="../slideLayouts/slideLayout14.xml"/><Relationship Id="rId7" Type="http://schemas.openxmlformats.org/officeDocument/2006/relationships/slideLayout" Target="../slideLayouts/slideLayout18.xml"/><Relationship Id="rId12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1" Type="http://schemas.openxmlformats.org/officeDocument/2006/relationships/slideLayout" Target="../slideLayouts/slideLayout12.xml"/><Relationship Id="rId6" Type="http://schemas.openxmlformats.org/officeDocument/2006/relationships/slideLayout" Target="../slideLayouts/slideLayout17.xml"/><Relationship Id="rId11" Type="http://schemas.openxmlformats.org/officeDocument/2006/relationships/slideLayout" Target="../slideLayouts/slideLayout22.xml"/><Relationship Id="rId5" Type="http://schemas.openxmlformats.org/officeDocument/2006/relationships/slideLayout" Target="../slideLayouts/slideLayout16.xml"/><Relationship Id="rId10" Type="http://schemas.openxmlformats.org/officeDocument/2006/relationships/slideLayout" Target="../slideLayouts/slideLayout21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18D2515-4981-4233-8749-0EB2D441D707}" type="datetimeFigureOut">
              <a:rPr lang="en-US" smtClean="0"/>
              <a:t>9/25/2018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DA2942-62F8-4576-BEC3-BD95CC91A2F1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0099124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CDCDCD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2EF7AE5-8C21-4C6E-B87B-B8AC9EF709A2}" type="datetime1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9/25/2018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ADF8A51-4D7E-4E69-95BE-65B4CA92E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‹#›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20591593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  <p:sldLayoutId id="2147483674" r:id="rId2"/>
    <p:sldLayoutId id="2147483675" r:id="rId3"/>
    <p:sldLayoutId id="2147483676" r:id="rId4"/>
    <p:sldLayoutId id="2147483677" r:id="rId5"/>
    <p:sldLayoutId id="2147483678" r:id="rId6"/>
    <p:sldLayoutId id="2147483679" r:id="rId7"/>
    <p:sldLayoutId id="2147483680" r:id="rId8"/>
    <p:sldLayoutId id="2147483681" r:id="rId9"/>
    <p:sldLayoutId id="2147483682" r:id="rId10"/>
    <p:sldLayoutId id="2147483683" r:id="rId11"/>
  </p:sldLayoutIdLs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wmf"/><Relationship Id="rId1" Type="http://schemas.openxmlformats.org/officeDocument/2006/relationships/slideLayout" Target="../slideLayouts/slideLayout18.xml"/><Relationship Id="rId5" Type="http://schemas.openxmlformats.org/officeDocument/2006/relationships/image" Target="../media/image4.JPG"/><Relationship Id="rId4" Type="http://schemas.openxmlformats.org/officeDocument/2006/relationships/image" Target="../media/image3.jpeg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Number Placeholder 1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ADF8A51-4D7E-4E69-95BE-65B4CA92EB28}" type="slidenum">
              <a:rPr lang="en-US" smtClean="0">
                <a:solidFill>
                  <a:prstClr val="black">
                    <a:tint val="75000"/>
                  </a:prstClr>
                </a:solidFill>
              </a:rPr>
              <a:pPr/>
              <a:t>1</a:t>
            </a:fld>
            <a:endParaRPr lang="en-US">
              <a:solidFill>
                <a:prstClr val="black">
                  <a:tint val="75000"/>
                </a:prstClr>
              </a:solidFill>
            </a:endParaRPr>
          </a:p>
        </p:txBody>
      </p:sp>
      <p:grpSp>
        <p:nvGrpSpPr>
          <p:cNvPr id="3" name="Group 2"/>
          <p:cNvGrpSpPr/>
          <p:nvPr/>
        </p:nvGrpSpPr>
        <p:grpSpPr>
          <a:xfrm>
            <a:off x="0" y="-13636"/>
            <a:ext cx="9144000" cy="1232836"/>
            <a:chOff x="0" y="-13636"/>
            <a:chExt cx="9144000" cy="1232836"/>
          </a:xfrm>
        </p:grpSpPr>
        <p:sp>
          <p:nvSpPr>
            <p:cNvPr id="4" name="Rectangle 3"/>
            <p:cNvSpPr/>
            <p:nvPr/>
          </p:nvSpPr>
          <p:spPr>
            <a:xfrm>
              <a:off x="0" y="685800"/>
              <a:ext cx="9144000" cy="533400"/>
            </a:xfrm>
            <a:prstGeom prst="rect">
              <a:avLst/>
            </a:prstGeom>
            <a:solidFill>
              <a:schemeClr val="accent1">
                <a:lumMod val="75000"/>
                <a:alpha val="44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srgbClr val="FFFF66"/>
                  </a:solidFill>
                </a:rPr>
                <a:t>Synthesis Process and Lessons Learned </a:t>
              </a:r>
            </a:p>
          </p:txBody>
        </p:sp>
        <p:sp>
          <p:nvSpPr>
            <p:cNvPr id="5" name="Rectangle 4"/>
            <p:cNvSpPr/>
            <p:nvPr/>
          </p:nvSpPr>
          <p:spPr>
            <a:xfrm>
              <a:off x="0" y="-13636"/>
              <a:ext cx="9144000" cy="762000"/>
            </a:xfrm>
            <a:prstGeom prst="rect">
              <a:avLst/>
            </a:prstGeom>
            <a:solidFill>
              <a:schemeClr val="accent1">
                <a:lumMod val="75000"/>
              </a:schemeClr>
            </a:solidFill>
            <a:ln>
              <a:noFill/>
            </a:ln>
          </p:spPr>
          <p:style>
            <a:lnRef idx="2">
              <a:schemeClr val="accent1">
                <a:shade val="50000"/>
              </a:schemeClr>
            </a:lnRef>
            <a:fillRef idx="1">
              <a:schemeClr val="accent1"/>
            </a:fillRef>
            <a:effectRef idx="0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r>
                <a:rPr lang="en-US" sz="2800" b="1" dirty="0">
                  <a:solidFill>
                    <a:prstClr val="white"/>
                  </a:solidFill>
                </a:rPr>
                <a:t>Explaining Trends in Tidal Waters</a:t>
              </a:r>
            </a:p>
          </p:txBody>
        </p:sp>
        <p:pic>
          <p:nvPicPr>
            <p:cNvPr id="6" name="Picture 5" descr="ID-M-VXW"/>
            <p:cNvPicPr>
              <a:picLocks noChangeAspect="1" noChangeArrowheads="1"/>
            </p:cNvPicPr>
            <p:nvPr/>
          </p:nvPicPr>
          <p:blipFill>
            <a:blip r:embed="rId2" cstate="screen">
              <a:extLst>
                <a:ext uri="{28A0092B-C50C-407E-A947-70E740481C1C}">
                  <a14:useLocalDpi xmlns:a14="http://schemas.microsoft.com/office/drawing/2010/main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42846" y="87803"/>
              <a:ext cx="1371600" cy="552450"/>
            </a:xfrm>
            <a:prstGeom prst="rect">
              <a:avLst/>
            </a:prstGeom>
            <a:noFill/>
          </p:spPr>
        </p:pic>
      </p:grpSp>
      <p:pic>
        <p:nvPicPr>
          <p:cNvPr id="10" name="Picture 9" descr="FullSizeRender-99.jpg"/>
          <p:cNvPicPr>
            <a:picLocks noChangeAspect="1"/>
          </p:cNvPicPr>
          <p:nvPr/>
        </p:nvPicPr>
        <p:blipFill rotWithShape="1">
          <a:blip r:embed="rId3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/>
        </p:blipFill>
        <p:spPr>
          <a:xfrm>
            <a:off x="6111240" y="1488513"/>
            <a:ext cx="2468880" cy="1367862"/>
          </a:xfrm>
          <a:prstGeom prst="rect">
            <a:avLst/>
          </a:prstGeom>
        </p:spPr>
      </p:pic>
      <p:pic>
        <p:nvPicPr>
          <p:cNvPr id="14" name="Picture 13" descr="IMG_9280.JPG"/>
          <p:cNvPicPr>
            <a:picLocks noChangeAspect="1"/>
          </p:cNvPicPr>
          <p:nvPr/>
        </p:nvPicPr>
        <p:blipFill rotWithShape="1"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2559" b="17047"/>
          <a:stretch/>
        </p:blipFill>
        <p:spPr>
          <a:xfrm>
            <a:off x="6019800" y="2825720"/>
            <a:ext cx="2651760" cy="1400001"/>
          </a:xfrm>
          <a:prstGeom prst="rect">
            <a:avLst/>
          </a:prstGeom>
        </p:spPr>
      </p:pic>
      <p:pic>
        <p:nvPicPr>
          <p:cNvPr id="13" name="Picture 12" descr="IMG_0957.JPG"/>
          <p:cNvPicPr>
            <a:picLocks noChangeAspect="1"/>
          </p:cNvPicPr>
          <p:nvPr/>
        </p:nvPicPr>
        <p:blipFill rotWithShape="1"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40249"/>
          <a:stretch/>
        </p:blipFill>
        <p:spPr>
          <a:xfrm>
            <a:off x="5791200" y="4169369"/>
            <a:ext cx="3108960" cy="1393231"/>
          </a:xfrm>
          <a:prstGeom prst="rect">
            <a:avLst/>
          </a:prstGeom>
        </p:spPr>
      </p:pic>
      <p:sp>
        <p:nvSpPr>
          <p:cNvPr id="11" name="Rectangle 10"/>
          <p:cNvSpPr/>
          <p:nvPr/>
        </p:nvSpPr>
        <p:spPr>
          <a:xfrm>
            <a:off x="102608" y="1264747"/>
            <a:ext cx="6069592" cy="172354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Experienced leadership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One or 2 leaders who’ve been through process before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At least one “champion” – preferably two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Early-career participants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endParaRPr lang="en-US" sz="1600" dirty="0">
              <a:solidFill>
                <a:srgbClr val="002060"/>
              </a:solidFill>
            </a:endParaRP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Limited size (≤ 12)</a:t>
            </a:r>
          </a:p>
        </p:txBody>
      </p:sp>
      <p:sp>
        <p:nvSpPr>
          <p:cNvPr id="12" name="Rectangle 11"/>
          <p:cNvSpPr/>
          <p:nvPr/>
        </p:nvSpPr>
        <p:spPr>
          <a:xfrm>
            <a:off x="83380" y="3048000"/>
            <a:ext cx="5479220" cy="92333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Topic is ripe for synthesis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Clear research AND management goals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Multiple products; co-authorship</a:t>
            </a:r>
          </a:p>
        </p:txBody>
      </p:sp>
      <p:sp>
        <p:nvSpPr>
          <p:cNvPr id="15" name="Rectangle 14"/>
          <p:cNvSpPr/>
          <p:nvPr/>
        </p:nvSpPr>
        <p:spPr>
          <a:xfrm>
            <a:off x="83380" y="4057471"/>
            <a:ext cx="5707820" cy="1754326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Multiple immersive workshops: 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4 multi-day workshops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Minimal </a:t>
            </a:r>
            <a:r>
              <a:rPr lang="en-US" dirty="0" err="1">
                <a:solidFill>
                  <a:srgbClr val="002060"/>
                </a:solidFill>
              </a:rPr>
              <a:t>powerpoints</a:t>
            </a:r>
            <a:r>
              <a:rPr lang="en-US" dirty="0">
                <a:solidFill>
                  <a:srgbClr val="002060"/>
                </a:solidFill>
              </a:rPr>
              <a:t>; focus on breakouts and schedule flexibility</a:t>
            </a:r>
          </a:p>
          <a:p>
            <a:pPr marL="742950" lvl="1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Conducive location (‘walkability’, good IT, whiteboards, break outs, food, drinks, photo ops)</a:t>
            </a:r>
          </a:p>
        </p:txBody>
      </p:sp>
      <p:sp>
        <p:nvSpPr>
          <p:cNvPr id="16" name="Rectangle 15"/>
          <p:cNvSpPr/>
          <p:nvPr/>
        </p:nvSpPr>
        <p:spPr>
          <a:xfrm>
            <a:off x="42846" y="5867400"/>
            <a:ext cx="6068394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dirty="0">
                <a:solidFill>
                  <a:srgbClr val="002060"/>
                </a:solidFill>
              </a:rPr>
              <a:t>Regular communication in between workshops (leader emails, conference calls, offline collaboration) </a:t>
            </a:r>
          </a:p>
        </p:txBody>
      </p:sp>
    </p:spTree>
    <p:extLst>
      <p:ext uri="{BB962C8B-B14F-4D97-AF65-F5344CB8AC3E}">
        <p14:creationId xmlns:p14="http://schemas.microsoft.com/office/powerpoint/2010/main" val="15736790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654628"/>
            <a:ext cx="7886700" cy="5522336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 smtClean="0">
                <a:latin typeface="+mj-lt"/>
              </a:rPr>
              <a:t>Needs for successful synthesis:</a:t>
            </a:r>
          </a:p>
          <a:p>
            <a:pPr marL="0" indent="0">
              <a:buNone/>
            </a:pPr>
            <a:endParaRPr lang="en-US" dirty="0"/>
          </a:p>
          <a:p>
            <a:pPr lvl="1">
              <a:lnSpc>
                <a:spcPct val="110000"/>
              </a:lnSpc>
            </a:pPr>
            <a:r>
              <a:rPr lang="en-US" dirty="0"/>
              <a:t>Time – resources to hire a dedicated individual with the technical </a:t>
            </a:r>
            <a:r>
              <a:rPr lang="en-US" dirty="0" smtClean="0"/>
              <a:t>competence </a:t>
            </a:r>
            <a:r>
              <a:rPr lang="en-US" dirty="0"/>
              <a:t>(e.g</a:t>
            </a:r>
            <a:r>
              <a:rPr lang="en-US" dirty="0" smtClean="0"/>
              <a:t>., </a:t>
            </a:r>
            <a:r>
              <a:rPr lang="en-US" dirty="0"/>
              <a:t>a postdoc).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Engagement of relevant expertise – resources to engage relevant members of the science community (e.g., travel support).</a:t>
            </a:r>
          </a:p>
          <a:p>
            <a:pPr lvl="1">
              <a:lnSpc>
                <a:spcPct val="110000"/>
              </a:lnSpc>
            </a:pPr>
            <a:r>
              <a:rPr lang="en-US" dirty="0"/>
              <a:t>Payoff – to both the CBP Partnership and SS participants. 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F</a:t>
            </a:r>
            <a:r>
              <a:rPr lang="en-US" dirty="0" smtClean="0"/>
              <a:t>ocused </a:t>
            </a:r>
            <a:r>
              <a:rPr lang="en-US" dirty="0"/>
              <a:t>effort of and engaged SS cohort to address a specific need. </a:t>
            </a:r>
          </a:p>
          <a:p>
            <a:pPr lvl="2">
              <a:lnSpc>
                <a:spcPct val="110000"/>
              </a:lnSpc>
            </a:pPr>
            <a:r>
              <a:rPr lang="en-US" dirty="0" smtClean="0"/>
              <a:t>Findings that inform management decisions.</a:t>
            </a:r>
          </a:p>
          <a:p>
            <a:pPr lvl="2">
              <a:lnSpc>
                <a:spcPct val="110000"/>
              </a:lnSpc>
            </a:pPr>
            <a:r>
              <a:rPr lang="en-US" dirty="0"/>
              <a:t>Publishable work and synergies that may result in additional collaborations. </a:t>
            </a:r>
          </a:p>
          <a:p>
            <a:pPr lvl="2">
              <a:lnSpc>
                <a:spcPct val="110000"/>
              </a:lnSpc>
            </a:pP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6039425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/>
          <p:cNvSpPr>
            <a:spLocks noGrp="1"/>
          </p:cNvSpPr>
          <p:nvPr>
            <p:ph type="title"/>
          </p:nvPr>
        </p:nvSpPr>
        <p:spPr>
          <a:xfrm>
            <a:off x="628649" y="189310"/>
            <a:ext cx="7886700" cy="1325563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STAC Synthesis - Background</a:t>
            </a:r>
            <a:endParaRPr lang="en-US" sz="3200" b="1" dirty="0"/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>
          <a:xfrm>
            <a:off x="628649" y="1402773"/>
            <a:ext cx="8184371" cy="5082174"/>
          </a:xfrm>
        </p:spPr>
        <p:txBody>
          <a:bodyPr>
            <a:normAutofit fontScale="77500" lnSpcReduction="20000"/>
          </a:bodyPr>
          <a:lstStyle/>
          <a:p>
            <a:r>
              <a:rPr lang="en-US" dirty="0" smtClean="0"/>
              <a:t>Summer 2017</a:t>
            </a:r>
          </a:p>
          <a:p>
            <a:pPr lvl="1">
              <a:lnSpc>
                <a:spcPct val="130000"/>
              </a:lnSpc>
              <a:spcAft>
                <a:spcPts val="1200"/>
              </a:spcAft>
            </a:pPr>
            <a:r>
              <a:rPr lang="en-US" dirty="0" smtClean="0"/>
              <a:t>Rich Batiuk (et al) proposed STAC consider taking on ‘science synthesis’ </a:t>
            </a:r>
            <a:r>
              <a:rPr lang="en-US" dirty="0"/>
              <a:t>(SS) </a:t>
            </a:r>
            <a:r>
              <a:rPr lang="en-US" dirty="0" smtClean="0"/>
              <a:t>topics </a:t>
            </a:r>
            <a:r>
              <a:rPr lang="en-US" dirty="0"/>
              <a:t>as a way to provide a more in-depth information to decision </a:t>
            </a:r>
            <a:r>
              <a:rPr lang="en-US" dirty="0" smtClean="0"/>
              <a:t>makers. </a:t>
            </a:r>
            <a:r>
              <a:rPr lang="en-US" dirty="0"/>
              <a:t>Example used was submerged aquatic vegetation (SAV) effort. </a:t>
            </a:r>
            <a:endParaRPr lang="en-US" dirty="0" smtClean="0"/>
          </a:p>
          <a:p>
            <a:pPr lvl="1">
              <a:lnSpc>
                <a:spcPct val="130000"/>
              </a:lnSpc>
              <a:spcAft>
                <a:spcPts val="1200"/>
              </a:spcAft>
            </a:pPr>
            <a:r>
              <a:rPr lang="en-US" dirty="0" smtClean="0"/>
              <a:t>Deep-dive; beyond a 2-3 day workshop. Support among STAC members</a:t>
            </a:r>
            <a:endParaRPr lang="en-US" dirty="0"/>
          </a:p>
          <a:p>
            <a:pPr lvl="1">
              <a:lnSpc>
                <a:spcPct val="130000"/>
              </a:lnSpc>
              <a:spcAft>
                <a:spcPts val="1200"/>
              </a:spcAft>
            </a:pPr>
            <a:r>
              <a:rPr lang="en-US" dirty="0" smtClean="0"/>
              <a:t>Identified importance of linking </a:t>
            </a:r>
            <a:r>
              <a:rPr lang="en-US" dirty="0"/>
              <a:t>SS effort with </a:t>
            </a:r>
            <a:r>
              <a:rPr lang="en-US" dirty="0" smtClean="0"/>
              <a:t>partnership needs</a:t>
            </a:r>
            <a:endParaRPr lang="en-US" dirty="0"/>
          </a:p>
          <a:p>
            <a:r>
              <a:rPr lang="en-US" dirty="0" smtClean="0"/>
              <a:t>Fall 2018</a:t>
            </a:r>
            <a:endParaRPr lang="en-US" dirty="0"/>
          </a:p>
          <a:p>
            <a:pPr lvl="1">
              <a:lnSpc>
                <a:spcPct val="130000"/>
              </a:lnSpc>
            </a:pPr>
            <a:r>
              <a:rPr lang="en-US" dirty="0" smtClean="0"/>
              <a:t>First STAC </a:t>
            </a:r>
            <a:r>
              <a:rPr lang="en-US" dirty="0"/>
              <a:t>led </a:t>
            </a:r>
            <a:r>
              <a:rPr lang="en-US" dirty="0" smtClean="0"/>
              <a:t>SS effort </a:t>
            </a:r>
            <a:r>
              <a:rPr lang="en-US" dirty="0"/>
              <a:t>focusing on climate change </a:t>
            </a:r>
            <a:r>
              <a:rPr lang="en-US" dirty="0" smtClean="0"/>
              <a:t>- based on STAC’s </a:t>
            </a:r>
            <a:r>
              <a:rPr lang="en-US" dirty="0"/>
              <a:t>long record of encouraging the </a:t>
            </a:r>
            <a:r>
              <a:rPr lang="en-US" dirty="0" smtClean="0"/>
              <a:t>CBP </a:t>
            </a:r>
            <a:r>
              <a:rPr lang="en-US" dirty="0"/>
              <a:t>to address </a:t>
            </a:r>
            <a:r>
              <a:rPr lang="en-US" dirty="0" smtClean="0"/>
              <a:t>climate, </a:t>
            </a:r>
            <a:r>
              <a:rPr lang="en-US" dirty="0"/>
              <a:t>the need to build on recent and forthcoming </a:t>
            </a:r>
            <a:r>
              <a:rPr lang="en-US" dirty="0" smtClean="0"/>
              <a:t>STAC climate chance (CC) </a:t>
            </a:r>
            <a:r>
              <a:rPr lang="en-US" dirty="0"/>
              <a:t>efforts </a:t>
            </a:r>
            <a:r>
              <a:rPr lang="en-US" dirty="0" smtClean="0"/>
              <a:t>(including this workshop), </a:t>
            </a:r>
            <a:r>
              <a:rPr lang="en-US" dirty="0"/>
              <a:t>and the </a:t>
            </a:r>
            <a:r>
              <a:rPr lang="en-US" dirty="0" smtClean="0"/>
              <a:t>recent decisions </a:t>
            </a:r>
            <a:r>
              <a:rPr lang="en-US" dirty="0"/>
              <a:t>taken by the </a:t>
            </a:r>
            <a:r>
              <a:rPr lang="en-US" dirty="0" smtClean="0"/>
              <a:t>PSC. </a:t>
            </a:r>
          </a:p>
          <a:p>
            <a:pPr lvl="1">
              <a:lnSpc>
                <a:spcPct val="130000"/>
              </a:lnSpc>
            </a:pPr>
            <a:r>
              <a:rPr lang="en-US" dirty="0" smtClean="0"/>
              <a:t>Subcommittee of STAC members formed to develop overall ‘mechanism’</a:t>
            </a:r>
          </a:p>
          <a:p>
            <a:pPr lvl="1">
              <a:lnSpc>
                <a:spcPct val="130000"/>
              </a:lnSpc>
            </a:pPr>
            <a:r>
              <a:rPr lang="en-US" dirty="0" smtClean="0"/>
              <a:t>$125,000 added to STAC’s budget to fund 1-2 SS efforts 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63773380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98720"/>
            <a:ext cx="8453642" cy="61667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latin typeface="+mj-lt"/>
              </a:rPr>
              <a:t>(DRAFT) </a:t>
            </a:r>
            <a:r>
              <a:rPr lang="en-US" sz="3200" b="1" dirty="0" smtClean="0">
                <a:latin typeface="+mj-lt"/>
              </a:rPr>
              <a:t>General STAC </a:t>
            </a:r>
            <a:r>
              <a:rPr lang="en-US" sz="3200" b="1" dirty="0">
                <a:latin typeface="+mj-lt"/>
              </a:rPr>
              <a:t>s</a:t>
            </a:r>
            <a:r>
              <a:rPr lang="en-US" sz="3200" b="1" dirty="0" smtClean="0">
                <a:latin typeface="+mj-lt"/>
              </a:rPr>
              <a:t>cience </a:t>
            </a:r>
            <a:r>
              <a:rPr lang="en-US" sz="3200" b="1" dirty="0">
                <a:latin typeface="+mj-lt"/>
              </a:rPr>
              <a:t>s</a:t>
            </a:r>
            <a:r>
              <a:rPr lang="en-US" sz="3200" b="1" dirty="0" smtClean="0">
                <a:latin typeface="+mj-lt"/>
              </a:rPr>
              <a:t>ynthesis </a:t>
            </a:r>
            <a:r>
              <a:rPr lang="en-US" sz="3200" b="1" dirty="0">
                <a:latin typeface="+mj-lt"/>
              </a:rPr>
              <a:t>m</a:t>
            </a:r>
            <a:r>
              <a:rPr lang="en-US" sz="3200" b="1" dirty="0" smtClean="0">
                <a:latin typeface="+mj-lt"/>
              </a:rPr>
              <a:t>odel</a:t>
            </a:r>
          </a:p>
          <a:p>
            <a:pPr marL="0" indent="0">
              <a:buNone/>
            </a:pPr>
            <a:endParaRPr lang="en-US" dirty="0"/>
          </a:p>
          <a:p>
            <a:pPr lvl="1">
              <a:lnSpc>
                <a:spcPct val="110000"/>
              </a:lnSpc>
            </a:pPr>
            <a:r>
              <a:rPr lang="en-US" dirty="0"/>
              <a:t>I</a:t>
            </a:r>
            <a:r>
              <a:rPr lang="en-US" dirty="0" smtClean="0"/>
              <a:t>ncludes </a:t>
            </a:r>
            <a:r>
              <a:rPr lang="en-US" dirty="0"/>
              <a:t>a </a:t>
            </a:r>
            <a:r>
              <a:rPr lang="en-US" dirty="0" smtClean="0"/>
              <a:t>research scientist </a:t>
            </a:r>
            <a:r>
              <a:rPr lang="en-US" dirty="0"/>
              <a:t>and Advisory Committee. The </a:t>
            </a:r>
            <a:r>
              <a:rPr lang="en-US" dirty="0" smtClean="0"/>
              <a:t>scientist </a:t>
            </a:r>
            <a:r>
              <a:rPr lang="en-US" dirty="0"/>
              <a:t>will be </a:t>
            </a:r>
            <a:r>
              <a:rPr lang="en-US" dirty="0" smtClean="0"/>
              <a:t>employed by the Chesapeake </a:t>
            </a:r>
            <a:r>
              <a:rPr lang="en-US" dirty="0"/>
              <a:t>Research Consortium (CRC) </a:t>
            </a:r>
            <a:r>
              <a:rPr lang="en-US" dirty="0" smtClean="0"/>
              <a:t>and located as appropriate for the work. </a:t>
            </a:r>
            <a:endParaRPr lang="en-US" dirty="0"/>
          </a:p>
          <a:p>
            <a:pPr lvl="1">
              <a:lnSpc>
                <a:spcPct val="110000"/>
              </a:lnSpc>
            </a:pPr>
            <a:r>
              <a:rPr lang="en-US" dirty="0" smtClean="0"/>
              <a:t>Advisory </a:t>
            </a:r>
            <a:r>
              <a:rPr lang="en-US" dirty="0"/>
              <a:t>Committees (AC) </a:t>
            </a:r>
            <a:r>
              <a:rPr lang="en-US" dirty="0" smtClean="0"/>
              <a:t>composed </a:t>
            </a:r>
            <a:r>
              <a:rPr lang="en-US" dirty="0"/>
              <a:t>of 4 to 6 </a:t>
            </a:r>
            <a:r>
              <a:rPr lang="en-US" dirty="0" smtClean="0"/>
              <a:t>members… </a:t>
            </a:r>
          </a:p>
          <a:p>
            <a:pPr lvl="2">
              <a:lnSpc>
                <a:spcPct val="110000"/>
              </a:lnSpc>
            </a:pPr>
            <a:r>
              <a:rPr lang="en-US" sz="2200" dirty="0" smtClean="0"/>
              <a:t>one </a:t>
            </a:r>
            <a:r>
              <a:rPr lang="en-US" sz="2200" dirty="0"/>
              <a:t>AC member being a current STAC member or STAC-approved designee. </a:t>
            </a:r>
          </a:p>
          <a:p>
            <a:pPr lvl="2">
              <a:lnSpc>
                <a:spcPct val="110000"/>
              </a:lnSpc>
            </a:pPr>
            <a:r>
              <a:rPr lang="en-US" sz="2200" dirty="0" smtClean="0"/>
              <a:t>each </a:t>
            </a:r>
            <a:r>
              <a:rPr lang="en-US" sz="2200" dirty="0"/>
              <a:t>AC should include in individual that is specifically interested and/or engaged in the SS topics and is involved in making decisions related to Bay recovery management. </a:t>
            </a:r>
          </a:p>
          <a:p>
            <a:pPr lvl="2">
              <a:lnSpc>
                <a:spcPct val="110000"/>
              </a:lnSpc>
            </a:pPr>
            <a:r>
              <a:rPr lang="en-US" sz="2200" dirty="0" smtClean="0"/>
              <a:t>AC led </a:t>
            </a:r>
            <a:r>
              <a:rPr lang="en-US" sz="2200" dirty="0"/>
              <a:t>by one or more researchers currently active in the area of the proposed SS project. </a:t>
            </a:r>
          </a:p>
        </p:txBody>
      </p:sp>
    </p:spTree>
    <p:extLst>
      <p:ext uri="{BB962C8B-B14F-4D97-AF65-F5344CB8AC3E}">
        <p14:creationId xmlns:p14="http://schemas.microsoft.com/office/powerpoint/2010/main" val="496155909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28650" y="598720"/>
            <a:ext cx="8453642" cy="6166718"/>
          </a:xfrm>
        </p:spPr>
        <p:txBody>
          <a:bodyPr>
            <a:normAutofit/>
          </a:bodyPr>
          <a:lstStyle/>
          <a:p>
            <a:pPr marL="0" indent="0">
              <a:buNone/>
            </a:pPr>
            <a:r>
              <a:rPr lang="en-US" sz="3200" b="1" dirty="0">
                <a:latin typeface="+mj-lt"/>
              </a:rPr>
              <a:t>(DRAFT) </a:t>
            </a:r>
            <a:r>
              <a:rPr lang="en-US" sz="3200" b="1" dirty="0" smtClean="0">
                <a:latin typeface="+mj-lt"/>
              </a:rPr>
              <a:t>General STAC </a:t>
            </a:r>
            <a:r>
              <a:rPr lang="en-US" sz="3200" b="1" dirty="0">
                <a:latin typeface="+mj-lt"/>
              </a:rPr>
              <a:t>s</a:t>
            </a:r>
            <a:r>
              <a:rPr lang="en-US" sz="3200" b="1" dirty="0" smtClean="0">
                <a:latin typeface="+mj-lt"/>
              </a:rPr>
              <a:t>cience </a:t>
            </a:r>
            <a:r>
              <a:rPr lang="en-US" sz="3200" b="1" dirty="0">
                <a:latin typeface="+mj-lt"/>
              </a:rPr>
              <a:t>s</a:t>
            </a:r>
            <a:r>
              <a:rPr lang="en-US" sz="3200" b="1" dirty="0" smtClean="0">
                <a:latin typeface="+mj-lt"/>
              </a:rPr>
              <a:t>ynthesis </a:t>
            </a:r>
            <a:r>
              <a:rPr lang="en-US" sz="3200" b="1" dirty="0">
                <a:latin typeface="+mj-lt"/>
              </a:rPr>
              <a:t>m</a:t>
            </a:r>
            <a:r>
              <a:rPr lang="en-US" sz="3200" b="1" dirty="0" smtClean="0">
                <a:latin typeface="+mj-lt"/>
              </a:rPr>
              <a:t>odel</a:t>
            </a:r>
          </a:p>
          <a:p>
            <a:pPr marL="0" indent="0">
              <a:buNone/>
            </a:pPr>
            <a:endParaRPr lang="en-US" dirty="0"/>
          </a:p>
          <a:p>
            <a:pPr lvl="1">
              <a:lnSpc>
                <a:spcPct val="110000"/>
              </a:lnSpc>
            </a:pPr>
            <a:r>
              <a:rPr lang="en-US" dirty="0"/>
              <a:t>Potential SS topics may be responsive (a request from the Chesapeake Bay Program, e.g., GITs, Workgroups, STAR) or proactive (an issue that STAC believes requires attention). </a:t>
            </a:r>
            <a:endParaRPr lang="en-US" dirty="0" smtClean="0"/>
          </a:p>
          <a:p>
            <a:pPr lvl="1">
              <a:lnSpc>
                <a:spcPct val="110000"/>
              </a:lnSpc>
            </a:pPr>
            <a:r>
              <a:rPr lang="en-US" dirty="0" smtClean="0"/>
              <a:t>Some </a:t>
            </a:r>
            <a:r>
              <a:rPr lang="en-US" dirty="0"/>
              <a:t>topics may be a mix of both responsive and proactive. Topics may also be identified using the outputs from future (or past) STAC-sponsored workshops. </a:t>
            </a:r>
            <a:endParaRPr lang="en-US" dirty="0" smtClean="0"/>
          </a:p>
          <a:p>
            <a:pPr lvl="1">
              <a:lnSpc>
                <a:spcPct val="110000"/>
              </a:lnSpc>
            </a:pPr>
            <a:r>
              <a:rPr lang="en-US" dirty="0"/>
              <a:t>SS </a:t>
            </a:r>
            <a:r>
              <a:rPr lang="en-US" dirty="0" smtClean="0"/>
              <a:t>products </a:t>
            </a:r>
            <a:r>
              <a:rPr lang="en-US" dirty="0"/>
              <a:t>are expected to capture the “state of the </a:t>
            </a:r>
            <a:r>
              <a:rPr lang="en-US" dirty="0" smtClean="0"/>
              <a:t>science.” </a:t>
            </a:r>
          </a:p>
          <a:p>
            <a:pPr lvl="1">
              <a:lnSpc>
                <a:spcPct val="110000"/>
              </a:lnSpc>
            </a:pPr>
            <a:r>
              <a:rPr lang="en-US" dirty="0" smtClean="0"/>
              <a:t>Findings </a:t>
            </a:r>
            <a:r>
              <a:rPr lang="en-US" dirty="0"/>
              <a:t>should provide the CBP Partnership with a good foundation on which to build future research and make informed policy/management decisions.</a:t>
            </a:r>
            <a:endParaRPr lang="en-US" dirty="0" smtClean="0"/>
          </a:p>
        </p:txBody>
      </p:sp>
    </p:spTree>
    <p:extLst>
      <p:ext uri="{BB962C8B-B14F-4D97-AF65-F5344CB8AC3E}">
        <p14:creationId xmlns:p14="http://schemas.microsoft.com/office/powerpoint/2010/main" val="242326198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34260" y="90546"/>
            <a:ext cx="7886700" cy="1325563"/>
          </a:xfrm>
        </p:spPr>
        <p:txBody>
          <a:bodyPr>
            <a:normAutofit/>
          </a:bodyPr>
          <a:lstStyle/>
          <a:p>
            <a:r>
              <a:rPr lang="en-US" sz="3200" b="1" dirty="0" smtClean="0"/>
              <a:t>Some potential SS  topics </a:t>
            </a:r>
            <a:r>
              <a:rPr lang="en-US" sz="3200" b="1" dirty="0"/>
              <a:t>h</a:t>
            </a:r>
            <a:r>
              <a:rPr lang="en-US" sz="3200" b="1" dirty="0" smtClean="0"/>
              <a:t>eard </a:t>
            </a:r>
            <a:r>
              <a:rPr lang="en-US" sz="3200" b="1" dirty="0"/>
              <a:t>t</a:t>
            </a:r>
            <a:r>
              <a:rPr lang="en-US" sz="3200" b="1" dirty="0" smtClean="0"/>
              <a:t>oday</a:t>
            </a:r>
            <a:endParaRPr lang="en-US" sz="32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44502" y="1416109"/>
            <a:ext cx="8184371" cy="4855666"/>
          </a:xfrm>
        </p:spPr>
        <p:txBody>
          <a:bodyPr>
            <a:normAutofit fontScale="85000" lnSpcReduction="20000"/>
          </a:bodyPr>
          <a:lstStyle/>
          <a:p>
            <a:pPr>
              <a:lnSpc>
                <a:spcPct val="120000"/>
              </a:lnSpc>
            </a:pPr>
            <a:r>
              <a:rPr lang="en-US" dirty="0"/>
              <a:t>N</a:t>
            </a:r>
            <a:r>
              <a:rPr lang="en-US" dirty="0" smtClean="0"/>
              <a:t>utrient speciation methodology and WQ impacts 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Multi-model comparison and skill assessment for estuarine models</a:t>
            </a:r>
          </a:p>
          <a:p>
            <a:pPr>
              <a:lnSpc>
                <a:spcPct val="120000"/>
              </a:lnSpc>
            </a:pPr>
            <a:r>
              <a:rPr lang="en-US" dirty="0" smtClean="0"/>
              <a:t>BMP performance and resiliency </a:t>
            </a:r>
            <a:r>
              <a:rPr lang="en-US" dirty="0" smtClean="0"/>
              <a:t>under </a:t>
            </a:r>
            <a:r>
              <a:rPr lang="en-US" dirty="0"/>
              <a:t>future climate conditions</a:t>
            </a:r>
            <a:endParaRPr lang="en-US" dirty="0" smtClean="0"/>
          </a:p>
          <a:p>
            <a:pPr>
              <a:lnSpc>
                <a:spcPct val="120000"/>
              </a:lnSpc>
            </a:pPr>
            <a:r>
              <a:rPr lang="en-US" dirty="0" smtClean="0"/>
              <a:t>Holistic assessment of regional resilience</a:t>
            </a:r>
          </a:p>
          <a:p>
            <a:pPr lvl="1">
              <a:lnSpc>
                <a:spcPct val="120000"/>
              </a:lnSpc>
            </a:pPr>
            <a:r>
              <a:rPr lang="en-US" dirty="0" smtClean="0"/>
              <a:t>Resilience </a:t>
            </a:r>
            <a:r>
              <a:rPr lang="en-US" dirty="0"/>
              <a:t>to extremes? Flooding? </a:t>
            </a:r>
            <a:endParaRPr lang="en-US" dirty="0" smtClean="0"/>
          </a:p>
          <a:p>
            <a:pPr lvl="1">
              <a:lnSpc>
                <a:spcPct val="120000"/>
              </a:lnSpc>
            </a:pPr>
            <a:r>
              <a:rPr lang="en-US" dirty="0" smtClean="0"/>
              <a:t>Coupling </a:t>
            </a:r>
            <a:r>
              <a:rPr lang="en-US" dirty="0"/>
              <a:t>local concerns with broader Bay resiliency across the </a:t>
            </a:r>
            <a:r>
              <a:rPr lang="en-US" dirty="0" smtClean="0"/>
              <a:t>watershed</a:t>
            </a:r>
            <a:endParaRPr lang="en-US" dirty="0"/>
          </a:p>
          <a:p>
            <a:pPr>
              <a:lnSpc>
                <a:spcPct val="120000"/>
              </a:lnSpc>
            </a:pPr>
            <a:r>
              <a:rPr lang="en-US" dirty="0" smtClean="0"/>
              <a:t>Assess ability to meet current Bay Agreement goals and water </a:t>
            </a:r>
            <a:r>
              <a:rPr lang="en-US" dirty="0"/>
              <a:t>quality </a:t>
            </a:r>
            <a:r>
              <a:rPr lang="en-US" dirty="0" smtClean="0"/>
              <a:t>standards under future climate conditions</a:t>
            </a:r>
            <a:endParaRPr lang="en-US" dirty="0"/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292900385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Keisman_USGS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ynthesisEffortsOverview" id="{99A4E9B3-D8C0-43E5-9CAA-8D7AF74E2BF1}" vid="{CCF0E485-23E5-4F14-A6C5-81700C9A28A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53</TotalTime>
  <Words>612</Words>
  <Application>Microsoft Office PowerPoint</Application>
  <PresentationFormat>On-screen Show (4:3)</PresentationFormat>
  <Paragraphs>55</Paragraphs>
  <Slides>6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6</vt:i4>
      </vt:variant>
    </vt:vector>
  </HeadingPairs>
  <TitlesOfParts>
    <vt:vector size="11" baseType="lpstr">
      <vt:lpstr>Arial</vt:lpstr>
      <vt:lpstr>Calibri</vt:lpstr>
      <vt:lpstr>Calibri Light</vt:lpstr>
      <vt:lpstr>Office Theme</vt:lpstr>
      <vt:lpstr>Keisman_USGS</vt:lpstr>
      <vt:lpstr>PowerPoint Presentation</vt:lpstr>
      <vt:lpstr>PowerPoint Presentation</vt:lpstr>
      <vt:lpstr>STAC Synthesis - Background</vt:lpstr>
      <vt:lpstr>PowerPoint Presentation</vt:lpstr>
      <vt:lpstr>PowerPoint Presentation</vt:lpstr>
      <vt:lpstr>Some potential SS  topics heard today</vt:lpstr>
    </vt:vector>
  </TitlesOfParts>
  <Company>Microsoft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STAC Synthesis - Background</dc:title>
  <dc:creator>Dixon, Rachel</dc:creator>
  <cp:lastModifiedBy>Dixon, Rachel</cp:lastModifiedBy>
  <cp:revision>11</cp:revision>
  <dcterms:created xsi:type="dcterms:W3CDTF">2018-09-25T16:27:35Z</dcterms:created>
  <dcterms:modified xsi:type="dcterms:W3CDTF">2018-09-25T17:27:20Z</dcterms:modified>
</cp:coreProperties>
</file>