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8" r:id="rId4"/>
    <p:sldId id="261" r:id="rId5"/>
    <p:sldId id="256" r:id="rId6"/>
    <p:sldId id="257" r:id="rId7"/>
    <p:sldId id="260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8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82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1CC1-85CE-4213-BD29-8864A6A620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760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F8AF-0318-409C-942C-549763A919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97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A9EA-DAAE-4233-9178-EB0754908CA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932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125-7887-4048-98EF-52F0A613BE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733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EB80-F82D-486E-BFE9-697D3B5DB57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97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E278-5671-4854-9FD8-C9184ED82C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62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2B7A-DDCB-49E5-A61D-59FC211B40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0249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8959-BB99-4600-8378-9BD4B3A9B2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85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90D4-8A88-4A39-AF6F-A777230696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17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4B4C-20D8-4391-8959-64FBE8F5242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48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0857-BCEA-40F5-ABDC-20438F2837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41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737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144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570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29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3976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4219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0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751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64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728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9419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13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3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9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6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4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0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8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9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CD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7AE5-8C21-4C6E-B87B-B8AC9EF709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1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76C1B-8793-41B0-BAAD-D3FD3F4CC7A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B352A-64C0-47DA-B935-9D962AEBCC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217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-13636"/>
            <a:ext cx="9144000" cy="1232836"/>
            <a:chOff x="0" y="-13636"/>
            <a:chExt cx="9144000" cy="1232836"/>
          </a:xfrm>
        </p:grpSpPr>
        <p:sp>
          <p:nvSpPr>
            <p:cNvPr id="4" name="Rectangle 3"/>
            <p:cNvSpPr/>
            <p:nvPr/>
          </p:nvSpPr>
          <p:spPr>
            <a:xfrm>
              <a:off x="0" y="685800"/>
              <a:ext cx="9144000" cy="533400"/>
            </a:xfrm>
            <a:prstGeom prst="rect">
              <a:avLst/>
            </a:prstGeom>
            <a:solidFill>
              <a:schemeClr val="accent1">
                <a:lumMod val="75000"/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66"/>
                  </a:solidFill>
                </a:rPr>
                <a:t>Synthesis Process and Lessons Learned 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0" y="-13636"/>
              <a:ext cx="9144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white"/>
                  </a:solidFill>
                </a:rPr>
                <a:t>Explaining Trends in Tidal Waters</a:t>
              </a:r>
            </a:p>
          </p:txBody>
        </p:sp>
        <p:pic>
          <p:nvPicPr>
            <p:cNvPr id="6" name="Picture 5" descr="ID-M-VXW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6" y="87803"/>
              <a:ext cx="1371600" cy="552450"/>
            </a:xfrm>
            <a:prstGeom prst="rect">
              <a:avLst/>
            </a:prstGeom>
            <a:noFill/>
          </p:spPr>
        </p:pic>
      </p:grpSp>
      <p:pic>
        <p:nvPicPr>
          <p:cNvPr id="10" name="Picture 9" descr="FullSizeRender-99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11240" y="1488513"/>
            <a:ext cx="2468880" cy="1367862"/>
          </a:xfrm>
          <a:prstGeom prst="rect">
            <a:avLst/>
          </a:prstGeom>
        </p:spPr>
      </p:pic>
      <p:pic>
        <p:nvPicPr>
          <p:cNvPr id="14" name="Picture 13" descr="IMG_9280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59" b="17047"/>
          <a:stretch/>
        </p:blipFill>
        <p:spPr>
          <a:xfrm>
            <a:off x="6019800" y="2825720"/>
            <a:ext cx="2651760" cy="1400001"/>
          </a:xfrm>
          <a:prstGeom prst="rect">
            <a:avLst/>
          </a:prstGeom>
        </p:spPr>
      </p:pic>
      <p:pic>
        <p:nvPicPr>
          <p:cNvPr id="13" name="Picture 12" descr="IMG_0957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249"/>
          <a:stretch/>
        </p:blipFill>
        <p:spPr>
          <a:xfrm>
            <a:off x="5791200" y="4169369"/>
            <a:ext cx="3108960" cy="139323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2608" y="1264747"/>
            <a:ext cx="606959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Experienced leadership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One or 2 leaders who’ve been through process before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At least one “champion” – preferably two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Early-career participants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Limited size (≤ 12)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380" y="3048000"/>
            <a:ext cx="54792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Topic is ripe for 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Clear research AND management goals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Multiple products; co-authorship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3380" y="4057471"/>
            <a:ext cx="5707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Multiple immersive workshops: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4 multi-day workshops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Minimal </a:t>
            </a:r>
            <a:r>
              <a:rPr lang="en-US" dirty="0" err="1">
                <a:solidFill>
                  <a:srgbClr val="002060"/>
                </a:solidFill>
              </a:rPr>
              <a:t>powerpoints</a:t>
            </a:r>
            <a:r>
              <a:rPr lang="en-US" dirty="0">
                <a:solidFill>
                  <a:srgbClr val="002060"/>
                </a:solidFill>
              </a:rPr>
              <a:t>; focus on breakouts and schedule flexibility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Conducive location (‘walkability’, good IT, whiteboards, break outs, food, drinks, photo ops)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846" y="5867400"/>
            <a:ext cx="89223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Regular communication in between workshops (leader emails, conference calls, offline collaboration) </a:t>
            </a:r>
          </a:p>
        </p:txBody>
      </p:sp>
    </p:spTree>
    <p:extLst>
      <p:ext uri="{BB962C8B-B14F-4D97-AF65-F5344CB8AC3E}">
        <p14:creationId xmlns:p14="http://schemas.microsoft.com/office/powerpoint/2010/main" val="157367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847023"/>
            <a:ext cx="9144000" cy="769506"/>
            <a:chOff x="0" y="-13636"/>
            <a:chExt cx="12192000" cy="1026008"/>
          </a:xfrm>
        </p:grpSpPr>
        <p:sp>
          <p:nvSpPr>
            <p:cNvPr id="2" name="Rectangle 1"/>
            <p:cNvSpPr/>
            <p:nvPr/>
          </p:nvSpPr>
          <p:spPr>
            <a:xfrm>
              <a:off x="0" y="-13636"/>
              <a:ext cx="12192000" cy="645008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00" b="1" dirty="0">
                  <a:solidFill>
                    <a:prstClr val="white"/>
                  </a:solidFill>
                </a:rPr>
                <a:t>Synthesis for Explaining Trends in Water Quality</a:t>
              </a:r>
              <a:endParaRPr lang="en-US" sz="2100" b="1" dirty="0">
                <a:solidFill>
                  <a:prstClr val="white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631372"/>
              <a:ext cx="12192000" cy="381000"/>
            </a:xfrm>
            <a:prstGeom prst="rect">
              <a:avLst/>
            </a:prstGeom>
            <a:solidFill>
              <a:srgbClr val="376092">
                <a:alpha val="4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FF99"/>
                  </a:solidFill>
                </a:rPr>
                <a:t>Goals: Original proposal</a:t>
              </a:r>
              <a:endParaRPr lang="en-US" b="1" dirty="0">
                <a:solidFill>
                  <a:srgbClr val="FFFF99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36790" y="2100285"/>
            <a:ext cx="827042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significant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research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question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endParaRPr lang="en-US" sz="21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critical point 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endParaRPr lang="en-US" sz="21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collation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synthesis of existing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endParaRPr lang="en-US" sz="21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collaborative analysis </a:t>
            </a:r>
          </a:p>
          <a:p>
            <a:pPr marL="685800" lvl="1" indent="-342900">
              <a:buFont typeface="Wingdings" panose="05000000000000000000" pitchFamily="2" charset="2"/>
              <a:buChar char="ü"/>
            </a:pPr>
            <a:endParaRPr lang="en-US" sz="21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-342900">
              <a:buFont typeface="Wingdings" panose="05000000000000000000" pitchFamily="2" charset="2"/>
              <a:buChar char="ü"/>
            </a:pP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interdisciplinary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research </a:t>
            </a:r>
            <a:r>
              <a:rPr lang="en-US" sz="21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team</a:t>
            </a:r>
            <a:endParaRPr lang="en-US" sz="2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46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78090"/>
            <a:ext cx="7886700" cy="1325563"/>
          </a:xfrm>
        </p:spPr>
        <p:txBody>
          <a:bodyPr/>
          <a:lstStyle/>
          <a:p>
            <a:r>
              <a:rPr lang="en-US" dirty="0" smtClean="0"/>
              <a:t>STAC Synthesis - Background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402773"/>
            <a:ext cx="7886700" cy="477419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2017</a:t>
            </a:r>
          </a:p>
          <a:p>
            <a:pPr lvl="1"/>
            <a:r>
              <a:rPr lang="en-US" dirty="0" smtClean="0"/>
              <a:t>Rich </a:t>
            </a:r>
            <a:r>
              <a:rPr lang="en-US" dirty="0" err="1" smtClean="0"/>
              <a:t>Batiuk</a:t>
            </a:r>
            <a:r>
              <a:rPr lang="en-US" dirty="0" smtClean="0"/>
              <a:t> (et al) proposed STAC consider taking on “science </a:t>
            </a:r>
            <a:r>
              <a:rPr lang="en-US" dirty="0"/>
              <a:t>synthesis” (SS) </a:t>
            </a:r>
            <a:r>
              <a:rPr lang="en-US" dirty="0" smtClean="0"/>
              <a:t>topics </a:t>
            </a:r>
            <a:r>
              <a:rPr lang="en-US" dirty="0"/>
              <a:t>as a way to provide a more in-depth information to decision </a:t>
            </a:r>
            <a:r>
              <a:rPr lang="en-US" dirty="0" smtClean="0"/>
              <a:t>makers. </a:t>
            </a:r>
            <a:r>
              <a:rPr lang="en-US" dirty="0"/>
              <a:t>Example used was submerged aquatic vegetation (SAV) effort. </a:t>
            </a:r>
            <a:endParaRPr lang="en-US" dirty="0" smtClean="0"/>
          </a:p>
          <a:p>
            <a:pPr lvl="1"/>
            <a:r>
              <a:rPr lang="en-US" dirty="0" smtClean="0"/>
              <a:t>Deep-dive; beyond a 2-3 day workshop. Support among STAC members</a:t>
            </a:r>
            <a:endParaRPr lang="en-US" dirty="0"/>
          </a:p>
          <a:p>
            <a:pPr lvl="1"/>
            <a:r>
              <a:rPr lang="en-US" dirty="0" smtClean="0"/>
              <a:t>Identified importance of linking </a:t>
            </a:r>
            <a:r>
              <a:rPr lang="en-US" dirty="0"/>
              <a:t>SS effort with needs of </a:t>
            </a:r>
            <a:r>
              <a:rPr lang="en-US" dirty="0" smtClean="0"/>
              <a:t>partnership</a:t>
            </a:r>
            <a:endParaRPr lang="en-US" dirty="0"/>
          </a:p>
          <a:p>
            <a:r>
              <a:rPr lang="en-US" dirty="0" smtClean="0"/>
              <a:t>2018</a:t>
            </a:r>
            <a:endParaRPr lang="en-US" dirty="0"/>
          </a:p>
          <a:p>
            <a:pPr lvl="1"/>
            <a:r>
              <a:rPr lang="en-US" dirty="0" smtClean="0"/>
              <a:t>First STAC </a:t>
            </a:r>
            <a:r>
              <a:rPr lang="en-US" dirty="0"/>
              <a:t>led </a:t>
            </a:r>
            <a:r>
              <a:rPr lang="en-US" dirty="0" smtClean="0"/>
              <a:t>SS effort </a:t>
            </a:r>
            <a:r>
              <a:rPr lang="en-US" dirty="0"/>
              <a:t>focusing on climate change </a:t>
            </a:r>
            <a:r>
              <a:rPr lang="en-US" dirty="0" smtClean="0"/>
              <a:t>- based on STAC’s </a:t>
            </a:r>
            <a:r>
              <a:rPr lang="en-US" dirty="0"/>
              <a:t>long record of encouraging the </a:t>
            </a:r>
            <a:r>
              <a:rPr lang="en-US" dirty="0" smtClean="0"/>
              <a:t>CBP </a:t>
            </a:r>
            <a:r>
              <a:rPr lang="en-US" dirty="0"/>
              <a:t>to address </a:t>
            </a:r>
            <a:r>
              <a:rPr lang="en-US" dirty="0" smtClean="0"/>
              <a:t>climate, </a:t>
            </a:r>
            <a:r>
              <a:rPr lang="en-US" dirty="0"/>
              <a:t>the need to build on recent and forthcoming STAC CC efforts </a:t>
            </a:r>
            <a:r>
              <a:rPr lang="en-US" dirty="0" smtClean="0"/>
              <a:t>(including this workshop), </a:t>
            </a:r>
            <a:r>
              <a:rPr lang="en-US" dirty="0"/>
              <a:t>and the </a:t>
            </a:r>
            <a:r>
              <a:rPr lang="en-US" dirty="0" smtClean="0"/>
              <a:t>recent decisions </a:t>
            </a:r>
            <a:r>
              <a:rPr lang="en-US" dirty="0"/>
              <a:t>taken by the </a:t>
            </a:r>
            <a:r>
              <a:rPr lang="en-US" dirty="0" smtClean="0"/>
              <a:t>PSC. </a:t>
            </a:r>
          </a:p>
          <a:p>
            <a:pPr lvl="1"/>
            <a:r>
              <a:rPr lang="en-US" dirty="0" smtClean="0"/>
              <a:t>Subcommittee of STAC members formed to develop overall mechanism</a:t>
            </a:r>
          </a:p>
          <a:p>
            <a:pPr lvl="1"/>
            <a:r>
              <a:rPr lang="en-US" dirty="0" smtClean="0"/>
              <a:t>$125,000 added to STAC’s budget to fund “1-2 syntheses”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54628"/>
            <a:ext cx="7886700" cy="5522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Remaining </a:t>
            </a:r>
            <a:r>
              <a:rPr lang="en-US" sz="3200" dirty="0" smtClean="0"/>
              <a:t>Needs for Synthesis: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Time – resources to hire a dedicated individual with the technical </a:t>
            </a:r>
            <a:r>
              <a:rPr lang="en-US" dirty="0" smtClean="0"/>
              <a:t>competence </a:t>
            </a:r>
            <a:r>
              <a:rPr lang="en-US" dirty="0"/>
              <a:t>(e.g</a:t>
            </a:r>
            <a:r>
              <a:rPr lang="en-US" dirty="0" smtClean="0"/>
              <a:t>., </a:t>
            </a:r>
            <a:r>
              <a:rPr lang="en-US" dirty="0"/>
              <a:t>a postdoc).</a:t>
            </a:r>
          </a:p>
          <a:p>
            <a:pPr lvl="1"/>
            <a:r>
              <a:rPr lang="en-US" dirty="0"/>
              <a:t>Engagement of relevant expertise – resources to engage relevant members of the science community (e.g., travel support).</a:t>
            </a:r>
          </a:p>
          <a:p>
            <a:pPr lvl="1"/>
            <a:r>
              <a:rPr lang="en-US" dirty="0"/>
              <a:t>Payoff – to both the CBP Partnership and SS participants. </a:t>
            </a:r>
          </a:p>
          <a:p>
            <a:pPr lvl="2"/>
            <a:r>
              <a:rPr lang="en-US" dirty="0"/>
              <a:t>F</a:t>
            </a:r>
            <a:r>
              <a:rPr lang="en-US" dirty="0" smtClean="0"/>
              <a:t>ocused </a:t>
            </a:r>
            <a:r>
              <a:rPr lang="en-US" dirty="0"/>
              <a:t>effort of and engaged SS cohort to address a specific need. </a:t>
            </a:r>
          </a:p>
          <a:p>
            <a:pPr lvl="2"/>
            <a:r>
              <a:rPr lang="en-US" dirty="0"/>
              <a:t>P</a:t>
            </a:r>
            <a:r>
              <a:rPr lang="en-US" dirty="0" smtClean="0"/>
              <a:t>ublishable </a:t>
            </a:r>
            <a:r>
              <a:rPr lang="en-US" dirty="0"/>
              <a:t>work and synergies that may result in additional collaborations.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9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1891"/>
            <a:ext cx="7886700" cy="55950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(DRAFT) </a:t>
            </a:r>
            <a:r>
              <a:rPr lang="en-US" sz="3200" dirty="0" smtClean="0"/>
              <a:t>General STAC </a:t>
            </a:r>
            <a:r>
              <a:rPr lang="en-US" sz="3200" dirty="0"/>
              <a:t>Science Synthesis </a:t>
            </a:r>
            <a:r>
              <a:rPr lang="en-US" sz="3200" dirty="0" smtClean="0"/>
              <a:t>Model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a </a:t>
            </a:r>
            <a:r>
              <a:rPr lang="en-US" dirty="0" smtClean="0"/>
              <a:t>research scientist </a:t>
            </a:r>
            <a:r>
              <a:rPr lang="en-US" dirty="0"/>
              <a:t>and Advisory Committee. The </a:t>
            </a:r>
            <a:r>
              <a:rPr lang="en-US" dirty="0" smtClean="0"/>
              <a:t>scientist </a:t>
            </a:r>
            <a:r>
              <a:rPr lang="en-US" dirty="0"/>
              <a:t>will be </a:t>
            </a:r>
            <a:r>
              <a:rPr lang="en-US" dirty="0" smtClean="0"/>
              <a:t>employed by the Chesapeake </a:t>
            </a:r>
            <a:r>
              <a:rPr lang="en-US" dirty="0"/>
              <a:t>Research Consortium (CRC) </a:t>
            </a:r>
            <a:r>
              <a:rPr lang="en-US" dirty="0" smtClean="0"/>
              <a:t>and located as appropriate for the work. </a:t>
            </a:r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Advisory Committees (AC) will be composed of 3 to 5 members with one AC member being a current STAC member. An AC will be led by one or more researchers currently active in the area of the proposed SS project.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15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Heard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Biogeochemical dynamics of speciation </a:t>
            </a:r>
          </a:p>
          <a:p>
            <a:r>
              <a:rPr lang="en-US" dirty="0" smtClean="0"/>
              <a:t>Conduct multi-model comparison and skill assessment for estuarine models</a:t>
            </a:r>
          </a:p>
          <a:p>
            <a:r>
              <a:rPr lang="en-US" dirty="0" smtClean="0"/>
              <a:t>BMP efficiencies and resiliency </a:t>
            </a:r>
          </a:p>
          <a:p>
            <a:r>
              <a:rPr lang="en-US" dirty="0" smtClean="0"/>
              <a:t>Holistic assessment of regional resilience</a:t>
            </a:r>
          </a:p>
          <a:p>
            <a:pPr lvl="1"/>
            <a:r>
              <a:rPr lang="en-US" dirty="0" smtClean="0"/>
              <a:t>Resilience </a:t>
            </a:r>
            <a:r>
              <a:rPr lang="en-US" dirty="0"/>
              <a:t>to extremes? Flooding? </a:t>
            </a:r>
            <a:endParaRPr lang="en-US" dirty="0" smtClean="0"/>
          </a:p>
          <a:p>
            <a:pPr lvl="1"/>
            <a:r>
              <a:rPr lang="en-US" dirty="0" smtClean="0"/>
              <a:t>Coupling </a:t>
            </a:r>
            <a:r>
              <a:rPr lang="en-US" dirty="0"/>
              <a:t>local concerns with broader Bay resiliency across the </a:t>
            </a:r>
            <a:r>
              <a:rPr lang="en-US" dirty="0" smtClean="0"/>
              <a:t>watershed</a:t>
            </a:r>
            <a:endParaRPr lang="en-US" dirty="0"/>
          </a:p>
          <a:p>
            <a:r>
              <a:rPr lang="en-US" dirty="0" smtClean="0"/>
              <a:t>Assess ability to meet current Bay Agreement goals and water </a:t>
            </a:r>
            <a:r>
              <a:rPr lang="en-US" dirty="0"/>
              <a:t>quality </a:t>
            </a:r>
            <a:r>
              <a:rPr lang="en-US" dirty="0" smtClean="0"/>
              <a:t>standards under future climate conditions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00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eisman_USG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nthesisEffortsOverview" id="{99A4E9B3-D8C0-43E5-9CAA-8D7AF74E2BF1}" vid="{CCF0E485-23E5-4F14-A6C5-81700C9A28A1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uefade" id="{0E61F032-D1BC-47A8-A5C4-D66F08EC493C}" vid="{C372CA73-5EE4-40E8-99B6-3C541ACC1D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487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Office Theme</vt:lpstr>
      <vt:lpstr>Keisman_USGS</vt:lpstr>
      <vt:lpstr>1_Office Theme</vt:lpstr>
      <vt:lpstr>PowerPoint Presentation</vt:lpstr>
      <vt:lpstr>PowerPoint Presentation</vt:lpstr>
      <vt:lpstr>STAC Synthesis - Background</vt:lpstr>
      <vt:lpstr>PowerPoint Presentation</vt:lpstr>
      <vt:lpstr>PowerPoint Presentation</vt:lpstr>
      <vt:lpstr>Topics Heard Today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 Synthesis - Background</dc:title>
  <dc:creator>Dixon, Rachel</dc:creator>
  <cp:lastModifiedBy>Dixon, Rachel</cp:lastModifiedBy>
  <cp:revision>4</cp:revision>
  <dcterms:created xsi:type="dcterms:W3CDTF">2018-09-25T16:27:35Z</dcterms:created>
  <dcterms:modified xsi:type="dcterms:W3CDTF">2018-09-25T16:58:58Z</dcterms:modified>
</cp:coreProperties>
</file>