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7" r:id="rId3"/>
    <p:sldId id="267" r:id="rId4"/>
    <p:sldId id="260" r:id="rId5"/>
    <p:sldId id="262" r:id="rId6"/>
    <p:sldId id="271" r:id="rId7"/>
    <p:sldId id="261" r:id="rId8"/>
    <p:sldId id="272" r:id="rId9"/>
    <p:sldId id="270" r:id="rId10"/>
    <p:sldId id="268" r:id="rId11"/>
    <p:sldId id="263" r:id="rId12"/>
    <p:sldId id="265" r:id="rId13"/>
    <p:sldId id="259" r:id="rId14"/>
    <p:sldId id="258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66CA-1333-4EE6-8215-AC8A81F2054A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241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66CA-1333-4EE6-8215-AC8A81F2054A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809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66CA-1333-4EE6-8215-AC8A81F2054A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357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66CA-1333-4EE6-8215-AC8A81F2054A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025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66CA-1333-4EE6-8215-AC8A81F2054A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176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66CA-1333-4EE6-8215-AC8A81F2054A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230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66CA-1333-4EE6-8215-AC8A81F2054A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52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66CA-1333-4EE6-8215-AC8A81F2054A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644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66CA-1333-4EE6-8215-AC8A81F2054A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669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66CA-1333-4EE6-8215-AC8A81F2054A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974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66CA-1333-4EE6-8215-AC8A81F2054A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86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A66CA-1333-4EE6-8215-AC8A81F2054A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36623-10C6-4661-853E-2C887B6DA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512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A1FDF-3C74-428D-917A-E4C312CFB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Watershed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F82D0-B54C-456F-BD78-2C928102B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the N and P speciation</a:t>
            </a:r>
          </a:p>
          <a:p>
            <a:r>
              <a:rPr lang="en-US" dirty="0"/>
              <a:t>Change the nutrient response to flow and sediment change</a:t>
            </a:r>
          </a:p>
          <a:p>
            <a:r>
              <a:rPr lang="en-US" dirty="0"/>
              <a:t>Incorporate the effects of climate change into the BMP effectiveness estimates</a:t>
            </a:r>
          </a:p>
          <a:p>
            <a:r>
              <a:rPr lang="en-US" dirty="0"/>
              <a:t>Introduce uncertainty into the decision-making process</a:t>
            </a:r>
          </a:p>
        </p:txBody>
      </p:sp>
    </p:spTree>
    <p:extLst>
      <p:ext uri="{BB962C8B-B14F-4D97-AF65-F5344CB8AC3E}">
        <p14:creationId xmlns:p14="http://schemas.microsoft.com/office/powerpoint/2010/main" val="2250462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F5A7A-409F-40EA-84A6-45C5AE839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1772B-81B7-4FE7-869B-3BEF5DFDB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633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30A32-0DC4-4824-A1D2-73AB0C7E5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Knowledge Generation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84E0C-3751-4738-BD2A-BDD852FA90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Research on climate effects in general</a:t>
            </a:r>
          </a:p>
          <a:p>
            <a:r>
              <a:rPr lang="en-US" dirty="0"/>
              <a:t>Finer scale models</a:t>
            </a:r>
          </a:p>
          <a:p>
            <a:pPr lvl="1"/>
            <a:r>
              <a:rPr lang="en-US" dirty="0"/>
              <a:t>Knowledge generation to be generalized</a:t>
            </a:r>
          </a:p>
          <a:p>
            <a:pPr lvl="2"/>
            <a:r>
              <a:rPr lang="en-US" dirty="0"/>
              <a:t>Would allow for climate analysis that could be used in BMP panels</a:t>
            </a:r>
          </a:p>
          <a:p>
            <a:pPr lvl="2"/>
            <a:endParaRPr lang="en-US" dirty="0"/>
          </a:p>
          <a:p>
            <a:r>
              <a:rPr lang="en-US" dirty="0"/>
              <a:t>Finer scale data on inputs and water quality</a:t>
            </a:r>
          </a:p>
        </p:txBody>
      </p:sp>
    </p:spTree>
    <p:extLst>
      <p:ext uri="{BB962C8B-B14F-4D97-AF65-F5344CB8AC3E}">
        <p14:creationId xmlns:p14="http://schemas.microsoft.com/office/powerpoint/2010/main" val="961325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5BECE-B344-45D7-A6FC-FE93855C6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Add-ons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D2DE5-1ED1-4222-A69C-244BA1FE8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Need to articulate to PSC that we need research money</a:t>
            </a:r>
          </a:p>
          <a:p>
            <a:r>
              <a:rPr lang="en-US" dirty="0"/>
              <a:t>Linkage between climate change and future land use</a:t>
            </a:r>
          </a:p>
          <a:p>
            <a:r>
              <a:rPr lang="en-US" dirty="0"/>
              <a:t>Linkage between climate change and Conowingo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832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E5A81-FB95-4D2C-ABB8-0D07C669A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 for 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31AC6-5A62-4EEB-941C-2BB189309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Speciation</a:t>
            </a:r>
          </a:p>
          <a:p>
            <a:pPr lvl="1"/>
            <a:r>
              <a:rPr lang="en-US" dirty="0"/>
              <a:t>Current – N speciation determined by </a:t>
            </a:r>
          </a:p>
          <a:p>
            <a:endParaRPr lang="en-US" dirty="0"/>
          </a:p>
          <a:p>
            <a:r>
              <a:rPr lang="en-US" dirty="0"/>
              <a:t>Response to flow and sediment changes</a:t>
            </a:r>
          </a:p>
          <a:p>
            <a:pPr lvl="1"/>
            <a:r>
              <a:rPr lang="en-US" dirty="0" err="1"/>
              <a:t>TN:Flow</a:t>
            </a:r>
            <a:endParaRPr lang="en-US" dirty="0"/>
          </a:p>
          <a:p>
            <a:pPr lvl="1"/>
            <a:r>
              <a:rPr lang="en-US" dirty="0" err="1"/>
              <a:t>TP:Flow</a:t>
            </a:r>
            <a:endParaRPr lang="en-US" dirty="0"/>
          </a:p>
          <a:p>
            <a:pPr lvl="1"/>
            <a:r>
              <a:rPr lang="en-US" dirty="0"/>
              <a:t>Spatial variability in the response</a:t>
            </a:r>
          </a:p>
          <a:p>
            <a:endParaRPr lang="en-US" dirty="0"/>
          </a:p>
          <a:p>
            <a:r>
              <a:rPr lang="en-US" dirty="0"/>
              <a:t>Uncertainty</a:t>
            </a:r>
          </a:p>
          <a:p>
            <a:endParaRPr lang="en-US" dirty="0"/>
          </a:p>
          <a:p>
            <a:r>
              <a:rPr lang="en-US" dirty="0"/>
              <a:t>BMP efficiencies</a:t>
            </a:r>
          </a:p>
        </p:txBody>
      </p:sp>
    </p:spTree>
    <p:extLst>
      <p:ext uri="{BB962C8B-B14F-4D97-AF65-F5344CB8AC3E}">
        <p14:creationId xmlns:p14="http://schemas.microsoft.com/office/powerpoint/2010/main" val="29985342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E5A81-FB95-4D2C-ABB8-0D07C669A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Long-term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31AC6-5A62-4EEB-941C-2BB189309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Uncertainty</a:t>
            </a:r>
          </a:p>
          <a:p>
            <a:endParaRPr lang="en-US" dirty="0"/>
          </a:p>
          <a:p>
            <a:r>
              <a:rPr lang="en-US" dirty="0"/>
              <a:t>Co-Benefits, Costs, Social Science</a:t>
            </a:r>
          </a:p>
          <a:p>
            <a:endParaRPr lang="en-US" dirty="0"/>
          </a:p>
          <a:p>
            <a:r>
              <a:rPr lang="en-US" dirty="0"/>
              <a:t>Finer-scale modeling</a:t>
            </a:r>
          </a:p>
          <a:p>
            <a:endParaRPr lang="en-US" dirty="0"/>
          </a:p>
          <a:p>
            <a:r>
              <a:rPr lang="en-US" dirty="0"/>
              <a:t>BMP efficiencies</a:t>
            </a:r>
          </a:p>
        </p:txBody>
      </p:sp>
    </p:spTree>
    <p:extLst>
      <p:ext uri="{BB962C8B-B14F-4D97-AF65-F5344CB8AC3E}">
        <p14:creationId xmlns:p14="http://schemas.microsoft.com/office/powerpoint/2010/main" val="17837434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EDA7D-C703-4232-BEE5-665CE765B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0D819-9EE5-4354-A9C2-3E9940785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Bgc</a:t>
            </a:r>
            <a:r>
              <a:rPr lang="en-US" dirty="0"/>
              <a:t> signals in species</a:t>
            </a:r>
          </a:p>
        </p:txBody>
      </p:sp>
    </p:spTree>
    <p:extLst>
      <p:ext uri="{BB962C8B-B14F-4D97-AF65-F5344CB8AC3E}">
        <p14:creationId xmlns:p14="http://schemas.microsoft.com/office/powerpoint/2010/main" val="13798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E5A81-FB95-4D2C-ABB8-0D07C669A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the N and P Speciation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31AC6-5A62-4EEB-941C-2BB189309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070" y="1457739"/>
            <a:ext cx="8295860" cy="540026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Current</a:t>
            </a:r>
          </a:p>
          <a:p>
            <a:pPr lvl="1"/>
            <a:r>
              <a:rPr lang="en-US" dirty="0"/>
              <a:t>N speciation determined by observed relationship between load per acre and nitrate percent</a:t>
            </a:r>
          </a:p>
          <a:p>
            <a:pPr lvl="1"/>
            <a:r>
              <a:rPr lang="en-US" dirty="0"/>
              <a:t>Probably a land use and water balance signal</a:t>
            </a:r>
          </a:p>
          <a:p>
            <a:r>
              <a:rPr lang="en-US" dirty="0"/>
              <a:t>2019 - How would speciation respond to climate signal?</a:t>
            </a:r>
          </a:p>
          <a:p>
            <a:pPr lvl="1"/>
            <a:r>
              <a:rPr lang="en-US" dirty="0"/>
              <a:t>Perhaps looking at observed surface and baseflow speciation and apply modeled change in surface and baseflow?</a:t>
            </a:r>
          </a:p>
          <a:p>
            <a:pPr lvl="1"/>
            <a:r>
              <a:rPr lang="en-US" dirty="0"/>
              <a:t>Likely assume no change</a:t>
            </a:r>
          </a:p>
          <a:p>
            <a:r>
              <a:rPr lang="en-US" dirty="0"/>
              <a:t>Long term – </a:t>
            </a:r>
          </a:p>
          <a:p>
            <a:pPr lvl="1"/>
            <a:r>
              <a:rPr lang="en-US" dirty="0"/>
              <a:t>Complex observed Concentration-discharge relationships</a:t>
            </a:r>
          </a:p>
          <a:p>
            <a:pPr lvl="1"/>
            <a:r>
              <a:rPr lang="en-US" dirty="0"/>
              <a:t>Land use and geology-dependent (through sparrow?). Can we tease out climate from land use and BMP implementation</a:t>
            </a:r>
          </a:p>
          <a:p>
            <a:pPr lvl="1"/>
            <a:r>
              <a:rPr lang="en-US" dirty="0"/>
              <a:t>Review of smaller scale studies?</a:t>
            </a:r>
          </a:p>
          <a:p>
            <a:pPr lvl="1"/>
            <a:r>
              <a:rPr lang="en-US" dirty="0"/>
              <a:t>Mine existing data sets: DNR storm sampling network, national BMP database; MS4 databases; Jordan/Weller, Occoquan</a:t>
            </a:r>
          </a:p>
          <a:p>
            <a:pPr lvl="1"/>
            <a:r>
              <a:rPr lang="en-US" dirty="0"/>
              <a:t>CEAP data as you move south indicates climate temperature change</a:t>
            </a:r>
          </a:p>
        </p:txBody>
      </p:sp>
    </p:spTree>
    <p:extLst>
      <p:ext uri="{BB962C8B-B14F-4D97-AF65-F5344CB8AC3E}">
        <p14:creationId xmlns:p14="http://schemas.microsoft.com/office/powerpoint/2010/main" val="1583193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E5A81-FB95-4D2C-ABB8-0D07C669A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the N and P Speciation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31AC6-5A62-4EEB-941C-2BB189309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070" y="1457739"/>
            <a:ext cx="8295860" cy="540026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Current</a:t>
            </a:r>
          </a:p>
          <a:p>
            <a:pPr lvl="1"/>
            <a:r>
              <a:rPr lang="en-US" dirty="0"/>
              <a:t>N speciation determined by observed relationship between load per acre and nitrate percent</a:t>
            </a:r>
          </a:p>
          <a:p>
            <a:pPr lvl="1"/>
            <a:r>
              <a:rPr lang="en-US" dirty="0"/>
              <a:t>Probably a land use and water balance signal</a:t>
            </a:r>
          </a:p>
          <a:p>
            <a:r>
              <a:rPr lang="en-US" dirty="0"/>
              <a:t>2019 - How would speciation respond to climate signal?</a:t>
            </a:r>
          </a:p>
          <a:p>
            <a:pPr lvl="1"/>
            <a:r>
              <a:rPr lang="en-US" dirty="0"/>
              <a:t>Perhaps looking at observed surface and baseflow speciation and apply modeled change in surface and baseflow?</a:t>
            </a:r>
          </a:p>
          <a:p>
            <a:pPr lvl="1"/>
            <a:r>
              <a:rPr lang="en-US" dirty="0"/>
              <a:t>Likely assume no change</a:t>
            </a:r>
          </a:p>
          <a:p>
            <a:r>
              <a:rPr lang="en-US" dirty="0"/>
              <a:t>Long term – </a:t>
            </a:r>
          </a:p>
          <a:p>
            <a:pPr lvl="1"/>
            <a:r>
              <a:rPr lang="en-US" dirty="0"/>
              <a:t>Complex observed Concentration-discharge relationships</a:t>
            </a:r>
          </a:p>
          <a:p>
            <a:pPr lvl="1"/>
            <a:r>
              <a:rPr lang="en-US" dirty="0"/>
              <a:t>Land use and geology-dependent (through sparrow?). Can we tease out climate from land use and BMP implementation</a:t>
            </a:r>
          </a:p>
          <a:p>
            <a:pPr lvl="1"/>
            <a:r>
              <a:rPr lang="en-US" dirty="0"/>
              <a:t>Review of smaller scale studies?</a:t>
            </a:r>
          </a:p>
          <a:p>
            <a:pPr lvl="1"/>
            <a:r>
              <a:rPr lang="en-US" dirty="0"/>
              <a:t>Mine existing data sets: DNR storm sampling network, national BMP database; MS4 databases; Jordan/Weller, Occoquan</a:t>
            </a:r>
          </a:p>
          <a:p>
            <a:pPr lvl="1"/>
            <a:r>
              <a:rPr lang="en-US" dirty="0"/>
              <a:t>CEAP data as you move south indicates climate temperature change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42DDB1-0DE0-4DBD-BB77-B6DDAA1965F3}"/>
              </a:ext>
            </a:extLst>
          </p:cNvPr>
          <p:cNvSpPr txBox="1"/>
          <p:nvPr/>
        </p:nvSpPr>
        <p:spPr>
          <a:xfrm>
            <a:off x="2557669" y="2183137"/>
            <a:ext cx="3681777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7200" dirty="0">
                <a:solidFill>
                  <a:srgbClr val="FF0000"/>
                </a:solidFill>
              </a:rPr>
              <a:t>Synthesis</a:t>
            </a:r>
          </a:p>
        </p:txBody>
      </p:sp>
    </p:spTree>
    <p:extLst>
      <p:ext uri="{BB962C8B-B14F-4D97-AF65-F5344CB8AC3E}">
        <p14:creationId xmlns:p14="http://schemas.microsoft.com/office/powerpoint/2010/main" val="1520777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70059-8219-45D5-97C7-7AC5776EA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Nutrient Responses to Flow and Sediment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8CBEA-91CB-4D19-A1C1-C0F206EEF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716464"/>
          </a:xfrm>
        </p:spPr>
        <p:txBody>
          <a:bodyPr/>
          <a:lstStyle/>
          <a:p>
            <a:r>
              <a:rPr lang="en-US" dirty="0"/>
              <a:t>Current – </a:t>
            </a:r>
          </a:p>
          <a:p>
            <a:pPr lvl="1"/>
            <a:r>
              <a:rPr lang="en-US" dirty="0"/>
              <a:t>TN is 1:1 with flow</a:t>
            </a:r>
          </a:p>
          <a:p>
            <a:pPr lvl="1"/>
            <a:r>
              <a:rPr lang="en-US" dirty="0"/>
              <a:t>TP is based on surface runoff and sediment washoff except in developed where there is no effect</a:t>
            </a:r>
          </a:p>
          <a:p>
            <a:r>
              <a:rPr lang="en-US" dirty="0"/>
              <a:t>2019 and long term</a:t>
            </a:r>
          </a:p>
          <a:p>
            <a:pPr lvl="1"/>
            <a:r>
              <a:rPr lang="en-US" dirty="0"/>
              <a:t>Spatially vary the N relationship.</a:t>
            </a:r>
          </a:p>
          <a:p>
            <a:pPr lvl="2"/>
            <a:r>
              <a:rPr lang="en-US" dirty="0"/>
              <a:t>Perhaps existing sensitivities to groundwater recharge and available water capacity</a:t>
            </a:r>
          </a:p>
          <a:p>
            <a:pPr lvl="1"/>
            <a:r>
              <a:rPr lang="en-US" dirty="0"/>
              <a:t>Developed area Sensitivity to P</a:t>
            </a:r>
          </a:p>
          <a:p>
            <a:pPr lvl="2"/>
            <a:r>
              <a:rPr lang="en-US" dirty="0"/>
              <a:t>Review of small-scale modeling efforts</a:t>
            </a:r>
          </a:p>
          <a:p>
            <a:pPr lvl="1"/>
            <a:r>
              <a:rPr lang="en-US" dirty="0"/>
              <a:t>SSOs would have an effect</a:t>
            </a:r>
          </a:p>
        </p:txBody>
      </p:sp>
    </p:spTree>
    <p:extLst>
      <p:ext uri="{BB962C8B-B14F-4D97-AF65-F5344CB8AC3E}">
        <p14:creationId xmlns:p14="http://schemas.microsoft.com/office/powerpoint/2010/main" val="2690847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1A669-C9D0-4A0F-B545-62C164B4F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522" y="365126"/>
            <a:ext cx="8878956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Incorporate the effects of climate change into the BMP effectiveness estimates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F9B7C-75BE-44AC-BE5D-CC108911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See prior STAC workshop!</a:t>
            </a:r>
          </a:p>
          <a:p>
            <a:pPr lvl="1"/>
            <a:r>
              <a:rPr lang="en-US" dirty="0"/>
              <a:t>BMP panels are supposed to deal with it now, but none do</a:t>
            </a:r>
          </a:p>
          <a:p>
            <a:pPr lvl="1"/>
            <a:r>
              <a:rPr lang="en-US" dirty="0"/>
              <a:t>Need IDF curves some are already developed</a:t>
            </a:r>
          </a:p>
          <a:p>
            <a:pPr lvl="1"/>
            <a:r>
              <a:rPr lang="en-US" dirty="0"/>
              <a:t>Need response to IDF curves</a:t>
            </a:r>
          </a:p>
          <a:p>
            <a:r>
              <a:rPr lang="en-US" dirty="0"/>
              <a:t>CBP recommend that states update their stormwater  regulations (CA, WI, MA, Canada)</a:t>
            </a:r>
          </a:p>
          <a:p>
            <a:r>
              <a:rPr lang="en-US" dirty="0"/>
              <a:t>Consider failure in extreme conditions</a:t>
            </a:r>
          </a:p>
          <a:p>
            <a:r>
              <a:rPr lang="en-US" dirty="0"/>
              <a:t>Co-benefits change as well as efficiencies</a:t>
            </a:r>
          </a:p>
          <a:p>
            <a:r>
              <a:rPr lang="en-US" dirty="0"/>
              <a:t>Request </a:t>
            </a:r>
            <a:r>
              <a:rPr lang="en-US" dirty="0" err="1"/>
              <a:t>CBTrust</a:t>
            </a:r>
            <a:r>
              <a:rPr lang="en-US" dirty="0"/>
              <a:t> RFP for BMP response to climate change.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116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1A669-C9D0-4A0F-B545-62C164B4F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522" y="365126"/>
            <a:ext cx="8878956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Incorporate the effects of climate change into the BMP effectiveness estimates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F9B7C-75BE-44AC-BE5D-CC108911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See prior STAC workshop!</a:t>
            </a:r>
          </a:p>
          <a:p>
            <a:pPr lvl="1"/>
            <a:r>
              <a:rPr lang="en-US" dirty="0"/>
              <a:t>BMP panels are supposed to deal with it now, but none do</a:t>
            </a:r>
          </a:p>
          <a:p>
            <a:pPr lvl="1"/>
            <a:r>
              <a:rPr lang="en-US" dirty="0"/>
              <a:t>Need IDF curves some are already developed</a:t>
            </a:r>
          </a:p>
          <a:p>
            <a:pPr lvl="1"/>
            <a:r>
              <a:rPr lang="en-US" dirty="0"/>
              <a:t>Need response to IDF curves</a:t>
            </a:r>
          </a:p>
          <a:p>
            <a:r>
              <a:rPr lang="en-US" dirty="0"/>
              <a:t>CBP recommend that states update their stormwater  regulations (CA, WI, MA, Canada)</a:t>
            </a:r>
          </a:p>
          <a:p>
            <a:r>
              <a:rPr lang="en-US" dirty="0"/>
              <a:t>Consider failure in extreme conditions</a:t>
            </a:r>
          </a:p>
          <a:p>
            <a:r>
              <a:rPr lang="en-US" dirty="0"/>
              <a:t>Co-benefits change as well as efficiencies</a:t>
            </a:r>
          </a:p>
          <a:p>
            <a:r>
              <a:rPr lang="en-US" dirty="0"/>
              <a:t>Request </a:t>
            </a:r>
            <a:r>
              <a:rPr lang="en-US" dirty="0" err="1"/>
              <a:t>CBTrust</a:t>
            </a:r>
            <a:r>
              <a:rPr lang="en-US" dirty="0"/>
              <a:t> RFP for BMP response to climate change.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C22D67-F3AD-4080-8C28-7DA4B03E8662}"/>
              </a:ext>
            </a:extLst>
          </p:cNvPr>
          <p:cNvSpPr txBox="1"/>
          <p:nvPr/>
        </p:nvSpPr>
        <p:spPr>
          <a:xfrm>
            <a:off x="2557669" y="2183137"/>
            <a:ext cx="3681777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7200" dirty="0">
                <a:solidFill>
                  <a:srgbClr val="FF0000"/>
                </a:solidFill>
              </a:rPr>
              <a:t>Synthesis</a:t>
            </a:r>
          </a:p>
        </p:txBody>
      </p:sp>
    </p:spTree>
    <p:extLst>
      <p:ext uri="{BB962C8B-B14F-4D97-AF65-F5344CB8AC3E}">
        <p14:creationId xmlns:p14="http://schemas.microsoft.com/office/powerpoint/2010/main" val="2407136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017A4-AE22-4B25-ADE8-8DAF949A5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043" y="106019"/>
            <a:ext cx="8507896" cy="1086678"/>
          </a:xfrm>
        </p:spPr>
        <p:txBody>
          <a:bodyPr>
            <a:normAutofit fontScale="90000"/>
          </a:bodyPr>
          <a:lstStyle/>
          <a:p>
            <a:r>
              <a:rPr lang="en-US" dirty="0"/>
              <a:t>Introduce uncertainty into the decision-making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5ECFE-0C77-4DA0-8A10-19C55700D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043" y="1298714"/>
            <a:ext cx="8613914" cy="555928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Climate change presents an opportunity for a ‘trial run’ of decision making under uncertainty</a:t>
            </a:r>
          </a:p>
          <a:p>
            <a:pPr lvl="1"/>
            <a:r>
              <a:rPr lang="en-US" dirty="0"/>
              <a:t>Smaller stakes than full target-setting</a:t>
            </a:r>
          </a:p>
          <a:p>
            <a:pPr lvl="1"/>
            <a:r>
              <a:rPr lang="en-US" dirty="0"/>
              <a:t>Some uncertainty components determined</a:t>
            </a:r>
          </a:p>
          <a:p>
            <a:r>
              <a:rPr lang="en-US" dirty="0"/>
              <a:t>2019 - Present to managers as probabilities</a:t>
            </a:r>
          </a:p>
          <a:p>
            <a:pPr lvl="1"/>
            <a:r>
              <a:rPr lang="en-US" dirty="0"/>
              <a:t>5% chance that climate has no or beneficial effect on oxygen</a:t>
            </a:r>
          </a:p>
          <a:p>
            <a:pPr lvl="1"/>
            <a:r>
              <a:rPr lang="en-US" dirty="0"/>
              <a:t>50% chance that it is equivalent to a 9 million </a:t>
            </a:r>
            <a:r>
              <a:rPr lang="en-US" dirty="0" err="1"/>
              <a:t>lb</a:t>
            </a:r>
            <a:r>
              <a:rPr lang="en-US" dirty="0"/>
              <a:t> reduction or more</a:t>
            </a:r>
          </a:p>
          <a:p>
            <a:pPr lvl="2"/>
            <a:r>
              <a:rPr lang="en-US" dirty="0"/>
              <a:t> or</a:t>
            </a:r>
          </a:p>
          <a:p>
            <a:pPr lvl="1"/>
            <a:r>
              <a:rPr lang="en-US" dirty="0"/>
              <a:t>Climate change increases risk of failure by a certain amount</a:t>
            </a:r>
          </a:p>
          <a:p>
            <a:pPr lvl="1"/>
            <a:r>
              <a:rPr lang="en-US" dirty="0"/>
              <a:t>Reducing loads by 9 million lbs reduces that risk of failure by X%</a:t>
            </a:r>
          </a:p>
          <a:p>
            <a:r>
              <a:rPr lang="en-US" dirty="0"/>
              <a:t>Longer-term</a:t>
            </a:r>
          </a:p>
          <a:p>
            <a:pPr lvl="1"/>
            <a:r>
              <a:rPr lang="en-US" dirty="0"/>
              <a:t>fully integrate uncertainty into models and decisions</a:t>
            </a:r>
          </a:p>
          <a:p>
            <a:pPr lvl="1"/>
            <a:r>
              <a:rPr lang="en-US" dirty="0"/>
              <a:t>Convert to probabilities of environmental consequences and benefits in dollars</a:t>
            </a:r>
          </a:p>
          <a:p>
            <a:pPr lvl="1"/>
            <a:r>
              <a:rPr lang="en-US" dirty="0"/>
              <a:t>Consider robust decision making</a:t>
            </a:r>
          </a:p>
        </p:txBody>
      </p:sp>
    </p:spTree>
    <p:extLst>
      <p:ext uri="{BB962C8B-B14F-4D97-AF65-F5344CB8AC3E}">
        <p14:creationId xmlns:p14="http://schemas.microsoft.com/office/powerpoint/2010/main" val="3070636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613F1F4-E30D-4831-BFFA-DC6269ACB4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896" r="20251"/>
          <a:stretch/>
        </p:blipFill>
        <p:spPr>
          <a:xfrm>
            <a:off x="1842052" y="2329865"/>
            <a:ext cx="5221357" cy="3342857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AB17660-03E6-45A3-A813-4CEBDB162209}"/>
              </a:ext>
            </a:extLst>
          </p:cNvPr>
          <p:cNvCxnSpPr/>
          <p:nvPr/>
        </p:nvCxnSpPr>
        <p:spPr>
          <a:xfrm>
            <a:off x="2544417" y="1729409"/>
            <a:ext cx="0" cy="3843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C6214EB-BF9D-4489-AA18-6DD6DFCA9F45}"/>
              </a:ext>
            </a:extLst>
          </p:cNvPr>
          <p:cNvSpPr txBox="1"/>
          <p:nvPr/>
        </p:nvSpPr>
        <p:spPr>
          <a:xfrm rot="16200000">
            <a:off x="-556592" y="3621277"/>
            <a:ext cx="2197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Probability =&gt;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75E57E0-EE53-411D-8F07-8C543574A4CD}"/>
              </a:ext>
            </a:extLst>
          </p:cNvPr>
          <p:cNvSpPr txBox="1"/>
          <p:nvPr/>
        </p:nvSpPr>
        <p:spPr>
          <a:xfrm>
            <a:off x="2246243" y="6172995"/>
            <a:ext cx="36873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Additional Reduction =&gt;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5793DE7-82A5-43F7-A63A-691CF2DC2940}"/>
              </a:ext>
            </a:extLst>
          </p:cNvPr>
          <p:cNvCxnSpPr/>
          <p:nvPr/>
        </p:nvCxnSpPr>
        <p:spPr>
          <a:xfrm>
            <a:off x="4452730" y="1729409"/>
            <a:ext cx="0" cy="3843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D919520-6D4F-48EB-8418-04D7E4CE0178}"/>
              </a:ext>
            </a:extLst>
          </p:cNvPr>
          <p:cNvSpPr txBox="1"/>
          <p:nvPr/>
        </p:nvSpPr>
        <p:spPr>
          <a:xfrm>
            <a:off x="2354979" y="559994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6BDF7F-6ED3-467A-B689-BAD78752B4BE}"/>
              </a:ext>
            </a:extLst>
          </p:cNvPr>
          <p:cNvSpPr txBox="1"/>
          <p:nvPr/>
        </p:nvSpPr>
        <p:spPr>
          <a:xfrm>
            <a:off x="4282651" y="5611147"/>
            <a:ext cx="10231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9 </a:t>
            </a:r>
            <a:r>
              <a:rPr lang="en-US" sz="2400" dirty="0" err="1"/>
              <a:t>Mlbs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90336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A1FDF-3C74-428D-917A-E4C312CFB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Watershed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F82D0-B54C-456F-BD78-2C928102B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the N and P speciation</a:t>
            </a:r>
          </a:p>
          <a:p>
            <a:r>
              <a:rPr lang="en-US" dirty="0"/>
              <a:t>Change the nutrient response to flow and sediment change</a:t>
            </a:r>
          </a:p>
          <a:p>
            <a:r>
              <a:rPr lang="en-US" dirty="0"/>
              <a:t>Incorporate the effects of climate change into the BMP effectiveness estimates</a:t>
            </a:r>
          </a:p>
          <a:p>
            <a:r>
              <a:rPr lang="en-US" dirty="0"/>
              <a:t>Introduce uncertainty into the decision-making process</a:t>
            </a:r>
          </a:p>
        </p:txBody>
      </p:sp>
    </p:spTree>
    <p:extLst>
      <p:ext uri="{BB962C8B-B14F-4D97-AF65-F5344CB8AC3E}">
        <p14:creationId xmlns:p14="http://schemas.microsoft.com/office/powerpoint/2010/main" val="1272670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328</TotalTime>
  <Words>769</Words>
  <Application>Microsoft Office PowerPoint</Application>
  <PresentationFormat>On-screen Show (4:3)</PresentationFormat>
  <Paragraphs>117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Watershed Group</vt:lpstr>
      <vt:lpstr>Change the N and P Speciation</vt:lpstr>
      <vt:lpstr>Change the N and P Speciation</vt:lpstr>
      <vt:lpstr>Nutrient Responses to Flow and Sediment Changes</vt:lpstr>
      <vt:lpstr>Incorporate the effects of climate change into the BMP effectiveness estimates</vt:lpstr>
      <vt:lpstr>Incorporate the effects of climate change into the BMP effectiveness estimates</vt:lpstr>
      <vt:lpstr>Introduce uncertainty into the decision-making process</vt:lpstr>
      <vt:lpstr>PowerPoint Presentation</vt:lpstr>
      <vt:lpstr>Watershed Group</vt:lpstr>
      <vt:lpstr>PowerPoint Presentation</vt:lpstr>
      <vt:lpstr>Knowledge Generation</vt:lpstr>
      <vt:lpstr>Add-ons</vt:lpstr>
      <vt:lpstr>Recommendations for 2019</vt:lpstr>
      <vt:lpstr>Long-term</vt:lpstr>
      <vt:lpstr>synthesis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</dc:title>
  <dc:creator>Qian Zhang</dc:creator>
  <cp:lastModifiedBy>Gary Shenk</cp:lastModifiedBy>
  <cp:revision>21</cp:revision>
  <dcterms:created xsi:type="dcterms:W3CDTF">2018-09-24T18:58:18Z</dcterms:created>
  <dcterms:modified xsi:type="dcterms:W3CDTF">2018-09-25T14:54:11Z</dcterms:modified>
</cp:coreProperties>
</file>