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61" r:id="rId2"/>
    <p:sldId id="300" r:id="rId3"/>
    <p:sldId id="29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393F"/>
    <a:srgbClr val="FFFF66"/>
    <a:srgbClr val="5C9CD6"/>
    <a:srgbClr val="FFFF00"/>
    <a:srgbClr val="00FFFF"/>
    <a:srgbClr val="FF9999"/>
    <a:srgbClr val="00FF00"/>
    <a:srgbClr val="38A800"/>
    <a:srgbClr val="FF0000"/>
    <a:srgbClr val="FF5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91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B04C8-D09F-453A-B7C9-A217D5C83CBF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E3DD5-5EAA-492C-8659-448E2CEDD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64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BE30-F052-4D11-B6BD-63C5EDE951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1B20-5869-4CF7-8CB2-43F52BE4A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36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BE30-F052-4D11-B6BD-63C5EDE951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1B20-5869-4CF7-8CB2-43F52BE4A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1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BE30-F052-4D11-B6BD-63C5EDE951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1B20-5869-4CF7-8CB2-43F52BE4A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54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BE30-F052-4D11-B6BD-63C5EDE951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1B20-5869-4CF7-8CB2-43F52BE4A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8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BE30-F052-4D11-B6BD-63C5EDE951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1B20-5869-4CF7-8CB2-43F52BE4A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5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BE30-F052-4D11-B6BD-63C5EDE951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1B20-5869-4CF7-8CB2-43F52BE4A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29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BE30-F052-4D11-B6BD-63C5EDE951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1B20-5869-4CF7-8CB2-43F52BE4A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27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BE30-F052-4D11-B6BD-63C5EDE951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1B20-5869-4CF7-8CB2-43F52BE4A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1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BE30-F052-4D11-B6BD-63C5EDE951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1B20-5869-4CF7-8CB2-43F52BE4A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32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BE30-F052-4D11-B6BD-63C5EDE951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1B20-5869-4CF7-8CB2-43F52BE4A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61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BE30-F052-4D11-B6BD-63C5EDE951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1B20-5869-4CF7-8CB2-43F52BE4A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13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7375E"/>
            </a:gs>
            <a:gs pos="50000">
              <a:srgbClr val="5584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1BE30-F052-4D11-B6BD-63C5EDE95174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01B20-5869-4CF7-8CB2-43F52BE4A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235" y="226695"/>
            <a:ext cx="8763000" cy="1328023"/>
          </a:xfrm>
          <a:prstGeom prst="roundRect">
            <a:avLst/>
          </a:prstGeom>
          <a:solidFill>
            <a:schemeClr val="tx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h="1143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 the </a:t>
            </a:r>
            <a:r>
              <a:rPr lang="en-US" sz="36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 of extreme rainfall events </a:t>
            </a:r>
            <a:r>
              <a:rPr lang="en-US" sz="36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nutrient </a:t>
            </a:r>
            <a:r>
              <a:rPr lang="en-US" sz="36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 from agricultural watersheds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2447544"/>
            <a:ext cx="917257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Anthony Buda</a:t>
            </a:r>
          </a:p>
          <a:p>
            <a:pPr algn="ctr"/>
            <a:r>
              <a:rPr lang="en-US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USDA Agricultural Research Service</a:t>
            </a:r>
          </a:p>
          <a:p>
            <a:pPr algn="ctr"/>
            <a:r>
              <a:rPr lang="en-US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Park, PA</a:t>
            </a:r>
            <a:endParaRPr lang="en-US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234" y="5200650"/>
            <a:ext cx="8763000" cy="1592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24475" y="5387280"/>
            <a:ext cx="3615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September 24-25, 2018</a:t>
            </a:r>
          </a:p>
          <a:p>
            <a:pPr algn="ctr"/>
            <a:endParaRPr lang="en-US" sz="400" dirty="0" smtClean="0"/>
          </a:p>
          <a:p>
            <a:pPr algn="ctr"/>
            <a:endParaRPr lang="en-US" sz="400" i="1" dirty="0" smtClean="0"/>
          </a:p>
          <a:p>
            <a:pPr algn="ctr"/>
            <a:r>
              <a:rPr lang="en-US" sz="2000" dirty="0" smtClean="0"/>
              <a:t>Crowne Plaza Hotel</a:t>
            </a:r>
          </a:p>
          <a:p>
            <a:pPr algn="ctr"/>
            <a:endParaRPr lang="en-US" sz="400" dirty="0" smtClean="0"/>
          </a:p>
          <a:p>
            <a:pPr algn="ctr"/>
            <a:r>
              <a:rPr lang="en-US" sz="2000" dirty="0" smtClean="0"/>
              <a:t>Annapolis, MD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71462" y="5268859"/>
            <a:ext cx="5033963" cy="1446266"/>
          </a:xfrm>
          <a:prstGeom prst="rect">
            <a:avLst/>
          </a:prstGeom>
          <a:solidFill>
            <a:srgbClr val="BDD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1463" y="5301994"/>
            <a:ext cx="50482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smtClean="0"/>
              <a:t>STAC </a:t>
            </a:r>
            <a:r>
              <a:rPr lang="en-US" sz="1900" b="1" dirty="0" smtClean="0"/>
              <a:t>Workshop: </a:t>
            </a:r>
            <a:r>
              <a:rPr lang="en-US" sz="1900" b="1" i="1" dirty="0" smtClean="0"/>
              <a:t>Climate </a:t>
            </a:r>
            <a:r>
              <a:rPr lang="en-US" sz="1900" b="1" i="1" dirty="0" smtClean="0"/>
              <a:t>Change </a:t>
            </a:r>
            <a:r>
              <a:rPr lang="en-US" sz="1900" b="1" i="1" dirty="0" smtClean="0"/>
              <a:t>Modeling 2.0</a:t>
            </a:r>
            <a:endParaRPr lang="en-US" sz="1900" b="1" i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5" y="5714963"/>
            <a:ext cx="4806688" cy="84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7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49" t="1" r="24472" b="42222"/>
          <a:stretch/>
        </p:blipFill>
        <p:spPr>
          <a:xfrm>
            <a:off x="0" y="-2922"/>
            <a:ext cx="9163878" cy="6860922"/>
          </a:xfrm>
          <a:prstGeom prst="rect">
            <a:avLst/>
          </a:prstGeom>
        </p:spPr>
      </p:pic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0" y="0"/>
            <a:ext cx="9144001" cy="118744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in point: Tropical Storm Lee in 2011</a:t>
            </a:r>
            <a:endParaRPr lang="en-US" sz="39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Lee contributed significantly to 2011 and decadal P loss</a:t>
            </a:r>
            <a:endParaRPr lang="en-US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6446" y="4765935"/>
            <a:ext cx="1706770" cy="1404489"/>
            <a:chOff x="2002538" y="3850136"/>
            <a:chExt cx="1402459" cy="1280160"/>
          </a:xfrm>
        </p:grpSpPr>
        <p:sp>
          <p:nvSpPr>
            <p:cNvPr id="5" name="Cube 4"/>
            <p:cNvSpPr/>
            <p:nvPr/>
          </p:nvSpPr>
          <p:spPr>
            <a:xfrm>
              <a:off x="2002538" y="3850136"/>
              <a:ext cx="1402459" cy="1280160"/>
            </a:xfrm>
            <a:prstGeom prst="cube">
              <a:avLst>
                <a:gd name="adj" fmla="val 24286"/>
              </a:avLst>
            </a:prstGeom>
            <a:solidFill>
              <a:srgbClr val="5C9CD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95960" y="4470344"/>
              <a:ext cx="533727" cy="392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Lee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036444" y="4166013"/>
            <a:ext cx="1702600" cy="937222"/>
            <a:chOff x="2002537" y="3000256"/>
            <a:chExt cx="1399032" cy="1161288"/>
          </a:xfrm>
        </p:grpSpPr>
        <p:sp>
          <p:nvSpPr>
            <p:cNvPr id="8" name="Cube 7"/>
            <p:cNvSpPr/>
            <p:nvPr/>
          </p:nvSpPr>
          <p:spPr>
            <a:xfrm>
              <a:off x="2002537" y="3000256"/>
              <a:ext cx="1399032" cy="1161288"/>
            </a:xfrm>
            <a:prstGeom prst="cube">
              <a:avLst>
                <a:gd name="adj" fmla="val 3681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23103" y="3488785"/>
              <a:ext cx="673349" cy="533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2011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05929" y="1345072"/>
            <a:ext cx="1733115" cy="3157227"/>
            <a:chOff x="1977462" y="1858993"/>
            <a:chExt cx="1424107" cy="1418353"/>
          </a:xfrm>
        </p:grpSpPr>
        <p:sp>
          <p:nvSpPr>
            <p:cNvPr id="11" name="Cube 10"/>
            <p:cNvSpPr/>
            <p:nvPr/>
          </p:nvSpPr>
          <p:spPr>
            <a:xfrm>
              <a:off x="2002537" y="1858993"/>
              <a:ext cx="1399032" cy="1418353"/>
            </a:xfrm>
            <a:prstGeom prst="cube">
              <a:avLst>
                <a:gd name="adj" fmla="val 18464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77462" y="2504228"/>
              <a:ext cx="1213398" cy="192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2007-2016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09904" y="4026687"/>
            <a:ext cx="4824030" cy="1163176"/>
            <a:chOff x="3808477" y="3018288"/>
            <a:chExt cx="3963922" cy="886456"/>
          </a:xfrm>
        </p:grpSpPr>
        <p:sp>
          <p:nvSpPr>
            <p:cNvPr id="14" name="Rounded Rectangle 13"/>
            <p:cNvSpPr/>
            <p:nvPr/>
          </p:nvSpPr>
          <p:spPr>
            <a:xfrm>
              <a:off x="3808477" y="3018288"/>
              <a:ext cx="3963922" cy="8864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66770" y="3135153"/>
              <a:ext cx="3805048" cy="586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/>
                <a:t>Tropical Storm Lee accounted for 63% of the P loss in 2011.</a:t>
              </a:r>
              <a:endParaRPr lang="en-US" sz="2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234245" y="1953645"/>
            <a:ext cx="4824030" cy="1163176"/>
            <a:chOff x="3808477" y="1916692"/>
            <a:chExt cx="3963922" cy="886456"/>
          </a:xfrm>
        </p:grpSpPr>
        <p:sp>
          <p:nvSpPr>
            <p:cNvPr id="17" name="Rounded Rectangle 16"/>
            <p:cNvSpPr/>
            <p:nvPr/>
          </p:nvSpPr>
          <p:spPr>
            <a:xfrm>
              <a:off x="3808477" y="1916692"/>
              <a:ext cx="3963922" cy="886456"/>
            </a:xfrm>
            <a:prstGeom prst="round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69057" y="2018871"/>
              <a:ext cx="3802760" cy="586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/>
                <a:t>Tropical Storm Lee accounted for 21% of the P loss over the past decade.</a:t>
              </a:r>
              <a:endParaRPr lang="en-US" sz="2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64589" y="1430370"/>
            <a:ext cx="240022" cy="4740054"/>
            <a:chOff x="1203960" y="2103120"/>
            <a:chExt cx="213360" cy="3027176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1392250" y="2103120"/>
              <a:ext cx="18288" cy="302717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234440" y="2103120"/>
              <a:ext cx="18288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209370" y="5121152"/>
              <a:ext cx="18288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203960" y="3608832"/>
              <a:ext cx="18288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219200" y="2846832"/>
              <a:ext cx="18288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216152" y="4352544"/>
              <a:ext cx="18288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 rot="16200000">
            <a:off x="-2145291" y="3584953"/>
            <a:ext cx="4740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loss (kg)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7986" y="5937511"/>
            <a:ext cx="508473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0.0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1868" y="3598395"/>
            <a:ext cx="638315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15.0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4449" y="1215075"/>
            <a:ext cx="638315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30.0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54306" y="4304673"/>
            <a:ext cx="1482138" cy="400109"/>
            <a:chOff x="784659" y="3708409"/>
            <a:chExt cx="1217878" cy="304923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1215230" y="3859019"/>
              <a:ext cx="787307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84659" y="3708409"/>
              <a:ext cx="417814" cy="30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9.8</a:t>
              </a:r>
              <a:endPara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50597" y="4922119"/>
            <a:ext cx="1482138" cy="400109"/>
            <a:chOff x="781611" y="4178964"/>
            <a:chExt cx="1217878" cy="304923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1212182" y="4322315"/>
              <a:ext cx="787307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781611" y="4178964"/>
              <a:ext cx="417814" cy="30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6.1</a:t>
              </a:r>
              <a:endPara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24478" y="1484094"/>
            <a:ext cx="1604547" cy="400109"/>
            <a:chOff x="677979" y="1558847"/>
            <a:chExt cx="1318462" cy="304923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1209134" y="1694939"/>
              <a:ext cx="787307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77979" y="1558847"/>
              <a:ext cx="524507" cy="30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29.5</a:t>
              </a:r>
              <a:endPara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313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0" y="0"/>
            <a:ext cx="9144001" cy="14668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9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 </a:t>
            </a:r>
            <a:r>
              <a:rPr lang="en-US" sz="39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rainfall greatly </a:t>
            </a:r>
            <a:r>
              <a:rPr lang="en-US" sz="39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affects N and P loss</a:t>
            </a:r>
            <a:endParaRPr lang="en-US" sz="39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800" i="1" dirty="0" smtClean="0"/>
              <a:t>BMPs need to be assessed in the context of weather extremes</a:t>
            </a:r>
            <a:endParaRPr lang="en-US" sz="2800" i="1" dirty="0"/>
          </a:p>
        </p:txBody>
      </p:sp>
      <p:sp>
        <p:nvSpPr>
          <p:cNvPr id="11" name="Rectangle 10"/>
          <p:cNvSpPr/>
          <p:nvPr/>
        </p:nvSpPr>
        <p:spPr>
          <a:xfrm>
            <a:off x="4801449" y="4522348"/>
            <a:ext cx="4113876" cy="2091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6400" b="54869"/>
          <a:stretch/>
        </p:blipFill>
        <p:spPr>
          <a:xfrm>
            <a:off x="4848631" y="5316977"/>
            <a:ext cx="3980701" cy="11981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01449" y="4522348"/>
            <a:ext cx="4113876" cy="506852"/>
          </a:xfrm>
          <a:prstGeom prst="rect">
            <a:avLst/>
          </a:prstGeom>
          <a:solidFill>
            <a:srgbClr val="D139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29" y="4591050"/>
            <a:ext cx="1452563" cy="5810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6624" y="1821072"/>
            <a:ext cx="4113876" cy="2091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6622" y="4535963"/>
            <a:ext cx="4113876" cy="2091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6435"/>
          <a:stretch/>
        </p:blipFill>
        <p:spPr>
          <a:xfrm>
            <a:off x="186624" y="5076825"/>
            <a:ext cx="4113876" cy="15430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5" y="4522347"/>
            <a:ext cx="4099983" cy="9545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3671" t="35548" r="34022" b="58639"/>
          <a:stretch/>
        </p:blipFill>
        <p:spPr>
          <a:xfrm>
            <a:off x="243339" y="3587604"/>
            <a:ext cx="4028584" cy="23020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8801" y="3022312"/>
            <a:ext cx="41449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Extreme precipitation and phosphorus loads from</a:t>
            </a:r>
          </a:p>
          <a:p>
            <a:r>
              <a:rPr lang="en-US" sz="1500" b="1" dirty="0"/>
              <a:t>t</a:t>
            </a:r>
            <a:r>
              <a:rPr lang="en-US" sz="1500" b="1" dirty="0" smtClean="0"/>
              <a:t>wo agricultural watersheds</a:t>
            </a:r>
            <a:endParaRPr lang="en-US" sz="15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9" b="69722"/>
          <a:stretch/>
        </p:blipFill>
        <p:spPr>
          <a:xfrm>
            <a:off x="186622" y="1804086"/>
            <a:ext cx="4113876" cy="120214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810974" y="1826773"/>
            <a:ext cx="4113876" cy="2091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3224" t="37707" r="30099" b="7843"/>
          <a:stretch/>
        </p:blipFill>
        <p:spPr>
          <a:xfrm>
            <a:off x="4953000" y="2623251"/>
            <a:ext cx="3857625" cy="11510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3" t="47917" r="12291" b="47361"/>
          <a:stretch/>
        </p:blipFill>
        <p:spPr>
          <a:xfrm>
            <a:off x="4813102" y="1821071"/>
            <a:ext cx="4111823" cy="60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2476</TotalTime>
  <Words>130</Words>
  <Application>Microsoft Office PowerPoint</Application>
  <PresentationFormat>On-screen Show (4:3)</PresentationFormat>
  <Paragraphs>29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USDA-ARS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usda\anthony.buda</dc:creator>
  <cp:lastModifiedBy>ARB</cp:lastModifiedBy>
  <cp:revision>148</cp:revision>
  <dcterms:created xsi:type="dcterms:W3CDTF">2017-10-13T13:19:47Z</dcterms:created>
  <dcterms:modified xsi:type="dcterms:W3CDTF">2018-09-24T00:24:05Z</dcterms:modified>
</cp:coreProperties>
</file>