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57" r:id="rId5"/>
    <p:sldId id="259" r:id="rId6"/>
    <p:sldId id="260" r:id="rId7"/>
    <p:sldId id="266" r:id="rId8"/>
    <p:sldId id="267" r:id="rId9"/>
    <p:sldId id="268" r:id="rId10"/>
    <p:sldId id="272"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2" d="100"/>
          <a:sy n="72"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CFA2D-181C-4439-AB60-2ED7A51BBC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E8E00E-2B6E-456B-9C1B-63841C795C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4E36ED-1EB5-49B5-8CF9-A5488CDB1D15}"/>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D724EAC5-8EBF-4893-A250-0C9B988AF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FB30C9-D83D-4FA4-A00A-66BFE31680AA}"/>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257670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A477E-B27A-4DD7-860F-E0A6E46EFD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380768-F29E-46D7-956F-FD5F248073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E1A1C1-1DDC-467D-B2D4-A91F0E037CC5}"/>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2D85E419-F4EF-4849-BA39-9165D508E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F5BD1B-AC7F-4D20-9D93-1E21F6EEF6D7}"/>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148818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54EB5D-A608-414F-9D07-4570F719D7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61CB28-4502-4D48-9D26-B68A83ACE6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3D3D7A-3215-4A5B-870D-D85AC73A34A0}"/>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01D51E73-6B98-41B2-A302-2FB90E1093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9456DE-1B27-4DE3-A843-9446A1C87CEB}"/>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4247861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0D655-D8A6-4D50-AC81-42B0890824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714276-DFE2-4DDF-A827-C51CA4FA49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308D1-88EE-4304-9104-9B4388110761}"/>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CECF8B02-8D4E-44AA-A4CF-F0D4022E6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493FEF-8F26-4EB7-BBF5-228068BB202C}"/>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381655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9298B-CB57-4291-A5DE-F6989CDA3E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F47F28-8769-458A-B5B2-5B6BB141F6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28802E-FCC2-4640-9A00-B75C6B53660D}"/>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6F05FF0F-B7A7-4A96-830E-C8062175CB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1863C0-8A7C-4C78-84A8-BB33F34A783C}"/>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340470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6D9D5-D164-4245-B74B-ED9692A4EB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05E706-F5B9-4E45-AF3F-042B32F11D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52E61A2-49AD-49FC-9165-6F40B96D97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2BBE36-C7E7-42D6-94E4-7AE923D2CE37}"/>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6" name="Footer Placeholder 5">
            <a:extLst>
              <a:ext uri="{FF2B5EF4-FFF2-40B4-BE49-F238E27FC236}">
                <a16:creationId xmlns:a16="http://schemas.microsoft.com/office/drawing/2014/main" id="{B585B4EA-7611-41B8-8418-3BC119785A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497306-8A0C-4F48-92B4-51E5A0277E63}"/>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141027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D70DB-769C-4DB3-BD0B-A51D5EAB1C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3B5555-BD60-4805-8D60-76019A40A8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3CB3A2-F8C0-4ABA-91F8-27D51376BF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534888-9986-42D0-8F7C-EADB84845C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751F81-4F57-451D-AE7D-37ED8ABBB0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B555C7-8AB8-4CAC-802B-FAE324B4AEFF}"/>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8" name="Footer Placeholder 7">
            <a:extLst>
              <a:ext uri="{FF2B5EF4-FFF2-40B4-BE49-F238E27FC236}">
                <a16:creationId xmlns:a16="http://schemas.microsoft.com/office/drawing/2014/main" id="{8FE47ACC-D51B-417B-A52F-BCFDE01501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8C4CB5-B529-4A4A-916B-B352CF630B9F}"/>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211299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6223-19B2-4108-8026-C2A2FA4517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E8E060-1871-4E61-B51E-26FB68E374E9}"/>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4" name="Footer Placeholder 3">
            <a:extLst>
              <a:ext uri="{FF2B5EF4-FFF2-40B4-BE49-F238E27FC236}">
                <a16:creationId xmlns:a16="http://schemas.microsoft.com/office/drawing/2014/main" id="{92538F66-3E3F-43D0-8183-2EF581CC09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513B5-F901-4209-8D70-D25F574229FC}"/>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824973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519136-94FE-4B35-AB82-9FB02DA40FB8}"/>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3" name="Footer Placeholder 2">
            <a:extLst>
              <a:ext uri="{FF2B5EF4-FFF2-40B4-BE49-F238E27FC236}">
                <a16:creationId xmlns:a16="http://schemas.microsoft.com/office/drawing/2014/main" id="{B767BE3A-503D-4F68-B2C1-3C54F4ED9B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2808AF-BB3B-46D5-8D00-AB04EA5D496B}"/>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1752771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216B1-D6F5-493F-A19D-1B65872674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253BE4-9DAC-45ED-BF2A-2BF15C242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FFB5A2-C1FD-43FE-86B9-B81799ADCD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B4AC67-30CA-426E-A89E-84A8E450EF97}"/>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6" name="Footer Placeholder 5">
            <a:extLst>
              <a:ext uri="{FF2B5EF4-FFF2-40B4-BE49-F238E27FC236}">
                <a16:creationId xmlns:a16="http://schemas.microsoft.com/office/drawing/2014/main" id="{B0A285CF-4275-4CF8-8FC0-2ACC12815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C113E-FED3-44FD-8F7B-64C68D2A98DB}"/>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153960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36C72-D419-4C19-9C47-CBA47D9737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E139C8-C679-4E7C-995D-91D56B07BC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B662EA-A152-40A9-9714-8169C78938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859955-9409-4D77-A8C0-51C79F2D953C}"/>
              </a:ext>
            </a:extLst>
          </p:cNvPr>
          <p:cNvSpPr>
            <a:spLocks noGrp="1"/>
          </p:cNvSpPr>
          <p:nvPr>
            <p:ph type="dt" sz="half" idx="10"/>
          </p:nvPr>
        </p:nvSpPr>
        <p:spPr/>
        <p:txBody>
          <a:bodyPr/>
          <a:lstStyle/>
          <a:p>
            <a:fld id="{B4CEF449-8DA9-42F2-A732-769A36A362B1}" type="datetimeFigureOut">
              <a:rPr lang="en-US" smtClean="0"/>
              <a:t>3/23/2021</a:t>
            </a:fld>
            <a:endParaRPr lang="en-US"/>
          </a:p>
        </p:txBody>
      </p:sp>
      <p:sp>
        <p:nvSpPr>
          <p:cNvPr id="6" name="Footer Placeholder 5">
            <a:extLst>
              <a:ext uri="{FF2B5EF4-FFF2-40B4-BE49-F238E27FC236}">
                <a16:creationId xmlns:a16="http://schemas.microsoft.com/office/drawing/2014/main" id="{13420178-B6FB-4E1B-965A-B237CE61D1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E5EC81-7AFD-44CE-9B5D-049F9DAD978F}"/>
              </a:ext>
            </a:extLst>
          </p:cNvPr>
          <p:cNvSpPr>
            <a:spLocks noGrp="1"/>
          </p:cNvSpPr>
          <p:nvPr>
            <p:ph type="sldNum" sz="quarter" idx="12"/>
          </p:nvPr>
        </p:nvSpPr>
        <p:spPr/>
        <p:txBody>
          <a:bodyPr/>
          <a:lstStyle/>
          <a:p>
            <a:fld id="{A8FE7FDC-BE44-4E55-B56F-3F932D32DCC5}" type="slidenum">
              <a:rPr lang="en-US" smtClean="0"/>
              <a:t>‹#›</a:t>
            </a:fld>
            <a:endParaRPr lang="en-US"/>
          </a:p>
        </p:txBody>
      </p:sp>
    </p:spTree>
    <p:extLst>
      <p:ext uri="{BB962C8B-B14F-4D97-AF65-F5344CB8AC3E}">
        <p14:creationId xmlns:p14="http://schemas.microsoft.com/office/powerpoint/2010/main" val="3453748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AC9C79-6E03-496A-A873-62FBAE00DB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F9159C-E271-4723-90F8-E6196B3B62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EEDD3A-1D4C-45B7-A018-81759F2A8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EF449-8DA9-42F2-A732-769A36A362B1}" type="datetimeFigureOut">
              <a:rPr lang="en-US" smtClean="0"/>
              <a:t>3/23/2021</a:t>
            </a:fld>
            <a:endParaRPr lang="en-US"/>
          </a:p>
        </p:txBody>
      </p:sp>
      <p:sp>
        <p:nvSpPr>
          <p:cNvPr id="5" name="Footer Placeholder 4">
            <a:extLst>
              <a:ext uri="{FF2B5EF4-FFF2-40B4-BE49-F238E27FC236}">
                <a16:creationId xmlns:a16="http://schemas.microsoft.com/office/drawing/2014/main" id="{F16D6880-2A10-4CFF-9589-81144A5FA2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DA3B93-B829-4F02-9FC8-84D5C88C8D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FE7FDC-BE44-4E55-B56F-3F932D32DCC5}" type="slidenum">
              <a:rPr lang="en-US" smtClean="0"/>
              <a:t>‹#›</a:t>
            </a:fld>
            <a:endParaRPr lang="en-US"/>
          </a:p>
        </p:txBody>
      </p:sp>
    </p:spTree>
    <p:extLst>
      <p:ext uri="{BB962C8B-B14F-4D97-AF65-F5344CB8AC3E}">
        <p14:creationId xmlns:p14="http://schemas.microsoft.com/office/powerpoint/2010/main" val="2956191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hesapeake.org/stac/wp-content/uploads/2020/12/STAC-Workshop-Overview.pdf" TargetMode="External"/><Relationship Id="rId2" Type="http://schemas.openxmlformats.org/officeDocument/2006/relationships/hyperlink" Target="https://www.chesapeake.org/stac/wp-content/uploads/2021/02/STAC-Workshop-RFP_FY2021.pdf" TargetMode="External"/><Relationship Id="rId1" Type="http://schemas.openxmlformats.org/officeDocument/2006/relationships/slideLayout" Target="../slideLayouts/slideLayout4.xml"/><Relationship Id="rId4" Type="http://schemas.openxmlformats.org/officeDocument/2006/relationships/hyperlink" Target="https://www.chesapeake.org/stac/wp-content/uploads/2021/02/STAC-Workshop-Protocol_2021.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BA82-83F9-4C34-B0E9-5B6B962CEA4C}"/>
              </a:ext>
            </a:extLst>
          </p:cNvPr>
          <p:cNvSpPr>
            <a:spLocks noGrp="1"/>
          </p:cNvSpPr>
          <p:nvPr>
            <p:ph type="ctrTitle"/>
          </p:nvPr>
        </p:nvSpPr>
        <p:spPr>
          <a:xfrm>
            <a:off x="1435100" y="1744663"/>
            <a:ext cx="9144000" cy="2387600"/>
          </a:xfrm>
        </p:spPr>
        <p:txBody>
          <a:bodyPr/>
          <a:lstStyle/>
          <a:p>
            <a:r>
              <a:rPr lang="en-US" dirty="0"/>
              <a:t>FY21 Workshop </a:t>
            </a:r>
            <a:br>
              <a:rPr lang="en-US" dirty="0"/>
            </a:br>
            <a:r>
              <a:rPr lang="en-US" dirty="0"/>
              <a:t>Proposal Score Results </a:t>
            </a:r>
          </a:p>
        </p:txBody>
      </p:sp>
    </p:spTree>
    <p:extLst>
      <p:ext uri="{BB962C8B-B14F-4D97-AF65-F5344CB8AC3E}">
        <p14:creationId xmlns:p14="http://schemas.microsoft.com/office/powerpoint/2010/main" val="4216370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236536"/>
            <a:ext cx="10515600" cy="879475"/>
          </a:xfrm>
        </p:spPr>
        <p:txBody>
          <a:bodyPr>
            <a:noAutofit/>
          </a:bodyPr>
          <a:lstStyle/>
          <a:p>
            <a:br>
              <a:rPr lang="en-US" sz="2400" b="1" dirty="0">
                <a:solidFill>
                  <a:schemeClr val="dk1"/>
                </a:solidFill>
              </a:rPr>
            </a:br>
            <a:r>
              <a:rPr lang="en-US" sz="2400" b="1" dirty="0">
                <a:solidFill>
                  <a:schemeClr val="dk1"/>
                </a:solidFill>
              </a:rPr>
              <a:t>Proposal #4: Rising Temperatures (</a:t>
            </a:r>
            <a:r>
              <a:rPr lang="en-US" sz="2400" b="1" dirty="0" err="1">
                <a:solidFill>
                  <a:schemeClr val="dk1"/>
                </a:solidFill>
              </a:rPr>
              <a:t>Cont</a:t>
            </a:r>
            <a:r>
              <a:rPr lang="en-US" sz="2400" b="1" dirty="0">
                <a:solidFill>
                  <a:schemeClr val="dk1"/>
                </a:solidFill>
              </a:rPr>
              <a:t>) </a:t>
            </a:r>
            <a:endParaRPr lang="en-US" sz="2400"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92765" y="642939"/>
            <a:ext cx="12192000" cy="614476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b="1" dirty="0"/>
              <a:t>Concerns/Suggestions</a:t>
            </a:r>
          </a:p>
          <a:p>
            <a:r>
              <a:rPr lang="en-US" sz="1700" dirty="0"/>
              <a:t>Discussion should include issues surrounding the accuracy of the winter dredge survey for blue crabs since the primary methodological assumption is that blue crabs, due to cold water, are dormant and buried in the sediment. It has been shown that in recent years, with warming bay waters, this assumption no longer holds true. Alternate sampling methods need to be considered as year-round crab mobility, particularly in VA, becomes the norm thus rendering the present sampling method used to inform management invalid and/or open to questions about accuracy.</a:t>
            </a:r>
          </a:p>
          <a:p>
            <a:r>
              <a:rPr lang="en-US" sz="1700" dirty="0"/>
              <a:t>Proposal says BMPs are going to be discussed, perhaps in some detail. The steering committee does not include that expertise. Suggest dropping the topic of BMPS rather than adding expertise and focusing on living resources entirely. This focus is broad enough and can inform review of water quality goals and standards, these are driven by assumptions about how living resources respond to changes in water “chemistry”, but other factors affecting living resources such as temp (this focus) are not sufficiently recognized when setting goals and standards for living resources. </a:t>
            </a:r>
          </a:p>
          <a:p>
            <a:r>
              <a:rPr lang="en-US" sz="1700" dirty="0"/>
              <a:t>Too general and too many questions to answer.  Summarizing predictions of warming itself can be a workshop, as can almost any 1-2 of the questions posed. Two sessions is a good idea. Narrower focus and specification of outcomes and products would help.  Can the workshop strive to developing a conceptual model or models of temperature effects on hydrodynamics, biogeochemistry, phytoplankton and zooplankton, benthos, and fish?</a:t>
            </a:r>
          </a:p>
          <a:p>
            <a:r>
              <a:rPr lang="en-US" sz="1700" dirty="0"/>
              <a:t>There appears to be an underlying assumption in this proposal that the primary “ecological impacts” of temperature increase are direct effects, whereupon “causes and effects” can be readily identified and managed for. However, there is evidence to suggest that temperature change leads to a myriad of far-reaching effects, and many of these are indirect, and not subject to ready management solutions. Some of these indirect effects have the potential to be more important, on a system scale, than direct effects on a single factor or population. In one example, a simple shift in migration patterns of a single migrating species could stop that species from including the Chesapeake Bay in its migration pathway, thereby affecting not only its predators, but also its prey species. Extending that example, the prey species, now lacking predation control of its population, could, in turn exceed carrying capacity of the system, etc. In other, still simple examples, similar effects could result by affecting the growth or metabolic rates, or the timing of reproductive events, resulting in timing mismatches for predator and prey species. In one more example that has already been supported by anecdotal evidence, blue crab, at some point soon, might not go into their “hibernation” state or torpor, foraging throughout the colder months, seriously impacting existing physical habitats or young bivalves. </a:t>
            </a:r>
          </a:p>
          <a:p>
            <a:r>
              <a:rPr lang="en-US" sz="1700" dirty="0"/>
              <a:t>There should be some consideration at the workshop given to cumulative effects of temperature increase acting on the system with other simultaneous factors. Such concurrent impacts include but are not limited to the ecological impacts of projected TMDL attainment. Other important factors would include expected/projected loss of physical habitat, and shoreline hardening. The literature clearly supports the concept that multiple stressors or factors acting together produce distinctly different cumulative impacts than would otherwise be expected from independent factors acting singly. In other words, cumulative impacts are expected to be distinctly non-linear and this effect is expected to be enhanced in a complex environment, like an estuary. </a:t>
            </a:r>
          </a:p>
        </p:txBody>
      </p:sp>
    </p:spTree>
    <p:extLst>
      <p:ext uri="{BB962C8B-B14F-4D97-AF65-F5344CB8AC3E}">
        <p14:creationId xmlns:p14="http://schemas.microsoft.com/office/powerpoint/2010/main" val="2116650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439738"/>
            <a:ext cx="12192000" cy="1082677"/>
          </a:xfrm>
        </p:spPr>
        <p:txBody>
          <a:bodyPr>
            <a:noAutofit/>
          </a:bodyPr>
          <a:lstStyle/>
          <a:p>
            <a:br>
              <a:rPr lang="en-US" sz="2400" b="1" dirty="0">
                <a:solidFill>
                  <a:schemeClr val="dk1"/>
                </a:solidFill>
              </a:rPr>
            </a:br>
            <a:r>
              <a:rPr lang="en-US" sz="2400" b="1" dirty="0">
                <a:solidFill>
                  <a:schemeClr val="dk1"/>
                </a:solidFill>
              </a:rPr>
              <a:t>Proposal #5: Advancing Monitoring for DO, </a:t>
            </a:r>
            <a:r>
              <a:rPr lang="en-US" sz="2400" b="1" dirty="0" err="1">
                <a:solidFill>
                  <a:schemeClr val="dk1"/>
                </a:solidFill>
              </a:rPr>
              <a:t>Chlor</a:t>
            </a:r>
            <a:r>
              <a:rPr lang="en-US" sz="2400" b="1" dirty="0">
                <a:solidFill>
                  <a:schemeClr val="dk1"/>
                </a:solidFill>
              </a:rPr>
              <a:t> a, water clarity 		STAC Rep: Bill Dennison </a:t>
            </a:r>
            <a:endParaRPr lang="en-US" sz="2400" dirty="0"/>
          </a:p>
        </p:txBody>
      </p:sp>
      <p:sp>
        <p:nvSpPr>
          <p:cNvPr id="3" name="Content Placeholder 2">
            <a:extLst>
              <a:ext uri="{FF2B5EF4-FFF2-40B4-BE49-F238E27FC236}">
                <a16:creationId xmlns:a16="http://schemas.microsoft.com/office/drawing/2014/main" id="{AD45B7E4-2E87-4629-A04D-D8BAA81DEF33}"/>
              </a:ext>
            </a:extLst>
          </p:cNvPr>
          <p:cNvSpPr>
            <a:spLocks noGrp="1"/>
          </p:cNvSpPr>
          <p:nvPr>
            <p:ph idx="1"/>
          </p:nvPr>
        </p:nvSpPr>
        <p:spPr>
          <a:xfrm>
            <a:off x="0" y="449134"/>
            <a:ext cx="11937999" cy="2027364"/>
          </a:xfrm>
        </p:spPr>
        <p:txBody>
          <a:bodyPr>
            <a:normAutofit/>
          </a:bodyPr>
          <a:lstStyle/>
          <a:p>
            <a:pPr marL="0" indent="0">
              <a:buNone/>
            </a:pPr>
            <a:r>
              <a:rPr lang="en-US" sz="1800" b="1" dirty="0"/>
              <a:t>Pros</a:t>
            </a:r>
          </a:p>
          <a:p>
            <a:pPr>
              <a:lnSpc>
                <a:spcPct val="100000"/>
              </a:lnSpc>
              <a:spcBef>
                <a:spcPts val="0"/>
              </a:spcBef>
              <a:defRPr/>
            </a:pPr>
            <a:r>
              <a:rPr lang="en-US" sz="1800" dirty="0"/>
              <a:t>It’s clear that new strategies are needed to extend long-term water quality monitoring and assessment into the coming decades. </a:t>
            </a:r>
          </a:p>
          <a:p>
            <a:pPr>
              <a:lnSpc>
                <a:spcPct val="100000"/>
              </a:lnSpc>
              <a:spcBef>
                <a:spcPts val="0"/>
              </a:spcBef>
              <a:defRPr/>
            </a:pPr>
            <a:r>
              <a:rPr lang="en-US" sz="1800" dirty="0"/>
              <a:t>Efficiency in sampling and alternative sampling protocols have been recurring topics. The workshop would hopefully bring the issues forefront with a formal set of recommendations. This is timely as the CBP approaches 2025 and the need to reassess sampling and monitoring post-2025.</a:t>
            </a:r>
          </a:p>
          <a:p>
            <a:pPr>
              <a:lnSpc>
                <a:spcPct val="100000"/>
              </a:lnSpc>
              <a:spcBef>
                <a:spcPts val="0"/>
              </a:spcBef>
              <a:defRPr/>
            </a:pPr>
            <a:endParaRPr lang="en-US" sz="1800" dirty="0"/>
          </a:p>
          <a:p>
            <a:endParaRPr lang="en-US" sz="1800" b="1"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0" y="2186609"/>
            <a:ext cx="12192000" cy="479066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Concerns/Suggestions</a:t>
            </a:r>
          </a:p>
          <a:p>
            <a:r>
              <a:rPr lang="en-US" sz="2600" dirty="0"/>
              <a:t>Link to the monitoring conversation had by STAC EB– Lara </a:t>
            </a:r>
          </a:p>
          <a:p>
            <a:r>
              <a:rPr lang="en-US" sz="2600" dirty="0"/>
              <a:t>A large amount of pre, during, and post workshop activities for a relatively small number of steering committee members.</a:t>
            </a:r>
          </a:p>
          <a:p>
            <a:r>
              <a:rPr lang="en-US" sz="2600" dirty="0"/>
              <a:t>A four-day workshop is quite long and ambitious – perhaps a shorter meeting with the goal of developing a peer reviewed technical report with recommendations would be more appropriate; is a STAC workshop the appropriate venue for this?</a:t>
            </a:r>
          </a:p>
          <a:p>
            <a:r>
              <a:rPr lang="en-US" sz="2600" dirty="0"/>
              <a:t>Steering Committee could use more members with technical experience in assessment approaches; Steering committee is too much water quality and not enough ecology</a:t>
            </a:r>
          </a:p>
          <a:p>
            <a:r>
              <a:rPr lang="en-US" sz="2600" dirty="0"/>
              <a:t>Would like to see more emphasis on modeling SAV systems at the “bed” scale to guide monitoring strategy and interpretation </a:t>
            </a:r>
          </a:p>
          <a:p>
            <a:r>
              <a:rPr lang="en-US" sz="2600" dirty="0"/>
              <a:t>Make the workshop topics more immediately relevant to Bay managers, and in so doing perhaps motivate additional funding for a re-imagined monitoring program</a:t>
            </a:r>
          </a:p>
          <a:p>
            <a:r>
              <a:rPr lang="en-US" sz="2600" dirty="0"/>
              <a:t>It is disappointing to me that this proposal has been limited to improving existing criteria, rather than using this opportunity to both update existing criteria, and identify new criteria to support the potential for inclusion of non-water quality goals or at the least, co-benefits for WQ goals identified by the 2014 agreement; as it is, it seems like a missed opportunity for a more unified approach and application of all the co-benefit efforts since that agreement. </a:t>
            </a:r>
          </a:p>
          <a:p>
            <a:r>
              <a:rPr lang="en-US" sz="2600" dirty="0"/>
              <a:t>Broadening the goals of this workshop would require broader scope for the SC beyond the current WQ-focused group </a:t>
            </a:r>
          </a:p>
          <a:p>
            <a:r>
              <a:rPr lang="en-US" sz="2600" dirty="0"/>
              <a:t>Citizen science monitoring holds much potential for monitoring WQ, habitat, and multiple co-benefits </a:t>
            </a:r>
          </a:p>
          <a:p>
            <a:r>
              <a:rPr lang="en-US" sz="2600" dirty="0"/>
              <a:t>Additional physical habitats beyond SAV should be incorporated into this workshop (marsh, shoreline type, oyster reef, etc.) 	</a:t>
            </a:r>
          </a:p>
          <a:p>
            <a:endParaRPr lang="en-US" sz="2000" dirty="0"/>
          </a:p>
          <a:p>
            <a:endParaRPr lang="en-US" sz="2000" dirty="0"/>
          </a:p>
          <a:p>
            <a:endParaRPr lang="en-US" sz="2000" dirty="0"/>
          </a:p>
          <a:p>
            <a:endParaRPr lang="en-US" sz="2000" dirty="0"/>
          </a:p>
          <a:p>
            <a:pPr marL="0" indent="0">
              <a:buFont typeface="Arial" panose="020B0604020202020204" pitchFamily="34" charset="0"/>
              <a:buNone/>
            </a:pPr>
            <a:endParaRPr lang="en-US" sz="2000" b="1" dirty="0"/>
          </a:p>
          <a:p>
            <a:endParaRPr lang="en-US" sz="2000" dirty="0"/>
          </a:p>
          <a:p>
            <a:endParaRPr lang="en-US" sz="2000" dirty="0"/>
          </a:p>
        </p:txBody>
      </p:sp>
    </p:spTree>
    <p:extLst>
      <p:ext uri="{BB962C8B-B14F-4D97-AF65-F5344CB8AC3E}">
        <p14:creationId xmlns:p14="http://schemas.microsoft.com/office/powerpoint/2010/main" val="24638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24851-535E-4723-BC57-9AD422013CAA}"/>
              </a:ext>
            </a:extLst>
          </p:cNvPr>
          <p:cNvSpPr>
            <a:spLocks noGrp="1"/>
          </p:cNvSpPr>
          <p:nvPr>
            <p:ph type="title"/>
          </p:nvPr>
        </p:nvSpPr>
        <p:spPr>
          <a:xfrm>
            <a:off x="0" y="18255"/>
            <a:ext cx="10515600" cy="1325563"/>
          </a:xfrm>
        </p:spPr>
        <p:txBody>
          <a:bodyPr/>
          <a:lstStyle/>
          <a:p>
            <a:r>
              <a:rPr lang="en-US" dirty="0"/>
              <a:t>Reminder of changes made in FY21 RFP</a:t>
            </a:r>
            <a:br>
              <a:rPr lang="en-US" dirty="0"/>
            </a:br>
            <a:endParaRPr lang="en-US" dirty="0"/>
          </a:p>
        </p:txBody>
      </p:sp>
      <p:sp>
        <p:nvSpPr>
          <p:cNvPr id="3" name="Content Placeholder 2">
            <a:extLst>
              <a:ext uri="{FF2B5EF4-FFF2-40B4-BE49-F238E27FC236}">
                <a16:creationId xmlns:a16="http://schemas.microsoft.com/office/drawing/2014/main" id="{441C3721-6A6F-497C-B1AE-C3EA03928682}"/>
              </a:ext>
            </a:extLst>
          </p:cNvPr>
          <p:cNvSpPr>
            <a:spLocks noGrp="1"/>
          </p:cNvSpPr>
          <p:nvPr>
            <p:ph sz="half" idx="1"/>
          </p:nvPr>
        </p:nvSpPr>
        <p:spPr/>
        <p:txBody>
          <a:bodyPr/>
          <a:lstStyle/>
          <a:p>
            <a:r>
              <a:rPr lang="en-US" dirty="0"/>
              <a:t>Programmatic versus State of the Science workshop categories have replaced Responsive and Proactive </a:t>
            </a:r>
          </a:p>
          <a:p>
            <a:r>
              <a:rPr lang="en-US" dirty="0"/>
              <a:t>Required to address possibility of virtual workshop</a:t>
            </a:r>
          </a:p>
          <a:p>
            <a:endParaRPr lang="en-US" dirty="0"/>
          </a:p>
        </p:txBody>
      </p:sp>
      <p:sp>
        <p:nvSpPr>
          <p:cNvPr id="4" name="Content Placeholder 3">
            <a:extLst>
              <a:ext uri="{FF2B5EF4-FFF2-40B4-BE49-F238E27FC236}">
                <a16:creationId xmlns:a16="http://schemas.microsoft.com/office/drawing/2014/main" id="{9F07E2E9-66A0-4043-8D62-F56597432F53}"/>
              </a:ext>
            </a:extLst>
          </p:cNvPr>
          <p:cNvSpPr>
            <a:spLocks noGrp="1"/>
          </p:cNvSpPr>
          <p:nvPr>
            <p:ph sz="half" idx="2"/>
          </p:nvPr>
        </p:nvSpPr>
        <p:spPr>
          <a:xfrm>
            <a:off x="6685547" y="1601036"/>
            <a:ext cx="5181600" cy="4351338"/>
          </a:xfrm>
        </p:spPr>
        <p:txBody>
          <a:bodyPr/>
          <a:lstStyle/>
          <a:p>
            <a:pPr marL="0" indent="0">
              <a:buNone/>
            </a:pPr>
            <a:r>
              <a:rPr lang="en-US" dirty="0"/>
              <a:t>Useful Links</a:t>
            </a:r>
          </a:p>
          <a:p>
            <a:r>
              <a:rPr lang="en-US" dirty="0">
                <a:hlinkClick r:id="rId2"/>
              </a:rPr>
              <a:t>FY21 Workshop RFP</a:t>
            </a:r>
            <a:endParaRPr lang="en-US" dirty="0"/>
          </a:p>
          <a:p>
            <a:r>
              <a:rPr lang="en-US" dirty="0">
                <a:hlinkClick r:id="rId3"/>
              </a:rPr>
              <a:t>Workshop Overview</a:t>
            </a:r>
            <a:endParaRPr lang="en-US" dirty="0"/>
          </a:p>
          <a:p>
            <a:r>
              <a:rPr lang="en-US" dirty="0">
                <a:hlinkClick r:id="rId4"/>
              </a:rPr>
              <a:t>Workshop/Proposal Protocol</a:t>
            </a:r>
            <a:endParaRPr lang="en-US" dirty="0"/>
          </a:p>
        </p:txBody>
      </p:sp>
    </p:spTree>
    <p:extLst>
      <p:ext uri="{BB962C8B-B14F-4D97-AF65-F5344CB8AC3E}">
        <p14:creationId xmlns:p14="http://schemas.microsoft.com/office/powerpoint/2010/main" val="12032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11A0B-896A-4442-A310-CE71EA13FAFD}"/>
              </a:ext>
            </a:extLst>
          </p:cNvPr>
          <p:cNvSpPr>
            <a:spLocks noGrp="1"/>
          </p:cNvSpPr>
          <p:nvPr>
            <p:ph type="title"/>
          </p:nvPr>
        </p:nvSpPr>
        <p:spPr>
          <a:xfrm>
            <a:off x="469230" y="2766218"/>
            <a:ext cx="10515600" cy="1325563"/>
          </a:xfrm>
        </p:spPr>
        <p:txBody>
          <a:bodyPr>
            <a:noAutofit/>
          </a:bodyPr>
          <a:lstStyle/>
          <a:p>
            <a:r>
              <a:rPr lang="en-US" sz="2800" b="1" dirty="0"/>
              <a:t>Goal</a:t>
            </a:r>
            <a:r>
              <a:rPr lang="en-US" sz="2800" dirty="0"/>
              <a:t>: Approve, conditionally approve, or not approve funding for 5 FY21 STAC Workshop Proposals</a:t>
            </a:r>
            <a:br>
              <a:rPr lang="en-US" sz="2800" dirty="0"/>
            </a:br>
            <a:br>
              <a:rPr lang="en-US" sz="2800" dirty="0"/>
            </a:br>
            <a:r>
              <a:rPr lang="en-US" sz="2800" b="1" dirty="0"/>
              <a:t>Process: </a:t>
            </a:r>
            <a:br>
              <a:rPr lang="en-US" sz="2800" dirty="0"/>
            </a:br>
            <a:r>
              <a:rPr lang="en-US" sz="2800" dirty="0"/>
              <a:t>1. Review scores and comments on proposals, engage in discussion if needed; STAC members can ask the STAC rep on each proposal clarifying questions</a:t>
            </a:r>
            <a:br>
              <a:rPr lang="en-US" sz="2800" dirty="0"/>
            </a:br>
            <a:r>
              <a:rPr lang="en-US" sz="2800" dirty="0"/>
              <a:t>2. Any STAC member can motion to approve and if no dissent is made the proposal will be approved</a:t>
            </a:r>
            <a:br>
              <a:rPr lang="en-US" sz="2800" dirty="0"/>
            </a:br>
            <a:r>
              <a:rPr lang="en-US" sz="2800" dirty="0"/>
              <a:t>3. If STAC members agree the proposal requires alterations prior to formal approval, the proposers will be asked to submit an updated proposal. The STAC EB will then review for requested changes and vote to approve at the next EB call. </a:t>
            </a:r>
            <a:br>
              <a:rPr lang="en-US" sz="2800" dirty="0"/>
            </a:br>
            <a:br>
              <a:rPr lang="en-US" sz="2800" dirty="0"/>
            </a:br>
            <a:r>
              <a:rPr lang="en-US" sz="2800" b="1" dirty="0"/>
              <a:t>Zoom reminders</a:t>
            </a:r>
            <a:br>
              <a:rPr lang="en-US" sz="2800" b="1" dirty="0"/>
            </a:br>
            <a:r>
              <a:rPr lang="en-US" sz="2800" dirty="0"/>
              <a:t>Please use raise-hand function or chat for discussion. STAC Staff will call on names to speak. </a:t>
            </a:r>
          </a:p>
        </p:txBody>
      </p:sp>
    </p:spTree>
    <p:extLst>
      <p:ext uri="{BB962C8B-B14F-4D97-AF65-F5344CB8AC3E}">
        <p14:creationId xmlns:p14="http://schemas.microsoft.com/office/powerpoint/2010/main" val="2759604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8788A14-A483-4C64-A3D4-058AE68F74E6}"/>
              </a:ext>
            </a:extLst>
          </p:cNvPr>
          <p:cNvGraphicFramePr>
            <a:graphicFrameLocks noGrp="1"/>
          </p:cNvGraphicFramePr>
          <p:nvPr>
            <p:ph idx="1"/>
            <p:extLst>
              <p:ext uri="{D42A27DB-BD31-4B8C-83A1-F6EECF244321}">
                <p14:modId xmlns:p14="http://schemas.microsoft.com/office/powerpoint/2010/main" val="819994453"/>
              </p:ext>
            </p:extLst>
          </p:nvPr>
        </p:nvGraphicFramePr>
        <p:xfrm>
          <a:off x="488950" y="180171"/>
          <a:ext cx="11172963" cy="6161657"/>
        </p:xfrm>
        <a:graphic>
          <a:graphicData uri="http://schemas.openxmlformats.org/drawingml/2006/table">
            <a:tbl>
              <a:tblPr firstRow="1" bandRow="1">
                <a:tableStyleId>{5C22544A-7EE6-4342-B048-85BDC9FD1C3A}</a:tableStyleId>
              </a:tblPr>
              <a:tblGrid>
                <a:gridCol w="4668895">
                  <a:extLst>
                    <a:ext uri="{9D8B030D-6E8A-4147-A177-3AD203B41FA5}">
                      <a16:colId xmlns:a16="http://schemas.microsoft.com/office/drawing/2014/main" val="472363620"/>
                    </a:ext>
                  </a:extLst>
                </a:gridCol>
                <a:gridCol w="2779747">
                  <a:extLst>
                    <a:ext uri="{9D8B030D-6E8A-4147-A177-3AD203B41FA5}">
                      <a16:colId xmlns:a16="http://schemas.microsoft.com/office/drawing/2014/main" val="960856924"/>
                    </a:ext>
                  </a:extLst>
                </a:gridCol>
                <a:gridCol w="3724321">
                  <a:extLst>
                    <a:ext uri="{9D8B030D-6E8A-4147-A177-3AD203B41FA5}">
                      <a16:colId xmlns:a16="http://schemas.microsoft.com/office/drawing/2014/main" val="272163239"/>
                    </a:ext>
                  </a:extLst>
                </a:gridCol>
              </a:tblGrid>
              <a:tr h="416177">
                <a:tc>
                  <a:txBody>
                    <a:bodyPr/>
                    <a:lstStyle/>
                    <a:p>
                      <a:pPr algn="ctr"/>
                      <a:r>
                        <a:rPr lang="en-US" sz="2000" dirty="0"/>
                        <a:t>Workshop</a:t>
                      </a:r>
                    </a:p>
                  </a:txBody>
                  <a:tcPr/>
                </a:tc>
                <a:tc>
                  <a:txBody>
                    <a:bodyPr/>
                    <a:lstStyle/>
                    <a:p>
                      <a:pPr algn="ctr"/>
                      <a:r>
                        <a:rPr lang="en-US" sz="2000" dirty="0"/>
                        <a:t>Requested Funds</a:t>
                      </a:r>
                    </a:p>
                  </a:txBody>
                  <a:tcPr/>
                </a:tc>
                <a:tc>
                  <a:txBody>
                    <a:bodyPr/>
                    <a:lstStyle/>
                    <a:p>
                      <a:pPr algn="ctr"/>
                      <a:r>
                        <a:rPr lang="en-US" sz="2000" dirty="0"/>
                        <a:t>Estimated Timeframe</a:t>
                      </a:r>
                    </a:p>
                  </a:txBody>
                  <a:tcPr/>
                </a:tc>
                <a:extLst>
                  <a:ext uri="{0D108BD9-81ED-4DB2-BD59-A6C34878D82A}">
                    <a16:rowId xmlns:a16="http://schemas.microsoft.com/office/drawing/2014/main" val="1026508591"/>
                  </a:ext>
                </a:extLst>
              </a:tr>
              <a:tr h="1108710">
                <a:tc>
                  <a:txBody>
                    <a:bodyPr/>
                    <a:lstStyle/>
                    <a:p>
                      <a:r>
                        <a:rPr lang="en-US" sz="1600" b="1" dirty="0"/>
                        <a:t>(#1) Improve the Understanding and Coordination of Science Activities for PFAS in the Chesapeake Bay Watershed (State of the Science Workshop)</a:t>
                      </a:r>
                    </a:p>
                  </a:txBody>
                  <a:tcPr/>
                </a:tc>
                <a:tc>
                  <a:txBody>
                    <a:bodyPr/>
                    <a:lstStyle/>
                    <a:p>
                      <a:r>
                        <a:rPr lang="en-US" dirty="0"/>
                        <a:t>$10,000</a:t>
                      </a:r>
                    </a:p>
                  </a:txBody>
                  <a:tcPr/>
                </a:tc>
                <a:tc>
                  <a:txBody>
                    <a:bodyPr/>
                    <a:lstStyle/>
                    <a:p>
                      <a:r>
                        <a:rPr lang="en-US" dirty="0"/>
                        <a:t>Fall 2021-Spring 2022 (flexible)</a:t>
                      </a:r>
                    </a:p>
                  </a:txBody>
                  <a:tcPr/>
                </a:tc>
                <a:extLst>
                  <a:ext uri="{0D108BD9-81ED-4DB2-BD59-A6C34878D82A}">
                    <a16:rowId xmlns:a16="http://schemas.microsoft.com/office/drawing/2014/main" val="3366996201"/>
                  </a:ext>
                </a:extLst>
              </a:tr>
              <a:tr h="1108710">
                <a:tc>
                  <a:txBody>
                    <a:bodyPr/>
                    <a:lstStyle/>
                    <a:p>
                      <a:r>
                        <a:rPr lang="en-US" sz="1600" b="1" dirty="0"/>
                        <a:t>(#2) Evaluating a Systems Approach to BMP Crediting (Programmatic Workshop)</a:t>
                      </a:r>
                    </a:p>
                  </a:txBody>
                  <a:tcPr/>
                </a:tc>
                <a:tc>
                  <a:txBody>
                    <a:bodyPr/>
                    <a:lstStyle/>
                    <a:p>
                      <a:r>
                        <a:rPr lang="en-US" dirty="0"/>
                        <a:t>$10,000</a:t>
                      </a:r>
                    </a:p>
                  </a:txBody>
                  <a:tcPr/>
                </a:tc>
                <a:tc>
                  <a:txBody>
                    <a:bodyPr/>
                    <a:lstStyle/>
                    <a:p>
                      <a:r>
                        <a:rPr lang="en-US" dirty="0"/>
                        <a:t>Winter-early Spring 2022 (flexible)</a:t>
                      </a:r>
                    </a:p>
                  </a:txBody>
                  <a:tcPr/>
                </a:tc>
                <a:extLst>
                  <a:ext uri="{0D108BD9-81ED-4DB2-BD59-A6C34878D82A}">
                    <a16:rowId xmlns:a16="http://schemas.microsoft.com/office/drawing/2014/main" val="3881031098"/>
                  </a:ext>
                </a:extLst>
              </a:tr>
              <a:tr h="1108710">
                <a:tc>
                  <a:txBody>
                    <a:bodyPr/>
                    <a:lstStyle/>
                    <a:p>
                      <a:r>
                        <a:rPr lang="en-US" sz="1600" b="1" dirty="0"/>
                        <a:t>(#3) Improving modeling and mitigation strategies for poultry ammonia emissions across the Chesapeake Bay Watershed (Programmatic and State of the Science Workshop)</a:t>
                      </a:r>
                    </a:p>
                  </a:txBody>
                  <a:tcPr/>
                </a:tc>
                <a:tc>
                  <a:txBody>
                    <a:bodyPr/>
                    <a:lstStyle/>
                    <a:p>
                      <a:r>
                        <a:rPr lang="en-US" dirty="0"/>
                        <a:t>$10,000</a:t>
                      </a:r>
                    </a:p>
                    <a:p>
                      <a:r>
                        <a:rPr lang="en-US" dirty="0"/>
                        <a:t>(Potential for additional outside funders)</a:t>
                      </a:r>
                    </a:p>
                  </a:txBody>
                  <a:tcPr/>
                </a:tc>
                <a:tc>
                  <a:txBody>
                    <a:bodyPr/>
                    <a:lstStyle/>
                    <a:p>
                      <a:r>
                        <a:rPr lang="en-US" dirty="0"/>
                        <a:t>Flexible</a:t>
                      </a:r>
                    </a:p>
                    <a:p>
                      <a:endParaRPr lang="en-US" dirty="0"/>
                    </a:p>
                  </a:txBody>
                  <a:tcPr/>
                </a:tc>
                <a:extLst>
                  <a:ext uri="{0D108BD9-81ED-4DB2-BD59-A6C34878D82A}">
                    <a16:rowId xmlns:a16="http://schemas.microsoft.com/office/drawing/2014/main" val="3120459697"/>
                  </a:ext>
                </a:extLst>
              </a:tr>
              <a:tr h="1108710">
                <a:tc>
                  <a:txBody>
                    <a:bodyPr/>
                    <a:lstStyle/>
                    <a:p>
                      <a:r>
                        <a:rPr lang="en-US" sz="1600" b="1" dirty="0"/>
                        <a:t>(#4) Rising Watershed and Bay Water Temperatures—Ecological Implications and Management Responses (Programmatic Workshop)</a:t>
                      </a:r>
                    </a:p>
                  </a:txBody>
                  <a:tcPr/>
                </a:tc>
                <a:tc>
                  <a:txBody>
                    <a:bodyPr/>
                    <a:lstStyle/>
                    <a:p>
                      <a:r>
                        <a:rPr lang="en-US" dirty="0"/>
                        <a:t>$10,000</a:t>
                      </a:r>
                    </a:p>
                  </a:txBody>
                  <a:tcPr/>
                </a:tc>
                <a:tc>
                  <a:txBody>
                    <a:bodyPr/>
                    <a:lstStyle/>
                    <a:p>
                      <a:r>
                        <a:rPr lang="en-US" dirty="0"/>
                        <a:t>Part 1: Jan 2022</a:t>
                      </a:r>
                    </a:p>
                    <a:p>
                      <a:r>
                        <a:rPr lang="en-US" dirty="0"/>
                        <a:t>Part 2: April 2022</a:t>
                      </a:r>
                    </a:p>
                    <a:p>
                      <a:r>
                        <a:rPr lang="en-US" dirty="0"/>
                        <a:t>(one day each)</a:t>
                      </a:r>
                    </a:p>
                  </a:txBody>
                  <a:tcPr/>
                </a:tc>
                <a:extLst>
                  <a:ext uri="{0D108BD9-81ED-4DB2-BD59-A6C34878D82A}">
                    <a16:rowId xmlns:a16="http://schemas.microsoft.com/office/drawing/2014/main" val="646039704"/>
                  </a:ext>
                </a:extLst>
              </a:tr>
              <a:tr h="1108710">
                <a:tc>
                  <a:txBody>
                    <a:bodyPr/>
                    <a:lstStyle/>
                    <a:p>
                      <a:r>
                        <a:rPr lang="en-US" sz="1600" b="1" dirty="0"/>
                        <a:t>(#5) Advancing Monitoring Approaches to Enhance Tidal Chesapeake Bay Habitat Assessment including Water Quality Standards for Chesapeake Bay Dissolved Oxygen, Water Clarity/SAV and Chlorophyll a Criteria (Programmatic)</a:t>
                      </a:r>
                    </a:p>
                  </a:txBody>
                  <a:tcPr/>
                </a:tc>
                <a:tc>
                  <a:txBody>
                    <a:bodyPr/>
                    <a:lstStyle/>
                    <a:p>
                      <a:r>
                        <a:rPr lang="en-US" dirty="0"/>
                        <a:t>$6,000</a:t>
                      </a:r>
                    </a:p>
                  </a:txBody>
                  <a:tcPr/>
                </a:tc>
                <a:tc>
                  <a:txBody>
                    <a:bodyPr/>
                    <a:lstStyle/>
                    <a:p>
                      <a:r>
                        <a:rPr lang="en-US" dirty="0"/>
                        <a:t>Beginning in early 2022</a:t>
                      </a:r>
                    </a:p>
                  </a:txBody>
                  <a:tcPr/>
                </a:tc>
                <a:extLst>
                  <a:ext uri="{0D108BD9-81ED-4DB2-BD59-A6C34878D82A}">
                    <a16:rowId xmlns:a16="http://schemas.microsoft.com/office/drawing/2014/main" val="437668359"/>
                  </a:ext>
                </a:extLst>
              </a:tr>
            </a:tbl>
          </a:graphicData>
        </a:graphic>
      </p:graphicFrame>
      <p:sp>
        <p:nvSpPr>
          <p:cNvPr id="6" name="TextBox 5">
            <a:extLst>
              <a:ext uri="{FF2B5EF4-FFF2-40B4-BE49-F238E27FC236}">
                <a16:creationId xmlns:a16="http://schemas.microsoft.com/office/drawing/2014/main" id="{7A0DFD0B-2450-4FB1-B508-47783777FCD5}"/>
              </a:ext>
            </a:extLst>
          </p:cNvPr>
          <p:cNvSpPr txBox="1"/>
          <p:nvPr/>
        </p:nvSpPr>
        <p:spPr>
          <a:xfrm>
            <a:off x="5406335" y="5903893"/>
            <a:ext cx="4950009" cy="954107"/>
          </a:xfrm>
          <a:prstGeom prst="rect">
            <a:avLst/>
          </a:prstGeom>
          <a:noFill/>
        </p:spPr>
        <p:txBody>
          <a:bodyPr wrap="none" rtlCol="0">
            <a:spAutoFit/>
          </a:bodyPr>
          <a:lstStyle/>
          <a:p>
            <a:r>
              <a:rPr lang="en-US" sz="2800" b="1" dirty="0"/>
              <a:t>Total Requested = $46,000</a:t>
            </a:r>
          </a:p>
          <a:p>
            <a:r>
              <a:rPr lang="en-US" sz="2800" b="1" dirty="0">
                <a:solidFill>
                  <a:srgbClr val="FF0000"/>
                </a:solidFill>
              </a:rPr>
              <a:t>Total Budget Available= $50,000</a:t>
            </a:r>
          </a:p>
        </p:txBody>
      </p:sp>
    </p:spTree>
    <p:extLst>
      <p:ext uri="{BB962C8B-B14F-4D97-AF65-F5344CB8AC3E}">
        <p14:creationId xmlns:p14="http://schemas.microsoft.com/office/powerpoint/2010/main" val="2622340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877B8A1-214D-4229-B639-B6FF96AF1528}"/>
              </a:ext>
            </a:extLst>
          </p:cNvPr>
          <p:cNvGraphicFramePr>
            <a:graphicFrameLocks noGrp="1"/>
          </p:cNvGraphicFramePr>
          <p:nvPr>
            <p:extLst>
              <p:ext uri="{D42A27DB-BD31-4B8C-83A1-F6EECF244321}">
                <p14:modId xmlns:p14="http://schemas.microsoft.com/office/powerpoint/2010/main" val="3382986622"/>
              </p:ext>
            </p:extLst>
          </p:nvPr>
        </p:nvGraphicFramePr>
        <p:xfrm>
          <a:off x="516283" y="461665"/>
          <a:ext cx="10947400" cy="6145869"/>
        </p:xfrm>
        <a:graphic>
          <a:graphicData uri="http://schemas.openxmlformats.org/drawingml/2006/table">
            <a:tbl>
              <a:tblPr firstRow="1" bandRow="1">
                <a:tableStyleId>{5C22544A-7EE6-4342-B048-85BDC9FD1C3A}</a:tableStyleId>
              </a:tblPr>
              <a:tblGrid>
                <a:gridCol w="1243712">
                  <a:extLst>
                    <a:ext uri="{9D8B030D-6E8A-4147-A177-3AD203B41FA5}">
                      <a16:colId xmlns:a16="http://schemas.microsoft.com/office/drawing/2014/main" val="2338784447"/>
                    </a:ext>
                  </a:extLst>
                </a:gridCol>
                <a:gridCol w="6054555">
                  <a:extLst>
                    <a:ext uri="{9D8B030D-6E8A-4147-A177-3AD203B41FA5}">
                      <a16:colId xmlns:a16="http://schemas.microsoft.com/office/drawing/2014/main" val="3471538898"/>
                    </a:ext>
                  </a:extLst>
                </a:gridCol>
                <a:gridCol w="3649133">
                  <a:extLst>
                    <a:ext uri="{9D8B030D-6E8A-4147-A177-3AD203B41FA5}">
                      <a16:colId xmlns:a16="http://schemas.microsoft.com/office/drawing/2014/main" val="4166352840"/>
                    </a:ext>
                  </a:extLst>
                </a:gridCol>
              </a:tblGrid>
              <a:tr h="661481">
                <a:tc>
                  <a:txBody>
                    <a:bodyPr/>
                    <a:lstStyle/>
                    <a:p>
                      <a:r>
                        <a:rPr lang="en-US" sz="2000" dirty="0"/>
                        <a:t>Rank</a:t>
                      </a:r>
                    </a:p>
                  </a:txBody>
                  <a:tcPr/>
                </a:tc>
                <a:tc>
                  <a:txBody>
                    <a:bodyPr/>
                    <a:lstStyle/>
                    <a:p>
                      <a:r>
                        <a:rPr lang="en-US" sz="2000" dirty="0"/>
                        <a:t>RFP Title</a:t>
                      </a:r>
                    </a:p>
                  </a:txBody>
                  <a:tcPr/>
                </a:tc>
                <a:tc>
                  <a:txBody>
                    <a:bodyPr/>
                    <a:lstStyle/>
                    <a:p>
                      <a:r>
                        <a:rPr lang="en-US" sz="2000" dirty="0"/>
                        <a:t>Mean Score</a:t>
                      </a:r>
                    </a:p>
                  </a:txBody>
                  <a:tcPr/>
                </a:tc>
                <a:extLst>
                  <a:ext uri="{0D108BD9-81ED-4DB2-BD59-A6C34878D82A}">
                    <a16:rowId xmlns:a16="http://schemas.microsoft.com/office/drawing/2014/main" val="1753303625"/>
                  </a:ext>
                </a:extLst>
              </a:tr>
              <a:tr h="962328">
                <a:tc>
                  <a:txBody>
                    <a:bodyPr/>
                    <a:lstStyle/>
                    <a:p>
                      <a:r>
                        <a:rPr lang="en-US" sz="1800" b="1"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(#1) Improve the Understanding and Coordination of Science Activities for PFAS in the Chesapeake Bay Watershed (State of the Science Workshop)</a:t>
                      </a:r>
                    </a:p>
                  </a:txBody>
                  <a:tcPr/>
                </a:tc>
                <a:tc>
                  <a:txBody>
                    <a:bodyPr/>
                    <a:lstStyle/>
                    <a:p>
                      <a:r>
                        <a:rPr lang="en-US" sz="2000" b="1" dirty="0"/>
                        <a:t>3.70</a:t>
                      </a:r>
                    </a:p>
                  </a:txBody>
                  <a:tcPr/>
                </a:tc>
                <a:extLst>
                  <a:ext uri="{0D108BD9-81ED-4DB2-BD59-A6C34878D82A}">
                    <a16:rowId xmlns:a16="http://schemas.microsoft.com/office/drawing/2014/main" val="4150966530"/>
                  </a:ext>
                </a:extLst>
              </a:tr>
              <a:tr h="978568">
                <a:tc>
                  <a:txBody>
                    <a:bodyPr/>
                    <a:lstStyle/>
                    <a:p>
                      <a:r>
                        <a:rPr lang="en-US" sz="1800" b="1" dirty="0"/>
                        <a:t>2</a:t>
                      </a:r>
                    </a:p>
                  </a:txBody>
                  <a:tcPr/>
                </a:tc>
                <a:tc>
                  <a:txBody>
                    <a:bodyPr/>
                    <a:lstStyle/>
                    <a:p>
                      <a:r>
                        <a:rPr lang="en-US" sz="1800" b="1" dirty="0"/>
                        <a:t>(#4) Rising Watershed and Bay Water Temperatures—Ecological Implications and Management Responses (Programmatic Workshop)</a:t>
                      </a:r>
                    </a:p>
                  </a:txBody>
                  <a:tcPr/>
                </a:tc>
                <a:tc>
                  <a:txBody>
                    <a:bodyPr/>
                    <a:lstStyle/>
                    <a:p>
                      <a:r>
                        <a:rPr lang="en-US" sz="2000" b="1" dirty="0"/>
                        <a:t>3.67</a:t>
                      </a:r>
                    </a:p>
                  </a:txBody>
                  <a:tcPr/>
                </a:tc>
                <a:extLst>
                  <a:ext uri="{0D108BD9-81ED-4DB2-BD59-A6C34878D82A}">
                    <a16:rowId xmlns:a16="http://schemas.microsoft.com/office/drawing/2014/main" val="4149450727"/>
                  </a:ext>
                </a:extLst>
              </a:tr>
              <a:tr h="1177774">
                <a:tc>
                  <a:txBody>
                    <a:bodyPr/>
                    <a:lstStyle/>
                    <a:p>
                      <a:r>
                        <a:rPr lang="en-US" sz="1800" b="1" dirty="0"/>
                        <a:t>3</a:t>
                      </a:r>
                    </a:p>
                  </a:txBody>
                  <a:tcPr/>
                </a:tc>
                <a:tc>
                  <a:txBody>
                    <a:bodyPr/>
                    <a:lstStyle/>
                    <a:p>
                      <a:r>
                        <a:rPr lang="en-US" sz="1800" b="1" dirty="0"/>
                        <a:t>(#5) Advancing Monitoring Approaches to Enhance Tidal Chesapeake Bay Habitat Assessment including Water Quality Standards for Chesapeake Bay Dissolved Oxygen, Water Clarity/SAV and Chlorophyll a Criteria (Programmatic Workshop)</a:t>
                      </a:r>
                    </a:p>
                  </a:txBody>
                  <a:tcPr/>
                </a:tc>
                <a:tc>
                  <a:txBody>
                    <a:bodyPr/>
                    <a:lstStyle/>
                    <a:p>
                      <a:r>
                        <a:rPr lang="en-US" sz="2000" b="1" dirty="0"/>
                        <a:t>3.59</a:t>
                      </a:r>
                    </a:p>
                    <a:p>
                      <a:endParaRPr lang="en-US" sz="2000" b="1" dirty="0"/>
                    </a:p>
                  </a:txBody>
                  <a:tcPr/>
                </a:tc>
                <a:extLst>
                  <a:ext uri="{0D108BD9-81ED-4DB2-BD59-A6C34878D82A}">
                    <a16:rowId xmlns:a16="http://schemas.microsoft.com/office/drawing/2014/main" val="2037962230"/>
                  </a:ext>
                </a:extLst>
              </a:tr>
              <a:tr h="1040226">
                <a:tc>
                  <a:txBody>
                    <a:bodyPr/>
                    <a:lstStyle/>
                    <a:p>
                      <a:r>
                        <a:rPr lang="en-US" sz="1800" b="1" dirty="0"/>
                        <a:t>4</a:t>
                      </a:r>
                    </a:p>
                  </a:txBody>
                  <a:tcPr/>
                </a:tc>
                <a:tc>
                  <a:txBody>
                    <a:bodyPr/>
                    <a:lstStyle/>
                    <a:p>
                      <a:r>
                        <a:rPr lang="en-US" sz="1800" b="1" dirty="0"/>
                        <a:t>(#2) Evaluating a Systems Approach to BMP Crediting (Programmatic Workshop)</a:t>
                      </a:r>
                    </a:p>
                  </a:txBody>
                  <a:tcPr/>
                </a:tc>
                <a:tc>
                  <a:txBody>
                    <a:bodyPr/>
                    <a:lstStyle/>
                    <a:p>
                      <a:r>
                        <a:rPr lang="en-US" sz="2000" b="1" dirty="0"/>
                        <a:t>3.36</a:t>
                      </a:r>
                    </a:p>
                  </a:txBody>
                  <a:tcPr/>
                </a:tc>
                <a:extLst>
                  <a:ext uri="{0D108BD9-81ED-4DB2-BD59-A6C34878D82A}">
                    <a16:rowId xmlns:a16="http://schemas.microsoft.com/office/drawing/2014/main" val="3481014466"/>
                  </a:ext>
                </a:extLst>
              </a:tr>
              <a:tr h="1040226">
                <a:tc>
                  <a:txBody>
                    <a:bodyPr/>
                    <a:lstStyle/>
                    <a:p>
                      <a:r>
                        <a:rPr lang="en-US" sz="1800" b="1" dirty="0"/>
                        <a:t>5</a:t>
                      </a:r>
                    </a:p>
                  </a:txBody>
                  <a:tcPr/>
                </a:tc>
                <a:tc>
                  <a:txBody>
                    <a:bodyPr/>
                    <a:lstStyle/>
                    <a:p>
                      <a:r>
                        <a:rPr lang="en-US" sz="1800" b="1" dirty="0"/>
                        <a:t>(#3) Improving modeling and mitigation strategies for poultry ammonia emissions across the Chesapeake Bay Watershed (Programmatic and State of the Science Workshop)</a:t>
                      </a:r>
                    </a:p>
                  </a:txBody>
                  <a:tcPr/>
                </a:tc>
                <a:tc>
                  <a:txBody>
                    <a:bodyPr/>
                    <a:lstStyle/>
                    <a:p>
                      <a:r>
                        <a:rPr lang="en-US" sz="2000" b="1" dirty="0"/>
                        <a:t>3.26</a:t>
                      </a:r>
                    </a:p>
                  </a:txBody>
                  <a:tcPr/>
                </a:tc>
                <a:extLst>
                  <a:ext uri="{0D108BD9-81ED-4DB2-BD59-A6C34878D82A}">
                    <a16:rowId xmlns:a16="http://schemas.microsoft.com/office/drawing/2014/main" val="1993651828"/>
                  </a:ext>
                </a:extLst>
              </a:tr>
            </a:tbl>
          </a:graphicData>
        </a:graphic>
      </p:graphicFrame>
      <p:sp>
        <p:nvSpPr>
          <p:cNvPr id="7" name="TextBox 6">
            <a:extLst>
              <a:ext uri="{FF2B5EF4-FFF2-40B4-BE49-F238E27FC236}">
                <a16:creationId xmlns:a16="http://schemas.microsoft.com/office/drawing/2014/main" id="{2C447028-6E3A-45B5-8D95-5756C85CBF40}"/>
              </a:ext>
            </a:extLst>
          </p:cNvPr>
          <p:cNvSpPr txBox="1"/>
          <p:nvPr/>
        </p:nvSpPr>
        <p:spPr>
          <a:xfrm>
            <a:off x="133074" y="0"/>
            <a:ext cx="6527800" cy="461665"/>
          </a:xfrm>
          <a:prstGeom prst="rect">
            <a:avLst/>
          </a:prstGeom>
          <a:noFill/>
        </p:spPr>
        <p:txBody>
          <a:bodyPr wrap="square" rtlCol="0">
            <a:spAutoFit/>
          </a:bodyPr>
          <a:lstStyle/>
          <a:p>
            <a:r>
              <a:rPr lang="en-US" sz="2400" b="1" dirty="0"/>
              <a:t>Rankings based on total mean score:</a:t>
            </a:r>
          </a:p>
        </p:txBody>
      </p:sp>
    </p:spTree>
    <p:extLst>
      <p:ext uri="{BB962C8B-B14F-4D97-AF65-F5344CB8AC3E}">
        <p14:creationId xmlns:p14="http://schemas.microsoft.com/office/powerpoint/2010/main" val="3473839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439738"/>
            <a:ext cx="12192000" cy="888872"/>
          </a:xfrm>
        </p:spPr>
        <p:txBody>
          <a:bodyPr>
            <a:noAutofit/>
          </a:bodyPr>
          <a:lstStyle/>
          <a:p>
            <a:br>
              <a:rPr lang="en-US" sz="3200" b="1" dirty="0">
                <a:solidFill>
                  <a:schemeClr val="dk1"/>
                </a:solidFill>
              </a:rPr>
            </a:br>
            <a:r>
              <a:rPr lang="en-US" sz="3200" b="1" dirty="0">
                <a:solidFill>
                  <a:schemeClr val="dk1"/>
                </a:solidFill>
              </a:rPr>
              <a:t>Proposal #1: PFAS (highest score)                      			       </a:t>
            </a:r>
            <a:r>
              <a:rPr lang="en-US" sz="1800" b="1" dirty="0">
                <a:solidFill>
                  <a:schemeClr val="dk1"/>
                </a:solidFill>
              </a:rPr>
              <a:t>STAC Rep: Lee Blaney</a:t>
            </a:r>
            <a:endParaRPr lang="en-US" sz="3200" dirty="0"/>
          </a:p>
        </p:txBody>
      </p:sp>
      <p:sp>
        <p:nvSpPr>
          <p:cNvPr id="3" name="Content Placeholder 2">
            <a:extLst>
              <a:ext uri="{FF2B5EF4-FFF2-40B4-BE49-F238E27FC236}">
                <a16:creationId xmlns:a16="http://schemas.microsoft.com/office/drawing/2014/main" id="{AD45B7E4-2E87-4629-A04D-D8BAA81DEF33}"/>
              </a:ext>
            </a:extLst>
          </p:cNvPr>
          <p:cNvSpPr>
            <a:spLocks noGrp="1"/>
          </p:cNvSpPr>
          <p:nvPr>
            <p:ph idx="1"/>
          </p:nvPr>
        </p:nvSpPr>
        <p:spPr>
          <a:xfrm>
            <a:off x="0" y="449134"/>
            <a:ext cx="11937999" cy="2027364"/>
          </a:xfrm>
        </p:spPr>
        <p:txBody>
          <a:bodyPr>
            <a:normAutofit/>
          </a:bodyPr>
          <a:lstStyle/>
          <a:p>
            <a:pPr marL="0" indent="0">
              <a:buNone/>
            </a:pPr>
            <a:r>
              <a:rPr lang="en-US" sz="2000" b="1" dirty="0"/>
              <a:t>Pros</a:t>
            </a:r>
          </a:p>
          <a:p>
            <a:r>
              <a:rPr lang="en-US" sz="2000" dirty="0"/>
              <a:t>discussion around this topic is only going to increase and having some basic background for the Bay program managers would be valuable. </a:t>
            </a:r>
          </a:p>
          <a:p>
            <a:r>
              <a:rPr lang="en-US" sz="2000" dirty="0"/>
              <a:t> This is a timely topic on an important issue</a:t>
            </a:r>
          </a:p>
          <a:p>
            <a:r>
              <a:rPr lang="en-US" sz="2000" dirty="0"/>
              <a:t>Requested by STAR and a GIT; important and relevant topic</a:t>
            </a:r>
          </a:p>
          <a:p>
            <a:endParaRPr lang="en-US" sz="2000" b="1"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0" y="2476498"/>
            <a:ext cx="11563617" cy="438150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Concerns/Suggestions</a:t>
            </a:r>
          </a:p>
          <a:p>
            <a:r>
              <a:rPr lang="en-US" sz="2000" dirty="0"/>
              <a:t>Coordinate with Chesapeake Bay Commission to address upcoming legislation</a:t>
            </a:r>
          </a:p>
          <a:p>
            <a:r>
              <a:rPr lang="en-US" sz="2000" dirty="0"/>
              <a:t>Besides the issue of legacy PFAS in the Bay and continual introduction from imported products that contain PFAS, is there an issue of PFAS in the water column adsorption to plastics and microplastics? If so, this would suggest inclusion of that pathway as part of the workshop and would be a good cross-linkage issue.</a:t>
            </a:r>
          </a:p>
          <a:p>
            <a:r>
              <a:rPr lang="en-US" sz="2000" dirty="0"/>
              <a:t>Recommend building on previous workshops and look around the country to take advantages of areas that have more mature programs in PFAS (e.g. S Cal Coastal Water Res Project).</a:t>
            </a:r>
          </a:p>
          <a:p>
            <a:r>
              <a:rPr lang="en-US" sz="2000" dirty="0"/>
              <a:t>Suggest adding someone from EPA ORD to the steering committee as they are actively working in this area </a:t>
            </a:r>
          </a:p>
          <a:p>
            <a:r>
              <a:rPr lang="en-US" sz="2000" dirty="0"/>
              <a:t>Expertise on impacts of PFAS on food web and fish/wildlife seems underrepresented.</a:t>
            </a:r>
          </a:p>
          <a:p>
            <a:r>
              <a:rPr lang="en-US" sz="2000" dirty="0"/>
              <a:t>Maybe too many questions are being asked.  Better background preparation would help to bring together the diverse and dispersed sources of data.  Otherwise, workshop will spend time getting started and end up with a long list of possibilities.</a:t>
            </a:r>
          </a:p>
          <a:p>
            <a:pPr lvl="0"/>
            <a:r>
              <a:rPr lang="en-US" sz="2000" dirty="0"/>
              <a:t>Concern about broad scope. More suited for a white paper or review?</a:t>
            </a:r>
          </a:p>
          <a:p>
            <a:endParaRPr lang="en-US" sz="2000" dirty="0"/>
          </a:p>
          <a:p>
            <a:endParaRPr lang="en-US" sz="2000" dirty="0"/>
          </a:p>
        </p:txBody>
      </p:sp>
    </p:spTree>
    <p:extLst>
      <p:ext uri="{BB962C8B-B14F-4D97-AF65-F5344CB8AC3E}">
        <p14:creationId xmlns:p14="http://schemas.microsoft.com/office/powerpoint/2010/main" val="4263282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439738"/>
            <a:ext cx="12192000" cy="890312"/>
          </a:xfrm>
        </p:spPr>
        <p:txBody>
          <a:bodyPr>
            <a:noAutofit/>
          </a:bodyPr>
          <a:lstStyle/>
          <a:p>
            <a:br>
              <a:rPr lang="en-US" sz="2800" b="1" dirty="0">
                <a:solidFill>
                  <a:schemeClr val="dk1"/>
                </a:solidFill>
              </a:rPr>
            </a:br>
            <a:r>
              <a:rPr lang="en-US" sz="2800" b="1" dirty="0">
                <a:solidFill>
                  <a:schemeClr val="dk1"/>
                </a:solidFill>
              </a:rPr>
              <a:t>Proposal #2: Systems approach to BMP Crediting 	 	           </a:t>
            </a:r>
            <a:r>
              <a:rPr lang="en-US" sz="1800" b="1" dirty="0">
                <a:solidFill>
                  <a:schemeClr val="dk1"/>
                </a:solidFill>
              </a:rPr>
              <a:t>STAC Rep: Greg Noe</a:t>
            </a:r>
            <a:r>
              <a:rPr lang="en-US" sz="2800" b="1" dirty="0">
                <a:solidFill>
                  <a:schemeClr val="dk1"/>
                </a:solidFill>
              </a:rPr>
              <a:t>	</a:t>
            </a:r>
            <a:endParaRPr lang="en-US" sz="2800" dirty="0"/>
          </a:p>
        </p:txBody>
      </p:sp>
      <p:sp>
        <p:nvSpPr>
          <p:cNvPr id="3" name="Content Placeholder 2">
            <a:extLst>
              <a:ext uri="{FF2B5EF4-FFF2-40B4-BE49-F238E27FC236}">
                <a16:creationId xmlns:a16="http://schemas.microsoft.com/office/drawing/2014/main" id="{AD45B7E4-2E87-4629-A04D-D8BAA81DEF33}"/>
              </a:ext>
            </a:extLst>
          </p:cNvPr>
          <p:cNvSpPr>
            <a:spLocks noGrp="1"/>
          </p:cNvSpPr>
          <p:nvPr>
            <p:ph idx="1"/>
          </p:nvPr>
        </p:nvSpPr>
        <p:spPr>
          <a:xfrm>
            <a:off x="0" y="320842"/>
            <a:ext cx="11937999" cy="2155656"/>
          </a:xfrm>
        </p:spPr>
        <p:txBody>
          <a:bodyPr>
            <a:normAutofit/>
          </a:bodyPr>
          <a:lstStyle/>
          <a:p>
            <a:pPr marL="0" indent="0">
              <a:buNone/>
            </a:pPr>
            <a:r>
              <a:rPr lang="en-US" sz="2000" b="1" dirty="0"/>
              <a:t>Pros</a:t>
            </a:r>
          </a:p>
          <a:p>
            <a:r>
              <a:rPr lang="en-US" sz="2000" dirty="0"/>
              <a:t>There is a recognized need to better account for Bay restoration activities. This workshop will attempt to address some of the main issues confronting wetlands restoration and BMP crediting. It is timely and needed</a:t>
            </a:r>
          </a:p>
          <a:p>
            <a:r>
              <a:rPr lang="en-US" sz="2000" dirty="0"/>
              <a:t>Focused topic but crosses several workgroups so suitable for a workshop</a:t>
            </a:r>
            <a:endParaRPr lang="en-US" sz="2000" b="1"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0" y="1796716"/>
            <a:ext cx="12336379" cy="506128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Concerns/Suggestions</a:t>
            </a:r>
          </a:p>
          <a:p>
            <a:r>
              <a:rPr lang="en-US" sz="2000" dirty="0"/>
              <a:t>My key question is whether this information can actually change management practices (i.e., credit for different configurations of wetland BMPs, for example), or whether the previous expert review panels have locked in where we are for now? </a:t>
            </a:r>
          </a:p>
          <a:p>
            <a:r>
              <a:rPr lang="en-US" sz="2000" dirty="0"/>
              <a:t>In addition, notes from the 2016(?) workshop on wetlands/GITs might be helpful- a lot of the same questions raised in this proposal were raised there. </a:t>
            </a:r>
          </a:p>
          <a:p>
            <a:r>
              <a:rPr lang="en-US" sz="2000" dirty="0"/>
              <a:t>Some concern that more emphasis is needed on how the approach of the workshop is new and why is it new, and thus resulting in enlightening outcomes</a:t>
            </a:r>
          </a:p>
          <a:p>
            <a:r>
              <a:rPr lang="en-US" sz="2000" dirty="0"/>
              <a:t>The proposal assumes that these added metrics would find ready acceptance within the Chesapeake Bay decision-making framework including being readily incorporated into Bay modeling platforms. While having these metrics (co-benefits, </a:t>
            </a:r>
            <a:r>
              <a:rPr lang="en-US" sz="2000" dirty="0" err="1"/>
              <a:t>etc</a:t>
            </a:r>
            <a:r>
              <a:rPr lang="en-US" sz="2000" dirty="0"/>
              <a:t>) would be of interest to the scientific community, I am skeptical that they would inform future decisions about Bay water quality management practices – for example crediting of BMPS in the Bay water quality modeling platforms or in the WIPs</a:t>
            </a:r>
          </a:p>
          <a:p>
            <a:r>
              <a:rPr lang="en-US" sz="2000" dirty="0"/>
              <a:t>I am surprised this topic needs such a first-step workshop.  I would have thought this was already going on.  Multiple benefits, trade-offs, ecosystem services.  There does not seem to be anything about including costs and time-to-responses.</a:t>
            </a:r>
          </a:p>
          <a:p>
            <a:pPr lvl="0"/>
            <a:r>
              <a:rPr lang="en-US" sz="2000" dirty="0"/>
              <a:t>Doesn’t effectively leverage past STAC and expert panel efforts.</a:t>
            </a:r>
          </a:p>
          <a:p>
            <a:r>
              <a:rPr lang="en-US" sz="2000" dirty="0"/>
              <a:t>Framework is not compelling (acres restored is wholly unsatisfying). Further, vision for or commitment to developing a tradeoff framework is not clear. Discussion needs to address targeting strategies, and indeed a commitment to adhering to derived targeting strategy(</a:t>
            </a:r>
            <a:r>
              <a:rPr lang="en-US" sz="2000" dirty="0" err="1"/>
              <a:t>ies</a:t>
            </a:r>
            <a:r>
              <a:rPr lang="en-US" sz="2000" dirty="0"/>
              <a:t>). </a:t>
            </a:r>
            <a:endParaRPr lang="en-US" sz="2000" b="1" dirty="0"/>
          </a:p>
          <a:p>
            <a:endParaRPr lang="en-US" sz="2000" dirty="0"/>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52260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439738"/>
            <a:ext cx="12192000" cy="879475"/>
          </a:xfrm>
        </p:spPr>
        <p:txBody>
          <a:bodyPr>
            <a:noAutofit/>
          </a:bodyPr>
          <a:lstStyle/>
          <a:p>
            <a:br>
              <a:rPr lang="en-US" sz="3200" b="1" dirty="0">
                <a:solidFill>
                  <a:schemeClr val="dk1"/>
                </a:solidFill>
              </a:rPr>
            </a:br>
            <a:r>
              <a:rPr lang="en-US" sz="3200" b="1" dirty="0">
                <a:solidFill>
                  <a:schemeClr val="dk1"/>
                </a:solidFill>
              </a:rPr>
              <a:t>Proposal #3: Poultry Ammonia Emissions			   </a:t>
            </a:r>
            <a:r>
              <a:rPr lang="en-US" sz="2000" b="1" dirty="0">
                <a:solidFill>
                  <a:schemeClr val="dk1"/>
                </a:solidFill>
              </a:rPr>
              <a:t>STAC Rep: Kathy Boomer </a:t>
            </a:r>
            <a:endParaRPr lang="en-US" sz="3200" dirty="0"/>
          </a:p>
        </p:txBody>
      </p:sp>
      <p:sp>
        <p:nvSpPr>
          <p:cNvPr id="3" name="Content Placeholder 2">
            <a:extLst>
              <a:ext uri="{FF2B5EF4-FFF2-40B4-BE49-F238E27FC236}">
                <a16:creationId xmlns:a16="http://schemas.microsoft.com/office/drawing/2014/main" id="{AD45B7E4-2E87-4629-A04D-D8BAA81DEF33}"/>
              </a:ext>
            </a:extLst>
          </p:cNvPr>
          <p:cNvSpPr>
            <a:spLocks noGrp="1"/>
          </p:cNvSpPr>
          <p:nvPr>
            <p:ph idx="1"/>
          </p:nvPr>
        </p:nvSpPr>
        <p:spPr>
          <a:xfrm>
            <a:off x="0" y="449134"/>
            <a:ext cx="11937999" cy="2027364"/>
          </a:xfrm>
        </p:spPr>
        <p:txBody>
          <a:bodyPr>
            <a:normAutofit/>
          </a:bodyPr>
          <a:lstStyle/>
          <a:p>
            <a:pPr marL="0" indent="0">
              <a:buNone/>
            </a:pPr>
            <a:r>
              <a:rPr lang="en-US" sz="2000" b="1" dirty="0"/>
              <a:t>Pros</a:t>
            </a:r>
          </a:p>
          <a:p>
            <a:r>
              <a:rPr lang="en-US" sz="2000" dirty="0"/>
              <a:t>The source of nitrogen emissions in the region has changed in the last decade, and there is a need to better understand nitrogen emissions from poultry operations. Great topic with specific questions to be addressed. </a:t>
            </a:r>
          </a:p>
          <a:p>
            <a:r>
              <a:rPr lang="en-US" sz="2000" dirty="0"/>
              <a:t>The issue of poultry ammonia emissions is a continuing issue in understanding nitrogen loading to the Bay. The workshop takes a big step forward by facilitating a comprehensive review of the issue.</a:t>
            </a:r>
          </a:p>
          <a:p>
            <a:endParaRPr lang="en-US" sz="2000" b="1"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0" y="2186609"/>
            <a:ext cx="11563617" cy="4671391"/>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Concerns/Suggestions</a:t>
            </a:r>
          </a:p>
          <a:p>
            <a:r>
              <a:rPr lang="en-US" sz="2000" dirty="0"/>
              <a:t>While this centers on the Delmarva, I’d also be curious to know how much of a question it is more broadly? In addition to air deposition, I was struck when visiting the Delmarva several years ago that the # and size of poultry operations means that the amount of impervious surface increase is quite large (and could be like urban sprawl). The footprint/impact of such growth may be worth considering as well, particularly as we focus on non-point source runoff &amp; drainage. </a:t>
            </a:r>
          </a:p>
          <a:p>
            <a:r>
              <a:rPr lang="en-US" sz="2000" dirty="0"/>
              <a:t>This topic seems almost too focused for a workshop (3 STAC members commented on how narrow this topic was)</a:t>
            </a:r>
          </a:p>
          <a:p>
            <a:pPr lvl="0"/>
            <a:r>
              <a:rPr lang="en-US" sz="2000" dirty="0"/>
              <a:t>Uncomfortable with tone; would like more emphasis on evaluating concern as an opportunity to guide ag WIP investments, not to implicate the ag sector.</a:t>
            </a:r>
          </a:p>
          <a:p>
            <a:r>
              <a:rPr lang="en-US" sz="2000" dirty="0"/>
              <a:t>Ensure balanced, objective evaluation and context.</a:t>
            </a:r>
          </a:p>
          <a:p>
            <a:r>
              <a:rPr lang="en-US" sz="2000" dirty="0"/>
              <a:t>I believe this project is really a limited-scope research project, not a workshop. </a:t>
            </a:r>
          </a:p>
          <a:p>
            <a:r>
              <a:rPr lang="en-US" sz="2000" dirty="0"/>
              <a:t>It seems strange to me that “mitigation strategies” are really focused on one strategy, namely, “litter additives”, and only one of these is specified “(e.g., alum)” </a:t>
            </a:r>
          </a:p>
          <a:p>
            <a:r>
              <a:rPr lang="en-US" sz="2000" dirty="0"/>
              <a:t>• Though serious issues are mentioned, i.e., ammonia emissions have increased over time; the “livestock inventory” currently used for current policy and crediting is outdated; it seems to me that most all of the questions addressed, and products of this proposal could be much more efficiently be completed through a limited-scope research project (maybe even a senior undergraduate project), and a White Paper to summarize the work. </a:t>
            </a:r>
          </a:p>
          <a:p>
            <a:r>
              <a:rPr lang="en-US" sz="2000" dirty="0"/>
              <a:t>• I do not see how a workshop would be any more effective than a limited-scope project for a single student, working with a knowledgeable advisor </a:t>
            </a:r>
          </a:p>
          <a:p>
            <a:endParaRPr lang="en-US" sz="2000" b="1" dirty="0"/>
          </a:p>
          <a:p>
            <a:endParaRPr lang="en-US" sz="2000" dirty="0"/>
          </a:p>
          <a:p>
            <a:endParaRPr lang="en-US" sz="2000" dirty="0"/>
          </a:p>
          <a:p>
            <a:pPr marL="0" indent="0">
              <a:buFont typeface="Arial" panose="020B0604020202020204" pitchFamily="34" charset="0"/>
              <a:buNone/>
            </a:pPr>
            <a:endParaRPr lang="en-US" sz="2000" b="1" dirty="0"/>
          </a:p>
          <a:p>
            <a:endParaRPr lang="en-US" sz="2000" dirty="0"/>
          </a:p>
          <a:p>
            <a:endParaRPr lang="en-US" sz="2000" dirty="0"/>
          </a:p>
        </p:txBody>
      </p:sp>
    </p:spTree>
    <p:extLst>
      <p:ext uri="{BB962C8B-B14F-4D97-AF65-F5344CB8AC3E}">
        <p14:creationId xmlns:p14="http://schemas.microsoft.com/office/powerpoint/2010/main" val="2610751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92AE-7D62-4E51-B989-473BDB396E40}"/>
              </a:ext>
            </a:extLst>
          </p:cNvPr>
          <p:cNvSpPr>
            <a:spLocks noGrp="1"/>
          </p:cNvSpPr>
          <p:nvPr>
            <p:ph type="title"/>
          </p:nvPr>
        </p:nvSpPr>
        <p:spPr>
          <a:xfrm>
            <a:off x="0" y="-315995"/>
            <a:ext cx="12192000" cy="879475"/>
          </a:xfrm>
        </p:spPr>
        <p:txBody>
          <a:bodyPr>
            <a:noAutofit/>
          </a:bodyPr>
          <a:lstStyle/>
          <a:p>
            <a:br>
              <a:rPr lang="en-US" sz="2800" b="1" dirty="0">
                <a:solidFill>
                  <a:schemeClr val="dk1"/>
                </a:solidFill>
              </a:rPr>
            </a:br>
            <a:r>
              <a:rPr lang="en-US" sz="2800" b="1" dirty="0">
                <a:solidFill>
                  <a:schemeClr val="dk1"/>
                </a:solidFill>
              </a:rPr>
              <a:t>Proposal #4: Rising Temperatures 					</a:t>
            </a:r>
            <a:r>
              <a:rPr lang="en-US" sz="2000" b="1" dirty="0">
                <a:solidFill>
                  <a:schemeClr val="dk1"/>
                </a:solidFill>
              </a:rPr>
              <a:t>STAC Rep: Bill Dennison </a:t>
            </a:r>
            <a:endParaRPr lang="en-US" sz="2800" dirty="0"/>
          </a:p>
        </p:txBody>
      </p:sp>
      <p:sp>
        <p:nvSpPr>
          <p:cNvPr id="3" name="Content Placeholder 2">
            <a:extLst>
              <a:ext uri="{FF2B5EF4-FFF2-40B4-BE49-F238E27FC236}">
                <a16:creationId xmlns:a16="http://schemas.microsoft.com/office/drawing/2014/main" id="{AD45B7E4-2E87-4629-A04D-D8BAA81DEF33}"/>
              </a:ext>
            </a:extLst>
          </p:cNvPr>
          <p:cNvSpPr>
            <a:spLocks noGrp="1"/>
          </p:cNvSpPr>
          <p:nvPr>
            <p:ph idx="1"/>
          </p:nvPr>
        </p:nvSpPr>
        <p:spPr>
          <a:xfrm>
            <a:off x="0" y="811755"/>
            <a:ext cx="11937999" cy="1609119"/>
          </a:xfrm>
        </p:spPr>
        <p:txBody>
          <a:bodyPr>
            <a:normAutofit/>
          </a:bodyPr>
          <a:lstStyle/>
          <a:p>
            <a:pPr marL="0" indent="0">
              <a:buNone/>
            </a:pPr>
            <a:r>
              <a:rPr lang="en-US" sz="2000" b="1" dirty="0"/>
              <a:t>Pros: </a:t>
            </a:r>
            <a:r>
              <a:rPr lang="en-US" sz="2000" dirty="0"/>
              <a:t>Very solid proposal led by a highly capable group of people with a lot of experience putting workshops together. Timely topic on a critical issue; Supported by several GITs and by CAC, relevant to focus on impacts of climate change on meeting CBP goals, like the focus on producing pre-workshop products to prepare attendees and make the workshop itself more productive</a:t>
            </a:r>
          </a:p>
          <a:p>
            <a:endParaRPr lang="en-US" sz="2000" b="1" dirty="0"/>
          </a:p>
        </p:txBody>
      </p:sp>
      <p:sp>
        <p:nvSpPr>
          <p:cNvPr id="8" name="Content Placeholder 2">
            <a:extLst>
              <a:ext uri="{FF2B5EF4-FFF2-40B4-BE49-F238E27FC236}">
                <a16:creationId xmlns:a16="http://schemas.microsoft.com/office/drawing/2014/main" id="{11A3C29C-3D28-4497-B134-5F0E7A438E12}"/>
              </a:ext>
            </a:extLst>
          </p:cNvPr>
          <p:cNvSpPr txBox="1">
            <a:spLocks/>
          </p:cNvSpPr>
          <p:nvPr/>
        </p:nvSpPr>
        <p:spPr>
          <a:xfrm>
            <a:off x="6360629" y="2476498"/>
            <a:ext cx="5131311" cy="3738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9" name="Content Placeholder 2">
            <a:extLst>
              <a:ext uri="{FF2B5EF4-FFF2-40B4-BE49-F238E27FC236}">
                <a16:creationId xmlns:a16="http://schemas.microsoft.com/office/drawing/2014/main" id="{CB97C476-ED54-45A9-B9A8-54A1657F1920}"/>
              </a:ext>
            </a:extLst>
          </p:cNvPr>
          <p:cNvSpPr txBox="1">
            <a:spLocks/>
          </p:cNvSpPr>
          <p:nvPr/>
        </p:nvSpPr>
        <p:spPr>
          <a:xfrm>
            <a:off x="0" y="2160104"/>
            <a:ext cx="12192000" cy="457415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600" b="1" dirty="0"/>
              <a:t>Concerns/Suggestions</a:t>
            </a:r>
          </a:p>
          <a:p>
            <a:r>
              <a:rPr lang="en-US" sz="2600" dirty="0"/>
              <a:t>It seems like this topic is quite large and, without further definition, the specific outcomes of the workshop are unclear. It’s not clear if the effects of BMPs on water temperature are currently known – a reason for this workshop, but also a potentially limiting factor in the outcomes of the workshop. Some discussion on balancing current targets (N, P, sediment) with temperature outcomes would seem to be relevant here.</a:t>
            </a:r>
          </a:p>
          <a:p>
            <a:r>
              <a:rPr lang="en-US" sz="2600" dirty="0"/>
              <a:t>Have linkages to groundwater management been considered (cooler water from groundwater could support baseflow in streams, and thus provide cooler water sources through the watershed into the streams)? This implicates land use issues- protecting aquifer recharge areas, for example. </a:t>
            </a:r>
          </a:p>
          <a:p>
            <a:r>
              <a:rPr lang="en-US" sz="2600" dirty="0"/>
              <a:t>Many organizations, for many years, have discussed this topic. Might consider reframing objectives to suit a new set of needs? Or, the perhaps the same set of needs (perhaps that’s the point) approached in a different way?</a:t>
            </a:r>
          </a:p>
        </p:txBody>
      </p:sp>
    </p:spTree>
    <p:extLst>
      <p:ext uri="{BB962C8B-B14F-4D97-AF65-F5344CB8AC3E}">
        <p14:creationId xmlns:p14="http://schemas.microsoft.com/office/powerpoint/2010/main" val="1398799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1508</TotalTime>
  <Words>2793</Words>
  <Application>Microsoft Office PowerPoint</Application>
  <PresentationFormat>Widescreen</PresentationFormat>
  <Paragraphs>129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FY21 Workshop  Proposal Score Results </vt:lpstr>
      <vt:lpstr>Reminder of changes made in FY21 RFP </vt:lpstr>
      <vt:lpstr>Goal: Approve, conditionally approve, or not approve funding for 5 FY21 STAC Workshop Proposals  Process:  1. Review scores and comments on proposals, engage in discussion if needed; STAC members can ask the STAC rep on each proposal clarifying questions 2. Any STAC member can motion to approve and if no dissent is made the proposal will be approved 3. If STAC members agree the proposal requires alterations prior to formal approval, the proposers will be asked to submit an updated proposal. The STAC EB will then review for requested changes and vote to approve at the next EB call.   Zoom reminders Please use raise-hand function or chat for discussion. STAC Staff will call on names to speak. </vt:lpstr>
      <vt:lpstr>PowerPoint Presentation</vt:lpstr>
      <vt:lpstr>PowerPoint Presentation</vt:lpstr>
      <vt:lpstr> Proposal #1: PFAS (highest score)                                STAC Rep: Lee Blaney</vt:lpstr>
      <vt:lpstr> Proposal #2: Systems approach to BMP Crediting               STAC Rep: Greg Noe </vt:lpstr>
      <vt:lpstr> Proposal #3: Poultry Ammonia Emissions      STAC Rep: Kathy Boomer </vt:lpstr>
      <vt:lpstr> Proposal #4: Rising Temperatures      STAC Rep: Bill Dennison </vt:lpstr>
      <vt:lpstr> Proposal #4: Rising Temperatures (Cont) </vt:lpstr>
      <vt:lpstr> Proposal #5: Advancing Monitoring for DO, Chlor a, water clarity   STAC Rep: Bill Dennison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 Workshop  Proposal Score Results</dc:title>
  <dc:creator>Cole, Megan</dc:creator>
  <cp:lastModifiedBy>Harvey, Annabelle</cp:lastModifiedBy>
  <cp:revision>24</cp:revision>
  <dcterms:created xsi:type="dcterms:W3CDTF">2020-03-09T17:32:03Z</dcterms:created>
  <dcterms:modified xsi:type="dcterms:W3CDTF">2021-03-23T16:54:50Z</dcterms:modified>
</cp:coreProperties>
</file>