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687" r:id="rId3"/>
    <p:sldId id="745" r:id="rId4"/>
    <p:sldId id="746" r:id="rId5"/>
    <p:sldId id="747" r:id="rId6"/>
    <p:sldId id="748" r:id="rId7"/>
    <p:sldId id="749" r:id="rId8"/>
    <p:sldId id="750" r:id="rId9"/>
    <p:sldId id="751" r:id="rId10"/>
    <p:sldId id="753" r:id="rId11"/>
    <p:sldId id="752" r:id="rId12"/>
    <p:sldId id="742" r:id="rId13"/>
    <p:sldId id="739" r:id="rId14"/>
    <p:sldId id="755" r:id="rId15"/>
    <p:sldId id="7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A23F1-B169-4C3D-8035-F2C32D146BF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F4B51-E23D-4003-A352-458E92C98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31951-A9A4-418D-BFC7-AEA80056FE3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30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31951-A9A4-418D-BFC7-AEA80056FE3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1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E309-8B2B-4151-86DF-281D6F6B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DF350-07E4-440A-8C44-B93313562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D5E59-EB0C-4B1A-8963-146A3E9A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52212-2214-40FD-A3E6-7D42E3DD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5CE8-6ACC-4555-B538-08CEDA56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3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E71F-6FC2-47CF-8BA9-F58BBB13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C3C15-FB8A-409B-84F5-2CEF2E9F6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406BA-A77D-42AC-B171-A1FD328A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11FC6-AD79-49E4-A20C-8FA5C56C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42CDC-51BA-499C-A25F-706F09B1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5D8379-AEC0-45F8-8344-5C3673BA4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88BE9-08A3-405E-984B-CDC376BD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8A1FB-B201-407B-ACF2-389F0D36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DADED-0B63-4CB4-B7B6-5BF512EB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07E72-ADB6-4A8F-A550-CB8C3E1B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2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47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7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4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84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89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26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1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6A51-7A40-49F7-BE58-586A3795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A55C0-53FA-4125-8568-E19F6EF91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454EA-2EC6-418B-B2BD-E80BCE46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C0456-F53A-417E-9AF9-1444B36A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7D1AA-315D-4DC3-A560-BEB68D8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4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09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18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3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5D8B-87C1-4418-A31E-159B382F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8C1B1-87F0-48DF-8887-8A996E511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8FB29-20C0-4C27-B8CC-19137188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9A0F6-C0E1-4E52-B795-FA50F999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19199-1FA0-43FD-A5F2-2FB7AF14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0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116E-4F42-40E6-9F1E-964C5931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1261C-2C39-4027-89CC-31319B9F1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03305-32CF-4E18-940A-84AC449E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C4AEF-B542-4AF0-ABCF-3D937654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79F9-9DDD-4A0A-A58E-375B5165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97C06-3EAC-4EED-B512-7E6B707B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1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7CDE-25BD-435B-ABA9-EB9C6BF3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61000-B5A8-4152-B057-09F7EAAA8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299EA-19FB-487B-AA73-0BB972FDC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B09DC-6EB0-48FB-A438-83F323CE6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51CDC-067C-4ED1-977A-7D4CAB948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2554F-121C-4B31-BE05-BA830E07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84787-42BE-4A6C-AEA6-DBDC001C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CBFE9-1144-46A4-A4CE-DC2554C1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0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287E-6377-4803-9A47-5A772DE6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4FD9A-F9EC-4EAE-A3E0-41F1C61B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F2E3A-74F9-4E4C-85D4-8293A85C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AFD02-6F98-4A10-9232-A927B0D4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7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2F2FA-41FC-4EC0-A397-7C9308F4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162B1-D124-47C5-BB23-9C5F178D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BC350-A249-4FDD-A683-C97A8C46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D6E9-C16B-49D4-8341-E2110C51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1D260-1EC3-4C0A-8A48-15C5188E9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B8C97-49A8-4462-ABAF-786694B14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1E6AE-E7C4-4DF0-AC6A-5100F326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1A4FE-444D-47C1-B050-A1156170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427A6-2687-4772-A812-8C292B3A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803C-DE89-451B-B52D-C79D9BB1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20D88-7ECA-4463-A57F-AFE372B82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BAD35-C8EC-4248-B9A8-377CA6489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8F234-EE93-4BA5-BABD-164C5C98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8F0AD-5D89-4140-AB0E-2271DF1B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B91F8-B2E2-4B92-B391-9EED8863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4889B-D22F-4580-95BA-E6AE1458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CDDDB-CA9F-473C-9C76-F9FE6302C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2E9F4-A069-4999-8FBB-C2C5E489C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7E698-75AB-4A61-8CB5-4AE0AFD8B66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D1780-9873-413E-806B-EC72858BD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6EBEA-0B9B-452A-BCD4-010392607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E3E2-8BA5-47A1-A46F-6AA5E917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CFD965-A48A-403D-A653-D1771C0A7E6E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93C358-11DB-44D9-9AD8-6D6CEC7C5C4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70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68A0-E5A8-4806-933B-6EFCB0A9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0" y="707755"/>
            <a:ext cx="6843147" cy="1325563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Advancing Outreach Effectiveness to Improve Conservation Practice Adoption</a:t>
            </a:r>
            <a:br>
              <a:rPr lang="en-US" sz="3200" b="1" dirty="0"/>
            </a:b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BBA5BCF0-47CD-4E98-B373-9F27027F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-41" r="18548" b="39"/>
          <a:stretch/>
        </p:blipFill>
        <p:spPr>
          <a:xfrm>
            <a:off x="6448700" y="952575"/>
            <a:ext cx="5746711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7AA23C-030C-42DD-9A85-A761E03BF839}"/>
              </a:ext>
            </a:extLst>
          </p:cNvPr>
          <p:cNvSpPr/>
          <p:nvPr/>
        </p:nvSpPr>
        <p:spPr>
          <a:xfrm>
            <a:off x="8573711" y="6176963"/>
            <a:ext cx="3135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Credit: Gates Rhodes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Nature Conservancy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1C65E1-2413-4E28-A546-5E0AE619D3D1}"/>
              </a:ext>
            </a:extLst>
          </p:cNvPr>
          <p:cNvSpPr/>
          <p:nvPr/>
        </p:nvSpPr>
        <p:spPr>
          <a:xfrm>
            <a:off x="733679" y="2753110"/>
            <a:ext cx="5812594" cy="3339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3200" b="1" spc="-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SYNTHESIS of SESSION III: </a:t>
            </a:r>
          </a:p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3200" b="1" spc="-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 a Predictive Model of Farmer Adoption of Conservation Practices</a:t>
            </a:r>
          </a:p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endParaRPr lang="en-US" sz="3200" b="1" spc="-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endParaRPr lang="en-US" sz="3200" b="1" spc="-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800" spc="-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Michael C. Runge</a:t>
            </a:r>
          </a:p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800" i="1" spc="-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USGS Patuxent Wildlife Research Center</a:t>
            </a:r>
            <a:endParaRPr lang="en-US" sz="2400" i="1" spc="-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7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8708-79C6-4AC5-BF91-E6A31BF7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B6B9-8851-4A13-9646-0C927F01E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steps after adoption</a:t>
            </a:r>
          </a:p>
          <a:p>
            <a:pPr lvl="1"/>
            <a:r>
              <a:rPr lang="en-US" dirty="0"/>
              <a:t>Persistence of conservation practices</a:t>
            </a:r>
          </a:p>
          <a:p>
            <a:pPr lvl="1"/>
            <a:r>
              <a:rPr lang="en-US" dirty="0"/>
              <a:t>Adaptation to changing regulatory environments</a:t>
            </a:r>
          </a:p>
          <a:p>
            <a:pPr lvl="1"/>
            <a:r>
              <a:rPr lang="en-US" dirty="0"/>
              <a:t>Feedback from adoption to improvement of outreach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7712C-CA9D-43C0-8808-C90C1B341F4C}"/>
              </a:ext>
            </a:extLst>
          </p:cNvPr>
          <p:cNvSpPr txBox="1"/>
          <p:nvPr/>
        </p:nvSpPr>
        <p:spPr>
          <a:xfrm>
            <a:off x="228600" y="207818"/>
            <a:ext cx="3460173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Insights from Breakout Discussions</a:t>
            </a:r>
          </a:p>
        </p:txBody>
      </p:sp>
    </p:spTree>
    <p:extLst>
      <p:ext uri="{BB962C8B-B14F-4D97-AF65-F5344CB8AC3E}">
        <p14:creationId xmlns:p14="http://schemas.microsoft.com/office/powerpoint/2010/main" val="93033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F569-58CB-47D7-8070-64A04781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Farmer’s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C5488-BF2F-4D37-8098-DA64156CD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Combining LENSES: </a:t>
            </a:r>
            <a:br>
              <a:rPr lang="en-US" dirty="0"/>
            </a:br>
            <a:r>
              <a:rPr lang="en-US" dirty="0"/>
              <a:t>Decision Analysis &amp;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68693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DD6D73F-77FA-48B9-A152-20074965DE84}"/>
              </a:ext>
            </a:extLst>
          </p:cNvPr>
          <p:cNvGrpSpPr/>
          <p:nvPr/>
        </p:nvGrpSpPr>
        <p:grpSpPr>
          <a:xfrm>
            <a:off x="1032994" y="2665871"/>
            <a:ext cx="9859271" cy="1143000"/>
            <a:chOff x="1064166" y="1886552"/>
            <a:chExt cx="9859271" cy="1143000"/>
          </a:xfrm>
        </p:grpSpPr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C5B7FA2C-0287-4D4D-BACD-4919F4F0F450}"/>
                </a:ext>
              </a:extLst>
            </p:cNvPr>
            <p:cNvSpPr/>
            <p:nvPr/>
          </p:nvSpPr>
          <p:spPr>
            <a:xfrm>
              <a:off x="9368957" y="1886552"/>
              <a:ext cx="1554480" cy="1143000"/>
            </a:xfrm>
            <a:prstGeom prst="flowChartTermina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Implementing the Practice (Behavior)</a:t>
              </a:r>
            </a:p>
          </p:txBody>
        </p:sp>
        <p:sp>
          <p:nvSpPr>
            <p:cNvPr id="74" name="Flowchart: Terminator 73">
              <a:extLst>
                <a:ext uri="{FF2B5EF4-FFF2-40B4-BE49-F238E27FC236}">
                  <a16:creationId xmlns:a16="http://schemas.microsoft.com/office/drawing/2014/main" id="{CC02FCA6-8B57-4F62-9FD6-0BBDA51CBB4B}"/>
                </a:ext>
              </a:extLst>
            </p:cNvPr>
            <p:cNvSpPr/>
            <p:nvPr/>
          </p:nvSpPr>
          <p:spPr>
            <a:xfrm>
              <a:off x="6600694" y="1886552"/>
              <a:ext cx="1554480" cy="1143000"/>
            </a:xfrm>
            <a:prstGeom prst="flowChartTermina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Generating Commitment (Intention)</a:t>
              </a:r>
            </a:p>
          </p:txBody>
        </p:sp>
        <p:sp>
          <p:nvSpPr>
            <p:cNvPr id="124" name="Flowchart: Terminator 123">
              <a:extLst>
                <a:ext uri="{FF2B5EF4-FFF2-40B4-BE49-F238E27FC236}">
                  <a16:creationId xmlns:a16="http://schemas.microsoft.com/office/drawing/2014/main" id="{5B951A93-76EB-4C7B-B137-7AB6B804AB63}"/>
                </a:ext>
              </a:extLst>
            </p:cNvPr>
            <p:cNvSpPr/>
            <p:nvPr/>
          </p:nvSpPr>
          <p:spPr>
            <a:xfrm>
              <a:off x="3832430" y="1886552"/>
              <a:ext cx="1554480" cy="1143000"/>
            </a:xfrm>
            <a:prstGeom prst="flowChartTermina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Awareness</a:t>
              </a:r>
            </a:p>
          </p:txBody>
        </p:sp>
        <p:sp>
          <p:nvSpPr>
            <p:cNvPr id="49" name="Flowchart: Terminator 48">
              <a:extLst>
                <a:ext uri="{FF2B5EF4-FFF2-40B4-BE49-F238E27FC236}">
                  <a16:creationId xmlns:a16="http://schemas.microsoft.com/office/drawing/2014/main" id="{BCEAAA47-6772-4905-8C48-B5AADD7CC3E3}"/>
                </a:ext>
              </a:extLst>
            </p:cNvPr>
            <p:cNvSpPr/>
            <p:nvPr/>
          </p:nvSpPr>
          <p:spPr>
            <a:xfrm>
              <a:off x="1064166" y="1886552"/>
              <a:ext cx="1554480" cy="1143000"/>
            </a:xfrm>
            <a:prstGeom prst="flowChartTermina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Starting Point</a:t>
              </a:r>
              <a:endParaRPr kumimoji="0" lang="en-US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9EB7B18-9BCC-47BB-9B8E-1CE7EFDE262C}"/>
                </a:ext>
              </a:extLst>
            </p:cNvPr>
            <p:cNvCxnSpPr>
              <a:cxnSpLocks/>
              <a:stCxn id="74" idx="3"/>
              <a:endCxn id="11" idx="1"/>
            </p:cNvCxnSpPr>
            <p:nvPr/>
          </p:nvCxnSpPr>
          <p:spPr>
            <a:xfrm>
              <a:off x="8155174" y="2458052"/>
              <a:ext cx="1213783" cy="0"/>
            </a:xfrm>
            <a:prstGeom prst="line">
              <a:avLst/>
            </a:prstGeom>
            <a:ln w="63500">
              <a:solidFill>
                <a:schemeClr val="accent4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0B0CE9-250B-4D96-A2E3-2597977F40B2}"/>
                </a:ext>
              </a:extLst>
            </p:cNvPr>
            <p:cNvCxnSpPr>
              <a:cxnSpLocks/>
              <a:stCxn id="124" idx="3"/>
              <a:endCxn id="74" idx="1"/>
            </p:cNvCxnSpPr>
            <p:nvPr/>
          </p:nvCxnSpPr>
          <p:spPr>
            <a:xfrm>
              <a:off x="5386910" y="2458052"/>
              <a:ext cx="1213784" cy="0"/>
            </a:xfrm>
            <a:prstGeom prst="line">
              <a:avLst/>
            </a:prstGeom>
            <a:ln w="63500">
              <a:solidFill>
                <a:schemeClr val="accent4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88C39E-1C00-4104-AD79-EE1CB21FA391}"/>
                </a:ext>
              </a:extLst>
            </p:cNvPr>
            <p:cNvCxnSpPr>
              <a:cxnSpLocks/>
              <a:stCxn id="49" idx="3"/>
              <a:endCxn id="124" idx="1"/>
            </p:cNvCxnSpPr>
            <p:nvPr/>
          </p:nvCxnSpPr>
          <p:spPr>
            <a:xfrm>
              <a:off x="2618646" y="2458052"/>
              <a:ext cx="1213784" cy="0"/>
            </a:xfrm>
            <a:prstGeom prst="line">
              <a:avLst/>
            </a:prstGeom>
            <a:ln w="63500">
              <a:solidFill>
                <a:schemeClr val="accent4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FEEEB44-9FEF-424F-9726-30B9D9ABB360}"/>
              </a:ext>
            </a:extLst>
          </p:cNvPr>
          <p:cNvGrpSpPr/>
          <p:nvPr/>
        </p:nvGrpSpPr>
        <p:grpSpPr>
          <a:xfrm>
            <a:off x="2220239" y="3500261"/>
            <a:ext cx="1948254" cy="1852743"/>
            <a:chOff x="2220239" y="3500261"/>
            <a:chExt cx="1948254" cy="185274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809DA5-D54F-4E25-A71A-BBCBFFD94312}"/>
                </a:ext>
              </a:extLst>
            </p:cNvPr>
            <p:cNvGrpSpPr/>
            <p:nvPr/>
          </p:nvGrpSpPr>
          <p:grpSpPr>
            <a:xfrm>
              <a:off x="2600006" y="3500261"/>
              <a:ext cx="1188720" cy="1188720"/>
              <a:chOff x="5325134" y="3163500"/>
              <a:chExt cx="1188720" cy="1188720"/>
            </a:xfrm>
          </p:grpSpPr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D61B6668-F9E0-41A6-8B84-9DD88FCBF5B9}"/>
                  </a:ext>
                </a:extLst>
              </p:cNvPr>
              <p:cNvSpPr/>
              <p:nvPr/>
            </p:nvSpPr>
            <p:spPr>
              <a:xfrm>
                <a:off x="5325134" y="3163500"/>
                <a:ext cx="1188720" cy="118872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F7903741-E21A-4FA2-B40E-B59CB8E6B3D2}"/>
                  </a:ext>
                </a:extLst>
              </p:cNvPr>
              <p:cNvSpPr/>
              <p:nvPr/>
            </p:nvSpPr>
            <p:spPr>
              <a:xfrm>
                <a:off x="5404382" y="3242748"/>
                <a:ext cx="1030224" cy="103022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Knowledge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629F40-C553-4FDB-9207-F83B073D1E95}"/>
                </a:ext>
              </a:extLst>
            </p:cNvPr>
            <p:cNvSpPr txBox="1"/>
            <p:nvPr/>
          </p:nvSpPr>
          <p:spPr>
            <a:xfrm>
              <a:off x="2220239" y="4768229"/>
              <a:ext cx="1948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Information specific to an opportunity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EA4661-2122-4A65-A05C-9287E16A0081}"/>
              </a:ext>
            </a:extLst>
          </p:cNvPr>
          <p:cNvGrpSpPr/>
          <p:nvPr/>
        </p:nvGrpSpPr>
        <p:grpSpPr>
          <a:xfrm>
            <a:off x="5001035" y="4015373"/>
            <a:ext cx="1948254" cy="2414849"/>
            <a:chOff x="5001035" y="4015373"/>
            <a:chExt cx="1948254" cy="241484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265ECD-5CE9-4F34-8BFE-9F76F472AA45}"/>
                </a:ext>
              </a:extLst>
            </p:cNvPr>
            <p:cNvGrpSpPr/>
            <p:nvPr/>
          </p:nvGrpSpPr>
          <p:grpSpPr>
            <a:xfrm>
              <a:off x="5380802" y="4015373"/>
              <a:ext cx="1188720" cy="1188720"/>
              <a:chOff x="5325134" y="3163500"/>
              <a:chExt cx="1188720" cy="1188720"/>
            </a:xfrm>
          </p:grpSpPr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35D4CC43-5054-4631-84C3-B4B87D403BC7}"/>
                  </a:ext>
                </a:extLst>
              </p:cNvPr>
              <p:cNvSpPr/>
              <p:nvPr/>
            </p:nvSpPr>
            <p:spPr>
              <a:xfrm>
                <a:off x="5325134" y="3163500"/>
                <a:ext cx="1188720" cy="118872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54C597DF-1F4A-4E3B-BBEA-275177351330}"/>
                  </a:ext>
                </a:extLst>
              </p:cNvPr>
              <p:cNvSpPr/>
              <p:nvPr/>
            </p:nvSpPr>
            <p:spPr>
              <a:xfrm>
                <a:off x="5404382" y="3242748"/>
                <a:ext cx="1030224" cy="103022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Beliefs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07CF33-1A9E-4C9B-AB6C-F3ED2546A644}"/>
                </a:ext>
              </a:extLst>
            </p:cNvPr>
            <p:cNvSpPr txBox="1"/>
            <p:nvPr/>
          </p:nvSpPr>
          <p:spPr>
            <a:xfrm>
              <a:off x="5001035" y="5353004"/>
              <a:ext cx="19482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Deep-seated values and worldviews that serve as goals and guide actions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E30D04-01DD-425E-A47E-6622D00EDA88}"/>
              </a:ext>
            </a:extLst>
          </p:cNvPr>
          <p:cNvGrpSpPr/>
          <p:nvPr/>
        </p:nvGrpSpPr>
        <p:grpSpPr>
          <a:xfrm>
            <a:off x="4678791" y="463655"/>
            <a:ext cx="2567678" cy="2122968"/>
            <a:chOff x="4678791" y="463655"/>
            <a:chExt cx="2567678" cy="21229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2C3AFBC-412A-4ADD-A06D-C4C807396582}"/>
                </a:ext>
              </a:extLst>
            </p:cNvPr>
            <p:cNvGrpSpPr/>
            <p:nvPr/>
          </p:nvGrpSpPr>
          <p:grpSpPr>
            <a:xfrm>
              <a:off x="5380802" y="1397903"/>
              <a:ext cx="1188720" cy="1188720"/>
              <a:chOff x="5342067" y="1864207"/>
              <a:chExt cx="1188720" cy="1188720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1C83BD3F-E273-42FA-B477-B775D3834CA8}"/>
                  </a:ext>
                </a:extLst>
              </p:cNvPr>
              <p:cNvSpPr/>
              <p:nvPr/>
            </p:nvSpPr>
            <p:spPr>
              <a:xfrm>
                <a:off x="5342067" y="1864207"/>
                <a:ext cx="1188720" cy="118872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CAF3FD10-74FF-4A5B-B0E0-6BD156EDC26A}"/>
                  </a:ext>
                </a:extLst>
              </p:cNvPr>
              <p:cNvSpPr/>
              <p:nvPr/>
            </p:nvSpPr>
            <p:spPr>
              <a:xfrm>
                <a:off x="5421315" y="1943455"/>
                <a:ext cx="1030224" cy="103022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Attitudes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B15387-002C-499C-9AEE-3A2C6BE3DCF7}"/>
                </a:ext>
              </a:extLst>
            </p:cNvPr>
            <p:cNvSpPr txBox="1"/>
            <p:nvPr/>
          </p:nvSpPr>
          <p:spPr>
            <a:xfrm>
              <a:off x="4678791" y="463655"/>
              <a:ext cx="256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Positive or negative evaluations of a behavior, informed by beliefs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DD6B99-3317-40A7-9EEC-06CCB4915A31}"/>
              </a:ext>
            </a:extLst>
          </p:cNvPr>
          <p:cNvGrpSpPr/>
          <p:nvPr/>
        </p:nvGrpSpPr>
        <p:grpSpPr>
          <a:xfrm>
            <a:off x="7756766" y="619902"/>
            <a:ext cx="1948254" cy="1966721"/>
            <a:chOff x="7756766" y="619902"/>
            <a:chExt cx="1948254" cy="196672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052E89-974E-4590-919B-A7BE361518F7}"/>
                </a:ext>
              </a:extLst>
            </p:cNvPr>
            <p:cNvGrpSpPr/>
            <p:nvPr/>
          </p:nvGrpSpPr>
          <p:grpSpPr>
            <a:xfrm>
              <a:off x="8124002" y="1397903"/>
              <a:ext cx="1188720" cy="1188720"/>
              <a:chOff x="9131928" y="1921511"/>
              <a:chExt cx="1188720" cy="1188720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0419E038-BB25-4C48-A64C-E4D6F3F6DC1E}"/>
                  </a:ext>
                </a:extLst>
              </p:cNvPr>
              <p:cNvSpPr/>
              <p:nvPr/>
            </p:nvSpPr>
            <p:spPr>
              <a:xfrm>
                <a:off x="9131928" y="1921511"/>
                <a:ext cx="1188720" cy="118872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E37C2D0C-2DFC-4684-838C-006524BB4042}"/>
                  </a:ext>
                </a:extLst>
              </p:cNvPr>
              <p:cNvSpPr/>
              <p:nvPr/>
            </p:nvSpPr>
            <p:spPr>
              <a:xfrm>
                <a:off x="9211176" y="2000759"/>
                <a:ext cx="1030224" cy="103022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Norms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BF37D9-69AE-40B8-A0EE-CE1270A906EF}"/>
                </a:ext>
              </a:extLst>
            </p:cNvPr>
            <p:cNvSpPr txBox="1"/>
            <p:nvPr/>
          </p:nvSpPr>
          <p:spPr>
            <a:xfrm>
              <a:off x="7756766" y="619902"/>
              <a:ext cx="1948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Social influences or constraints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01C1B3-46A4-43AB-969A-E82F7AB7CB47}"/>
              </a:ext>
            </a:extLst>
          </p:cNvPr>
          <p:cNvGrpSpPr/>
          <p:nvPr/>
        </p:nvGrpSpPr>
        <p:grpSpPr>
          <a:xfrm>
            <a:off x="7744235" y="4015373"/>
            <a:ext cx="1948254" cy="2147598"/>
            <a:chOff x="7744235" y="4015373"/>
            <a:chExt cx="1948254" cy="21475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045392B-A80C-4F33-B180-F453841A71DD}"/>
                </a:ext>
              </a:extLst>
            </p:cNvPr>
            <p:cNvGrpSpPr/>
            <p:nvPr/>
          </p:nvGrpSpPr>
          <p:grpSpPr>
            <a:xfrm>
              <a:off x="8124002" y="4015373"/>
              <a:ext cx="1188720" cy="1188720"/>
              <a:chOff x="5325134" y="3163500"/>
              <a:chExt cx="1188720" cy="1188720"/>
            </a:xfrm>
          </p:grpSpPr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37431E58-FE2F-4D0C-9D1B-1204678C9258}"/>
                  </a:ext>
                </a:extLst>
              </p:cNvPr>
              <p:cNvSpPr/>
              <p:nvPr/>
            </p:nvSpPr>
            <p:spPr>
              <a:xfrm>
                <a:off x="5325134" y="3163500"/>
                <a:ext cx="1188720" cy="118872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E449A08E-3452-4319-A6B6-D4FDA80137EB}"/>
                  </a:ext>
                </a:extLst>
              </p:cNvPr>
              <p:cNvSpPr/>
              <p:nvPr/>
            </p:nvSpPr>
            <p:spPr>
              <a:xfrm>
                <a:off x="5404382" y="3242748"/>
                <a:ext cx="1030224" cy="103022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Constraints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81DF05-8F5A-4F17-BB6E-6BEC9689C4A1}"/>
                </a:ext>
              </a:extLst>
            </p:cNvPr>
            <p:cNvSpPr txBox="1"/>
            <p:nvPr/>
          </p:nvSpPr>
          <p:spPr>
            <a:xfrm>
              <a:off x="7744235" y="5331974"/>
              <a:ext cx="19482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Physical, economic, regulatory, and other barriers to adoption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D354A54-40EB-4A43-BA85-64062BC9C1ED}"/>
              </a:ext>
            </a:extLst>
          </p:cNvPr>
          <p:cNvSpPr txBox="1"/>
          <p:nvPr/>
        </p:nvSpPr>
        <p:spPr>
          <a:xfrm>
            <a:off x="301337" y="463655"/>
            <a:ext cx="437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Working Framework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20C33D-7D66-4F6C-BDF7-A58E52FA00DA}"/>
              </a:ext>
            </a:extLst>
          </p:cNvPr>
          <p:cNvSpPr txBox="1"/>
          <p:nvPr/>
        </p:nvSpPr>
        <p:spPr>
          <a:xfrm>
            <a:off x="789709" y="904181"/>
            <a:ext cx="3378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understanding and predicting adoption decisions</a:t>
            </a:r>
          </a:p>
        </p:txBody>
      </p:sp>
    </p:spTree>
    <p:extLst>
      <p:ext uri="{BB962C8B-B14F-4D97-AF65-F5344CB8AC3E}">
        <p14:creationId xmlns:p14="http://schemas.microsoft.com/office/powerpoint/2010/main" val="298974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4C92000-8B39-4567-9106-1B6996BDC410}"/>
              </a:ext>
            </a:extLst>
          </p:cNvPr>
          <p:cNvGrpSpPr/>
          <p:nvPr/>
        </p:nvGrpSpPr>
        <p:grpSpPr>
          <a:xfrm>
            <a:off x="3744965" y="735874"/>
            <a:ext cx="7017346" cy="4565334"/>
            <a:chOff x="3744965" y="735874"/>
            <a:chExt cx="7017346" cy="4565334"/>
          </a:xfrm>
        </p:grpSpPr>
        <p:cxnSp>
          <p:nvCxnSpPr>
            <p:cNvPr id="120" name="Connector: Curved 119">
              <a:extLst>
                <a:ext uri="{FF2B5EF4-FFF2-40B4-BE49-F238E27FC236}">
                  <a16:creationId xmlns:a16="http://schemas.microsoft.com/office/drawing/2014/main" id="{8B11880A-DF0F-4AC8-8C7C-90ACC752C01E}"/>
                </a:ext>
              </a:extLst>
            </p:cNvPr>
            <p:cNvCxnSpPr>
              <a:cxnSpLocks/>
              <a:stCxn id="54" idx="2"/>
              <a:endCxn id="42" idx="6"/>
            </p:cNvCxnSpPr>
            <p:nvPr/>
          </p:nvCxnSpPr>
          <p:spPr>
            <a:xfrm rot="5400000">
              <a:off x="6449356" y="124199"/>
              <a:ext cx="1608564" cy="7017345"/>
            </a:xfrm>
            <a:prstGeom prst="curvedConnector2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or: Curved 116">
              <a:extLst>
                <a:ext uri="{FF2B5EF4-FFF2-40B4-BE49-F238E27FC236}">
                  <a16:creationId xmlns:a16="http://schemas.microsoft.com/office/drawing/2014/main" id="{1482C261-BBD1-40CE-9475-539DD136597D}"/>
                </a:ext>
              </a:extLst>
            </p:cNvPr>
            <p:cNvCxnSpPr>
              <a:cxnSpLocks/>
              <a:stCxn id="54" idx="0"/>
              <a:endCxn id="38" idx="6"/>
            </p:cNvCxnSpPr>
            <p:nvPr/>
          </p:nvCxnSpPr>
          <p:spPr>
            <a:xfrm rot="16200000" flipV="1">
              <a:off x="7657735" y="-1418987"/>
              <a:ext cx="935514" cy="5273637"/>
            </a:xfrm>
            <a:prstGeom prst="curvedConnector2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or: Curved 107">
              <a:extLst>
                <a:ext uri="{FF2B5EF4-FFF2-40B4-BE49-F238E27FC236}">
                  <a16:creationId xmlns:a16="http://schemas.microsoft.com/office/drawing/2014/main" id="{7605C47A-8179-41D9-A8D8-91E5B2BD2FA9}"/>
                </a:ext>
              </a:extLst>
            </p:cNvPr>
            <p:cNvCxnSpPr>
              <a:stCxn id="54" idx="0"/>
              <a:endCxn id="27" idx="6"/>
            </p:cNvCxnSpPr>
            <p:nvPr/>
          </p:nvCxnSpPr>
          <p:spPr>
            <a:xfrm rot="16200000" flipV="1">
              <a:off x="8775675" y="-301046"/>
              <a:ext cx="949715" cy="3023556"/>
            </a:xfrm>
            <a:prstGeom prst="curvedConnector2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or: Curved 109">
              <a:extLst>
                <a:ext uri="{FF2B5EF4-FFF2-40B4-BE49-F238E27FC236}">
                  <a16:creationId xmlns:a16="http://schemas.microsoft.com/office/drawing/2014/main" id="{9F05F058-991F-4033-9DDB-0F30CC564B41}"/>
                </a:ext>
              </a:extLst>
            </p:cNvPr>
            <p:cNvCxnSpPr>
              <a:cxnSpLocks/>
              <a:stCxn id="54" idx="2"/>
              <a:endCxn id="45" idx="6"/>
            </p:cNvCxnSpPr>
            <p:nvPr/>
          </p:nvCxnSpPr>
          <p:spPr>
            <a:xfrm rot="5400000">
              <a:off x="8358606" y="1742715"/>
              <a:ext cx="1317830" cy="3489579"/>
            </a:xfrm>
            <a:prstGeom prst="curvedConnector2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or: Curved 113">
              <a:extLst>
                <a:ext uri="{FF2B5EF4-FFF2-40B4-BE49-F238E27FC236}">
                  <a16:creationId xmlns:a16="http://schemas.microsoft.com/office/drawing/2014/main" id="{A5B872E3-3310-4479-A798-935B0AFF4BBE}"/>
                </a:ext>
              </a:extLst>
            </p:cNvPr>
            <p:cNvCxnSpPr>
              <a:cxnSpLocks/>
              <a:stCxn id="54" idx="2"/>
              <a:endCxn id="24" idx="6"/>
            </p:cNvCxnSpPr>
            <p:nvPr/>
          </p:nvCxnSpPr>
          <p:spPr>
            <a:xfrm rot="5400000">
              <a:off x="8718178" y="3257075"/>
              <a:ext cx="2472618" cy="1615647"/>
            </a:xfrm>
            <a:prstGeom prst="curvedConnector2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809DA5-D54F-4E25-A71A-BBCBFFD94312}"/>
              </a:ext>
            </a:extLst>
          </p:cNvPr>
          <p:cNvGrpSpPr/>
          <p:nvPr/>
        </p:nvGrpSpPr>
        <p:grpSpPr>
          <a:xfrm>
            <a:off x="1635428" y="2739713"/>
            <a:ext cx="1188720" cy="1188720"/>
            <a:chOff x="5325134" y="3163500"/>
            <a:chExt cx="1188720" cy="118872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61B6668-F9E0-41A6-8B84-9DD88FCBF5B9}"/>
                </a:ext>
              </a:extLst>
            </p:cNvPr>
            <p:cNvSpPr/>
            <p:nvPr/>
          </p:nvSpPr>
          <p:spPr>
            <a:xfrm>
              <a:off x="5325134" y="3163500"/>
              <a:ext cx="1188720" cy="118872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</a:t>
              </a: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7903741-E21A-4FA2-B40E-B59CB8E6B3D2}"/>
                </a:ext>
              </a:extLst>
            </p:cNvPr>
            <p:cNvSpPr/>
            <p:nvPr/>
          </p:nvSpPr>
          <p:spPr>
            <a:xfrm>
              <a:off x="5404382" y="3242748"/>
              <a:ext cx="1030224" cy="10302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Knowledge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265ECD-5CE9-4F34-8BFE-9F76F472AA45}"/>
              </a:ext>
            </a:extLst>
          </p:cNvPr>
          <p:cNvGrpSpPr/>
          <p:nvPr/>
        </p:nvGrpSpPr>
        <p:grpSpPr>
          <a:xfrm>
            <a:off x="3561323" y="5483147"/>
            <a:ext cx="1188720" cy="1188720"/>
            <a:chOff x="5325134" y="3163500"/>
            <a:chExt cx="1188720" cy="118872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35D4CC43-5054-4631-84C3-B4B87D403BC7}"/>
                </a:ext>
              </a:extLst>
            </p:cNvPr>
            <p:cNvSpPr/>
            <p:nvPr/>
          </p:nvSpPr>
          <p:spPr>
            <a:xfrm>
              <a:off x="5325134" y="3163500"/>
              <a:ext cx="1188720" cy="118872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</a:t>
              </a: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54C597DF-1F4A-4E3B-BBEA-275177351330}"/>
                </a:ext>
              </a:extLst>
            </p:cNvPr>
            <p:cNvSpPr/>
            <p:nvPr/>
          </p:nvSpPr>
          <p:spPr>
            <a:xfrm>
              <a:off x="5404382" y="3242748"/>
              <a:ext cx="1030224" cy="10302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Beliefs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C3AFBC-412A-4ADD-A06D-C4C807396582}"/>
              </a:ext>
            </a:extLst>
          </p:cNvPr>
          <p:cNvGrpSpPr/>
          <p:nvPr/>
        </p:nvGrpSpPr>
        <p:grpSpPr>
          <a:xfrm>
            <a:off x="4391507" y="3424270"/>
            <a:ext cx="1188720" cy="1188720"/>
            <a:chOff x="5342067" y="1864207"/>
            <a:chExt cx="1188720" cy="1188720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1C83BD3F-E273-42FA-B477-B775D3834CA8}"/>
                </a:ext>
              </a:extLst>
            </p:cNvPr>
            <p:cNvSpPr/>
            <p:nvPr/>
          </p:nvSpPr>
          <p:spPr>
            <a:xfrm>
              <a:off x="5342067" y="1864207"/>
              <a:ext cx="1188720" cy="118872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</a:t>
              </a:r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CAF3FD10-74FF-4A5B-B0E0-6BD156EDC26A}"/>
                </a:ext>
              </a:extLst>
            </p:cNvPr>
            <p:cNvSpPr/>
            <p:nvPr/>
          </p:nvSpPr>
          <p:spPr>
            <a:xfrm>
              <a:off x="5421315" y="1943455"/>
              <a:ext cx="1030224" cy="10302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Attitudes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052E89-974E-4590-919B-A7BE361518F7}"/>
              </a:ext>
            </a:extLst>
          </p:cNvPr>
          <p:cNvGrpSpPr/>
          <p:nvPr/>
        </p:nvGrpSpPr>
        <p:grpSpPr>
          <a:xfrm>
            <a:off x="6550034" y="141514"/>
            <a:ext cx="1188720" cy="1188720"/>
            <a:chOff x="9131928" y="1921511"/>
            <a:chExt cx="1188720" cy="1188720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0419E038-BB25-4C48-A64C-E4D6F3F6DC1E}"/>
                </a:ext>
              </a:extLst>
            </p:cNvPr>
            <p:cNvSpPr/>
            <p:nvPr/>
          </p:nvSpPr>
          <p:spPr>
            <a:xfrm>
              <a:off x="9131928" y="1921511"/>
              <a:ext cx="1188720" cy="118872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</a:t>
              </a: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E37C2D0C-2DFC-4684-838C-006524BB4042}"/>
                </a:ext>
              </a:extLst>
            </p:cNvPr>
            <p:cNvSpPr/>
            <p:nvPr/>
          </p:nvSpPr>
          <p:spPr>
            <a:xfrm>
              <a:off x="9211176" y="2000759"/>
              <a:ext cx="1030224" cy="10302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Norms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45392B-A80C-4F33-B180-F453841A71DD}"/>
              </a:ext>
            </a:extLst>
          </p:cNvPr>
          <p:cNvGrpSpPr/>
          <p:nvPr/>
        </p:nvGrpSpPr>
        <p:grpSpPr>
          <a:xfrm>
            <a:off x="7957943" y="4706847"/>
            <a:ext cx="1188720" cy="1188720"/>
            <a:chOff x="5325134" y="3163500"/>
            <a:chExt cx="1188720" cy="1188720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37431E58-FE2F-4D0C-9D1B-1204678C9258}"/>
                </a:ext>
              </a:extLst>
            </p:cNvPr>
            <p:cNvSpPr/>
            <p:nvPr/>
          </p:nvSpPr>
          <p:spPr>
            <a:xfrm>
              <a:off x="5325134" y="3163500"/>
              <a:ext cx="1188720" cy="118872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</a:t>
              </a: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449A08E-3452-4319-A6B6-D4FDA80137EB}"/>
                </a:ext>
              </a:extLst>
            </p:cNvPr>
            <p:cNvSpPr/>
            <p:nvPr/>
          </p:nvSpPr>
          <p:spPr>
            <a:xfrm>
              <a:off x="5404382" y="3242748"/>
              <a:ext cx="1030224" cy="10302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Constraints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D354A54-40EB-4A43-BA85-64062BC9C1ED}"/>
              </a:ext>
            </a:extLst>
          </p:cNvPr>
          <p:cNvSpPr txBox="1"/>
          <p:nvPr/>
        </p:nvSpPr>
        <p:spPr>
          <a:xfrm>
            <a:off x="301337" y="463655"/>
            <a:ext cx="437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Revised Framework?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86D7B20-F5AF-4E4A-8741-9F75422026A7}"/>
              </a:ext>
            </a:extLst>
          </p:cNvPr>
          <p:cNvGrpSpPr/>
          <p:nvPr/>
        </p:nvGrpSpPr>
        <p:grpSpPr>
          <a:xfrm>
            <a:off x="268286" y="1685589"/>
            <a:ext cx="8842068" cy="1143000"/>
            <a:chOff x="268286" y="1685589"/>
            <a:chExt cx="8842068" cy="1143000"/>
          </a:xfrm>
        </p:grpSpPr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C5B7FA2C-0287-4D4D-BACD-4919F4F0F450}"/>
                </a:ext>
              </a:extLst>
            </p:cNvPr>
            <p:cNvSpPr/>
            <p:nvPr/>
          </p:nvSpPr>
          <p:spPr>
            <a:xfrm>
              <a:off x="7555874" y="1685589"/>
              <a:ext cx="1554480" cy="1143000"/>
            </a:xfrm>
            <a:prstGeom prst="flowChartTermina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Implementing the Practice (Behavior)</a:t>
              </a:r>
            </a:p>
          </p:txBody>
        </p:sp>
        <p:sp>
          <p:nvSpPr>
            <p:cNvPr id="74" name="Flowchart: Terminator 73">
              <a:extLst>
                <a:ext uri="{FF2B5EF4-FFF2-40B4-BE49-F238E27FC236}">
                  <a16:creationId xmlns:a16="http://schemas.microsoft.com/office/drawing/2014/main" id="{CC02FCA6-8B57-4F62-9FD6-0BBDA51CBB4B}"/>
                </a:ext>
              </a:extLst>
            </p:cNvPr>
            <p:cNvSpPr/>
            <p:nvPr/>
          </p:nvSpPr>
          <p:spPr>
            <a:xfrm>
              <a:off x="5126678" y="1685589"/>
              <a:ext cx="1554480" cy="1143000"/>
            </a:xfrm>
            <a:prstGeom prst="flowChartTermina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Generating Commitment (Intention)</a:t>
              </a:r>
            </a:p>
          </p:txBody>
        </p:sp>
        <p:sp>
          <p:nvSpPr>
            <p:cNvPr id="124" name="Flowchart: Terminator 123">
              <a:extLst>
                <a:ext uri="{FF2B5EF4-FFF2-40B4-BE49-F238E27FC236}">
                  <a16:creationId xmlns:a16="http://schemas.microsoft.com/office/drawing/2014/main" id="{5B951A93-76EB-4C7B-B137-7AB6B804AB63}"/>
                </a:ext>
              </a:extLst>
            </p:cNvPr>
            <p:cNvSpPr/>
            <p:nvPr/>
          </p:nvSpPr>
          <p:spPr>
            <a:xfrm>
              <a:off x="2697482" y="1685589"/>
              <a:ext cx="1554480" cy="1143000"/>
            </a:xfrm>
            <a:prstGeom prst="flowChartTermina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Awareness</a:t>
              </a:r>
            </a:p>
          </p:txBody>
        </p:sp>
        <p:sp>
          <p:nvSpPr>
            <p:cNvPr id="49" name="Flowchart: Terminator 48">
              <a:extLst>
                <a:ext uri="{FF2B5EF4-FFF2-40B4-BE49-F238E27FC236}">
                  <a16:creationId xmlns:a16="http://schemas.microsoft.com/office/drawing/2014/main" id="{BCEAAA47-6772-4905-8C48-B5AADD7CC3E3}"/>
                </a:ext>
              </a:extLst>
            </p:cNvPr>
            <p:cNvSpPr/>
            <p:nvPr/>
          </p:nvSpPr>
          <p:spPr>
            <a:xfrm>
              <a:off x="268286" y="1685589"/>
              <a:ext cx="1554480" cy="1143000"/>
            </a:xfrm>
            <a:prstGeom prst="flowChartTermina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Starting Point</a:t>
              </a:r>
              <a:endParaRPr kumimoji="0" lang="en-US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9EB7B18-9BCC-47BB-9B8E-1CE7EFDE262C}"/>
                </a:ext>
              </a:extLst>
            </p:cNvPr>
            <p:cNvCxnSpPr>
              <a:cxnSpLocks/>
              <a:stCxn id="74" idx="3"/>
              <a:endCxn id="11" idx="1"/>
            </p:cNvCxnSpPr>
            <p:nvPr/>
          </p:nvCxnSpPr>
          <p:spPr>
            <a:xfrm>
              <a:off x="6681158" y="2257089"/>
              <a:ext cx="874716" cy="0"/>
            </a:xfrm>
            <a:prstGeom prst="line">
              <a:avLst/>
            </a:prstGeom>
            <a:ln w="63500">
              <a:solidFill>
                <a:schemeClr val="accent4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0B0CE9-250B-4D96-A2E3-2597977F40B2}"/>
                </a:ext>
              </a:extLst>
            </p:cNvPr>
            <p:cNvCxnSpPr>
              <a:cxnSpLocks/>
              <a:stCxn id="124" idx="3"/>
              <a:endCxn id="74" idx="1"/>
            </p:cNvCxnSpPr>
            <p:nvPr/>
          </p:nvCxnSpPr>
          <p:spPr>
            <a:xfrm>
              <a:off x="4251962" y="2257089"/>
              <a:ext cx="874716" cy="0"/>
            </a:xfrm>
            <a:prstGeom prst="line">
              <a:avLst/>
            </a:prstGeom>
            <a:ln w="63500">
              <a:solidFill>
                <a:schemeClr val="accent4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88C39E-1C00-4104-AD79-EE1CB21FA391}"/>
                </a:ext>
              </a:extLst>
            </p:cNvPr>
            <p:cNvCxnSpPr>
              <a:cxnSpLocks/>
              <a:stCxn id="49" idx="3"/>
              <a:endCxn id="124" idx="1"/>
            </p:cNvCxnSpPr>
            <p:nvPr/>
          </p:nvCxnSpPr>
          <p:spPr>
            <a:xfrm>
              <a:off x="1822766" y="2257089"/>
              <a:ext cx="874716" cy="0"/>
            </a:xfrm>
            <a:prstGeom prst="line">
              <a:avLst/>
            </a:prstGeom>
            <a:ln w="63500">
              <a:solidFill>
                <a:schemeClr val="accent4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F19E38B-0075-40B6-955D-BD392178769F}"/>
              </a:ext>
            </a:extLst>
          </p:cNvPr>
          <p:cNvGrpSpPr/>
          <p:nvPr/>
        </p:nvGrpSpPr>
        <p:grpSpPr>
          <a:xfrm>
            <a:off x="9110354" y="1685589"/>
            <a:ext cx="2429196" cy="1143000"/>
            <a:chOff x="9110354" y="1685589"/>
            <a:chExt cx="2429196" cy="1143000"/>
          </a:xfrm>
        </p:grpSpPr>
        <p:sp>
          <p:nvSpPr>
            <p:cNvPr id="54" name="Flowchart: Terminator 53">
              <a:extLst>
                <a:ext uri="{FF2B5EF4-FFF2-40B4-BE49-F238E27FC236}">
                  <a16:creationId xmlns:a16="http://schemas.microsoft.com/office/drawing/2014/main" id="{2416CDBB-855E-4F06-BD8C-31D02C3EF807}"/>
                </a:ext>
              </a:extLst>
            </p:cNvPr>
            <p:cNvSpPr/>
            <p:nvPr/>
          </p:nvSpPr>
          <p:spPr>
            <a:xfrm>
              <a:off x="9985070" y="1685589"/>
              <a:ext cx="1554480" cy="1143000"/>
            </a:xfrm>
            <a:prstGeom prst="flowChartTermina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Persistence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8A274C1-A64F-44FE-9426-9C2FA6D04797}"/>
                </a:ext>
              </a:extLst>
            </p:cNvPr>
            <p:cNvCxnSpPr>
              <a:cxnSpLocks/>
              <a:stCxn id="11" idx="3"/>
              <a:endCxn id="54" idx="1"/>
            </p:cNvCxnSpPr>
            <p:nvPr/>
          </p:nvCxnSpPr>
          <p:spPr>
            <a:xfrm>
              <a:off x="9110354" y="2257089"/>
              <a:ext cx="874716" cy="0"/>
            </a:xfrm>
            <a:prstGeom prst="line">
              <a:avLst/>
            </a:prstGeom>
            <a:ln w="63500">
              <a:solidFill>
                <a:schemeClr val="accent4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8F91D9D-B47A-4721-8B09-C71711140362}"/>
              </a:ext>
            </a:extLst>
          </p:cNvPr>
          <p:cNvCxnSpPr>
            <a:stCxn id="27" idx="3"/>
            <a:endCxn id="74" idx="0"/>
          </p:cNvCxnSpPr>
          <p:nvPr/>
        </p:nvCxnSpPr>
        <p:spPr>
          <a:xfrm flipH="1">
            <a:off x="5903918" y="1156150"/>
            <a:ext cx="820200" cy="529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AF75E62-283F-4869-B68D-6F8104A0451E}"/>
              </a:ext>
            </a:extLst>
          </p:cNvPr>
          <p:cNvCxnSpPr>
            <a:cxnSpLocks/>
            <a:stCxn id="22" idx="7"/>
            <a:endCxn id="74" idx="2"/>
          </p:cNvCxnSpPr>
          <p:nvPr/>
        </p:nvCxnSpPr>
        <p:spPr>
          <a:xfrm flipV="1">
            <a:off x="5350106" y="2828589"/>
            <a:ext cx="553812" cy="825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F01FB04-9EE8-457C-BF79-403D96C3DD30}"/>
              </a:ext>
            </a:extLst>
          </p:cNvPr>
          <p:cNvGrpSpPr/>
          <p:nvPr/>
        </p:nvGrpSpPr>
        <p:grpSpPr>
          <a:xfrm>
            <a:off x="248446" y="5483147"/>
            <a:ext cx="3312877" cy="1188720"/>
            <a:chOff x="248446" y="5483147"/>
            <a:chExt cx="3312877" cy="118872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AF1130D-8E6F-44B7-99A2-B14430024271}"/>
                </a:ext>
              </a:extLst>
            </p:cNvPr>
            <p:cNvGrpSpPr/>
            <p:nvPr/>
          </p:nvGrpSpPr>
          <p:grpSpPr>
            <a:xfrm>
              <a:off x="1888929" y="5483147"/>
              <a:ext cx="1188720" cy="1188720"/>
              <a:chOff x="5325134" y="3163500"/>
              <a:chExt cx="1188720" cy="1188720"/>
            </a:xfrm>
          </p:grpSpPr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BBAC0C26-0088-4C69-9C31-A75EA3C29425}"/>
                  </a:ext>
                </a:extLst>
              </p:cNvPr>
              <p:cNvSpPr/>
              <p:nvPr/>
            </p:nvSpPr>
            <p:spPr>
              <a:xfrm>
                <a:off x="5325134" y="3163500"/>
                <a:ext cx="1188720" cy="118872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C6F8DD9D-4106-442A-80D5-6D691F4F46C0}"/>
                  </a:ext>
                </a:extLst>
              </p:cNvPr>
              <p:cNvSpPr/>
              <p:nvPr/>
            </p:nvSpPr>
            <p:spPr>
              <a:xfrm>
                <a:off x="5404382" y="3242748"/>
                <a:ext cx="1030224" cy="103022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Fundamental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Objectives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9E05E98-3EBE-49B8-80E3-42A0ED4EF40A}"/>
                </a:ext>
              </a:extLst>
            </p:cNvPr>
            <p:cNvGrpSpPr/>
            <p:nvPr/>
          </p:nvGrpSpPr>
          <p:grpSpPr>
            <a:xfrm>
              <a:off x="248446" y="5483147"/>
              <a:ext cx="1188720" cy="1188720"/>
              <a:chOff x="5325134" y="3163500"/>
              <a:chExt cx="1188720" cy="1188720"/>
            </a:xfrm>
          </p:grpSpPr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id="{A78215C1-291A-4656-988F-7BA7CBDBF823}"/>
                  </a:ext>
                </a:extLst>
              </p:cNvPr>
              <p:cNvSpPr/>
              <p:nvPr/>
            </p:nvSpPr>
            <p:spPr>
              <a:xfrm>
                <a:off x="5325134" y="3163500"/>
                <a:ext cx="1188720" cy="118872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</p:txBody>
          </p:sp>
          <p:sp>
            <p:nvSpPr>
              <p:cNvPr id="53" name="Flowchart: Connector 52">
                <a:extLst>
                  <a:ext uri="{FF2B5EF4-FFF2-40B4-BE49-F238E27FC236}">
                    <a16:creationId xmlns:a16="http://schemas.microsoft.com/office/drawing/2014/main" id="{3165893C-17C5-4094-A84B-44EE82019E1C}"/>
                  </a:ext>
                </a:extLst>
              </p:cNvPr>
              <p:cNvSpPr/>
              <p:nvPr/>
            </p:nvSpPr>
            <p:spPr>
              <a:xfrm>
                <a:off x="5404382" y="3242748"/>
                <a:ext cx="1030224" cy="103022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Farm-specific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Factors</a:t>
                </a:r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EBAFF85-CB42-40EA-B2E6-167F3C6C14C1}"/>
                </a:ext>
              </a:extLst>
            </p:cNvPr>
            <p:cNvCxnSpPr>
              <a:stCxn id="48" idx="6"/>
              <a:endCxn id="17" idx="2"/>
            </p:cNvCxnSpPr>
            <p:nvPr/>
          </p:nvCxnSpPr>
          <p:spPr>
            <a:xfrm>
              <a:off x="3077649" y="6077507"/>
              <a:ext cx="4836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D4F29B8-BC19-4060-8F3E-076D1945B23B}"/>
                </a:ext>
              </a:extLst>
            </p:cNvPr>
            <p:cNvCxnSpPr>
              <a:cxnSpLocks/>
              <a:stCxn id="52" idx="6"/>
              <a:endCxn id="48" idx="2"/>
            </p:cNvCxnSpPr>
            <p:nvPr/>
          </p:nvCxnSpPr>
          <p:spPr>
            <a:xfrm>
              <a:off x="1437166" y="6077507"/>
              <a:ext cx="4517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0647DF2-26A6-465D-AB9B-A749BF117AEC}"/>
              </a:ext>
            </a:extLst>
          </p:cNvPr>
          <p:cNvCxnSpPr>
            <a:cxnSpLocks/>
            <a:stCxn id="17" idx="7"/>
            <a:endCxn id="21" idx="4"/>
          </p:cNvCxnSpPr>
          <p:nvPr/>
        </p:nvCxnSpPr>
        <p:spPr>
          <a:xfrm flipV="1">
            <a:off x="4575959" y="4612990"/>
            <a:ext cx="409908" cy="1044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5DD6EAA-708A-42B1-B15F-6E69BC265E1A}"/>
              </a:ext>
            </a:extLst>
          </p:cNvPr>
          <p:cNvCxnSpPr>
            <a:stCxn id="27" idx="5"/>
            <a:endCxn id="11" idx="0"/>
          </p:cNvCxnSpPr>
          <p:nvPr/>
        </p:nvCxnSpPr>
        <p:spPr>
          <a:xfrm>
            <a:off x="7564670" y="1156150"/>
            <a:ext cx="768444" cy="529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DC4629B-7839-4066-96A7-2527149ACB14}"/>
              </a:ext>
            </a:extLst>
          </p:cNvPr>
          <p:cNvCxnSpPr>
            <a:cxnSpLocks/>
            <a:stCxn id="25" idx="0"/>
            <a:endCxn id="11" idx="2"/>
          </p:cNvCxnSpPr>
          <p:nvPr/>
        </p:nvCxnSpPr>
        <p:spPr>
          <a:xfrm flipH="1" flipV="1">
            <a:off x="8333114" y="2828589"/>
            <a:ext cx="219189" cy="195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9A82BF8-FA79-4397-BBE3-89166872D57B}"/>
              </a:ext>
            </a:extLst>
          </p:cNvPr>
          <p:cNvGrpSpPr/>
          <p:nvPr/>
        </p:nvGrpSpPr>
        <p:grpSpPr>
          <a:xfrm>
            <a:off x="2556245" y="2828589"/>
            <a:ext cx="5776869" cy="2202924"/>
            <a:chOff x="2556245" y="2828589"/>
            <a:chExt cx="5776869" cy="220292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AB8351B-0A69-4132-AB0C-289A93CE9722}"/>
                </a:ext>
              </a:extLst>
            </p:cNvPr>
            <p:cNvGrpSpPr/>
            <p:nvPr/>
          </p:nvGrpSpPr>
          <p:grpSpPr>
            <a:xfrm>
              <a:off x="2556245" y="3842793"/>
              <a:ext cx="1188720" cy="1188720"/>
              <a:chOff x="5325134" y="3163500"/>
              <a:chExt cx="1188720" cy="1188720"/>
            </a:xfrm>
          </p:grpSpPr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CAB479B8-E0B5-45BF-AA8D-13B06686A920}"/>
                  </a:ext>
                </a:extLst>
              </p:cNvPr>
              <p:cNvSpPr/>
              <p:nvPr/>
            </p:nvSpPr>
            <p:spPr>
              <a:xfrm>
                <a:off x="5325134" y="3163500"/>
                <a:ext cx="1188720" cy="118872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3DC09D93-716E-47BA-A471-1224E20004A2}"/>
                  </a:ext>
                </a:extLst>
              </p:cNvPr>
              <p:cNvSpPr/>
              <p:nvPr/>
            </p:nvSpPr>
            <p:spPr>
              <a:xfrm>
                <a:off x="5404382" y="3242748"/>
                <a:ext cx="1030224" cy="103022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Knowledge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II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85601C5-4869-47B2-9B2F-8189C554A4F2}"/>
                </a:ext>
              </a:extLst>
            </p:cNvPr>
            <p:cNvGrpSpPr/>
            <p:nvPr/>
          </p:nvGrpSpPr>
          <p:grpSpPr>
            <a:xfrm>
              <a:off x="6084011" y="3552059"/>
              <a:ext cx="1188720" cy="1188720"/>
              <a:chOff x="5325134" y="3163500"/>
              <a:chExt cx="1188720" cy="1188720"/>
            </a:xfrm>
          </p:grpSpPr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5DE6D087-B36B-4982-85B9-7D36E2749AAF}"/>
                  </a:ext>
                </a:extLst>
              </p:cNvPr>
              <p:cNvSpPr/>
              <p:nvPr/>
            </p:nvSpPr>
            <p:spPr>
              <a:xfrm>
                <a:off x="5325134" y="3163500"/>
                <a:ext cx="1188720" cy="118872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7161DFC4-71A4-4180-B327-3D275B7E42E6}"/>
                  </a:ext>
                </a:extLst>
              </p:cNvPr>
              <p:cNvSpPr/>
              <p:nvPr/>
            </p:nvSpPr>
            <p:spPr>
              <a:xfrm>
                <a:off x="5404382" y="3242748"/>
                <a:ext cx="1030224" cy="103022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Knowledge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III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7657242-6576-4F08-BF70-A5E85603E37A}"/>
                </a:ext>
              </a:extLst>
            </p:cNvPr>
            <p:cNvCxnSpPr>
              <a:cxnSpLocks/>
              <a:stCxn id="42" idx="6"/>
              <a:endCxn id="21" idx="2"/>
            </p:cNvCxnSpPr>
            <p:nvPr/>
          </p:nvCxnSpPr>
          <p:spPr>
            <a:xfrm flipV="1">
              <a:off x="3744965" y="4018630"/>
              <a:ext cx="646542" cy="418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D26098B2-BE7A-42BA-B8BD-2D33FA419939}"/>
                </a:ext>
              </a:extLst>
            </p:cNvPr>
            <p:cNvCxnSpPr>
              <a:cxnSpLocks/>
              <a:stCxn id="45" idx="7"/>
              <a:endCxn id="11" idx="2"/>
            </p:cNvCxnSpPr>
            <p:nvPr/>
          </p:nvCxnSpPr>
          <p:spPr>
            <a:xfrm flipV="1">
              <a:off x="7098647" y="2828589"/>
              <a:ext cx="1234467" cy="897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C87A997-8DA9-41C2-BC15-6B23AFFCB248}"/>
              </a:ext>
            </a:extLst>
          </p:cNvPr>
          <p:cNvGrpSpPr/>
          <p:nvPr/>
        </p:nvGrpSpPr>
        <p:grpSpPr>
          <a:xfrm>
            <a:off x="3474722" y="155715"/>
            <a:ext cx="4081152" cy="2101374"/>
            <a:chOff x="3474722" y="155715"/>
            <a:chExt cx="4081152" cy="210137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79F1785-DFC1-4370-8B8D-2518926D9F99}"/>
                </a:ext>
              </a:extLst>
            </p:cNvPr>
            <p:cNvGrpSpPr/>
            <p:nvPr/>
          </p:nvGrpSpPr>
          <p:grpSpPr>
            <a:xfrm>
              <a:off x="4299953" y="155715"/>
              <a:ext cx="1188720" cy="1188720"/>
              <a:chOff x="5325134" y="3163500"/>
              <a:chExt cx="1188720" cy="1188720"/>
            </a:xfrm>
          </p:grpSpPr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E9165F76-A019-4F03-ABCE-54F58D8FAD60}"/>
                  </a:ext>
                </a:extLst>
              </p:cNvPr>
              <p:cNvSpPr/>
              <p:nvPr/>
            </p:nvSpPr>
            <p:spPr>
              <a:xfrm>
                <a:off x="5325134" y="3163500"/>
                <a:ext cx="1188720" cy="1188720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B10BBEA3-D0ED-4CC9-95EC-7F37A2D2A9C9}"/>
                  </a:ext>
                </a:extLst>
              </p:cNvPr>
              <p:cNvSpPr/>
              <p:nvPr/>
            </p:nvSpPr>
            <p:spPr>
              <a:xfrm>
                <a:off x="5404382" y="3242748"/>
                <a:ext cx="1030224" cy="103022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 &amp; 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Relationship</a:t>
                </a:r>
              </a:p>
            </p:txBody>
          </p: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76DC433-07F9-4198-BD7F-6574421C1FA8}"/>
                </a:ext>
              </a:extLst>
            </p:cNvPr>
            <p:cNvCxnSpPr>
              <a:cxnSpLocks/>
              <a:stCxn id="38" idx="3"/>
              <a:endCxn id="124" idx="0"/>
            </p:cNvCxnSpPr>
            <p:nvPr/>
          </p:nvCxnSpPr>
          <p:spPr>
            <a:xfrm flipH="1">
              <a:off x="3474722" y="1170351"/>
              <a:ext cx="999315" cy="515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46845AD-111D-4740-8398-5D5FF2D0CBE8}"/>
                </a:ext>
              </a:extLst>
            </p:cNvPr>
            <p:cNvCxnSpPr>
              <a:cxnSpLocks/>
              <a:stCxn id="38" idx="5"/>
              <a:endCxn id="74" idx="0"/>
            </p:cNvCxnSpPr>
            <p:nvPr/>
          </p:nvCxnSpPr>
          <p:spPr>
            <a:xfrm>
              <a:off x="5314589" y="1170351"/>
              <a:ext cx="589329" cy="515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2AFEA66-B90D-4ED1-B0A6-0878EAB15827}"/>
                </a:ext>
              </a:extLst>
            </p:cNvPr>
            <p:cNvCxnSpPr>
              <a:cxnSpLocks/>
              <a:stCxn id="38" idx="6"/>
              <a:endCxn id="11" idx="1"/>
            </p:cNvCxnSpPr>
            <p:nvPr/>
          </p:nvCxnSpPr>
          <p:spPr>
            <a:xfrm>
              <a:off x="5488673" y="750075"/>
              <a:ext cx="2067201" cy="1507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C4C7BCA-1806-4625-89C8-BC71BABEAE14}"/>
              </a:ext>
            </a:extLst>
          </p:cNvPr>
          <p:cNvCxnSpPr>
            <a:cxnSpLocks/>
            <a:stCxn id="14" idx="6"/>
            <a:endCxn id="124" idx="2"/>
          </p:cNvCxnSpPr>
          <p:nvPr/>
        </p:nvCxnSpPr>
        <p:spPr>
          <a:xfrm flipV="1">
            <a:off x="2824148" y="2828589"/>
            <a:ext cx="650574" cy="505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9F492AF2-4E34-4F11-A0D6-F3224D1BB0A2}"/>
              </a:ext>
            </a:extLst>
          </p:cNvPr>
          <p:cNvSpPr txBox="1"/>
          <p:nvPr/>
        </p:nvSpPr>
        <p:spPr>
          <a:xfrm>
            <a:off x="3818738" y="4563361"/>
            <a:ext cx="864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 LOT to understand here</a:t>
            </a:r>
          </a:p>
        </p:txBody>
      </p:sp>
    </p:spTree>
    <p:extLst>
      <p:ext uri="{BB962C8B-B14F-4D97-AF65-F5344CB8AC3E}">
        <p14:creationId xmlns:p14="http://schemas.microsoft.com/office/powerpoint/2010/main" val="8756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B0BF-4DC3-4401-9B2F-F56FF395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5BCFA-BC9B-451C-AD3E-305945854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framework is a work in progress</a:t>
            </a:r>
          </a:p>
          <a:p>
            <a:pPr lvl="1"/>
            <a:r>
              <a:rPr lang="en-US" dirty="0"/>
              <a:t>But the conversations this week have been very fruitful</a:t>
            </a:r>
          </a:p>
          <a:p>
            <a:pPr lvl="1"/>
            <a:endParaRPr lang="en-US" dirty="0"/>
          </a:p>
          <a:p>
            <a:r>
              <a:rPr lang="en-US" dirty="0"/>
              <a:t>How important is it to develop a common framework for talking about these processes?</a:t>
            </a:r>
          </a:p>
          <a:p>
            <a:pPr lvl="1"/>
            <a:r>
              <a:rPr lang="en-US" dirty="0"/>
              <a:t>I want to argue it’s very important</a:t>
            </a:r>
          </a:p>
          <a:p>
            <a:pPr lvl="1"/>
            <a:endParaRPr lang="en-US" dirty="0"/>
          </a:p>
          <a:p>
            <a:r>
              <a:rPr lang="en-US" dirty="0"/>
              <a:t>A common framework</a:t>
            </a:r>
          </a:p>
          <a:p>
            <a:pPr lvl="1"/>
            <a:r>
              <a:rPr lang="en-US" dirty="0"/>
              <a:t>Allows clarity about hypotheses and causal assumptions</a:t>
            </a:r>
          </a:p>
          <a:p>
            <a:pPr lvl="1"/>
            <a:r>
              <a:rPr lang="en-US" dirty="0"/>
              <a:t>Allows development of clear empirical studies to test assumptions and effect strength</a:t>
            </a:r>
          </a:p>
          <a:p>
            <a:pPr lvl="1"/>
            <a:r>
              <a:rPr lang="en-US" dirty="0"/>
              <a:t>Allows learning to be passed more quickly among practitioners</a:t>
            </a:r>
          </a:p>
        </p:txBody>
      </p:sp>
    </p:spTree>
    <p:extLst>
      <p:ext uri="{BB962C8B-B14F-4D97-AF65-F5344CB8AC3E}">
        <p14:creationId xmlns:p14="http://schemas.microsoft.com/office/powerpoint/2010/main" val="94872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0AD8-8F6B-4652-A228-40694FEBD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this Framework Serve as a Predictive model for Conservation Practice Adoption?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D5F09-EBCF-4412-A586-FBB7DD09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6" y="913897"/>
            <a:ext cx="8381340" cy="32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2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E837286B-6B26-4DFB-8E4C-4F00FF72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Points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741C6440-604E-406A-A0FF-43931FE4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skeleton of the framework provide a useful sequence of events?</a:t>
            </a:r>
          </a:p>
          <a:p>
            <a:pPr lvl="1"/>
            <a:r>
              <a:rPr lang="en-US" dirty="0"/>
              <a:t>Yes</a:t>
            </a:r>
          </a:p>
          <a:p>
            <a:pPr lvl="1"/>
            <a:endParaRPr lang="en-US" dirty="0"/>
          </a:p>
          <a:p>
            <a:r>
              <a:rPr lang="en-US" dirty="0"/>
              <a:t>Does the framework, as is, provide a useful conceptual structure to discuss practices?</a:t>
            </a:r>
          </a:p>
          <a:p>
            <a:pPr lvl="1"/>
            <a:r>
              <a:rPr lang="en-US" dirty="0"/>
              <a:t>Yes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Can the framework, as is, be the basis of a predictive model for conservation adoption?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There are some missing elements</a:t>
            </a:r>
          </a:p>
          <a:p>
            <a:pPr lvl="1"/>
            <a:r>
              <a:rPr lang="en-US" dirty="0"/>
              <a:t>The causal linkages are not yet clear</a:t>
            </a:r>
          </a:p>
          <a:p>
            <a:pPr lvl="1"/>
            <a:r>
              <a:rPr lang="en-US" dirty="0"/>
              <a:t>But there’s promise…</a:t>
            </a:r>
          </a:p>
        </p:txBody>
      </p:sp>
    </p:spTree>
    <p:extLst>
      <p:ext uri="{BB962C8B-B14F-4D97-AF65-F5344CB8AC3E}">
        <p14:creationId xmlns:p14="http://schemas.microsoft.com/office/powerpoint/2010/main" val="59873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7F60-DC51-4072-AA31-419477B4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Relationship, Durability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C5D8C-F39D-487C-A968-90AA38559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relationship of the TSP to the local community is a foundational element </a:t>
            </a:r>
          </a:p>
          <a:p>
            <a:pPr lvl="1"/>
            <a:r>
              <a:rPr lang="en-US" dirty="0"/>
              <a:t>Long-term relationship</a:t>
            </a:r>
          </a:p>
          <a:p>
            <a:pPr lvl="1"/>
            <a:r>
              <a:rPr lang="en-US" dirty="0"/>
              <a:t>Connection to the community</a:t>
            </a:r>
          </a:p>
          <a:p>
            <a:pPr lvl="1"/>
            <a:r>
              <a:rPr lang="en-US" dirty="0"/>
              <a:t>Trust</a:t>
            </a:r>
          </a:p>
          <a:p>
            <a:pPr lvl="1"/>
            <a:endParaRPr lang="en-US" dirty="0"/>
          </a:p>
          <a:p>
            <a:r>
              <a:rPr lang="en-US" dirty="0"/>
              <a:t>The hypothesis is that the nature of this relationship is a predictive factor in understanding the effect of any outreach practice</a:t>
            </a:r>
          </a:p>
          <a:p>
            <a:endParaRPr lang="en-US" dirty="0"/>
          </a:p>
          <a:p>
            <a:r>
              <a:rPr lang="en-US" dirty="0"/>
              <a:t>A number of the activities that TSP’s undertake are specifically designed to help develop this relationship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D0EEF-C625-4BAD-85FB-7A11B07AAB40}"/>
              </a:ext>
            </a:extLst>
          </p:cNvPr>
          <p:cNvSpPr txBox="1"/>
          <p:nvPr/>
        </p:nvSpPr>
        <p:spPr>
          <a:xfrm>
            <a:off x="228600" y="207818"/>
            <a:ext cx="3460173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Insights from Breakout Discussions</a:t>
            </a:r>
          </a:p>
        </p:txBody>
      </p:sp>
    </p:spTree>
    <p:extLst>
      <p:ext uri="{BB962C8B-B14F-4D97-AF65-F5344CB8AC3E}">
        <p14:creationId xmlns:p14="http://schemas.microsoft.com/office/powerpoint/2010/main" val="180297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65A3-52DB-4A1D-A4D7-0820E8C0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Individuality of Farmer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27CAD-023B-43C5-B4F5-61B88FAD9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framework needs to acknowledge the role of farm and farmer characteristics as important predictors of many of the later steps</a:t>
            </a:r>
          </a:p>
          <a:p>
            <a:pPr lvl="1"/>
            <a:r>
              <a:rPr lang="en-US" dirty="0"/>
              <a:t>See Linda’s presentation on Tuesday</a:t>
            </a:r>
          </a:p>
          <a:p>
            <a:pPr lvl="1"/>
            <a:endParaRPr lang="en-US" dirty="0"/>
          </a:p>
          <a:p>
            <a:r>
              <a:rPr lang="en-US" dirty="0"/>
              <a:t>Outreach practitioners have an important awareness step themselves</a:t>
            </a:r>
          </a:p>
          <a:p>
            <a:pPr lvl="1"/>
            <a:r>
              <a:rPr lang="en-US" dirty="0"/>
              <a:t>Awareness of the local community context</a:t>
            </a:r>
          </a:p>
          <a:p>
            <a:pPr lvl="1"/>
            <a:r>
              <a:rPr lang="en-US" dirty="0"/>
              <a:t>Awareness of the individual farm context</a:t>
            </a:r>
          </a:p>
          <a:p>
            <a:pPr lvl="1"/>
            <a:endParaRPr lang="en-US" dirty="0"/>
          </a:p>
          <a:p>
            <a:r>
              <a:rPr lang="en-US" dirty="0"/>
              <a:t>What are the farm and farmer characteristics that are the best predictors of the various transitions?</a:t>
            </a:r>
          </a:p>
          <a:p>
            <a:pPr lvl="1"/>
            <a:r>
              <a:rPr lang="en-US" dirty="0"/>
              <a:t>How can outreach strategies be customized in respond to that knowledge?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5BC14-85FF-4AFE-B612-9230B121C32C}"/>
              </a:ext>
            </a:extLst>
          </p:cNvPr>
          <p:cNvSpPr txBox="1"/>
          <p:nvPr/>
        </p:nvSpPr>
        <p:spPr>
          <a:xfrm>
            <a:off x="228600" y="207818"/>
            <a:ext cx="3460173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Insights from Breakout Discussions</a:t>
            </a:r>
          </a:p>
        </p:txBody>
      </p:sp>
    </p:spTree>
    <p:extLst>
      <p:ext uri="{BB962C8B-B14F-4D97-AF65-F5344CB8AC3E}">
        <p14:creationId xmlns:p14="http://schemas.microsoft.com/office/powerpoint/2010/main" val="185847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6D97-A4C1-49BA-8611-A4A07962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Clarity about Values, Beliefs, Attitudes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A55A-6B2D-44B1-BB00-A569BA65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framework would benefit from explicit recognition of the </a:t>
            </a:r>
            <a:r>
              <a:rPr lang="en-US" i="1" dirty="0"/>
              <a:t>fundamental objectives </a:t>
            </a:r>
            <a:r>
              <a:rPr lang="en-US" dirty="0"/>
              <a:t>of the farmer or landowner</a:t>
            </a:r>
          </a:p>
          <a:p>
            <a:pPr lvl="1"/>
            <a:r>
              <a:rPr lang="en-US" dirty="0"/>
              <a:t>That is, some marriage of prescriptive and descriptive decision theory might be valuable</a:t>
            </a:r>
          </a:p>
          <a:p>
            <a:pPr lvl="1"/>
            <a:r>
              <a:rPr lang="en-US" dirty="0"/>
              <a:t>A better understanding of the common array of fundamental objectives would help</a:t>
            </a:r>
          </a:p>
          <a:p>
            <a:pPr lvl="2"/>
            <a:r>
              <a:rPr lang="en-US" dirty="0"/>
              <a:t>Economic objectives</a:t>
            </a:r>
          </a:p>
          <a:p>
            <a:pPr lvl="2"/>
            <a:r>
              <a:rPr lang="en-US" dirty="0"/>
              <a:t>Conservation objectives</a:t>
            </a:r>
          </a:p>
          <a:p>
            <a:pPr lvl="2"/>
            <a:r>
              <a:rPr lang="en-US" dirty="0"/>
              <a:t>Impacts to neighbors and community</a:t>
            </a:r>
          </a:p>
          <a:p>
            <a:pPr lvl="2"/>
            <a:r>
              <a:rPr lang="en-US" dirty="0"/>
              <a:t>Reputation (of farmer)</a:t>
            </a:r>
          </a:p>
          <a:p>
            <a:pPr lvl="2"/>
            <a:r>
              <a:rPr lang="en-US" dirty="0"/>
              <a:t>Generational legacy</a:t>
            </a:r>
          </a:p>
          <a:p>
            <a:pPr lvl="1"/>
            <a:endParaRPr lang="en-US" dirty="0"/>
          </a:p>
          <a:p>
            <a:r>
              <a:rPr lang="en-US" dirty="0"/>
              <a:t>The relationship between values, beliefs, and attitudes is more complex than characterized</a:t>
            </a:r>
          </a:p>
          <a:p>
            <a:pPr lvl="1"/>
            <a:r>
              <a:rPr lang="en-US" dirty="0"/>
              <a:t>The causal connections could be better depicted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138CD-3F0E-4FFB-9B25-6704AC84E439}"/>
              </a:ext>
            </a:extLst>
          </p:cNvPr>
          <p:cNvSpPr txBox="1"/>
          <p:nvPr/>
        </p:nvSpPr>
        <p:spPr>
          <a:xfrm>
            <a:off x="228600" y="207818"/>
            <a:ext cx="3460173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Insights from Breakout Discussions</a:t>
            </a:r>
          </a:p>
        </p:txBody>
      </p:sp>
    </p:spTree>
    <p:extLst>
      <p:ext uri="{BB962C8B-B14F-4D97-AF65-F5344CB8AC3E}">
        <p14:creationId xmlns:p14="http://schemas.microsoft.com/office/powerpoint/2010/main" val="290336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5BA4-ADFF-4888-B895-CA362DFA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more than 1 kind of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E68B9-A8B3-4929-BFD7-354CCF14D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Awareness of the existence of conservation practices and programs</a:t>
            </a:r>
          </a:p>
          <a:p>
            <a:endParaRPr lang="en-US" dirty="0"/>
          </a:p>
          <a:p>
            <a:r>
              <a:rPr lang="en-US" dirty="0"/>
              <a:t>Awareness of the costs and benefits of conservation practices</a:t>
            </a:r>
          </a:p>
          <a:p>
            <a:endParaRPr lang="en-US" dirty="0"/>
          </a:p>
          <a:p>
            <a:r>
              <a:rPr lang="en-US" dirty="0"/>
              <a:t>Awareness of the specific regulatory requirements, permits, paperwork, and other implementation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CBE24-571E-4B85-A8B6-FD7ECF71126B}"/>
              </a:ext>
            </a:extLst>
          </p:cNvPr>
          <p:cNvSpPr txBox="1"/>
          <p:nvPr/>
        </p:nvSpPr>
        <p:spPr>
          <a:xfrm>
            <a:off x="228600" y="207818"/>
            <a:ext cx="3460173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Insights from Breakout Discussions</a:t>
            </a:r>
          </a:p>
        </p:txBody>
      </p:sp>
    </p:spTree>
    <p:extLst>
      <p:ext uri="{BB962C8B-B14F-4D97-AF65-F5344CB8AC3E}">
        <p14:creationId xmlns:p14="http://schemas.microsoft.com/office/powerpoint/2010/main" val="128111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2669-482C-4C0D-8542-C94E879F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Norms is More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2913-6112-4CA4-9F54-9CCD837D5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Norms affect intention (commitment) as much as they affect behavior (adoption)</a:t>
            </a:r>
          </a:p>
          <a:p>
            <a:endParaRPr lang="en-US" dirty="0"/>
          </a:p>
          <a:p>
            <a:r>
              <a:rPr lang="en-US" dirty="0"/>
              <a:t>Norms can change</a:t>
            </a:r>
          </a:p>
          <a:p>
            <a:pPr lvl="1"/>
            <a:r>
              <a:rPr lang="en-US" dirty="0"/>
              <a:t>What are the factors that affect norms?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Are there outreach practices that specifically address norms?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89CE3-8AB4-4764-BE77-D25E7D45EB40}"/>
              </a:ext>
            </a:extLst>
          </p:cNvPr>
          <p:cNvSpPr txBox="1"/>
          <p:nvPr/>
        </p:nvSpPr>
        <p:spPr>
          <a:xfrm>
            <a:off x="228600" y="207818"/>
            <a:ext cx="3460173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Insights from Breakout Discussions</a:t>
            </a:r>
          </a:p>
        </p:txBody>
      </p:sp>
    </p:spTree>
    <p:extLst>
      <p:ext uri="{BB962C8B-B14F-4D97-AF65-F5344CB8AC3E}">
        <p14:creationId xmlns:p14="http://schemas.microsoft.com/office/powerpoint/2010/main" val="116605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6AE1-D7CD-4428-B56F-3CAB3B88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Attitudes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DD52-B419-418A-9C2C-E089CC243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farmer’s synthesizing the information available to them, the beliefs and values they hold, to determine an attitude about practices?</a:t>
            </a:r>
          </a:p>
          <a:p>
            <a:pPr lvl="1"/>
            <a:r>
              <a:rPr lang="en-US" dirty="0"/>
              <a:t>Weighing conflicting objectives</a:t>
            </a:r>
          </a:p>
          <a:p>
            <a:pPr lvl="1"/>
            <a:r>
              <a:rPr lang="en-US" dirty="0"/>
              <a:t>Grappling with risk</a:t>
            </a:r>
          </a:p>
          <a:p>
            <a:pPr lvl="1"/>
            <a:r>
              <a:rPr lang="en-US" dirty="0"/>
              <a:t>Considering short- vs. long-term costs and benefits</a:t>
            </a:r>
          </a:p>
          <a:p>
            <a:pPr lvl="1"/>
            <a:r>
              <a:rPr lang="en-US" dirty="0"/>
              <a:t>Thinking about portfolios of actions: how conservation actions integrate with farm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08454-3367-484B-9AC6-05BB93219BE2}"/>
              </a:ext>
            </a:extLst>
          </p:cNvPr>
          <p:cNvSpPr txBox="1"/>
          <p:nvPr/>
        </p:nvSpPr>
        <p:spPr>
          <a:xfrm>
            <a:off x="228600" y="207818"/>
            <a:ext cx="3460173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Insights from Breakout Discussions</a:t>
            </a:r>
          </a:p>
        </p:txBody>
      </p:sp>
    </p:spTree>
    <p:extLst>
      <p:ext uri="{BB962C8B-B14F-4D97-AF65-F5344CB8AC3E}">
        <p14:creationId xmlns:p14="http://schemas.microsoft.com/office/powerpoint/2010/main" val="421982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760</Words>
  <Application>Microsoft Office PowerPoint</Application>
  <PresentationFormat>Widescreen</PresentationFormat>
  <Paragraphs>147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Retrospect</vt:lpstr>
      <vt:lpstr>Advancing Outreach Effectiveness to Improve Conservation Practice Adoption </vt:lpstr>
      <vt:lpstr>PowerPoint Presentation</vt:lpstr>
      <vt:lpstr>Take-home Points</vt:lpstr>
      <vt:lpstr>Trust, Relationship, Durability</vt:lpstr>
      <vt:lpstr>Individuality of Farmer Perspectives</vt:lpstr>
      <vt:lpstr>Clarity about Values, Beliefs, Attitudes</vt:lpstr>
      <vt:lpstr>There’s more than 1 kind of awareness</vt:lpstr>
      <vt:lpstr>The Role of Norms is More Complex</vt:lpstr>
      <vt:lpstr>Formation of Attitudes</vt:lpstr>
      <vt:lpstr>Importance of Persistence</vt:lpstr>
      <vt:lpstr>The Farmer’s Decision</vt:lpstr>
      <vt:lpstr>PowerPoint Presentation</vt:lpstr>
      <vt:lpstr>PowerPoint Presentation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Outreach Effectiveness to Improve Conservation Practice Adoption </dc:title>
  <dc:creator>Runge, Michael C</dc:creator>
  <cp:lastModifiedBy>Runge, Michael C</cp:lastModifiedBy>
  <cp:revision>28</cp:revision>
  <dcterms:created xsi:type="dcterms:W3CDTF">2021-01-26T22:31:58Z</dcterms:created>
  <dcterms:modified xsi:type="dcterms:W3CDTF">2021-01-28T00:54:28Z</dcterms:modified>
</cp:coreProperties>
</file>