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9" r:id="rId3"/>
    <p:sldId id="257" r:id="rId4"/>
    <p:sldId id="260" r:id="rId5"/>
    <p:sldId id="258"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12/15/2020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12/15/2020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12/15/2020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12/15/2020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11AA4-DAE8-4B1C-8100-D4668E20D2A9}"/>
              </a:ext>
            </a:extLst>
          </p:cNvPr>
          <p:cNvSpPr>
            <a:spLocks noGrp="1"/>
          </p:cNvSpPr>
          <p:nvPr>
            <p:ph type="ctrTitle"/>
          </p:nvPr>
        </p:nvSpPr>
        <p:spPr/>
        <p:txBody>
          <a:bodyPr/>
          <a:lstStyle/>
          <a:p>
            <a:r>
              <a:rPr lang="en-US" dirty="0"/>
              <a:t>COVID Survey results</a:t>
            </a:r>
          </a:p>
        </p:txBody>
      </p:sp>
      <p:sp>
        <p:nvSpPr>
          <p:cNvPr id="3" name="Subtitle 2">
            <a:extLst>
              <a:ext uri="{FF2B5EF4-FFF2-40B4-BE49-F238E27FC236}">
                <a16:creationId xmlns:a16="http://schemas.microsoft.com/office/drawing/2014/main" id="{5C202F60-9551-4F7D-9FF0-000C12616BB0}"/>
              </a:ext>
            </a:extLst>
          </p:cNvPr>
          <p:cNvSpPr>
            <a:spLocks noGrp="1"/>
          </p:cNvSpPr>
          <p:nvPr>
            <p:ph type="subTitle" idx="1"/>
          </p:nvPr>
        </p:nvSpPr>
        <p:spPr>
          <a:xfrm>
            <a:off x="2295127" y="4206770"/>
            <a:ext cx="7601745" cy="1239894"/>
          </a:xfrm>
        </p:spPr>
        <p:txBody>
          <a:bodyPr/>
          <a:lstStyle/>
          <a:p>
            <a:r>
              <a:rPr lang="en-US" dirty="0"/>
              <a:t>Survey was distributed to the Partnership and STAC Interested Parties</a:t>
            </a:r>
          </a:p>
        </p:txBody>
      </p:sp>
    </p:spTree>
    <p:extLst>
      <p:ext uri="{BB962C8B-B14F-4D97-AF65-F5344CB8AC3E}">
        <p14:creationId xmlns:p14="http://schemas.microsoft.com/office/powerpoint/2010/main" val="3083690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CC562-7D73-40D0-A6AD-70DB662DF0DE}"/>
              </a:ext>
            </a:extLst>
          </p:cNvPr>
          <p:cNvSpPr>
            <a:spLocks noGrp="1"/>
          </p:cNvSpPr>
          <p:nvPr>
            <p:ph type="title"/>
          </p:nvPr>
        </p:nvSpPr>
        <p:spPr>
          <a:xfrm>
            <a:off x="2231136" y="191039"/>
            <a:ext cx="7729728" cy="1188720"/>
          </a:xfrm>
        </p:spPr>
        <p:txBody>
          <a:bodyPr/>
          <a:lstStyle/>
          <a:p>
            <a:r>
              <a:rPr lang="en-US" b="1" dirty="0"/>
              <a:t>Rank highest priority out of </a:t>
            </a:r>
            <a:r>
              <a:rPr lang="en-US" b="1" dirty="0" err="1"/>
              <a:t>stac’s</a:t>
            </a:r>
            <a:r>
              <a:rPr lang="en-US" b="1" dirty="0"/>
              <a:t> top 7</a:t>
            </a:r>
            <a:endParaRPr lang="en-US" dirty="0"/>
          </a:p>
        </p:txBody>
      </p:sp>
      <p:pic>
        <p:nvPicPr>
          <p:cNvPr id="3" name="Picture 2">
            <a:extLst>
              <a:ext uri="{FF2B5EF4-FFF2-40B4-BE49-F238E27FC236}">
                <a16:creationId xmlns:a16="http://schemas.microsoft.com/office/drawing/2014/main" id="{F64D6808-3FC9-475E-A731-EB1FCCEB481E}"/>
              </a:ext>
            </a:extLst>
          </p:cNvPr>
          <p:cNvPicPr>
            <a:picLocks noChangeAspect="1"/>
          </p:cNvPicPr>
          <p:nvPr/>
        </p:nvPicPr>
        <p:blipFill>
          <a:blip r:embed="rId2"/>
          <a:stretch>
            <a:fillRect/>
          </a:stretch>
        </p:blipFill>
        <p:spPr>
          <a:xfrm>
            <a:off x="941436" y="1497496"/>
            <a:ext cx="10309128" cy="5051473"/>
          </a:xfrm>
          <a:prstGeom prst="rect">
            <a:avLst/>
          </a:prstGeom>
        </p:spPr>
      </p:pic>
    </p:spTree>
    <p:extLst>
      <p:ext uri="{BB962C8B-B14F-4D97-AF65-F5344CB8AC3E}">
        <p14:creationId xmlns:p14="http://schemas.microsoft.com/office/powerpoint/2010/main" val="1128087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477BF3-573B-45FE-B0AF-2299696BC283}"/>
              </a:ext>
            </a:extLst>
          </p:cNvPr>
          <p:cNvSpPr txBox="1"/>
          <p:nvPr/>
        </p:nvSpPr>
        <p:spPr>
          <a:xfrm>
            <a:off x="887896" y="2136338"/>
            <a:ext cx="9793356" cy="2585323"/>
          </a:xfrm>
          <a:prstGeom prst="rect">
            <a:avLst/>
          </a:prstGeom>
          <a:noFill/>
        </p:spPr>
        <p:txBody>
          <a:bodyPr wrap="square" rtlCol="0">
            <a:spAutoFit/>
          </a:bodyPr>
          <a:lstStyle/>
          <a:p>
            <a:pPr lvl="0"/>
            <a:r>
              <a:rPr lang="en-US" b="1" dirty="0"/>
              <a:t>Top Choices: </a:t>
            </a:r>
          </a:p>
          <a:p>
            <a:pPr marL="285750" lvl="0" indent="-285750">
              <a:buFont typeface="Arial" panose="020B0604020202020204" pitchFamily="34" charset="0"/>
              <a:buChar char="•"/>
            </a:pPr>
            <a:r>
              <a:rPr lang="en-US" dirty="0"/>
              <a:t>(32% respondents voted as top priority): Public-health effects/unemployment and loss of tax revenues for regulatory enforcement, BMP installation, water quality monitoring</a:t>
            </a:r>
          </a:p>
          <a:p>
            <a:pPr marL="285750" lvl="0" indent="-285750">
              <a:buFont typeface="Arial" panose="020B0604020202020204" pitchFamily="34" charset="0"/>
              <a:buChar char="•"/>
            </a:pPr>
            <a:r>
              <a:rPr lang="en-US" dirty="0"/>
              <a:t>(20%) Altering human behavior, altering living resources: change in water quality, habitat, ability to assess progress</a:t>
            </a:r>
          </a:p>
          <a:p>
            <a:pPr marL="285750" lvl="0" indent="-285750">
              <a:buFont typeface="Arial" panose="020B0604020202020204" pitchFamily="34" charset="0"/>
              <a:buChar char="•"/>
            </a:pPr>
            <a:r>
              <a:rPr lang="en-US" dirty="0"/>
              <a:t>(20%): Increased visitation/use/impact of public/outdoor spaces for recreation, especially in urban areas</a:t>
            </a:r>
          </a:p>
          <a:p>
            <a:pPr marL="285750" lvl="0" indent="-285750">
              <a:buFont typeface="Arial" panose="020B0604020202020204" pitchFamily="34" charset="0"/>
              <a:buChar char="•"/>
            </a:pPr>
            <a:r>
              <a:rPr lang="en-US" dirty="0"/>
              <a:t>(13%) Changes in nutrient loads: from shifts in air deposition and water use/wastewater treatment </a:t>
            </a:r>
          </a:p>
          <a:p>
            <a:endParaRPr lang="en-US" dirty="0"/>
          </a:p>
        </p:txBody>
      </p:sp>
      <p:sp>
        <p:nvSpPr>
          <p:cNvPr id="5" name="Title 1">
            <a:extLst>
              <a:ext uri="{FF2B5EF4-FFF2-40B4-BE49-F238E27FC236}">
                <a16:creationId xmlns:a16="http://schemas.microsoft.com/office/drawing/2014/main" id="{28AB0EE0-2A0D-47A0-888F-6C7A32A48353}"/>
              </a:ext>
            </a:extLst>
          </p:cNvPr>
          <p:cNvSpPr>
            <a:spLocks noGrp="1"/>
          </p:cNvSpPr>
          <p:nvPr>
            <p:ph type="title"/>
          </p:nvPr>
        </p:nvSpPr>
        <p:spPr>
          <a:xfrm>
            <a:off x="2231136" y="196066"/>
            <a:ext cx="7729728" cy="1188720"/>
          </a:xfrm>
        </p:spPr>
        <p:txBody>
          <a:bodyPr/>
          <a:lstStyle/>
          <a:p>
            <a:r>
              <a:rPr lang="en-US" b="1" dirty="0"/>
              <a:t>Rank highest priority out of </a:t>
            </a:r>
            <a:r>
              <a:rPr lang="en-US" b="1" dirty="0" err="1"/>
              <a:t>stac’s</a:t>
            </a:r>
            <a:r>
              <a:rPr lang="en-US" b="1" dirty="0"/>
              <a:t> top 7: </a:t>
            </a:r>
            <a:r>
              <a:rPr lang="en-US" b="1" dirty="0" err="1"/>
              <a:t>REsults</a:t>
            </a:r>
            <a:endParaRPr lang="en-US" dirty="0"/>
          </a:p>
        </p:txBody>
      </p:sp>
    </p:spTree>
    <p:extLst>
      <p:ext uri="{BB962C8B-B14F-4D97-AF65-F5344CB8AC3E}">
        <p14:creationId xmlns:p14="http://schemas.microsoft.com/office/powerpoint/2010/main" val="1231667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5477BF3-573B-45FE-B0AF-2299696BC283}"/>
              </a:ext>
            </a:extLst>
          </p:cNvPr>
          <p:cNvSpPr txBox="1"/>
          <p:nvPr/>
        </p:nvSpPr>
        <p:spPr>
          <a:xfrm>
            <a:off x="887896" y="1616764"/>
            <a:ext cx="9793356" cy="3139321"/>
          </a:xfrm>
          <a:prstGeom prst="rect">
            <a:avLst/>
          </a:prstGeom>
          <a:noFill/>
        </p:spPr>
        <p:txBody>
          <a:bodyPr wrap="square" rtlCol="0">
            <a:spAutoFit/>
          </a:bodyPr>
          <a:lstStyle/>
          <a:p>
            <a:r>
              <a:rPr lang="en-US" dirty="0"/>
              <a:t>Lowest Priority</a:t>
            </a:r>
          </a:p>
          <a:p>
            <a:endParaRPr lang="en-US" dirty="0"/>
          </a:p>
          <a:p>
            <a:pPr marL="285750" indent="-285750">
              <a:buFont typeface="Arial" panose="020B0604020202020204" pitchFamily="34" charset="0"/>
              <a:buChar char="•"/>
            </a:pPr>
            <a:r>
              <a:rPr lang="en-US" dirty="0"/>
              <a:t>(0% as top, 34% as last ranked): Change in fishing pressure; less commercial, more recreational</a:t>
            </a:r>
            <a:r>
              <a:rPr lang="en-US" dirty="0">
                <a:sym typeface="Wingdings" panose="05000000000000000000" pitchFamily="2" charset="2"/>
              </a:rPr>
              <a:t> overall decreased pressure on fish populations; aquaculture impacts </a:t>
            </a:r>
          </a:p>
          <a:p>
            <a:pPr marL="285750" indent="-285750">
              <a:buFont typeface="Arial" panose="020B0604020202020204" pitchFamily="34" charset="0"/>
              <a:buChar char="•"/>
            </a:pPr>
            <a:endParaRPr lang="en-US" dirty="0">
              <a:sym typeface="Wingdings" panose="05000000000000000000" pitchFamily="2" charset="2"/>
            </a:endParaRPr>
          </a:p>
          <a:p>
            <a:pPr marL="285750" indent="-285750">
              <a:buFont typeface="Arial" panose="020B0604020202020204" pitchFamily="34" charset="0"/>
              <a:buChar char="•"/>
            </a:pPr>
            <a:endParaRPr lang="en-US" dirty="0">
              <a:sym typeface="Wingdings" panose="05000000000000000000" pitchFamily="2" charset="2"/>
            </a:endParaRPr>
          </a:p>
          <a:p>
            <a:r>
              <a:rPr lang="en-US" dirty="0">
                <a:sym typeface="Wingdings" panose="05000000000000000000" pitchFamily="2" charset="2"/>
              </a:rPr>
              <a:t>Categories with an even spread across priority results: </a:t>
            </a:r>
          </a:p>
          <a:p>
            <a:pPr marL="285750" indent="-285750">
              <a:buFont typeface="Arial" panose="020B0604020202020204" pitchFamily="34" charset="0"/>
              <a:buChar char="•"/>
            </a:pPr>
            <a:r>
              <a:rPr lang="en-US" dirty="0">
                <a:sym typeface="Wingdings" panose="05000000000000000000" pitchFamily="2" charset="2"/>
              </a:rPr>
              <a:t>Disruption to agricultural production: disruption in agricultural supply chain that resulted in destruction of crops/flocks/herds, milk dumping</a:t>
            </a:r>
          </a:p>
          <a:p>
            <a:pPr marL="285750" indent="-285750">
              <a:buFont typeface="Arial" panose="020B0604020202020204" pitchFamily="34" charset="0"/>
              <a:buChar char="•"/>
            </a:pPr>
            <a:r>
              <a:rPr lang="en-US" dirty="0">
                <a:sym typeface="Wingdings" panose="05000000000000000000" pitchFamily="2" charset="2"/>
              </a:rPr>
              <a:t>Loss of some monitoring data and increased monitoring expenses due to social-distancing (</a:t>
            </a:r>
            <a:r>
              <a:rPr lang="en-US" i="1" dirty="0">
                <a:sym typeface="Wingdings" panose="05000000000000000000" pitchFamily="2" charset="2"/>
              </a:rPr>
              <a:t>It is interesting this wasn’t a top priority– loss of monitoring data was mentioned multiple times in Question 2)</a:t>
            </a:r>
            <a:endParaRPr lang="en-US" dirty="0"/>
          </a:p>
        </p:txBody>
      </p:sp>
      <p:sp>
        <p:nvSpPr>
          <p:cNvPr id="5" name="Title 1">
            <a:extLst>
              <a:ext uri="{FF2B5EF4-FFF2-40B4-BE49-F238E27FC236}">
                <a16:creationId xmlns:a16="http://schemas.microsoft.com/office/drawing/2014/main" id="{28AB0EE0-2A0D-47A0-888F-6C7A32A48353}"/>
              </a:ext>
            </a:extLst>
          </p:cNvPr>
          <p:cNvSpPr>
            <a:spLocks noGrp="1"/>
          </p:cNvSpPr>
          <p:nvPr>
            <p:ph type="title"/>
          </p:nvPr>
        </p:nvSpPr>
        <p:spPr>
          <a:xfrm>
            <a:off x="2231136" y="196066"/>
            <a:ext cx="7729728" cy="1188720"/>
          </a:xfrm>
        </p:spPr>
        <p:txBody>
          <a:bodyPr/>
          <a:lstStyle/>
          <a:p>
            <a:r>
              <a:rPr lang="en-US" b="1" dirty="0"/>
              <a:t>Rank highest priority out of </a:t>
            </a:r>
            <a:r>
              <a:rPr lang="en-US" b="1" dirty="0" err="1"/>
              <a:t>stac’s</a:t>
            </a:r>
            <a:r>
              <a:rPr lang="en-US" b="1" dirty="0"/>
              <a:t> top 7: </a:t>
            </a:r>
            <a:r>
              <a:rPr lang="en-US" b="1" dirty="0" err="1"/>
              <a:t>REsults</a:t>
            </a:r>
            <a:endParaRPr lang="en-US" dirty="0"/>
          </a:p>
        </p:txBody>
      </p:sp>
    </p:spTree>
    <p:extLst>
      <p:ext uri="{BB962C8B-B14F-4D97-AF65-F5344CB8AC3E}">
        <p14:creationId xmlns:p14="http://schemas.microsoft.com/office/powerpoint/2010/main" val="3378833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6EB8F-6783-4486-A883-14525D23096C}"/>
              </a:ext>
            </a:extLst>
          </p:cNvPr>
          <p:cNvSpPr>
            <a:spLocks noGrp="1"/>
          </p:cNvSpPr>
          <p:nvPr>
            <p:ph type="title"/>
          </p:nvPr>
        </p:nvSpPr>
        <p:spPr>
          <a:xfrm>
            <a:off x="887895" y="196066"/>
            <a:ext cx="10747513" cy="930369"/>
          </a:xfrm>
        </p:spPr>
        <p:txBody>
          <a:bodyPr>
            <a:normAutofit fontScale="90000"/>
          </a:bodyPr>
          <a:lstStyle/>
          <a:p>
            <a:r>
              <a:rPr lang="en-US" sz="2400" b="1" dirty="0"/>
              <a:t>Are any important impacts on the Bay missing from this list?</a:t>
            </a:r>
            <a:endParaRPr lang="en-US" sz="2400" dirty="0"/>
          </a:p>
        </p:txBody>
      </p:sp>
      <p:sp>
        <p:nvSpPr>
          <p:cNvPr id="3" name="Content Placeholder 2">
            <a:extLst>
              <a:ext uri="{FF2B5EF4-FFF2-40B4-BE49-F238E27FC236}">
                <a16:creationId xmlns:a16="http://schemas.microsoft.com/office/drawing/2014/main" id="{B61FC5E4-EC0B-41E1-8ED0-522032120BAA}"/>
              </a:ext>
            </a:extLst>
          </p:cNvPr>
          <p:cNvSpPr>
            <a:spLocks noGrp="1"/>
          </p:cNvSpPr>
          <p:nvPr>
            <p:ph idx="1"/>
          </p:nvPr>
        </p:nvSpPr>
        <p:spPr>
          <a:xfrm>
            <a:off x="1046921" y="1126435"/>
            <a:ext cx="9965635" cy="5535499"/>
          </a:xfrm>
        </p:spPr>
        <p:txBody>
          <a:bodyPr>
            <a:normAutofit lnSpcReduction="10000"/>
          </a:bodyPr>
          <a:lstStyle/>
          <a:p>
            <a:r>
              <a:rPr lang="en-US" b="1" dirty="0"/>
              <a:t>Environmental Education</a:t>
            </a:r>
            <a:r>
              <a:rPr lang="en-US" dirty="0"/>
              <a:t>: loss of opportunities for students to participate in field based environmental education; education programming losses because of limitations on in-person instruction; Disruptions in education and youth engagement that will lead to a greater shortage of science, technology, engineering and math ready graduates; impact to MWEEs; Sustainable schools/outdoor classrooms could actually get a bump because of increased awareness of indoor air quality/health considerations</a:t>
            </a:r>
          </a:p>
          <a:p>
            <a:r>
              <a:rPr lang="en-US" b="1" dirty="0"/>
              <a:t>Behavior/Attitude Change: </a:t>
            </a:r>
            <a:r>
              <a:rPr lang="en-US" dirty="0"/>
              <a:t>increased use of disposable products; Public attitudes towards Bay and environment are key to most of these issues; long term effect of lifestyle changes (both positive and negative); land use change is important, as drivers of urban land use change have profound impacts on the bay land use model. e.g., people stop concentrating in urban areas and large lot development increases, core business districts are abandoned or turned into housing, what impacts do changes in land use due to </a:t>
            </a:r>
            <a:r>
              <a:rPr lang="en-US" dirty="0" err="1"/>
              <a:t>covid</a:t>
            </a:r>
            <a:r>
              <a:rPr lang="en-US" dirty="0"/>
              <a:t> long term have on loading from sectors?</a:t>
            </a:r>
          </a:p>
          <a:p>
            <a:r>
              <a:rPr lang="en-US" b="1" dirty="0"/>
              <a:t>Funding/Local Gov: </a:t>
            </a:r>
            <a:r>
              <a:rPr lang="en-US" dirty="0"/>
              <a:t>Hearings can't occur, planning sessions can't be effectively held, etc. Inspections, brainstorming sessions, educational activities: all have been set back 6 to 12 months; Intensity of COVID impacts to budgets at the local government level;  Agricultural profit loss, state and local funding all negatively affecting BMP implementation rates; loss of funding for monitoring/regulatory organizations; reduction in delivery of technical and in some financial resources to plan, design and implement BMPs; big loss in WV was opportunities to directly educate people and landowners of the importance of BMP implementation and water quality</a:t>
            </a:r>
          </a:p>
          <a:p>
            <a:endParaRPr lang="en-US" b="1" dirty="0"/>
          </a:p>
          <a:p>
            <a:endParaRPr lang="en-US" b="1"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524401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6EB8F-6783-4486-A883-14525D23096C}"/>
              </a:ext>
            </a:extLst>
          </p:cNvPr>
          <p:cNvSpPr>
            <a:spLocks noGrp="1"/>
          </p:cNvSpPr>
          <p:nvPr>
            <p:ph type="title"/>
          </p:nvPr>
        </p:nvSpPr>
        <p:spPr>
          <a:xfrm>
            <a:off x="2231136" y="196066"/>
            <a:ext cx="7729728" cy="1188720"/>
          </a:xfrm>
        </p:spPr>
        <p:txBody>
          <a:bodyPr/>
          <a:lstStyle/>
          <a:p>
            <a:r>
              <a:rPr lang="en-US" b="1" dirty="0"/>
              <a:t>Are any important impacts on the Bay missing from this list?</a:t>
            </a:r>
            <a:endParaRPr lang="en-US" dirty="0"/>
          </a:p>
        </p:txBody>
      </p:sp>
      <p:sp>
        <p:nvSpPr>
          <p:cNvPr id="3" name="Content Placeholder 2">
            <a:extLst>
              <a:ext uri="{FF2B5EF4-FFF2-40B4-BE49-F238E27FC236}">
                <a16:creationId xmlns:a16="http://schemas.microsoft.com/office/drawing/2014/main" id="{B61FC5E4-EC0B-41E1-8ED0-522032120BAA}"/>
              </a:ext>
            </a:extLst>
          </p:cNvPr>
          <p:cNvSpPr>
            <a:spLocks noGrp="1"/>
          </p:cNvSpPr>
          <p:nvPr>
            <p:ph idx="1"/>
          </p:nvPr>
        </p:nvSpPr>
        <p:spPr>
          <a:xfrm>
            <a:off x="1046921" y="1590262"/>
            <a:ext cx="9965635" cy="5071672"/>
          </a:xfrm>
        </p:spPr>
        <p:txBody>
          <a:bodyPr/>
          <a:lstStyle/>
          <a:p>
            <a:r>
              <a:rPr lang="en-US" b="1" dirty="0"/>
              <a:t>Nonprofits: </a:t>
            </a:r>
            <a:r>
              <a:rPr lang="en-US" dirty="0"/>
              <a:t>volunteer watershed associations and non-profits may have trouble with retaining and recruiting members because there are no face-to-face opportunities.</a:t>
            </a:r>
          </a:p>
          <a:p>
            <a:pPr marL="0" indent="0">
              <a:buNone/>
            </a:pPr>
            <a:endParaRPr lang="en-US" b="1" dirty="0"/>
          </a:p>
          <a:p>
            <a:r>
              <a:rPr lang="en-US" b="1" dirty="0"/>
              <a:t>Other: </a:t>
            </a:r>
          </a:p>
          <a:p>
            <a:pPr lvl="1"/>
            <a:r>
              <a:rPr lang="en-US" dirty="0"/>
              <a:t>Abandoned Mine Drainage Impacts in the Headwater Tributaries</a:t>
            </a:r>
          </a:p>
          <a:p>
            <a:pPr lvl="1"/>
            <a:r>
              <a:rPr lang="en-US" dirty="0"/>
              <a:t>Impacts on salinization of the Bay - has staying at home increased or decreased residential salt use in the winter? Any impacts from increased sanitization/disinfection usage? Are gray or green infrastructure projects being deferred and will this have any impact on Bay outcomes?</a:t>
            </a:r>
          </a:p>
          <a:p>
            <a:pPr lvl="1"/>
            <a:r>
              <a:rPr lang="en-US" dirty="0"/>
              <a:t>Human health in general subtopic: connections between COVID, environment, and DEIJ (communities of color hit hardest by pandemic, communities of color having highest co-morbidities, communities of color having lower access to healthy green/open space (which contributes - maybe one small piece - to having highest co-morbidities and therefore highest COVID mortalities)</a:t>
            </a:r>
          </a:p>
          <a:p>
            <a:pPr lvl="1"/>
            <a:endParaRPr lang="en-US" b="1" dirty="0"/>
          </a:p>
          <a:p>
            <a:endParaRPr lang="en-US" b="1"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60039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4E087-DE6D-4FC3-887E-AC65177E751E}"/>
              </a:ext>
            </a:extLst>
          </p:cNvPr>
          <p:cNvSpPr>
            <a:spLocks noGrp="1"/>
          </p:cNvSpPr>
          <p:nvPr>
            <p:ph type="title"/>
          </p:nvPr>
        </p:nvSpPr>
        <p:spPr>
          <a:xfrm>
            <a:off x="503583" y="143058"/>
            <a:ext cx="11184834" cy="1188720"/>
          </a:xfrm>
        </p:spPr>
        <p:txBody>
          <a:bodyPr>
            <a:noAutofit/>
          </a:bodyPr>
          <a:lstStyle/>
          <a:p>
            <a:r>
              <a:rPr lang="en-US" sz="2000" b="1" dirty="0"/>
              <a:t>What risks, changes in the Bay, and learning opportunities do you see in the short and long-term due to COVID-19? </a:t>
            </a:r>
            <a:endParaRPr lang="en-US" sz="2000" dirty="0"/>
          </a:p>
        </p:txBody>
      </p:sp>
      <p:sp>
        <p:nvSpPr>
          <p:cNvPr id="3" name="Content Placeholder 2">
            <a:extLst>
              <a:ext uri="{FF2B5EF4-FFF2-40B4-BE49-F238E27FC236}">
                <a16:creationId xmlns:a16="http://schemas.microsoft.com/office/drawing/2014/main" id="{F78C4720-CDD7-4012-B097-C0FB3B08DAEA}"/>
              </a:ext>
            </a:extLst>
          </p:cNvPr>
          <p:cNvSpPr txBox="1">
            <a:spLocks/>
          </p:cNvSpPr>
          <p:nvPr/>
        </p:nvSpPr>
        <p:spPr>
          <a:xfrm>
            <a:off x="0" y="1444488"/>
            <a:ext cx="12006469" cy="5071672"/>
          </a:xfrm>
          <a:prstGeom prst="rect">
            <a:avLst/>
          </a:prstGeom>
        </p:spPr>
        <p:txBody>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1"/>
            <a:r>
              <a:rPr lang="en-US" b="1" dirty="0"/>
              <a:t>Outdoor Access: </a:t>
            </a:r>
            <a:r>
              <a:rPr lang="en-US" dirty="0"/>
              <a:t>people are more aware of and appreciative of outdoor resources; purchased kayaks and fishing gear which they may now make use of more often; More recreational use equals more dumping, environmental abuse, </a:t>
            </a:r>
            <a:r>
              <a:rPr lang="en-US" dirty="0" err="1"/>
              <a:t>etc</a:t>
            </a:r>
            <a:r>
              <a:rPr lang="en-US" dirty="0"/>
              <a:t>; survey of watershed residents that explores their evolving relationship with the Bay as they were either forced to stay home and entertain themselves outdoors or had more time to do so because they worked from home; Leverage this new found interest in recreational space and subsistence fishing/hunting/foraging. Seems like an opportunity for outreach and community engagement that clearly connects citizen value of these experiences to the need for investing in these amenities; increased non-point source inputs to the bay from people being outdoors; a study that analyzes water quality and living resource data for the months that watershed residents stayed home and off their boats</a:t>
            </a:r>
          </a:p>
          <a:p>
            <a:pPr lvl="1"/>
            <a:r>
              <a:rPr lang="en-US" b="1" dirty="0"/>
              <a:t>BMP Implementation/WIPs: </a:t>
            </a:r>
            <a:r>
              <a:rPr lang="en-US" dirty="0"/>
              <a:t>Lack of BMP implementation due to government funding shortfalls; Revenue shortfall to states and local government resulting in their ability to achieve WIP III goals; increased impacts to accelerating on the ground BMP implementation; re-prioritizing of staffing and financial resources; new business and field practices to minimize exposure; Reduced agriculture and urban BMP implementation. Potential increase in nutrients to local waterways as a result; be decreased group or one-on-one interaction with farmers which could lead to a decrease in outreach / education opportunities and possibly BMP implementation rates. This could also possibly affect BMP Verification Programs as far as "on-farm" visits</a:t>
            </a:r>
          </a:p>
          <a:p>
            <a:pPr lvl="1"/>
            <a:r>
              <a:rPr lang="en-US" b="1" dirty="0"/>
              <a:t>Going virtual: </a:t>
            </a:r>
            <a:r>
              <a:rPr lang="en-US" dirty="0"/>
              <a:t>it would be interesting to think about how much decreased human activity (even just commuting) has had on the health of the Bay and whether a period of brief inactivity could be a strategy for decreasing human caused effects on the Bay;  Virtual interactions have been largely effective, and we have seen a huge dip in carbon emissions (affecting both atmospheric deposition and climate change). What does this mean for CBP meetings?</a:t>
            </a:r>
            <a:endParaRPr lang="en-US" b="1" dirty="0"/>
          </a:p>
          <a:p>
            <a:pPr lvl="1"/>
            <a:endParaRPr lang="en-US" dirty="0"/>
          </a:p>
          <a:p>
            <a:pPr lvl="1"/>
            <a:endParaRPr lang="en-US" b="1" dirty="0"/>
          </a:p>
          <a:p>
            <a:pPr lvl="1"/>
            <a:endParaRPr lang="en-US" dirty="0"/>
          </a:p>
          <a:p>
            <a:pPr lvl="1"/>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496153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4E087-DE6D-4FC3-887E-AC65177E751E}"/>
              </a:ext>
            </a:extLst>
          </p:cNvPr>
          <p:cNvSpPr>
            <a:spLocks noGrp="1"/>
          </p:cNvSpPr>
          <p:nvPr>
            <p:ph type="title"/>
          </p:nvPr>
        </p:nvSpPr>
        <p:spPr>
          <a:xfrm>
            <a:off x="503583" y="143058"/>
            <a:ext cx="11184834" cy="1188720"/>
          </a:xfrm>
        </p:spPr>
        <p:txBody>
          <a:bodyPr>
            <a:noAutofit/>
          </a:bodyPr>
          <a:lstStyle/>
          <a:p>
            <a:r>
              <a:rPr lang="en-US" sz="2000" b="1" dirty="0"/>
              <a:t>What risks, changes in the Bay, and learning opportunities do you see in the short and long-term due to COVID-19? </a:t>
            </a:r>
            <a:endParaRPr lang="en-US" sz="2000" dirty="0"/>
          </a:p>
        </p:txBody>
      </p:sp>
      <p:sp>
        <p:nvSpPr>
          <p:cNvPr id="3" name="Content Placeholder 2">
            <a:extLst>
              <a:ext uri="{FF2B5EF4-FFF2-40B4-BE49-F238E27FC236}">
                <a16:creationId xmlns:a16="http://schemas.microsoft.com/office/drawing/2014/main" id="{F78C4720-CDD7-4012-B097-C0FB3B08DAEA}"/>
              </a:ext>
            </a:extLst>
          </p:cNvPr>
          <p:cNvSpPr txBox="1">
            <a:spLocks/>
          </p:cNvSpPr>
          <p:nvPr/>
        </p:nvSpPr>
        <p:spPr>
          <a:xfrm>
            <a:off x="1046921" y="1590262"/>
            <a:ext cx="9965635" cy="5071672"/>
          </a:xfrm>
          <a:prstGeom prst="rect">
            <a:avLst/>
          </a:prstGeom>
        </p:spPr>
        <p:txBody>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1"/>
            <a:endParaRPr lang="en-US" b="1" dirty="0"/>
          </a:p>
          <a:p>
            <a:pPr lvl="1"/>
            <a:endParaRPr lang="en-US" dirty="0"/>
          </a:p>
          <a:p>
            <a:pPr lvl="1"/>
            <a:endParaRPr lang="en-US" dirty="0"/>
          </a:p>
          <a:p>
            <a:pPr lvl="1"/>
            <a:endParaRPr lang="en-US" dirty="0"/>
          </a:p>
          <a:p>
            <a:endParaRPr lang="en-US" dirty="0"/>
          </a:p>
          <a:p>
            <a:endParaRPr lang="en-US" dirty="0"/>
          </a:p>
          <a:p>
            <a:endParaRPr lang="en-US" dirty="0"/>
          </a:p>
        </p:txBody>
      </p:sp>
      <p:sp>
        <p:nvSpPr>
          <p:cNvPr id="4" name="Content Placeholder 2">
            <a:extLst>
              <a:ext uri="{FF2B5EF4-FFF2-40B4-BE49-F238E27FC236}">
                <a16:creationId xmlns:a16="http://schemas.microsoft.com/office/drawing/2014/main" id="{B9981316-1BB6-4E5A-A449-FF4C2B5883F7}"/>
              </a:ext>
            </a:extLst>
          </p:cNvPr>
          <p:cNvSpPr txBox="1">
            <a:spLocks/>
          </p:cNvSpPr>
          <p:nvPr/>
        </p:nvSpPr>
        <p:spPr>
          <a:xfrm>
            <a:off x="79512" y="1424609"/>
            <a:ext cx="11900452" cy="5071672"/>
          </a:xfrm>
          <a:prstGeom prst="rect">
            <a:avLst/>
          </a:prstGeom>
        </p:spPr>
        <p:txBody>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lvl="1"/>
            <a:r>
              <a:rPr lang="en-US" b="1" dirty="0"/>
              <a:t>DEIJ: </a:t>
            </a:r>
            <a:r>
              <a:rPr lang="en-US" dirty="0"/>
              <a:t>COVID-19 cases in vulnerable communities. Environmental factors increasing symptoms or virus impact; A concentration on public health, access to open space and DEIJ issues is very well timed with current events and provides and opportunity to show some attention to minority communities; </a:t>
            </a:r>
          </a:p>
          <a:p>
            <a:pPr lvl="1"/>
            <a:r>
              <a:rPr lang="en-US" b="1" dirty="0"/>
              <a:t>Education/Nonprofit: </a:t>
            </a:r>
            <a:r>
              <a:rPr lang="en-US" dirty="0"/>
              <a:t>More limited and difficult outreach, education, and volunteer opportunities with limited participation numbers for gatherings and volunteer work. Basically loss of momentum; Equity is highlighted: some have access some don’t; Considerable struggles for the nonprofit community, which affects all programs -- but perhaps disproportionately those that full under the Citizen Stewardship portfolio</a:t>
            </a:r>
          </a:p>
          <a:p>
            <a:pPr lvl="1"/>
            <a:r>
              <a:rPr lang="en-US" b="1" dirty="0"/>
              <a:t>Behavior Change: </a:t>
            </a:r>
            <a:r>
              <a:rPr lang="en-US" dirty="0"/>
              <a:t>This is a natural experiment in human behavior change. What were the changed behaviors and what was their impact? How is this likely to change behavior in the future in ways that affect the ecosystem? For example, how did remote work affect driving? Does this have an effect on the spatial organization of the built environment in the future and what are the follow-on effects on the Bay?; The enormity of the reach of the pandemic and the spread of its repercussions may have given the population a greater feel and understanding of the relative dangers of Global Warming and climate change, and the need to work together, and recognize the need for US leadership</a:t>
            </a:r>
            <a:endParaRPr lang="en-US" b="1" dirty="0"/>
          </a:p>
          <a:p>
            <a:pPr lvl="1"/>
            <a:r>
              <a:rPr lang="en-US" b="1" dirty="0"/>
              <a:t>Other:</a:t>
            </a:r>
          </a:p>
          <a:p>
            <a:pPr lvl="2"/>
            <a:r>
              <a:rPr lang="en-US" dirty="0"/>
              <a:t>how air quality change due to COVID has changed nutrient loading from air deposition. Use that as an "experiment" to model air quality policy Learning </a:t>
            </a:r>
            <a:r>
              <a:rPr lang="en-US" dirty="0" err="1"/>
              <a:t>opp</a:t>
            </a:r>
            <a:r>
              <a:rPr lang="en-US" dirty="0"/>
              <a:t> - because of the above, a better ability to connect the air quality (Clean Air Act) and water quality (Clean Water Act) worlds</a:t>
            </a:r>
          </a:p>
          <a:p>
            <a:pPr lvl="2"/>
            <a:r>
              <a:rPr lang="en-US" dirty="0"/>
              <a:t>CV-19 has elevated awareness of failed urban infrastructure (sanitary and storm sewer systems). It would be great to see more attention and funding directed toward these hidden infrastructure as both pollution source and public health crisis</a:t>
            </a:r>
          </a:p>
          <a:p>
            <a:pPr lvl="2"/>
            <a:endParaRPr lang="en-US" dirty="0"/>
          </a:p>
          <a:p>
            <a:pPr lvl="2"/>
            <a:endParaRPr lang="en-US" dirty="0"/>
          </a:p>
          <a:p>
            <a:pPr lvl="1"/>
            <a:endParaRPr lang="en-US" dirty="0"/>
          </a:p>
          <a:p>
            <a:pPr lvl="1"/>
            <a:endParaRPr lang="en-US" b="1" dirty="0"/>
          </a:p>
          <a:p>
            <a:pPr lvl="1"/>
            <a:endParaRPr lang="en-US" dirty="0"/>
          </a:p>
          <a:p>
            <a:pPr lvl="1"/>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84705882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60</TotalTime>
  <Words>1421</Words>
  <Application>Microsoft Office PowerPoint</Application>
  <PresentationFormat>Widescreen</PresentationFormat>
  <Paragraphs>67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Gill Sans MT</vt:lpstr>
      <vt:lpstr>Parcel</vt:lpstr>
      <vt:lpstr>COVID Survey results</vt:lpstr>
      <vt:lpstr>Rank highest priority out of stac’s top 7</vt:lpstr>
      <vt:lpstr>Rank highest priority out of stac’s top 7: REsults</vt:lpstr>
      <vt:lpstr>Rank highest priority out of stac’s top 7: REsults</vt:lpstr>
      <vt:lpstr>Are any important impacts on the Bay missing from this list?</vt:lpstr>
      <vt:lpstr>Are any important impacts on the Bay missing from this list?</vt:lpstr>
      <vt:lpstr>What risks, changes in the Bay, and learning opportunities do you see in the short and long-term due to COVID-19? </vt:lpstr>
      <vt:lpstr>What risks, changes in the Bay, and learning opportunities do you see in the short and long-term due to COVID-19?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 Survey results</dc:title>
  <dc:creator>Harvey, Annabelle</dc:creator>
  <cp:lastModifiedBy>Harvey, Annabelle</cp:lastModifiedBy>
  <cp:revision>8</cp:revision>
  <dcterms:created xsi:type="dcterms:W3CDTF">2020-12-15T15:41:08Z</dcterms:created>
  <dcterms:modified xsi:type="dcterms:W3CDTF">2020-12-15T16:41:20Z</dcterms:modified>
</cp:coreProperties>
</file>