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53605" autoAdjust="0"/>
  </p:normalViewPr>
  <p:slideViewPr>
    <p:cSldViewPr snapToGrid="0">
      <p:cViewPr varScale="1">
        <p:scale>
          <a:sx n="41" d="100"/>
          <a:sy n="41" d="100"/>
        </p:scale>
        <p:origin x="1920" y="48"/>
      </p:cViewPr>
      <p:guideLst/>
    </p:cSldViewPr>
  </p:slideViewPr>
  <p:notesTextViewPr>
    <p:cViewPr>
      <p:scale>
        <a:sx n="1" d="1"/>
        <a:sy n="1" d="1"/>
      </p:scale>
      <p:origin x="0" y="-1296"/>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4D570A-BBEA-4533-9547-E058A5B83D55}" type="datetimeFigureOut">
              <a:rPr lang="en-US" smtClean="0"/>
              <a:t>1/24/2021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A282ED-001D-4CE7-9836-8658F7AB06C6}" type="slidenum">
              <a:rPr lang="en-US" smtClean="0"/>
              <a:t>‹#›</a:t>
            </a:fld>
            <a:endParaRPr lang="en-US"/>
          </a:p>
        </p:txBody>
      </p:sp>
    </p:spTree>
    <p:extLst>
      <p:ext uri="{BB962C8B-B14F-4D97-AF65-F5344CB8AC3E}">
        <p14:creationId xmlns:p14="http://schemas.microsoft.com/office/powerpoint/2010/main" val="7890433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several models of how</a:t>
            </a:r>
            <a:r>
              <a:rPr lang="en-US" baseline="0" dirty="0" smtClean="0"/>
              <a:t> humans make decisions. This particular version is a merger of the Theory of Planned Behavior and Diffusion of Innovations and I find it to work very well when trying to explain farmer behavior. Unfortunately, farmers are just like all other humans in how irrational many of their choices actually are and, despite decades of research into what motivates adoption of CPs, there are still a lot of things we don’t understand. But we do know some things… We know that background factors here on the left hand side of this figure are important. </a:t>
            </a:r>
          </a:p>
          <a:p>
            <a:endParaRPr lang="en-US" baseline="0" dirty="0" smtClean="0"/>
          </a:p>
          <a:p>
            <a:r>
              <a:rPr lang="en-US" baseline="0" dirty="0" err="1" smtClean="0"/>
              <a:t>Eg</a:t>
            </a:r>
            <a:r>
              <a:rPr lang="en-US" baseline="0" dirty="0" smtClean="0"/>
              <a:t>. Personal characteristics like age and education are frequently significant determinants of adoption – age negative, </a:t>
            </a:r>
            <a:r>
              <a:rPr lang="en-US" baseline="0" dirty="0" err="1" smtClean="0"/>
              <a:t>eduation</a:t>
            </a:r>
            <a:r>
              <a:rPr lang="en-US" baseline="0" dirty="0" smtClean="0"/>
              <a:t> positive</a:t>
            </a:r>
            <a:r>
              <a:rPr lang="en-US" baseline="0" dirty="0" smtClean="0"/>
              <a:t>. Deeply held beliefs like stewardship ethic fit here. Plus ways of thinking – systems </a:t>
            </a:r>
            <a:r>
              <a:rPr lang="en-US" baseline="0" dirty="0" err="1" smtClean="0"/>
              <a:t>th</a:t>
            </a:r>
            <a:r>
              <a:rPr lang="en-US" baseline="0" dirty="0" smtClean="0"/>
              <a:t> </a:t>
            </a:r>
            <a:r>
              <a:rPr lang="en-US" baseline="0" dirty="0" err="1" smtClean="0"/>
              <a:t>inkin</a:t>
            </a:r>
            <a:r>
              <a:rPr lang="en-US" baseline="0" dirty="0" smtClean="0"/>
              <a:t>. </a:t>
            </a:r>
            <a:endParaRPr lang="en-US" baseline="0" dirty="0" smtClean="0"/>
          </a:p>
          <a:p>
            <a:endParaRPr lang="en-US" baseline="0" dirty="0" smtClean="0"/>
          </a:p>
          <a:p>
            <a:r>
              <a:rPr lang="en-US" baseline="0" dirty="0" smtClean="0"/>
              <a:t>Farm characteristics can also be important. We know that there’s a correlation between farm size and adoption with bigger farms more likely to adopt. If farm land is vulnerable to erosion, adoption is often higher. </a:t>
            </a:r>
          </a:p>
          <a:p>
            <a:endParaRPr lang="en-US" baseline="0" dirty="0" smtClean="0"/>
          </a:p>
          <a:p>
            <a:r>
              <a:rPr lang="en-US" baseline="0" dirty="0" smtClean="0"/>
              <a:t>Then the farm context is also important – is the farm in a watershed with an active program? What are commodity prices? Has the local climate been changing?  These factors help us understand how a farmer might understand a practice at a particular point in time. </a:t>
            </a:r>
          </a:p>
          <a:p>
            <a:endParaRPr lang="en-US" baseline="0" dirty="0" smtClean="0"/>
          </a:p>
          <a:p>
            <a:endParaRPr lang="en-US" baseline="0" dirty="0" smtClean="0"/>
          </a:p>
          <a:p>
            <a:r>
              <a:rPr lang="en-US" baseline="0" dirty="0" smtClean="0"/>
              <a:t>The second box here is practice characteristics. We know that adoption varies based on the practice and how that is perceived by farmers – is it relatively advantageous compared to current practices? How complex is the project, </a:t>
            </a:r>
            <a:r>
              <a:rPr lang="en-US" baseline="0" dirty="0" err="1" smtClean="0"/>
              <a:t>etc</a:t>
            </a:r>
            <a:r>
              <a:rPr lang="en-US" baseline="0" dirty="0" smtClean="0"/>
              <a:t>?  There are clear interactions between a farmer’s background and how they  perceive a practice – someone with a  larger farm might be more likely to view a practice as </a:t>
            </a:r>
            <a:r>
              <a:rPr lang="en-US" baseline="0" dirty="0" err="1" smtClean="0"/>
              <a:t>trialable</a:t>
            </a:r>
            <a:r>
              <a:rPr lang="en-US" baseline="0" dirty="0" smtClean="0"/>
              <a:t> as they have more land on which to experiment</a:t>
            </a:r>
            <a:r>
              <a:rPr lang="en-US" baseline="0" dirty="0" smtClean="0"/>
              <a:t>. Clearly the way a practice is perceived is quite different for infield vs. edge of </a:t>
            </a:r>
            <a:r>
              <a:rPr lang="en-US" baseline="0" smtClean="0"/>
              <a:t>field practices.</a:t>
            </a:r>
            <a:endParaRPr lang="en-US" baseline="0" dirty="0" smtClean="0"/>
          </a:p>
          <a:p>
            <a:endParaRPr lang="en-US" baseline="0" dirty="0" smtClean="0"/>
          </a:p>
          <a:p>
            <a:endParaRPr lang="en-US" baseline="0" dirty="0" smtClean="0"/>
          </a:p>
          <a:p>
            <a:r>
              <a:rPr lang="en-US" baseline="0" dirty="0" smtClean="0"/>
              <a:t>Background factors and practice characteristics inform an individual’s attitudes, norms, and perceived behavioral control related to a specific practice. Having positive attitudes is important for adoption, as is the presence of social norms in the farmer’s community – are others doing this practice? Do others think the farmer should do this?  Perceived behavioral control relates to whether a farm *thinks* they can do this practice – do they have the funds? The technical expertise? Are there structural barriers that prevent this adoption?  </a:t>
            </a:r>
            <a:r>
              <a:rPr lang="en-US" baseline="0" dirty="0" smtClean="0"/>
              <a:t>Are they the actual decision-maker – huge issue with rented lands.</a:t>
            </a:r>
            <a:endParaRPr lang="en-US" baseline="0" dirty="0" smtClean="0"/>
          </a:p>
          <a:p>
            <a:endParaRPr lang="en-US" baseline="0" dirty="0" smtClean="0"/>
          </a:p>
          <a:p>
            <a:r>
              <a:rPr lang="en-US" baseline="0" dirty="0" smtClean="0"/>
              <a:t>Now moving to the right hand side… before someone can adopt a practice, they first have to form an intention to do it. Often people get stuck at intention – sometimes this is simply inertia (e.g. at night, I often intend to get out of bed at 6am to exercise but I don’t actually manage to do it) but sometimes it is because someone misjudged their actual control over a situation. E.g. maybe a farmer intend to adopt cover crops but then, when they go about the business of using them, they realize the complexities of seed selection or seeds aren’t even available. </a:t>
            </a:r>
          </a:p>
          <a:p>
            <a:endParaRPr lang="en-US" baseline="0" dirty="0" smtClean="0"/>
          </a:p>
          <a:p>
            <a:r>
              <a:rPr lang="en-US" baseline="0" dirty="0" smtClean="0"/>
              <a:t>Where is financial assistance in this model? Your #1 choice – I believe financial assistance is necessary but not sufficient – influences control over behavior, maybe makes a former form a more positive attitude?</a:t>
            </a:r>
          </a:p>
          <a:p>
            <a:endParaRPr lang="en-US" baseline="0" dirty="0" smtClean="0"/>
          </a:p>
          <a:p>
            <a:r>
              <a:rPr lang="en-US" baseline="0" dirty="0" smtClean="0"/>
              <a:t>Another major challenge is that adoption often isn’t a one time thing… especially true for operational practices like cover crops… how do we get farmers to continue using cover crops year after </a:t>
            </a:r>
            <a:r>
              <a:rPr lang="en-US" baseline="0" dirty="0" err="1" smtClean="0"/>
              <a:t>yaer</a:t>
            </a:r>
            <a:r>
              <a:rPr lang="en-US" baseline="0" dirty="0" smtClean="0"/>
              <a:t>? We know very little about this.  </a:t>
            </a:r>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8A282ED-001D-4CE7-9836-8658F7AB06C6}" type="slidenum">
              <a:rPr lang="en-US" smtClean="0"/>
              <a:t>1</a:t>
            </a:fld>
            <a:endParaRPr lang="en-US"/>
          </a:p>
        </p:txBody>
      </p:sp>
    </p:spTree>
    <p:extLst>
      <p:ext uri="{BB962C8B-B14F-4D97-AF65-F5344CB8AC3E}">
        <p14:creationId xmlns:p14="http://schemas.microsoft.com/office/powerpoint/2010/main" val="2186969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6AE202-6534-4CB1-AA98-E70730E4F362}" type="datetimeFigureOut">
              <a:rPr lang="en-US" smtClean="0"/>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729490-2590-4BE2-9BA1-4C3B4EAEB791}" type="slidenum">
              <a:rPr lang="en-US" smtClean="0"/>
              <a:t>‹#›</a:t>
            </a:fld>
            <a:endParaRPr lang="en-US"/>
          </a:p>
        </p:txBody>
      </p:sp>
    </p:spTree>
    <p:extLst>
      <p:ext uri="{BB962C8B-B14F-4D97-AF65-F5344CB8AC3E}">
        <p14:creationId xmlns:p14="http://schemas.microsoft.com/office/powerpoint/2010/main" val="1860948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6AE202-6534-4CB1-AA98-E70730E4F362}" type="datetimeFigureOut">
              <a:rPr lang="en-US" smtClean="0"/>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729490-2590-4BE2-9BA1-4C3B4EAEB791}" type="slidenum">
              <a:rPr lang="en-US" smtClean="0"/>
              <a:t>‹#›</a:t>
            </a:fld>
            <a:endParaRPr lang="en-US"/>
          </a:p>
        </p:txBody>
      </p:sp>
    </p:spTree>
    <p:extLst>
      <p:ext uri="{BB962C8B-B14F-4D97-AF65-F5344CB8AC3E}">
        <p14:creationId xmlns:p14="http://schemas.microsoft.com/office/powerpoint/2010/main" val="2408503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6AE202-6534-4CB1-AA98-E70730E4F362}" type="datetimeFigureOut">
              <a:rPr lang="en-US" smtClean="0"/>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729490-2590-4BE2-9BA1-4C3B4EAEB791}" type="slidenum">
              <a:rPr lang="en-US" smtClean="0"/>
              <a:t>‹#›</a:t>
            </a:fld>
            <a:endParaRPr lang="en-US"/>
          </a:p>
        </p:txBody>
      </p:sp>
    </p:spTree>
    <p:extLst>
      <p:ext uri="{BB962C8B-B14F-4D97-AF65-F5344CB8AC3E}">
        <p14:creationId xmlns:p14="http://schemas.microsoft.com/office/powerpoint/2010/main" val="3110972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6AE202-6534-4CB1-AA98-E70730E4F362}" type="datetimeFigureOut">
              <a:rPr lang="en-US" smtClean="0"/>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729490-2590-4BE2-9BA1-4C3B4EAEB791}" type="slidenum">
              <a:rPr lang="en-US" smtClean="0"/>
              <a:t>‹#›</a:t>
            </a:fld>
            <a:endParaRPr lang="en-US"/>
          </a:p>
        </p:txBody>
      </p:sp>
    </p:spTree>
    <p:extLst>
      <p:ext uri="{BB962C8B-B14F-4D97-AF65-F5344CB8AC3E}">
        <p14:creationId xmlns:p14="http://schemas.microsoft.com/office/powerpoint/2010/main" val="403012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66AE202-6534-4CB1-AA98-E70730E4F362}" type="datetimeFigureOut">
              <a:rPr lang="en-US" smtClean="0"/>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729490-2590-4BE2-9BA1-4C3B4EAEB791}" type="slidenum">
              <a:rPr lang="en-US" smtClean="0"/>
              <a:t>‹#›</a:t>
            </a:fld>
            <a:endParaRPr lang="en-US"/>
          </a:p>
        </p:txBody>
      </p:sp>
    </p:spTree>
    <p:extLst>
      <p:ext uri="{BB962C8B-B14F-4D97-AF65-F5344CB8AC3E}">
        <p14:creationId xmlns:p14="http://schemas.microsoft.com/office/powerpoint/2010/main" val="4250866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6AE202-6534-4CB1-AA98-E70730E4F362}" type="datetimeFigureOut">
              <a:rPr lang="en-US" smtClean="0"/>
              <a:t>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729490-2590-4BE2-9BA1-4C3B4EAEB791}" type="slidenum">
              <a:rPr lang="en-US" smtClean="0"/>
              <a:t>‹#›</a:t>
            </a:fld>
            <a:endParaRPr lang="en-US"/>
          </a:p>
        </p:txBody>
      </p:sp>
    </p:spTree>
    <p:extLst>
      <p:ext uri="{BB962C8B-B14F-4D97-AF65-F5344CB8AC3E}">
        <p14:creationId xmlns:p14="http://schemas.microsoft.com/office/powerpoint/2010/main" val="1559756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6AE202-6534-4CB1-AA98-E70730E4F362}" type="datetimeFigureOut">
              <a:rPr lang="en-US" smtClean="0"/>
              <a:t>1/24/2021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729490-2590-4BE2-9BA1-4C3B4EAEB791}" type="slidenum">
              <a:rPr lang="en-US" smtClean="0"/>
              <a:t>‹#›</a:t>
            </a:fld>
            <a:endParaRPr lang="en-US"/>
          </a:p>
        </p:txBody>
      </p:sp>
    </p:spTree>
    <p:extLst>
      <p:ext uri="{BB962C8B-B14F-4D97-AF65-F5344CB8AC3E}">
        <p14:creationId xmlns:p14="http://schemas.microsoft.com/office/powerpoint/2010/main" val="4277074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6AE202-6534-4CB1-AA98-E70730E4F362}" type="datetimeFigureOut">
              <a:rPr lang="en-US" smtClean="0"/>
              <a:t>1/24/2021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729490-2590-4BE2-9BA1-4C3B4EAEB791}" type="slidenum">
              <a:rPr lang="en-US" smtClean="0"/>
              <a:t>‹#›</a:t>
            </a:fld>
            <a:endParaRPr lang="en-US"/>
          </a:p>
        </p:txBody>
      </p:sp>
    </p:spTree>
    <p:extLst>
      <p:ext uri="{BB962C8B-B14F-4D97-AF65-F5344CB8AC3E}">
        <p14:creationId xmlns:p14="http://schemas.microsoft.com/office/powerpoint/2010/main" val="1713146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6AE202-6534-4CB1-AA98-E70730E4F362}" type="datetimeFigureOut">
              <a:rPr lang="en-US" smtClean="0"/>
              <a:t>1/24/2021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729490-2590-4BE2-9BA1-4C3B4EAEB791}" type="slidenum">
              <a:rPr lang="en-US" smtClean="0"/>
              <a:t>‹#›</a:t>
            </a:fld>
            <a:endParaRPr lang="en-US"/>
          </a:p>
        </p:txBody>
      </p:sp>
    </p:spTree>
    <p:extLst>
      <p:ext uri="{BB962C8B-B14F-4D97-AF65-F5344CB8AC3E}">
        <p14:creationId xmlns:p14="http://schemas.microsoft.com/office/powerpoint/2010/main" val="2347423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66AE202-6534-4CB1-AA98-E70730E4F362}" type="datetimeFigureOut">
              <a:rPr lang="en-US" smtClean="0"/>
              <a:t>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729490-2590-4BE2-9BA1-4C3B4EAEB791}" type="slidenum">
              <a:rPr lang="en-US" smtClean="0"/>
              <a:t>‹#›</a:t>
            </a:fld>
            <a:endParaRPr lang="en-US"/>
          </a:p>
        </p:txBody>
      </p:sp>
    </p:spTree>
    <p:extLst>
      <p:ext uri="{BB962C8B-B14F-4D97-AF65-F5344CB8AC3E}">
        <p14:creationId xmlns:p14="http://schemas.microsoft.com/office/powerpoint/2010/main" val="371825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66AE202-6534-4CB1-AA98-E70730E4F362}" type="datetimeFigureOut">
              <a:rPr lang="en-US" smtClean="0"/>
              <a:t>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729490-2590-4BE2-9BA1-4C3B4EAEB791}" type="slidenum">
              <a:rPr lang="en-US" smtClean="0"/>
              <a:t>‹#›</a:t>
            </a:fld>
            <a:endParaRPr lang="en-US"/>
          </a:p>
        </p:txBody>
      </p:sp>
    </p:spTree>
    <p:extLst>
      <p:ext uri="{BB962C8B-B14F-4D97-AF65-F5344CB8AC3E}">
        <p14:creationId xmlns:p14="http://schemas.microsoft.com/office/powerpoint/2010/main" val="3070827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6AE202-6534-4CB1-AA98-E70730E4F362}" type="datetimeFigureOut">
              <a:rPr lang="en-US" smtClean="0"/>
              <a:t>1/24/2021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729490-2590-4BE2-9BA1-4C3B4EAEB791}" type="slidenum">
              <a:rPr lang="en-US" smtClean="0"/>
              <a:t>‹#›</a:t>
            </a:fld>
            <a:endParaRPr lang="en-US"/>
          </a:p>
        </p:txBody>
      </p:sp>
    </p:spTree>
    <p:extLst>
      <p:ext uri="{BB962C8B-B14F-4D97-AF65-F5344CB8AC3E}">
        <p14:creationId xmlns:p14="http://schemas.microsoft.com/office/powerpoint/2010/main" val="1565676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18365" y="931532"/>
            <a:ext cx="10959150" cy="4788567"/>
            <a:chOff x="3512195" y="1687279"/>
            <a:chExt cx="9060847" cy="3899592"/>
          </a:xfrm>
          <a:solidFill>
            <a:schemeClr val="bg1"/>
          </a:solidFill>
        </p:grpSpPr>
        <p:sp>
          <p:nvSpPr>
            <p:cNvPr id="5" name="Rounded Rectangle 4"/>
            <p:cNvSpPr/>
            <p:nvPr/>
          </p:nvSpPr>
          <p:spPr>
            <a:xfrm>
              <a:off x="3512195" y="1687279"/>
              <a:ext cx="1951081" cy="3100824"/>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u="sng" dirty="0" smtClean="0">
                  <a:solidFill>
                    <a:schemeClr val="tx1"/>
                  </a:solidFill>
                </a:rPr>
                <a:t>Background Factors: </a:t>
              </a:r>
            </a:p>
            <a:p>
              <a:pPr marL="109538" indent="-109538">
                <a:buFont typeface="Arial" panose="020B0604020202020204" pitchFamily="34" charset="0"/>
                <a:buChar char="•"/>
              </a:pPr>
              <a:r>
                <a:rPr lang="en-US" sz="2400" dirty="0" smtClean="0">
                  <a:solidFill>
                    <a:schemeClr val="tx1"/>
                  </a:solidFill>
                </a:rPr>
                <a:t>Personal Characteristics</a:t>
              </a:r>
            </a:p>
            <a:p>
              <a:pPr marL="109538" indent="-109538">
                <a:buFont typeface="Arial" panose="020B0604020202020204" pitchFamily="34" charset="0"/>
                <a:buChar char="•"/>
              </a:pPr>
              <a:r>
                <a:rPr lang="en-US" sz="2400" dirty="0" smtClean="0">
                  <a:solidFill>
                    <a:schemeClr val="tx1"/>
                  </a:solidFill>
                </a:rPr>
                <a:t>Farm Characteristics</a:t>
              </a:r>
            </a:p>
            <a:p>
              <a:pPr marL="109538" indent="-109538">
                <a:buFont typeface="Arial" panose="020B0604020202020204" pitchFamily="34" charset="0"/>
                <a:buChar char="•"/>
              </a:pPr>
              <a:r>
                <a:rPr lang="en-US" sz="2400" dirty="0" smtClean="0">
                  <a:solidFill>
                    <a:schemeClr val="tx1"/>
                  </a:solidFill>
                </a:rPr>
                <a:t>Farm Context</a:t>
              </a:r>
              <a:endParaRPr lang="en-US" sz="2400" dirty="0">
                <a:solidFill>
                  <a:schemeClr val="tx1"/>
                </a:solidFill>
              </a:endParaRPr>
            </a:p>
          </p:txBody>
        </p:sp>
        <p:sp>
          <p:nvSpPr>
            <p:cNvPr id="6" name="Rounded Rectangle 5"/>
            <p:cNvSpPr/>
            <p:nvPr/>
          </p:nvSpPr>
          <p:spPr>
            <a:xfrm>
              <a:off x="5685724" y="1687279"/>
              <a:ext cx="1874916" cy="3075008"/>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u="sng" dirty="0" smtClean="0">
                  <a:solidFill>
                    <a:schemeClr val="tx1"/>
                  </a:solidFill>
                </a:rPr>
                <a:t>Practice Characteristics</a:t>
              </a:r>
            </a:p>
            <a:p>
              <a:pPr marL="109538" indent="-109538">
                <a:buFont typeface="Arial" panose="020B0604020202020204" pitchFamily="34" charset="0"/>
                <a:buChar char="•"/>
              </a:pPr>
              <a:r>
                <a:rPr lang="en-US" sz="2400" dirty="0" smtClean="0">
                  <a:solidFill>
                    <a:schemeClr val="tx1"/>
                  </a:solidFill>
                </a:rPr>
                <a:t>Relative advantage</a:t>
              </a:r>
            </a:p>
            <a:p>
              <a:pPr marL="109538" indent="-109538">
                <a:buFont typeface="Arial" panose="020B0604020202020204" pitchFamily="34" charset="0"/>
                <a:buChar char="•"/>
              </a:pPr>
              <a:r>
                <a:rPr lang="en-US" sz="2400" dirty="0" smtClean="0">
                  <a:solidFill>
                    <a:schemeClr val="tx1"/>
                  </a:solidFill>
                </a:rPr>
                <a:t>Complexity</a:t>
              </a:r>
            </a:p>
            <a:p>
              <a:pPr marL="109538" indent="-109538">
                <a:buFont typeface="Arial" panose="020B0604020202020204" pitchFamily="34" charset="0"/>
                <a:buChar char="•"/>
              </a:pPr>
              <a:r>
                <a:rPr lang="en-US" sz="2400" dirty="0" err="1" smtClean="0">
                  <a:solidFill>
                    <a:schemeClr val="tx1"/>
                  </a:solidFill>
                </a:rPr>
                <a:t>Compatability</a:t>
              </a:r>
              <a:endParaRPr lang="en-US" sz="2400" dirty="0" smtClean="0">
                <a:solidFill>
                  <a:schemeClr val="tx1"/>
                </a:solidFill>
              </a:endParaRPr>
            </a:p>
            <a:p>
              <a:pPr marL="109538" indent="-109538">
                <a:buFont typeface="Arial" panose="020B0604020202020204" pitchFamily="34" charset="0"/>
                <a:buChar char="•"/>
              </a:pPr>
              <a:r>
                <a:rPr lang="en-US" sz="2400" dirty="0" smtClean="0">
                  <a:solidFill>
                    <a:schemeClr val="tx1"/>
                  </a:solidFill>
                </a:rPr>
                <a:t>Observability</a:t>
              </a:r>
            </a:p>
            <a:p>
              <a:pPr marL="109538" indent="-109538">
                <a:buFont typeface="Arial" panose="020B0604020202020204" pitchFamily="34" charset="0"/>
                <a:buChar char="•"/>
              </a:pPr>
              <a:r>
                <a:rPr lang="en-US" sz="2400" dirty="0" err="1" smtClean="0">
                  <a:solidFill>
                    <a:schemeClr val="tx1"/>
                  </a:solidFill>
                </a:rPr>
                <a:t>Trialability</a:t>
              </a:r>
              <a:endParaRPr lang="en-US" sz="2400" dirty="0" smtClean="0">
                <a:solidFill>
                  <a:schemeClr val="tx1"/>
                </a:solidFill>
              </a:endParaRPr>
            </a:p>
            <a:p>
              <a:pPr marL="109538" indent="-109538">
                <a:buFont typeface="Arial" panose="020B0604020202020204" pitchFamily="34" charset="0"/>
                <a:buChar char="•"/>
              </a:pPr>
              <a:r>
                <a:rPr lang="en-US" sz="2400" dirty="0" smtClean="0">
                  <a:solidFill>
                    <a:schemeClr val="tx1"/>
                  </a:solidFill>
                </a:rPr>
                <a:t>Risk</a:t>
              </a:r>
              <a:endParaRPr lang="en-US" sz="2400" dirty="0">
                <a:solidFill>
                  <a:schemeClr val="tx1"/>
                </a:solidFill>
              </a:endParaRPr>
            </a:p>
          </p:txBody>
        </p:sp>
        <p:sp>
          <p:nvSpPr>
            <p:cNvPr id="7" name="Rounded Rectangle 6"/>
            <p:cNvSpPr/>
            <p:nvPr/>
          </p:nvSpPr>
          <p:spPr>
            <a:xfrm>
              <a:off x="7733958" y="2797180"/>
              <a:ext cx="1333571" cy="838200"/>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Norms</a:t>
              </a:r>
              <a:endParaRPr lang="en-US" sz="2400" dirty="0">
                <a:solidFill>
                  <a:schemeClr val="tx1"/>
                </a:solidFill>
              </a:endParaRPr>
            </a:p>
          </p:txBody>
        </p:sp>
        <p:sp>
          <p:nvSpPr>
            <p:cNvPr id="8" name="Rounded Rectangle 7"/>
            <p:cNvSpPr/>
            <p:nvPr/>
          </p:nvSpPr>
          <p:spPr>
            <a:xfrm>
              <a:off x="7733958" y="1766770"/>
              <a:ext cx="1333571" cy="838200"/>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Attitudes</a:t>
              </a:r>
              <a:endParaRPr lang="en-US" sz="2400" dirty="0">
                <a:solidFill>
                  <a:schemeClr val="tx1"/>
                </a:solidFill>
              </a:endParaRPr>
            </a:p>
          </p:txBody>
        </p:sp>
        <p:sp>
          <p:nvSpPr>
            <p:cNvPr id="9" name="Rounded Rectangle 8"/>
            <p:cNvSpPr/>
            <p:nvPr/>
          </p:nvSpPr>
          <p:spPr>
            <a:xfrm>
              <a:off x="7733957" y="3838577"/>
              <a:ext cx="1333572" cy="923710"/>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Perceived Behavioral Control</a:t>
              </a:r>
              <a:endParaRPr lang="en-US" sz="2400" dirty="0">
                <a:solidFill>
                  <a:schemeClr val="tx1"/>
                </a:solidFill>
              </a:endParaRPr>
            </a:p>
          </p:txBody>
        </p:sp>
        <p:sp>
          <p:nvSpPr>
            <p:cNvPr id="10" name="Rounded Rectangle 9"/>
            <p:cNvSpPr/>
            <p:nvPr/>
          </p:nvSpPr>
          <p:spPr>
            <a:xfrm>
              <a:off x="9240847" y="2797180"/>
              <a:ext cx="1173319" cy="838200"/>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Intention</a:t>
              </a:r>
              <a:endParaRPr lang="en-US" sz="2400" dirty="0">
                <a:solidFill>
                  <a:schemeClr val="tx1"/>
                </a:solidFill>
              </a:endParaRPr>
            </a:p>
          </p:txBody>
        </p:sp>
        <p:sp>
          <p:nvSpPr>
            <p:cNvPr id="11" name="Rounded Rectangle 10"/>
            <p:cNvSpPr/>
            <p:nvPr/>
          </p:nvSpPr>
          <p:spPr>
            <a:xfrm>
              <a:off x="10570638" y="2797179"/>
              <a:ext cx="1191476" cy="838200"/>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Behavior</a:t>
              </a:r>
              <a:endParaRPr lang="en-US" sz="2400" dirty="0">
                <a:solidFill>
                  <a:schemeClr val="tx1"/>
                </a:solidFill>
              </a:endParaRPr>
            </a:p>
          </p:txBody>
        </p:sp>
        <p:sp>
          <p:nvSpPr>
            <p:cNvPr id="12" name="Right Arrow 11"/>
            <p:cNvSpPr/>
            <p:nvPr/>
          </p:nvSpPr>
          <p:spPr>
            <a:xfrm>
              <a:off x="3928125" y="5042762"/>
              <a:ext cx="8644917" cy="544109"/>
            </a:xfrm>
            <a:prstGeom prst="rightArrow">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3" name="TextBox 12"/>
          <p:cNvSpPr txBox="1"/>
          <p:nvPr/>
        </p:nvSpPr>
        <p:spPr>
          <a:xfrm>
            <a:off x="1405720" y="6373778"/>
            <a:ext cx="11300346" cy="369332"/>
          </a:xfrm>
          <a:prstGeom prst="rect">
            <a:avLst/>
          </a:prstGeom>
          <a:noFill/>
        </p:spPr>
        <p:txBody>
          <a:bodyPr wrap="square" rtlCol="0">
            <a:spAutoFit/>
          </a:bodyPr>
          <a:lstStyle/>
          <a:p>
            <a:r>
              <a:rPr lang="en-US" dirty="0" smtClean="0"/>
              <a:t>Reimer et al. 2012; Arbuckle and Roesch-McNally 2015; Rogers 2003; </a:t>
            </a:r>
            <a:r>
              <a:rPr lang="en-US" dirty="0" err="1" smtClean="0"/>
              <a:t>Fishbein</a:t>
            </a:r>
            <a:r>
              <a:rPr lang="en-US" dirty="0" smtClean="0"/>
              <a:t> and </a:t>
            </a:r>
            <a:r>
              <a:rPr lang="en-US" dirty="0" err="1" smtClean="0"/>
              <a:t>Ajzen</a:t>
            </a:r>
            <a:r>
              <a:rPr lang="en-US" dirty="0" smtClean="0"/>
              <a:t> 2010</a:t>
            </a:r>
            <a:endParaRPr lang="en-US" dirty="0"/>
          </a:p>
        </p:txBody>
      </p:sp>
      <p:sp>
        <p:nvSpPr>
          <p:cNvPr id="14" name="Rounded Rectangle 13"/>
          <p:cNvSpPr/>
          <p:nvPr/>
        </p:nvSpPr>
        <p:spPr>
          <a:xfrm>
            <a:off x="10385946" y="2294452"/>
            <a:ext cx="1696872" cy="1029281"/>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Persistence</a:t>
            </a:r>
            <a:endParaRPr lang="en-US" sz="2400" dirty="0">
              <a:solidFill>
                <a:schemeClr val="tx1"/>
              </a:solidFill>
            </a:endParaRPr>
          </a:p>
        </p:txBody>
      </p:sp>
    </p:spTree>
    <p:extLst>
      <p:ext uri="{BB962C8B-B14F-4D97-AF65-F5344CB8AC3E}">
        <p14:creationId xmlns:p14="http://schemas.microsoft.com/office/powerpoint/2010/main" val="32334018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269</TotalTime>
  <Words>682</Words>
  <Application>Microsoft Office PowerPoint</Application>
  <PresentationFormat>Widescreen</PresentationFormat>
  <Paragraphs>40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Purdue University - AgIT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drives decision-making in the field? Evidence from Research on Farmers</dc:title>
  <dc:creator>Prokopy, Linda S</dc:creator>
  <cp:lastModifiedBy>Prokopy, Linda S</cp:lastModifiedBy>
  <cp:revision>17</cp:revision>
  <dcterms:created xsi:type="dcterms:W3CDTF">2020-12-06T21:35:58Z</dcterms:created>
  <dcterms:modified xsi:type="dcterms:W3CDTF">2021-01-24T14:21:08Z</dcterms:modified>
</cp:coreProperties>
</file>