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 id="2147483720" r:id="rId4"/>
    <p:sldMasterId id="2147483732" r:id="rId5"/>
    <p:sldMasterId id="2147483744" r:id="rId6"/>
    <p:sldMasterId id="2147483808" r:id="rId7"/>
    <p:sldMasterId id="2147483835" r:id="rId8"/>
    <p:sldMasterId id="2147483860" r:id="rId9"/>
    <p:sldMasterId id="2147483872" r:id="rId10"/>
  </p:sldMasterIdLst>
  <p:notesMasterIdLst>
    <p:notesMasterId r:id="rId43"/>
  </p:notesMasterIdLst>
  <p:handoutMasterIdLst>
    <p:handoutMasterId r:id="rId44"/>
  </p:handoutMasterIdLst>
  <p:sldIdLst>
    <p:sldId id="256" r:id="rId11"/>
    <p:sldId id="611" r:id="rId12"/>
    <p:sldId id="448" r:id="rId13"/>
    <p:sldId id="879" r:id="rId14"/>
    <p:sldId id="878" r:id="rId15"/>
    <p:sldId id="874" r:id="rId16"/>
    <p:sldId id="447" r:id="rId17"/>
    <p:sldId id="871" r:id="rId18"/>
    <p:sldId id="476" r:id="rId19"/>
    <p:sldId id="877" r:id="rId20"/>
    <p:sldId id="880" r:id="rId21"/>
    <p:sldId id="354" r:id="rId22"/>
    <p:sldId id="609" r:id="rId23"/>
    <p:sldId id="313" r:id="rId24"/>
    <p:sldId id="407" r:id="rId25"/>
    <p:sldId id="327" r:id="rId26"/>
    <p:sldId id="328" r:id="rId27"/>
    <p:sldId id="344" r:id="rId28"/>
    <p:sldId id="312" r:id="rId29"/>
    <p:sldId id="336" r:id="rId30"/>
    <p:sldId id="386" r:id="rId31"/>
    <p:sldId id="268" r:id="rId32"/>
    <p:sldId id="868" r:id="rId33"/>
    <p:sldId id="351" r:id="rId34"/>
    <p:sldId id="872" r:id="rId35"/>
    <p:sldId id="355" r:id="rId36"/>
    <p:sldId id="881" r:id="rId37"/>
    <p:sldId id="338" r:id="rId38"/>
    <p:sldId id="873" r:id="rId39"/>
    <p:sldId id="363" r:id="rId40"/>
    <p:sldId id="867" r:id="rId41"/>
    <p:sldId id="258" r:id="rId4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2A99AD"/>
    <a:srgbClr val="4C5766"/>
    <a:srgbClr val="4A5C6F"/>
    <a:srgbClr val="9EBAB0"/>
    <a:srgbClr val="3993AF"/>
    <a:srgbClr val="61B2C6"/>
    <a:srgbClr val="FB00B6"/>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45" autoAdjust="0"/>
    <p:restoredTop sz="82690" autoAdjust="0"/>
  </p:normalViewPr>
  <p:slideViewPr>
    <p:cSldViewPr snapToObjects="1">
      <p:cViewPr varScale="1">
        <p:scale>
          <a:sx n="56" d="100"/>
          <a:sy n="56" d="100"/>
        </p:scale>
        <p:origin x="1266" y="60"/>
      </p:cViewPr>
      <p:guideLst>
        <p:guide orient="horz" pos="2160"/>
        <p:guide pos="3840"/>
      </p:guideLst>
    </p:cSldViewPr>
  </p:slideViewPr>
  <p:outlineViewPr>
    <p:cViewPr>
      <p:scale>
        <a:sx n="33" d="100"/>
        <a:sy n="33" d="100"/>
      </p:scale>
      <p:origin x="0" y="-8844"/>
    </p:cViewPr>
  </p:outlineViewPr>
  <p:notesTextViewPr>
    <p:cViewPr>
      <p:scale>
        <a:sx n="1" d="1"/>
        <a:sy n="1" d="1"/>
      </p:scale>
      <p:origin x="0" y="0"/>
    </p:cViewPr>
  </p:notesTextViewPr>
  <p:sorterViewPr>
    <p:cViewPr varScale="1">
      <p:scale>
        <a:sx n="1" d="1"/>
        <a:sy n="1" d="1"/>
      </p:scale>
      <p:origin x="0" y="0"/>
    </p:cViewPr>
  </p:sorterViewPr>
  <p:notesViewPr>
    <p:cSldViewPr snapToObjects="1">
      <p:cViewPr varScale="1">
        <p:scale>
          <a:sx n="79" d="100"/>
          <a:sy n="79" d="100"/>
        </p:scale>
        <p:origin x="3108"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Acres</c:v>
                </c:pt>
              </c:strCache>
            </c:strRef>
          </c:tx>
          <c:spPr>
            <a:solidFill>
              <a:srgbClr val="FFFF99"/>
            </a:solidFill>
            <a:ln>
              <a:noFill/>
            </a:ln>
            <a:effectLst/>
          </c:spPr>
          <c:invertIfNegative val="0"/>
          <c:cat>
            <c:numRef>
              <c:f>Sheet1!$A$2:$A$11</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Sheet1!$B$2:$B$11</c:f>
              <c:numCache>
                <c:formatCode>#,##0</c:formatCode>
                <c:ptCount val="10"/>
                <c:pt idx="0">
                  <c:v>11321</c:v>
                </c:pt>
                <c:pt idx="1">
                  <c:v>11746</c:v>
                </c:pt>
                <c:pt idx="2">
                  <c:v>13200</c:v>
                </c:pt>
                <c:pt idx="3">
                  <c:v>13538</c:v>
                </c:pt>
                <c:pt idx="4">
                  <c:v>13796</c:v>
                </c:pt>
                <c:pt idx="5">
                  <c:v>14718</c:v>
                </c:pt>
                <c:pt idx="6">
                  <c:v>15272</c:v>
                </c:pt>
                <c:pt idx="7">
                  <c:v>15429</c:v>
                </c:pt>
                <c:pt idx="8">
                  <c:v>15409</c:v>
                </c:pt>
                <c:pt idx="9">
                  <c:v>14998</c:v>
                </c:pt>
              </c:numCache>
            </c:numRef>
          </c:val>
          <c:extLst>
            <c:ext xmlns:c16="http://schemas.microsoft.com/office/drawing/2014/chart" uri="{C3380CC4-5D6E-409C-BE32-E72D297353CC}">
              <c16:uniqueId val="{00000000-78DB-4063-91ED-CF7FAB5DF17D}"/>
            </c:ext>
          </c:extLst>
        </c:ser>
        <c:dLbls>
          <c:showLegendKey val="0"/>
          <c:showVal val="0"/>
          <c:showCatName val="0"/>
          <c:showSerName val="0"/>
          <c:showPercent val="0"/>
          <c:showBubbleSize val="0"/>
        </c:dLbls>
        <c:gapWidth val="219"/>
        <c:overlap val="-27"/>
        <c:axId val="528275184"/>
        <c:axId val="528276168"/>
      </c:barChart>
      <c:catAx>
        <c:axId val="52827518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bg1"/>
                    </a:solidFill>
                    <a:latin typeface="+mn-lt"/>
                    <a:ea typeface="+mn-ea"/>
                    <a:cs typeface="+mn-cs"/>
                  </a:defRPr>
                </a:pPr>
                <a:r>
                  <a:rPr lang="en-US" dirty="0">
                    <a:solidFill>
                      <a:schemeClr val="bg1"/>
                    </a:solidFill>
                  </a:rPr>
                  <a:t>Year</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528276168"/>
        <c:crosses val="autoZero"/>
        <c:auto val="1"/>
        <c:lblAlgn val="ctr"/>
        <c:lblOffset val="100"/>
        <c:noMultiLvlLbl val="0"/>
      </c:catAx>
      <c:valAx>
        <c:axId val="528276168"/>
        <c:scaling>
          <c:orientation val="minMax"/>
          <c:max val="85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bg1"/>
                    </a:solidFill>
                    <a:latin typeface="+mn-lt"/>
                    <a:ea typeface="+mn-ea"/>
                    <a:cs typeface="+mn-cs"/>
                  </a:defRPr>
                </a:pPr>
                <a:r>
                  <a:rPr lang="en-US" dirty="0">
                    <a:solidFill>
                      <a:schemeClr val="bg1"/>
                    </a:solidFill>
                  </a:rPr>
                  <a:t>Cumulative Acres Wetland Restoration</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bg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5282751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lumMod val="60000"/>
        <a:lumOff val="40000"/>
      </a:schemeClr>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99AD-4A0A-8923-EF11F4BAD14A}"/>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99AD-4A0A-8923-EF11F4BAD14A}"/>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99AD-4A0A-8923-EF11F4BAD14A}"/>
              </c:ext>
            </c:extLst>
          </c:dPt>
          <c:dPt>
            <c:idx val="3"/>
            <c:bubble3D val="0"/>
            <c:spPr>
              <a:solidFill>
                <a:schemeClr val="accent5">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4-99AD-4A0A-8923-EF11F4BAD14A}"/>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3414-48AC-B05D-A619FB94A44F}"/>
              </c:ext>
            </c:extLst>
          </c:dPt>
          <c:dLbls>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Definitely Would</c:v>
                </c:pt>
                <c:pt idx="1">
                  <c:v>Probably Would</c:v>
                </c:pt>
                <c:pt idx="2">
                  <c:v>Might or Might Not</c:v>
                </c:pt>
                <c:pt idx="3">
                  <c:v>Probably Not</c:v>
                </c:pt>
                <c:pt idx="4">
                  <c:v>Definitely Not</c:v>
                </c:pt>
              </c:strCache>
            </c:strRef>
          </c:cat>
          <c:val>
            <c:numRef>
              <c:f>Sheet1!$B$2:$B$6</c:f>
              <c:numCache>
                <c:formatCode>General</c:formatCode>
                <c:ptCount val="5"/>
                <c:pt idx="0">
                  <c:v>8</c:v>
                </c:pt>
                <c:pt idx="1">
                  <c:v>23</c:v>
                </c:pt>
                <c:pt idx="2">
                  <c:v>35</c:v>
                </c:pt>
                <c:pt idx="3">
                  <c:v>18</c:v>
                </c:pt>
                <c:pt idx="4">
                  <c:v>16</c:v>
                </c:pt>
              </c:numCache>
            </c:numRef>
          </c:val>
          <c:extLst>
            <c:ext xmlns:c16="http://schemas.microsoft.com/office/drawing/2014/chart" uri="{C3380CC4-5D6E-409C-BE32-E72D297353CC}">
              <c16:uniqueId val="{00000000-99AD-4A0A-8923-EF11F4BAD14A}"/>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7172665527691067"/>
          <c:y val="0.15891888753850794"/>
          <c:w val="0.27912115686177835"/>
          <c:h val="0.7513249508751604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a:t>Pocomoke River Floodplain Restoration</a:t>
            </a:r>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9020DA78-AB9C-430A-A664-B74D4DB211A4}" type="datetimeFigureOut">
              <a:rPr lang="en-US" smtClean="0"/>
              <a:t>1/26/2021</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a:t>12/15/2016</a:t>
            </a:r>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DD76E699-F830-421F-AF1C-80A9CBF49DBB}" type="slidenum">
              <a:rPr lang="en-US" smtClean="0"/>
              <a:t>‹#›</a:t>
            </a:fld>
            <a:endParaRPr lang="en-US"/>
          </a:p>
        </p:txBody>
      </p:sp>
    </p:spTree>
    <p:extLst>
      <p:ext uri="{BB962C8B-B14F-4D97-AF65-F5344CB8AC3E}">
        <p14:creationId xmlns:p14="http://schemas.microsoft.com/office/powerpoint/2010/main" val="3947386221"/>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1000" y="238051"/>
            <a:ext cx="3962400" cy="327660"/>
          </a:xfrm>
          <a:prstGeom prst="rect">
            <a:avLst/>
          </a:prstGeom>
        </p:spPr>
        <p:txBody>
          <a:bodyPr vert="horz" lIns="96661" tIns="48331" rIns="96661" bIns="48331" rtlCol="0"/>
          <a:lstStyle>
            <a:lvl1pPr algn="l">
              <a:defRPr sz="1300"/>
            </a:lvl1pPr>
          </a:lstStyle>
          <a:p>
            <a:r>
              <a:rPr lang="en-US"/>
              <a:t>Pocomoke River Floodplain Restoration</a:t>
            </a:r>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52400" y="9119474"/>
            <a:ext cx="3017520" cy="405526"/>
          </a:xfrm>
          <a:prstGeom prst="rect">
            <a:avLst/>
          </a:prstGeom>
        </p:spPr>
        <p:txBody>
          <a:bodyPr vert="horz" lIns="96661" tIns="48331" rIns="96661" bIns="48331" rtlCol="0" anchor="b"/>
          <a:lstStyle>
            <a:lvl1pPr algn="l">
              <a:defRPr sz="1300"/>
            </a:lvl1pPr>
          </a:lstStyle>
          <a:p>
            <a:r>
              <a:rPr lang="en-US"/>
              <a:t>12/15/2016</a:t>
            </a:r>
            <a:endParaRPr lang="en-US" dirty="0"/>
          </a:p>
        </p:txBody>
      </p:sp>
      <p:sp>
        <p:nvSpPr>
          <p:cNvPr id="7" name="Slide Number Placeholder 6"/>
          <p:cNvSpPr>
            <a:spLocks noGrp="1"/>
          </p:cNvSpPr>
          <p:nvPr>
            <p:ph type="sldNum" sz="quarter" idx="5"/>
          </p:nvPr>
        </p:nvSpPr>
        <p:spPr>
          <a:xfrm>
            <a:off x="4143587" y="9119474"/>
            <a:ext cx="3019213" cy="405526"/>
          </a:xfrm>
          <a:prstGeom prst="rect">
            <a:avLst/>
          </a:prstGeom>
        </p:spPr>
        <p:txBody>
          <a:bodyPr vert="horz" lIns="96661" tIns="48331" rIns="96661" bIns="48331" rtlCol="0" anchor="b"/>
          <a:lstStyle>
            <a:lvl1pPr algn="r">
              <a:defRPr sz="1300"/>
            </a:lvl1pPr>
          </a:lstStyle>
          <a:p>
            <a:fld id="{267E6A30-9B5A-4BCC-9326-CF5DFEEED6F0}" type="slidenum">
              <a:rPr lang="en-US" smtClean="0"/>
              <a:t>‹#›</a:t>
            </a:fld>
            <a:endParaRPr lang="en-US"/>
          </a:p>
        </p:txBody>
      </p:sp>
    </p:spTree>
    <p:extLst>
      <p:ext uri="{BB962C8B-B14F-4D97-AF65-F5344CB8AC3E}">
        <p14:creationId xmlns:p14="http://schemas.microsoft.com/office/powerpoint/2010/main" val="4247403947"/>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7E6A30-9B5A-4BCC-9326-CF5DFEEED6F0}" type="slidenum">
              <a:rPr lang="en-US" sz="1200" smtClean="0"/>
              <a:t>1</a:t>
            </a:fld>
            <a:endParaRPr lang="en-US" sz="1200" dirty="0"/>
          </a:p>
        </p:txBody>
      </p:sp>
      <p:sp>
        <p:nvSpPr>
          <p:cNvPr id="6" name="Footer Placeholder 5"/>
          <p:cNvSpPr>
            <a:spLocks noGrp="1"/>
          </p:cNvSpPr>
          <p:nvPr>
            <p:ph type="ftr" sz="quarter" idx="12"/>
          </p:nvPr>
        </p:nvSpPr>
        <p:spPr/>
        <p:txBody>
          <a:bodyPr/>
          <a:lstStyle/>
          <a:p>
            <a:r>
              <a:rPr lang="en-US" sz="1200"/>
              <a:t>12/15/2016</a:t>
            </a:r>
            <a:endParaRPr lang="en-US" sz="1200" dirty="0"/>
          </a:p>
        </p:txBody>
      </p:sp>
      <p:sp>
        <p:nvSpPr>
          <p:cNvPr id="7" name="Header Placeholder 6"/>
          <p:cNvSpPr>
            <a:spLocks noGrp="1"/>
          </p:cNvSpPr>
          <p:nvPr>
            <p:ph type="hdr" sz="quarter" idx="13"/>
          </p:nvPr>
        </p:nvSpPr>
        <p:spPr/>
        <p:txBody>
          <a:bodyPr/>
          <a:lstStyle/>
          <a:p>
            <a:r>
              <a:rPr lang="en-US" dirty="0"/>
              <a:t>Pocomoke River Floodplain Restoration</a:t>
            </a:r>
          </a:p>
        </p:txBody>
      </p:sp>
    </p:spTree>
    <p:extLst>
      <p:ext uri="{BB962C8B-B14F-4D97-AF65-F5344CB8AC3E}">
        <p14:creationId xmlns:p14="http://schemas.microsoft.com/office/powerpoint/2010/main" val="964175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Early 1900’s – Channel modification using dynamite</a:t>
            </a:r>
          </a:p>
          <a:p>
            <a:r>
              <a:rPr lang="en-US" sz="1200" dirty="0"/>
              <a:t>1940’s – Civilian Conservation Corps (CCC) channel straightening and dredging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1950’s to 1970’s – Public drainage ditches constructed on tributaries</a:t>
            </a:r>
          </a:p>
          <a:p>
            <a:endParaRPr lang="en-US" dirty="0"/>
          </a:p>
        </p:txBody>
      </p:sp>
      <p:sp>
        <p:nvSpPr>
          <p:cNvPr id="4" name="Header Placeholder 3"/>
          <p:cNvSpPr>
            <a:spLocks noGrp="1"/>
          </p:cNvSpPr>
          <p:nvPr>
            <p:ph type="hdr" sz="quarter"/>
          </p:nvPr>
        </p:nvSpPr>
        <p:spPr/>
        <p:txBody>
          <a:bodyPr/>
          <a:lstStyle/>
          <a:p>
            <a:r>
              <a:rPr lang="en-US"/>
              <a:t>Pocomoke River Floodplain Restoration</a:t>
            </a:r>
            <a:endParaRPr lang="en-US" dirty="0"/>
          </a:p>
        </p:txBody>
      </p:sp>
      <p:sp>
        <p:nvSpPr>
          <p:cNvPr id="5" name="Footer Placeholder 4"/>
          <p:cNvSpPr>
            <a:spLocks noGrp="1"/>
          </p:cNvSpPr>
          <p:nvPr>
            <p:ph type="ftr" sz="quarter" idx="4"/>
          </p:nvPr>
        </p:nvSpPr>
        <p:spPr/>
        <p:txBody>
          <a:bodyPr/>
          <a:lstStyle/>
          <a:p>
            <a:r>
              <a:rPr lang="en-US"/>
              <a:t>12/15/2016</a:t>
            </a:r>
            <a:endParaRPr lang="en-US" dirty="0"/>
          </a:p>
        </p:txBody>
      </p:sp>
      <p:sp>
        <p:nvSpPr>
          <p:cNvPr id="6" name="Slide Number Placeholder 5"/>
          <p:cNvSpPr>
            <a:spLocks noGrp="1"/>
          </p:cNvSpPr>
          <p:nvPr>
            <p:ph type="sldNum" sz="quarter" idx="5"/>
          </p:nvPr>
        </p:nvSpPr>
        <p:spPr/>
        <p:txBody>
          <a:bodyPr/>
          <a:lstStyle/>
          <a:p>
            <a:fld id="{267E6A30-9B5A-4BCC-9326-CF5DFEEED6F0}" type="slidenum">
              <a:rPr lang="en-US" smtClean="0"/>
              <a:t>13</a:t>
            </a:fld>
            <a:endParaRPr lang="en-US"/>
          </a:p>
        </p:txBody>
      </p:sp>
    </p:spTree>
    <p:extLst>
      <p:ext uri="{BB962C8B-B14F-4D97-AF65-F5344CB8AC3E}">
        <p14:creationId xmlns:p14="http://schemas.microsoft.com/office/powerpoint/2010/main" val="883187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itchFamily="34" charset="0"/>
              <a:buChar char="•"/>
            </a:pPr>
            <a:r>
              <a:rPr lang="en-US" sz="1200" dirty="0">
                <a:solidFill>
                  <a:prstClr val="white"/>
                </a:solidFill>
                <a:latin typeface="+mn-lt"/>
              </a:rPr>
              <a:t>Channelization shortened the river by almost 3 miles</a:t>
            </a:r>
          </a:p>
          <a:p>
            <a:pPr marL="342900" indent="-342900">
              <a:buFont typeface="Arial" pitchFamily="34" charset="0"/>
              <a:buChar char="•"/>
            </a:pPr>
            <a:endParaRPr lang="en-US" sz="1200" dirty="0">
              <a:solidFill>
                <a:prstClr val="white"/>
              </a:solidFill>
              <a:latin typeface="+mn-lt"/>
            </a:endParaRPr>
          </a:p>
          <a:p>
            <a:pPr marL="342900" indent="-342900">
              <a:buFont typeface="Arial" pitchFamily="34" charset="0"/>
              <a:buChar char="•"/>
            </a:pPr>
            <a:r>
              <a:rPr lang="en-US" sz="1200" dirty="0">
                <a:solidFill>
                  <a:prstClr val="white"/>
                </a:solidFill>
                <a:latin typeface="+mn-lt"/>
              </a:rPr>
              <a:t>1,100 miles of ditches</a:t>
            </a:r>
          </a:p>
          <a:p>
            <a:endParaRPr lang="en-US" dirty="0"/>
          </a:p>
        </p:txBody>
      </p:sp>
      <p:sp>
        <p:nvSpPr>
          <p:cNvPr id="4" name="Header Placeholder 3"/>
          <p:cNvSpPr>
            <a:spLocks noGrp="1"/>
          </p:cNvSpPr>
          <p:nvPr>
            <p:ph type="hdr" sz="quarter" idx="10"/>
          </p:nvPr>
        </p:nvSpPr>
        <p:spPr/>
        <p:txBody>
          <a:bodyPr/>
          <a:lstStyle/>
          <a:p>
            <a:r>
              <a:rPr lang="en-US"/>
              <a:t>Pocomoke River Floodplain Restoration</a:t>
            </a:r>
            <a:endParaRPr lang="en-US" dirty="0"/>
          </a:p>
        </p:txBody>
      </p:sp>
      <p:sp>
        <p:nvSpPr>
          <p:cNvPr id="5" name="Footer Placeholder 4"/>
          <p:cNvSpPr>
            <a:spLocks noGrp="1"/>
          </p:cNvSpPr>
          <p:nvPr>
            <p:ph type="ftr" sz="quarter" idx="11"/>
          </p:nvPr>
        </p:nvSpPr>
        <p:spPr/>
        <p:txBody>
          <a:bodyPr/>
          <a:lstStyle/>
          <a:p>
            <a:r>
              <a:rPr lang="en-US"/>
              <a:t>12/15/2016</a:t>
            </a:r>
            <a:endParaRPr lang="en-US" dirty="0"/>
          </a:p>
        </p:txBody>
      </p:sp>
      <p:sp>
        <p:nvSpPr>
          <p:cNvPr id="6" name="Slide Number Placeholder 5"/>
          <p:cNvSpPr>
            <a:spLocks noGrp="1"/>
          </p:cNvSpPr>
          <p:nvPr>
            <p:ph type="sldNum" sz="quarter" idx="12"/>
          </p:nvPr>
        </p:nvSpPr>
        <p:spPr/>
        <p:txBody>
          <a:bodyPr/>
          <a:lstStyle/>
          <a:p>
            <a:fld id="{267E6A30-9B5A-4BCC-9326-CF5DFEEED6F0}" type="slidenum">
              <a:rPr lang="en-US" smtClean="0"/>
              <a:t>14</a:t>
            </a:fld>
            <a:endParaRPr lang="en-US"/>
          </a:p>
        </p:txBody>
      </p:sp>
    </p:spTree>
    <p:extLst>
      <p:ext uri="{BB962C8B-B14F-4D97-AF65-F5344CB8AC3E}">
        <p14:creationId xmlns:p14="http://schemas.microsoft.com/office/powerpoint/2010/main" val="2893571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276350" y="679450"/>
            <a:ext cx="4524375" cy="3394075"/>
          </a:xfrm>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000">
                <a:solidFill>
                  <a:srgbClr val="CCFFFF"/>
                </a:solidFill>
                <a:latin typeface="Arial" pitchFamily="34" charset="0"/>
              </a:defRPr>
            </a:lvl1pPr>
            <a:lvl2pPr marL="742950" indent="-285750" eaLnBrk="0" hangingPunct="0">
              <a:spcBef>
                <a:spcPct val="20000"/>
              </a:spcBef>
              <a:buChar char="•"/>
              <a:defRPr sz="3000">
                <a:solidFill>
                  <a:srgbClr val="CCFFFF"/>
                </a:solidFill>
                <a:latin typeface="Arial" pitchFamily="34" charset="0"/>
              </a:defRPr>
            </a:lvl2pPr>
            <a:lvl3pPr marL="1143000" indent="-228600" eaLnBrk="0" hangingPunct="0">
              <a:spcBef>
                <a:spcPct val="20000"/>
              </a:spcBef>
              <a:buChar char="•"/>
              <a:defRPr sz="3000">
                <a:solidFill>
                  <a:srgbClr val="CCFFFF"/>
                </a:solidFill>
                <a:latin typeface="Arial" pitchFamily="34" charset="0"/>
              </a:defRPr>
            </a:lvl3pPr>
            <a:lvl4pPr marL="1600200" indent="-228600" eaLnBrk="0" hangingPunct="0">
              <a:spcBef>
                <a:spcPct val="20000"/>
              </a:spcBef>
              <a:buChar char="•"/>
              <a:defRPr sz="3000">
                <a:solidFill>
                  <a:srgbClr val="CCFFFF"/>
                </a:solidFill>
                <a:latin typeface="Arial" pitchFamily="34" charset="0"/>
              </a:defRPr>
            </a:lvl4pPr>
            <a:lvl5pPr marL="2057400" indent="-228600" eaLnBrk="0" hangingPunct="0">
              <a:spcBef>
                <a:spcPct val="20000"/>
              </a:spcBef>
              <a:buChar char="•"/>
              <a:defRPr sz="3000">
                <a:solidFill>
                  <a:srgbClr val="CCFFFF"/>
                </a:solidFill>
                <a:latin typeface="Arial" pitchFamily="34" charset="0"/>
              </a:defRPr>
            </a:lvl5pPr>
            <a:lvl6pPr marL="2514600" indent="-228600" eaLnBrk="0" fontAlgn="base" hangingPunct="0">
              <a:spcBef>
                <a:spcPct val="20000"/>
              </a:spcBef>
              <a:spcAft>
                <a:spcPct val="0"/>
              </a:spcAft>
              <a:buChar char="•"/>
              <a:defRPr sz="3000">
                <a:solidFill>
                  <a:srgbClr val="CCFFFF"/>
                </a:solidFill>
                <a:latin typeface="Arial" pitchFamily="34" charset="0"/>
              </a:defRPr>
            </a:lvl6pPr>
            <a:lvl7pPr marL="2971800" indent="-228600" eaLnBrk="0" fontAlgn="base" hangingPunct="0">
              <a:spcBef>
                <a:spcPct val="20000"/>
              </a:spcBef>
              <a:spcAft>
                <a:spcPct val="0"/>
              </a:spcAft>
              <a:buChar char="•"/>
              <a:defRPr sz="3000">
                <a:solidFill>
                  <a:srgbClr val="CCFFFF"/>
                </a:solidFill>
                <a:latin typeface="Arial" pitchFamily="34" charset="0"/>
              </a:defRPr>
            </a:lvl7pPr>
            <a:lvl8pPr marL="3429000" indent="-228600" eaLnBrk="0" fontAlgn="base" hangingPunct="0">
              <a:spcBef>
                <a:spcPct val="20000"/>
              </a:spcBef>
              <a:spcAft>
                <a:spcPct val="0"/>
              </a:spcAft>
              <a:buChar char="•"/>
              <a:defRPr sz="3000">
                <a:solidFill>
                  <a:srgbClr val="CCFFFF"/>
                </a:solidFill>
                <a:latin typeface="Arial" pitchFamily="34" charset="0"/>
              </a:defRPr>
            </a:lvl8pPr>
            <a:lvl9pPr marL="3886200" indent="-228600" eaLnBrk="0" fontAlgn="base" hangingPunct="0">
              <a:spcBef>
                <a:spcPct val="20000"/>
              </a:spcBef>
              <a:spcAft>
                <a:spcPct val="0"/>
              </a:spcAft>
              <a:buChar char="•"/>
              <a:defRPr sz="3000">
                <a:solidFill>
                  <a:srgbClr val="CCFFFF"/>
                </a:solidFill>
                <a:latin typeface="Arial"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EBB1406-7E3A-438C-94D3-999A1F7FCB0C}" type="slidenum">
              <a:rPr kumimoji="0" lang="en-US" alt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2288" y="679450"/>
            <a:ext cx="6032500" cy="3394075"/>
          </a:xfrm>
        </p:spPr>
      </p:sp>
      <p:sp>
        <p:nvSpPr>
          <p:cNvPr id="3" name="Notes Placeholder 2"/>
          <p:cNvSpPr>
            <a:spLocks noGrp="1"/>
          </p:cNvSpPr>
          <p:nvPr>
            <p:ph type="body" idx="1"/>
          </p:nvPr>
        </p:nvSpPr>
        <p:spPr/>
        <p:txBody>
          <a:bodyPr/>
          <a:lstStyle/>
          <a:p>
            <a:r>
              <a:rPr lang="en-US" dirty="0"/>
              <a:t>2011 </a:t>
            </a:r>
            <a:r>
              <a:rPr lang="en-US" dirty="0" err="1"/>
              <a:t>LiDAR</a:t>
            </a:r>
            <a:r>
              <a:rPr lang="en-US" dirty="0"/>
              <a:t> digital elevation model, Used to identify floodplain boundary, spoil</a:t>
            </a:r>
            <a:r>
              <a:rPr lang="en-US" baseline="0" dirty="0"/>
              <a:t> levees and existing breaks in levee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7E6A30-9B5A-4BCC-9326-CF5DFEEED6F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1375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depending on the location, we may only need 1 or 2 landowners</a:t>
            </a:r>
            <a:r>
              <a:rPr lang="en-US" baseline="0" dirty="0"/>
              <a:t> to participate in order to restore a floodplain restoration area.</a:t>
            </a:r>
          </a:p>
          <a:p>
            <a:r>
              <a:rPr lang="en-US" baseline="0" dirty="0"/>
              <a:t>Some parcels are more critical than others because they occur in multiple restoration areas, or because they are the parcels that contain the spoil levee.</a:t>
            </a:r>
          </a:p>
          <a:p>
            <a:r>
              <a:rPr lang="en-US" baseline="0" dirty="0"/>
              <a:t>The main point is that we do not need everyone to participate to have a successful projects. We can restore the floodplain in discrete units.</a:t>
            </a:r>
          </a:p>
          <a:p>
            <a:r>
              <a:rPr lang="en-US" baseline="0" dirty="0"/>
              <a:t>But we would appreciate if everyone was supportive and wanted to participate, of course.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7E6A30-9B5A-4BCC-9326-CF5DFEEED6F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9231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Concerns?  How to address?</a:t>
            </a:r>
          </a:p>
        </p:txBody>
      </p:sp>
      <p:sp>
        <p:nvSpPr>
          <p:cNvPr id="4" name="Header Placeholder 3"/>
          <p:cNvSpPr>
            <a:spLocks noGrp="1"/>
          </p:cNvSpPr>
          <p:nvPr>
            <p:ph type="hdr" sz="quarter"/>
          </p:nvPr>
        </p:nvSpPr>
        <p:spPr/>
        <p:txBody>
          <a:bodyPr/>
          <a:lstStyle/>
          <a:p>
            <a:r>
              <a:rPr lang="en-US"/>
              <a:t>Pocomoke River Floodplain Restoration</a:t>
            </a:r>
            <a:endParaRPr lang="en-US" dirty="0"/>
          </a:p>
        </p:txBody>
      </p:sp>
      <p:sp>
        <p:nvSpPr>
          <p:cNvPr id="5" name="Footer Placeholder 4"/>
          <p:cNvSpPr>
            <a:spLocks noGrp="1"/>
          </p:cNvSpPr>
          <p:nvPr>
            <p:ph type="ftr" sz="quarter" idx="4"/>
          </p:nvPr>
        </p:nvSpPr>
        <p:spPr/>
        <p:txBody>
          <a:bodyPr/>
          <a:lstStyle/>
          <a:p>
            <a:r>
              <a:rPr lang="en-US"/>
              <a:t>12/15/2016</a:t>
            </a:r>
            <a:endParaRPr lang="en-US" dirty="0"/>
          </a:p>
        </p:txBody>
      </p:sp>
      <p:sp>
        <p:nvSpPr>
          <p:cNvPr id="6" name="Slide Number Placeholder 5"/>
          <p:cNvSpPr>
            <a:spLocks noGrp="1"/>
          </p:cNvSpPr>
          <p:nvPr>
            <p:ph type="sldNum" sz="quarter" idx="5"/>
          </p:nvPr>
        </p:nvSpPr>
        <p:spPr/>
        <p:txBody>
          <a:bodyPr/>
          <a:lstStyle/>
          <a:p>
            <a:fld id="{267E6A30-9B5A-4BCC-9326-CF5DFEEED6F0}" type="slidenum">
              <a:rPr lang="en-US" smtClean="0"/>
              <a:t>24</a:t>
            </a:fld>
            <a:endParaRPr lang="en-US"/>
          </a:p>
        </p:txBody>
      </p:sp>
    </p:spTree>
    <p:extLst>
      <p:ext uri="{BB962C8B-B14F-4D97-AF65-F5344CB8AC3E}">
        <p14:creationId xmlns:p14="http://schemas.microsoft.com/office/powerpoint/2010/main" val="2220006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Pocomoke River Floodplain Restoration</a:t>
            </a:r>
            <a:endParaRPr lang="en-US" dirty="0"/>
          </a:p>
        </p:txBody>
      </p:sp>
      <p:sp>
        <p:nvSpPr>
          <p:cNvPr id="5" name="Footer Placeholder 4"/>
          <p:cNvSpPr>
            <a:spLocks noGrp="1"/>
          </p:cNvSpPr>
          <p:nvPr>
            <p:ph type="ftr" sz="quarter" idx="4"/>
          </p:nvPr>
        </p:nvSpPr>
        <p:spPr/>
        <p:txBody>
          <a:bodyPr/>
          <a:lstStyle/>
          <a:p>
            <a:r>
              <a:rPr lang="en-US"/>
              <a:t>12/15/2016</a:t>
            </a:r>
            <a:endParaRPr lang="en-US" dirty="0"/>
          </a:p>
        </p:txBody>
      </p:sp>
      <p:sp>
        <p:nvSpPr>
          <p:cNvPr id="6" name="Slide Number Placeholder 5"/>
          <p:cNvSpPr>
            <a:spLocks noGrp="1"/>
          </p:cNvSpPr>
          <p:nvPr>
            <p:ph type="sldNum" sz="quarter" idx="5"/>
          </p:nvPr>
        </p:nvSpPr>
        <p:spPr/>
        <p:txBody>
          <a:bodyPr/>
          <a:lstStyle/>
          <a:p>
            <a:fld id="{267E6A30-9B5A-4BCC-9326-CF5DFEEED6F0}" type="slidenum">
              <a:rPr lang="en-US" smtClean="0"/>
              <a:t>27</a:t>
            </a:fld>
            <a:endParaRPr lang="en-US"/>
          </a:p>
        </p:txBody>
      </p:sp>
    </p:spTree>
    <p:extLst>
      <p:ext uri="{BB962C8B-B14F-4D97-AF65-F5344CB8AC3E}">
        <p14:creationId xmlns:p14="http://schemas.microsoft.com/office/powerpoint/2010/main" val="41110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findings from </a:t>
            </a:r>
            <a:r>
              <a:rPr lang="en-US" dirty="0" err="1"/>
              <a:t>Blackduck</a:t>
            </a:r>
            <a:r>
              <a:rPr lang="en-US" dirty="0"/>
              <a:t> project, WREP, etc.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0B2DDB-9853-4F58-90F5-383EC8AC55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1410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2288" y="679450"/>
            <a:ext cx="6032500" cy="3394075"/>
          </a:xfrm>
        </p:spPr>
      </p:sp>
      <p:sp>
        <p:nvSpPr>
          <p:cNvPr id="3" name="Notes Placeholder 2"/>
          <p:cNvSpPr>
            <a:spLocks noGrp="1"/>
          </p:cNvSpPr>
          <p:nvPr>
            <p:ph type="body" idx="1"/>
          </p:nvPr>
        </p:nvSpPr>
        <p:spPr/>
        <p:txBody>
          <a:bodyPr/>
          <a:lstStyle/>
          <a:p>
            <a:r>
              <a:rPr lang="en-US" dirty="0"/>
              <a:t>Pocomoke Watershed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235070-D3CC-467C-9E94-AF99EF864E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0639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LiDAR 1-meter resolution digital elevation model.</a:t>
            </a:r>
          </a:p>
          <a:p>
            <a:r>
              <a:rPr lang="en-US" dirty="0"/>
              <a:t>The</a:t>
            </a:r>
            <a:r>
              <a:rPr lang="en-US" baseline="0" dirty="0"/>
              <a:t> high resolution lidar data was u</a:t>
            </a:r>
            <a:r>
              <a:rPr lang="en-US" dirty="0"/>
              <a:t>sed to identify floodplain boundaries, drainage features, spoil</a:t>
            </a:r>
            <a:r>
              <a:rPr lang="en-US" baseline="0" dirty="0"/>
              <a:t> levees and existing breaks in the levees, and topographical boundaries (e.g. roads, levees) between floodplain areas.</a:t>
            </a:r>
          </a:p>
        </p:txBody>
      </p:sp>
      <p:sp>
        <p:nvSpPr>
          <p:cNvPr id="4" name="Slide Number Placeholder 3"/>
          <p:cNvSpPr>
            <a:spLocks noGrp="1"/>
          </p:cNvSpPr>
          <p:nvPr>
            <p:ph type="sldNum" sz="quarter" idx="10"/>
          </p:nvPr>
        </p:nvSpPr>
        <p:spPr/>
        <p:txBody>
          <a:bodyPr/>
          <a:lstStyle/>
          <a:p>
            <a:fld id="{267E6A30-9B5A-4BCC-9326-CF5DFEEED6F0}" type="slidenum">
              <a:rPr lang="en-US" smtClean="0"/>
              <a:t>32</a:t>
            </a:fld>
            <a:endParaRPr lang="en-US"/>
          </a:p>
        </p:txBody>
      </p:sp>
      <p:sp>
        <p:nvSpPr>
          <p:cNvPr id="6" name="Footer Placeholder 5"/>
          <p:cNvSpPr>
            <a:spLocks noGrp="1"/>
          </p:cNvSpPr>
          <p:nvPr>
            <p:ph type="ftr" sz="quarter" idx="12"/>
          </p:nvPr>
        </p:nvSpPr>
        <p:spPr/>
        <p:txBody>
          <a:bodyPr/>
          <a:lstStyle/>
          <a:p>
            <a:r>
              <a:rPr lang="en-US"/>
              <a:t>12/15/2016</a:t>
            </a:r>
            <a:endParaRPr lang="en-US" dirty="0"/>
          </a:p>
        </p:txBody>
      </p:sp>
      <p:sp>
        <p:nvSpPr>
          <p:cNvPr id="7" name="Header Placeholder 6"/>
          <p:cNvSpPr>
            <a:spLocks noGrp="1"/>
          </p:cNvSpPr>
          <p:nvPr>
            <p:ph type="hdr" sz="quarter" idx="13"/>
          </p:nvPr>
        </p:nvSpPr>
        <p:spPr/>
        <p:txBody>
          <a:bodyPr/>
          <a:lstStyle/>
          <a:p>
            <a:r>
              <a:rPr lang="en-US"/>
              <a:t>Pocomoke River Floodplain Restoration</a:t>
            </a:r>
            <a:endParaRPr lang="en-US" dirty="0"/>
          </a:p>
        </p:txBody>
      </p:sp>
    </p:spTree>
    <p:extLst>
      <p:ext uri="{BB962C8B-B14F-4D97-AF65-F5344CB8AC3E}">
        <p14:creationId xmlns:p14="http://schemas.microsoft.com/office/powerpoint/2010/main" val="2051375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Robinson Neck</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0B2DDB-9853-4F58-90F5-383EC8AC55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1082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 will make or break meeting clean water goals</a:t>
            </a:r>
          </a:p>
          <a:p>
            <a:r>
              <a:rPr lang="en-US" dirty="0"/>
              <a:t> 56M acres total in watershed, 11.4M in Ag or 20% of land </a:t>
            </a:r>
          </a:p>
          <a:p>
            <a:r>
              <a:rPr lang="en-US" dirty="0"/>
              <a:t>Contributing almost ¾ of the load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28087-2793-4A94-8B76-BF915698C4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109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Pocomoke River Floodplain Restoration</a:t>
            </a:r>
            <a:endParaRPr lang="en-US" dirty="0"/>
          </a:p>
        </p:txBody>
      </p:sp>
      <p:sp>
        <p:nvSpPr>
          <p:cNvPr id="5" name="Footer Placeholder 4"/>
          <p:cNvSpPr>
            <a:spLocks noGrp="1"/>
          </p:cNvSpPr>
          <p:nvPr>
            <p:ph type="ftr" sz="quarter" idx="4"/>
          </p:nvPr>
        </p:nvSpPr>
        <p:spPr/>
        <p:txBody>
          <a:bodyPr/>
          <a:lstStyle/>
          <a:p>
            <a:r>
              <a:rPr lang="en-US"/>
              <a:t>12/15/2016</a:t>
            </a:r>
            <a:endParaRPr lang="en-US" dirty="0"/>
          </a:p>
        </p:txBody>
      </p:sp>
      <p:sp>
        <p:nvSpPr>
          <p:cNvPr id="6" name="Slide Number Placeholder 5"/>
          <p:cNvSpPr>
            <a:spLocks noGrp="1"/>
          </p:cNvSpPr>
          <p:nvPr>
            <p:ph type="sldNum" sz="quarter" idx="5"/>
          </p:nvPr>
        </p:nvSpPr>
        <p:spPr/>
        <p:txBody>
          <a:bodyPr/>
          <a:lstStyle/>
          <a:p>
            <a:fld id="{267E6A30-9B5A-4BCC-9326-CF5DFEEED6F0}" type="slidenum">
              <a:rPr lang="en-US" smtClean="0"/>
              <a:t>6</a:t>
            </a:fld>
            <a:endParaRPr lang="en-US"/>
          </a:p>
        </p:txBody>
      </p:sp>
    </p:spTree>
    <p:extLst>
      <p:ext uri="{BB962C8B-B14F-4D97-AF65-F5344CB8AC3E}">
        <p14:creationId xmlns:p14="http://schemas.microsoft.com/office/powerpoint/2010/main" val="3912631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Nanticoke headwater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235070-D3CC-467C-9E94-AF99EF864E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5571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background – need to accelerate restoration toward CB wetland goals – less than 20% of goal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46A060-F2C9-4015-9730-6086A8B7E5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80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2288" y="679450"/>
            <a:ext cx="6032500" cy="3394075"/>
          </a:xfrm>
        </p:spPr>
      </p:sp>
      <p:sp>
        <p:nvSpPr>
          <p:cNvPr id="3" name="Notes Placeholder 2"/>
          <p:cNvSpPr>
            <a:spLocks noGrp="1"/>
          </p:cNvSpPr>
          <p:nvPr>
            <p:ph type="body" idx="1"/>
          </p:nvPr>
        </p:nvSpPr>
        <p:spPr/>
        <p:txBody>
          <a:bodyPr/>
          <a:lstStyle/>
          <a:p>
            <a:r>
              <a:rPr lang="en-US" dirty="0" err="1"/>
              <a:t>Nassawango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235070-D3CC-467C-9E94-AF99EF864E4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60247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Envision and black duck</a:t>
            </a:r>
          </a:p>
        </p:txBody>
      </p:sp>
      <p:sp>
        <p:nvSpPr>
          <p:cNvPr id="4" name="Header Placeholder 3"/>
          <p:cNvSpPr>
            <a:spLocks noGrp="1"/>
          </p:cNvSpPr>
          <p:nvPr>
            <p:ph type="hdr" sz="quarter"/>
          </p:nvPr>
        </p:nvSpPr>
        <p:spPr/>
        <p:txBody>
          <a:bodyPr/>
          <a:lstStyle/>
          <a:p>
            <a:r>
              <a:rPr lang="en-US"/>
              <a:t>Pocomoke River Floodplain Restoration</a:t>
            </a:r>
            <a:endParaRPr lang="en-US" dirty="0"/>
          </a:p>
        </p:txBody>
      </p:sp>
      <p:sp>
        <p:nvSpPr>
          <p:cNvPr id="5" name="Footer Placeholder 4"/>
          <p:cNvSpPr>
            <a:spLocks noGrp="1"/>
          </p:cNvSpPr>
          <p:nvPr>
            <p:ph type="ftr" sz="quarter" idx="4"/>
          </p:nvPr>
        </p:nvSpPr>
        <p:spPr/>
        <p:txBody>
          <a:bodyPr/>
          <a:lstStyle/>
          <a:p>
            <a:r>
              <a:rPr lang="en-US"/>
              <a:t>12/15/2016</a:t>
            </a:r>
            <a:endParaRPr lang="en-US" dirty="0"/>
          </a:p>
        </p:txBody>
      </p:sp>
      <p:sp>
        <p:nvSpPr>
          <p:cNvPr id="6" name="Slide Number Placeholder 5"/>
          <p:cNvSpPr>
            <a:spLocks noGrp="1"/>
          </p:cNvSpPr>
          <p:nvPr>
            <p:ph type="sldNum" sz="quarter" idx="5"/>
          </p:nvPr>
        </p:nvSpPr>
        <p:spPr/>
        <p:txBody>
          <a:bodyPr/>
          <a:lstStyle/>
          <a:p>
            <a:fld id="{267E6A30-9B5A-4BCC-9326-CF5DFEEED6F0}" type="slidenum">
              <a:rPr lang="en-US" smtClean="0"/>
              <a:t>10</a:t>
            </a:fld>
            <a:endParaRPr lang="en-US"/>
          </a:p>
        </p:txBody>
      </p:sp>
    </p:spTree>
    <p:extLst>
      <p:ext uri="{BB962C8B-B14F-4D97-AF65-F5344CB8AC3E}">
        <p14:creationId xmlns:p14="http://schemas.microsoft.com/office/powerpoint/2010/main" val="3629710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Pocomoke River Floodplain Restoration</a:t>
            </a:r>
            <a:endParaRPr lang="en-US" dirty="0"/>
          </a:p>
        </p:txBody>
      </p:sp>
      <p:sp>
        <p:nvSpPr>
          <p:cNvPr id="5" name="Footer Placeholder 4"/>
          <p:cNvSpPr>
            <a:spLocks noGrp="1"/>
          </p:cNvSpPr>
          <p:nvPr>
            <p:ph type="ftr" sz="quarter" idx="4"/>
          </p:nvPr>
        </p:nvSpPr>
        <p:spPr/>
        <p:txBody>
          <a:bodyPr/>
          <a:lstStyle/>
          <a:p>
            <a:r>
              <a:rPr lang="en-US"/>
              <a:t>12/15/2016</a:t>
            </a:r>
            <a:endParaRPr lang="en-US" dirty="0"/>
          </a:p>
        </p:txBody>
      </p:sp>
      <p:sp>
        <p:nvSpPr>
          <p:cNvPr id="6" name="Slide Number Placeholder 5"/>
          <p:cNvSpPr>
            <a:spLocks noGrp="1"/>
          </p:cNvSpPr>
          <p:nvPr>
            <p:ph type="sldNum" sz="quarter" idx="5"/>
          </p:nvPr>
        </p:nvSpPr>
        <p:spPr/>
        <p:txBody>
          <a:bodyPr/>
          <a:lstStyle/>
          <a:p>
            <a:fld id="{267E6A30-9B5A-4BCC-9326-CF5DFEEED6F0}" type="slidenum">
              <a:rPr lang="en-US" smtClean="0"/>
              <a:t>11</a:t>
            </a:fld>
            <a:endParaRPr lang="en-US"/>
          </a:p>
        </p:txBody>
      </p:sp>
    </p:spTree>
    <p:extLst>
      <p:ext uri="{BB962C8B-B14F-4D97-AF65-F5344CB8AC3E}">
        <p14:creationId xmlns:p14="http://schemas.microsoft.com/office/powerpoint/2010/main" val="2282541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3CD7FF-3C2D-4CE4-BC96-B63F19C7D57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020FE-265A-4496-A09C-3C793350B754}" type="slidenum">
              <a:rPr lang="en-US" smtClean="0"/>
              <a:t>‹#›</a:t>
            </a:fld>
            <a:endParaRPr lang="en-US"/>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3CD7FF-3C2D-4CE4-BC96-B63F19C7D57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020FE-265A-4496-A09C-3C793350B754}" type="slidenum">
              <a:rPr lang="en-US" smtClean="0"/>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556D94-3A26-460A-AFCF-34591076B68B}"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89A4A1-3890-44BD-8DE2-3A8BBD4A6283}" type="slidenum">
              <a:rPr lang="en-US" smtClean="0"/>
              <a:t>‹#›</a:t>
            </a:fld>
            <a:endParaRPr lang="en-US"/>
          </a:p>
        </p:txBody>
      </p:sp>
    </p:spTree>
    <p:extLst>
      <p:ext uri="{BB962C8B-B14F-4D97-AF65-F5344CB8AC3E}">
        <p14:creationId xmlns:p14="http://schemas.microsoft.com/office/powerpoint/2010/main" val="9649871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556D94-3A26-460A-AFCF-34591076B68B}"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89A4A1-3890-44BD-8DE2-3A8BBD4A6283}" type="slidenum">
              <a:rPr lang="en-US" smtClean="0"/>
              <a:t>‹#›</a:t>
            </a:fld>
            <a:endParaRPr lang="en-US"/>
          </a:p>
        </p:txBody>
      </p:sp>
    </p:spTree>
    <p:extLst>
      <p:ext uri="{BB962C8B-B14F-4D97-AF65-F5344CB8AC3E}">
        <p14:creationId xmlns:p14="http://schemas.microsoft.com/office/powerpoint/2010/main" val="38642676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556D94-3A26-460A-AFCF-34591076B68B}"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89A4A1-3890-44BD-8DE2-3A8BBD4A6283}" type="slidenum">
              <a:rPr lang="en-US" smtClean="0"/>
              <a:t>‹#›</a:t>
            </a:fld>
            <a:endParaRPr lang="en-US"/>
          </a:p>
        </p:txBody>
      </p:sp>
    </p:spTree>
    <p:extLst>
      <p:ext uri="{BB962C8B-B14F-4D97-AF65-F5344CB8AC3E}">
        <p14:creationId xmlns:p14="http://schemas.microsoft.com/office/powerpoint/2010/main" val="11042113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556D94-3A26-460A-AFCF-34591076B68B}"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89A4A1-3890-44BD-8DE2-3A8BBD4A6283}" type="slidenum">
              <a:rPr lang="en-US" smtClean="0"/>
              <a:t>‹#›</a:t>
            </a:fld>
            <a:endParaRPr lang="en-US"/>
          </a:p>
        </p:txBody>
      </p:sp>
    </p:spTree>
    <p:extLst>
      <p:ext uri="{BB962C8B-B14F-4D97-AF65-F5344CB8AC3E}">
        <p14:creationId xmlns:p14="http://schemas.microsoft.com/office/powerpoint/2010/main" val="11787447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DFDD67-40BE-46A8-BFCC-66BB1A0F7847}"/>
              </a:ext>
            </a:extLst>
          </p:cNvPr>
          <p:cNvSpPr>
            <a:spLocks noGrp="1"/>
          </p:cNvSpPr>
          <p:nvPr>
            <p:ph type="dt" sz="half" idx="10"/>
          </p:nvPr>
        </p:nvSpPr>
        <p:spPr/>
        <p:txBody>
          <a:bodyPr/>
          <a:lstStyle/>
          <a:p>
            <a:fld id="{FEB78BD6-DEE5-47CF-A982-56F40ECED09C}" type="datetimeFigureOut">
              <a:rPr lang="en-US" smtClean="0"/>
              <a:t>1/26/2021</a:t>
            </a:fld>
            <a:endParaRPr lang="en-US"/>
          </a:p>
        </p:txBody>
      </p:sp>
      <p:sp>
        <p:nvSpPr>
          <p:cNvPr id="3" name="Footer Placeholder 2">
            <a:extLst>
              <a:ext uri="{FF2B5EF4-FFF2-40B4-BE49-F238E27FC236}">
                <a16:creationId xmlns:a16="http://schemas.microsoft.com/office/drawing/2014/main" id="{F39F66A7-C0C9-463F-9B3C-DEFC688CF6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5FC3CA-0C04-4695-8CD5-04505936257B}"/>
              </a:ext>
            </a:extLst>
          </p:cNvPr>
          <p:cNvSpPr>
            <a:spLocks noGrp="1"/>
          </p:cNvSpPr>
          <p:nvPr>
            <p:ph type="sldNum" sz="quarter" idx="12"/>
          </p:nvPr>
        </p:nvSpPr>
        <p:spPr/>
        <p:txBody>
          <a:bodyPr/>
          <a:lstStyle/>
          <a:p>
            <a:fld id="{DA9D05EB-B6ED-4502-B6AA-E58F440E7FEF}" type="slidenum">
              <a:rPr lang="en-US" smtClean="0"/>
              <a:t>‹#›</a:t>
            </a:fld>
            <a:endParaRPr lang="en-US"/>
          </a:p>
        </p:txBody>
      </p:sp>
    </p:spTree>
    <p:extLst>
      <p:ext uri="{BB962C8B-B14F-4D97-AF65-F5344CB8AC3E}">
        <p14:creationId xmlns:p14="http://schemas.microsoft.com/office/powerpoint/2010/main" val="3223062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3CD7FF-3C2D-4CE4-BC96-B63F19C7D57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020FE-265A-4496-A09C-3C793350B75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3CD7FF-3C2D-4CE4-BC96-B63F19C7D57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020FE-265A-4496-A09C-3C793350B754}" type="slidenum">
              <a:rPr lang="en-US" smtClean="0"/>
              <a:t>‹#›</a:t>
            </a:fld>
            <a:endParaRPr lang="en-US"/>
          </a:p>
        </p:txBody>
      </p:sp>
    </p:spTree>
    <p:extLst>
      <p:ext uri="{BB962C8B-B14F-4D97-AF65-F5344CB8AC3E}">
        <p14:creationId xmlns:p14="http://schemas.microsoft.com/office/powerpoint/2010/main" val="3758392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3CD7FF-3C2D-4CE4-BC96-B63F19C7D57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020FE-265A-4496-A09C-3C793350B754}" type="slidenum">
              <a:rPr lang="en-US" smtClean="0"/>
              <a:t>‹#›</a:t>
            </a:fld>
            <a:endParaRPr lang="en-US"/>
          </a:p>
        </p:txBody>
      </p:sp>
    </p:spTree>
    <p:extLst>
      <p:ext uri="{BB962C8B-B14F-4D97-AF65-F5344CB8AC3E}">
        <p14:creationId xmlns:p14="http://schemas.microsoft.com/office/powerpoint/2010/main" val="3769648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3CD7FF-3C2D-4CE4-BC96-B63F19C7D57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020FE-265A-4496-A09C-3C793350B754}" type="slidenum">
              <a:rPr lang="en-US" smtClean="0"/>
              <a:t>‹#›</a:t>
            </a:fld>
            <a:endParaRPr lang="en-US"/>
          </a:p>
        </p:txBody>
      </p:sp>
    </p:spTree>
    <p:extLst>
      <p:ext uri="{BB962C8B-B14F-4D97-AF65-F5344CB8AC3E}">
        <p14:creationId xmlns:p14="http://schemas.microsoft.com/office/powerpoint/2010/main" val="1398060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3CD7FF-3C2D-4CE4-BC96-B63F19C7D57F}"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4020FE-265A-4496-A09C-3C793350B754}" type="slidenum">
              <a:rPr lang="en-US" smtClean="0"/>
              <a:t>‹#›</a:t>
            </a:fld>
            <a:endParaRPr lang="en-US"/>
          </a:p>
        </p:txBody>
      </p:sp>
    </p:spTree>
    <p:extLst>
      <p:ext uri="{BB962C8B-B14F-4D97-AF65-F5344CB8AC3E}">
        <p14:creationId xmlns:p14="http://schemas.microsoft.com/office/powerpoint/2010/main" val="133865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3CD7FF-3C2D-4CE4-BC96-B63F19C7D57F}" type="datetimeFigureOut">
              <a:rPr lang="en-US" smtClean="0"/>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4020FE-265A-4496-A09C-3C793350B754}" type="slidenum">
              <a:rPr lang="en-US" smtClean="0"/>
              <a:t>‹#›</a:t>
            </a:fld>
            <a:endParaRPr lang="en-US"/>
          </a:p>
        </p:txBody>
      </p:sp>
    </p:spTree>
    <p:extLst>
      <p:ext uri="{BB962C8B-B14F-4D97-AF65-F5344CB8AC3E}">
        <p14:creationId xmlns:p14="http://schemas.microsoft.com/office/powerpoint/2010/main" val="2436429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3CD7FF-3C2D-4CE4-BC96-B63F19C7D57F}" type="datetimeFigureOut">
              <a:rPr lang="en-US" smtClean="0"/>
              <a:t>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4020FE-265A-4496-A09C-3C793350B754}" type="slidenum">
              <a:rPr lang="en-US" smtClean="0"/>
              <a:t>‹#›</a:t>
            </a:fld>
            <a:endParaRPr lang="en-US"/>
          </a:p>
        </p:txBody>
      </p:sp>
    </p:spTree>
    <p:extLst>
      <p:ext uri="{BB962C8B-B14F-4D97-AF65-F5344CB8AC3E}">
        <p14:creationId xmlns:p14="http://schemas.microsoft.com/office/powerpoint/2010/main" val="1185220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3CD7FF-3C2D-4CE4-BC96-B63F19C7D57F}"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4020FE-265A-4496-A09C-3C793350B754}" type="slidenum">
              <a:rPr lang="en-US" smtClean="0"/>
              <a:t>‹#›</a:t>
            </a:fld>
            <a:endParaRPr lang="en-US"/>
          </a:p>
        </p:txBody>
      </p:sp>
    </p:spTree>
    <p:extLst>
      <p:ext uri="{BB962C8B-B14F-4D97-AF65-F5344CB8AC3E}">
        <p14:creationId xmlns:p14="http://schemas.microsoft.com/office/powerpoint/2010/main" val="924186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3CD7FF-3C2D-4CE4-BC96-B63F19C7D57F}"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4020FE-265A-4496-A09C-3C793350B754}" type="slidenum">
              <a:rPr lang="en-US" smtClean="0"/>
              <a:t>‹#›</a:t>
            </a:fld>
            <a:endParaRPr lang="en-US"/>
          </a:p>
        </p:txBody>
      </p:sp>
    </p:spTree>
    <p:extLst>
      <p:ext uri="{BB962C8B-B14F-4D97-AF65-F5344CB8AC3E}">
        <p14:creationId xmlns:p14="http://schemas.microsoft.com/office/powerpoint/2010/main" val="2884709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3CD7FF-3C2D-4CE4-BC96-B63F19C7D57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020FE-265A-4496-A09C-3C793350B754}"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3CD7FF-3C2D-4CE4-BC96-B63F19C7D57F}"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4020FE-265A-4496-A09C-3C793350B754}" type="slidenum">
              <a:rPr lang="en-US" smtClean="0"/>
              <a:t>‹#›</a:t>
            </a:fld>
            <a:endParaRPr lang="en-US"/>
          </a:p>
        </p:txBody>
      </p:sp>
    </p:spTree>
    <p:extLst>
      <p:ext uri="{BB962C8B-B14F-4D97-AF65-F5344CB8AC3E}">
        <p14:creationId xmlns:p14="http://schemas.microsoft.com/office/powerpoint/2010/main" val="24805748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3CD7FF-3C2D-4CE4-BC96-B63F19C7D57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020FE-265A-4496-A09C-3C793350B754}" type="slidenum">
              <a:rPr lang="en-US" smtClean="0"/>
              <a:t>‹#›</a:t>
            </a:fld>
            <a:endParaRPr lang="en-US"/>
          </a:p>
        </p:txBody>
      </p:sp>
    </p:spTree>
    <p:extLst>
      <p:ext uri="{BB962C8B-B14F-4D97-AF65-F5344CB8AC3E}">
        <p14:creationId xmlns:p14="http://schemas.microsoft.com/office/powerpoint/2010/main" val="40719217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3CD7FF-3C2D-4CE4-BC96-B63F19C7D57F}"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4020FE-265A-4496-A09C-3C793350B754}" type="slidenum">
              <a:rPr lang="en-US" smtClean="0"/>
              <a:t>‹#›</a:t>
            </a:fld>
            <a:endParaRPr lang="en-US"/>
          </a:p>
        </p:txBody>
      </p:sp>
    </p:spTree>
    <p:extLst>
      <p:ext uri="{BB962C8B-B14F-4D97-AF65-F5344CB8AC3E}">
        <p14:creationId xmlns:p14="http://schemas.microsoft.com/office/powerpoint/2010/main" val="29326571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 name="Subtitle 2"/>
          <p:cNvSpPr>
            <a:spLocks noGrp="1"/>
          </p:cNvSpPr>
          <p:nvPr>
            <p:ph type="subTitle" idx="1"/>
          </p:nvPr>
        </p:nvSpPr>
        <p:spPr>
          <a:xfrm>
            <a:off x="1965060" y="505255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1/26/2021</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ctrTitle"/>
          </p:nvPr>
        </p:nvSpPr>
        <p:spPr>
          <a:xfrm>
            <a:off x="1090115" y="3132290"/>
            <a:ext cx="9567135" cy="1793167"/>
          </a:xfrm>
          <a:effectLst/>
        </p:spPr>
        <p:txBody>
          <a:bodyPr>
            <a:noAutofit/>
          </a:bodyPr>
          <a:lstStyle>
            <a:lvl1pPr marL="640080" indent="-457200" algn="l">
              <a:defRPr sz="5400"/>
            </a:lvl1pPr>
          </a:lstStyle>
          <a:p>
            <a:r>
              <a:rPr lang="en-US"/>
              <a:t>Click to edit Master title style</a:t>
            </a:r>
            <a:endParaRPr lang="en-US" dirty="0"/>
          </a:p>
        </p:txBody>
      </p:sp>
    </p:spTree>
    <p:extLst>
      <p:ext uri="{BB962C8B-B14F-4D97-AF65-F5344CB8AC3E}">
        <p14:creationId xmlns:p14="http://schemas.microsoft.com/office/powerpoint/2010/main" val="28217560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1/26/2021</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15502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2710929" y="2172648"/>
            <a:ext cx="7955555"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696585"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1/26/2021</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0904699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1/26/2021</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1747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1/26/2021</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303802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1/26/2021</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6444006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1/26/2021</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679877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362201"/>
            <a:ext cx="12192000" cy="2200275"/>
          </a:xfrm>
          <a:solidFill>
            <a:schemeClr val="bg1"/>
          </a:solidFill>
        </p:spPr>
        <p:txBody>
          <a:bodyPr anchor="ctr">
            <a:normAutofit/>
          </a:bodyPr>
          <a:lstStyle>
            <a:lvl1pPr algn="ctr">
              <a:defRPr sz="4800" b="0" cap="all"/>
            </a:lvl1pPr>
          </a:lstStyle>
          <a:p>
            <a:r>
              <a:rPr lang="en-US" dirty="0"/>
              <a:t>Click to edit Master title style</a:t>
            </a:r>
            <a:br>
              <a:rPr lang="en-US" dirty="0"/>
            </a:br>
            <a:r>
              <a:rPr lang="en-US" dirty="0"/>
              <a:t>Presenter</a:t>
            </a:r>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801" y="2209811"/>
            <a:ext cx="4848113"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6124694"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4356"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1/26/2021</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221777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1/26/2021</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en-US"/>
              <a:t>Click to edit Master title style</a:t>
            </a:r>
            <a:endParaRPr lang="en-US" dirty="0"/>
          </a:p>
        </p:txBody>
      </p:sp>
    </p:spTree>
    <p:extLst>
      <p:ext uri="{BB962C8B-B14F-4D97-AF65-F5344CB8AC3E}">
        <p14:creationId xmlns:p14="http://schemas.microsoft.com/office/powerpoint/2010/main" val="36761873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1/26/2021</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997862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28"/>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58" y="731530"/>
            <a:ext cx="6439049"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1/26/2021</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1123307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F214071-71F1-4084-8362-1C4E4A4BE6C9}" type="datetimeFigureOut">
              <a:rPr lang="en-US" smtClean="0">
                <a:solidFill>
                  <a:prstClr val="black">
                    <a:tint val="75000"/>
                  </a:prstClr>
                </a:solidFill>
              </a:rPr>
              <a:p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48B548-2DE0-48EA-8960-E264990F2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29629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214071-71F1-4084-8362-1C4E4A4BE6C9}" type="datetimeFigureOut">
              <a:rPr lang="en-US" smtClean="0">
                <a:solidFill>
                  <a:prstClr val="black">
                    <a:tint val="75000"/>
                  </a:prstClr>
                </a:solidFill>
              </a:rPr>
              <a:p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48B548-2DE0-48EA-8960-E264990F2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76270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214071-71F1-4084-8362-1C4E4A4BE6C9}" type="datetimeFigureOut">
              <a:rPr lang="en-US" smtClean="0">
                <a:solidFill>
                  <a:prstClr val="black">
                    <a:tint val="75000"/>
                  </a:prstClr>
                </a:solidFill>
              </a:rPr>
              <a:p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48B548-2DE0-48EA-8960-E264990F2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16940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214071-71F1-4084-8362-1C4E4A4BE6C9}" type="datetimeFigureOut">
              <a:rPr lang="en-US" smtClean="0">
                <a:solidFill>
                  <a:prstClr val="black">
                    <a:tint val="75000"/>
                  </a:prstClr>
                </a:solidFill>
              </a:rPr>
              <a:pPr/>
              <a:t>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48B548-2DE0-48EA-8960-E264990F2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79545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214071-71F1-4084-8362-1C4E4A4BE6C9}" type="datetimeFigureOut">
              <a:rPr lang="en-US" smtClean="0">
                <a:solidFill>
                  <a:prstClr val="black">
                    <a:tint val="75000"/>
                  </a:prstClr>
                </a:solidFill>
              </a:rPr>
              <a:pPr/>
              <a:t>1/26/2021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248B548-2DE0-48EA-8960-E264990F2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3871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214071-71F1-4084-8362-1C4E4A4BE6C9}" type="datetimeFigureOut">
              <a:rPr lang="en-US" smtClean="0">
                <a:solidFill>
                  <a:prstClr val="black">
                    <a:tint val="75000"/>
                  </a:prstClr>
                </a:solidFill>
              </a:rPr>
              <a:pPr/>
              <a:t>1/26/2021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248B548-2DE0-48EA-8960-E264990F2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4761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3CD7FF-3C2D-4CE4-BC96-B63F19C7D57F}"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4020FE-265A-4496-A09C-3C793350B754}"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214071-71F1-4084-8362-1C4E4A4BE6C9}" type="datetimeFigureOut">
              <a:rPr lang="en-US" smtClean="0">
                <a:solidFill>
                  <a:prstClr val="black">
                    <a:tint val="75000"/>
                  </a:prstClr>
                </a:solidFill>
              </a:rPr>
              <a:pPr/>
              <a:t>1/26/2021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248B548-2DE0-48EA-8960-E264990F2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46204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214071-71F1-4084-8362-1C4E4A4BE6C9}" type="datetimeFigureOut">
              <a:rPr lang="en-US" smtClean="0">
                <a:solidFill>
                  <a:prstClr val="black">
                    <a:tint val="75000"/>
                  </a:prstClr>
                </a:solidFill>
              </a:rPr>
              <a:pPr/>
              <a:t>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48B548-2DE0-48EA-8960-E264990F2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6014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214071-71F1-4084-8362-1C4E4A4BE6C9}" type="datetimeFigureOut">
              <a:rPr lang="en-US" smtClean="0">
                <a:solidFill>
                  <a:prstClr val="black">
                    <a:tint val="75000"/>
                  </a:prstClr>
                </a:solidFill>
              </a:rPr>
              <a:pPr/>
              <a:t>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48B548-2DE0-48EA-8960-E264990F2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46457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214071-71F1-4084-8362-1C4E4A4BE6C9}" type="datetimeFigureOut">
              <a:rPr lang="en-US" smtClean="0">
                <a:solidFill>
                  <a:prstClr val="black">
                    <a:tint val="75000"/>
                  </a:prstClr>
                </a:solidFill>
              </a:rPr>
              <a:p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48B548-2DE0-48EA-8960-E264990F2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0880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214071-71F1-4084-8362-1C4E4A4BE6C9}" type="datetimeFigureOut">
              <a:rPr lang="en-US" smtClean="0">
                <a:solidFill>
                  <a:prstClr val="black">
                    <a:tint val="75000"/>
                  </a:prstClr>
                </a:solidFill>
              </a:rPr>
              <a:p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48B548-2DE0-48EA-8960-E264990F2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838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1056789-EE59-4398-91FB-13289336B728}"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1C6477-CF56-410E-8F32-F05AFB87E96C}" type="slidenum">
              <a:rPr lang="en-US" smtClean="0"/>
              <a:t>‹#›</a:t>
            </a:fld>
            <a:endParaRPr lang="en-US"/>
          </a:p>
        </p:txBody>
      </p:sp>
    </p:spTree>
    <p:extLst>
      <p:ext uri="{BB962C8B-B14F-4D97-AF65-F5344CB8AC3E}">
        <p14:creationId xmlns:p14="http://schemas.microsoft.com/office/powerpoint/2010/main" val="28710856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056789-EE59-4398-91FB-13289336B728}"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1C6477-CF56-410E-8F32-F05AFB87E96C}" type="slidenum">
              <a:rPr lang="en-US" smtClean="0"/>
              <a:t>‹#›</a:t>
            </a:fld>
            <a:endParaRPr lang="en-US"/>
          </a:p>
        </p:txBody>
      </p:sp>
    </p:spTree>
    <p:extLst>
      <p:ext uri="{BB962C8B-B14F-4D97-AF65-F5344CB8AC3E}">
        <p14:creationId xmlns:p14="http://schemas.microsoft.com/office/powerpoint/2010/main" val="9469378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056789-EE59-4398-91FB-13289336B728}"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1C6477-CF56-410E-8F32-F05AFB87E96C}" type="slidenum">
              <a:rPr lang="en-US" smtClean="0"/>
              <a:t>‹#›</a:t>
            </a:fld>
            <a:endParaRPr lang="en-US"/>
          </a:p>
        </p:txBody>
      </p:sp>
    </p:spTree>
    <p:extLst>
      <p:ext uri="{BB962C8B-B14F-4D97-AF65-F5344CB8AC3E}">
        <p14:creationId xmlns:p14="http://schemas.microsoft.com/office/powerpoint/2010/main" val="15182071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056789-EE59-4398-91FB-13289336B728}"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1C6477-CF56-410E-8F32-F05AFB87E96C}" type="slidenum">
              <a:rPr lang="en-US" smtClean="0"/>
              <a:t>‹#›</a:t>
            </a:fld>
            <a:endParaRPr lang="en-US"/>
          </a:p>
        </p:txBody>
      </p:sp>
    </p:spTree>
    <p:extLst>
      <p:ext uri="{BB962C8B-B14F-4D97-AF65-F5344CB8AC3E}">
        <p14:creationId xmlns:p14="http://schemas.microsoft.com/office/powerpoint/2010/main" val="27512547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056789-EE59-4398-91FB-13289336B728}" type="datetimeFigureOut">
              <a:rPr lang="en-US" smtClean="0"/>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1C6477-CF56-410E-8F32-F05AFB87E96C}" type="slidenum">
              <a:rPr lang="en-US" smtClean="0"/>
              <a:t>‹#›</a:t>
            </a:fld>
            <a:endParaRPr lang="en-US"/>
          </a:p>
        </p:txBody>
      </p:sp>
    </p:spTree>
    <p:extLst>
      <p:ext uri="{BB962C8B-B14F-4D97-AF65-F5344CB8AC3E}">
        <p14:creationId xmlns:p14="http://schemas.microsoft.com/office/powerpoint/2010/main" val="1486324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3CD7FF-3C2D-4CE4-BC96-B63F19C7D57F}" type="datetimeFigureOut">
              <a:rPr lang="en-US" smtClean="0"/>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4020FE-265A-4496-A09C-3C793350B754}" type="slidenum">
              <a:rPr lang="en-US" smtClean="0"/>
              <a:t>‹#›</a:t>
            </a:fld>
            <a:endParaRPr lang="en-US"/>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056789-EE59-4398-91FB-13289336B728}" type="datetimeFigureOut">
              <a:rPr lang="en-US" smtClean="0"/>
              <a:t>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1C6477-CF56-410E-8F32-F05AFB87E96C}" type="slidenum">
              <a:rPr lang="en-US" smtClean="0"/>
              <a:t>‹#›</a:t>
            </a:fld>
            <a:endParaRPr lang="en-US"/>
          </a:p>
        </p:txBody>
      </p:sp>
    </p:spTree>
    <p:extLst>
      <p:ext uri="{BB962C8B-B14F-4D97-AF65-F5344CB8AC3E}">
        <p14:creationId xmlns:p14="http://schemas.microsoft.com/office/powerpoint/2010/main" val="1798382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056789-EE59-4398-91FB-13289336B728}"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1C6477-CF56-410E-8F32-F05AFB87E96C}" type="slidenum">
              <a:rPr lang="en-US" smtClean="0"/>
              <a:t>‹#›</a:t>
            </a:fld>
            <a:endParaRPr lang="en-US"/>
          </a:p>
        </p:txBody>
      </p:sp>
    </p:spTree>
    <p:extLst>
      <p:ext uri="{BB962C8B-B14F-4D97-AF65-F5344CB8AC3E}">
        <p14:creationId xmlns:p14="http://schemas.microsoft.com/office/powerpoint/2010/main" val="2862563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5" y="273054"/>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056789-EE59-4398-91FB-13289336B728}"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1C6477-CF56-410E-8F32-F05AFB87E96C}" type="slidenum">
              <a:rPr lang="en-US" smtClean="0"/>
              <a:t>‹#›</a:t>
            </a:fld>
            <a:endParaRPr lang="en-US"/>
          </a:p>
        </p:txBody>
      </p:sp>
    </p:spTree>
    <p:extLst>
      <p:ext uri="{BB962C8B-B14F-4D97-AF65-F5344CB8AC3E}">
        <p14:creationId xmlns:p14="http://schemas.microsoft.com/office/powerpoint/2010/main" val="8375027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056789-EE59-4398-91FB-13289336B728}"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1C6477-CF56-410E-8F32-F05AFB87E96C}" type="slidenum">
              <a:rPr lang="en-US" smtClean="0"/>
              <a:t>‹#›</a:t>
            </a:fld>
            <a:endParaRPr lang="en-US"/>
          </a:p>
        </p:txBody>
      </p:sp>
    </p:spTree>
    <p:extLst>
      <p:ext uri="{BB962C8B-B14F-4D97-AF65-F5344CB8AC3E}">
        <p14:creationId xmlns:p14="http://schemas.microsoft.com/office/powerpoint/2010/main" val="6045165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056789-EE59-4398-91FB-13289336B728}"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1C6477-CF56-410E-8F32-F05AFB87E96C}" type="slidenum">
              <a:rPr lang="en-US" smtClean="0"/>
              <a:t>‹#›</a:t>
            </a:fld>
            <a:endParaRPr lang="en-US"/>
          </a:p>
        </p:txBody>
      </p:sp>
    </p:spTree>
    <p:extLst>
      <p:ext uri="{BB962C8B-B14F-4D97-AF65-F5344CB8AC3E}">
        <p14:creationId xmlns:p14="http://schemas.microsoft.com/office/powerpoint/2010/main" val="41746386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056789-EE59-4398-91FB-13289336B728}"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1C6477-CF56-410E-8F32-F05AFB87E96C}" type="slidenum">
              <a:rPr lang="en-US" smtClean="0"/>
              <a:t>‹#›</a:t>
            </a:fld>
            <a:endParaRPr lang="en-US"/>
          </a:p>
        </p:txBody>
      </p:sp>
    </p:spTree>
    <p:extLst>
      <p:ext uri="{BB962C8B-B14F-4D97-AF65-F5344CB8AC3E}">
        <p14:creationId xmlns:p14="http://schemas.microsoft.com/office/powerpoint/2010/main" val="9138442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23DCBF08-633B-4265-8D2D-DF0281CB6628}" type="datetimeFigureOut">
              <a:rPr lang="en-US" smtClean="0">
                <a:solidFill>
                  <a:prstClr val="black">
                    <a:tint val="75000"/>
                  </a:prstClr>
                </a:solidFill>
              </a:rPr>
              <a:pPr>
                <a:defRPr/>
              </a:p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DC74B84-4D18-46C8-A760-98DD68A0021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046699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23DCBF08-633B-4265-8D2D-DF0281CB6628}" type="datetimeFigureOut">
              <a:rPr lang="en-US" smtClean="0">
                <a:solidFill>
                  <a:prstClr val="black">
                    <a:tint val="75000"/>
                  </a:prstClr>
                </a:solidFill>
              </a:rPr>
              <a:pPr>
                <a:defRPr/>
              </a:p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DC74B84-4D18-46C8-A760-98DD68A0021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031726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23DCBF08-633B-4265-8D2D-DF0281CB6628}" type="datetimeFigureOut">
              <a:rPr lang="en-US" smtClean="0">
                <a:solidFill>
                  <a:prstClr val="black">
                    <a:tint val="75000"/>
                  </a:prstClr>
                </a:solidFill>
              </a:rPr>
              <a:pPr>
                <a:defRPr/>
              </a:p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DC74B84-4D18-46C8-A760-98DD68A0021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184154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23DCBF08-633B-4265-8D2D-DF0281CB6628}" type="datetimeFigureOut">
              <a:rPr lang="en-US" smtClean="0">
                <a:solidFill>
                  <a:prstClr val="black">
                    <a:tint val="75000"/>
                  </a:prstClr>
                </a:solidFill>
              </a:rPr>
              <a:pPr>
                <a:defRPr/>
              </a:pPr>
              <a:t>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DC74B84-4D18-46C8-A760-98DD68A0021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70760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3CD7FF-3C2D-4CE4-BC96-B63F19C7D57F}" type="datetimeFigureOut">
              <a:rPr lang="en-US" smtClean="0"/>
              <a:t>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4020FE-265A-4496-A09C-3C793350B754}"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23DCBF08-633B-4265-8D2D-DF0281CB6628}" type="datetimeFigureOut">
              <a:rPr lang="en-US" smtClean="0">
                <a:solidFill>
                  <a:prstClr val="black">
                    <a:tint val="75000"/>
                  </a:prstClr>
                </a:solidFill>
              </a:rPr>
              <a:pPr>
                <a:defRPr/>
              </a:pPr>
              <a:t>1/26/2021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4DC74B84-4D18-46C8-A760-98DD68A0021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311959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23DCBF08-633B-4265-8D2D-DF0281CB6628}" type="datetimeFigureOut">
              <a:rPr lang="en-US" smtClean="0">
                <a:solidFill>
                  <a:prstClr val="black">
                    <a:tint val="75000"/>
                  </a:prstClr>
                </a:solidFill>
              </a:rPr>
              <a:pPr>
                <a:defRPr/>
              </a:pPr>
              <a:t>1/26/2021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4DC74B84-4D18-46C8-A760-98DD68A0021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100793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3DCBF08-633B-4265-8D2D-DF0281CB6628}" type="datetimeFigureOut">
              <a:rPr lang="en-US" smtClean="0">
                <a:solidFill>
                  <a:prstClr val="black">
                    <a:tint val="75000"/>
                  </a:prstClr>
                </a:solidFill>
              </a:rPr>
              <a:pPr>
                <a:defRPr/>
              </a:pPr>
              <a:t>1/26/2021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4DC74B84-4D18-46C8-A760-98DD68A0021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076111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23DCBF08-633B-4265-8D2D-DF0281CB6628}" type="datetimeFigureOut">
              <a:rPr lang="en-US" smtClean="0">
                <a:solidFill>
                  <a:prstClr val="black">
                    <a:tint val="75000"/>
                  </a:prstClr>
                </a:solidFill>
              </a:rPr>
              <a:pPr>
                <a:defRPr/>
              </a:pPr>
              <a:t>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DC74B84-4D18-46C8-A760-98DD68A0021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762204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23DCBF08-633B-4265-8D2D-DF0281CB6628}" type="datetimeFigureOut">
              <a:rPr lang="en-US" smtClean="0">
                <a:solidFill>
                  <a:prstClr val="black">
                    <a:tint val="75000"/>
                  </a:prstClr>
                </a:solidFill>
              </a:rPr>
              <a:pPr>
                <a:defRPr/>
              </a:pPr>
              <a:t>1/26/2021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DC74B84-4D18-46C8-A760-98DD68A0021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640192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23DCBF08-633B-4265-8D2D-DF0281CB6628}" type="datetimeFigureOut">
              <a:rPr lang="en-US" smtClean="0">
                <a:solidFill>
                  <a:prstClr val="black">
                    <a:tint val="75000"/>
                  </a:prstClr>
                </a:solidFill>
              </a:rPr>
              <a:pPr>
                <a:defRPr/>
              </a:p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DC74B84-4D18-46C8-A760-98DD68A0021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372829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23DCBF08-633B-4265-8D2D-DF0281CB6628}" type="datetimeFigureOut">
              <a:rPr lang="en-US" smtClean="0">
                <a:solidFill>
                  <a:prstClr val="black">
                    <a:tint val="75000"/>
                  </a:prstClr>
                </a:solidFill>
              </a:rPr>
              <a:pPr>
                <a:defRPr/>
              </a:pPr>
              <a:t>1/26/2021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DC74B84-4D18-46C8-A760-98DD68A0021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866222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FB2035-C788-48AB-8E59-16D9E9B785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58556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F770BB-8996-44C4-B1C2-B2A6798D14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20065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76E20C-BF72-4143-AFEB-25EFFE1492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0525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3CD7FF-3C2D-4CE4-BC96-B63F19C7D57F}"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4020FE-265A-4496-A09C-3C793350B754}"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29148C-1091-4D03-98D3-A7B6BEC726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23770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E2DDE8E-031D-4694-8367-85AB6920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62264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147A05D-7C73-4A11-A49F-072996617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36090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BBA3A3-029C-4E39-825B-6DC0C3C60B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21771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C5C00B-AFAC-4E83-A533-5926583B0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13050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56894B-3A00-4C99-839F-281198CE21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75275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0522F8-5322-4F55-8BEF-D50ECBEECE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20916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FD91EC-01E1-42DB-B91E-2FF9BC6D85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88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5"/>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04479F-8AEC-4064-881A-E118DEF863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40285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590"/>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A22D20-A690-459C-BB08-AE7A2B2AAA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8205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3CD7FF-3C2D-4CE4-BC96-B63F19C7D57F}"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4020FE-265A-4496-A09C-3C793350B754}" type="slidenum">
              <a:rPr lang="en-US" smtClean="0"/>
              <a:t>‹#›</a:t>
            </a:fld>
            <a:endParaRPr lang="en-US"/>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600205"/>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AB3231-5343-4644-9574-B2A7967482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3753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14EF0-135A-4ABF-BCD1-A37CF29C7B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990DF2-4834-47AF-A8AF-63DC990C2D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BCD123-20DC-40CD-9E00-BE03E0BBE11D}"/>
              </a:ext>
            </a:extLst>
          </p:cNvPr>
          <p:cNvSpPr>
            <a:spLocks noGrp="1"/>
          </p:cNvSpPr>
          <p:nvPr>
            <p:ph type="dt" sz="half" idx="10"/>
          </p:nvPr>
        </p:nvSpPr>
        <p:spPr/>
        <p:txBody>
          <a:bodyPr/>
          <a:lstStyle/>
          <a:p>
            <a:fld id="{AEA66178-978D-42A8-B9C4-D44A4AF89DCE}" type="datetimeFigureOut">
              <a:rPr lang="en-US" smtClean="0"/>
              <a:t>1/26/2021</a:t>
            </a:fld>
            <a:endParaRPr lang="en-US"/>
          </a:p>
        </p:txBody>
      </p:sp>
      <p:sp>
        <p:nvSpPr>
          <p:cNvPr id="5" name="Footer Placeholder 4">
            <a:extLst>
              <a:ext uri="{FF2B5EF4-FFF2-40B4-BE49-F238E27FC236}">
                <a16:creationId xmlns:a16="http://schemas.microsoft.com/office/drawing/2014/main" id="{93CC39A4-63F0-40CE-8714-C287892280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6A8EFC-1155-4A5B-9E38-031D7C471A67}"/>
              </a:ext>
            </a:extLst>
          </p:cNvPr>
          <p:cNvSpPr>
            <a:spLocks noGrp="1"/>
          </p:cNvSpPr>
          <p:nvPr>
            <p:ph type="sldNum" sz="quarter" idx="12"/>
          </p:nvPr>
        </p:nvSpPr>
        <p:spPr/>
        <p:txBody>
          <a:bodyPr/>
          <a:lstStyle/>
          <a:p>
            <a:fld id="{B74239D8-6C7D-4499-9E3D-CF762522FC20}" type="slidenum">
              <a:rPr lang="en-US" smtClean="0"/>
              <a:t>‹#›</a:t>
            </a:fld>
            <a:endParaRPr lang="en-US"/>
          </a:p>
        </p:txBody>
      </p:sp>
    </p:spTree>
    <p:extLst>
      <p:ext uri="{BB962C8B-B14F-4D97-AF65-F5344CB8AC3E}">
        <p14:creationId xmlns:p14="http://schemas.microsoft.com/office/powerpoint/2010/main" val="7286681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AA99C-BD41-4ED7-9D91-B7A2CCE618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ECE408-7B7C-4EDA-97B0-1538F37BB50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BD0CE9-1D30-499C-A2CD-5BFAA81341B6}"/>
              </a:ext>
            </a:extLst>
          </p:cNvPr>
          <p:cNvSpPr>
            <a:spLocks noGrp="1"/>
          </p:cNvSpPr>
          <p:nvPr>
            <p:ph type="dt" sz="half" idx="10"/>
          </p:nvPr>
        </p:nvSpPr>
        <p:spPr/>
        <p:txBody>
          <a:bodyPr/>
          <a:lstStyle/>
          <a:p>
            <a:fld id="{AEA66178-978D-42A8-B9C4-D44A4AF89DCE}" type="datetimeFigureOut">
              <a:rPr lang="en-US" smtClean="0"/>
              <a:t>1/26/2021</a:t>
            </a:fld>
            <a:endParaRPr lang="en-US"/>
          </a:p>
        </p:txBody>
      </p:sp>
      <p:sp>
        <p:nvSpPr>
          <p:cNvPr id="5" name="Footer Placeholder 4">
            <a:extLst>
              <a:ext uri="{FF2B5EF4-FFF2-40B4-BE49-F238E27FC236}">
                <a16:creationId xmlns:a16="http://schemas.microsoft.com/office/drawing/2014/main" id="{49D74B2F-7CDA-424B-BB59-A8AFCAD4DF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019963-4B4F-42F0-9398-935A4C0AF180}"/>
              </a:ext>
            </a:extLst>
          </p:cNvPr>
          <p:cNvSpPr>
            <a:spLocks noGrp="1"/>
          </p:cNvSpPr>
          <p:nvPr>
            <p:ph type="sldNum" sz="quarter" idx="12"/>
          </p:nvPr>
        </p:nvSpPr>
        <p:spPr/>
        <p:txBody>
          <a:bodyPr/>
          <a:lstStyle/>
          <a:p>
            <a:fld id="{B74239D8-6C7D-4499-9E3D-CF762522FC20}" type="slidenum">
              <a:rPr lang="en-US" smtClean="0"/>
              <a:t>‹#›</a:t>
            </a:fld>
            <a:endParaRPr lang="en-US"/>
          </a:p>
        </p:txBody>
      </p:sp>
    </p:spTree>
    <p:extLst>
      <p:ext uri="{BB962C8B-B14F-4D97-AF65-F5344CB8AC3E}">
        <p14:creationId xmlns:p14="http://schemas.microsoft.com/office/powerpoint/2010/main" val="1070491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00408-350F-41C9-B578-131241C036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B4F5D0-1AFC-4E9A-AE12-667806845B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826FA5E-DED1-493C-9E75-C6BD4D3C0791}"/>
              </a:ext>
            </a:extLst>
          </p:cNvPr>
          <p:cNvSpPr>
            <a:spLocks noGrp="1"/>
          </p:cNvSpPr>
          <p:nvPr>
            <p:ph type="dt" sz="half" idx="10"/>
          </p:nvPr>
        </p:nvSpPr>
        <p:spPr/>
        <p:txBody>
          <a:bodyPr/>
          <a:lstStyle/>
          <a:p>
            <a:fld id="{AEA66178-978D-42A8-B9C4-D44A4AF89DCE}" type="datetimeFigureOut">
              <a:rPr lang="en-US" smtClean="0"/>
              <a:t>1/26/2021</a:t>
            </a:fld>
            <a:endParaRPr lang="en-US"/>
          </a:p>
        </p:txBody>
      </p:sp>
      <p:sp>
        <p:nvSpPr>
          <p:cNvPr id="5" name="Footer Placeholder 4">
            <a:extLst>
              <a:ext uri="{FF2B5EF4-FFF2-40B4-BE49-F238E27FC236}">
                <a16:creationId xmlns:a16="http://schemas.microsoft.com/office/drawing/2014/main" id="{5E4EBB96-5EB6-4838-9164-32828A5F8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914FE5-6431-4A7C-809C-F2D470B672C8}"/>
              </a:ext>
            </a:extLst>
          </p:cNvPr>
          <p:cNvSpPr>
            <a:spLocks noGrp="1"/>
          </p:cNvSpPr>
          <p:nvPr>
            <p:ph type="sldNum" sz="quarter" idx="12"/>
          </p:nvPr>
        </p:nvSpPr>
        <p:spPr/>
        <p:txBody>
          <a:bodyPr/>
          <a:lstStyle/>
          <a:p>
            <a:fld id="{B74239D8-6C7D-4499-9E3D-CF762522FC20}" type="slidenum">
              <a:rPr lang="en-US" smtClean="0"/>
              <a:t>‹#›</a:t>
            </a:fld>
            <a:endParaRPr lang="en-US"/>
          </a:p>
        </p:txBody>
      </p:sp>
    </p:spTree>
    <p:extLst>
      <p:ext uri="{BB962C8B-B14F-4D97-AF65-F5344CB8AC3E}">
        <p14:creationId xmlns:p14="http://schemas.microsoft.com/office/powerpoint/2010/main" val="28856156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7CE04-2A89-4BE4-A744-35462F624E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876F94-C902-4E34-8306-3D113E12EE8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C2B57E-8157-48B5-881A-D4A82FE63F9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5E3692-72FF-41BE-B6D6-D3DF149F8AAB}"/>
              </a:ext>
            </a:extLst>
          </p:cNvPr>
          <p:cNvSpPr>
            <a:spLocks noGrp="1"/>
          </p:cNvSpPr>
          <p:nvPr>
            <p:ph type="dt" sz="half" idx="10"/>
          </p:nvPr>
        </p:nvSpPr>
        <p:spPr/>
        <p:txBody>
          <a:bodyPr/>
          <a:lstStyle/>
          <a:p>
            <a:fld id="{AEA66178-978D-42A8-B9C4-D44A4AF89DCE}" type="datetimeFigureOut">
              <a:rPr lang="en-US" smtClean="0"/>
              <a:t>1/26/2021</a:t>
            </a:fld>
            <a:endParaRPr lang="en-US"/>
          </a:p>
        </p:txBody>
      </p:sp>
      <p:sp>
        <p:nvSpPr>
          <p:cNvPr id="6" name="Footer Placeholder 5">
            <a:extLst>
              <a:ext uri="{FF2B5EF4-FFF2-40B4-BE49-F238E27FC236}">
                <a16:creationId xmlns:a16="http://schemas.microsoft.com/office/drawing/2014/main" id="{124D7E02-B9CD-48E8-94A3-75EC6B83F6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E117B8-E229-4AAA-96E1-0D9C47E9ACC2}"/>
              </a:ext>
            </a:extLst>
          </p:cNvPr>
          <p:cNvSpPr>
            <a:spLocks noGrp="1"/>
          </p:cNvSpPr>
          <p:nvPr>
            <p:ph type="sldNum" sz="quarter" idx="12"/>
          </p:nvPr>
        </p:nvSpPr>
        <p:spPr/>
        <p:txBody>
          <a:bodyPr/>
          <a:lstStyle/>
          <a:p>
            <a:fld id="{B74239D8-6C7D-4499-9E3D-CF762522FC20}" type="slidenum">
              <a:rPr lang="en-US" smtClean="0"/>
              <a:t>‹#›</a:t>
            </a:fld>
            <a:endParaRPr lang="en-US"/>
          </a:p>
        </p:txBody>
      </p:sp>
    </p:spTree>
    <p:extLst>
      <p:ext uri="{BB962C8B-B14F-4D97-AF65-F5344CB8AC3E}">
        <p14:creationId xmlns:p14="http://schemas.microsoft.com/office/powerpoint/2010/main" val="25442180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2AB7E-C31C-4748-8A0B-264AF481D5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2C9ACA-6A4D-433A-AA91-7FCB29DB51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1158CA-BF31-4F86-8B1F-9656EECCC8E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E976B8-5310-4F89-A2B4-D602BF0357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1BE565B-AE9E-4321-BAD3-A04C597F29A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26A260-DDE5-43F6-B2F7-5293A44A7BFC}"/>
              </a:ext>
            </a:extLst>
          </p:cNvPr>
          <p:cNvSpPr>
            <a:spLocks noGrp="1"/>
          </p:cNvSpPr>
          <p:nvPr>
            <p:ph type="dt" sz="half" idx="10"/>
          </p:nvPr>
        </p:nvSpPr>
        <p:spPr/>
        <p:txBody>
          <a:bodyPr/>
          <a:lstStyle/>
          <a:p>
            <a:fld id="{AEA66178-978D-42A8-B9C4-D44A4AF89DCE}" type="datetimeFigureOut">
              <a:rPr lang="en-US" smtClean="0"/>
              <a:t>1/26/2021</a:t>
            </a:fld>
            <a:endParaRPr lang="en-US"/>
          </a:p>
        </p:txBody>
      </p:sp>
      <p:sp>
        <p:nvSpPr>
          <p:cNvPr id="8" name="Footer Placeholder 7">
            <a:extLst>
              <a:ext uri="{FF2B5EF4-FFF2-40B4-BE49-F238E27FC236}">
                <a16:creationId xmlns:a16="http://schemas.microsoft.com/office/drawing/2014/main" id="{AF0D85D2-50DF-4B7F-9631-58C779AF18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3BBB0C-146D-445E-B351-F88AAD05EEEF}"/>
              </a:ext>
            </a:extLst>
          </p:cNvPr>
          <p:cNvSpPr>
            <a:spLocks noGrp="1"/>
          </p:cNvSpPr>
          <p:nvPr>
            <p:ph type="sldNum" sz="quarter" idx="12"/>
          </p:nvPr>
        </p:nvSpPr>
        <p:spPr/>
        <p:txBody>
          <a:bodyPr/>
          <a:lstStyle/>
          <a:p>
            <a:fld id="{B74239D8-6C7D-4499-9E3D-CF762522FC20}" type="slidenum">
              <a:rPr lang="en-US" smtClean="0"/>
              <a:t>‹#›</a:t>
            </a:fld>
            <a:endParaRPr lang="en-US"/>
          </a:p>
        </p:txBody>
      </p:sp>
    </p:spTree>
    <p:extLst>
      <p:ext uri="{BB962C8B-B14F-4D97-AF65-F5344CB8AC3E}">
        <p14:creationId xmlns:p14="http://schemas.microsoft.com/office/powerpoint/2010/main" val="601603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2B719-4DB5-49A7-BF20-0B9A9CDA1F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F13080-C449-449A-B18C-6E0C0BB549DD}"/>
              </a:ext>
            </a:extLst>
          </p:cNvPr>
          <p:cNvSpPr>
            <a:spLocks noGrp="1"/>
          </p:cNvSpPr>
          <p:nvPr>
            <p:ph type="dt" sz="half" idx="10"/>
          </p:nvPr>
        </p:nvSpPr>
        <p:spPr/>
        <p:txBody>
          <a:bodyPr/>
          <a:lstStyle/>
          <a:p>
            <a:fld id="{AEA66178-978D-42A8-B9C4-D44A4AF89DCE}" type="datetimeFigureOut">
              <a:rPr lang="en-US" smtClean="0"/>
              <a:t>1/26/2021</a:t>
            </a:fld>
            <a:endParaRPr lang="en-US"/>
          </a:p>
        </p:txBody>
      </p:sp>
      <p:sp>
        <p:nvSpPr>
          <p:cNvPr id="4" name="Footer Placeholder 3">
            <a:extLst>
              <a:ext uri="{FF2B5EF4-FFF2-40B4-BE49-F238E27FC236}">
                <a16:creationId xmlns:a16="http://schemas.microsoft.com/office/drawing/2014/main" id="{B490513D-092E-4C0F-B069-F03B372F5C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FEBB9F-DF72-4436-A950-A56C40281CE0}"/>
              </a:ext>
            </a:extLst>
          </p:cNvPr>
          <p:cNvSpPr>
            <a:spLocks noGrp="1"/>
          </p:cNvSpPr>
          <p:nvPr>
            <p:ph type="sldNum" sz="quarter" idx="12"/>
          </p:nvPr>
        </p:nvSpPr>
        <p:spPr/>
        <p:txBody>
          <a:bodyPr/>
          <a:lstStyle/>
          <a:p>
            <a:fld id="{B74239D8-6C7D-4499-9E3D-CF762522FC20}" type="slidenum">
              <a:rPr lang="en-US" smtClean="0"/>
              <a:t>‹#›</a:t>
            </a:fld>
            <a:endParaRPr lang="en-US"/>
          </a:p>
        </p:txBody>
      </p:sp>
    </p:spTree>
    <p:extLst>
      <p:ext uri="{BB962C8B-B14F-4D97-AF65-F5344CB8AC3E}">
        <p14:creationId xmlns:p14="http://schemas.microsoft.com/office/powerpoint/2010/main" val="1538453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C4253C-37F7-42B6-99B9-246CE91A40F8}"/>
              </a:ext>
            </a:extLst>
          </p:cNvPr>
          <p:cNvSpPr>
            <a:spLocks noGrp="1"/>
          </p:cNvSpPr>
          <p:nvPr>
            <p:ph type="dt" sz="half" idx="10"/>
          </p:nvPr>
        </p:nvSpPr>
        <p:spPr/>
        <p:txBody>
          <a:bodyPr/>
          <a:lstStyle/>
          <a:p>
            <a:fld id="{AEA66178-978D-42A8-B9C4-D44A4AF89DCE}" type="datetimeFigureOut">
              <a:rPr lang="en-US" smtClean="0"/>
              <a:t>1/26/2021</a:t>
            </a:fld>
            <a:endParaRPr lang="en-US"/>
          </a:p>
        </p:txBody>
      </p:sp>
      <p:sp>
        <p:nvSpPr>
          <p:cNvPr id="3" name="Footer Placeholder 2">
            <a:extLst>
              <a:ext uri="{FF2B5EF4-FFF2-40B4-BE49-F238E27FC236}">
                <a16:creationId xmlns:a16="http://schemas.microsoft.com/office/drawing/2014/main" id="{4275432F-FAC4-4291-807E-24CF47DE7E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4FA842-1F2F-4AAA-BD99-BDDD8A53DD8C}"/>
              </a:ext>
            </a:extLst>
          </p:cNvPr>
          <p:cNvSpPr>
            <a:spLocks noGrp="1"/>
          </p:cNvSpPr>
          <p:nvPr>
            <p:ph type="sldNum" sz="quarter" idx="12"/>
          </p:nvPr>
        </p:nvSpPr>
        <p:spPr/>
        <p:txBody>
          <a:bodyPr/>
          <a:lstStyle/>
          <a:p>
            <a:fld id="{B74239D8-6C7D-4499-9E3D-CF762522FC20}" type="slidenum">
              <a:rPr lang="en-US" smtClean="0"/>
              <a:t>‹#›</a:t>
            </a:fld>
            <a:endParaRPr lang="en-US"/>
          </a:p>
        </p:txBody>
      </p:sp>
    </p:spTree>
    <p:extLst>
      <p:ext uri="{BB962C8B-B14F-4D97-AF65-F5344CB8AC3E}">
        <p14:creationId xmlns:p14="http://schemas.microsoft.com/office/powerpoint/2010/main" val="2420254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3FA93-99B2-4640-8740-6C124C0C3C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6CCFFB-378B-4B94-9640-7992BB5B28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FC4C4B-7F3F-4813-B13D-72815F2CF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1F89A1D-D639-440C-AA2B-FD6AD8C1111F}"/>
              </a:ext>
            </a:extLst>
          </p:cNvPr>
          <p:cNvSpPr>
            <a:spLocks noGrp="1"/>
          </p:cNvSpPr>
          <p:nvPr>
            <p:ph type="dt" sz="half" idx="10"/>
          </p:nvPr>
        </p:nvSpPr>
        <p:spPr/>
        <p:txBody>
          <a:bodyPr/>
          <a:lstStyle/>
          <a:p>
            <a:fld id="{AEA66178-978D-42A8-B9C4-D44A4AF89DCE}" type="datetimeFigureOut">
              <a:rPr lang="en-US" smtClean="0"/>
              <a:t>1/26/2021</a:t>
            </a:fld>
            <a:endParaRPr lang="en-US"/>
          </a:p>
        </p:txBody>
      </p:sp>
      <p:sp>
        <p:nvSpPr>
          <p:cNvPr id="6" name="Footer Placeholder 5">
            <a:extLst>
              <a:ext uri="{FF2B5EF4-FFF2-40B4-BE49-F238E27FC236}">
                <a16:creationId xmlns:a16="http://schemas.microsoft.com/office/drawing/2014/main" id="{3B0A89CC-FF02-48A5-A542-65CA6203F4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202AAD-D177-449C-A45D-F6F36C1CA839}"/>
              </a:ext>
            </a:extLst>
          </p:cNvPr>
          <p:cNvSpPr>
            <a:spLocks noGrp="1"/>
          </p:cNvSpPr>
          <p:nvPr>
            <p:ph type="sldNum" sz="quarter" idx="12"/>
          </p:nvPr>
        </p:nvSpPr>
        <p:spPr/>
        <p:txBody>
          <a:bodyPr/>
          <a:lstStyle/>
          <a:p>
            <a:fld id="{B74239D8-6C7D-4499-9E3D-CF762522FC20}" type="slidenum">
              <a:rPr lang="en-US" smtClean="0"/>
              <a:t>‹#›</a:t>
            </a:fld>
            <a:endParaRPr lang="en-US"/>
          </a:p>
        </p:txBody>
      </p:sp>
    </p:spTree>
    <p:extLst>
      <p:ext uri="{BB962C8B-B14F-4D97-AF65-F5344CB8AC3E}">
        <p14:creationId xmlns:p14="http://schemas.microsoft.com/office/powerpoint/2010/main" val="12643399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4ADE0-5296-4A98-BB03-5680741A36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660339-561F-4BF3-A3F0-FCB035AC77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943581-E04B-4E0F-B153-A8C1E576BE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F2D1104-EF16-463D-B5E7-15197125175F}"/>
              </a:ext>
            </a:extLst>
          </p:cNvPr>
          <p:cNvSpPr>
            <a:spLocks noGrp="1"/>
          </p:cNvSpPr>
          <p:nvPr>
            <p:ph type="dt" sz="half" idx="10"/>
          </p:nvPr>
        </p:nvSpPr>
        <p:spPr/>
        <p:txBody>
          <a:bodyPr/>
          <a:lstStyle/>
          <a:p>
            <a:fld id="{AEA66178-978D-42A8-B9C4-D44A4AF89DCE}" type="datetimeFigureOut">
              <a:rPr lang="en-US" smtClean="0"/>
              <a:t>1/26/2021</a:t>
            </a:fld>
            <a:endParaRPr lang="en-US"/>
          </a:p>
        </p:txBody>
      </p:sp>
      <p:sp>
        <p:nvSpPr>
          <p:cNvPr id="6" name="Footer Placeholder 5">
            <a:extLst>
              <a:ext uri="{FF2B5EF4-FFF2-40B4-BE49-F238E27FC236}">
                <a16:creationId xmlns:a16="http://schemas.microsoft.com/office/drawing/2014/main" id="{13321EB9-0F14-4D89-9736-50C6E0CCB7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89CFF4-82A6-4D54-A3C7-1C996F11390A}"/>
              </a:ext>
            </a:extLst>
          </p:cNvPr>
          <p:cNvSpPr>
            <a:spLocks noGrp="1"/>
          </p:cNvSpPr>
          <p:nvPr>
            <p:ph type="sldNum" sz="quarter" idx="12"/>
          </p:nvPr>
        </p:nvSpPr>
        <p:spPr/>
        <p:txBody>
          <a:bodyPr/>
          <a:lstStyle/>
          <a:p>
            <a:fld id="{B74239D8-6C7D-4499-9E3D-CF762522FC20}" type="slidenum">
              <a:rPr lang="en-US" smtClean="0"/>
              <a:t>‹#›</a:t>
            </a:fld>
            <a:endParaRPr lang="en-US"/>
          </a:p>
        </p:txBody>
      </p:sp>
    </p:spTree>
    <p:extLst>
      <p:ext uri="{BB962C8B-B14F-4D97-AF65-F5344CB8AC3E}">
        <p14:creationId xmlns:p14="http://schemas.microsoft.com/office/powerpoint/2010/main" val="1257230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3CD7FF-3C2D-4CE4-BC96-B63F19C7D57F}"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4020FE-265A-4496-A09C-3C793350B754}"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E1B5-9B3C-41F6-AE3F-F5BD3F781E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D4AB6F-F4C1-4DD0-8643-27104490EA4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13AD44-A6B4-4F41-BBA8-2D6C15918E07}"/>
              </a:ext>
            </a:extLst>
          </p:cNvPr>
          <p:cNvSpPr>
            <a:spLocks noGrp="1"/>
          </p:cNvSpPr>
          <p:nvPr>
            <p:ph type="dt" sz="half" idx="10"/>
          </p:nvPr>
        </p:nvSpPr>
        <p:spPr/>
        <p:txBody>
          <a:bodyPr/>
          <a:lstStyle/>
          <a:p>
            <a:fld id="{AEA66178-978D-42A8-B9C4-D44A4AF89DCE}" type="datetimeFigureOut">
              <a:rPr lang="en-US" smtClean="0"/>
              <a:t>1/26/2021</a:t>
            </a:fld>
            <a:endParaRPr lang="en-US"/>
          </a:p>
        </p:txBody>
      </p:sp>
      <p:sp>
        <p:nvSpPr>
          <p:cNvPr id="5" name="Footer Placeholder 4">
            <a:extLst>
              <a:ext uri="{FF2B5EF4-FFF2-40B4-BE49-F238E27FC236}">
                <a16:creationId xmlns:a16="http://schemas.microsoft.com/office/drawing/2014/main" id="{622FFD8E-7297-4400-A58E-58E314CC39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ABB58-83DB-4759-91E0-821DFDFB68CE}"/>
              </a:ext>
            </a:extLst>
          </p:cNvPr>
          <p:cNvSpPr>
            <a:spLocks noGrp="1"/>
          </p:cNvSpPr>
          <p:nvPr>
            <p:ph type="sldNum" sz="quarter" idx="12"/>
          </p:nvPr>
        </p:nvSpPr>
        <p:spPr/>
        <p:txBody>
          <a:bodyPr/>
          <a:lstStyle/>
          <a:p>
            <a:fld id="{B74239D8-6C7D-4499-9E3D-CF762522FC20}" type="slidenum">
              <a:rPr lang="en-US" smtClean="0"/>
              <a:t>‹#›</a:t>
            </a:fld>
            <a:endParaRPr lang="en-US"/>
          </a:p>
        </p:txBody>
      </p:sp>
    </p:spTree>
    <p:extLst>
      <p:ext uri="{BB962C8B-B14F-4D97-AF65-F5344CB8AC3E}">
        <p14:creationId xmlns:p14="http://schemas.microsoft.com/office/powerpoint/2010/main" val="27844013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BFBAAA-0C7E-4BE8-B633-840524F8EF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B7D60D-A48A-4D12-928B-835090E82CC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61BF3-203B-4E81-A75B-F766BCBB7001}"/>
              </a:ext>
            </a:extLst>
          </p:cNvPr>
          <p:cNvSpPr>
            <a:spLocks noGrp="1"/>
          </p:cNvSpPr>
          <p:nvPr>
            <p:ph type="dt" sz="half" idx="10"/>
          </p:nvPr>
        </p:nvSpPr>
        <p:spPr/>
        <p:txBody>
          <a:bodyPr/>
          <a:lstStyle/>
          <a:p>
            <a:fld id="{AEA66178-978D-42A8-B9C4-D44A4AF89DCE}" type="datetimeFigureOut">
              <a:rPr lang="en-US" smtClean="0"/>
              <a:t>1/26/2021</a:t>
            </a:fld>
            <a:endParaRPr lang="en-US"/>
          </a:p>
        </p:txBody>
      </p:sp>
      <p:sp>
        <p:nvSpPr>
          <p:cNvPr id="5" name="Footer Placeholder 4">
            <a:extLst>
              <a:ext uri="{FF2B5EF4-FFF2-40B4-BE49-F238E27FC236}">
                <a16:creationId xmlns:a16="http://schemas.microsoft.com/office/drawing/2014/main" id="{3901451F-1396-4EAA-9362-7374C05FC5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5F7579-590E-4F63-AE89-C0204AE41C20}"/>
              </a:ext>
            </a:extLst>
          </p:cNvPr>
          <p:cNvSpPr>
            <a:spLocks noGrp="1"/>
          </p:cNvSpPr>
          <p:nvPr>
            <p:ph type="sldNum" sz="quarter" idx="12"/>
          </p:nvPr>
        </p:nvSpPr>
        <p:spPr/>
        <p:txBody>
          <a:bodyPr/>
          <a:lstStyle/>
          <a:p>
            <a:fld id="{B74239D8-6C7D-4499-9E3D-CF762522FC20}" type="slidenum">
              <a:rPr lang="en-US" smtClean="0"/>
              <a:t>‹#›</a:t>
            </a:fld>
            <a:endParaRPr lang="en-US"/>
          </a:p>
        </p:txBody>
      </p:sp>
    </p:spTree>
    <p:extLst>
      <p:ext uri="{BB962C8B-B14F-4D97-AF65-F5344CB8AC3E}">
        <p14:creationId xmlns:p14="http://schemas.microsoft.com/office/powerpoint/2010/main" val="38375023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0EEB24C-7928-467F-A0C2-CF544A239F1F}" type="datetimeFigureOut">
              <a:rPr lang="en-US" smtClean="0">
                <a:solidFill>
                  <a:prstClr val="black">
                    <a:lumMod val="50000"/>
                    <a:lumOff val="50000"/>
                  </a:prstClr>
                </a:solidFill>
              </a:rPr>
              <a:pPr/>
              <a:t>1/26/2021</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24856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1556D94-3A26-460A-AFCF-34591076B68B}"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89A4A1-3890-44BD-8DE2-3A8BBD4A6283}" type="slidenum">
              <a:rPr lang="en-US" smtClean="0"/>
              <a:t>‹#›</a:t>
            </a:fld>
            <a:endParaRPr lang="en-US"/>
          </a:p>
        </p:txBody>
      </p:sp>
    </p:spTree>
    <p:extLst>
      <p:ext uri="{BB962C8B-B14F-4D97-AF65-F5344CB8AC3E}">
        <p14:creationId xmlns:p14="http://schemas.microsoft.com/office/powerpoint/2010/main" val="35151452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556D94-3A26-460A-AFCF-34591076B68B}"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89A4A1-3890-44BD-8DE2-3A8BBD4A6283}" type="slidenum">
              <a:rPr lang="en-US" smtClean="0"/>
              <a:t>‹#›</a:t>
            </a:fld>
            <a:endParaRPr lang="en-US"/>
          </a:p>
        </p:txBody>
      </p:sp>
    </p:spTree>
    <p:extLst>
      <p:ext uri="{BB962C8B-B14F-4D97-AF65-F5344CB8AC3E}">
        <p14:creationId xmlns:p14="http://schemas.microsoft.com/office/powerpoint/2010/main" val="3848294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556D94-3A26-460A-AFCF-34591076B68B}" type="datetimeFigureOut">
              <a:rPr lang="en-US" smtClean="0"/>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89A4A1-3890-44BD-8DE2-3A8BBD4A6283}" type="slidenum">
              <a:rPr lang="en-US" smtClean="0"/>
              <a:t>‹#›</a:t>
            </a:fld>
            <a:endParaRPr lang="en-US"/>
          </a:p>
        </p:txBody>
      </p:sp>
    </p:spTree>
    <p:extLst>
      <p:ext uri="{BB962C8B-B14F-4D97-AF65-F5344CB8AC3E}">
        <p14:creationId xmlns:p14="http://schemas.microsoft.com/office/powerpoint/2010/main" val="42747640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556D94-3A26-460A-AFCF-34591076B68B}" type="datetimeFigureOut">
              <a:rPr lang="en-US" smtClean="0"/>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89A4A1-3890-44BD-8DE2-3A8BBD4A6283}" type="slidenum">
              <a:rPr lang="en-US" smtClean="0"/>
              <a:t>‹#›</a:t>
            </a:fld>
            <a:endParaRPr lang="en-US"/>
          </a:p>
        </p:txBody>
      </p:sp>
    </p:spTree>
    <p:extLst>
      <p:ext uri="{BB962C8B-B14F-4D97-AF65-F5344CB8AC3E}">
        <p14:creationId xmlns:p14="http://schemas.microsoft.com/office/powerpoint/2010/main" val="24529347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556D94-3A26-460A-AFCF-34591076B68B}" type="datetimeFigureOut">
              <a:rPr lang="en-US" smtClean="0"/>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89A4A1-3890-44BD-8DE2-3A8BBD4A6283}" type="slidenum">
              <a:rPr lang="en-US" smtClean="0"/>
              <a:t>‹#›</a:t>
            </a:fld>
            <a:endParaRPr lang="en-US"/>
          </a:p>
        </p:txBody>
      </p:sp>
    </p:spTree>
    <p:extLst>
      <p:ext uri="{BB962C8B-B14F-4D97-AF65-F5344CB8AC3E}">
        <p14:creationId xmlns:p14="http://schemas.microsoft.com/office/powerpoint/2010/main" val="30594224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556D94-3A26-460A-AFCF-34591076B68B}" type="datetimeFigureOut">
              <a:rPr lang="en-US" smtClean="0"/>
              <a:t>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89A4A1-3890-44BD-8DE2-3A8BBD4A6283}" type="slidenum">
              <a:rPr lang="en-US" smtClean="0"/>
              <a:t>‹#›</a:t>
            </a:fld>
            <a:endParaRPr lang="en-US"/>
          </a:p>
        </p:txBody>
      </p:sp>
    </p:spTree>
    <p:extLst>
      <p:ext uri="{BB962C8B-B14F-4D97-AF65-F5344CB8AC3E}">
        <p14:creationId xmlns:p14="http://schemas.microsoft.com/office/powerpoint/2010/main" val="2727893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556D94-3A26-460A-AFCF-34591076B68B}" type="datetimeFigureOut">
              <a:rPr lang="en-US" smtClean="0"/>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89A4A1-3890-44BD-8DE2-3A8BBD4A6283}" type="slidenum">
              <a:rPr lang="en-US" smtClean="0"/>
              <a:t>‹#›</a:t>
            </a:fld>
            <a:endParaRPr lang="en-US"/>
          </a:p>
        </p:txBody>
      </p:sp>
    </p:spTree>
    <p:extLst>
      <p:ext uri="{BB962C8B-B14F-4D97-AF65-F5344CB8AC3E}">
        <p14:creationId xmlns:p14="http://schemas.microsoft.com/office/powerpoint/2010/main" val="4215330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0.xml"/><Relationship Id="rId1" Type="http://schemas.openxmlformats.org/officeDocument/2006/relationships/slideLayout" Target="../slideLayouts/slideLayout1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7.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2C3CD7FF-3C2D-4CE4-BC96-B63F19C7D57F}" type="datetimeFigureOut">
              <a:rPr lang="en-US" smtClean="0"/>
              <a:t>1/26/2021</a:t>
            </a:fld>
            <a:endParaRPr lang="en-US"/>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024020FE-265A-4496-A09C-3C793350B75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ts val="18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ts val="18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ts val="18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ts val="18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ts val="18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457200"/>
            <a:fld id="{16263D7C-8559-434D-8D4E-615B0D649227}" type="datetime1">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t>1/26/2021</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457200"/>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457200"/>
            <a:fld id="{6D22F896-40B5-4ADD-8801-0D06FADFA095}" type="slidenum">
              <a:rPr lang="en-US" smtClean="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rPr>
              <a:pPr defTabSz="457200"/>
              <a:t>‹#›</a:t>
            </a:fld>
            <a:endParaRPr lang="en-US" dirty="0">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ndParaRPr>
          </a:p>
        </p:txBody>
      </p:sp>
    </p:spTree>
    <p:extLst>
      <p:ext uri="{BB962C8B-B14F-4D97-AF65-F5344CB8AC3E}">
        <p14:creationId xmlns:p14="http://schemas.microsoft.com/office/powerpoint/2010/main" val="2808044234"/>
      </p:ext>
    </p:extLst>
  </p:cSld>
  <p:clrMap bg1="dk1" tx1="lt1" bg2="dk2" tx2="lt2" accent1="accent1" accent2="accent2" accent3="accent3" accent4="accent4" accent5="accent5" accent6="accent6" hlink="hlink" folHlink="folHlink"/>
  <p:sldLayoutIdLst>
    <p:sldLayoutId id="2147483873" r:id="rId1"/>
  </p:sldLayoutIdLst>
  <p:hf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3CD7FF-3C2D-4CE4-BC96-B63F19C7D57F}" type="datetimeFigureOut">
              <a:rPr lang="en-US" smtClean="0"/>
              <a:t>1/26/2021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020FE-265A-4496-A09C-3C793350B754}" type="slidenum">
              <a:rPr lang="en-US" smtClean="0"/>
              <a:t>‹#›</a:t>
            </a:fld>
            <a:endParaRPr lang="en-US"/>
          </a:p>
        </p:txBody>
      </p:sp>
    </p:spTree>
    <p:extLst>
      <p:ext uri="{BB962C8B-B14F-4D97-AF65-F5344CB8AC3E}">
        <p14:creationId xmlns:p14="http://schemas.microsoft.com/office/powerpoint/2010/main" val="44494348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Placeholder 1"/>
          <p:cNvSpPr>
            <a:spLocks noGrp="1"/>
          </p:cNvSpPr>
          <p:nvPr>
            <p:ph type="title"/>
          </p:nvPr>
        </p:nvSpPr>
        <p:spPr>
          <a:xfrm>
            <a:off x="2391055" y="4372168"/>
            <a:ext cx="8683348"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00" y="617221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C0EEB24C-7928-467F-A0C2-CF544A239F1F}" type="datetimeFigureOut">
              <a:rPr lang="en-US" smtClean="0">
                <a:solidFill>
                  <a:prstClr val="black">
                    <a:lumMod val="50000"/>
                    <a:lumOff val="50000"/>
                  </a:prstClr>
                </a:solidFill>
              </a:rPr>
              <a:pPr/>
              <a:t>1/26/2021</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609606" y="617221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5080000" y="617221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456229B4-92E7-4CBF-88C1-017B18E0F2BB}"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11545242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8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214071-71F1-4084-8362-1C4E4A4BE6C9}" type="datetimeFigureOut">
              <a:rPr lang="en-US" smtClean="0">
                <a:solidFill>
                  <a:prstClr val="black">
                    <a:tint val="75000"/>
                  </a:prstClr>
                </a:solidFill>
              </a:rPr>
              <a:pPr/>
              <a:t>1/26/2021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8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48B548-2DE0-48EA-8960-E264990F2C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112400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7"/>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9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056789-EE59-4398-91FB-13289336B728}" type="datetimeFigureOut">
              <a:rPr lang="en-US" smtClean="0"/>
              <a:t>1/26/2021</a:t>
            </a:fld>
            <a:endParaRPr lang="en-US"/>
          </a:p>
        </p:txBody>
      </p:sp>
      <p:sp>
        <p:nvSpPr>
          <p:cNvPr id="5" name="Footer Placeholder 4"/>
          <p:cNvSpPr>
            <a:spLocks noGrp="1"/>
          </p:cNvSpPr>
          <p:nvPr>
            <p:ph type="ftr" sz="quarter" idx="3"/>
          </p:nvPr>
        </p:nvSpPr>
        <p:spPr>
          <a:xfrm>
            <a:off x="4165600" y="635639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9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1C6477-CF56-410E-8F32-F05AFB87E96C}" type="slidenum">
              <a:rPr lang="en-US" smtClean="0"/>
              <a:t>‹#›</a:t>
            </a:fld>
            <a:endParaRPr lang="en-US"/>
          </a:p>
        </p:txBody>
      </p:sp>
    </p:spTree>
    <p:extLst>
      <p:ext uri="{BB962C8B-B14F-4D97-AF65-F5344CB8AC3E}">
        <p14:creationId xmlns:p14="http://schemas.microsoft.com/office/powerpoint/2010/main" val="327883908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23DCBF08-633B-4265-8D2D-DF0281CB6628}" type="datetimeFigureOut">
              <a:rPr lang="en-US" smtClean="0">
                <a:solidFill>
                  <a:prstClr val="black">
                    <a:tint val="75000"/>
                  </a:prstClr>
                </a:solidFill>
              </a:rPr>
              <a:pPr>
                <a:defRPr/>
              </a:pPr>
              <a:t>1/26/2021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DC74B84-4D18-46C8-A760-98DD68A0021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551216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tx1"/>
                </a:solidFill>
                <a:latin typeface="Arial" charset="0"/>
              </a:defRPr>
            </a:lvl1pPr>
          </a:lstStyle>
          <a:p>
            <a:pPr fontAlgn="base">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tx1"/>
                </a:solidFill>
                <a:latin typeface="Arial" charset="0"/>
              </a:defRPr>
            </a:lvl1pPr>
          </a:lstStyle>
          <a:p>
            <a:pPr fontAlgn="base">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tx1"/>
                </a:solidFill>
                <a:latin typeface="Arial" charset="0"/>
              </a:defRPr>
            </a:lvl1pPr>
          </a:lstStyle>
          <a:p>
            <a:pPr fontAlgn="base">
              <a:spcAft>
                <a:spcPct val="0"/>
              </a:spcAft>
              <a:defRPr/>
            </a:pPr>
            <a:fld id="{602312C8-E5D4-41BE-A600-1CB979D0B266}" type="slidenum">
              <a:rPr lang="en-US">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1827090744"/>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7ECBB2-A5CE-4880-A519-70FCF8B7DF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C567D7-E31B-4780-B3D6-0D4CA4F081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F67690-6205-4AA6-8545-46C2665B5A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A66178-978D-42A8-B9C4-D44A4AF89DCE}" type="datetimeFigureOut">
              <a:rPr lang="en-US" smtClean="0"/>
              <a:t>1/26/2021</a:t>
            </a:fld>
            <a:endParaRPr lang="en-US"/>
          </a:p>
        </p:txBody>
      </p:sp>
      <p:sp>
        <p:nvSpPr>
          <p:cNvPr id="5" name="Footer Placeholder 4">
            <a:extLst>
              <a:ext uri="{FF2B5EF4-FFF2-40B4-BE49-F238E27FC236}">
                <a16:creationId xmlns:a16="http://schemas.microsoft.com/office/drawing/2014/main" id="{5220FBBF-A95C-4019-9B41-233297D033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53EE81-21EF-4A78-8C30-1E12E4B49C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4239D8-6C7D-4499-9E3D-CF762522FC20}" type="slidenum">
              <a:rPr lang="en-US" smtClean="0"/>
              <a:t>‹#›</a:t>
            </a:fld>
            <a:endParaRPr lang="en-US"/>
          </a:p>
        </p:txBody>
      </p:sp>
    </p:spTree>
    <p:extLst>
      <p:ext uri="{BB962C8B-B14F-4D97-AF65-F5344CB8AC3E}">
        <p14:creationId xmlns:p14="http://schemas.microsoft.com/office/powerpoint/2010/main" val="1584632190"/>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556D94-3A26-460A-AFCF-34591076B68B}" type="datetimeFigureOut">
              <a:rPr lang="en-US" smtClean="0"/>
              <a:t>1/26/2021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89A4A1-3890-44BD-8DE2-3A8BBD4A6283}" type="slidenum">
              <a:rPr lang="en-US" smtClean="0"/>
              <a:t>‹#›</a:t>
            </a:fld>
            <a:endParaRPr lang="en-US"/>
          </a:p>
        </p:txBody>
      </p:sp>
    </p:spTree>
    <p:extLst>
      <p:ext uri="{BB962C8B-B14F-4D97-AF65-F5344CB8AC3E}">
        <p14:creationId xmlns:p14="http://schemas.microsoft.com/office/powerpoint/2010/main" val="3869257917"/>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50.jpeg"/><Relationship Id="rId3" Type="http://schemas.openxmlformats.org/officeDocument/2006/relationships/image" Target="../media/image27.jpeg"/><Relationship Id="rId21" Type="http://schemas.openxmlformats.org/officeDocument/2006/relationships/image" Target="../media/image45.jpg"/><Relationship Id="rId7" Type="http://schemas.openxmlformats.org/officeDocument/2006/relationships/image" Target="../media/image31.png"/><Relationship Id="rId12" Type="http://schemas.openxmlformats.org/officeDocument/2006/relationships/image" Target="../media/image36.jpg"/><Relationship Id="rId17" Type="http://schemas.openxmlformats.org/officeDocument/2006/relationships/image" Target="../media/image41.jpg"/><Relationship Id="rId25" Type="http://schemas.openxmlformats.org/officeDocument/2006/relationships/image" Target="../media/image49.png"/><Relationship Id="rId2" Type="http://schemas.openxmlformats.org/officeDocument/2006/relationships/notesSlide" Target="../notesSlides/notesSlide9.xml"/><Relationship Id="rId16" Type="http://schemas.openxmlformats.org/officeDocument/2006/relationships/image" Target="../media/image40.jpg"/><Relationship Id="rId20" Type="http://schemas.openxmlformats.org/officeDocument/2006/relationships/image" Target="../media/image44.png"/><Relationship Id="rId29" Type="http://schemas.openxmlformats.org/officeDocument/2006/relationships/image" Target="../media/image53.png"/><Relationship Id="rId1" Type="http://schemas.openxmlformats.org/officeDocument/2006/relationships/slideLayout" Target="../slideLayouts/slideLayout104.xml"/><Relationship Id="rId6" Type="http://schemas.openxmlformats.org/officeDocument/2006/relationships/image" Target="../media/image30.jpg"/><Relationship Id="rId11" Type="http://schemas.openxmlformats.org/officeDocument/2006/relationships/image" Target="../media/image35.jpeg"/><Relationship Id="rId24" Type="http://schemas.openxmlformats.org/officeDocument/2006/relationships/image" Target="../media/image48.jpeg"/><Relationship Id="rId32" Type="http://schemas.openxmlformats.org/officeDocument/2006/relationships/image" Target="../media/image55.jpeg"/><Relationship Id="rId5" Type="http://schemas.openxmlformats.org/officeDocument/2006/relationships/image" Target="../media/image29.jpg"/><Relationship Id="rId15" Type="http://schemas.openxmlformats.org/officeDocument/2006/relationships/image" Target="../media/image39.jpg"/><Relationship Id="rId23" Type="http://schemas.openxmlformats.org/officeDocument/2006/relationships/image" Target="../media/image47.jpeg"/><Relationship Id="rId28" Type="http://schemas.openxmlformats.org/officeDocument/2006/relationships/image" Target="../media/image52.png"/><Relationship Id="rId10" Type="http://schemas.openxmlformats.org/officeDocument/2006/relationships/image" Target="../media/image34.png"/><Relationship Id="rId19" Type="http://schemas.openxmlformats.org/officeDocument/2006/relationships/image" Target="../media/image43.jpeg"/><Relationship Id="rId31" Type="http://schemas.openxmlformats.org/officeDocument/2006/relationships/image" Target="../media/image21.png"/><Relationship Id="rId4" Type="http://schemas.openxmlformats.org/officeDocument/2006/relationships/image" Target="../media/image28.jpg"/><Relationship Id="rId9" Type="http://schemas.openxmlformats.org/officeDocument/2006/relationships/image" Target="../media/image33.jpeg"/><Relationship Id="rId14" Type="http://schemas.openxmlformats.org/officeDocument/2006/relationships/image" Target="../media/image38.png"/><Relationship Id="rId22" Type="http://schemas.openxmlformats.org/officeDocument/2006/relationships/image" Target="../media/image46.jpeg"/><Relationship Id="rId27" Type="http://schemas.openxmlformats.org/officeDocument/2006/relationships/image" Target="../media/image51.jpeg"/><Relationship Id="rId30"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jpg"/><Relationship Id="rId1" Type="http://schemas.openxmlformats.org/officeDocument/2006/relationships/slideLayout" Target="../slideLayouts/slideLayout29.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xml"/><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92.xml"/><Relationship Id="rId5" Type="http://schemas.openxmlformats.org/officeDocument/2006/relationships/image" Target="../media/image67.png"/><Relationship Id="rId4" Type="http://schemas.openxmlformats.org/officeDocument/2006/relationships/image" Target="../media/image66.jpeg"/></Relationships>
</file>

<file path=ppt/slides/_rels/slide1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87.xml"/><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87.xml"/><Relationship Id="rId5" Type="http://schemas.openxmlformats.org/officeDocument/2006/relationships/chart" Target="../charts/chart2.xml"/><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8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2.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75.jpeg"/></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62.xml"/><Relationship Id="rId5" Type="http://schemas.openxmlformats.org/officeDocument/2006/relationships/hyperlink" Target="mailto:mdryden@tnc.org" TargetMode="External"/><Relationship Id="rId4" Type="http://schemas.openxmlformats.org/officeDocument/2006/relationships/hyperlink" Target="mailto:ajacobs@tnc.or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99.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51.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8000" b="-1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12192000" cy="4633782"/>
          </a:xfrm>
        </p:spPr>
        <p:txBody>
          <a:bodyPr>
            <a:normAutofit fontScale="90000"/>
          </a:bodyPr>
          <a:lstStyle/>
          <a:p>
            <a:r>
              <a:rPr lang="en-US" sz="4400" cap="none" dirty="0"/>
              <a:t>Importance of Landowner Outreach and Engagement to Accelerating Conservation Practice Adoption</a:t>
            </a:r>
            <a:br>
              <a:rPr lang="en-US" sz="4400" cap="none" dirty="0"/>
            </a:br>
            <a:r>
              <a:rPr lang="en-US" sz="4000" i="1" cap="none" dirty="0"/>
              <a:t>Case Studies from Chesapeake Bay</a:t>
            </a:r>
            <a:br>
              <a:rPr lang="en-US" sz="4000" i="1" cap="none" dirty="0"/>
            </a:br>
            <a:br>
              <a:rPr lang="en-US" sz="4000" i="1" cap="none" dirty="0"/>
            </a:br>
            <a:r>
              <a:rPr lang="en-US" sz="3600" cap="none" dirty="0"/>
              <a:t>Amy Jacobs, Mike Dryden, Katie Turner</a:t>
            </a:r>
            <a:br>
              <a:rPr lang="en-US" sz="3600" cap="none" dirty="0"/>
            </a:br>
            <a:r>
              <a:rPr lang="en-US" sz="3100" cap="none" dirty="0"/>
              <a:t>The Nature Conservancy</a:t>
            </a:r>
            <a:br>
              <a:rPr lang="en-US" sz="3600" cap="none" dirty="0"/>
            </a:br>
            <a:br>
              <a:rPr lang="en-US" sz="2700" dirty="0"/>
            </a:br>
            <a:r>
              <a:rPr lang="en-US" sz="2800" cap="none" dirty="0"/>
              <a:t>STAC Stakeholder Workshop</a:t>
            </a:r>
            <a:br>
              <a:rPr lang="en-US" sz="2800" cap="none" dirty="0"/>
            </a:br>
            <a:r>
              <a:rPr lang="en-US" sz="2800" cap="none" dirty="0"/>
              <a:t>January 26, 2021</a:t>
            </a:r>
          </a:p>
        </p:txBody>
      </p:sp>
    </p:spTree>
    <p:extLst>
      <p:ext uri="{BB962C8B-B14F-4D97-AF65-F5344CB8AC3E}">
        <p14:creationId xmlns:p14="http://schemas.microsoft.com/office/powerpoint/2010/main" val="3811317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145722-DDF9-42B5-80CB-1CE83F1884B4}"/>
              </a:ext>
            </a:extLst>
          </p:cNvPr>
          <p:cNvPicPr>
            <a:picLocks noChangeAspect="1"/>
          </p:cNvPicPr>
          <p:nvPr/>
        </p:nvPicPr>
        <p:blipFill>
          <a:blip r:embed="rId3"/>
          <a:stretch>
            <a:fillRect/>
          </a:stretch>
        </p:blipFill>
        <p:spPr>
          <a:xfrm>
            <a:off x="6931819" y="2966387"/>
            <a:ext cx="4216759" cy="1036389"/>
          </a:xfrm>
          <a:prstGeom prst="rect">
            <a:avLst/>
          </a:prstGeom>
        </p:spPr>
      </p:pic>
      <p:pic>
        <p:nvPicPr>
          <p:cNvPr id="5" name="Picture 4">
            <a:extLst>
              <a:ext uri="{FF2B5EF4-FFF2-40B4-BE49-F238E27FC236}">
                <a16:creationId xmlns:a16="http://schemas.microsoft.com/office/drawing/2014/main" id="{A1F5577D-62FE-4BAF-9EC9-D98C31B724D4}"/>
              </a:ext>
            </a:extLst>
          </p:cNvPr>
          <p:cNvPicPr>
            <a:picLocks noChangeAspect="1"/>
          </p:cNvPicPr>
          <p:nvPr/>
        </p:nvPicPr>
        <p:blipFill rotWithShape="1">
          <a:blip r:embed="rId4"/>
          <a:srcRect l="44375" t="26667" r="45625" b="51111"/>
          <a:stretch/>
        </p:blipFill>
        <p:spPr>
          <a:xfrm>
            <a:off x="9809955" y="166374"/>
            <a:ext cx="2171701" cy="2714627"/>
          </a:xfrm>
          <a:prstGeom prst="rect">
            <a:avLst/>
          </a:prstGeom>
        </p:spPr>
      </p:pic>
      <p:pic>
        <p:nvPicPr>
          <p:cNvPr id="1028" name="Picture 4" descr="Lancaster Clean Water Partners">
            <a:extLst>
              <a:ext uri="{FF2B5EF4-FFF2-40B4-BE49-F238E27FC236}">
                <a16:creationId xmlns:a16="http://schemas.microsoft.com/office/drawing/2014/main" id="{69B5F89C-A13B-4746-B1F3-3F19F7AE68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8781" y="1471797"/>
            <a:ext cx="3983038" cy="10276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nvision the Choptank">
            <a:extLst>
              <a:ext uri="{FF2B5EF4-FFF2-40B4-BE49-F238E27FC236}">
                <a16:creationId xmlns:a16="http://schemas.microsoft.com/office/drawing/2014/main" id="{9B7D4C82-F47D-43ED-9701-55899F57C02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6918" y="4217864"/>
            <a:ext cx="3089275" cy="1686632"/>
          </a:xfrm>
          <a:prstGeom prst="rect">
            <a:avLst/>
          </a:prstGeom>
          <a:solidFill>
            <a:schemeClr val="bg1">
              <a:lumMod val="50000"/>
            </a:schemeClr>
          </a:solidFill>
        </p:spPr>
      </p:pic>
      <p:pic>
        <p:nvPicPr>
          <p:cNvPr id="1034" name="Picture 10" descr="Delmarva Land and Litter Collaborative">
            <a:extLst>
              <a:ext uri="{FF2B5EF4-FFF2-40B4-BE49-F238E27FC236}">
                <a16:creationId xmlns:a16="http://schemas.microsoft.com/office/drawing/2014/main" id="{A7234FF6-9E76-47C5-8C3B-5C021087D8C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34133" y="4185727"/>
            <a:ext cx="1812130" cy="18121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C9CA187-CB3C-4CD0-A52B-8CAA2F3BC956}"/>
              </a:ext>
            </a:extLst>
          </p:cNvPr>
          <p:cNvPicPr>
            <a:picLocks noChangeAspect="1"/>
          </p:cNvPicPr>
          <p:nvPr/>
        </p:nvPicPr>
        <p:blipFill>
          <a:blip r:embed="rId8"/>
          <a:stretch>
            <a:fillRect/>
          </a:stretch>
        </p:blipFill>
        <p:spPr>
          <a:xfrm>
            <a:off x="342899" y="372015"/>
            <a:ext cx="2171701" cy="1346455"/>
          </a:xfrm>
          <a:prstGeom prst="rect">
            <a:avLst/>
          </a:prstGeom>
          <a:effectLst>
            <a:outerShdw blurRad="63500" sx="114000" sy="114000" algn="ctr" rotWithShape="0">
              <a:schemeClr val="tx2">
                <a:lumMod val="75000"/>
                <a:alpha val="14000"/>
              </a:schemeClr>
            </a:outerShdw>
          </a:effectLst>
        </p:spPr>
      </p:pic>
      <p:pic>
        <p:nvPicPr>
          <p:cNvPr id="12" name="Picture 11">
            <a:extLst>
              <a:ext uri="{FF2B5EF4-FFF2-40B4-BE49-F238E27FC236}">
                <a16:creationId xmlns:a16="http://schemas.microsoft.com/office/drawing/2014/main" id="{ED004840-C3B4-4C85-A02F-528468C8AE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91400" y="1596419"/>
            <a:ext cx="2290991" cy="1137832"/>
          </a:xfrm>
          <a:prstGeom prst="rect">
            <a:avLst/>
          </a:prstGeom>
          <a:effectLst>
            <a:outerShdw blurRad="63500" sx="114000" sy="114000" algn="ctr" rotWithShape="0">
              <a:schemeClr val="tx2">
                <a:lumMod val="75000"/>
                <a:alpha val="14000"/>
              </a:schemeClr>
            </a:outerShdw>
          </a:effectLst>
        </p:spPr>
      </p:pic>
      <p:pic>
        <p:nvPicPr>
          <p:cNvPr id="1036" name="Picture 12">
            <a:extLst>
              <a:ext uri="{FF2B5EF4-FFF2-40B4-BE49-F238E27FC236}">
                <a16:creationId xmlns:a16="http://schemas.microsoft.com/office/drawing/2014/main" id="{48B2A9E9-70F1-4950-AC6D-87F1F5B75D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69424" y="2562391"/>
            <a:ext cx="1948025" cy="26687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82BF092-6596-49EB-8C0D-8D501C5A81D8}"/>
              </a:ext>
            </a:extLst>
          </p:cNvPr>
          <p:cNvPicPr>
            <a:picLocks noChangeAspect="1"/>
          </p:cNvPicPr>
          <p:nvPr/>
        </p:nvPicPr>
        <p:blipFill rotWithShape="1">
          <a:blip r:embed="rId11"/>
          <a:srcRect l="20287" t="25045" r="20000" b="57027"/>
          <a:stretch/>
        </p:blipFill>
        <p:spPr>
          <a:xfrm>
            <a:off x="3355795" y="416326"/>
            <a:ext cx="5612964" cy="947957"/>
          </a:xfrm>
          <a:prstGeom prst="rect">
            <a:avLst/>
          </a:prstGeom>
        </p:spPr>
      </p:pic>
      <p:pic>
        <p:nvPicPr>
          <p:cNvPr id="1038" name="Picture 14" descr="Chesapeake Conservation Partnership">
            <a:extLst>
              <a:ext uri="{FF2B5EF4-FFF2-40B4-BE49-F238E27FC236}">
                <a16:creationId xmlns:a16="http://schemas.microsoft.com/office/drawing/2014/main" id="{B85058D2-EDBC-4E4C-8AEE-273BB56A566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6825" y="2626558"/>
            <a:ext cx="3234529" cy="9725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99ACA31-CD65-4D1C-B271-A14B96E90579}"/>
              </a:ext>
            </a:extLst>
          </p:cNvPr>
          <p:cNvPicPr>
            <a:picLocks noChangeAspect="1"/>
          </p:cNvPicPr>
          <p:nvPr/>
        </p:nvPicPr>
        <p:blipFill rotWithShape="1">
          <a:blip r:embed="rId13"/>
          <a:srcRect l="13750" t="55981" r="13750" b="34317"/>
          <a:stretch/>
        </p:blipFill>
        <p:spPr>
          <a:xfrm>
            <a:off x="1816100" y="6068783"/>
            <a:ext cx="8839200" cy="665367"/>
          </a:xfrm>
          <a:prstGeom prst="rect">
            <a:avLst/>
          </a:prstGeom>
        </p:spPr>
      </p:pic>
    </p:spTree>
    <p:extLst>
      <p:ext uri="{BB962C8B-B14F-4D97-AF65-F5344CB8AC3E}">
        <p14:creationId xmlns:p14="http://schemas.microsoft.com/office/powerpoint/2010/main" val="2601472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E10E7A20-552E-46BE-9C22-99FBBA8D5120}"/>
              </a:ext>
            </a:extLst>
          </p:cNvPr>
          <p:cNvSpPr txBox="1">
            <a:spLocks/>
          </p:cNvSpPr>
          <p:nvPr/>
        </p:nvSpPr>
        <p:spPr>
          <a:xfrm>
            <a:off x="0" y="285115"/>
            <a:ext cx="12192000" cy="1325563"/>
          </a:xfrm>
          <a:prstGeom prst="rect">
            <a:avLst/>
          </a:prstGeom>
          <a:solidFill>
            <a:srgbClr val="5B9BD5">
              <a:lumMod val="75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ysClr val="windowText" lastClr="000000"/>
              </a:solidFill>
              <a:effectLst/>
              <a:uLnTx/>
              <a:uFillTx/>
              <a:latin typeface="Calibri" panose="020F0502020204030204"/>
              <a:ea typeface="+mj-ea"/>
              <a:cs typeface="+mj-cs"/>
            </a:endParaRPr>
          </a:p>
        </p:txBody>
      </p:sp>
      <p:pic>
        <p:nvPicPr>
          <p:cNvPr id="4" name="Content Placeholder 4">
            <a:extLst>
              <a:ext uri="{FF2B5EF4-FFF2-40B4-BE49-F238E27FC236}">
                <a16:creationId xmlns:a16="http://schemas.microsoft.com/office/drawing/2014/main" id="{E810EA21-45F0-4320-97DC-03660EF29F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280" y="3945486"/>
            <a:ext cx="1437314" cy="1080608"/>
          </a:xfrm>
          <a:prstGeom prst="rect">
            <a:avLst/>
          </a:prstGeom>
        </p:spPr>
      </p:pic>
      <p:pic>
        <p:nvPicPr>
          <p:cNvPr id="5" name="Picture 4">
            <a:extLst>
              <a:ext uri="{FF2B5EF4-FFF2-40B4-BE49-F238E27FC236}">
                <a16:creationId xmlns:a16="http://schemas.microsoft.com/office/drawing/2014/main" id="{C5FE13A2-C537-4E5C-A479-153A09406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1085" y="4870547"/>
            <a:ext cx="1491972" cy="960830"/>
          </a:xfrm>
          <a:prstGeom prst="rect">
            <a:avLst/>
          </a:prstGeom>
        </p:spPr>
      </p:pic>
      <p:pic>
        <p:nvPicPr>
          <p:cNvPr id="6" name="Picture 5">
            <a:extLst>
              <a:ext uri="{FF2B5EF4-FFF2-40B4-BE49-F238E27FC236}">
                <a16:creationId xmlns:a16="http://schemas.microsoft.com/office/drawing/2014/main" id="{949E596A-2420-415E-B3FD-F21213802D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0638" y="3135782"/>
            <a:ext cx="1784685" cy="582754"/>
          </a:xfrm>
          <a:prstGeom prst="rect">
            <a:avLst/>
          </a:prstGeom>
        </p:spPr>
      </p:pic>
      <p:pic>
        <p:nvPicPr>
          <p:cNvPr id="7" name="Picture 6">
            <a:extLst>
              <a:ext uri="{FF2B5EF4-FFF2-40B4-BE49-F238E27FC236}">
                <a16:creationId xmlns:a16="http://schemas.microsoft.com/office/drawing/2014/main" id="{390126B6-F3DD-4AC7-A167-998D273EED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0985" y="2823359"/>
            <a:ext cx="1392250" cy="881759"/>
          </a:xfrm>
          <a:prstGeom prst="rect">
            <a:avLst/>
          </a:prstGeom>
        </p:spPr>
      </p:pic>
      <p:pic>
        <p:nvPicPr>
          <p:cNvPr id="8" name="Picture 7">
            <a:extLst>
              <a:ext uri="{FF2B5EF4-FFF2-40B4-BE49-F238E27FC236}">
                <a16:creationId xmlns:a16="http://schemas.microsoft.com/office/drawing/2014/main" id="{A10C07D1-7C42-4F7D-832E-E94B3C17F3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14253" y="1829847"/>
            <a:ext cx="1389770" cy="756293"/>
          </a:xfrm>
          <a:prstGeom prst="rect">
            <a:avLst/>
          </a:prstGeom>
          <a:solidFill>
            <a:schemeClr val="tx1"/>
          </a:solidFill>
        </p:spPr>
      </p:pic>
      <p:pic>
        <p:nvPicPr>
          <p:cNvPr id="9" name="Picture 8">
            <a:extLst>
              <a:ext uri="{FF2B5EF4-FFF2-40B4-BE49-F238E27FC236}">
                <a16:creationId xmlns:a16="http://schemas.microsoft.com/office/drawing/2014/main" id="{2ADF91EF-2C50-443F-ACAA-A2E45E5CE7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6258" y="4248807"/>
            <a:ext cx="1491972" cy="1037509"/>
          </a:xfrm>
          <a:prstGeom prst="rect">
            <a:avLst/>
          </a:prstGeom>
        </p:spPr>
      </p:pic>
      <p:pic>
        <p:nvPicPr>
          <p:cNvPr id="10" name="Picture 9">
            <a:extLst>
              <a:ext uri="{FF2B5EF4-FFF2-40B4-BE49-F238E27FC236}">
                <a16:creationId xmlns:a16="http://schemas.microsoft.com/office/drawing/2014/main" id="{8D5523E4-89F6-4A0B-87B0-087F9152C1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35512" y="5519714"/>
            <a:ext cx="1804288" cy="516026"/>
          </a:xfrm>
          <a:prstGeom prst="rect">
            <a:avLst/>
          </a:prstGeom>
        </p:spPr>
      </p:pic>
      <p:pic>
        <p:nvPicPr>
          <p:cNvPr id="11" name="Picture 10">
            <a:extLst>
              <a:ext uri="{FF2B5EF4-FFF2-40B4-BE49-F238E27FC236}">
                <a16:creationId xmlns:a16="http://schemas.microsoft.com/office/drawing/2014/main" id="{6329A8BD-D9AB-4557-93DB-01E9F870DC7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20564" y="4164733"/>
            <a:ext cx="2084835" cy="508608"/>
          </a:xfrm>
          <a:prstGeom prst="rect">
            <a:avLst/>
          </a:prstGeom>
        </p:spPr>
      </p:pic>
      <p:pic>
        <p:nvPicPr>
          <p:cNvPr id="12" name="Picture 11">
            <a:extLst>
              <a:ext uri="{FF2B5EF4-FFF2-40B4-BE49-F238E27FC236}">
                <a16:creationId xmlns:a16="http://schemas.microsoft.com/office/drawing/2014/main" id="{CEFC812A-C28A-44A2-B148-41BE984472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6982" y="5553507"/>
            <a:ext cx="2057401" cy="482233"/>
          </a:xfrm>
          <a:prstGeom prst="rect">
            <a:avLst/>
          </a:prstGeom>
        </p:spPr>
      </p:pic>
      <p:pic>
        <p:nvPicPr>
          <p:cNvPr id="13" name="Picture 12">
            <a:extLst>
              <a:ext uri="{FF2B5EF4-FFF2-40B4-BE49-F238E27FC236}">
                <a16:creationId xmlns:a16="http://schemas.microsoft.com/office/drawing/2014/main" id="{18C84284-9106-4007-B780-9FC2FD4B49E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52108" y="4889161"/>
            <a:ext cx="1484361" cy="923603"/>
          </a:xfrm>
          <a:prstGeom prst="rect">
            <a:avLst/>
          </a:prstGeom>
        </p:spPr>
      </p:pic>
      <p:pic>
        <p:nvPicPr>
          <p:cNvPr id="14" name="Picture 13">
            <a:extLst>
              <a:ext uri="{FF2B5EF4-FFF2-40B4-BE49-F238E27FC236}">
                <a16:creationId xmlns:a16="http://schemas.microsoft.com/office/drawing/2014/main" id="{D3CA8C63-4A78-49C7-97A5-4E206E32A83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14253" y="4719417"/>
            <a:ext cx="1775222" cy="585687"/>
          </a:xfrm>
          <a:prstGeom prst="rect">
            <a:avLst/>
          </a:prstGeom>
        </p:spPr>
      </p:pic>
      <p:pic>
        <p:nvPicPr>
          <p:cNvPr id="28" name="Picture 27">
            <a:extLst>
              <a:ext uri="{FF2B5EF4-FFF2-40B4-BE49-F238E27FC236}">
                <a16:creationId xmlns:a16="http://schemas.microsoft.com/office/drawing/2014/main" id="{E9BC9132-F17C-4AB4-8D7D-C71469E4C6BA}"/>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1510405" y="6252895"/>
            <a:ext cx="1453753" cy="442913"/>
          </a:xfrm>
          <a:prstGeom prst="rect">
            <a:avLst/>
          </a:prstGeom>
          <a:solidFill>
            <a:schemeClr val="tx1"/>
          </a:solidFill>
        </p:spPr>
      </p:pic>
      <p:pic>
        <p:nvPicPr>
          <p:cNvPr id="29" name="Picture 28">
            <a:extLst>
              <a:ext uri="{FF2B5EF4-FFF2-40B4-BE49-F238E27FC236}">
                <a16:creationId xmlns:a16="http://schemas.microsoft.com/office/drawing/2014/main" id="{9763B02E-A31D-4BE0-9E62-C9F13B3E9A9F}"/>
              </a:ext>
            </a:extLst>
          </p:cNvPr>
          <p:cNvPicPr>
            <a:picLocks noChangeAspect="1"/>
          </p:cNvPicPr>
          <p:nvPr/>
        </p:nvPicPr>
        <p:blipFill>
          <a:blip r:embed="rId15">
            <a:clrChange>
              <a:clrFrom>
                <a:srgbClr val="FDFDFD"/>
              </a:clrFrom>
              <a:clrTo>
                <a:srgbClr val="FDFDFD">
                  <a:alpha val="0"/>
                </a:srgbClr>
              </a:clrTo>
            </a:clrChange>
          </a:blip>
          <a:stretch>
            <a:fillRect/>
          </a:stretch>
        </p:blipFill>
        <p:spPr>
          <a:xfrm>
            <a:off x="494149" y="2182481"/>
            <a:ext cx="841534" cy="841534"/>
          </a:xfrm>
          <a:prstGeom prst="rect">
            <a:avLst/>
          </a:prstGeom>
          <a:solidFill>
            <a:schemeClr val="tx1"/>
          </a:solidFill>
        </p:spPr>
      </p:pic>
      <p:pic>
        <p:nvPicPr>
          <p:cNvPr id="31" name="Picture 30">
            <a:extLst>
              <a:ext uri="{FF2B5EF4-FFF2-40B4-BE49-F238E27FC236}">
                <a16:creationId xmlns:a16="http://schemas.microsoft.com/office/drawing/2014/main" id="{2688965D-1CA5-44AF-8ECF-7807F2D8EE8F}"/>
              </a:ext>
            </a:extLst>
          </p:cNvPr>
          <p:cNvPicPr>
            <a:picLocks noChangeAspect="1"/>
          </p:cNvPicPr>
          <p:nvPr/>
        </p:nvPicPr>
        <p:blipFill>
          <a:blip r:embed="rId16">
            <a:clrChange>
              <a:clrFrom>
                <a:srgbClr val="FDFDFD"/>
              </a:clrFrom>
              <a:clrTo>
                <a:srgbClr val="FDFDFD">
                  <a:alpha val="0"/>
                </a:srgbClr>
              </a:clrTo>
            </a:clrChange>
          </a:blip>
          <a:stretch>
            <a:fillRect/>
          </a:stretch>
        </p:blipFill>
        <p:spPr>
          <a:xfrm>
            <a:off x="7829543" y="3969924"/>
            <a:ext cx="1779595" cy="504218"/>
          </a:xfrm>
          <a:prstGeom prst="rect">
            <a:avLst/>
          </a:prstGeom>
          <a:solidFill>
            <a:schemeClr val="tx1"/>
          </a:solidFill>
        </p:spPr>
      </p:pic>
      <p:pic>
        <p:nvPicPr>
          <p:cNvPr id="32" name="Picture 31">
            <a:extLst>
              <a:ext uri="{FF2B5EF4-FFF2-40B4-BE49-F238E27FC236}">
                <a16:creationId xmlns:a16="http://schemas.microsoft.com/office/drawing/2014/main" id="{9A3A8847-6837-4427-B982-2BA3320F16C5}"/>
              </a:ext>
            </a:extLst>
          </p:cNvPr>
          <p:cNvPicPr>
            <a:picLocks noChangeAspect="1"/>
          </p:cNvPicPr>
          <p:nvPr/>
        </p:nvPicPr>
        <p:blipFill>
          <a:blip r:embed="rId17">
            <a:clrChange>
              <a:clrFrom>
                <a:srgbClr val="FDFDFD"/>
              </a:clrFrom>
              <a:clrTo>
                <a:srgbClr val="FDFDFD">
                  <a:alpha val="0"/>
                </a:srgbClr>
              </a:clrTo>
            </a:clrChange>
          </a:blip>
          <a:stretch>
            <a:fillRect/>
          </a:stretch>
        </p:blipFill>
        <p:spPr>
          <a:xfrm>
            <a:off x="1465532" y="1697506"/>
            <a:ext cx="1133476" cy="648791"/>
          </a:xfrm>
          <a:prstGeom prst="rect">
            <a:avLst/>
          </a:prstGeom>
          <a:solidFill>
            <a:schemeClr val="tx1"/>
          </a:solidFill>
        </p:spPr>
      </p:pic>
      <p:pic>
        <p:nvPicPr>
          <p:cNvPr id="33" name="Picture 32">
            <a:extLst>
              <a:ext uri="{FF2B5EF4-FFF2-40B4-BE49-F238E27FC236}">
                <a16:creationId xmlns:a16="http://schemas.microsoft.com/office/drawing/2014/main" id="{8FA1CB31-4255-48DE-990F-4310AEEE0361}"/>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4178506" y="2210008"/>
            <a:ext cx="881758" cy="881758"/>
          </a:xfrm>
          <a:prstGeom prst="rect">
            <a:avLst/>
          </a:prstGeom>
          <a:solidFill>
            <a:schemeClr val="tx1"/>
          </a:solidFill>
        </p:spPr>
      </p:pic>
      <p:pic>
        <p:nvPicPr>
          <p:cNvPr id="34" name="Picture 33">
            <a:extLst>
              <a:ext uri="{FF2B5EF4-FFF2-40B4-BE49-F238E27FC236}">
                <a16:creationId xmlns:a16="http://schemas.microsoft.com/office/drawing/2014/main" id="{1182437E-132A-4DD7-8BAC-7C6840A7EDF2}"/>
              </a:ext>
            </a:extLst>
          </p:cNvPr>
          <p:cNvPicPr>
            <a:picLocks noChangeAspect="1"/>
          </p:cNvPicPr>
          <p:nvPr/>
        </p:nvPicPr>
        <p:blipFill>
          <a:blip r:embed="rId19">
            <a:clrChange>
              <a:clrFrom>
                <a:srgbClr val="FDFDFD"/>
              </a:clrFrom>
              <a:clrTo>
                <a:srgbClr val="FDFDFD">
                  <a:alpha val="0"/>
                </a:srgbClr>
              </a:clrTo>
            </a:clrChange>
          </a:blip>
          <a:stretch>
            <a:fillRect/>
          </a:stretch>
        </p:blipFill>
        <p:spPr>
          <a:xfrm>
            <a:off x="5999259" y="6105396"/>
            <a:ext cx="1143000" cy="482346"/>
          </a:xfrm>
          <a:prstGeom prst="rect">
            <a:avLst/>
          </a:prstGeom>
          <a:solidFill>
            <a:schemeClr val="tx1"/>
          </a:solidFill>
        </p:spPr>
      </p:pic>
      <p:pic>
        <p:nvPicPr>
          <p:cNvPr id="35" name="Picture 34">
            <a:extLst>
              <a:ext uri="{FF2B5EF4-FFF2-40B4-BE49-F238E27FC236}">
                <a16:creationId xmlns:a16="http://schemas.microsoft.com/office/drawing/2014/main" id="{4A7B3919-FB59-4AC9-87FC-0922C9779776}"/>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2423795" y="2406931"/>
            <a:ext cx="1494494" cy="747247"/>
          </a:xfrm>
          <a:prstGeom prst="rect">
            <a:avLst/>
          </a:prstGeom>
          <a:solidFill>
            <a:schemeClr val="tx1"/>
          </a:solidFill>
        </p:spPr>
      </p:pic>
      <p:pic>
        <p:nvPicPr>
          <p:cNvPr id="36" name="Picture 35">
            <a:extLst>
              <a:ext uri="{FF2B5EF4-FFF2-40B4-BE49-F238E27FC236}">
                <a16:creationId xmlns:a16="http://schemas.microsoft.com/office/drawing/2014/main" id="{F261B967-C4EB-4CCF-8662-B7D38F3DE975}"/>
              </a:ext>
            </a:extLst>
          </p:cNvPr>
          <p:cNvPicPr>
            <a:picLocks noChangeAspect="1"/>
          </p:cNvPicPr>
          <p:nvPr/>
        </p:nvPicPr>
        <p:blipFill>
          <a:blip r:embed="rId21">
            <a:clrChange>
              <a:clrFrom>
                <a:srgbClr val="FDFDFD"/>
              </a:clrFrom>
              <a:clrTo>
                <a:srgbClr val="FDFDFD">
                  <a:alpha val="0"/>
                </a:srgbClr>
              </a:clrTo>
            </a:clrChange>
          </a:blip>
          <a:stretch>
            <a:fillRect/>
          </a:stretch>
        </p:blipFill>
        <p:spPr>
          <a:xfrm>
            <a:off x="1297808" y="3342890"/>
            <a:ext cx="1900367" cy="385441"/>
          </a:xfrm>
          <a:prstGeom prst="rect">
            <a:avLst/>
          </a:prstGeom>
          <a:solidFill>
            <a:schemeClr val="tx1"/>
          </a:solidFill>
        </p:spPr>
      </p:pic>
      <p:pic>
        <p:nvPicPr>
          <p:cNvPr id="37" name="Picture 2" descr="https://tse4.mm.bing.net/th?id=OIP.7H1nD99tWpdbY-NmvbF9uAAAAA&amp;pid=Api&amp;P=0&amp;w=250&amp;h=80">
            <a:extLst>
              <a:ext uri="{FF2B5EF4-FFF2-40B4-BE49-F238E27FC236}">
                <a16:creationId xmlns:a16="http://schemas.microsoft.com/office/drawing/2014/main" id="{2D3AC9B2-D1C0-40D3-94B3-49042471142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335658" y="2650887"/>
            <a:ext cx="1320519" cy="422566"/>
          </a:xfrm>
          <a:prstGeom prst="rect">
            <a:avLst/>
          </a:prstGeom>
          <a:solidFill>
            <a:schemeClr val="tx1"/>
          </a:solidFill>
        </p:spPr>
      </p:pic>
      <p:pic>
        <p:nvPicPr>
          <p:cNvPr id="38" name="Picture 4" descr="https://tse3.mm.bing.net/th?id=OIP.yQgPJUCwERzvt3YcDHQ31AHaDq&amp;pid=Api&amp;P=0&amp;w=326&amp;h=162">
            <a:extLst>
              <a:ext uri="{FF2B5EF4-FFF2-40B4-BE49-F238E27FC236}">
                <a16:creationId xmlns:a16="http://schemas.microsoft.com/office/drawing/2014/main" id="{E44FD966-CC20-4AD2-AE23-DD27493B8DCD}"/>
              </a:ext>
            </a:extLst>
          </p:cNvPr>
          <p:cNvPicPr>
            <a:picLocks noChangeAspect="1" noChangeArrowheads="1"/>
          </p:cNvPicPr>
          <p:nvPr/>
        </p:nvPicPr>
        <p:blipFill>
          <a:blip r:embed="rId2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6599085" y="2252472"/>
            <a:ext cx="1345145" cy="664321"/>
          </a:xfrm>
          <a:prstGeom prst="rect">
            <a:avLst/>
          </a:prstGeom>
          <a:solidFill>
            <a:schemeClr val="tx1"/>
          </a:solidFill>
        </p:spPr>
      </p:pic>
      <p:pic>
        <p:nvPicPr>
          <p:cNvPr id="39" name="Picture 6" descr="https://tse4.mm.bing.net/th?id=OIP.nw4bJIe3kTIB7KrqRwd4qgHaFj&amp;pid=Api&amp;P=0&amp;w=212&amp;h=160">
            <a:extLst>
              <a:ext uri="{FF2B5EF4-FFF2-40B4-BE49-F238E27FC236}">
                <a16:creationId xmlns:a16="http://schemas.microsoft.com/office/drawing/2014/main" id="{1E050061-B0B2-4975-945D-FF76BA8D7AB7}"/>
              </a:ext>
            </a:extLst>
          </p:cNvPr>
          <p:cNvPicPr>
            <a:picLocks noChangeAspect="1" noChangeArrowheads="1"/>
          </p:cNvPicPr>
          <p:nvPr/>
        </p:nvPicPr>
        <p:blipFill>
          <a:blip r:embed="rId2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9968890" y="3364483"/>
            <a:ext cx="1514475" cy="1135856"/>
          </a:xfrm>
          <a:prstGeom prst="rect">
            <a:avLst/>
          </a:prstGeom>
          <a:solidFill>
            <a:schemeClr val="tx1"/>
          </a:solidFill>
        </p:spPr>
      </p:pic>
      <p:pic>
        <p:nvPicPr>
          <p:cNvPr id="40" name="Picture 39">
            <a:extLst>
              <a:ext uri="{FF2B5EF4-FFF2-40B4-BE49-F238E27FC236}">
                <a16:creationId xmlns:a16="http://schemas.microsoft.com/office/drawing/2014/main" id="{49794822-88C7-46B3-AA68-C250631A6AB0}"/>
              </a:ext>
            </a:extLst>
          </p:cNvPr>
          <p:cNvPicPr>
            <a:picLocks noChangeAspect="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726016" y="5668600"/>
            <a:ext cx="1049914" cy="1047088"/>
          </a:xfrm>
          <a:prstGeom prst="rect">
            <a:avLst/>
          </a:prstGeom>
          <a:solidFill>
            <a:schemeClr val="tx1"/>
          </a:solidFill>
          <a:ln>
            <a:noFill/>
          </a:ln>
        </p:spPr>
      </p:pic>
      <p:pic>
        <p:nvPicPr>
          <p:cNvPr id="41" name="Picture 40">
            <a:extLst>
              <a:ext uri="{FF2B5EF4-FFF2-40B4-BE49-F238E27FC236}">
                <a16:creationId xmlns:a16="http://schemas.microsoft.com/office/drawing/2014/main" id="{43A89413-744B-429F-A86D-849BCFBF959C}"/>
              </a:ext>
            </a:extLst>
          </p:cNvPr>
          <p:cNvPicPr>
            <a:picLocks noChangeAspect="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757178" y="5557360"/>
            <a:ext cx="1484360" cy="548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a:extLst>
              <a:ext uri="{FF2B5EF4-FFF2-40B4-BE49-F238E27FC236}">
                <a16:creationId xmlns:a16="http://schemas.microsoft.com/office/drawing/2014/main" id="{CA1BD491-109B-4F94-933A-5EF8C44C65BE}"/>
              </a:ext>
            </a:extLst>
          </p:cNvPr>
          <p:cNvPicPr>
            <a:picLocks noChangeAspect="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451388" y="2060949"/>
            <a:ext cx="709076" cy="80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a:extLst>
              <a:ext uri="{FF2B5EF4-FFF2-40B4-BE49-F238E27FC236}">
                <a16:creationId xmlns:a16="http://schemas.microsoft.com/office/drawing/2014/main" id="{658201AD-BCA7-456B-BD13-A988218268A3}"/>
              </a:ext>
            </a:extLst>
          </p:cNvPr>
          <p:cNvPicPr>
            <a:picLocks noChangeAspect="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0544895" y="1737508"/>
            <a:ext cx="1458302" cy="699229"/>
          </a:xfrm>
          <a:prstGeom prst="rect">
            <a:avLst/>
          </a:prstGeom>
          <a:solidFill>
            <a:schemeClr val="tx1"/>
          </a:solidFill>
          <a:ln>
            <a:noFill/>
          </a:ln>
        </p:spPr>
      </p:pic>
      <p:pic>
        <p:nvPicPr>
          <p:cNvPr id="45" name="Picture 44" descr="A close up of a sign&#10;&#10;Description generated with very high confidence">
            <a:extLst>
              <a:ext uri="{FF2B5EF4-FFF2-40B4-BE49-F238E27FC236}">
                <a16:creationId xmlns:a16="http://schemas.microsoft.com/office/drawing/2014/main" id="{13893E5A-3471-44F1-841E-EAE2EEB89FC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66640" y="3364483"/>
            <a:ext cx="740780" cy="740780"/>
          </a:xfrm>
          <a:prstGeom prst="rect">
            <a:avLst/>
          </a:prstGeom>
        </p:spPr>
      </p:pic>
      <p:pic>
        <p:nvPicPr>
          <p:cNvPr id="46" name="Picture 45" descr="A close up of a sign&#10;&#10;Description generated with very high confidence">
            <a:extLst>
              <a:ext uri="{FF2B5EF4-FFF2-40B4-BE49-F238E27FC236}">
                <a16:creationId xmlns:a16="http://schemas.microsoft.com/office/drawing/2014/main" id="{27FCF96D-15D2-4E25-BB67-E8F47B42F89E}"/>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319314" y="3325354"/>
            <a:ext cx="937529" cy="666139"/>
          </a:xfrm>
          <a:prstGeom prst="rect">
            <a:avLst/>
          </a:prstGeom>
        </p:spPr>
      </p:pic>
      <p:pic>
        <p:nvPicPr>
          <p:cNvPr id="44" name="Picture 43">
            <a:extLst>
              <a:ext uri="{FF2B5EF4-FFF2-40B4-BE49-F238E27FC236}">
                <a16:creationId xmlns:a16="http://schemas.microsoft.com/office/drawing/2014/main" id="{E6B2F2F5-9D81-4893-A238-712D27433567}"/>
              </a:ext>
            </a:extLst>
          </p:cNvPr>
          <p:cNvPicPr>
            <a:picLocks noChangeAspect="1"/>
          </p:cNvPicPr>
          <p:nvPr/>
        </p:nvPicPr>
        <p:blipFill>
          <a:blip r:embed="rId31"/>
          <a:stretch>
            <a:fillRect/>
          </a:stretch>
        </p:blipFill>
        <p:spPr>
          <a:xfrm>
            <a:off x="3932178" y="311167"/>
            <a:ext cx="2057401" cy="1275589"/>
          </a:xfrm>
          <a:prstGeom prst="rect">
            <a:avLst/>
          </a:prstGeom>
          <a:effectLst>
            <a:outerShdw blurRad="63500" sx="114000" sy="114000" algn="ctr" rotWithShape="0">
              <a:schemeClr val="tx2">
                <a:lumMod val="75000"/>
                <a:alpha val="14000"/>
              </a:schemeClr>
            </a:outerShdw>
          </a:effectLst>
        </p:spPr>
      </p:pic>
      <p:pic>
        <p:nvPicPr>
          <p:cNvPr id="47" name="Picture 46">
            <a:extLst>
              <a:ext uri="{FF2B5EF4-FFF2-40B4-BE49-F238E27FC236}">
                <a16:creationId xmlns:a16="http://schemas.microsoft.com/office/drawing/2014/main" id="{B76B609A-1EB5-4F22-942E-16BF53892ED1}"/>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6221220" y="303938"/>
            <a:ext cx="2568358" cy="1275588"/>
          </a:xfrm>
          <a:prstGeom prst="rect">
            <a:avLst/>
          </a:prstGeom>
          <a:effectLst>
            <a:outerShdw blurRad="63500" sx="114000" sy="114000" algn="ctr" rotWithShape="0">
              <a:schemeClr val="tx2">
                <a:lumMod val="75000"/>
                <a:alpha val="14000"/>
              </a:schemeClr>
            </a:outerShdw>
          </a:effectLst>
        </p:spPr>
      </p:pic>
    </p:spTree>
    <p:extLst>
      <p:ext uri="{BB962C8B-B14F-4D97-AF65-F5344CB8AC3E}">
        <p14:creationId xmlns:p14="http://schemas.microsoft.com/office/powerpoint/2010/main" val="4126312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6445B5-AF01-40AC-9BED-37E4291CA557}"/>
              </a:ext>
            </a:extLst>
          </p:cNvPr>
          <p:cNvPicPr>
            <a:picLocks noChangeAspect="1"/>
          </p:cNvPicPr>
          <p:nvPr/>
        </p:nvPicPr>
        <p:blipFill rotWithShape="1">
          <a:blip r:embed="rId2">
            <a:extLst>
              <a:ext uri="{28A0092B-C50C-407E-A947-70E740481C1C}">
                <a14:useLocalDpi xmlns:a14="http://schemas.microsoft.com/office/drawing/2010/main" val="0"/>
              </a:ext>
            </a:extLst>
          </a:blip>
          <a:srcRect l="2712" t="1842" r="1893" b="4635"/>
          <a:stretch/>
        </p:blipFill>
        <p:spPr>
          <a:xfrm>
            <a:off x="4407673" y="0"/>
            <a:ext cx="5486382" cy="6960760"/>
          </a:xfrm>
          <a:prstGeom prst="rect">
            <a:avLst/>
          </a:prstGeom>
        </p:spPr>
      </p:pic>
      <p:sp>
        <p:nvSpPr>
          <p:cNvPr id="4" name="TextBox 3">
            <a:extLst>
              <a:ext uri="{FF2B5EF4-FFF2-40B4-BE49-F238E27FC236}">
                <a16:creationId xmlns:a16="http://schemas.microsoft.com/office/drawing/2014/main" id="{BD4400D9-9FCE-47AC-BE93-B480BBF4882B}"/>
              </a:ext>
            </a:extLst>
          </p:cNvPr>
          <p:cNvSpPr txBox="1"/>
          <p:nvPr/>
        </p:nvSpPr>
        <p:spPr>
          <a:xfrm>
            <a:off x="10610" y="304353"/>
            <a:ext cx="43970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rebuchet MS"/>
                <a:ea typeface="+mn-ea"/>
                <a:cs typeface="+mn-cs"/>
              </a:rPr>
              <a:t>Pocomoke Watershed</a:t>
            </a:r>
          </a:p>
        </p:txBody>
      </p:sp>
      <p:pic>
        <p:nvPicPr>
          <p:cNvPr id="5" name="Picture 4" descr="http://www.nrcs.usda.gov/Internet/FSE_MEDIA/nrcs143_020968.gif">
            <a:extLst>
              <a:ext uri="{FF2B5EF4-FFF2-40B4-BE49-F238E27FC236}">
                <a16:creationId xmlns:a16="http://schemas.microsoft.com/office/drawing/2014/main" id="{6AFAF878-EF6A-41B8-8008-81A9024A9A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938" y="2150402"/>
            <a:ext cx="2772014" cy="8632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ttps://encrypted-tbn2.gstatic.com/images?q=tbn:ANd9GcSYCuGHnYpOtsn4eOyQfkSj5_gZB7DLfqkM9bOER8EznVerQIPW">
            <a:extLst>
              <a:ext uri="{FF2B5EF4-FFF2-40B4-BE49-F238E27FC236}">
                <a16:creationId xmlns:a16="http://schemas.microsoft.com/office/drawing/2014/main" id="{A6344A08-2120-46F5-99EE-9B7E3869DF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5993" y="1021372"/>
            <a:ext cx="796731" cy="9560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encrypted-tbn0.gstatic.com/images?q=tbn:ANd9GcT2SmMRg71c1fVgk5QjSnNU74SgShOOCJ73St4-6zzE_og7NSGo5w">
            <a:extLst>
              <a:ext uri="{FF2B5EF4-FFF2-40B4-BE49-F238E27FC236}">
                <a16:creationId xmlns:a16="http://schemas.microsoft.com/office/drawing/2014/main" id="{53C9BD96-B8B8-420F-A3CE-2C8C2DCB41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952" y="3186648"/>
            <a:ext cx="2772015" cy="10526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AA53496-6E05-4BA7-9A0D-ED8DB72351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374" y="1021372"/>
            <a:ext cx="1726586" cy="863294"/>
          </a:xfrm>
          <a:prstGeom prst="rect">
            <a:avLst/>
          </a:prstGeom>
          <a:ln w="28575">
            <a:noFill/>
          </a:ln>
        </p:spPr>
      </p:pic>
    </p:spTree>
    <p:extLst>
      <p:ext uri="{BB962C8B-B14F-4D97-AF65-F5344CB8AC3E}">
        <p14:creationId xmlns:p14="http://schemas.microsoft.com/office/powerpoint/2010/main" val="4774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50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57400" y="0"/>
            <a:ext cx="8153400" cy="6858000"/>
          </a:xfrm>
          <a:prstGeom prst="rect">
            <a:avLst/>
          </a:prstGeom>
        </p:spPr>
      </p:pic>
      <p:sp>
        <p:nvSpPr>
          <p:cNvPr id="4" name="TextBox 3"/>
          <p:cNvSpPr txBox="1"/>
          <p:nvPr/>
        </p:nvSpPr>
        <p:spPr>
          <a:xfrm>
            <a:off x="2133600" y="6462648"/>
            <a:ext cx="2133600" cy="369332"/>
          </a:xfrm>
          <a:prstGeom prst="rect">
            <a:avLst/>
          </a:prstGeom>
          <a:noFill/>
        </p:spPr>
        <p:txBody>
          <a:bodyPr wrap="square" rtlCol="0">
            <a:spAutoFit/>
          </a:bodyPr>
          <a:lstStyle/>
          <a:p>
            <a:r>
              <a:rPr lang="en-US" dirty="0"/>
              <a:t>Getty Images</a:t>
            </a:r>
          </a:p>
        </p:txBody>
      </p:sp>
    </p:spTree>
    <p:extLst>
      <p:ext uri="{BB962C8B-B14F-4D97-AF65-F5344CB8AC3E}">
        <p14:creationId xmlns:p14="http://schemas.microsoft.com/office/powerpoint/2010/main" val="1012091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8495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2AF072-CD29-4900-967B-42D476A1391A}"/>
              </a:ext>
            </a:extLst>
          </p:cNvPr>
          <p:cNvPicPr>
            <a:picLocks noChangeAspect="1"/>
          </p:cNvPicPr>
          <p:nvPr/>
        </p:nvPicPr>
        <p:blipFill rotWithShape="1">
          <a:blip r:embed="rId2"/>
          <a:srcRect l="23606" t="22063" r="46395" b="7958"/>
          <a:stretch/>
        </p:blipFill>
        <p:spPr>
          <a:xfrm rot="843303">
            <a:off x="8296648" y="1614673"/>
            <a:ext cx="3413724" cy="4477015"/>
          </a:xfrm>
          <a:prstGeom prst="rect">
            <a:avLst/>
          </a:prstGeom>
        </p:spPr>
      </p:pic>
      <p:sp>
        <p:nvSpPr>
          <p:cNvPr id="9" name="Rectangle 8">
            <a:extLst>
              <a:ext uri="{FF2B5EF4-FFF2-40B4-BE49-F238E27FC236}">
                <a16:creationId xmlns:a16="http://schemas.microsoft.com/office/drawing/2014/main" id="{6A26E024-C0B8-466A-B120-D5D6BBA1683A}"/>
              </a:ext>
            </a:extLst>
          </p:cNvPr>
          <p:cNvSpPr/>
          <p:nvPr/>
        </p:nvSpPr>
        <p:spPr>
          <a:xfrm>
            <a:off x="0" y="5966990"/>
            <a:ext cx="12229984" cy="891010"/>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2363448" y="5993688"/>
            <a:ext cx="1797551" cy="898776"/>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6155" y="6063750"/>
            <a:ext cx="2814971" cy="678142"/>
          </a:xfrm>
          <a:prstGeom prst="rect">
            <a:avLst/>
          </a:prstGeom>
        </p:spPr>
      </p:pic>
      <p:sp>
        <p:nvSpPr>
          <p:cNvPr id="7" name="TextBox 6"/>
          <p:cNvSpPr txBox="1"/>
          <p:nvPr/>
        </p:nvSpPr>
        <p:spPr>
          <a:xfrm>
            <a:off x="422223" y="994036"/>
            <a:ext cx="1134755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buchet MS"/>
                <a:ea typeface="+mn-ea"/>
                <a:cs typeface="+mn-cs"/>
              </a:rPr>
              <a:t>Interviewed &gt;70 stakeholders involved in wetland restoration in VA, PA, MD, 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buchet MS"/>
                <a:ea typeface="+mn-ea"/>
                <a:cs typeface="+mn-cs"/>
              </a:rPr>
              <a:t>	</a:t>
            </a:r>
          </a:p>
        </p:txBody>
      </p:sp>
      <p:sp>
        <p:nvSpPr>
          <p:cNvPr id="10" name="Title 1"/>
          <p:cNvSpPr txBox="1">
            <a:spLocks/>
          </p:cNvSpPr>
          <p:nvPr/>
        </p:nvSpPr>
        <p:spPr>
          <a:xfrm>
            <a:off x="1524000" y="296569"/>
            <a:ext cx="9144000" cy="762000"/>
          </a:xfrm>
          <a:prstGeom prst="rect">
            <a:avLst/>
          </a:prstGeom>
          <a:noFill/>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
                <a:srgbClr val="F14124">
                  <a:lumMod val="75000"/>
                </a:srgbClr>
              </a:buClr>
              <a:buSzPct val="128000"/>
              <a:buFont typeface="Georgia" pitchFamily="18" charset="0"/>
              <a:buNone/>
              <a:tabLst/>
              <a:defRPr/>
            </a:pPr>
            <a:r>
              <a:rPr kumimoji="0" lang="en-US" sz="4000" b="0" i="0" u="none" strike="noStrike" kern="1200" cap="none" spc="0" normalizeH="0" baseline="0" noProof="0" dirty="0">
                <a:ln>
                  <a:noFill/>
                </a:ln>
                <a:solidFill>
                  <a:prstClr val="black"/>
                </a:solidFill>
                <a:effectLst/>
                <a:uLnTx/>
                <a:uFillTx/>
                <a:latin typeface="Trebuchet MS"/>
                <a:ea typeface="+mj-ea"/>
                <a:cs typeface="+mj-cs"/>
              </a:rPr>
              <a:t>Wetland Stakeholder Survey</a:t>
            </a:r>
          </a:p>
        </p:txBody>
      </p:sp>
      <p:pic>
        <p:nvPicPr>
          <p:cNvPr id="1026" name="Picture 2" descr="Image result for national fish and wildlife foundation">
            <a:extLst>
              <a:ext uri="{FF2B5EF4-FFF2-40B4-BE49-F238E27FC236}">
                <a16:creationId xmlns:a16="http://schemas.microsoft.com/office/drawing/2014/main" id="{97B287F4-04A4-4E27-9F92-5EA088AA9E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7780" y="6063749"/>
            <a:ext cx="2229553" cy="7508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929055A-56BC-4285-BF46-6DB1C629E797}"/>
              </a:ext>
            </a:extLst>
          </p:cNvPr>
          <p:cNvSpPr txBox="1"/>
          <p:nvPr/>
        </p:nvSpPr>
        <p:spPr>
          <a:xfrm>
            <a:off x="1173699" y="2652164"/>
            <a:ext cx="6685379" cy="224676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rebuchet MS"/>
                <a:ea typeface="+mn-ea"/>
                <a:cs typeface="+mn-cs"/>
              </a:rPr>
              <a:t>Report on 5 Categories of Obstacles to Accelerating Wetland Restoration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rebuchet MS"/>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rebuchet MS"/>
                <a:ea typeface="+mn-ea"/>
                <a:cs typeface="+mn-cs"/>
              </a:rPr>
              <a:t>Recommend solutions to overcome each obstacle</a:t>
            </a:r>
          </a:p>
        </p:txBody>
      </p:sp>
    </p:spTree>
    <p:extLst>
      <p:ext uri="{BB962C8B-B14F-4D97-AF65-F5344CB8AC3E}">
        <p14:creationId xmlns:p14="http://schemas.microsoft.com/office/powerpoint/2010/main" val="774131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00922" y="1662681"/>
            <a:ext cx="3925936" cy="4093428"/>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Trebuchet MS"/>
                <a:ea typeface="+mn-ea"/>
                <a:cs typeface="+mn-cs"/>
              </a:rPr>
              <a:t>Limited funding</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1" i="0" u="none" strike="noStrike" kern="1200" cap="none" spc="0" normalizeH="0" baseline="0" noProof="0" dirty="0">
              <a:ln>
                <a:noFill/>
              </a:ln>
              <a:solidFill>
                <a:prstClr val="black"/>
              </a:solidFill>
              <a:effectLst/>
              <a:uLnTx/>
              <a:uFillTx/>
              <a:latin typeface="Trebuchet MS"/>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Trebuchet MS"/>
                <a:ea typeface="+mn-ea"/>
                <a:cs typeface="+mn-cs"/>
              </a:rPr>
              <a:t>Outreach is limited/ not coordinated</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1" i="0" u="none" strike="noStrike" kern="1200" cap="none" spc="0" normalizeH="0" baseline="0" noProof="0" dirty="0">
              <a:ln>
                <a:noFill/>
              </a:ln>
              <a:solidFill>
                <a:prstClr val="black"/>
              </a:solidFill>
              <a:effectLst/>
              <a:uLnTx/>
              <a:uFillTx/>
              <a:latin typeface="Trebuchet MS"/>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Trebuchet MS"/>
                <a:ea typeface="+mn-ea"/>
                <a:cs typeface="+mn-cs"/>
              </a:rPr>
              <a:t>Programmatic or Institutional</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1" i="0" u="none" strike="noStrike" kern="1200" cap="none" spc="0" normalizeH="0" baseline="0" noProof="0" dirty="0">
              <a:ln>
                <a:noFill/>
              </a:ln>
              <a:solidFill>
                <a:prstClr val="black"/>
              </a:solidFill>
              <a:effectLst/>
              <a:uLnTx/>
              <a:uFillTx/>
              <a:latin typeface="Trebuchet MS"/>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Trebuchet MS"/>
                <a:ea typeface="+mn-ea"/>
                <a:cs typeface="+mn-cs"/>
              </a:rPr>
              <a:t>Permitting</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1" i="0" u="none" strike="noStrike" kern="1200" cap="none" spc="0" normalizeH="0" baseline="0" noProof="0" dirty="0">
              <a:ln>
                <a:noFill/>
              </a:ln>
              <a:solidFill>
                <a:prstClr val="black"/>
              </a:solidFill>
              <a:effectLst/>
              <a:uLnTx/>
              <a:uFillTx/>
              <a:latin typeface="Trebuchet MS"/>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Trebuchet MS"/>
                <a:ea typeface="+mn-ea"/>
                <a:cs typeface="+mn-cs"/>
              </a:rPr>
              <a:t>Limited Approaches to Restoring Wetlands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1" i="0" u="none" strike="noStrike" kern="1200" cap="none" spc="0" normalizeH="0" baseline="0" noProof="0" dirty="0">
              <a:ln>
                <a:noFill/>
              </a:ln>
              <a:solidFill>
                <a:prstClr val="black"/>
              </a:solidFill>
              <a:effectLst/>
              <a:uLnTx/>
              <a:uFillTx/>
              <a:latin typeface="Trebuchet MS"/>
              <a:ea typeface="+mn-ea"/>
              <a:cs typeface="+mn-cs"/>
            </a:endParaRPr>
          </a:p>
        </p:txBody>
      </p:sp>
      <p:sp>
        <p:nvSpPr>
          <p:cNvPr id="8" name="TextBox 7"/>
          <p:cNvSpPr txBox="1"/>
          <p:nvPr/>
        </p:nvSpPr>
        <p:spPr>
          <a:xfrm>
            <a:off x="5675189" y="710803"/>
            <a:ext cx="35757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00"/>
                </a:solidFill>
                <a:effectLst/>
                <a:uLnTx/>
                <a:uFillTx/>
                <a:latin typeface="Trebuchet MS"/>
                <a:ea typeface="+mn-ea"/>
                <a:cs typeface="+mn-cs"/>
              </a:rPr>
              <a:t>Outreach Solutions</a:t>
            </a:r>
          </a:p>
        </p:txBody>
      </p:sp>
      <p:sp>
        <p:nvSpPr>
          <p:cNvPr id="13" name="Title 1">
            <a:extLst>
              <a:ext uri="{FF2B5EF4-FFF2-40B4-BE49-F238E27FC236}">
                <a16:creationId xmlns:a16="http://schemas.microsoft.com/office/drawing/2014/main" id="{8610D278-417B-4029-B56B-426469C7F1EA}"/>
              </a:ext>
            </a:extLst>
          </p:cNvPr>
          <p:cNvSpPr txBox="1">
            <a:spLocks/>
          </p:cNvSpPr>
          <p:nvPr/>
        </p:nvSpPr>
        <p:spPr>
          <a:xfrm>
            <a:off x="1542992" y="43366"/>
            <a:ext cx="9144000" cy="762000"/>
          </a:xfrm>
          <a:prstGeom prst="rect">
            <a:avLst/>
          </a:prstGeom>
          <a:noFill/>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
                <a:srgbClr val="F14124">
                  <a:lumMod val="75000"/>
                </a:srgbClr>
              </a:buClr>
              <a:buSzPct val="128000"/>
              <a:buFont typeface="Georgia" pitchFamily="18" charset="0"/>
              <a:buNone/>
              <a:tabLst/>
              <a:defRPr/>
            </a:pPr>
            <a:r>
              <a:rPr kumimoji="0" lang="en-US" sz="4000" b="0" i="0" u="none" strike="noStrike" kern="1200" cap="none" spc="0" normalizeH="0" baseline="0" noProof="0" dirty="0">
                <a:ln>
                  <a:noFill/>
                </a:ln>
                <a:solidFill>
                  <a:prstClr val="black"/>
                </a:solidFill>
                <a:effectLst/>
                <a:uLnTx/>
                <a:uFillTx/>
                <a:latin typeface="Trebuchet MS"/>
                <a:ea typeface="+mj-ea"/>
                <a:cs typeface="+mj-cs"/>
              </a:rPr>
              <a:t>Wetland Stakeholder Survey</a:t>
            </a:r>
          </a:p>
        </p:txBody>
      </p:sp>
      <p:sp>
        <p:nvSpPr>
          <p:cNvPr id="5" name="Rectangle 4">
            <a:extLst>
              <a:ext uri="{FF2B5EF4-FFF2-40B4-BE49-F238E27FC236}">
                <a16:creationId xmlns:a16="http://schemas.microsoft.com/office/drawing/2014/main" id="{0077C4CF-D7ED-4862-92E3-13A7758D92DC}"/>
              </a:ext>
            </a:extLst>
          </p:cNvPr>
          <p:cNvSpPr/>
          <p:nvPr/>
        </p:nvSpPr>
        <p:spPr>
          <a:xfrm>
            <a:off x="1033688" y="1034021"/>
            <a:ext cx="178446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00"/>
                </a:solidFill>
                <a:effectLst/>
                <a:uLnTx/>
                <a:uFillTx/>
                <a:latin typeface="Trebuchet MS"/>
                <a:ea typeface="+mn-ea"/>
                <a:cs typeface="+mn-cs"/>
              </a:rPr>
              <a:t>Obstacles</a:t>
            </a:r>
            <a:endParaRPr kumimoji="0" lang="en-US" sz="1800" b="0" i="0" u="none" strike="noStrike" kern="1200" cap="none" spc="0" normalizeH="0" baseline="0" noProof="0" dirty="0">
              <a:ln>
                <a:noFill/>
              </a:ln>
              <a:solidFill>
                <a:srgbClr val="009900"/>
              </a:solidFill>
              <a:effectLst/>
              <a:uLnTx/>
              <a:uFillTx/>
              <a:latin typeface="Trebuchet MS"/>
              <a:ea typeface="+mn-ea"/>
              <a:cs typeface="+mn-cs"/>
            </a:endParaRPr>
          </a:p>
        </p:txBody>
      </p:sp>
      <p:sp>
        <p:nvSpPr>
          <p:cNvPr id="6" name="Rectangle 5">
            <a:extLst>
              <a:ext uri="{FF2B5EF4-FFF2-40B4-BE49-F238E27FC236}">
                <a16:creationId xmlns:a16="http://schemas.microsoft.com/office/drawing/2014/main" id="{B5106DE3-7F8E-46ED-90D7-0974D705D7D0}"/>
              </a:ext>
            </a:extLst>
          </p:cNvPr>
          <p:cNvSpPr/>
          <p:nvPr/>
        </p:nvSpPr>
        <p:spPr>
          <a:xfrm>
            <a:off x="3962401" y="1231794"/>
            <a:ext cx="7939313" cy="4524315"/>
          </a:xfrm>
          <a:prstGeom prst="rect">
            <a:avLst/>
          </a:prstGeom>
          <a:ln w="57150">
            <a:solidFill>
              <a:srgbClr val="009900"/>
            </a:solidFill>
          </a:ln>
        </p:spPr>
        <p:txBody>
          <a:bodyPr wrap="square">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Focus funding to priority areas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rebuchet MS"/>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Designate a local leader for outreach and coordination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Trebuchet MS"/>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Host annual cross-training for wetland practitioners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Trebuchet MS"/>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Develop better marketing strategies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Trebuchet MS"/>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Trebuchet MS"/>
                <a:ea typeface="+mn-ea"/>
                <a:cs typeface="+mn-cs"/>
              </a:rPr>
              <a:t>Invest in market research to evaluate the need to change incentive values</a:t>
            </a:r>
            <a:endParaRPr kumimoji="0" lang="en-US" sz="24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19" name="Rectangle 18">
            <a:extLst>
              <a:ext uri="{FF2B5EF4-FFF2-40B4-BE49-F238E27FC236}">
                <a16:creationId xmlns:a16="http://schemas.microsoft.com/office/drawing/2014/main" id="{208751A6-17CE-4C62-99C5-365A1F52749A}"/>
              </a:ext>
            </a:extLst>
          </p:cNvPr>
          <p:cNvSpPr/>
          <p:nvPr/>
        </p:nvSpPr>
        <p:spPr>
          <a:xfrm>
            <a:off x="0" y="5966990"/>
            <a:ext cx="12229984" cy="891010"/>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20" name="Content Placeholder 3">
            <a:extLst>
              <a:ext uri="{FF2B5EF4-FFF2-40B4-BE49-F238E27FC236}">
                <a16:creationId xmlns:a16="http://schemas.microsoft.com/office/drawing/2014/main" id="{C639F272-F266-4F1C-B896-368AA7B434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3448" y="5993688"/>
            <a:ext cx="1797551" cy="898776"/>
          </a:xfrm>
          <a:prstGeom prst="rect">
            <a:avLst/>
          </a:prstGeom>
        </p:spPr>
      </p:pic>
      <p:pic>
        <p:nvPicPr>
          <p:cNvPr id="21" name="Picture 20">
            <a:extLst>
              <a:ext uri="{FF2B5EF4-FFF2-40B4-BE49-F238E27FC236}">
                <a16:creationId xmlns:a16="http://schemas.microsoft.com/office/drawing/2014/main" id="{5EA2AFD1-C19B-4331-A443-69D1BA8B3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6155" y="6063750"/>
            <a:ext cx="2814971" cy="678142"/>
          </a:xfrm>
          <a:prstGeom prst="rect">
            <a:avLst/>
          </a:prstGeom>
        </p:spPr>
      </p:pic>
      <p:pic>
        <p:nvPicPr>
          <p:cNvPr id="22" name="Picture 2" descr="Image result for national fish and wildlife foundation">
            <a:extLst>
              <a:ext uri="{FF2B5EF4-FFF2-40B4-BE49-F238E27FC236}">
                <a16:creationId xmlns:a16="http://schemas.microsoft.com/office/drawing/2014/main" id="{7ED0BAE8-FF59-48D3-8756-C3170EEA1F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7780" y="6063749"/>
            <a:ext cx="2229553" cy="750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31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102B31-884A-472A-A515-6ED2586E2E9E}"/>
              </a:ext>
            </a:extLst>
          </p:cNvPr>
          <p:cNvPicPr>
            <a:picLocks noChangeAspect="1"/>
          </p:cNvPicPr>
          <p:nvPr/>
        </p:nvPicPr>
        <p:blipFill rotWithShape="1">
          <a:blip r:embed="rId2"/>
          <a:srcRect l="25081" t="20095" r="43689" b="7083"/>
          <a:stretch/>
        </p:blipFill>
        <p:spPr>
          <a:xfrm rot="20442229">
            <a:off x="602307" y="1377131"/>
            <a:ext cx="3188675" cy="4180429"/>
          </a:xfrm>
          <a:prstGeom prst="rect">
            <a:avLst/>
          </a:prstGeom>
        </p:spPr>
      </p:pic>
      <p:sp>
        <p:nvSpPr>
          <p:cNvPr id="2" name="Title 1">
            <a:extLst>
              <a:ext uri="{FF2B5EF4-FFF2-40B4-BE49-F238E27FC236}">
                <a16:creationId xmlns:a16="http://schemas.microsoft.com/office/drawing/2014/main" id="{5B0A68A1-BC36-4F2E-95E4-CAD6FE01D4C5}"/>
              </a:ext>
            </a:extLst>
          </p:cNvPr>
          <p:cNvSpPr txBox="1">
            <a:spLocks/>
          </p:cNvSpPr>
          <p:nvPr/>
        </p:nvSpPr>
        <p:spPr>
          <a:xfrm>
            <a:off x="1723869" y="-59263"/>
            <a:ext cx="9144000" cy="762000"/>
          </a:xfrm>
          <a:prstGeom prst="rect">
            <a:avLst/>
          </a:prstGeom>
          <a:noFill/>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
                <a:srgbClr val="F14124">
                  <a:lumMod val="75000"/>
                </a:srgbClr>
              </a:buClr>
              <a:buSzPct val="128000"/>
              <a:buFont typeface="Georgia" pitchFamily="18" charset="0"/>
              <a:buNone/>
              <a:tabLst/>
              <a:defRPr/>
            </a:pPr>
            <a:r>
              <a:rPr kumimoji="0" lang="en-US" sz="4000" b="0" i="0" u="none" strike="noStrike" kern="1200" cap="none" spc="0" normalizeH="0" baseline="0" noProof="0" dirty="0">
                <a:ln>
                  <a:noFill/>
                </a:ln>
                <a:solidFill>
                  <a:prstClr val="black"/>
                </a:solidFill>
                <a:effectLst/>
                <a:uLnTx/>
                <a:uFillTx/>
                <a:latin typeface="Trebuchet MS"/>
                <a:ea typeface="+mj-ea"/>
                <a:cs typeface="+mj-cs"/>
              </a:rPr>
              <a:t>Agricultural Landowner Survey </a:t>
            </a:r>
          </a:p>
        </p:txBody>
      </p:sp>
      <p:sp>
        <p:nvSpPr>
          <p:cNvPr id="3" name="Rectangle 2">
            <a:extLst>
              <a:ext uri="{FF2B5EF4-FFF2-40B4-BE49-F238E27FC236}">
                <a16:creationId xmlns:a16="http://schemas.microsoft.com/office/drawing/2014/main" id="{FA6EFC90-CB69-477A-95B3-44F0F34B9C71}"/>
              </a:ext>
            </a:extLst>
          </p:cNvPr>
          <p:cNvSpPr/>
          <p:nvPr/>
        </p:nvSpPr>
        <p:spPr>
          <a:xfrm>
            <a:off x="0" y="5966990"/>
            <a:ext cx="12229984" cy="89101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2050" name="Picture 2" descr="Image result for chesapeake bay program">
            <a:extLst>
              <a:ext uri="{FF2B5EF4-FFF2-40B4-BE49-F238E27FC236}">
                <a16:creationId xmlns:a16="http://schemas.microsoft.com/office/drawing/2014/main" id="{2E775D95-90CC-4344-B3E8-40FD372097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1025" y="5948378"/>
            <a:ext cx="1516037" cy="9096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E9887D4-DEBD-4129-A51F-44D9734AF8A4}"/>
              </a:ext>
            </a:extLst>
          </p:cNvPr>
          <p:cNvSpPr txBox="1"/>
          <p:nvPr/>
        </p:nvSpPr>
        <p:spPr>
          <a:xfrm>
            <a:off x="8287062" y="6181662"/>
            <a:ext cx="29130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a:ea typeface="+mn-ea"/>
                <a:cs typeface="+mn-cs"/>
              </a:rPr>
              <a:t>Wetland Workgroup</a:t>
            </a:r>
          </a:p>
        </p:txBody>
      </p:sp>
      <p:pic>
        <p:nvPicPr>
          <p:cNvPr id="6" name="Picture 5">
            <a:extLst>
              <a:ext uri="{FF2B5EF4-FFF2-40B4-BE49-F238E27FC236}">
                <a16:creationId xmlns:a16="http://schemas.microsoft.com/office/drawing/2014/main" id="{0278DD9B-5DE1-42B3-ACF9-006AD8C8A153}"/>
              </a:ext>
            </a:extLst>
          </p:cNvPr>
          <p:cNvPicPr>
            <a:picLocks noChangeAspect="1"/>
          </p:cNvPicPr>
          <p:nvPr/>
        </p:nvPicPr>
        <p:blipFill>
          <a:blip r:embed="rId4"/>
          <a:stretch>
            <a:fillRect/>
          </a:stretch>
        </p:blipFill>
        <p:spPr>
          <a:xfrm>
            <a:off x="1573955" y="6026910"/>
            <a:ext cx="4721914" cy="831090"/>
          </a:xfrm>
          <a:prstGeom prst="rect">
            <a:avLst/>
          </a:prstGeom>
        </p:spPr>
      </p:pic>
      <p:sp>
        <p:nvSpPr>
          <p:cNvPr id="8" name="Rectangle 7">
            <a:extLst>
              <a:ext uri="{FF2B5EF4-FFF2-40B4-BE49-F238E27FC236}">
                <a16:creationId xmlns:a16="http://schemas.microsoft.com/office/drawing/2014/main" id="{8023857D-DB79-42E3-902F-C8EE287F2008}"/>
              </a:ext>
            </a:extLst>
          </p:cNvPr>
          <p:cNvSpPr/>
          <p:nvPr/>
        </p:nvSpPr>
        <p:spPr>
          <a:xfrm>
            <a:off x="2948066" y="828685"/>
            <a:ext cx="629586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Trebuchet MS"/>
                <a:ea typeface="+mn-ea"/>
                <a:cs typeface="+mn-cs"/>
              </a:rPr>
              <a:t>August 2015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Trebuchet MS"/>
                <a:ea typeface="+mn-ea"/>
                <a:cs typeface="+mn-cs"/>
              </a:rPr>
              <a:t>409 Agricultural Landowners MD and PA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Trebuchet MS"/>
                <a:ea typeface="+mn-ea"/>
                <a:cs typeface="+mn-cs"/>
              </a:rPr>
              <a:t>Parcels &gt;40ac.</a:t>
            </a:r>
            <a:endParaRPr kumimoji="0" lang="en-US" sz="2400" b="0" i="0" u="none" strike="noStrike" kern="1200" cap="none" spc="0" normalizeH="0" baseline="0" noProof="0" dirty="0">
              <a:ln>
                <a:noFill/>
              </a:ln>
              <a:solidFill>
                <a:prstClr val="black"/>
              </a:solidFill>
              <a:effectLst/>
              <a:uLnTx/>
              <a:uFillTx/>
              <a:latin typeface="Trebuchet MS"/>
              <a:ea typeface="+mn-ea"/>
              <a:cs typeface="+mn-cs"/>
            </a:endParaRPr>
          </a:p>
        </p:txBody>
      </p:sp>
      <p:graphicFrame>
        <p:nvGraphicFramePr>
          <p:cNvPr id="10" name="Chart 9">
            <a:extLst>
              <a:ext uri="{FF2B5EF4-FFF2-40B4-BE49-F238E27FC236}">
                <a16:creationId xmlns:a16="http://schemas.microsoft.com/office/drawing/2014/main" id="{C0F93590-C48C-452C-9F9A-3935D3BBDA9C}"/>
              </a:ext>
            </a:extLst>
          </p:cNvPr>
          <p:cNvGraphicFramePr/>
          <p:nvPr/>
        </p:nvGraphicFramePr>
        <p:xfrm>
          <a:off x="5257384" y="1879197"/>
          <a:ext cx="5942767" cy="396184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6735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9705" y="1859340"/>
            <a:ext cx="5524375" cy="3108543"/>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rebuchet MS"/>
                <a:ea typeface="+mn-ea"/>
                <a:cs typeface="+mn-cs"/>
              </a:rPr>
              <a:t>About 40% of landowners were not aware of programs to assist with restoring and/or protecting wet areas or natural habitat.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3" name="Title 1">
            <a:extLst>
              <a:ext uri="{FF2B5EF4-FFF2-40B4-BE49-F238E27FC236}">
                <a16:creationId xmlns:a16="http://schemas.microsoft.com/office/drawing/2014/main" id="{7FFB2EB9-04EF-4B1D-B746-E82261276216}"/>
              </a:ext>
            </a:extLst>
          </p:cNvPr>
          <p:cNvSpPr txBox="1">
            <a:spLocks/>
          </p:cNvSpPr>
          <p:nvPr/>
        </p:nvSpPr>
        <p:spPr>
          <a:xfrm>
            <a:off x="1524000" y="253228"/>
            <a:ext cx="9144000" cy="762000"/>
          </a:xfrm>
          <a:prstGeom prst="rect">
            <a:avLst/>
          </a:prstGeom>
          <a:noFill/>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
                <a:srgbClr val="F14124">
                  <a:lumMod val="75000"/>
                </a:srgbClr>
              </a:buClr>
              <a:buSzPct val="128000"/>
              <a:buFont typeface="Georgia" pitchFamily="18" charset="0"/>
              <a:buNone/>
              <a:tabLst/>
              <a:defRPr/>
            </a:pPr>
            <a:r>
              <a:rPr kumimoji="0" lang="en-US" sz="4000" b="0" i="0" u="none" strike="noStrike" kern="1200" cap="none" spc="0" normalizeH="0" baseline="0" noProof="0" dirty="0">
                <a:ln>
                  <a:noFill/>
                </a:ln>
                <a:solidFill>
                  <a:prstClr val="black"/>
                </a:solidFill>
                <a:effectLst/>
                <a:uLnTx/>
                <a:uFillTx/>
                <a:latin typeface="Trebuchet MS"/>
                <a:ea typeface="+mj-ea"/>
                <a:cs typeface="+mj-cs"/>
              </a:rPr>
              <a:t>Agricultural Landowner Survey </a:t>
            </a:r>
          </a:p>
        </p:txBody>
      </p:sp>
      <p:sp>
        <p:nvSpPr>
          <p:cNvPr id="4" name="Rectangle 3">
            <a:extLst>
              <a:ext uri="{FF2B5EF4-FFF2-40B4-BE49-F238E27FC236}">
                <a16:creationId xmlns:a16="http://schemas.microsoft.com/office/drawing/2014/main" id="{5C4774CB-5D30-46E3-AA6A-CA99103151AD}"/>
              </a:ext>
            </a:extLst>
          </p:cNvPr>
          <p:cNvSpPr/>
          <p:nvPr/>
        </p:nvSpPr>
        <p:spPr>
          <a:xfrm>
            <a:off x="0" y="5966990"/>
            <a:ext cx="12229984" cy="89101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5" name="Picture 2" descr="Image result for chesapeake bay program">
            <a:extLst>
              <a:ext uri="{FF2B5EF4-FFF2-40B4-BE49-F238E27FC236}">
                <a16:creationId xmlns:a16="http://schemas.microsoft.com/office/drawing/2014/main" id="{44B86F01-513E-418B-B5EF-F6CB2A078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1025" y="5948378"/>
            <a:ext cx="1516037" cy="9096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FF04DAB-0002-4F38-9C60-37A09423302C}"/>
              </a:ext>
            </a:extLst>
          </p:cNvPr>
          <p:cNvSpPr txBox="1"/>
          <p:nvPr/>
        </p:nvSpPr>
        <p:spPr>
          <a:xfrm>
            <a:off x="8287062" y="6181662"/>
            <a:ext cx="29130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a:ea typeface="+mn-ea"/>
                <a:cs typeface="+mn-cs"/>
              </a:rPr>
              <a:t>Wetland Workgroup</a:t>
            </a:r>
          </a:p>
        </p:txBody>
      </p:sp>
      <p:pic>
        <p:nvPicPr>
          <p:cNvPr id="7" name="Picture 6">
            <a:extLst>
              <a:ext uri="{FF2B5EF4-FFF2-40B4-BE49-F238E27FC236}">
                <a16:creationId xmlns:a16="http://schemas.microsoft.com/office/drawing/2014/main" id="{C34E46B0-AB85-42BD-8CE5-86B57494397F}"/>
              </a:ext>
            </a:extLst>
          </p:cNvPr>
          <p:cNvPicPr>
            <a:picLocks noChangeAspect="1"/>
          </p:cNvPicPr>
          <p:nvPr/>
        </p:nvPicPr>
        <p:blipFill>
          <a:blip r:embed="rId3"/>
          <a:stretch>
            <a:fillRect/>
          </a:stretch>
        </p:blipFill>
        <p:spPr>
          <a:xfrm>
            <a:off x="1573955" y="6026910"/>
            <a:ext cx="4721914" cy="831090"/>
          </a:xfrm>
          <a:prstGeom prst="rect">
            <a:avLst/>
          </a:prstGeom>
        </p:spPr>
      </p:pic>
      <p:sp>
        <p:nvSpPr>
          <p:cNvPr id="9" name="Rectangle 8">
            <a:extLst>
              <a:ext uri="{FF2B5EF4-FFF2-40B4-BE49-F238E27FC236}">
                <a16:creationId xmlns:a16="http://schemas.microsoft.com/office/drawing/2014/main" id="{919A4296-A4EF-4034-8685-9EBBACC5F1B4}"/>
              </a:ext>
            </a:extLst>
          </p:cNvPr>
          <p:cNvSpPr/>
          <p:nvPr/>
        </p:nvSpPr>
        <p:spPr>
          <a:xfrm>
            <a:off x="6461759" y="1824558"/>
            <a:ext cx="5143375" cy="2677656"/>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rebuchet MS"/>
                <a:ea typeface="+mn-ea"/>
                <a:cs typeface="+mn-cs"/>
              </a:rPr>
              <a:t>Multiple reasons that landowners would be interested in restoring wetlands from financial payments, water quality, habitat, etc.</a:t>
            </a:r>
          </a:p>
        </p:txBody>
      </p:sp>
    </p:spTree>
    <p:extLst>
      <p:ext uri="{BB962C8B-B14F-4D97-AF65-F5344CB8AC3E}">
        <p14:creationId xmlns:p14="http://schemas.microsoft.com/office/powerpoint/2010/main" val="73934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14CE5-D6FE-4A0A-9403-F78E9C91FF9E}"/>
              </a:ext>
            </a:extLst>
          </p:cNvPr>
          <p:cNvSpPr>
            <a:spLocks noGrp="1"/>
          </p:cNvSpPr>
          <p:nvPr>
            <p:ph type="title"/>
          </p:nvPr>
        </p:nvSpPr>
        <p:spPr>
          <a:xfrm>
            <a:off x="655320" y="365125"/>
            <a:ext cx="5120114" cy="1692794"/>
          </a:xfrm>
        </p:spPr>
        <p:txBody>
          <a:bodyPr>
            <a:normAutofit/>
          </a:bodyPr>
          <a:lstStyle/>
          <a:p>
            <a:r>
              <a:rPr lang="en-US" dirty="0"/>
              <a:t>Overview</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7B93505-537A-443F-AD2D-E3C6480FB359}"/>
              </a:ext>
            </a:extLst>
          </p:cNvPr>
          <p:cNvSpPr>
            <a:spLocks noGrp="1"/>
          </p:cNvSpPr>
          <p:nvPr>
            <p:ph idx="1"/>
          </p:nvPr>
        </p:nvSpPr>
        <p:spPr>
          <a:xfrm>
            <a:off x="553721" y="2460734"/>
            <a:ext cx="5120113" cy="3635262"/>
          </a:xfrm>
        </p:spPr>
        <p:txBody>
          <a:bodyPr>
            <a:normAutofit/>
          </a:bodyPr>
          <a:lstStyle/>
          <a:p>
            <a:r>
              <a:rPr lang="en-US" sz="2400" dirty="0"/>
              <a:t>Engaging agricultural landowners and operators is critical to meeting our conservation goals</a:t>
            </a:r>
          </a:p>
          <a:p>
            <a:r>
              <a:rPr lang="en-US" sz="2400" dirty="0"/>
              <a:t>Outreach is a large portion of conservation practitioners' efforts</a:t>
            </a:r>
          </a:p>
          <a:p>
            <a:r>
              <a:rPr lang="en-US" sz="2400" dirty="0"/>
              <a:t>Outreach and engagement is complex and difficult to evaluate</a:t>
            </a:r>
          </a:p>
          <a:p>
            <a:r>
              <a:rPr lang="en-US" sz="2400" dirty="0"/>
              <a:t>Working together we can find ways to accelerate our efforts</a:t>
            </a:r>
          </a:p>
        </p:txBody>
      </p:sp>
      <p:pic>
        <p:nvPicPr>
          <p:cNvPr id="5" name="Picture 4" descr="A person standing next to a tree&#10;&#10;Description generated with very high confidence">
            <a:extLst>
              <a:ext uri="{FF2B5EF4-FFF2-40B4-BE49-F238E27FC236}">
                <a16:creationId xmlns:a16="http://schemas.microsoft.com/office/drawing/2014/main" id="{E0D77677-48C3-46E6-98F8-113BA4B93E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699" r="14260"/>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10262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6569" y="1905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9331" name="Group 20"/>
          <p:cNvGrpSpPr>
            <a:grpSpLocks/>
          </p:cNvGrpSpPr>
          <p:nvPr/>
        </p:nvGrpSpPr>
        <p:grpSpPr bwMode="auto">
          <a:xfrm>
            <a:off x="6118225" y="650875"/>
            <a:ext cx="4572000" cy="4033838"/>
            <a:chOff x="4821272" y="1123950"/>
            <a:chExt cx="4104868" cy="3748085"/>
          </a:xfrm>
        </p:grpSpPr>
        <p:pic>
          <p:nvPicPr>
            <p:cNvPr id="99347" name="Picture 2"/>
            <p:cNvPicPr>
              <a:picLocks noChangeAspect="1" noChangeArrowheads="1"/>
            </p:cNvPicPr>
            <p:nvPr/>
          </p:nvPicPr>
          <p:blipFill>
            <a:blip r:embed="rId3">
              <a:extLst>
                <a:ext uri="{28A0092B-C50C-407E-A947-70E740481C1C}">
                  <a14:useLocalDpi xmlns:a14="http://schemas.microsoft.com/office/drawing/2010/main" val="0"/>
                </a:ext>
              </a:extLst>
            </a:blip>
            <a:srcRect t="13133" r="5040"/>
            <a:stretch>
              <a:fillRect/>
            </a:stretch>
          </p:blipFill>
          <p:spPr bwMode="auto">
            <a:xfrm>
              <a:off x="4821272" y="1123950"/>
              <a:ext cx="4104868" cy="3748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reeform 7"/>
            <p:cNvSpPr/>
            <p:nvPr/>
          </p:nvSpPr>
          <p:spPr>
            <a:xfrm>
              <a:off x="6286482" y="1343732"/>
              <a:ext cx="1114586" cy="2551825"/>
            </a:xfrm>
            <a:custGeom>
              <a:avLst/>
              <a:gdLst>
                <a:gd name="connsiteX0" fmla="*/ 0 w 1114425"/>
                <a:gd name="connsiteY0" fmla="*/ 2552700 h 2552700"/>
                <a:gd name="connsiteX1" fmla="*/ 47625 w 1114425"/>
                <a:gd name="connsiteY1" fmla="*/ 0 h 2552700"/>
                <a:gd name="connsiteX2" fmla="*/ 1114425 w 1114425"/>
                <a:gd name="connsiteY2" fmla="*/ 0 h 2552700"/>
                <a:gd name="connsiteX3" fmla="*/ 1095375 w 1114425"/>
                <a:gd name="connsiteY3" fmla="*/ 1838325 h 2552700"/>
                <a:gd name="connsiteX4" fmla="*/ 628650 w 1114425"/>
                <a:gd name="connsiteY4" fmla="*/ 1838325 h 2552700"/>
                <a:gd name="connsiteX5" fmla="*/ 609600 w 1114425"/>
                <a:gd name="connsiteY5" fmla="*/ 2552700 h 2552700"/>
                <a:gd name="connsiteX6" fmla="*/ 0 w 1114425"/>
                <a:gd name="connsiteY6" fmla="*/ 2552700 h 25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4425" h="2552700">
                  <a:moveTo>
                    <a:pt x="0" y="2552700"/>
                  </a:moveTo>
                  <a:lnTo>
                    <a:pt x="47625" y="0"/>
                  </a:lnTo>
                  <a:lnTo>
                    <a:pt x="1114425" y="0"/>
                  </a:lnTo>
                  <a:lnTo>
                    <a:pt x="1095375" y="1838325"/>
                  </a:lnTo>
                  <a:lnTo>
                    <a:pt x="628650" y="1838325"/>
                  </a:lnTo>
                  <a:lnTo>
                    <a:pt x="609600" y="2552700"/>
                  </a:lnTo>
                  <a:lnTo>
                    <a:pt x="0" y="2552700"/>
                  </a:lnTo>
                  <a:close/>
                </a:path>
              </a:pathLst>
            </a:custGeom>
            <a:solidFill>
              <a:srgbClr val="FFFF66">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FFFFF"/>
                </a:solidFill>
              </a:endParaRPr>
            </a:p>
          </p:txBody>
        </p:sp>
        <p:cxnSp>
          <p:nvCxnSpPr>
            <p:cNvPr id="10" name="Straight Arrow Connector 9"/>
            <p:cNvCxnSpPr/>
            <p:nvPr/>
          </p:nvCxnSpPr>
          <p:spPr>
            <a:xfrm>
              <a:off x="6286482" y="2619644"/>
              <a:ext cx="429016"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99350" name="TextBox 13"/>
            <p:cNvSpPr txBox="1">
              <a:spLocks noChangeArrowheads="1"/>
            </p:cNvSpPr>
            <p:nvPr/>
          </p:nvSpPr>
          <p:spPr bwMode="auto">
            <a:xfrm>
              <a:off x="5571720" y="2479321"/>
              <a:ext cx="829080" cy="228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bg1"/>
                  </a:solidFill>
                  <a:latin typeface="Oakleaf" pitchFamily="2" charset="0"/>
                </a:defRPr>
              </a:lvl1pPr>
              <a:lvl2pPr marL="742950" indent="-285750" eaLnBrk="0" hangingPunct="0">
                <a:spcBef>
                  <a:spcPct val="20000"/>
                </a:spcBef>
                <a:buChar char="–"/>
                <a:defRPr sz="2400">
                  <a:solidFill>
                    <a:schemeClr val="bg1"/>
                  </a:solidFill>
                  <a:latin typeface="Oakleaf" pitchFamily="2" charset="0"/>
                </a:defRPr>
              </a:lvl2pPr>
              <a:lvl3pPr marL="1143000" indent="-228600" eaLnBrk="0" hangingPunct="0">
                <a:spcBef>
                  <a:spcPct val="20000"/>
                </a:spcBef>
                <a:buChar char="•"/>
                <a:defRPr sz="2000">
                  <a:solidFill>
                    <a:schemeClr val="bg1"/>
                  </a:solidFill>
                  <a:latin typeface="Oakleaf" pitchFamily="2" charset="0"/>
                </a:defRPr>
              </a:lvl3pPr>
              <a:lvl4pPr marL="1600200" indent="-228600" eaLnBrk="0" hangingPunct="0">
                <a:spcBef>
                  <a:spcPct val="20000"/>
                </a:spcBef>
                <a:buChar char="–"/>
                <a:defRPr sz="2000">
                  <a:solidFill>
                    <a:schemeClr val="bg1"/>
                  </a:solidFill>
                  <a:latin typeface="Oakleaf" pitchFamily="2" charset="0"/>
                </a:defRPr>
              </a:lvl4pPr>
              <a:lvl5pPr marL="2057400" indent="-228600" eaLnBrk="0" hangingPunct="0">
                <a:spcBef>
                  <a:spcPct val="20000"/>
                </a:spcBef>
                <a:buChar char="»"/>
                <a:defRPr sz="2000">
                  <a:solidFill>
                    <a:schemeClr val="bg1"/>
                  </a:solidFill>
                  <a:latin typeface="Oakleaf" pitchFamily="2" charset="0"/>
                </a:defRPr>
              </a:lvl5pPr>
              <a:lvl6pPr marL="2514600" indent="-228600" eaLnBrk="0" fontAlgn="base" hangingPunct="0">
                <a:spcBef>
                  <a:spcPct val="20000"/>
                </a:spcBef>
                <a:spcAft>
                  <a:spcPct val="0"/>
                </a:spcAft>
                <a:buChar char="»"/>
                <a:defRPr sz="2000">
                  <a:solidFill>
                    <a:schemeClr val="bg1"/>
                  </a:solidFill>
                  <a:latin typeface="Oakleaf" pitchFamily="2" charset="0"/>
                </a:defRPr>
              </a:lvl6pPr>
              <a:lvl7pPr marL="2971800" indent="-228600" eaLnBrk="0" fontAlgn="base" hangingPunct="0">
                <a:spcBef>
                  <a:spcPct val="20000"/>
                </a:spcBef>
                <a:spcAft>
                  <a:spcPct val="0"/>
                </a:spcAft>
                <a:buChar char="»"/>
                <a:defRPr sz="2000">
                  <a:solidFill>
                    <a:schemeClr val="bg1"/>
                  </a:solidFill>
                  <a:latin typeface="Oakleaf" pitchFamily="2" charset="0"/>
                </a:defRPr>
              </a:lvl7pPr>
              <a:lvl8pPr marL="3429000" indent="-228600" eaLnBrk="0" fontAlgn="base" hangingPunct="0">
                <a:spcBef>
                  <a:spcPct val="20000"/>
                </a:spcBef>
                <a:spcAft>
                  <a:spcPct val="0"/>
                </a:spcAft>
                <a:buChar char="»"/>
                <a:defRPr sz="2000">
                  <a:solidFill>
                    <a:schemeClr val="bg1"/>
                  </a:solidFill>
                  <a:latin typeface="Oakleaf" pitchFamily="2" charset="0"/>
                </a:defRPr>
              </a:lvl8pPr>
              <a:lvl9pPr marL="3886200" indent="-228600" eaLnBrk="0" fontAlgn="base" hangingPunct="0">
                <a:spcBef>
                  <a:spcPct val="20000"/>
                </a:spcBef>
                <a:spcAft>
                  <a:spcPct val="0"/>
                </a:spcAft>
                <a:buChar char="»"/>
                <a:defRPr sz="2000">
                  <a:solidFill>
                    <a:schemeClr val="bg1"/>
                  </a:solidFill>
                  <a:latin typeface="Oakleaf" pitchFamily="2" charset="0"/>
                </a:defRPr>
              </a:lvl9pPr>
            </a:lstStyle>
            <a:p>
              <a:pPr eaLnBrk="1" fontAlgn="base" hangingPunct="1">
                <a:spcBef>
                  <a:spcPct val="0"/>
                </a:spcBef>
                <a:spcAft>
                  <a:spcPct val="0"/>
                </a:spcAft>
              </a:pPr>
              <a:r>
                <a:rPr lang="en-US" altLang="en-US" sz="1000">
                  <a:solidFill>
                    <a:srgbClr val="000000"/>
                  </a:solidFill>
                  <a:latin typeface="Arial" pitchFamily="34" charset="0"/>
                </a:rPr>
                <a:t>50 lbs./year</a:t>
              </a:r>
            </a:p>
          </p:txBody>
        </p:sp>
        <p:cxnSp>
          <p:nvCxnSpPr>
            <p:cNvPr id="18" name="Straight Arrow Connector 17"/>
            <p:cNvCxnSpPr/>
            <p:nvPr/>
          </p:nvCxnSpPr>
          <p:spPr>
            <a:xfrm flipH="1">
              <a:off x="6982029" y="2619644"/>
              <a:ext cx="429016"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99352" name="TextBox 18"/>
            <p:cNvSpPr txBox="1">
              <a:spLocks noChangeArrowheads="1"/>
            </p:cNvSpPr>
            <p:nvPr/>
          </p:nvSpPr>
          <p:spPr bwMode="auto">
            <a:xfrm>
              <a:off x="7395960" y="2496264"/>
              <a:ext cx="947940" cy="228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800">
                  <a:solidFill>
                    <a:schemeClr val="bg1"/>
                  </a:solidFill>
                  <a:latin typeface="Oakleaf" pitchFamily="2" charset="0"/>
                </a:defRPr>
              </a:lvl1pPr>
              <a:lvl2pPr marL="742950" indent="-285750" eaLnBrk="0" hangingPunct="0">
                <a:spcBef>
                  <a:spcPct val="20000"/>
                </a:spcBef>
                <a:buChar char="–"/>
                <a:defRPr sz="2400">
                  <a:solidFill>
                    <a:schemeClr val="bg1"/>
                  </a:solidFill>
                  <a:latin typeface="Oakleaf" pitchFamily="2" charset="0"/>
                </a:defRPr>
              </a:lvl2pPr>
              <a:lvl3pPr marL="1143000" indent="-228600" eaLnBrk="0" hangingPunct="0">
                <a:spcBef>
                  <a:spcPct val="20000"/>
                </a:spcBef>
                <a:buChar char="•"/>
                <a:defRPr sz="2000">
                  <a:solidFill>
                    <a:schemeClr val="bg1"/>
                  </a:solidFill>
                  <a:latin typeface="Oakleaf" pitchFamily="2" charset="0"/>
                </a:defRPr>
              </a:lvl3pPr>
              <a:lvl4pPr marL="1600200" indent="-228600" eaLnBrk="0" hangingPunct="0">
                <a:spcBef>
                  <a:spcPct val="20000"/>
                </a:spcBef>
                <a:buChar char="–"/>
                <a:defRPr sz="2000">
                  <a:solidFill>
                    <a:schemeClr val="bg1"/>
                  </a:solidFill>
                  <a:latin typeface="Oakleaf" pitchFamily="2" charset="0"/>
                </a:defRPr>
              </a:lvl4pPr>
              <a:lvl5pPr marL="2057400" indent="-228600" eaLnBrk="0" hangingPunct="0">
                <a:spcBef>
                  <a:spcPct val="20000"/>
                </a:spcBef>
                <a:buChar char="»"/>
                <a:defRPr sz="2000">
                  <a:solidFill>
                    <a:schemeClr val="bg1"/>
                  </a:solidFill>
                  <a:latin typeface="Oakleaf" pitchFamily="2" charset="0"/>
                </a:defRPr>
              </a:lvl5pPr>
              <a:lvl6pPr marL="2514600" indent="-228600" eaLnBrk="0" fontAlgn="base" hangingPunct="0">
                <a:spcBef>
                  <a:spcPct val="20000"/>
                </a:spcBef>
                <a:spcAft>
                  <a:spcPct val="0"/>
                </a:spcAft>
                <a:buChar char="»"/>
                <a:defRPr sz="2000">
                  <a:solidFill>
                    <a:schemeClr val="bg1"/>
                  </a:solidFill>
                  <a:latin typeface="Oakleaf" pitchFamily="2" charset="0"/>
                </a:defRPr>
              </a:lvl6pPr>
              <a:lvl7pPr marL="2971800" indent="-228600" eaLnBrk="0" fontAlgn="base" hangingPunct="0">
                <a:spcBef>
                  <a:spcPct val="20000"/>
                </a:spcBef>
                <a:spcAft>
                  <a:spcPct val="0"/>
                </a:spcAft>
                <a:buChar char="»"/>
                <a:defRPr sz="2000">
                  <a:solidFill>
                    <a:schemeClr val="bg1"/>
                  </a:solidFill>
                  <a:latin typeface="Oakleaf" pitchFamily="2" charset="0"/>
                </a:defRPr>
              </a:lvl7pPr>
              <a:lvl8pPr marL="3429000" indent="-228600" eaLnBrk="0" fontAlgn="base" hangingPunct="0">
                <a:spcBef>
                  <a:spcPct val="20000"/>
                </a:spcBef>
                <a:spcAft>
                  <a:spcPct val="0"/>
                </a:spcAft>
                <a:buChar char="»"/>
                <a:defRPr sz="2000">
                  <a:solidFill>
                    <a:schemeClr val="bg1"/>
                  </a:solidFill>
                  <a:latin typeface="Oakleaf" pitchFamily="2" charset="0"/>
                </a:defRPr>
              </a:lvl8pPr>
              <a:lvl9pPr marL="3886200" indent="-228600" eaLnBrk="0" fontAlgn="base" hangingPunct="0">
                <a:spcBef>
                  <a:spcPct val="20000"/>
                </a:spcBef>
                <a:spcAft>
                  <a:spcPct val="0"/>
                </a:spcAft>
                <a:buChar char="»"/>
                <a:defRPr sz="2000">
                  <a:solidFill>
                    <a:schemeClr val="bg1"/>
                  </a:solidFill>
                  <a:latin typeface="Oakleaf" pitchFamily="2" charset="0"/>
                </a:defRPr>
              </a:lvl9pPr>
            </a:lstStyle>
            <a:p>
              <a:pPr eaLnBrk="1" fontAlgn="base" hangingPunct="1">
                <a:spcBef>
                  <a:spcPct val="0"/>
                </a:spcBef>
                <a:spcAft>
                  <a:spcPct val="0"/>
                </a:spcAft>
              </a:pPr>
              <a:r>
                <a:rPr lang="en-US" altLang="en-US" sz="1000">
                  <a:solidFill>
                    <a:srgbClr val="000000"/>
                  </a:solidFill>
                  <a:latin typeface="Arial" pitchFamily="34" charset="0"/>
                </a:rPr>
                <a:t>150 lbs./year</a:t>
              </a:r>
            </a:p>
          </p:txBody>
        </p:sp>
      </p:grpSp>
      <p:graphicFrame>
        <p:nvGraphicFramePr>
          <p:cNvPr id="3" name="Table 2"/>
          <p:cNvGraphicFramePr>
            <a:graphicFrameLocks noGrp="1"/>
          </p:cNvGraphicFramePr>
          <p:nvPr/>
        </p:nvGraphicFramePr>
        <p:xfrm>
          <a:off x="7392988" y="4884738"/>
          <a:ext cx="2816226" cy="1658936"/>
        </p:xfrm>
        <a:graphic>
          <a:graphicData uri="http://schemas.openxmlformats.org/drawingml/2006/table">
            <a:tbl>
              <a:tblPr firstRow="1" bandRow="1">
                <a:tableStyleId>{5C22544A-7EE6-4342-B048-85BDC9FD1C3A}</a:tableStyleId>
              </a:tblPr>
              <a:tblGrid>
                <a:gridCol w="1408113">
                  <a:extLst>
                    <a:ext uri="{9D8B030D-6E8A-4147-A177-3AD203B41FA5}">
                      <a16:colId xmlns:a16="http://schemas.microsoft.com/office/drawing/2014/main" val="20000"/>
                    </a:ext>
                  </a:extLst>
                </a:gridCol>
                <a:gridCol w="1408113">
                  <a:extLst>
                    <a:ext uri="{9D8B030D-6E8A-4147-A177-3AD203B41FA5}">
                      <a16:colId xmlns:a16="http://schemas.microsoft.com/office/drawing/2014/main" val="20001"/>
                    </a:ext>
                  </a:extLst>
                </a:gridCol>
              </a:tblGrid>
              <a:tr h="789842">
                <a:tc>
                  <a:txBody>
                    <a:bodyPr/>
                    <a:lstStyle/>
                    <a:p>
                      <a:pPr algn="ctr"/>
                      <a:r>
                        <a:rPr lang="en-US" sz="1400" dirty="0">
                          <a:solidFill>
                            <a:schemeClr val="tx1"/>
                          </a:solidFill>
                        </a:rPr>
                        <a:t>Percentile</a:t>
                      </a:r>
                    </a:p>
                  </a:txBody>
                  <a:tcPr marL="91483" marR="91483" marT="45732" marB="45732" anchor="ctr"/>
                </a:tc>
                <a:tc>
                  <a:txBody>
                    <a:bodyPr/>
                    <a:lstStyle/>
                    <a:p>
                      <a:pPr algn="ctr"/>
                      <a:r>
                        <a:rPr lang="en-US" sz="1400" dirty="0">
                          <a:solidFill>
                            <a:schemeClr val="tx1"/>
                          </a:solidFill>
                        </a:rPr>
                        <a:t>TN</a:t>
                      </a:r>
                      <a:r>
                        <a:rPr lang="en-US" sz="1400" baseline="0" dirty="0">
                          <a:solidFill>
                            <a:schemeClr val="tx1"/>
                          </a:solidFill>
                        </a:rPr>
                        <a:t> Retention per Acre per Year</a:t>
                      </a:r>
                      <a:endParaRPr lang="en-US" sz="1400" dirty="0">
                        <a:solidFill>
                          <a:schemeClr val="tx1"/>
                        </a:solidFill>
                      </a:endParaRPr>
                    </a:p>
                  </a:txBody>
                  <a:tcPr marL="91483" marR="91483" marT="45732" marB="45732" anchor="ctr"/>
                </a:tc>
                <a:extLst>
                  <a:ext uri="{0D108BD9-81ED-4DB2-BD59-A6C34878D82A}">
                    <a16:rowId xmlns:a16="http://schemas.microsoft.com/office/drawing/2014/main" val="10000"/>
                  </a:ext>
                </a:extLst>
              </a:tr>
              <a:tr h="434547">
                <a:tc>
                  <a:txBody>
                    <a:bodyPr/>
                    <a:lstStyle/>
                    <a:p>
                      <a:pPr algn="ctr"/>
                      <a:r>
                        <a:rPr lang="en-US" sz="1400" dirty="0"/>
                        <a:t>50</a:t>
                      </a:r>
                    </a:p>
                  </a:txBody>
                  <a:tcPr marL="91483" marR="91483" marT="45732" marB="45732" anchor="ctr"/>
                </a:tc>
                <a:tc>
                  <a:txBody>
                    <a:bodyPr/>
                    <a:lstStyle/>
                    <a:p>
                      <a:pPr algn="ctr"/>
                      <a:r>
                        <a:rPr lang="en-US" sz="1400" dirty="0"/>
                        <a:t>65</a:t>
                      </a:r>
                    </a:p>
                  </a:txBody>
                  <a:tcPr marL="91483" marR="91483" marT="45732" marB="45732" anchor="ctr"/>
                </a:tc>
                <a:extLst>
                  <a:ext uri="{0D108BD9-81ED-4DB2-BD59-A6C34878D82A}">
                    <a16:rowId xmlns:a16="http://schemas.microsoft.com/office/drawing/2014/main" val="10001"/>
                  </a:ext>
                </a:extLst>
              </a:tr>
              <a:tr h="434547">
                <a:tc>
                  <a:txBody>
                    <a:bodyPr/>
                    <a:lstStyle/>
                    <a:p>
                      <a:pPr algn="ctr"/>
                      <a:r>
                        <a:rPr lang="en-US" sz="1400" dirty="0"/>
                        <a:t>90</a:t>
                      </a:r>
                    </a:p>
                  </a:txBody>
                  <a:tcPr marL="91483" marR="91483" marT="45732" marB="45732" anchor="ctr"/>
                </a:tc>
                <a:tc>
                  <a:txBody>
                    <a:bodyPr/>
                    <a:lstStyle/>
                    <a:p>
                      <a:pPr algn="ctr"/>
                      <a:r>
                        <a:rPr lang="en-US" sz="1400" dirty="0"/>
                        <a:t>250</a:t>
                      </a:r>
                    </a:p>
                  </a:txBody>
                  <a:tcPr marL="91483" marR="91483" marT="45732" marB="45732" anchor="ctr"/>
                </a:tc>
                <a:extLst>
                  <a:ext uri="{0D108BD9-81ED-4DB2-BD59-A6C34878D82A}">
                    <a16:rowId xmlns:a16="http://schemas.microsoft.com/office/drawing/2014/main" val="10002"/>
                  </a:ext>
                </a:extLst>
              </a:tr>
            </a:tbl>
          </a:graphicData>
        </a:graphic>
      </p:graphicFrame>
      <p:sp>
        <p:nvSpPr>
          <p:cNvPr id="12" name="TextBox 11"/>
          <p:cNvSpPr txBox="1"/>
          <p:nvPr/>
        </p:nvSpPr>
        <p:spPr>
          <a:xfrm>
            <a:off x="1524000" y="19051"/>
            <a:ext cx="9144000" cy="584775"/>
          </a:xfrm>
          <a:prstGeom prst="rect">
            <a:avLst/>
          </a:prstGeom>
          <a:solidFill>
            <a:schemeClr val="tx1"/>
          </a:solidFill>
        </p:spPr>
        <p:txBody>
          <a:bodyPr wrap="square" rtlCol="0">
            <a:spAutoFit/>
          </a:bodyPr>
          <a:lstStyle/>
          <a:p>
            <a:pPr algn="ctr"/>
            <a:r>
              <a:rPr lang="en-US" sz="3200" dirty="0">
                <a:solidFill>
                  <a:schemeClr val="bg1"/>
                </a:solidFill>
              </a:rPr>
              <a:t>Targeting for Greatest Returns on Investments</a:t>
            </a:r>
          </a:p>
        </p:txBody>
      </p:sp>
      <p:sp>
        <p:nvSpPr>
          <p:cNvPr id="4" name="TextBox 3">
            <a:extLst>
              <a:ext uri="{FF2B5EF4-FFF2-40B4-BE49-F238E27FC236}">
                <a16:creationId xmlns:a16="http://schemas.microsoft.com/office/drawing/2014/main" id="{4F39161C-5C27-468F-B136-DDD55DFA94FD}"/>
              </a:ext>
            </a:extLst>
          </p:cNvPr>
          <p:cNvSpPr txBox="1"/>
          <p:nvPr/>
        </p:nvSpPr>
        <p:spPr>
          <a:xfrm>
            <a:off x="10720417" y="6211669"/>
            <a:ext cx="1524000" cy="646331"/>
          </a:xfrm>
          <a:prstGeom prst="rect">
            <a:avLst/>
          </a:prstGeom>
          <a:noFill/>
        </p:spPr>
        <p:txBody>
          <a:bodyPr wrap="square" rtlCol="0">
            <a:spAutoFit/>
          </a:bodyPr>
          <a:lstStyle/>
          <a:p>
            <a:pPr algn="ctr"/>
            <a:r>
              <a:rPr lang="en-US" dirty="0"/>
              <a:t>Boomer, K. unpublished </a:t>
            </a:r>
          </a:p>
        </p:txBody>
      </p:sp>
    </p:spTree>
    <p:extLst>
      <p:ext uri="{BB962C8B-B14F-4D97-AF65-F5344CB8AC3E}">
        <p14:creationId xmlns:p14="http://schemas.microsoft.com/office/powerpoint/2010/main" val="3014373796"/>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3789815" y="0"/>
            <a:ext cx="8402185" cy="6858000"/>
          </a:xfrm>
        </p:spPr>
      </p:pic>
      <p:sp>
        <p:nvSpPr>
          <p:cNvPr id="5" name="Content Placeholder 2"/>
          <p:cNvSpPr txBox="1">
            <a:spLocks/>
          </p:cNvSpPr>
          <p:nvPr/>
        </p:nvSpPr>
        <p:spPr>
          <a:xfrm>
            <a:off x="162492" y="1181100"/>
            <a:ext cx="3495108" cy="4495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457200">
              <a:spcAft>
                <a:spcPts val="600"/>
              </a:spcAft>
              <a:buFont typeface="Wingdings" panose="05000000000000000000" pitchFamily="2" charset="2"/>
              <a:buChar char="§"/>
            </a:pPr>
            <a:r>
              <a:rPr lang="en-US" sz="2400" dirty="0">
                <a:latin typeface="Calibri"/>
              </a:rPr>
              <a:t>3,400 acres (more than 5 square miles) of floodplain disconnected from river</a:t>
            </a:r>
          </a:p>
          <a:p>
            <a:pPr marL="731520" lvl="1" indent="-457200">
              <a:spcAft>
                <a:spcPts val="600"/>
              </a:spcAft>
              <a:buFont typeface="Wingdings" panose="05000000000000000000" pitchFamily="2" charset="2"/>
              <a:buChar char="§"/>
            </a:pPr>
            <a:endParaRPr lang="en-US" sz="2400" dirty="0">
              <a:latin typeface="Calibri"/>
            </a:endParaRPr>
          </a:p>
          <a:p>
            <a:pPr marL="731520" lvl="1" indent="-457200">
              <a:spcAft>
                <a:spcPts val="600"/>
              </a:spcAft>
              <a:buFont typeface="Wingdings" panose="05000000000000000000" pitchFamily="2" charset="2"/>
              <a:buChar char="§"/>
            </a:pPr>
            <a:r>
              <a:rPr lang="en-US" sz="2400" dirty="0">
                <a:latin typeface="Calibri"/>
              </a:rPr>
              <a:t>9.3 miles of dredged and straightened channel</a:t>
            </a:r>
          </a:p>
          <a:p>
            <a:pPr marL="731520" lvl="1" indent="-457200">
              <a:spcAft>
                <a:spcPts val="600"/>
              </a:spcAft>
              <a:buFont typeface="Wingdings" panose="05000000000000000000" pitchFamily="2" charset="2"/>
              <a:buChar char="§"/>
            </a:pPr>
            <a:endParaRPr lang="en-US" sz="2400" dirty="0">
              <a:latin typeface="Calibri"/>
            </a:endParaRPr>
          </a:p>
        </p:txBody>
      </p:sp>
      <p:sp>
        <p:nvSpPr>
          <p:cNvPr id="3" name="TextBox 2">
            <a:extLst>
              <a:ext uri="{FF2B5EF4-FFF2-40B4-BE49-F238E27FC236}">
                <a16:creationId xmlns:a16="http://schemas.microsoft.com/office/drawing/2014/main" id="{220CDCE3-A98B-4066-8000-C8A7587B8CC8}"/>
              </a:ext>
            </a:extLst>
          </p:cNvPr>
          <p:cNvSpPr txBox="1"/>
          <p:nvPr/>
        </p:nvSpPr>
        <p:spPr>
          <a:xfrm>
            <a:off x="162492" y="381000"/>
            <a:ext cx="3627323" cy="523220"/>
          </a:xfrm>
          <a:prstGeom prst="rect">
            <a:avLst/>
          </a:prstGeom>
          <a:noFill/>
        </p:spPr>
        <p:txBody>
          <a:bodyPr wrap="square" rtlCol="0">
            <a:spAutoFit/>
          </a:bodyPr>
          <a:lstStyle/>
          <a:p>
            <a:r>
              <a:rPr lang="en-US" sz="2800" b="1" dirty="0"/>
              <a:t>Pocomoke Project Area</a:t>
            </a:r>
          </a:p>
        </p:txBody>
      </p:sp>
    </p:spTree>
    <p:extLst>
      <p:ext uri="{BB962C8B-B14F-4D97-AF65-F5344CB8AC3E}">
        <p14:creationId xmlns:p14="http://schemas.microsoft.com/office/powerpoint/2010/main" val="238209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1905001" y="0"/>
            <a:ext cx="8400361" cy="6858000"/>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067800" y="5088467"/>
            <a:ext cx="1185333" cy="1735667"/>
          </a:xfrm>
          <a:prstGeom prst="rect">
            <a:avLst/>
          </a:prstGeom>
        </p:spPr>
      </p:pic>
    </p:spTree>
    <p:extLst>
      <p:ext uri="{BB962C8B-B14F-4D97-AF65-F5344CB8AC3E}">
        <p14:creationId xmlns:p14="http://schemas.microsoft.com/office/powerpoint/2010/main" val="1033843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621B9-3AB9-4A2C-A350-F3A999A08E3B}"/>
              </a:ext>
            </a:extLst>
          </p:cNvPr>
          <p:cNvSpPr>
            <a:spLocks noGrp="1"/>
          </p:cNvSpPr>
          <p:nvPr>
            <p:ph type="title"/>
          </p:nvPr>
        </p:nvSpPr>
        <p:spPr/>
        <p:txBody>
          <a:bodyPr/>
          <a:lstStyle/>
          <a:p>
            <a:r>
              <a:rPr lang="en-US" dirty="0"/>
              <a:t>Awareness</a:t>
            </a:r>
          </a:p>
        </p:txBody>
      </p:sp>
      <p:pic>
        <p:nvPicPr>
          <p:cNvPr id="4" name="Content Placeholder 3">
            <a:extLst>
              <a:ext uri="{FF2B5EF4-FFF2-40B4-BE49-F238E27FC236}">
                <a16:creationId xmlns:a16="http://schemas.microsoft.com/office/drawing/2014/main" id="{A0CA693C-B6E0-482E-858A-B8888697EC5D}"/>
              </a:ext>
            </a:extLst>
          </p:cNvPr>
          <p:cNvPicPr>
            <a:picLocks noGrp="1" noChangeAspect="1"/>
          </p:cNvPicPr>
          <p:nvPr>
            <p:ph idx="1"/>
          </p:nvPr>
        </p:nvPicPr>
        <p:blipFill rotWithShape="1">
          <a:blip r:embed="rId2"/>
          <a:srcRect l="22434" t="21189" r="44857" b="8999"/>
          <a:stretch/>
        </p:blipFill>
        <p:spPr>
          <a:xfrm rot="1130978">
            <a:off x="6790494" y="1071263"/>
            <a:ext cx="4157739" cy="4989286"/>
          </a:xfrm>
          <a:prstGeom prst="rect">
            <a:avLst/>
          </a:prstGeom>
          <a:ln w="38100">
            <a:solidFill>
              <a:schemeClr val="tx1"/>
            </a:solidFill>
          </a:ln>
        </p:spPr>
      </p:pic>
      <p:pic>
        <p:nvPicPr>
          <p:cNvPr id="5" name="Picture 4">
            <a:extLst>
              <a:ext uri="{FF2B5EF4-FFF2-40B4-BE49-F238E27FC236}">
                <a16:creationId xmlns:a16="http://schemas.microsoft.com/office/drawing/2014/main" id="{89EFA6D3-5CC8-4AE1-AA4B-A23C4319EB30}"/>
              </a:ext>
            </a:extLst>
          </p:cNvPr>
          <p:cNvPicPr>
            <a:picLocks noChangeAspect="1"/>
          </p:cNvPicPr>
          <p:nvPr/>
        </p:nvPicPr>
        <p:blipFill rotWithShape="1">
          <a:blip r:embed="rId3"/>
          <a:srcRect l="37024" t="27291" r="22262" b="18503"/>
          <a:stretch/>
        </p:blipFill>
        <p:spPr>
          <a:xfrm>
            <a:off x="453458" y="1660908"/>
            <a:ext cx="5642542" cy="4223657"/>
          </a:xfrm>
          <a:prstGeom prst="rect">
            <a:avLst/>
          </a:prstGeom>
          <a:ln w="57150">
            <a:solidFill>
              <a:schemeClr val="tx1"/>
            </a:solidFill>
          </a:ln>
        </p:spPr>
      </p:pic>
    </p:spTree>
    <p:extLst>
      <p:ext uri="{BB962C8B-B14F-4D97-AF65-F5344CB8AC3E}">
        <p14:creationId xmlns:p14="http://schemas.microsoft.com/office/powerpoint/2010/main" val="3792216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530DB-B8AA-48D5-A052-DBD3FE74DB60}"/>
              </a:ext>
            </a:extLst>
          </p:cNvPr>
          <p:cNvSpPr>
            <a:spLocks noGrp="1"/>
          </p:cNvSpPr>
          <p:nvPr>
            <p:ph type="title"/>
          </p:nvPr>
        </p:nvSpPr>
        <p:spPr>
          <a:xfrm>
            <a:off x="0" y="1828800"/>
            <a:ext cx="4559660" cy="707887"/>
          </a:xfrm>
        </p:spPr>
        <p:txBody>
          <a:bodyPr>
            <a:normAutofit/>
          </a:bodyPr>
          <a:lstStyle/>
          <a:p>
            <a:r>
              <a:rPr lang="en-US" sz="2800" dirty="0">
                <a:solidFill>
                  <a:schemeClr val="tx1"/>
                </a:solidFill>
                <a:latin typeface="+mn-lt"/>
              </a:rPr>
              <a:t>Dedicated outreach capacity</a:t>
            </a:r>
          </a:p>
        </p:txBody>
      </p:sp>
      <p:pic>
        <p:nvPicPr>
          <p:cNvPr id="6" name="Picture 5" descr="A person standing next to a tree&#10;&#10;Description generated with very high confidence">
            <a:extLst>
              <a:ext uri="{FF2B5EF4-FFF2-40B4-BE49-F238E27FC236}">
                <a16:creationId xmlns:a16="http://schemas.microsoft.com/office/drawing/2014/main" id="{6D53C563-80B1-4561-8963-941FC8F6EA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417"/>
          <a:stretch/>
        </p:blipFill>
        <p:spPr>
          <a:xfrm>
            <a:off x="4732017" y="0"/>
            <a:ext cx="7459983" cy="6858000"/>
          </a:xfrm>
          <a:prstGeom prst="rect">
            <a:avLst/>
          </a:prstGeom>
        </p:spPr>
      </p:pic>
      <p:sp>
        <p:nvSpPr>
          <p:cNvPr id="7" name="TextBox 6">
            <a:extLst>
              <a:ext uri="{FF2B5EF4-FFF2-40B4-BE49-F238E27FC236}">
                <a16:creationId xmlns:a16="http://schemas.microsoft.com/office/drawing/2014/main" id="{8E909329-B08B-4EA8-835F-0F9D1002B1F9}"/>
              </a:ext>
            </a:extLst>
          </p:cNvPr>
          <p:cNvSpPr txBox="1"/>
          <p:nvPr/>
        </p:nvSpPr>
        <p:spPr>
          <a:xfrm>
            <a:off x="7895771" y="6386285"/>
            <a:ext cx="429622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a:ea typeface="+mn-ea"/>
                <a:cs typeface="+mn-cs"/>
              </a:rPr>
              <a:t>Mike Dryden, The Nature Conservancy</a:t>
            </a:r>
          </a:p>
        </p:txBody>
      </p:sp>
      <p:sp>
        <p:nvSpPr>
          <p:cNvPr id="3" name="TextBox 2">
            <a:extLst>
              <a:ext uri="{FF2B5EF4-FFF2-40B4-BE49-F238E27FC236}">
                <a16:creationId xmlns:a16="http://schemas.microsoft.com/office/drawing/2014/main" id="{F38DE55C-45E4-42AB-B882-A13352F125B1}"/>
              </a:ext>
            </a:extLst>
          </p:cNvPr>
          <p:cNvSpPr txBox="1"/>
          <p:nvPr/>
        </p:nvSpPr>
        <p:spPr>
          <a:xfrm>
            <a:off x="152400" y="762000"/>
            <a:ext cx="3124200" cy="707886"/>
          </a:xfrm>
          <a:prstGeom prst="rect">
            <a:avLst/>
          </a:prstGeom>
          <a:noFill/>
        </p:spPr>
        <p:txBody>
          <a:bodyPr wrap="square" rtlCol="0">
            <a:spAutoFit/>
          </a:bodyPr>
          <a:lstStyle/>
          <a:p>
            <a:pPr>
              <a:spcBef>
                <a:spcPct val="0"/>
              </a:spcBef>
            </a:pPr>
            <a:r>
              <a:rPr lang="en-US" sz="4000" spc="-100" dirty="0">
                <a:solidFill>
                  <a:schemeClr val="tx2"/>
                </a:solidFill>
                <a:latin typeface="+mj-lt"/>
                <a:ea typeface="+mj-ea"/>
                <a:cs typeface="+mj-cs"/>
              </a:rPr>
              <a:t>Commitment</a:t>
            </a:r>
          </a:p>
        </p:txBody>
      </p:sp>
      <p:sp>
        <p:nvSpPr>
          <p:cNvPr id="4" name="Rectangle 3">
            <a:extLst>
              <a:ext uri="{FF2B5EF4-FFF2-40B4-BE49-F238E27FC236}">
                <a16:creationId xmlns:a16="http://schemas.microsoft.com/office/drawing/2014/main" id="{268192BA-191E-48E9-8FDC-FF32EC280C1E}"/>
              </a:ext>
            </a:extLst>
          </p:cNvPr>
          <p:cNvSpPr/>
          <p:nvPr/>
        </p:nvSpPr>
        <p:spPr>
          <a:xfrm>
            <a:off x="605562" y="2533374"/>
            <a:ext cx="3891671" cy="2246769"/>
          </a:xfrm>
          <a:prstGeom prst="rect">
            <a:avLst/>
          </a:prstGeom>
        </p:spPr>
        <p:txBody>
          <a:bodyPr wrap="square">
            <a:spAutoFit/>
          </a:bodyPr>
          <a:lstStyle/>
          <a:p>
            <a:pPr marL="457200" indent="-457200">
              <a:buFont typeface="Arial" panose="020B0604020202020204" pitchFamily="34" charset="0"/>
              <a:buChar char="•"/>
            </a:pPr>
            <a:r>
              <a:rPr lang="en-US" sz="2800" spc="-100" dirty="0">
                <a:solidFill>
                  <a:srgbClr val="292934"/>
                </a:solidFill>
                <a:ea typeface="+mj-ea"/>
                <a:cs typeface="+mj-cs"/>
              </a:rPr>
              <a:t>Responsive to meet with landowners</a:t>
            </a:r>
          </a:p>
          <a:p>
            <a:pPr marL="457200" indent="-457200">
              <a:buFont typeface="Arial" panose="020B0604020202020204" pitchFamily="34" charset="0"/>
              <a:buChar char="•"/>
            </a:pPr>
            <a:r>
              <a:rPr lang="en-US" sz="2800" spc="-100" dirty="0">
                <a:solidFill>
                  <a:srgbClr val="292934"/>
                </a:solidFill>
                <a:ea typeface="+mj-ea"/>
                <a:cs typeface="+mj-cs"/>
              </a:rPr>
              <a:t>Capacity to follow-up</a:t>
            </a:r>
          </a:p>
          <a:p>
            <a:pPr marL="457200" indent="-457200">
              <a:buFont typeface="Arial" panose="020B0604020202020204" pitchFamily="34" charset="0"/>
              <a:buChar char="•"/>
            </a:pPr>
            <a:r>
              <a:rPr lang="en-US" sz="2800" spc="-100" dirty="0">
                <a:solidFill>
                  <a:srgbClr val="292934"/>
                </a:solidFill>
                <a:ea typeface="+mj-ea"/>
                <a:cs typeface="+mj-cs"/>
              </a:rPr>
              <a:t>Time to listen to and address concerns</a:t>
            </a:r>
            <a:endParaRPr lang="en-US" dirty="0"/>
          </a:p>
        </p:txBody>
      </p:sp>
    </p:spTree>
    <p:extLst>
      <p:ext uri="{BB962C8B-B14F-4D97-AF65-F5344CB8AC3E}">
        <p14:creationId xmlns:p14="http://schemas.microsoft.com/office/powerpoint/2010/main" val="2187824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07433-428B-4472-9C2C-0F338372C2BC}"/>
              </a:ext>
            </a:extLst>
          </p:cNvPr>
          <p:cNvSpPr>
            <a:spLocks noGrp="1"/>
          </p:cNvSpPr>
          <p:nvPr>
            <p:ph type="title"/>
          </p:nvPr>
        </p:nvSpPr>
        <p:spPr/>
        <p:txBody>
          <a:bodyPr/>
          <a:lstStyle/>
          <a:p>
            <a:r>
              <a:rPr lang="en-US" dirty="0"/>
              <a:t>Adoption</a:t>
            </a:r>
          </a:p>
        </p:txBody>
      </p:sp>
      <p:sp>
        <p:nvSpPr>
          <p:cNvPr id="3" name="Content Placeholder 2">
            <a:extLst>
              <a:ext uri="{FF2B5EF4-FFF2-40B4-BE49-F238E27FC236}">
                <a16:creationId xmlns:a16="http://schemas.microsoft.com/office/drawing/2014/main" id="{E90093A9-B889-4303-853F-87DFAD45D980}"/>
              </a:ext>
            </a:extLst>
          </p:cNvPr>
          <p:cNvSpPr>
            <a:spLocks noGrp="1"/>
          </p:cNvSpPr>
          <p:nvPr>
            <p:ph idx="1"/>
          </p:nvPr>
        </p:nvSpPr>
        <p:spPr>
          <a:xfrm>
            <a:off x="609600" y="1445371"/>
            <a:ext cx="9753600" cy="647956"/>
          </a:xfrm>
        </p:spPr>
        <p:txBody>
          <a:bodyPr>
            <a:normAutofit/>
          </a:bodyPr>
          <a:lstStyle/>
          <a:p>
            <a:pPr marL="0" indent="0">
              <a:buNone/>
            </a:pPr>
            <a:r>
              <a:rPr lang="en-US" dirty="0"/>
              <a:t>Portfolio of Program Options</a:t>
            </a:r>
          </a:p>
          <a:p>
            <a:endParaRPr lang="en-US" dirty="0"/>
          </a:p>
        </p:txBody>
      </p:sp>
      <p:pic>
        <p:nvPicPr>
          <p:cNvPr id="2050" name="Picture 2" descr="Wetland Reserve Easement Funds Available in Two Alabama Counties -  Southeast AgNET">
            <a:extLst>
              <a:ext uri="{FF2B5EF4-FFF2-40B4-BE49-F238E27FC236}">
                <a16:creationId xmlns:a16="http://schemas.microsoft.com/office/drawing/2014/main" id="{6071B355-9B14-4357-A030-B77C2C2D51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520" y="3521529"/>
            <a:ext cx="4413250" cy="12609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nrcs.usda.gov/Internet/FSE_MEDIA/nrcs143_020968.gif">
            <a:extLst>
              <a:ext uri="{FF2B5EF4-FFF2-40B4-BE49-F238E27FC236}">
                <a16:creationId xmlns:a16="http://schemas.microsoft.com/office/drawing/2014/main" id="{B7379A78-447E-46F3-9C50-93677CEEA3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9720" y="2147099"/>
            <a:ext cx="4413250" cy="13744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8BBCA3E-CD57-4643-8557-B610748A5B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5340" y="1840526"/>
            <a:ext cx="3682690" cy="1841347"/>
          </a:xfrm>
          <a:prstGeom prst="rect">
            <a:avLst/>
          </a:prstGeom>
          <a:ln w="28575">
            <a:noFill/>
          </a:ln>
        </p:spPr>
      </p:pic>
      <p:sp>
        <p:nvSpPr>
          <p:cNvPr id="4" name="TextBox 3">
            <a:extLst>
              <a:ext uri="{FF2B5EF4-FFF2-40B4-BE49-F238E27FC236}">
                <a16:creationId xmlns:a16="http://schemas.microsoft.com/office/drawing/2014/main" id="{940C67B0-A671-4292-BBDE-F11BB0151118}"/>
              </a:ext>
            </a:extLst>
          </p:cNvPr>
          <p:cNvSpPr txBox="1"/>
          <p:nvPr/>
        </p:nvSpPr>
        <p:spPr>
          <a:xfrm>
            <a:off x="6797520" y="3754987"/>
            <a:ext cx="2057400" cy="1200329"/>
          </a:xfrm>
          <a:prstGeom prst="rect">
            <a:avLst/>
          </a:prstGeom>
          <a:noFill/>
          <a:ln>
            <a:solidFill>
              <a:schemeClr val="tx1"/>
            </a:solidFill>
          </a:ln>
        </p:spPr>
        <p:txBody>
          <a:bodyPr wrap="square" rtlCol="0">
            <a:spAutoFit/>
          </a:bodyPr>
          <a:lstStyle/>
          <a:p>
            <a:pPr algn="ctr"/>
            <a:r>
              <a:rPr lang="en-US" dirty="0"/>
              <a:t>10-year Agreement</a:t>
            </a:r>
          </a:p>
          <a:p>
            <a:pPr algn="ctr"/>
            <a:endParaRPr lang="en-US" dirty="0"/>
          </a:p>
          <a:p>
            <a:pPr algn="ctr"/>
            <a:endParaRPr lang="en-US" dirty="0"/>
          </a:p>
        </p:txBody>
      </p:sp>
      <p:sp>
        <p:nvSpPr>
          <p:cNvPr id="8" name="TextBox 7">
            <a:extLst>
              <a:ext uri="{FF2B5EF4-FFF2-40B4-BE49-F238E27FC236}">
                <a16:creationId xmlns:a16="http://schemas.microsoft.com/office/drawing/2014/main" id="{D32086EF-E275-4A8C-A266-34953D46C7DB}"/>
              </a:ext>
            </a:extLst>
          </p:cNvPr>
          <p:cNvSpPr txBox="1"/>
          <p:nvPr/>
        </p:nvSpPr>
        <p:spPr>
          <a:xfrm>
            <a:off x="9334500" y="3748458"/>
            <a:ext cx="2057400" cy="1200329"/>
          </a:xfrm>
          <a:prstGeom prst="rect">
            <a:avLst/>
          </a:prstGeom>
          <a:noFill/>
          <a:ln>
            <a:solidFill>
              <a:schemeClr val="tx1"/>
            </a:solidFill>
          </a:ln>
        </p:spPr>
        <p:txBody>
          <a:bodyPr wrap="square" rtlCol="0">
            <a:spAutoFit/>
          </a:bodyPr>
          <a:lstStyle/>
          <a:p>
            <a:pPr algn="ctr"/>
            <a:r>
              <a:rPr lang="en-US" dirty="0"/>
              <a:t>Consent for Adjacent Restoration</a:t>
            </a:r>
          </a:p>
          <a:p>
            <a:pPr algn="ctr"/>
            <a:endParaRPr lang="en-US" dirty="0"/>
          </a:p>
        </p:txBody>
      </p:sp>
      <p:sp>
        <p:nvSpPr>
          <p:cNvPr id="9" name="Content Placeholder 2">
            <a:extLst>
              <a:ext uri="{FF2B5EF4-FFF2-40B4-BE49-F238E27FC236}">
                <a16:creationId xmlns:a16="http://schemas.microsoft.com/office/drawing/2014/main" id="{2CA675DB-2ED2-4F83-A5FB-397D2E3823C4}"/>
              </a:ext>
            </a:extLst>
          </p:cNvPr>
          <p:cNvSpPr txBox="1">
            <a:spLocks/>
          </p:cNvSpPr>
          <p:nvPr/>
        </p:nvSpPr>
        <p:spPr>
          <a:xfrm>
            <a:off x="609600" y="5281602"/>
            <a:ext cx="4413250" cy="647956"/>
          </a:xfrm>
          <a:prstGeom prst="rect">
            <a:avLst/>
          </a:prstGeom>
        </p:spPr>
        <p:txBody>
          <a:bodyPr vert="horz" lIns="91440" tIns="45720" rIns="91440" bIns="45720" rtlCol="0">
            <a:normAutofit/>
          </a:bodyPr>
          <a:lstStyle>
            <a:lvl1pPr marL="182880" indent="-182880" algn="l" defTabSz="914400" rtl="0" eaLnBrk="1" latinLnBrk="0" hangingPunct="1">
              <a:spcBef>
                <a:spcPts val="18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ts val="18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ts val="18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ts val="18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ts val="18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r>
              <a:rPr lang="en-US" dirty="0"/>
              <a:t>Engineering/ Design Support</a:t>
            </a:r>
          </a:p>
          <a:p>
            <a:endParaRPr lang="en-US" dirty="0"/>
          </a:p>
        </p:txBody>
      </p:sp>
      <p:sp>
        <p:nvSpPr>
          <p:cNvPr id="10" name="Content Placeholder 2">
            <a:extLst>
              <a:ext uri="{FF2B5EF4-FFF2-40B4-BE49-F238E27FC236}">
                <a16:creationId xmlns:a16="http://schemas.microsoft.com/office/drawing/2014/main" id="{B3519BD9-5A98-432F-96C1-2EDF8187A700}"/>
              </a:ext>
            </a:extLst>
          </p:cNvPr>
          <p:cNvSpPr txBox="1">
            <a:spLocks/>
          </p:cNvSpPr>
          <p:nvPr/>
        </p:nvSpPr>
        <p:spPr>
          <a:xfrm>
            <a:off x="609600" y="5929558"/>
            <a:ext cx="4413250" cy="647956"/>
          </a:xfrm>
          <a:prstGeom prst="rect">
            <a:avLst/>
          </a:prstGeom>
        </p:spPr>
        <p:txBody>
          <a:bodyPr vert="horz" lIns="91440" tIns="45720" rIns="91440" bIns="45720" rtlCol="0">
            <a:normAutofit/>
          </a:bodyPr>
          <a:lstStyle>
            <a:lvl1pPr marL="182880" indent="-182880" algn="l" defTabSz="914400" rtl="0" eaLnBrk="1" latinLnBrk="0" hangingPunct="1">
              <a:spcBef>
                <a:spcPts val="18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ts val="18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ts val="18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ts val="18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ts val="18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r>
              <a:rPr lang="en-US" dirty="0"/>
              <a:t>Survey/ Access Support</a:t>
            </a:r>
          </a:p>
          <a:p>
            <a:endParaRPr lang="en-US" dirty="0"/>
          </a:p>
        </p:txBody>
      </p:sp>
    </p:spTree>
    <p:extLst>
      <p:ext uri="{BB962C8B-B14F-4D97-AF65-F5344CB8AC3E}">
        <p14:creationId xmlns:p14="http://schemas.microsoft.com/office/powerpoint/2010/main" val="2464639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D3E54-04B2-4F1E-9B39-3D2321DEFE78}"/>
              </a:ext>
            </a:extLst>
          </p:cNvPr>
          <p:cNvSpPr>
            <a:spLocks noGrp="1"/>
          </p:cNvSpPr>
          <p:nvPr>
            <p:ph type="title"/>
          </p:nvPr>
        </p:nvSpPr>
        <p:spPr/>
        <p:txBody>
          <a:bodyPr/>
          <a:lstStyle/>
          <a:p>
            <a:r>
              <a:rPr lang="en-US" dirty="0"/>
              <a:t>Landowner Interest in Restoration</a:t>
            </a:r>
          </a:p>
        </p:txBody>
      </p:sp>
      <p:sp>
        <p:nvSpPr>
          <p:cNvPr id="3" name="Content Placeholder 2">
            <a:extLst>
              <a:ext uri="{FF2B5EF4-FFF2-40B4-BE49-F238E27FC236}">
                <a16:creationId xmlns:a16="http://schemas.microsoft.com/office/drawing/2014/main" id="{15D1753E-1E1D-481C-A729-BB1A2FE9B558}"/>
              </a:ext>
            </a:extLst>
          </p:cNvPr>
          <p:cNvSpPr>
            <a:spLocks noGrp="1"/>
          </p:cNvSpPr>
          <p:nvPr>
            <p:ph idx="1"/>
          </p:nvPr>
        </p:nvSpPr>
        <p:spPr/>
        <p:txBody>
          <a:bodyPr/>
          <a:lstStyle/>
          <a:p>
            <a:endParaRPr lang="en-US" dirty="0"/>
          </a:p>
          <a:p>
            <a:endParaRPr lang="en-US" dirty="0"/>
          </a:p>
        </p:txBody>
      </p:sp>
      <p:graphicFrame>
        <p:nvGraphicFramePr>
          <p:cNvPr id="4" name="Table 3">
            <a:extLst>
              <a:ext uri="{FF2B5EF4-FFF2-40B4-BE49-F238E27FC236}">
                <a16:creationId xmlns:a16="http://schemas.microsoft.com/office/drawing/2014/main" id="{9B05DF47-959D-418D-A610-765E6A123FC4}"/>
              </a:ext>
            </a:extLst>
          </p:cNvPr>
          <p:cNvGraphicFramePr>
            <a:graphicFrameLocks noGrp="1"/>
          </p:cNvGraphicFramePr>
          <p:nvPr>
            <p:extLst>
              <p:ext uri="{D42A27DB-BD31-4B8C-83A1-F6EECF244321}">
                <p14:modId xmlns:p14="http://schemas.microsoft.com/office/powerpoint/2010/main" val="1847341281"/>
              </p:ext>
            </p:extLst>
          </p:nvPr>
        </p:nvGraphicFramePr>
        <p:xfrm>
          <a:off x="1066800" y="1841500"/>
          <a:ext cx="9829800" cy="4347921"/>
        </p:xfrm>
        <a:graphic>
          <a:graphicData uri="http://schemas.openxmlformats.org/drawingml/2006/table">
            <a:tbl>
              <a:tblPr firstRow="1" bandRow="1">
                <a:tableStyleId>{5C22544A-7EE6-4342-B048-85BDC9FD1C3A}</a:tableStyleId>
              </a:tblPr>
              <a:tblGrid>
                <a:gridCol w="1965960">
                  <a:extLst>
                    <a:ext uri="{9D8B030D-6E8A-4147-A177-3AD203B41FA5}">
                      <a16:colId xmlns:a16="http://schemas.microsoft.com/office/drawing/2014/main" val="4207603775"/>
                    </a:ext>
                  </a:extLst>
                </a:gridCol>
                <a:gridCol w="1965960">
                  <a:extLst>
                    <a:ext uri="{9D8B030D-6E8A-4147-A177-3AD203B41FA5}">
                      <a16:colId xmlns:a16="http://schemas.microsoft.com/office/drawing/2014/main" val="2438433472"/>
                    </a:ext>
                  </a:extLst>
                </a:gridCol>
                <a:gridCol w="1965960">
                  <a:extLst>
                    <a:ext uri="{9D8B030D-6E8A-4147-A177-3AD203B41FA5}">
                      <a16:colId xmlns:a16="http://schemas.microsoft.com/office/drawing/2014/main" val="2581235115"/>
                    </a:ext>
                  </a:extLst>
                </a:gridCol>
                <a:gridCol w="1950720">
                  <a:extLst>
                    <a:ext uri="{9D8B030D-6E8A-4147-A177-3AD203B41FA5}">
                      <a16:colId xmlns:a16="http://schemas.microsoft.com/office/drawing/2014/main" val="3014760561"/>
                    </a:ext>
                  </a:extLst>
                </a:gridCol>
                <a:gridCol w="1981200">
                  <a:extLst>
                    <a:ext uri="{9D8B030D-6E8A-4147-A177-3AD203B41FA5}">
                      <a16:colId xmlns:a16="http://schemas.microsoft.com/office/drawing/2014/main" val="2046867932"/>
                    </a:ext>
                  </a:extLst>
                </a:gridCol>
              </a:tblGrid>
              <a:tr h="1088230">
                <a:tc>
                  <a:txBody>
                    <a:bodyPr/>
                    <a:lstStyle/>
                    <a:p>
                      <a:endParaRPr lang="en-US" sz="2800" dirty="0"/>
                    </a:p>
                  </a:txBody>
                  <a:tcPr/>
                </a:tc>
                <a:tc>
                  <a:txBody>
                    <a:bodyPr/>
                    <a:lstStyle/>
                    <a:p>
                      <a:pPr algn="ctr"/>
                      <a:r>
                        <a:rPr lang="en-US" sz="3600" dirty="0"/>
                        <a:t>Parcels</a:t>
                      </a:r>
                    </a:p>
                  </a:txBody>
                  <a:tcPr/>
                </a:tc>
                <a:tc>
                  <a:txBody>
                    <a:bodyPr/>
                    <a:lstStyle/>
                    <a:p>
                      <a:pPr algn="ctr"/>
                      <a:r>
                        <a:rPr lang="en-US" sz="3600" dirty="0"/>
                        <a:t>Acres</a:t>
                      </a:r>
                    </a:p>
                  </a:txBody>
                  <a:tcPr/>
                </a:tc>
                <a:tc>
                  <a:txBody>
                    <a:bodyPr/>
                    <a:lstStyle/>
                    <a:p>
                      <a:pPr algn="ctr"/>
                      <a:r>
                        <a:rPr lang="en-US" sz="3600" dirty="0"/>
                        <a:t>% of Area</a:t>
                      </a:r>
                    </a:p>
                  </a:txBody>
                  <a:tcPr/>
                </a:tc>
                <a:tc>
                  <a:txBody>
                    <a:bodyPr/>
                    <a:lstStyle/>
                    <a:p>
                      <a:pPr algn="ctr"/>
                      <a:r>
                        <a:rPr lang="en-US" sz="3600" dirty="0"/>
                        <a:t>% of Parcels</a:t>
                      </a:r>
                    </a:p>
                  </a:txBody>
                  <a:tcPr/>
                </a:tc>
                <a:extLst>
                  <a:ext uri="{0D108BD9-81ED-4DB2-BD59-A6C34878D82A}">
                    <a16:rowId xmlns:a16="http://schemas.microsoft.com/office/drawing/2014/main" val="337442781"/>
                  </a:ext>
                </a:extLst>
              </a:tr>
              <a:tr h="799548">
                <a:tc>
                  <a:txBody>
                    <a:bodyPr/>
                    <a:lstStyle/>
                    <a:p>
                      <a:r>
                        <a:rPr lang="en-US" sz="2800" dirty="0"/>
                        <a:t>Interested</a:t>
                      </a:r>
                    </a:p>
                    <a:p>
                      <a:endParaRPr lang="en-US" sz="2800" dirty="0"/>
                    </a:p>
                  </a:txBody>
                  <a:tcPr/>
                </a:tc>
                <a:tc>
                  <a:txBody>
                    <a:bodyPr/>
                    <a:lstStyle/>
                    <a:p>
                      <a:pPr algn="ctr"/>
                      <a:r>
                        <a:rPr lang="en-US" sz="2800" dirty="0"/>
                        <a:t>49</a:t>
                      </a:r>
                    </a:p>
                  </a:txBody>
                  <a:tcPr/>
                </a:tc>
                <a:tc>
                  <a:txBody>
                    <a:bodyPr/>
                    <a:lstStyle/>
                    <a:p>
                      <a:pPr algn="ctr"/>
                      <a:r>
                        <a:rPr lang="en-US" sz="2800" dirty="0"/>
                        <a:t>2,994</a:t>
                      </a:r>
                    </a:p>
                  </a:txBody>
                  <a:tcPr/>
                </a:tc>
                <a:tc>
                  <a:txBody>
                    <a:bodyPr/>
                    <a:lstStyle/>
                    <a:p>
                      <a:pPr algn="ctr"/>
                      <a:r>
                        <a:rPr lang="en-US" sz="2800" dirty="0"/>
                        <a:t>88%</a:t>
                      </a:r>
                    </a:p>
                  </a:txBody>
                  <a:tcPr/>
                </a:tc>
                <a:tc>
                  <a:txBody>
                    <a:bodyPr/>
                    <a:lstStyle/>
                    <a:p>
                      <a:pPr algn="ctr"/>
                      <a:r>
                        <a:rPr lang="en-US" sz="2800" dirty="0"/>
                        <a:t>75%</a:t>
                      </a:r>
                    </a:p>
                  </a:txBody>
                  <a:tcPr/>
                </a:tc>
                <a:extLst>
                  <a:ext uri="{0D108BD9-81ED-4DB2-BD59-A6C34878D82A}">
                    <a16:rowId xmlns:a16="http://schemas.microsoft.com/office/drawing/2014/main" val="232254077"/>
                  </a:ext>
                </a:extLst>
              </a:tr>
              <a:tr h="738107">
                <a:tc>
                  <a:txBody>
                    <a:bodyPr/>
                    <a:lstStyle/>
                    <a:p>
                      <a:r>
                        <a:rPr lang="en-US" sz="2800" dirty="0"/>
                        <a:t>No Contact</a:t>
                      </a:r>
                    </a:p>
                  </a:txBody>
                  <a:tcPr/>
                </a:tc>
                <a:tc>
                  <a:txBody>
                    <a:bodyPr/>
                    <a:lstStyle/>
                    <a:p>
                      <a:pPr algn="ctr"/>
                      <a:r>
                        <a:rPr lang="en-US" sz="2800" dirty="0"/>
                        <a:t>5</a:t>
                      </a:r>
                    </a:p>
                  </a:txBody>
                  <a:tcPr/>
                </a:tc>
                <a:tc>
                  <a:txBody>
                    <a:bodyPr/>
                    <a:lstStyle/>
                    <a:p>
                      <a:pPr algn="ctr"/>
                      <a:r>
                        <a:rPr lang="en-US" sz="2800" dirty="0"/>
                        <a:t>27</a:t>
                      </a:r>
                    </a:p>
                  </a:txBody>
                  <a:tcPr/>
                </a:tc>
                <a:tc>
                  <a:txBody>
                    <a:bodyPr/>
                    <a:lstStyle/>
                    <a:p>
                      <a:pPr algn="ctr"/>
                      <a:r>
                        <a:rPr lang="en-US" sz="2800" dirty="0"/>
                        <a:t>&lt;1%</a:t>
                      </a:r>
                    </a:p>
                  </a:txBody>
                  <a:tcPr/>
                </a:tc>
                <a:tc>
                  <a:txBody>
                    <a:bodyPr/>
                    <a:lstStyle/>
                    <a:p>
                      <a:pPr algn="ctr"/>
                      <a:r>
                        <a:rPr lang="en-US" sz="2800" dirty="0"/>
                        <a:t>8%</a:t>
                      </a:r>
                    </a:p>
                  </a:txBody>
                  <a:tcPr/>
                </a:tc>
                <a:extLst>
                  <a:ext uri="{0D108BD9-81ED-4DB2-BD59-A6C34878D82A}">
                    <a16:rowId xmlns:a16="http://schemas.microsoft.com/office/drawing/2014/main" val="1238708234"/>
                  </a:ext>
                </a:extLst>
              </a:tr>
              <a:tr h="738107">
                <a:tc>
                  <a:txBody>
                    <a:bodyPr/>
                    <a:lstStyle/>
                    <a:p>
                      <a:r>
                        <a:rPr lang="en-US" sz="2800" dirty="0"/>
                        <a:t>Declined</a:t>
                      </a:r>
                    </a:p>
                  </a:txBody>
                  <a:tcPr/>
                </a:tc>
                <a:tc>
                  <a:txBody>
                    <a:bodyPr/>
                    <a:lstStyle/>
                    <a:p>
                      <a:pPr algn="ctr"/>
                      <a:r>
                        <a:rPr lang="en-US" sz="2800" dirty="0"/>
                        <a:t>11</a:t>
                      </a:r>
                    </a:p>
                  </a:txBody>
                  <a:tcPr/>
                </a:tc>
                <a:tc>
                  <a:txBody>
                    <a:bodyPr/>
                    <a:lstStyle/>
                    <a:p>
                      <a:pPr algn="ctr"/>
                      <a:r>
                        <a:rPr lang="en-US" sz="2800" dirty="0"/>
                        <a:t>379</a:t>
                      </a:r>
                    </a:p>
                  </a:txBody>
                  <a:tcPr/>
                </a:tc>
                <a:tc>
                  <a:txBody>
                    <a:bodyPr/>
                    <a:lstStyle/>
                    <a:p>
                      <a:pPr algn="ctr"/>
                      <a:r>
                        <a:rPr lang="en-US" sz="2800" dirty="0"/>
                        <a:t>11%</a:t>
                      </a:r>
                    </a:p>
                  </a:txBody>
                  <a:tcPr/>
                </a:tc>
                <a:tc>
                  <a:txBody>
                    <a:bodyPr/>
                    <a:lstStyle/>
                    <a:p>
                      <a:pPr algn="ctr"/>
                      <a:r>
                        <a:rPr lang="en-US" sz="2800" dirty="0"/>
                        <a:t>17%</a:t>
                      </a:r>
                    </a:p>
                  </a:txBody>
                  <a:tcPr/>
                </a:tc>
                <a:extLst>
                  <a:ext uri="{0D108BD9-81ED-4DB2-BD59-A6C34878D82A}">
                    <a16:rowId xmlns:a16="http://schemas.microsoft.com/office/drawing/2014/main" val="3500033570"/>
                  </a:ext>
                </a:extLst>
              </a:tr>
              <a:tr h="738107">
                <a:tc>
                  <a:txBody>
                    <a:bodyPr/>
                    <a:lstStyle/>
                    <a:p>
                      <a:r>
                        <a:rPr lang="en-US" sz="2800" dirty="0"/>
                        <a:t>Total</a:t>
                      </a:r>
                    </a:p>
                  </a:txBody>
                  <a:tcPr/>
                </a:tc>
                <a:tc>
                  <a:txBody>
                    <a:bodyPr/>
                    <a:lstStyle/>
                    <a:p>
                      <a:pPr algn="ctr"/>
                      <a:r>
                        <a:rPr lang="en-US" sz="2800" dirty="0"/>
                        <a:t>65</a:t>
                      </a:r>
                    </a:p>
                  </a:txBody>
                  <a:tcPr/>
                </a:tc>
                <a:tc>
                  <a:txBody>
                    <a:bodyPr/>
                    <a:lstStyle/>
                    <a:p>
                      <a:pPr algn="ctr"/>
                      <a:r>
                        <a:rPr lang="en-US" sz="2800" dirty="0"/>
                        <a:t>3,400</a:t>
                      </a:r>
                    </a:p>
                  </a:txBody>
                  <a:tcPr/>
                </a:tc>
                <a:tc>
                  <a:txBody>
                    <a:bodyPr/>
                    <a:lstStyle/>
                    <a:p>
                      <a:pPr algn="ctr"/>
                      <a:endParaRPr lang="en-US" sz="2800" dirty="0"/>
                    </a:p>
                  </a:txBody>
                  <a:tcPr/>
                </a:tc>
                <a:tc>
                  <a:txBody>
                    <a:bodyPr/>
                    <a:lstStyle/>
                    <a:p>
                      <a:pPr algn="ctr"/>
                      <a:endParaRPr lang="en-US" sz="2800" dirty="0"/>
                    </a:p>
                  </a:txBody>
                  <a:tcPr/>
                </a:tc>
                <a:extLst>
                  <a:ext uri="{0D108BD9-81ED-4DB2-BD59-A6C34878D82A}">
                    <a16:rowId xmlns:a16="http://schemas.microsoft.com/office/drawing/2014/main" val="4174029925"/>
                  </a:ext>
                </a:extLst>
              </a:tr>
            </a:tbl>
          </a:graphicData>
        </a:graphic>
      </p:graphicFrame>
    </p:spTree>
    <p:extLst>
      <p:ext uri="{BB962C8B-B14F-4D97-AF65-F5344CB8AC3E}">
        <p14:creationId xmlns:p14="http://schemas.microsoft.com/office/powerpoint/2010/main" val="3426314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nature&#10;&#10;Description automatically generated">
            <a:extLst>
              <a:ext uri="{FF2B5EF4-FFF2-40B4-BE49-F238E27FC236}">
                <a16:creationId xmlns:a16="http://schemas.microsoft.com/office/drawing/2014/main" id="{48F35858-9D62-463A-AA37-B6CE18C32A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6" y="3185679"/>
            <a:ext cx="6560315" cy="3678327"/>
          </a:xfrm>
          <a:prstGeom prst="rect">
            <a:avLst/>
          </a:prstGeom>
        </p:spPr>
      </p:pic>
      <p:pic>
        <p:nvPicPr>
          <p:cNvPr id="7" name="Picture 6" descr="A picture containing grass, outdoor, nature, grassy&#10;&#10;Description automatically generated">
            <a:extLst>
              <a:ext uri="{FF2B5EF4-FFF2-40B4-BE49-F238E27FC236}">
                <a16:creationId xmlns:a16="http://schemas.microsoft.com/office/drawing/2014/main" id="{4017F458-0FCF-4FB2-AFB9-48F83B5774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439"/>
          <a:stretch/>
        </p:blipFill>
        <p:spPr>
          <a:xfrm>
            <a:off x="5939632" y="-9723"/>
            <a:ext cx="6252367" cy="4416624"/>
          </a:xfrm>
          <a:prstGeom prst="rect">
            <a:avLst/>
          </a:prstGeom>
        </p:spPr>
      </p:pic>
      <p:pic>
        <p:nvPicPr>
          <p:cNvPr id="11" name="Picture 10" descr="A picture containing grass, outdoor, sky, field&#10;&#10;Description automatically generated">
            <a:extLst>
              <a:ext uri="{FF2B5EF4-FFF2-40B4-BE49-F238E27FC236}">
                <a16:creationId xmlns:a16="http://schemas.microsoft.com/office/drawing/2014/main" id="{3133D8A0-A6C4-4AC5-A314-C9A776D1CA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4712" b="1"/>
          <a:stretch/>
        </p:blipFill>
        <p:spPr>
          <a:xfrm>
            <a:off x="5888832" y="3306005"/>
            <a:ext cx="6290468" cy="3551994"/>
          </a:xfrm>
          <a:prstGeom prst="rect">
            <a:avLst/>
          </a:prstGeom>
        </p:spPr>
      </p:pic>
      <p:pic>
        <p:nvPicPr>
          <p:cNvPr id="13" name="Picture 12" descr="A picture containing sky, outdoor, grass, nature&#10;&#10;Description automatically generated">
            <a:extLst>
              <a:ext uri="{FF2B5EF4-FFF2-40B4-BE49-F238E27FC236}">
                <a16:creationId xmlns:a16="http://schemas.microsoft.com/office/drawing/2014/main" id="{26BB2D51-300C-450E-BDA2-7E2B113C98B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24"/>
          <a:stretch/>
        </p:blipFill>
        <p:spPr>
          <a:xfrm>
            <a:off x="-12699" y="-9724"/>
            <a:ext cx="5976738" cy="3605017"/>
          </a:xfrm>
          <a:prstGeom prst="rect">
            <a:avLst/>
          </a:prstGeom>
        </p:spPr>
      </p:pic>
      <p:pic>
        <p:nvPicPr>
          <p:cNvPr id="14" name="Picture 13">
            <a:extLst>
              <a:ext uri="{FF2B5EF4-FFF2-40B4-BE49-F238E27FC236}">
                <a16:creationId xmlns:a16="http://schemas.microsoft.com/office/drawing/2014/main" id="{43EB961E-B611-4CC9-B877-79E67F93FA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817" t="9010" r="14935" b="13182"/>
          <a:stretch/>
        </p:blipFill>
        <p:spPr>
          <a:xfrm>
            <a:off x="4828382" y="1506231"/>
            <a:ext cx="2209801" cy="3358897"/>
          </a:xfrm>
          <a:prstGeom prst="rect">
            <a:avLst/>
          </a:prstGeom>
        </p:spPr>
      </p:pic>
      <p:cxnSp>
        <p:nvCxnSpPr>
          <p:cNvPr id="16" name="Straight Arrow Connector 15">
            <a:extLst>
              <a:ext uri="{FF2B5EF4-FFF2-40B4-BE49-F238E27FC236}">
                <a16:creationId xmlns:a16="http://schemas.microsoft.com/office/drawing/2014/main" id="{07B630F8-27C0-4B7C-B970-1390D6A8AD24}"/>
              </a:ext>
            </a:extLst>
          </p:cNvPr>
          <p:cNvCxnSpPr>
            <a:cxnSpLocks/>
          </p:cNvCxnSpPr>
          <p:nvPr/>
        </p:nvCxnSpPr>
        <p:spPr>
          <a:xfrm flipH="1">
            <a:off x="3810000" y="1828800"/>
            <a:ext cx="2688432"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28D9E9F-0CDE-43A4-ABC0-D41456DAFA21}"/>
              </a:ext>
            </a:extLst>
          </p:cNvPr>
          <p:cNvCxnSpPr>
            <a:cxnSpLocks/>
          </p:cNvCxnSpPr>
          <p:nvPr/>
        </p:nvCxnSpPr>
        <p:spPr>
          <a:xfrm flipH="1">
            <a:off x="4064497" y="2743200"/>
            <a:ext cx="2398417" cy="145752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EC99209-191D-4942-9E13-2DB3CFF3277D}"/>
              </a:ext>
            </a:extLst>
          </p:cNvPr>
          <p:cNvCxnSpPr>
            <a:cxnSpLocks/>
          </p:cNvCxnSpPr>
          <p:nvPr/>
        </p:nvCxnSpPr>
        <p:spPr>
          <a:xfrm>
            <a:off x="5999558" y="3009900"/>
            <a:ext cx="2458642" cy="170180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F84528F-95F9-458C-BD28-0B2545D3E4E2}"/>
              </a:ext>
            </a:extLst>
          </p:cNvPr>
          <p:cNvCxnSpPr>
            <a:cxnSpLocks/>
          </p:cNvCxnSpPr>
          <p:nvPr/>
        </p:nvCxnSpPr>
        <p:spPr>
          <a:xfrm flipV="1">
            <a:off x="6290470" y="1828800"/>
            <a:ext cx="1859756" cy="5334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2B4AC56-2314-462F-A52D-5C1AEE8E2BC5}"/>
              </a:ext>
            </a:extLst>
          </p:cNvPr>
          <p:cNvSpPr txBox="1"/>
          <p:nvPr/>
        </p:nvSpPr>
        <p:spPr>
          <a:xfrm>
            <a:off x="3048000" y="5381823"/>
            <a:ext cx="6095999" cy="1200329"/>
          </a:xfrm>
          <a:prstGeom prst="rect">
            <a:avLst/>
          </a:prstGeom>
          <a:solidFill>
            <a:schemeClr val="tx1">
              <a:alpha val="64000"/>
            </a:schemeClr>
          </a:solidFill>
        </p:spPr>
        <p:txBody>
          <a:bodyPr wrap="square" rtlCol="0">
            <a:spAutoFit/>
          </a:bodyPr>
          <a:lstStyle/>
          <a:p>
            <a:pPr algn="ctr"/>
            <a:r>
              <a:rPr lang="en-US" sz="2400" dirty="0">
                <a:solidFill>
                  <a:schemeClr val="bg1"/>
                </a:solidFill>
              </a:rPr>
              <a:t>3,756 Acres </a:t>
            </a:r>
          </a:p>
          <a:p>
            <a:pPr algn="ctr"/>
            <a:r>
              <a:rPr lang="en-US" sz="2400" dirty="0">
                <a:solidFill>
                  <a:schemeClr val="bg1"/>
                </a:solidFill>
              </a:rPr>
              <a:t>Wetlands Restored or in Process in Pocomoke Watershed since 2014</a:t>
            </a:r>
          </a:p>
        </p:txBody>
      </p:sp>
      <p:sp>
        <p:nvSpPr>
          <p:cNvPr id="34" name="TextBox 33">
            <a:extLst>
              <a:ext uri="{FF2B5EF4-FFF2-40B4-BE49-F238E27FC236}">
                <a16:creationId xmlns:a16="http://schemas.microsoft.com/office/drawing/2014/main" id="{17CA37A2-B87F-406C-9546-9B1AD4EEDA2F}"/>
              </a:ext>
            </a:extLst>
          </p:cNvPr>
          <p:cNvSpPr txBox="1"/>
          <p:nvPr/>
        </p:nvSpPr>
        <p:spPr>
          <a:xfrm>
            <a:off x="14294" y="3185679"/>
            <a:ext cx="21684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95000"/>
                  </a:prstClr>
                </a:solidFill>
                <a:effectLst/>
                <a:uLnTx/>
                <a:uFillTx/>
                <a:latin typeface="Calibri"/>
                <a:ea typeface="+mn-ea"/>
                <a:cs typeface="+mn-cs"/>
              </a:rPr>
              <a:t>© </a:t>
            </a:r>
            <a:r>
              <a:rPr kumimoji="0" lang="en-US" sz="1400" b="0" i="0" u="none" strike="noStrike" kern="1200" cap="none" spc="0" normalizeH="0" baseline="0" noProof="0" dirty="0" err="1">
                <a:ln>
                  <a:noFill/>
                </a:ln>
                <a:solidFill>
                  <a:prstClr val="white">
                    <a:lumMod val="95000"/>
                  </a:prstClr>
                </a:solidFill>
                <a:effectLst/>
                <a:uLnTx/>
                <a:uFillTx/>
                <a:latin typeface="Calibri"/>
                <a:ea typeface="+mn-ea"/>
                <a:cs typeface="+mn-cs"/>
              </a:rPr>
              <a:t>DelawareWildLands</a:t>
            </a:r>
            <a:r>
              <a:rPr kumimoji="0" lang="en-US" sz="1400" b="0" i="0" u="none" strike="noStrike" kern="1200" cap="none" spc="0" normalizeH="0" baseline="0" noProof="0" dirty="0">
                <a:ln>
                  <a:noFill/>
                </a:ln>
                <a:solidFill>
                  <a:prstClr val="white">
                    <a:lumMod val="95000"/>
                  </a:prstClr>
                </a:solidFill>
                <a:effectLst/>
                <a:uLnTx/>
                <a:uFillTx/>
                <a:latin typeface="Calibri"/>
                <a:ea typeface="+mn-ea"/>
                <a:cs typeface="+mn-cs"/>
              </a:rPr>
              <a:t>, Inc.</a:t>
            </a:r>
          </a:p>
        </p:txBody>
      </p:sp>
    </p:spTree>
    <p:extLst>
      <p:ext uri="{BB962C8B-B14F-4D97-AF65-F5344CB8AC3E}">
        <p14:creationId xmlns:p14="http://schemas.microsoft.com/office/powerpoint/2010/main" val="1066998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TextBox 2"/>
          <p:cNvSpPr txBox="1"/>
          <p:nvPr/>
        </p:nvSpPr>
        <p:spPr>
          <a:xfrm>
            <a:off x="1817452" y="6337757"/>
            <a:ext cx="160165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95000"/>
                  </a:prstClr>
                </a:solidFill>
                <a:effectLst/>
                <a:uLnTx/>
                <a:uFillTx/>
                <a:latin typeface="Calibri"/>
                <a:ea typeface="+mn-ea"/>
                <a:cs typeface="+mn-cs"/>
              </a:rPr>
              <a:t>© Hal Brindley.com</a:t>
            </a:r>
          </a:p>
        </p:txBody>
      </p:sp>
      <p:sp>
        <p:nvSpPr>
          <p:cNvPr id="2" name="TextBox 1">
            <a:extLst>
              <a:ext uri="{FF2B5EF4-FFF2-40B4-BE49-F238E27FC236}">
                <a16:creationId xmlns:a16="http://schemas.microsoft.com/office/drawing/2014/main" id="{53BA9E1F-BFB4-4BC3-ADAB-425382911538}"/>
              </a:ext>
            </a:extLst>
          </p:cNvPr>
          <p:cNvSpPr txBox="1"/>
          <p:nvPr/>
        </p:nvSpPr>
        <p:spPr>
          <a:xfrm>
            <a:off x="2163833" y="5473005"/>
            <a:ext cx="786433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Amy Jacobs, </a:t>
            </a:r>
            <a:r>
              <a:rPr kumimoji="0" lang="en-US" sz="2800" b="0" i="0" u="none" strike="noStrike" kern="1200" cap="none" spc="0" normalizeH="0" baseline="0" noProof="0" dirty="0">
                <a:ln>
                  <a:noFill/>
                </a:ln>
                <a:solidFill>
                  <a:prstClr val="white"/>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ajacobs@tnc.org</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Mike Dryden, </a:t>
            </a:r>
            <a:r>
              <a:rPr kumimoji="0" lang="en-US" sz="2800" b="0"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mdryden@tnc.org</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5DA73AA9-EBE5-48A7-AF48-E0EF45BFBDC1}"/>
              </a:ext>
            </a:extLst>
          </p:cNvPr>
          <p:cNvSpPr txBox="1"/>
          <p:nvPr/>
        </p:nvSpPr>
        <p:spPr>
          <a:xfrm>
            <a:off x="565149" y="210026"/>
            <a:ext cx="11061700" cy="5262979"/>
          </a:xfrm>
          <a:prstGeom prst="rect">
            <a:avLst/>
          </a:prstGeom>
          <a:solidFill>
            <a:schemeClr val="bg1">
              <a:lumMod val="50000"/>
              <a:alpha val="74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Pct val="123000"/>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Targeted outreach results in greater enrollment  in priority areas</a:t>
            </a:r>
          </a:p>
          <a:p>
            <a:pPr marL="342900" marR="0" lvl="0" indent="-342900" algn="l" defTabSz="914400" rtl="0" eaLnBrk="1" fontAlgn="auto" latinLnBrk="0" hangingPunct="1">
              <a:lnSpc>
                <a:spcPct val="100000"/>
              </a:lnSpc>
              <a:spcBef>
                <a:spcPts val="0"/>
              </a:spcBef>
              <a:spcAft>
                <a:spcPts val="0"/>
              </a:spcAft>
              <a:buClrTx/>
              <a:buSzPct val="123000"/>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Pct val="123000"/>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Dedicated capacity to perform outreach and follow-through with interested landowners increases enrollment in restoration programs.</a:t>
            </a:r>
          </a:p>
          <a:p>
            <a:pPr marL="342900" marR="0" lvl="0" indent="-342900" algn="l" defTabSz="914400" rtl="0" eaLnBrk="1" fontAlgn="auto" latinLnBrk="0" hangingPunct="1">
              <a:lnSpc>
                <a:spcPct val="100000"/>
              </a:lnSpc>
              <a:spcBef>
                <a:spcPts val="0"/>
              </a:spcBef>
              <a:spcAft>
                <a:spcPts val="0"/>
              </a:spcAft>
              <a:buClrTx/>
              <a:buSzPct val="123000"/>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Pct val="123000"/>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Providing restoration program options that meet landowners’ goals increases enrollment in restoration.</a:t>
            </a:r>
          </a:p>
          <a:p>
            <a:pPr marL="342900" marR="0" lvl="0" indent="-342900" algn="l" defTabSz="914400" rtl="0" eaLnBrk="1" fontAlgn="auto" latinLnBrk="0" hangingPunct="1">
              <a:lnSpc>
                <a:spcPct val="100000"/>
              </a:lnSpc>
              <a:spcBef>
                <a:spcPts val="0"/>
              </a:spcBef>
              <a:spcAft>
                <a:spcPts val="0"/>
              </a:spcAft>
              <a:buClrTx/>
              <a:buSzPct val="123000"/>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Pct val="123000"/>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Research needed to consolidate efforts and evaluate various types of incentives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8594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70B99-5EF1-46EF-A696-EA617A4F27AA}"/>
              </a:ext>
            </a:extLst>
          </p:cNvPr>
          <p:cNvSpPr>
            <a:spLocks noGrp="1"/>
          </p:cNvSpPr>
          <p:nvPr>
            <p:ph type="title"/>
          </p:nvPr>
        </p:nvSpPr>
        <p:spPr/>
        <p:txBody>
          <a:bodyPr/>
          <a:lstStyle/>
          <a:p>
            <a:r>
              <a:rPr lang="en-US" dirty="0"/>
              <a:t>How to Scale Efforts to meet Conservation Goals?</a:t>
            </a:r>
          </a:p>
        </p:txBody>
      </p:sp>
      <p:sp>
        <p:nvSpPr>
          <p:cNvPr id="3" name="Content Placeholder 2">
            <a:extLst>
              <a:ext uri="{FF2B5EF4-FFF2-40B4-BE49-F238E27FC236}">
                <a16:creationId xmlns:a16="http://schemas.microsoft.com/office/drawing/2014/main" id="{E1BB0661-5ED0-40A9-ADC9-BDB9D99C4DC8}"/>
              </a:ext>
            </a:extLst>
          </p:cNvPr>
          <p:cNvSpPr>
            <a:spLocks noGrp="1"/>
          </p:cNvSpPr>
          <p:nvPr>
            <p:ph idx="1"/>
          </p:nvPr>
        </p:nvSpPr>
        <p:spPr>
          <a:xfrm>
            <a:off x="584200" y="1905000"/>
            <a:ext cx="10972800" cy="2590800"/>
          </a:xfrm>
        </p:spPr>
        <p:txBody>
          <a:bodyPr/>
          <a:lstStyle/>
          <a:p>
            <a:r>
              <a:rPr lang="en-US" dirty="0"/>
              <a:t>Hire additional capacity</a:t>
            </a:r>
          </a:p>
          <a:p>
            <a:r>
              <a:rPr lang="en-US" dirty="0"/>
              <a:t>Expand network of TSPs “selling” programs</a:t>
            </a:r>
          </a:p>
          <a:p>
            <a:r>
              <a:rPr lang="en-US" dirty="0"/>
              <a:t>Increase broadscale outreach to drive landowners to NRCS offices</a:t>
            </a:r>
          </a:p>
          <a:p>
            <a:r>
              <a:rPr lang="en-US" dirty="0"/>
              <a:t>Increase incentives to increase interest in programs</a:t>
            </a:r>
          </a:p>
        </p:txBody>
      </p:sp>
    </p:spTree>
    <p:extLst>
      <p:ext uri="{BB962C8B-B14F-4D97-AF65-F5344CB8AC3E}">
        <p14:creationId xmlns:p14="http://schemas.microsoft.com/office/powerpoint/2010/main" val="1748629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TextBox 2"/>
          <p:cNvSpPr txBox="1"/>
          <p:nvPr/>
        </p:nvSpPr>
        <p:spPr>
          <a:xfrm>
            <a:off x="1817452" y="6337757"/>
            <a:ext cx="1601657" cy="307777"/>
          </a:xfrm>
          <a:prstGeom prst="rect">
            <a:avLst/>
          </a:prstGeom>
          <a:noFill/>
        </p:spPr>
        <p:txBody>
          <a:bodyPr wrap="none" rtlCol="0">
            <a:spAutoFit/>
          </a:bodyPr>
          <a:lstStyle/>
          <a:p>
            <a:pPr>
              <a:defRPr/>
            </a:pPr>
            <a:r>
              <a:rPr lang="en-US" sz="1400" dirty="0">
                <a:solidFill>
                  <a:prstClr val="white">
                    <a:lumMod val="95000"/>
                  </a:prstClr>
                </a:solidFill>
                <a:latin typeface="Calibri"/>
              </a:rPr>
              <a:t>© Hal Brindley.com</a:t>
            </a:r>
          </a:p>
        </p:txBody>
      </p:sp>
    </p:spTree>
    <p:extLst>
      <p:ext uri="{BB962C8B-B14F-4D97-AF65-F5344CB8AC3E}">
        <p14:creationId xmlns:p14="http://schemas.microsoft.com/office/powerpoint/2010/main" val="3518612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511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D3E54-04B2-4F1E-9B39-3D2321DEFE78}"/>
              </a:ext>
            </a:extLst>
          </p:cNvPr>
          <p:cNvSpPr>
            <a:spLocks noGrp="1"/>
          </p:cNvSpPr>
          <p:nvPr>
            <p:ph type="title"/>
          </p:nvPr>
        </p:nvSpPr>
        <p:spPr/>
        <p:txBody>
          <a:bodyPr/>
          <a:lstStyle/>
          <a:p>
            <a:r>
              <a:rPr lang="en-US" dirty="0"/>
              <a:t>Landowner Interest by Program</a:t>
            </a:r>
          </a:p>
        </p:txBody>
      </p:sp>
      <p:sp>
        <p:nvSpPr>
          <p:cNvPr id="3" name="Content Placeholder 2">
            <a:extLst>
              <a:ext uri="{FF2B5EF4-FFF2-40B4-BE49-F238E27FC236}">
                <a16:creationId xmlns:a16="http://schemas.microsoft.com/office/drawing/2014/main" id="{15D1753E-1E1D-481C-A729-BB1A2FE9B558}"/>
              </a:ext>
            </a:extLst>
          </p:cNvPr>
          <p:cNvSpPr>
            <a:spLocks noGrp="1"/>
          </p:cNvSpPr>
          <p:nvPr>
            <p:ph idx="1"/>
          </p:nvPr>
        </p:nvSpPr>
        <p:spPr/>
        <p:txBody>
          <a:bodyPr/>
          <a:lstStyle/>
          <a:p>
            <a:endParaRPr lang="en-US" dirty="0"/>
          </a:p>
          <a:p>
            <a:endParaRPr lang="en-US" dirty="0"/>
          </a:p>
        </p:txBody>
      </p:sp>
      <p:graphicFrame>
        <p:nvGraphicFramePr>
          <p:cNvPr id="4" name="Table 3">
            <a:extLst>
              <a:ext uri="{FF2B5EF4-FFF2-40B4-BE49-F238E27FC236}">
                <a16:creationId xmlns:a16="http://schemas.microsoft.com/office/drawing/2014/main" id="{9B05DF47-959D-418D-A610-765E6A123FC4}"/>
              </a:ext>
            </a:extLst>
          </p:cNvPr>
          <p:cNvGraphicFramePr>
            <a:graphicFrameLocks noGrp="1"/>
          </p:cNvGraphicFramePr>
          <p:nvPr/>
        </p:nvGraphicFramePr>
        <p:xfrm>
          <a:off x="377371" y="1556394"/>
          <a:ext cx="8229891" cy="4926130"/>
        </p:xfrm>
        <a:graphic>
          <a:graphicData uri="http://schemas.openxmlformats.org/drawingml/2006/table">
            <a:tbl>
              <a:tblPr firstRow="1" bandRow="1">
                <a:tableStyleId>{5C22544A-7EE6-4342-B048-85BDC9FD1C3A}</a:tableStyleId>
              </a:tblPr>
              <a:tblGrid>
                <a:gridCol w="2401302">
                  <a:extLst>
                    <a:ext uri="{9D8B030D-6E8A-4147-A177-3AD203B41FA5}">
                      <a16:colId xmlns:a16="http://schemas.microsoft.com/office/drawing/2014/main" val="4207603775"/>
                    </a:ext>
                  </a:extLst>
                </a:gridCol>
                <a:gridCol w="1636641">
                  <a:extLst>
                    <a:ext uri="{9D8B030D-6E8A-4147-A177-3AD203B41FA5}">
                      <a16:colId xmlns:a16="http://schemas.microsoft.com/office/drawing/2014/main" val="2438433472"/>
                    </a:ext>
                  </a:extLst>
                </a:gridCol>
                <a:gridCol w="1878113">
                  <a:extLst>
                    <a:ext uri="{9D8B030D-6E8A-4147-A177-3AD203B41FA5}">
                      <a16:colId xmlns:a16="http://schemas.microsoft.com/office/drawing/2014/main" val="2581235115"/>
                    </a:ext>
                  </a:extLst>
                </a:gridCol>
                <a:gridCol w="2313835">
                  <a:extLst>
                    <a:ext uri="{9D8B030D-6E8A-4147-A177-3AD203B41FA5}">
                      <a16:colId xmlns:a16="http://schemas.microsoft.com/office/drawing/2014/main" val="3014760561"/>
                    </a:ext>
                  </a:extLst>
                </a:gridCol>
              </a:tblGrid>
              <a:tr h="883426">
                <a:tc>
                  <a:txBody>
                    <a:bodyPr/>
                    <a:lstStyle/>
                    <a:p>
                      <a:endParaRPr lang="en-US" sz="2400" dirty="0"/>
                    </a:p>
                  </a:txBody>
                  <a:tcPr/>
                </a:tc>
                <a:tc>
                  <a:txBody>
                    <a:bodyPr/>
                    <a:lstStyle/>
                    <a:p>
                      <a:r>
                        <a:rPr lang="en-US" sz="3200" dirty="0"/>
                        <a:t>Parcels</a:t>
                      </a:r>
                    </a:p>
                  </a:txBody>
                  <a:tcPr/>
                </a:tc>
                <a:tc>
                  <a:txBody>
                    <a:bodyPr/>
                    <a:lstStyle/>
                    <a:p>
                      <a:r>
                        <a:rPr lang="en-US" sz="3200" dirty="0"/>
                        <a:t>Acres</a:t>
                      </a:r>
                    </a:p>
                  </a:txBody>
                  <a:tcPr/>
                </a:tc>
                <a:tc>
                  <a:txBody>
                    <a:bodyPr/>
                    <a:lstStyle/>
                    <a:p>
                      <a:r>
                        <a:rPr lang="en-US" sz="3200" dirty="0"/>
                        <a:t>% of Area</a:t>
                      </a:r>
                    </a:p>
                  </a:txBody>
                  <a:tcPr/>
                </a:tc>
                <a:extLst>
                  <a:ext uri="{0D108BD9-81ED-4DB2-BD59-A6C34878D82A}">
                    <a16:rowId xmlns:a16="http://schemas.microsoft.com/office/drawing/2014/main" val="337442781"/>
                  </a:ext>
                </a:extLst>
              </a:tr>
              <a:tr h="767054">
                <a:tc>
                  <a:txBody>
                    <a:bodyPr/>
                    <a:lstStyle/>
                    <a:p>
                      <a:r>
                        <a:rPr lang="en-US" sz="2400" dirty="0"/>
                        <a:t>Interested</a:t>
                      </a:r>
                    </a:p>
                    <a:p>
                      <a:endParaRPr lang="en-US" sz="2400" dirty="0"/>
                    </a:p>
                  </a:txBody>
                  <a:tcPr/>
                </a:tc>
                <a:tc>
                  <a:txBody>
                    <a:bodyPr/>
                    <a:lstStyle/>
                    <a:p>
                      <a:pPr algn="ctr"/>
                      <a:r>
                        <a:rPr lang="en-US" sz="2400" dirty="0"/>
                        <a:t>49</a:t>
                      </a:r>
                    </a:p>
                  </a:txBody>
                  <a:tcPr/>
                </a:tc>
                <a:tc>
                  <a:txBody>
                    <a:bodyPr/>
                    <a:lstStyle/>
                    <a:p>
                      <a:pPr algn="ctr"/>
                      <a:r>
                        <a:rPr lang="en-US" sz="2400" dirty="0"/>
                        <a:t>2,994</a:t>
                      </a:r>
                    </a:p>
                  </a:txBody>
                  <a:tcPr/>
                </a:tc>
                <a:tc>
                  <a:txBody>
                    <a:bodyPr/>
                    <a:lstStyle/>
                    <a:p>
                      <a:pPr algn="ctr"/>
                      <a:endParaRPr lang="en-US" sz="2400" dirty="0"/>
                    </a:p>
                  </a:txBody>
                  <a:tcPr/>
                </a:tc>
                <a:extLst>
                  <a:ext uri="{0D108BD9-81ED-4DB2-BD59-A6C34878D82A}">
                    <a16:rowId xmlns:a16="http://schemas.microsoft.com/office/drawing/2014/main" val="232254077"/>
                  </a:ext>
                </a:extLst>
              </a:tr>
              <a:tr h="599196">
                <a:tc>
                  <a:txBody>
                    <a:bodyPr/>
                    <a:lstStyle/>
                    <a:p>
                      <a:r>
                        <a:rPr lang="en-US" sz="2400" dirty="0"/>
                        <a:t>NRCS/ WRE</a:t>
                      </a:r>
                    </a:p>
                  </a:txBody>
                  <a:tcPr/>
                </a:tc>
                <a:tc>
                  <a:txBody>
                    <a:bodyPr/>
                    <a:lstStyle/>
                    <a:p>
                      <a:pPr algn="ctr"/>
                      <a:r>
                        <a:rPr lang="en-US" sz="2400" dirty="0"/>
                        <a:t>19</a:t>
                      </a:r>
                    </a:p>
                  </a:txBody>
                  <a:tcPr/>
                </a:tc>
                <a:tc>
                  <a:txBody>
                    <a:bodyPr/>
                    <a:lstStyle/>
                    <a:p>
                      <a:pPr algn="ctr"/>
                      <a:r>
                        <a:rPr lang="en-US" sz="2400" dirty="0"/>
                        <a:t>1,122</a:t>
                      </a:r>
                    </a:p>
                  </a:txBody>
                  <a:tcPr/>
                </a:tc>
                <a:tc>
                  <a:txBody>
                    <a:bodyPr/>
                    <a:lstStyle/>
                    <a:p>
                      <a:pPr algn="ctr"/>
                      <a:r>
                        <a:rPr lang="en-US" sz="2400" dirty="0"/>
                        <a:t>37%</a:t>
                      </a:r>
                    </a:p>
                  </a:txBody>
                  <a:tcPr/>
                </a:tc>
                <a:extLst>
                  <a:ext uri="{0D108BD9-81ED-4DB2-BD59-A6C34878D82A}">
                    <a16:rowId xmlns:a16="http://schemas.microsoft.com/office/drawing/2014/main" val="1238708234"/>
                  </a:ext>
                </a:extLst>
              </a:tr>
              <a:tr h="599196">
                <a:tc>
                  <a:txBody>
                    <a:bodyPr/>
                    <a:lstStyle/>
                    <a:p>
                      <a:r>
                        <a:rPr lang="en-US" sz="2400" dirty="0"/>
                        <a:t>TNC</a:t>
                      </a:r>
                    </a:p>
                  </a:txBody>
                  <a:tcPr/>
                </a:tc>
                <a:tc>
                  <a:txBody>
                    <a:bodyPr/>
                    <a:lstStyle/>
                    <a:p>
                      <a:pPr algn="ctr"/>
                      <a:r>
                        <a:rPr lang="en-US" sz="2400" dirty="0"/>
                        <a:t>11</a:t>
                      </a:r>
                    </a:p>
                  </a:txBody>
                  <a:tcPr/>
                </a:tc>
                <a:tc>
                  <a:txBody>
                    <a:bodyPr/>
                    <a:lstStyle/>
                    <a:p>
                      <a:pPr algn="ctr"/>
                      <a:r>
                        <a:rPr lang="en-US" sz="2400" dirty="0"/>
                        <a:t>397</a:t>
                      </a:r>
                    </a:p>
                  </a:txBody>
                  <a:tcPr/>
                </a:tc>
                <a:tc>
                  <a:txBody>
                    <a:bodyPr/>
                    <a:lstStyle/>
                    <a:p>
                      <a:pPr algn="ctr"/>
                      <a:r>
                        <a:rPr lang="en-US" sz="2400" dirty="0"/>
                        <a:t>13%</a:t>
                      </a:r>
                    </a:p>
                  </a:txBody>
                  <a:tcPr/>
                </a:tc>
                <a:extLst>
                  <a:ext uri="{0D108BD9-81ED-4DB2-BD59-A6C34878D82A}">
                    <a16:rowId xmlns:a16="http://schemas.microsoft.com/office/drawing/2014/main" val="3500033570"/>
                  </a:ext>
                </a:extLst>
              </a:tr>
              <a:tr h="599196">
                <a:tc>
                  <a:txBody>
                    <a:bodyPr/>
                    <a:lstStyle/>
                    <a:p>
                      <a:r>
                        <a:rPr lang="en-US" sz="2400" dirty="0"/>
                        <a:t>Public</a:t>
                      </a:r>
                    </a:p>
                  </a:txBody>
                  <a:tcPr/>
                </a:tc>
                <a:tc>
                  <a:txBody>
                    <a:bodyPr/>
                    <a:lstStyle/>
                    <a:p>
                      <a:pPr algn="ctr"/>
                      <a:r>
                        <a:rPr lang="en-US" sz="2400" dirty="0"/>
                        <a:t>8</a:t>
                      </a:r>
                    </a:p>
                  </a:txBody>
                  <a:tcPr/>
                </a:tc>
                <a:tc>
                  <a:txBody>
                    <a:bodyPr/>
                    <a:lstStyle/>
                    <a:p>
                      <a:pPr algn="ctr"/>
                      <a:r>
                        <a:rPr lang="en-US" sz="2400" dirty="0"/>
                        <a:t>917</a:t>
                      </a:r>
                    </a:p>
                  </a:txBody>
                  <a:tcPr/>
                </a:tc>
                <a:tc>
                  <a:txBody>
                    <a:bodyPr/>
                    <a:lstStyle/>
                    <a:p>
                      <a:pPr algn="ctr"/>
                      <a:r>
                        <a:rPr lang="en-US" sz="2400" dirty="0"/>
                        <a:t>31%</a:t>
                      </a:r>
                    </a:p>
                  </a:txBody>
                  <a:tcPr/>
                </a:tc>
                <a:extLst>
                  <a:ext uri="{0D108BD9-81ED-4DB2-BD59-A6C34878D82A}">
                    <a16:rowId xmlns:a16="http://schemas.microsoft.com/office/drawing/2014/main" val="544305627"/>
                  </a:ext>
                </a:extLst>
              </a:tr>
              <a:tr h="599196">
                <a:tc>
                  <a:txBody>
                    <a:bodyPr/>
                    <a:lstStyle/>
                    <a:p>
                      <a:r>
                        <a:rPr lang="en-US" sz="2400" dirty="0"/>
                        <a:t>Restoration Only</a:t>
                      </a:r>
                    </a:p>
                  </a:txBody>
                  <a:tcPr/>
                </a:tc>
                <a:tc>
                  <a:txBody>
                    <a:bodyPr/>
                    <a:lstStyle/>
                    <a:p>
                      <a:pPr algn="ctr"/>
                      <a:r>
                        <a:rPr lang="en-US" sz="2400" dirty="0"/>
                        <a:t>4</a:t>
                      </a:r>
                    </a:p>
                  </a:txBody>
                  <a:tcPr/>
                </a:tc>
                <a:tc>
                  <a:txBody>
                    <a:bodyPr/>
                    <a:lstStyle/>
                    <a:p>
                      <a:pPr algn="ctr"/>
                      <a:r>
                        <a:rPr lang="en-US" sz="2400" dirty="0"/>
                        <a:t>202</a:t>
                      </a:r>
                    </a:p>
                  </a:txBody>
                  <a:tcPr/>
                </a:tc>
                <a:tc>
                  <a:txBody>
                    <a:bodyPr/>
                    <a:lstStyle/>
                    <a:p>
                      <a:pPr algn="ctr"/>
                      <a:r>
                        <a:rPr lang="en-US" sz="2400" dirty="0"/>
                        <a:t>7%</a:t>
                      </a:r>
                    </a:p>
                  </a:txBody>
                  <a:tcPr/>
                </a:tc>
                <a:extLst>
                  <a:ext uri="{0D108BD9-81ED-4DB2-BD59-A6C34878D82A}">
                    <a16:rowId xmlns:a16="http://schemas.microsoft.com/office/drawing/2014/main" val="2197682867"/>
                  </a:ext>
                </a:extLst>
              </a:tr>
              <a:tr h="599196">
                <a:tc>
                  <a:txBody>
                    <a:bodyPr/>
                    <a:lstStyle/>
                    <a:p>
                      <a:r>
                        <a:rPr lang="en-US" sz="2400" dirty="0"/>
                        <a:t>Not eligible</a:t>
                      </a:r>
                    </a:p>
                  </a:txBody>
                  <a:tcPr/>
                </a:tc>
                <a:tc>
                  <a:txBody>
                    <a:bodyPr/>
                    <a:lstStyle/>
                    <a:p>
                      <a:pPr algn="ctr"/>
                      <a:r>
                        <a:rPr lang="en-US" sz="2400" dirty="0"/>
                        <a:t>7</a:t>
                      </a:r>
                    </a:p>
                  </a:txBody>
                  <a:tcPr/>
                </a:tc>
                <a:tc>
                  <a:txBody>
                    <a:bodyPr/>
                    <a:lstStyle/>
                    <a:p>
                      <a:pPr algn="ctr"/>
                      <a:r>
                        <a:rPr lang="en-US" sz="2400" dirty="0"/>
                        <a:t>356</a:t>
                      </a:r>
                    </a:p>
                  </a:txBody>
                  <a:tcPr/>
                </a:tc>
                <a:tc>
                  <a:txBody>
                    <a:bodyPr/>
                    <a:lstStyle/>
                    <a:p>
                      <a:pPr algn="ctr"/>
                      <a:r>
                        <a:rPr lang="en-US" sz="2400" dirty="0"/>
                        <a:t>12%</a:t>
                      </a:r>
                    </a:p>
                  </a:txBody>
                  <a:tcPr/>
                </a:tc>
                <a:extLst>
                  <a:ext uri="{0D108BD9-81ED-4DB2-BD59-A6C34878D82A}">
                    <a16:rowId xmlns:a16="http://schemas.microsoft.com/office/drawing/2014/main" val="4174029925"/>
                  </a:ext>
                </a:extLst>
              </a:tr>
            </a:tbl>
          </a:graphicData>
        </a:graphic>
      </p:graphicFrame>
      <p:pic>
        <p:nvPicPr>
          <p:cNvPr id="5" name="Picture 4">
            <a:extLst>
              <a:ext uri="{FF2B5EF4-FFF2-40B4-BE49-F238E27FC236}">
                <a16:creationId xmlns:a16="http://schemas.microsoft.com/office/drawing/2014/main" id="{1FE30E3D-3922-4C63-AF5C-1D8A72551F99}"/>
              </a:ext>
            </a:extLst>
          </p:cNvPr>
          <p:cNvPicPr>
            <a:picLocks noChangeAspect="1"/>
          </p:cNvPicPr>
          <p:nvPr/>
        </p:nvPicPr>
        <p:blipFill rotWithShape="1">
          <a:blip r:embed="rId2"/>
          <a:srcRect l="56072" t="34067" r="17800" b="21931"/>
          <a:stretch/>
        </p:blipFill>
        <p:spPr>
          <a:xfrm>
            <a:off x="8607262" y="707833"/>
            <a:ext cx="3605948" cy="3414223"/>
          </a:xfrm>
          <a:prstGeom prst="rect">
            <a:avLst/>
          </a:prstGeom>
        </p:spPr>
      </p:pic>
    </p:spTree>
    <p:extLst>
      <p:ext uri="{BB962C8B-B14F-4D97-AF65-F5344CB8AC3E}">
        <p14:creationId xmlns:p14="http://schemas.microsoft.com/office/powerpoint/2010/main" val="2974703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0" y="533400"/>
            <a:ext cx="2743200" cy="5867400"/>
          </a:xfrm>
        </p:spPr>
        <p:txBody>
          <a:bodyPr>
            <a:noAutofit/>
          </a:bodyPr>
          <a:lstStyle/>
          <a:p>
            <a:r>
              <a:rPr lang="en-US" sz="3200" dirty="0">
                <a:solidFill>
                  <a:schemeClr val="accent2"/>
                </a:solidFill>
              </a:rPr>
              <a:t>Pocomoke Watershed</a:t>
            </a:r>
            <a:br>
              <a:rPr lang="en-US" sz="3200" dirty="0">
                <a:solidFill>
                  <a:schemeClr val="accent2"/>
                </a:solidFill>
              </a:rPr>
            </a:br>
            <a:br>
              <a:rPr lang="en-US" sz="3200" dirty="0">
                <a:solidFill>
                  <a:schemeClr val="accent2"/>
                </a:solidFill>
              </a:rPr>
            </a:br>
            <a:r>
              <a:rPr lang="en-US" sz="3200" dirty="0">
                <a:solidFill>
                  <a:schemeClr val="accent2"/>
                </a:solidFill>
              </a:rPr>
              <a:t>1,100 miles of ditches</a:t>
            </a:r>
            <a:br>
              <a:rPr lang="en-US" sz="3200" dirty="0">
                <a:solidFill>
                  <a:schemeClr val="accent2"/>
                </a:solidFill>
              </a:rPr>
            </a:br>
            <a:br>
              <a:rPr lang="en-US" sz="3200" dirty="0">
                <a:solidFill>
                  <a:schemeClr val="accent2"/>
                </a:solidFill>
              </a:rPr>
            </a:br>
            <a:r>
              <a:rPr lang="en-US" sz="3200" dirty="0">
                <a:solidFill>
                  <a:schemeClr val="accent2"/>
                </a:solidFill>
              </a:rPr>
              <a:t>Shortened river by 3 miles</a:t>
            </a:r>
            <a:br>
              <a:rPr lang="en-US" sz="3200" dirty="0">
                <a:solidFill>
                  <a:schemeClr val="accent2"/>
                </a:solidFill>
              </a:rPr>
            </a:br>
            <a:br>
              <a:rPr lang="en-US" sz="3200" dirty="0">
                <a:solidFill>
                  <a:schemeClr val="accent2"/>
                </a:solidFill>
              </a:rPr>
            </a:br>
            <a:endParaRPr lang="en-US" sz="3200" dirty="0">
              <a:solidFill>
                <a:schemeClr val="accent2"/>
              </a:solidFill>
            </a:endParaRPr>
          </a:p>
        </p:txBody>
      </p:sp>
      <p:pic>
        <p:nvPicPr>
          <p:cNvPr id="4" name="Content Placeholder 3"/>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a:stretch/>
        </p:blipFill>
        <p:spPr>
          <a:xfrm>
            <a:off x="2590800" y="-13486"/>
            <a:ext cx="8458200" cy="6903081"/>
          </a:xfrm>
        </p:spPr>
      </p:pic>
    </p:spTree>
    <p:extLst>
      <p:ext uri="{BB962C8B-B14F-4D97-AF65-F5344CB8AC3E}">
        <p14:creationId xmlns:p14="http://schemas.microsoft.com/office/powerpoint/2010/main" val="2367157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Image result for chesapeake bay land use">
            <a:extLst>
              <a:ext uri="{FF2B5EF4-FFF2-40B4-BE49-F238E27FC236}">
                <a16:creationId xmlns:a16="http://schemas.microsoft.com/office/drawing/2014/main" id="{725157F4-FCF8-4262-8489-7948E1484E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17" t="12152" r="3077" b="11260"/>
          <a:stretch/>
        </p:blipFill>
        <p:spPr bwMode="auto">
          <a:xfrm>
            <a:off x="5768662" y="0"/>
            <a:ext cx="64233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96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83757D0B-37D0-4253-A544-F3315434FCC8}"/>
              </a:ext>
            </a:extLst>
          </p:cNvPr>
          <p:cNvPicPr>
            <a:picLocks noChangeAspect="1"/>
          </p:cNvPicPr>
          <p:nvPr/>
        </p:nvPicPr>
        <p:blipFill>
          <a:blip r:embed="rId4">
            <a:alphaModFix amt="80000"/>
            <a:extLst>
              <a:ext uri="{28A0092B-C50C-407E-A947-70E740481C1C}">
                <a14:useLocalDpi xmlns:a14="http://schemas.microsoft.com/office/drawing/2010/main" val="0"/>
              </a:ext>
            </a:extLst>
          </a:blip>
          <a:stretch>
            <a:fillRect/>
          </a:stretch>
        </p:blipFill>
        <p:spPr>
          <a:xfrm>
            <a:off x="0" y="1362617"/>
            <a:ext cx="6828790" cy="4389938"/>
          </a:xfrm>
          <a:prstGeom prst="rect">
            <a:avLst/>
          </a:prstGeom>
          <a:noFill/>
        </p:spPr>
      </p:pic>
      <p:pic>
        <p:nvPicPr>
          <p:cNvPr id="6" name="Picture 5" descr="A picture containing implement&#10;&#10;Description automatically generated">
            <a:extLst>
              <a:ext uri="{FF2B5EF4-FFF2-40B4-BE49-F238E27FC236}">
                <a16:creationId xmlns:a16="http://schemas.microsoft.com/office/drawing/2014/main" id="{A415FB02-C6FD-4010-8786-462F64C3B330}"/>
              </a:ext>
            </a:extLst>
          </p:cNvPr>
          <p:cNvPicPr>
            <a:picLocks noChangeAspect="1"/>
          </p:cNvPicPr>
          <p:nvPr/>
        </p:nvPicPr>
        <p:blipFill>
          <a:blip r:embed="rId5">
            <a:alphaModFix amt="80000"/>
            <a:extLst>
              <a:ext uri="{28A0092B-C50C-407E-A947-70E740481C1C}">
                <a14:useLocalDpi xmlns:a14="http://schemas.microsoft.com/office/drawing/2010/main" val="0"/>
              </a:ext>
            </a:extLst>
          </a:blip>
          <a:stretch>
            <a:fillRect/>
          </a:stretch>
        </p:blipFill>
        <p:spPr>
          <a:xfrm>
            <a:off x="6338754" y="1362617"/>
            <a:ext cx="5853246" cy="4389936"/>
          </a:xfrm>
          <a:prstGeom prst="rect">
            <a:avLst/>
          </a:prstGeom>
          <a:solidFill>
            <a:schemeClr val="bg1">
              <a:alpha val="37000"/>
            </a:schemeClr>
          </a:solidFill>
        </p:spPr>
      </p:pic>
      <p:sp>
        <p:nvSpPr>
          <p:cNvPr id="2" name="TextBox 1">
            <a:extLst>
              <a:ext uri="{FF2B5EF4-FFF2-40B4-BE49-F238E27FC236}">
                <a16:creationId xmlns:a16="http://schemas.microsoft.com/office/drawing/2014/main" id="{A4B9519E-197E-4C3A-8A9A-C7684963967D}"/>
              </a:ext>
            </a:extLst>
          </p:cNvPr>
          <p:cNvSpPr txBox="1"/>
          <p:nvPr/>
        </p:nvSpPr>
        <p:spPr>
          <a:xfrm>
            <a:off x="1915297" y="6000750"/>
            <a:ext cx="84520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Agriculture in Chesapeake Bay Watershed</a:t>
            </a:r>
          </a:p>
        </p:txBody>
      </p:sp>
    </p:spTree>
    <p:extLst>
      <p:ext uri="{BB962C8B-B14F-4D97-AF65-F5344CB8AC3E}">
        <p14:creationId xmlns:p14="http://schemas.microsoft.com/office/powerpoint/2010/main" val="409552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86225B-9C3D-458B-B588-1D4413A24A01}"/>
              </a:ext>
            </a:extLst>
          </p:cNvPr>
          <p:cNvSpPr txBox="1"/>
          <p:nvPr/>
        </p:nvSpPr>
        <p:spPr>
          <a:xfrm>
            <a:off x="152400" y="6327577"/>
            <a:ext cx="1260538" cy="307777"/>
          </a:xfrm>
          <a:prstGeom prst="rect">
            <a:avLst/>
          </a:prstGeom>
          <a:noFill/>
        </p:spPr>
        <p:txBody>
          <a:bodyPr wrap="none" rtlCol="0">
            <a:spAutoFit/>
          </a:bodyPr>
          <a:lstStyle/>
          <a:p>
            <a:r>
              <a:rPr lang="en-US" sz="1400" dirty="0">
                <a:solidFill>
                  <a:schemeClr val="bg1"/>
                </a:solidFill>
              </a:rPr>
              <a:t>@Steve </a:t>
            </a:r>
            <a:r>
              <a:rPr lang="en-US" sz="1400" dirty="0" err="1">
                <a:solidFill>
                  <a:schemeClr val="bg1"/>
                </a:solidFill>
              </a:rPr>
              <a:t>Droter</a:t>
            </a:r>
            <a:endParaRPr lang="en-US" sz="1400" dirty="0">
              <a:solidFill>
                <a:schemeClr val="bg1"/>
              </a:solidFill>
            </a:endParaRPr>
          </a:p>
        </p:txBody>
      </p:sp>
    </p:spTree>
    <p:extLst>
      <p:ext uri="{BB962C8B-B14F-4D97-AF65-F5344CB8AC3E}">
        <p14:creationId xmlns:p14="http://schemas.microsoft.com/office/powerpoint/2010/main" val="3033535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634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51E3BB-A99C-4C27-B327-4FF06269D226}"/>
              </a:ext>
            </a:extLst>
          </p:cNvPr>
          <p:cNvSpPr txBox="1"/>
          <p:nvPr/>
        </p:nvSpPr>
        <p:spPr>
          <a:xfrm>
            <a:off x="251460" y="381000"/>
            <a:ext cx="899227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Calibri"/>
              </a:rPr>
              <a:t>Chesapeake Bay Wetland Restoration Goal</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6" name="Chart 5">
            <a:extLst>
              <a:ext uri="{FF2B5EF4-FFF2-40B4-BE49-F238E27FC236}">
                <a16:creationId xmlns:a16="http://schemas.microsoft.com/office/drawing/2014/main" id="{B769C443-FAE9-4026-8FD1-6E44DA679797}"/>
              </a:ext>
            </a:extLst>
          </p:cNvPr>
          <p:cNvGraphicFramePr/>
          <p:nvPr>
            <p:extLst>
              <p:ext uri="{D42A27DB-BD31-4B8C-83A1-F6EECF244321}">
                <p14:modId xmlns:p14="http://schemas.microsoft.com/office/powerpoint/2010/main" val="497086080"/>
              </p:ext>
            </p:extLst>
          </p:nvPr>
        </p:nvGraphicFramePr>
        <p:xfrm>
          <a:off x="1295400" y="1111071"/>
          <a:ext cx="8915400" cy="5453792"/>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FF2B5EF4-FFF2-40B4-BE49-F238E27FC236}">
                <a16:creationId xmlns:a16="http://schemas.microsoft.com/office/drawing/2014/main" id="{1FFE6E6A-57E7-48E0-97F3-497AC3538B6A}"/>
              </a:ext>
            </a:extLst>
          </p:cNvPr>
          <p:cNvCxnSpPr>
            <a:cxnSpLocks/>
          </p:cNvCxnSpPr>
          <p:nvPr/>
        </p:nvCxnSpPr>
        <p:spPr>
          <a:xfrm>
            <a:off x="2286000" y="1295400"/>
            <a:ext cx="7772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E6596BD-8E5D-463D-8E73-64B509B47699}"/>
              </a:ext>
            </a:extLst>
          </p:cNvPr>
          <p:cNvSpPr txBox="1"/>
          <p:nvPr/>
        </p:nvSpPr>
        <p:spPr>
          <a:xfrm>
            <a:off x="4876800" y="1466343"/>
            <a:ext cx="4038600" cy="830997"/>
          </a:xfrm>
          <a:prstGeom prst="rect">
            <a:avLst/>
          </a:prstGeom>
          <a:noFill/>
        </p:spPr>
        <p:txBody>
          <a:bodyPr wrap="square" rtlCol="0">
            <a:spAutoFit/>
          </a:bodyPr>
          <a:lstStyle/>
          <a:p>
            <a:r>
              <a:rPr lang="en-US" sz="2400" dirty="0">
                <a:solidFill>
                  <a:schemeClr val="bg1"/>
                </a:solidFill>
              </a:rPr>
              <a:t>85,000 ac. Goal Restoration</a:t>
            </a:r>
          </a:p>
          <a:p>
            <a:r>
              <a:rPr lang="en-US" sz="2400" dirty="0">
                <a:solidFill>
                  <a:schemeClr val="bg1"/>
                </a:solidFill>
              </a:rPr>
              <a:t>(150,000 Rehabilitation)</a:t>
            </a:r>
          </a:p>
        </p:txBody>
      </p:sp>
      <p:pic>
        <p:nvPicPr>
          <p:cNvPr id="5" name="Picture 4">
            <a:extLst>
              <a:ext uri="{FF2B5EF4-FFF2-40B4-BE49-F238E27FC236}">
                <a16:creationId xmlns:a16="http://schemas.microsoft.com/office/drawing/2014/main" id="{21ACCF20-0D63-4F0E-A74E-5924E84C3DBB}"/>
              </a:ext>
            </a:extLst>
          </p:cNvPr>
          <p:cNvPicPr>
            <a:picLocks noChangeAspect="1"/>
          </p:cNvPicPr>
          <p:nvPr/>
        </p:nvPicPr>
        <p:blipFill>
          <a:blip r:embed="rId4"/>
          <a:stretch>
            <a:fillRect/>
          </a:stretch>
        </p:blipFill>
        <p:spPr>
          <a:xfrm>
            <a:off x="10210800" y="5056463"/>
            <a:ext cx="1794510" cy="1380931"/>
          </a:xfrm>
          <a:prstGeom prst="rect">
            <a:avLst/>
          </a:prstGeom>
        </p:spPr>
      </p:pic>
    </p:spTree>
    <p:extLst>
      <p:ext uri="{BB962C8B-B14F-4D97-AF65-F5344CB8AC3E}">
        <p14:creationId xmlns:p14="http://schemas.microsoft.com/office/powerpoint/2010/main" val="153000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DACE56-A3CA-4922-9EA0-12C719F37B1B}"/>
              </a:ext>
            </a:extLst>
          </p:cNvPr>
          <p:cNvSpPr txBox="1"/>
          <p:nvPr/>
        </p:nvSpPr>
        <p:spPr>
          <a:xfrm flipH="1">
            <a:off x="8077200" y="1178818"/>
            <a:ext cx="3840481" cy="1077218"/>
          </a:xfrm>
          <a:prstGeom prst="rect">
            <a:avLst/>
          </a:prstGeom>
          <a:solidFill>
            <a:schemeClr val="tx1">
              <a:alpha val="49000"/>
            </a:schemeClr>
          </a:solidFill>
        </p:spPr>
        <p:txBody>
          <a:bodyPr wrap="square" rtlCol="0">
            <a:spAutoFit/>
          </a:bodyPr>
          <a:lstStyle/>
          <a:p>
            <a:pPr algn="ctr"/>
            <a:r>
              <a:rPr lang="en-US" sz="3200" dirty="0">
                <a:solidFill>
                  <a:schemeClr val="bg1"/>
                </a:solidFill>
              </a:rPr>
              <a:t>1M Acres of Restorable Wetlands </a:t>
            </a:r>
          </a:p>
        </p:txBody>
      </p:sp>
      <p:sp>
        <p:nvSpPr>
          <p:cNvPr id="4" name="TextBox 3">
            <a:extLst>
              <a:ext uri="{FF2B5EF4-FFF2-40B4-BE49-F238E27FC236}">
                <a16:creationId xmlns:a16="http://schemas.microsoft.com/office/drawing/2014/main" id="{81FCDD7B-8C35-4187-8C55-C6EA874517C5}"/>
              </a:ext>
            </a:extLst>
          </p:cNvPr>
          <p:cNvSpPr txBox="1"/>
          <p:nvPr/>
        </p:nvSpPr>
        <p:spPr>
          <a:xfrm flipH="1">
            <a:off x="8077200" y="4038600"/>
            <a:ext cx="3840481" cy="2062103"/>
          </a:xfrm>
          <a:prstGeom prst="rect">
            <a:avLst/>
          </a:prstGeom>
          <a:solidFill>
            <a:schemeClr val="tx1">
              <a:alpha val="41000"/>
            </a:schemeClr>
          </a:solidFill>
        </p:spPr>
        <p:txBody>
          <a:bodyPr wrap="square" rtlCol="0">
            <a:spAutoFit/>
          </a:bodyPr>
          <a:lstStyle/>
          <a:p>
            <a:pPr algn="ctr"/>
            <a:r>
              <a:rPr lang="en-US" sz="3200" dirty="0">
                <a:solidFill>
                  <a:schemeClr val="bg1"/>
                </a:solidFill>
              </a:rPr>
              <a:t>720k Acres of Wetlands for Rehabilitation/ Enhancement</a:t>
            </a:r>
          </a:p>
        </p:txBody>
      </p:sp>
      <p:pic>
        <p:nvPicPr>
          <p:cNvPr id="7" name="Picture 6" descr="A picture containing grass, outdoor, green, plant&#10;&#10;Description automatically generated">
            <a:extLst>
              <a:ext uri="{FF2B5EF4-FFF2-40B4-BE49-F238E27FC236}">
                <a16:creationId xmlns:a16="http://schemas.microsoft.com/office/drawing/2014/main" id="{408D7BA3-5CC3-4888-B2B6-8A4ACD841454}"/>
              </a:ext>
            </a:extLst>
          </p:cNvPr>
          <p:cNvPicPr>
            <a:picLocks noChangeAspect="1"/>
          </p:cNvPicPr>
          <p:nvPr/>
        </p:nvPicPr>
        <p:blipFill rotWithShape="1">
          <a:blip r:embed="rId4">
            <a:extLst>
              <a:ext uri="{28A0092B-C50C-407E-A947-70E740481C1C}">
                <a14:useLocalDpi xmlns:a14="http://schemas.microsoft.com/office/drawing/2010/main" val="0"/>
              </a:ext>
            </a:extLst>
          </a:blip>
          <a:srcRect l="51122" t="1486" r="104" b="-1486"/>
          <a:stretch/>
        </p:blipFill>
        <p:spPr>
          <a:xfrm>
            <a:off x="-33019" y="-88614"/>
            <a:ext cx="6086438" cy="7022813"/>
          </a:xfrm>
          <a:prstGeom prst="rect">
            <a:avLst/>
          </a:prstGeom>
        </p:spPr>
      </p:pic>
      <p:sp>
        <p:nvSpPr>
          <p:cNvPr id="8" name="TextBox 7">
            <a:extLst>
              <a:ext uri="{FF2B5EF4-FFF2-40B4-BE49-F238E27FC236}">
                <a16:creationId xmlns:a16="http://schemas.microsoft.com/office/drawing/2014/main" id="{C76EB170-C8DC-4FE4-B335-D9808238C103}"/>
              </a:ext>
            </a:extLst>
          </p:cNvPr>
          <p:cNvSpPr txBox="1"/>
          <p:nvPr/>
        </p:nvSpPr>
        <p:spPr>
          <a:xfrm flipH="1">
            <a:off x="914400" y="3048000"/>
            <a:ext cx="3840481" cy="1077218"/>
          </a:xfrm>
          <a:prstGeom prst="rect">
            <a:avLst/>
          </a:prstGeom>
          <a:solidFill>
            <a:schemeClr val="tx1">
              <a:alpha val="49000"/>
            </a:schemeClr>
          </a:solidFill>
        </p:spPr>
        <p:txBody>
          <a:bodyPr wrap="square" rtlCol="0">
            <a:spAutoFit/>
          </a:bodyPr>
          <a:lstStyle/>
          <a:p>
            <a:pPr algn="ctr"/>
            <a:r>
              <a:rPr lang="en-US" sz="3200" dirty="0">
                <a:solidFill>
                  <a:schemeClr val="bg1"/>
                </a:solidFill>
              </a:rPr>
              <a:t>11M Acres of Cropland and Pasture</a:t>
            </a:r>
          </a:p>
        </p:txBody>
      </p:sp>
    </p:spTree>
    <p:extLst>
      <p:ext uri="{BB962C8B-B14F-4D97-AF65-F5344CB8AC3E}">
        <p14:creationId xmlns:p14="http://schemas.microsoft.com/office/powerpoint/2010/main" val="350738188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10.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6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000" b="0" i="0" u="none" strike="noStrike" cap="none" normalizeH="0" baseline="0" smtClean="0">
            <a:ln>
              <a:noFill/>
            </a:ln>
            <a:solidFill>
              <a:srgbClr val="CCFFFF"/>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000" b="0" i="0" u="none" strike="noStrike" cap="none" normalizeH="0" baseline="0" smtClean="0">
            <a:ln>
              <a:noFill/>
            </a:ln>
            <a:solidFill>
              <a:srgbClr val="CCFFFF"/>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5844</TotalTime>
  <Words>960</Words>
  <Application>Microsoft Office PowerPoint</Application>
  <PresentationFormat>Widescreen</PresentationFormat>
  <Paragraphs>213</Paragraphs>
  <Slides>32</Slides>
  <Notes>19</Notes>
  <HiddenSlides>2</HiddenSlides>
  <MMClips>0</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32</vt:i4>
      </vt:variant>
    </vt:vector>
  </HeadingPairs>
  <TitlesOfParts>
    <vt:vector size="49" baseType="lpstr">
      <vt:lpstr>Arial</vt:lpstr>
      <vt:lpstr>Calibri</vt:lpstr>
      <vt:lpstr>Calibri Light</vt:lpstr>
      <vt:lpstr>Corbel</vt:lpstr>
      <vt:lpstr>Georgia</vt:lpstr>
      <vt:lpstr>Trebuchet MS</vt:lpstr>
      <vt:lpstr>Wingdings</vt:lpstr>
      <vt:lpstr>Clarity</vt:lpstr>
      <vt:lpstr>Office Theme</vt:lpstr>
      <vt:lpstr>Slipstream</vt:lpstr>
      <vt:lpstr>9_Office Theme</vt:lpstr>
      <vt:lpstr>2_Office Theme</vt:lpstr>
      <vt:lpstr>3_Office Theme</vt:lpstr>
      <vt:lpstr>16_Default Design</vt:lpstr>
      <vt:lpstr>4_Office Theme</vt:lpstr>
      <vt:lpstr>5_Office Theme</vt:lpstr>
      <vt:lpstr>Depth</vt:lpstr>
      <vt:lpstr>Importance of Landowner Outreach and Engagement to Accelerating Conservation Practice Adoption Case Studies from Chesapeake Bay  Amy Jacobs, Mike Dryden, Katie Turner The Nature Conservancy  STAC Stakeholder Workshop January 26, 2021</vt:lpstr>
      <vt:lpstr>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Awareness</vt:lpstr>
      <vt:lpstr>Dedicated outreach capacity</vt:lpstr>
      <vt:lpstr>Adoption</vt:lpstr>
      <vt:lpstr>Landowner Interest in Restoration</vt:lpstr>
      <vt:lpstr>PowerPoint Presentation</vt:lpstr>
      <vt:lpstr>PowerPoint Presentation</vt:lpstr>
      <vt:lpstr>How to Scale Efforts to meet Conservation Goals?</vt:lpstr>
      <vt:lpstr>PowerPoint Presentation</vt:lpstr>
      <vt:lpstr>Landowner Interest by Program</vt:lpstr>
      <vt:lpstr>Pocomoke Watershed  1,100 miles of ditches  Shortened river by 3 miles  </vt:lpstr>
    </vt:vector>
  </TitlesOfParts>
  <Company>USDA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Strano</dc:creator>
  <cp:lastModifiedBy>Kathy Boomer</cp:lastModifiedBy>
  <cp:revision>254</cp:revision>
  <cp:lastPrinted>2016-12-14T22:00:22Z</cp:lastPrinted>
  <dcterms:created xsi:type="dcterms:W3CDTF">2013-05-13T20:25:18Z</dcterms:created>
  <dcterms:modified xsi:type="dcterms:W3CDTF">2021-01-26T05:52:51Z</dcterms:modified>
</cp:coreProperties>
</file>