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</p:sldMasterIdLst>
  <p:notesMasterIdLst>
    <p:notesMasterId r:id="rId14"/>
  </p:notesMasterIdLst>
  <p:sldIdLst>
    <p:sldId id="687" r:id="rId4"/>
    <p:sldId id="792" r:id="rId5"/>
    <p:sldId id="794" r:id="rId6"/>
    <p:sldId id="744" r:id="rId7"/>
    <p:sldId id="793" r:id="rId8"/>
    <p:sldId id="589" r:id="rId9"/>
    <p:sldId id="668" r:id="rId10"/>
    <p:sldId id="278" r:id="rId11"/>
    <p:sldId id="787" r:id="rId12"/>
    <p:sldId id="7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2" autoAdjust="0"/>
    <p:restoredTop sz="88497" autoAdjust="0"/>
  </p:normalViewPr>
  <p:slideViewPr>
    <p:cSldViewPr snapToGrid="0">
      <p:cViewPr varScale="1">
        <p:scale>
          <a:sx n="94" d="100"/>
          <a:sy n="94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2EE08-F8C3-4DC4-9372-1F20E16A749E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9C501-B349-4B55-AEEB-C3316F6C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5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F1482-DC78-473C-91E4-A8950DC73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3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F1482-DC78-473C-91E4-A8950DC73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9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F1482-DC78-473C-91E4-A8950DC73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2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F1482-DC78-473C-91E4-A8950DC73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67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9C501-B349-4B55-AEEB-C3316F6CE5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68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31951-A9A4-418D-BFC7-AEA80056FE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74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F1482-DC78-473C-91E4-A8950DC73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10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0920F-2C41-4810-9ABD-500A9747CD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224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F1482-DC78-473C-91E4-A8950DC73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33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F5451-E9A5-4A24-B859-EE83C027A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A644F-CC64-4923-9B9C-E9D983421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3B05E-A064-4992-9B2A-21EE5AF4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E376-A2DC-4775-B419-489751A7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D7575-016A-4326-8F47-A450BA6B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2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8231-0034-4C24-B620-E1676FFC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D0026-0AD3-40AA-8DB4-C6A475E7D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3B21B-40C5-4E2F-B3FC-AB227272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41440-4208-4540-89AB-79B950054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3B566-6A2D-4B82-918C-E10BF7F0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CD2CDE-9050-4EC0-916E-5A99FB651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98B52-5666-47B8-94D8-099921896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BF202-3498-41F0-B06E-CA485F23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B19FF-B559-4BE8-B72E-D38E1D8B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D498A-C5C8-4668-824C-838422DC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68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AE5CE-B3C9-4F84-9F22-3FD376871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C79C9-6D5C-4388-81DF-8AE3A5E36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4B892-0AB6-4979-A18D-7C3991E2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F30D4-E29F-4761-9A79-5A38F226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63D64-AC03-44F2-8C1E-2182961F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0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EC5B-E7CF-48B4-AC30-891D39AA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344E9-2EEE-4EFA-BA0B-3AC1077A8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4CBB6-EDEE-4CFC-AF89-C8800A88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44CE5-CE75-479A-8BC6-A845D7A8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7E4ED-9F50-4578-B995-FA62D1D6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927D-871A-405F-9EA7-335B2A473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E693B-7F69-4139-A56B-6487A9DCC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E1200-1F86-4351-A54A-9F455946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625F4-075E-451D-9DFA-426A762E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63229-5FD0-44D4-8C1B-837AC69D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ED0C-C4E9-4619-968F-4A9580C2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85E12-AEA7-4F29-A49D-96F5D140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F465F-14CC-4768-A328-0116B0C18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17100-FAB5-4687-80FA-E0D9234FB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A6DDB-E6CF-4821-80B4-A45BF0E9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36AE8-88E7-432F-AFE3-E4F51A78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C19F-4F28-4FEB-A7EC-8A93C285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AEDCC-7F62-49CA-BE58-121C12E5B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60172-88A1-41AF-A4C6-3EF31F16E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1B2F9-7477-407D-A343-93D722686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F6085-DD0C-4BA7-9F5C-B96538883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12655-9373-4134-ACC6-6FAA7ECB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50F47-1E6C-4DC1-989C-FACDEB75E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80CFC2-4DA7-4378-AA9E-BF507F9F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1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12B0-7798-4361-B6EC-7AE2B07D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BA821-51B8-4AFB-ABB1-B7EAE466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2E254-3B6E-4FB2-B598-586F07411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9C44D-C578-4632-8B22-BBDF488C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34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206C3-1F35-4A5A-9E35-B54C999F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11514-94D6-46E9-A0B9-C9FC9F57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C333D-8D6C-4F44-8056-7320502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41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04DB-0099-4B1A-BA08-E0F554C5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D3377-1BA2-4954-BA6D-CEC308DF0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F5B69-EFD2-44E6-85FC-51D36E380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98B28-A805-4FC8-923B-2675A285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89DB5-FA6C-4F9C-83EB-943AD5A2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3745D-2075-4C1F-BF15-818EC2B6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14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1EA-7339-4A4F-AE7A-55D3D5D5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8D919-8473-44C4-B37D-DCD30169E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B2949-C851-4001-8498-C57E86EF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9D083-906F-4E59-B145-F2D56768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9FE0B-2F74-4DEE-AC29-8E62DBE4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83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1C37-709A-4C9E-82C6-94523B56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20C3E5-226C-4370-B46D-7C8246227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1EDBD-6220-41B3-A2D5-9585E4A9D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92109-E115-42C6-AA1C-29A121B08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B6933-5626-4A87-BCAA-F1A53F85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0420-DC74-4E6A-95CE-C4758370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40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F0AA-7E24-4215-8145-9E647EAF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759F7-FB8E-4EF9-BD85-CBA78B4A4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F85C8-1575-4E74-8D87-299DE5D0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09EDF-67E2-418B-B915-FFDFA097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192F0-3EDF-4612-BD17-A9F1E41B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81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97089-37DA-42DF-9933-D9C4426E81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13B1B8-B263-4BA2-8104-629A1906A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EEB37-DD32-45DA-92CD-F41A4D6C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D8A1E-6754-448F-A87B-5A0D2E69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BA413-3267-44E3-BEB4-AB1183C7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76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ata 19">
            <a:extLst>
              <a:ext uri="{FF2B5EF4-FFF2-40B4-BE49-F238E27FC236}">
                <a16:creationId xmlns:a16="http://schemas.microsoft.com/office/drawing/2014/main" id="{5CB24590-5307-49FC-A54A-A0A5301E7580}"/>
              </a:ext>
            </a:extLst>
          </p:cNvPr>
          <p:cNvSpPr/>
          <p:nvPr userDrawn="1"/>
        </p:nvSpPr>
        <p:spPr>
          <a:xfrm>
            <a:off x="8454296" y="-1"/>
            <a:ext cx="1538233" cy="4879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9132"/>
              <a:gd name="connsiteY0" fmla="*/ 7223 h 19923"/>
              <a:gd name="connsiteX1" fmla="*/ 2588 w 9132"/>
              <a:gd name="connsiteY1" fmla="*/ 0 h 19923"/>
              <a:gd name="connsiteX2" fmla="*/ 9132 w 9132"/>
              <a:gd name="connsiteY2" fmla="*/ 0 h 19923"/>
              <a:gd name="connsiteX3" fmla="*/ 1790 w 9132"/>
              <a:gd name="connsiteY3" fmla="*/ 19923 h 19923"/>
              <a:gd name="connsiteX4" fmla="*/ 0 w 9132"/>
              <a:gd name="connsiteY4" fmla="*/ 7223 h 19923"/>
              <a:gd name="connsiteX0" fmla="*/ 0 w 10000"/>
              <a:gd name="connsiteY0" fmla="*/ 3625 h 3694"/>
              <a:gd name="connsiteX1" fmla="*/ 2834 w 10000"/>
              <a:gd name="connsiteY1" fmla="*/ 0 h 3694"/>
              <a:gd name="connsiteX2" fmla="*/ 10000 w 10000"/>
              <a:gd name="connsiteY2" fmla="*/ 0 h 3694"/>
              <a:gd name="connsiteX3" fmla="*/ 7204 w 10000"/>
              <a:gd name="connsiteY3" fmla="*/ 3694 h 3694"/>
              <a:gd name="connsiteX4" fmla="*/ 0 w 10000"/>
              <a:gd name="connsiteY4" fmla="*/ 3625 h 3694"/>
              <a:gd name="connsiteX0" fmla="*/ 0 w 7887"/>
              <a:gd name="connsiteY0" fmla="*/ 2544 h 10000"/>
              <a:gd name="connsiteX1" fmla="*/ 721 w 7887"/>
              <a:gd name="connsiteY1" fmla="*/ 0 h 10000"/>
              <a:gd name="connsiteX2" fmla="*/ 7887 w 7887"/>
              <a:gd name="connsiteY2" fmla="*/ 0 h 10000"/>
              <a:gd name="connsiteX3" fmla="*/ 5091 w 7887"/>
              <a:gd name="connsiteY3" fmla="*/ 10000 h 10000"/>
              <a:gd name="connsiteX4" fmla="*/ 0 w 7887"/>
              <a:gd name="connsiteY4" fmla="*/ 2544 h 10000"/>
              <a:gd name="connsiteX0" fmla="*/ 0 w 10000"/>
              <a:gd name="connsiteY0" fmla="*/ 2544 h 2562"/>
              <a:gd name="connsiteX1" fmla="*/ 914 w 10000"/>
              <a:gd name="connsiteY1" fmla="*/ 0 h 2562"/>
              <a:gd name="connsiteX2" fmla="*/ 10000 w 10000"/>
              <a:gd name="connsiteY2" fmla="*/ 0 h 2562"/>
              <a:gd name="connsiteX3" fmla="*/ 9050 w 10000"/>
              <a:gd name="connsiteY3" fmla="*/ 2562 h 2562"/>
              <a:gd name="connsiteX4" fmla="*/ 0 w 10000"/>
              <a:gd name="connsiteY4" fmla="*/ 2544 h 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562">
                <a:moveTo>
                  <a:pt x="0" y="2544"/>
                </a:moveTo>
                <a:lnTo>
                  <a:pt x="914" y="0"/>
                </a:lnTo>
                <a:lnTo>
                  <a:pt x="10000" y="0"/>
                </a:lnTo>
                <a:lnTo>
                  <a:pt x="9050" y="2562"/>
                </a:lnTo>
                <a:lnTo>
                  <a:pt x="0" y="2544"/>
                </a:lnTo>
                <a:close/>
              </a:path>
            </a:pathLst>
          </a:custGeom>
          <a:solidFill>
            <a:srgbClr val="44C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45C110-A4CF-4965-B45D-467A182B96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175" y="485775"/>
            <a:ext cx="11682413" cy="63627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6C3F3-7A50-4475-A40C-C343FE66AC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6685" y="5353681"/>
            <a:ext cx="2069906" cy="884011"/>
            <a:chOff x="2023" y="1384"/>
            <a:chExt cx="3634" cy="1552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2E07BD2-E926-48C3-8562-94BDE834F0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996DBDE-4DE4-4AD3-BB27-74140DE83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4A06DAA-B230-4122-AC1B-D06F1DC945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61439F0-95F7-4796-91A9-8B6117DF33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2D2D058-1C11-4B7A-8157-1BA3AB0CF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04159C-C7F7-48BF-A5E4-F85ED72DC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408" y="840658"/>
            <a:ext cx="6077712" cy="2797624"/>
          </a:xfrm>
        </p:spPr>
        <p:txBody>
          <a:bodyPr anchor="t" anchorCtr="0">
            <a:noAutofit/>
          </a:bodyPr>
          <a:lstStyle>
            <a:lvl1pPr>
              <a:defRPr lang="en-US" sz="68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ADD8F6F-3688-4B94-BEDF-31A51B012F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6685" y="3743083"/>
            <a:ext cx="4815069" cy="740919"/>
          </a:xfrm>
        </p:spPr>
        <p:txBody>
          <a:bodyPr>
            <a:noAutofit/>
          </a:bodyPr>
          <a:lstStyle>
            <a:lvl1pPr>
              <a:defRPr lang="en-US" sz="1000" spc="3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9961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7C2E9-1673-475E-AB11-F69878C789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08326" y="-7938"/>
            <a:ext cx="9083674" cy="6858001"/>
          </a:xfrm>
        </p:spPr>
        <p:txBody>
          <a:bodyPr/>
          <a:lstStyle/>
          <a:p>
            <a:endParaRPr lang="en-US"/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4A0D7E67-6346-4B50-B433-7D3DAD63880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7409" y="6121041"/>
            <a:ext cx="918951" cy="392463"/>
            <a:chOff x="2023" y="1384"/>
            <a:chExt cx="3634" cy="1552"/>
          </a:xfrm>
          <a:solidFill>
            <a:schemeClr val="tx1"/>
          </a:solidFill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97000E1-94E6-4C94-A3D9-8BE021C3E3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D6FBD219-3315-4B37-8AA0-3A2D75A20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25394E1-E8A9-4C45-BE11-70B4253B93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1BF3E678-2BD4-4CC2-8825-3EAB4AE418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1BEBD0F1-AAFF-4E30-BB20-AE002BB858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8C284FD0-F1AE-4899-8504-2EF4269568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4F77B-6885-41F5-A7CE-3BEEFA753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588" y="615145"/>
            <a:ext cx="4256088" cy="2604305"/>
          </a:xfrm>
        </p:spPr>
        <p:txBody>
          <a:bodyPr lIns="548640" tIns="548640" rIns="548640" bIns="548640" anchor="ctr" anchorCtr="0">
            <a:noAutofit/>
          </a:bodyPr>
          <a:lstStyle>
            <a:lvl1pPr>
              <a:defRPr lang="en-US" sz="3600" cap="none" spc="0" baseline="0" dirty="0">
                <a:latin typeface="+mj-lt"/>
              </a:defRPr>
            </a:lvl1pPr>
          </a:lstStyle>
          <a:p>
            <a:pPr marL="0" lvl="0" indent="0">
              <a:lnSpc>
                <a:spcPct val="90000"/>
              </a:lnSpc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527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_Orang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02D3C-0CEE-487E-ACBB-E1C4D1994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700" y="504825"/>
            <a:ext cx="11671300" cy="6353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4" y="559017"/>
            <a:ext cx="5000516" cy="21284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13" y="2764910"/>
            <a:ext cx="4903163" cy="490099"/>
          </a:xfrm>
        </p:spPr>
        <p:txBody>
          <a:bodyPr>
            <a:noAutofit/>
          </a:bodyPr>
          <a:lstStyle>
            <a:lvl1pPr marL="0" indent="0" algn="l">
              <a:lnSpc>
                <a:spcPts val="2500"/>
              </a:lnSpc>
              <a:spcAft>
                <a:spcPts val="800"/>
              </a:spcAft>
              <a:buNone/>
              <a:defRPr sz="16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0731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_Orang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02D3C-0CEE-487E-ACBB-E1C4D1994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700" y="504825"/>
            <a:ext cx="11671300" cy="6353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887" y="733008"/>
            <a:ext cx="5000516" cy="21284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5887" y="3089632"/>
            <a:ext cx="5624854" cy="49009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kern="1200" cap="all" spc="300" baseline="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2311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_Green_Photo_TextSty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02D3C-0CEE-487E-ACBB-E1C4D1994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700" y="504825"/>
            <a:ext cx="11671300" cy="6353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4" y="559017"/>
            <a:ext cx="5000516" cy="21284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13" y="2764910"/>
            <a:ext cx="4903163" cy="490099"/>
          </a:xfrm>
        </p:spPr>
        <p:txBody>
          <a:bodyPr>
            <a:noAutofit/>
          </a:bodyPr>
          <a:lstStyle>
            <a:lvl1pPr marL="0" indent="0" algn="l">
              <a:lnSpc>
                <a:spcPts val="2500"/>
              </a:lnSpc>
              <a:spcAft>
                <a:spcPts val="800"/>
              </a:spcAft>
              <a:buNone/>
              <a:defRPr sz="16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935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_Green_Photo_TextSty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02D3C-0CEE-487E-ACBB-E1C4D1994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700" y="504825"/>
            <a:ext cx="11671300" cy="6353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4" y="559017"/>
            <a:ext cx="5000516" cy="21284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13" y="2764910"/>
            <a:ext cx="4903163" cy="80274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cap="all" spc="300" baseline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lnSpc>
                <a:spcPts val="2500"/>
              </a:lnSpc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5302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ck_Green_Photo_TextSty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D31059-F9FB-416C-BD09-A2805CA2D3CC}"/>
              </a:ext>
            </a:extLst>
          </p:cNvPr>
          <p:cNvSpPr/>
          <p:nvPr userDrawn="1"/>
        </p:nvSpPr>
        <p:spPr>
          <a:xfrm>
            <a:off x="520700" y="504825"/>
            <a:ext cx="11671300" cy="6353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3" y="559017"/>
            <a:ext cx="10613963" cy="1517977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13" y="2764910"/>
            <a:ext cx="5984444" cy="49009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spc="300" dirty="0">
                <a:solidFill>
                  <a:schemeClr val="accent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975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8313-DD85-4230-B42D-1B167F1D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2E1A8-EAF9-4E5C-BDC2-6D6636B57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21CFF-5EEF-45B2-88E4-DFD00BBC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901FB-5045-42E2-9AE1-CB247AD9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FE59D-5A71-479C-ABC5-B726202D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70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yout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4AA6FB-09DD-4967-B728-252D2701D50C}"/>
              </a:ext>
            </a:extLst>
          </p:cNvPr>
          <p:cNvSpPr/>
          <p:nvPr userDrawn="1"/>
        </p:nvSpPr>
        <p:spPr>
          <a:xfrm>
            <a:off x="519695" y="504824"/>
            <a:ext cx="11672304" cy="6353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2277BD-7200-45F9-829F-05D2C988AD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6988" y="504824"/>
            <a:ext cx="4185012" cy="25413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EC24B9-A173-4070-BC98-30F06D2C1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832" y="917688"/>
            <a:ext cx="6991547" cy="2128441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3D9C7C-8140-4311-8FFF-CEC6F28070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5084" y="3517986"/>
            <a:ext cx="10133970" cy="563563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spc="3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628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g_with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0BC5D5-4AEC-4C0C-B31A-7AD3627E4CA6}"/>
              </a:ext>
            </a:extLst>
          </p:cNvPr>
          <p:cNvSpPr/>
          <p:nvPr userDrawn="1"/>
        </p:nvSpPr>
        <p:spPr>
          <a:xfrm>
            <a:off x="510118" y="502920"/>
            <a:ext cx="11681882" cy="63550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906F8-F159-402D-8720-2CDC361571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588" y="502920"/>
            <a:ext cx="6832600" cy="5852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4EA1341-1743-437B-86EB-5BB078C48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398" y="827139"/>
            <a:ext cx="6280060" cy="2128441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5050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45">
            <a:extLst>
              <a:ext uri="{FF2B5EF4-FFF2-40B4-BE49-F238E27FC236}">
                <a16:creationId xmlns:a16="http://schemas.microsoft.com/office/drawing/2014/main" id="{E4898C39-B044-416F-B02C-21BF9F5B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21" y="1748087"/>
            <a:ext cx="7126581" cy="1857527"/>
          </a:xfrm>
        </p:spPr>
        <p:txBody>
          <a:bodyPr anchor="b" anchorCtr="0">
            <a:noAutofit/>
          </a:bodyPr>
          <a:lstStyle>
            <a:lvl1pPr>
              <a:lnSpc>
                <a:spcPts val="62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B84DB-FED6-4EDD-94CE-23DAC6FBB8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34728" y="5648960"/>
            <a:ext cx="1204497" cy="514414"/>
            <a:chOff x="2023" y="1384"/>
            <a:chExt cx="3634" cy="155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793854-30D8-4A17-A10E-DCFDD9A91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E3EB97D-30B7-49A3-96CC-B915F1761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28232A2-8E17-4466-8106-830D0CE5ED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2E4E3D7-2EBA-41A4-8527-349E6AC4F5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8D79D2A-9DD6-41C1-B796-D9ECE2EE1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51B94E1-54B2-4212-B46C-88CC86C8E1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lowchart: Data 19">
            <a:extLst>
              <a:ext uri="{FF2B5EF4-FFF2-40B4-BE49-F238E27FC236}">
                <a16:creationId xmlns:a16="http://schemas.microsoft.com/office/drawing/2014/main" id="{CEF10530-D5EF-4D73-A8D2-254F067C3C26}"/>
              </a:ext>
            </a:extLst>
          </p:cNvPr>
          <p:cNvSpPr/>
          <p:nvPr userDrawn="1"/>
        </p:nvSpPr>
        <p:spPr>
          <a:xfrm>
            <a:off x="934728" y="-1"/>
            <a:ext cx="2925723" cy="515593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9" h="19923">
                <a:moveTo>
                  <a:pt x="0" y="19917"/>
                </a:moveTo>
                <a:lnTo>
                  <a:pt x="7155" y="0"/>
                </a:lnTo>
                <a:lnTo>
                  <a:pt x="13699" y="0"/>
                </a:lnTo>
                <a:lnTo>
                  <a:pt x="6357" y="19923"/>
                </a:lnTo>
                <a:lnTo>
                  <a:pt x="0" y="199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63473-4E8A-4207-AA89-8AE4BAC0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5761" y="3674797"/>
            <a:ext cx="7048500" cy="148113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7478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45">
            <a:extLst>
              <a:ext uri="{FF2B5EF4-FFF2-40B4-BE49-F238E27FC236}">
                <a16:creationId xmlns:a16="http://schemas.microsoft.com/office/drawing/2014/main" id="{E4898C39-B044-416F-B02C-21BF9F5B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21" y="1748087"/>
            <a:ext cx="7126581" cy="1857527"/>
          </a:xfrm>
        </p:spPr>
        <p:txBody>
          <a:bodyPr anchor="b" anchorCtr="0">
            <a:noAutofit/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B84DB-FED6-4EDD-94CE-23DAC6FBB8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34728" y="5648960"/>
            <a:ext cx="1204497" cy="514414"/>
            <a:chOff x="2023" y="1384"/>
            <a:chExt cx="3634" cy="155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793854-30D8-4A17-A10E-DCFDD9A91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E3EB97D-30B7-49A3-96CC-B915F1761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28232A2-8E17-4466-8106-830D0CE5ED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2E4E3D7-2EBA-41A4-8527-349E6AC4F5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8D79D2A-9DD6-41C1-B796-D9ECE2EE1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51B94E1-54B2-4212-B46C-88CC86C8E1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lowchart: Data 19">
            <a:extLst>
              <a:ext uri="{FF2B5EF4-FFF2-40B4-BE49-F238E27FC236}">
                <a16:creationId xmlns:a16="http://schemas.microsoft.com/office/drawing/2014/main" id="{CEF10530-D5EF-4D73-A8D2-254F067C3C26}"/>
              </a:ext>
            </a:extLst>
          </p:cNvPr>
          <p:cNvSpPr/>
          <p:nvPr userDrawn="1"/>
        </p:nvSpPr>
        <p:spPr>
          <a:xfrm>
            <a:off x="934728" y="-1"/>
            <a:ext cx="2925723" cy="515593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9" h="19923">
                <a:moveTo>
                  <a:pt x="0" y="19917"/>
                </a:moveTo>
                <a:lnTo>
                  <a:pt x="7155" y="0"/>
                </a:lnTo>
                <a:lnTo>
                  <a:pt x="13699" y="0"/>
                </a:lnTo>
                <a:lnTo>
                  <a:pt x="6357" y="19923"/>
                </a:lnTo>
                <a:lnTo>
                  <a:pt x="0" y="199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63473-4E8A-4207-AA89-8AE4BAC0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5761" y="3674797"/>
            <a:ext cx="7048500" cy="148113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034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45">
            <a:extLst>
              <a:ext uri="{FF2B5EF4-FFF2-40B4-BE49-F238E27FC236}">
                <a16:creationId xmlns:a16="http://schemas.microsoft.com/office/drawing/2014/main" id="{E4898C39-B044-416F-B02C-21BF9F5B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21" y="1748087"/>
            <a:ext cx="7126581" cy="1857527"/>
          </a:xfrm>
        </p:spPr>
        <p:txBody>
          <a:bodyPr anchor="b" anchorCtr="0">
            <a:noAutofit/>
          </a:bodyPr>
          <a:lstStyle>
            <a:lvl1pPr>
              <a:lnSpc>
                <a:spcPts val="62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B84DB-FED6-4EDD-94CE-23DAC6FBB8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34728" y="5648960"/>
            <a:ext cx="1204497" cy="514414"/>
            <a:chOff x="2023" y="1384"/>
            <a:chExt cx="3634" cy="155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793854-30D8-4A17-A10E-DCFDD9A91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E3EB97D-30B7-49A3-96CC-B915F1761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28232A2-8E17-4466-8106-830D0CE5ED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2E4E3D7-2EBA-41A4-8527-349E6AC4F5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8D79D2A-9DD6-41C1-B796-D9ECE2EE1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51B94E1-54B2-4212-B46C-88CC86C8E1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lowchart: Data 19">
            <a:extLst>
              <a:ext uri="{FF2B5EF4-FFF2-40B4-BE49-F238E27FC236}">
                <a16:creationId xmlns:a16="http://schemas.microsoft.com/office/drawing/2014/main" id="{CEF10530-D5EF-4D73-A8D2-254F067C3C26}"/>
              </a:ext>
            </a:extLst>
          </p:cNvPr>
          <p:cNvSpPr/>
          <p:nvPr userDrawn="1"/>
        </p:nvSpPr>
        <p:spPr>
          <a:xfrm>
            <a:off x="934728" y="-1"/>
            <a:ext cx="2925723" cy="515593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9" h="19923">
                <a:moveTo>
                  <a:pt x="0" y="19917"/>
                </a:moveTo>
                <a:lnTo>
                  <a:pt x="7155" y="0"/>
                </a:lnTo>
                <a:lnTo>
                  <a:pt x="13699" y="0"/>
                </a:lnTo>
                <a:lnTo>
                  <a:pt x="6357" y="19923"/>
                </a:lnTo>
                <a:lnTo>
                  <a:pt x="0" y="199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63473-4E8A-4207-AA89-8AE4BAC0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5761" y="3674797"/>
            <a:ext cx="7048500" cy="148113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783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ata 19">
            <a:extLst>
              <a:ext uri="{FF2B5EF4-FFF2-40B4-BE49-F238E27FC236}">
                <a16:creationId xmlns:a16="http://schemas.microsoft.com/office/drawing/2014/main" id="{B981D696-E285-453F-9736-F8B25235155B}"/>
              </a:ext>
            </a:extLst>
          </p:cNvPr>
          <p:cNvSpPr/>
          <p:nvPr userDrawn="1"/>
        </p:nvSpPr>
        <p:spPr>
          <a:xfrm>
            <a:off x="9390220" y="-1"/>
            <a:ext cx="1538233" cy="4953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9132"/>
              <a:gd name="connsiteY0" fmla="*/ 7223 h 19923"/>
              <a:gd name="connsiteX1" fmla="*/ 2588 w 9132"/>
              <a:gd name="connsiteY1" fmla="*/ 0 h 19923"/>
              <a:gd name="connsiteX2" fmla="*/ 9132 w 9132"/>
              <a:gd name="connsiteY2" fmla="*/ 0 h 19923"/>
              <a:gd name="connsiteX3" fmla="*/ 1790 w 9132"/>
              <a:gd name="connsiteY3" fmla="*/ 19923 h 19923"/>
              <a:gd name="connsiteX4" fmla="*/ 0 w 9132"/>
              <a:gd name="connsiteY4" fmla="*/ 7223 h 19923"/>
              <a:gd name="connsiteX0" fmla="*/ 0 w 10000"/>
              <a:gd name="connsiteY0" fmla="*/ 3625 h 3694"/>
              <a:gd name="connsiteX1" fmla="*/ 2834 w 10000"/>
              <a:gd name="connsiteY1" fmla="*/ 0 h 3694"/>
              <a:gd name="connsiteX2" fmla="*/ 10000 w 10000"/>
              <a:gd name="connsiteY2" fmla="*/ 0 h 3694"/>
              <a:gd name="connsiteX3" fmla="*/ 7204 w 10000"/>
              <a:gd name="connsiteY3" fmla="*/ 3694 h 3694"/>
              <a:gd name="connsiteX4" fmla="*/ 0 w 10000"/>
              <a:gd name="connsiteY4" fmla="*/ 3625 h 3694"/>
              <a:gd name="connsiteX0" fmla="*/ 0 w 7887"/>
              <a:gd name="connsiteY0" fmla="*/ 2510 h 10000"/>
              <a:gd name="connsiteX1" fmla="*/ 721 w 7887"/>
              <a:gd name="connsiteY1" fmla="*/ 0 h 10000"/>
              <a:gd name="connsiteX2" fmla="*/ 7887 w 7887"/>
              <a:gd name="connsiteY2" fmla="*/ 0 h 10000"/>
              <a:gd name="connsiteX3" fmla="*/ 5091 w 7887"/>
              <a:gd name="connsiteY3" fmla="*/ 10000 h 10000"/>
              <a:gd name="connsiteX4" fmla="*/ 0 w 7887"/>
              <a:gd name="connsiteY4" fmla="*/ 2510 h 10000"/>
              <a:gd name="connsiteX0" fmla="*/ 0 w 10000"/>
              <a:gd name="connsiteY0" fmla="*/ 2510 h 2528"/>
              <a:gd name="connsiteX1" fmla="*/ 914 w 10000"/>
              <a:gd name="connsiteY1" fmla="*/ 0 h 2528"/>
              <a:gd name="connsiteX2" fmla="*/ 10000 w 10000"/>
              <a:gd name="connsiteY2" fmla="*/ 0 h 2528"/>
              <a:gd name="connsiteX3" fmla="*/ 9050 w 10000"/>
              <a:gd name="connsiteY3" fmla="*/ 2528 h 2528"/>
              <a:gd name="connsiteX4" fmla="*/ 0 w 10000"/>
              <a:gd name="connsiteY4" fmla="*/ 2510 h 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528">
                <a:moveTo>
                  <a:pt x="0" y="2510"/>
                </a:moveTo>
                <a:lnTo>
                  <a:pt x="914" y="0"/>
                </a:lnTo>
                <a:lnTo>
                  <a:pt x="10000" y="0"/>
                </a:lnTo>
                <a:lnTo>
                  <a:pt x="9050" y="2528"/>
                </a:lnTo>
                <a:lnTo>
                  <a:pt x="0" y="25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lowchart: Data 19">
            <a:extLst>
              <a:ext uri="{FF2B5EF4-FFF2-40B4-BE49-F238E27FC236}">
                <a16:creationId xmlns:a16="http://schemas.microsoft.com/office/drawing/2014/main" id="{5405B9B9-AF72-4531-80AC-BC3DC4F57D93}"/>
              </a:ext>
            </a:extLst>
          </p:cNvPr>
          <p:cNvSpPr/>
          <p:nvPr userDrawn="1"/>
        </p:nvSpPr>
        <p:spPr>
          <a:xfrm>
            <a:off x="7454698" y="3571640"/>
            <a:ext cx="2387794" cy="328636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6299 w 13699"/>
              <a:gd name="connsiteY1" fmla="*/ 2513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12716"/>
              <a:gd name="connsiteY0" fmla="*/ 17404 h 17410"/>
              <a:gd name="connsiteX1" fmla="*/ 6299 w 12716"/>
              <a:gd name="connsiteY1" fmla="*/ 0 h 17410"/>
              <a:gd name="connsiteX2" fmla="*/ 12716 w 12716"/>
              <a:gd name="connsiteY2" fmla="*/ 157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2716"/>
              <a:gd name="connsiteY0" fmla="*/ 17404 h 17410"/>
              <a:gd name="connsiteX1" fmla="*/ 6299 w 12716"/>
              <a:gd name="connsiteY1" fmla="*/ 0 h 17410"/>
              <a:gd name="connsiteX2" fmla="*/ 12716 w 12716"/>
              <a:gd name="connsiteY2" fmla="*/ 0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2716"/>
              <a:gd name="connsiteY0" fmla="*/ 17404 h 17410"/>
              <a:gd name="connsiteX1" fmla="*/ 4999 w 12716"/>
              <a:gd name="connsiteY1" fmla="*/ 3507 h 17410"/>
              <a:gd name="connsiteX2" fmla="*/ 12716 w 12716"/>
              <a:gd name="connsiteY2" fmla="*/ 0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1384"/>
              <a:gd name="connsiteY0" fmla="*/ 13949 h 13955"/>
              <a:gd name="connsiteX1" fmla="*/ 4999 w 11384"/>
              <a:gd name="connsiteY1" fmla="*/ 52 h 13955"/>
              <a:gd name="connsiteX2" fmla="*/ 11384 w 11384"/>
              <a:gd name="connsiteY2" fmla="*/ 0 h 13955"/>
              <a:gd name="connsiteX3" fmla="*/ 6357 w 11384"/>
              <a:gd name="connsiteY3" fmla="*/ 13955 h 13955"/>
              <a:gd name="connsiteX4" fmla="*/ 0 w 11384"/>
              <a:gd name="connsiteY4" fmla="*/ 13949 h 13955"/>
              <a:gd name="connsiteX0" fmla="*/ 0 w 11384"/>
              <a:gd name="connsiteY0" fmla="*/ 13949 h 13955"/>
              <a:gd name="connsiteX1" fmla="*/ 4714 w 11384"/>
              <a:gd name="connsiteY1" fmla="*/ 837 h 13955"/>
              <a:gd name="connsiteX2" fmla="*/ 11384 w 11384"/>
              <a:gd name="connsiteY2" fmla="*/ 0 h 13955"/>
              <a:gd name="connsiteX3" fmla="*/ 6357 w 11384"/>
              <a:gd name="connsiteY3" fmla="*/ 13955 h 13955"/>
              <a:gd name="connsiteX4" fmla="*/ 0 w 11384"/>
              <a:gd name="connsiteY4" fmla="*/ 13949 h 13955"/>
              <a:gd name="connsiteX0" fmla="*/ 0 w 11067"/>
              <a:gd name="connsiteY0" fmla="*/ 13112 h 13118"/>
              <a:gd name="connsiteX1" fmla="*/ 4714 w 11067"/>
              <a:gd name="connsiteY1" fmla="*/ 0 h 13118"/>
              <a:gd name="connsiteX2" fmla="*/ 11067 w 11067"/>
              <a:gd name="connsiteY2" fmla="*/ 1 h 13118"/>
              <a:gd name="connsiteX3" fmla="*/ 6357 w 11067"/>
              <a:gd name="connsiteY3" fmla="*/ 13118 h 13118"/>
              <a:gd name="connsiteX4" fmla="*/ 0 w 11067"/>
              <a:gd name="connsiteY4" fmla="*/ 13112 h 13118"/>
              <a:gd name="connsiteX0" fmla="*/ 0 w 11067"/>
              <a:gd name="connsiteY0" fmla="*/ 13111 h 13117"/>
              <a:gd name="connsiteX1" fmla="*/ 3357 w 11067"/>
              <a:gd name="connsiteY1" fmla="*/ 3856 h 13117"/>
              <a:gd name="connsiteX2" fmla="*/ 11067 w 11067"/>
              <a:gd name="connsiteY2" fmla="*/ 0 h 13117"/>
              <a:gd name="connsiteX3" fmla="*/ 6357 w 11067"/>
              <a:gd name="connsiteY3" fmla="*/ 13117 h 13117"/>
              <a:gd name="connsiteX4" fmla="*/ 0 w 11067"/>
              <a:gd name="connsiteY4" fmla="*/ 13111 h 13117"/>
              <a:gd name="connsiteX0" fmla="*/ 0 w 9710"/>
              <a:gd name="connsiteY0" fmla="*/ 9255 h 9261"/>
              <a:gd name="connsiteX1" fmla="*/ 3357 w 9710"/>
              <a:gd name="connsiteY1" fmla="*/ 0 h 9261"/>
              <a:gd name="connsiteX2" fmla="*/ 9710 w 9710"/>
              <a:gd name="connsiteY2" fmla="*/ 26 h 9261"/>
              <a:gd name="connsiteX3" fmla="*/ 6357 w 9710"/>
              <a:gd name="connsiteY3" fmla="*/ 9261 h 9261"/>
              <a:gd name="connsiteX4" fmla="*/ 0 w 9710"/>
              <a:gd name="connsiteY4" fmla="*/ 9255 h 9261"/>
              <a:gd name="connsiteX0" fmla="*/ 0 w 10000"/>
              <a:gd name="connsiteY0" fmla="*/ 9994 h 10000"/>
              <a:gd name="connsiteX1" fmla="*/ 3457 w 10000"/>
              <a:gd name="connsiteY1" fmla="*/ 0 h 10000"/>
              <a:gd name="connsiteX2" fmla="*/ 10000 w 10000"/>
              <a:gd name="connsiteY2" fmla="*/ 82 h 10000"/>
              <a:gd name="connsiteX3" fmla="*/ 6547 w 10000"/>
              <a:gd name="connsiteY3" fmla="*/ 10000 h 10000"/>
              <a:gd name="connsiteX4" fmla="*/ 0 w 10000"/>
              <a:gd name="connsiteY4" fmla="*/ 9994 h 10000"/>
              <a:gd name="connsiteX0" fmla="*/ 0 w 10031"/>
              <a:gd name="connsiteY0" fmla="*/ 9994 h 10000"/>
              <a:gd name="connsiteX1" fmla="*/ 3457 w 10031"/>
              <a:gd name="connsiteY1" fmla="*/ 0 h 10000"/>
              <a:gd name="connsiteX2" fmla="*/ 10031 w 10031"/>
              <a:gd name="connsiteY2" fmla="*/ 1 h 10000"/>
              <a:gd name="connsiteX3" fmla="*/ 6547 w 10031"/>
              <a:gd name="connsiteY3" fmla="*/ 10000 h 10000"/>
              <a:gd name="connsiteX4" fmla="*/ 0 w 10031"/>
              <a:gd name="connsiteY4" fmla="*/ 9994 h 10000"/>
              <a:gd name="connsiteX0" fmla="*/ 0 w 9348"/>
              <a:gd name="connsiteY0" fmla="*/ 9994 h 10000"/>
              <a:gd name="connsiteX1" fmla="*/ 3457 w 9348"/>
              <a:gd name="connsiteY1" fmla="*/ 0 h 10000"/>
              <a:gd name="connsiteX2" fmla="*/ 9348 w 9348"/>
              <a:gd name="connsiteY2" fmla="*/ 1962 h 10000"/>
              <a:gd name="connsiteX3" fmla="*/ 6547 w 9348"/>
              <a:gd name="connsiteY3" fmla="*/ 10000 h 10000"/>
              <a:gd name="connsiteX4" fmla="*/ 0 w 9348"/>
              <a:gd name="connsiteY4" fmla="*/ 9994 h 10000"/>
              <a:gd name="connsiteX0" fmla="*/ 0 w 10000"/>
              <a:gd name="connsiteY0" fmla="*/ 8033 h 8039"/>
              <a:gd name="connsiteX1" fmla="*/ 3000 w 10000"/>
              <a:gd name="connsiteY1" fmla="*/ 0 h 8039"/>
              <a:gd name="connsiteX2" fmla="*/ 10000 w 10000"/>
              <a:gd name="connsiteY2" fmla="*/ 1 h 8039"/>
              <a:gd name="connsiteX3" fmla="*/ 7004 w 10000"/>
              <a:gd name="connsiteY3" fmla="*/ 8039 h 8039"/>
              <a:gd name="connsiteX4" fmla="*/ 0 w 10000"/>
              <a:gd name="connsiteY4" fmla="*/ 8033 h 8039"/>
              <a:gd name="connsiteX0" fmla="*/ 0 w 10631"/>
              <a:gd name="connsiteY0" fmla="*/ 11930 h 11937"/>
              <a:gd name="connsiteX1" fmla="*/ 3000 w 10631"/>
              <a:gd name="connsiteY1" fmla="*/ 1937 h 11937"/>
              <a:gd name="connsiteX2" fmla="*/ 10631 w 10631"/>
              <a:gd name="connsiteY2" fmla="*/ 0 h 11937"/>
              <a:gd name="connsiteX3" fmla="*/ 7004 w 10631"/>
              <a:gd name="connsiteY3" fmla="*/ 11937 h 11937"/>
              <a:gd name="connsiteX4" fmla="*/ 0 w 10631"/>
              <a:gd name="connsiteY4" fmla="*/ 11930 h 11937"/>
              <a:gd name="connsiteX0" fmla="*/ 0 w 10631"/>
              <a:gd name="connsiteY0" fmla="*/ 11998 h 12005"/>
              <a:gd name="connsiteX1" fmla="*/ 3531 w 10631"/>
              <a:gd name="connsiteY1" fmla="*/ 0 h 12005"/>
              <a:gd name="connsiteX2" fmla="*/ 10631 w 10631"/>
              <a:gd name="connsiteY2" fmla="*/ 68 h 12005"/>
              <a:gd name="connsiteX3" fmla="*/ 7004 w 10631"/>
              <a:gd name="connsiteY3" fmla="*/ 12005 h 12005"/>
              <a:gd name="connsiteX4" fmla="*/ 0 w 10631"/>
              <a:gd name="connsiteY4" fmla="*/ 11998 h 12005"/>
              <a:gd name="connsiteX0" fmla="*/ 0 w 10664"/>
              <a:gd name="connsiteY0" fmla="*/ 11998 h 12005"/>
              <a:gd name="connsiteX1" fmla="*/ 3531 w 10664"/>
              <a:gd name="connsiteY1" fmla="*/ 0 h 12005"/>
              <a:gd name="connsiteX2" fmla="*/ 10664 w 10664"/>
              <a:gd name="connsiteY2" fmla="*/ 101 h 12005"/>
              <a:gd name="connsiteX3" fmla="*/ 7004 w 10664"/>
              <a:gd name="connsiteY3" fmla="*/ 12005 h 12005"/>
              <a:gd name="connsiteX4" fmla="*/ 0 w 10664"/>
              <a:gd name="connsiteY4" fmla="*/ 11998 h 12005"/>
              <a:gd name="connsiteX0" fmla="*/ 0 w 10598"/>
              <a:gd name="connsiteY0" fmla="*/ 11998 h 12005"/>
              <a:gd name="connsiteX1" fmla="*/ 3531 w 10598"/>
              <a:gd name="connsiteY1" fmla="*/ 0 h 12005"/>
              <a:gd name="connsiteX2" fmla="*/ 10598 w 10598"/>
              <a:gd name="connsiteY2" fmla="*/ 1 h 12005"/>
              <a:gd name="connsiteX3" fmla="*/ 7004 w 10598"/>
              <a:gd name="connsiteY3" fmla="*/ 12005 h 12005"/>
              <a:gd name="connsiteX4" fmla="*/ 0 w 10598"/>
              <a:gd name="connsiteY4" fmla="*/ 11998 h 12005"/>
              <a:gd name="connsiteX0" fmla="*/ 0 w 10598"/>
              <a:gd name="connsiteY0" fmla="*/ 12031 h 12038"/>
              <a:gd name="connsiteX1" fmla="*/ 3664 w 10598"/>
              <a:gd name="connsiteY1" fmla="*/ 0 h 12038"/>
              <a:gd name="connsiteX2" fmla="*/ 10598 w 10598"/>
              <a:gd name="connsiteY2" fmla="*/ 34 h 12038"/>
              <a:gd name="connsiteX3" fmla="*/ 7004 w 10598"/>
              <a:gd name="connsiteY3" fmla="*/ 12038 h 12038"/>
              <a:gd name="connsiteX4" fmla="*/ 0 w 10598"/>
              <a:gd name="connsiteY4" fmla="*/ 12031 h 12038"/>
              <a:gd name="connsiteX0" fmla="*/ 0 w 10534"/>
              <a:gd name="connsiteY0" fmla="*/ 12031 h 12038"/>
              <a:gd name="connsiteX1" fmla="*/ 3664 w 10534"/>
              <a:gd name="connsiteY1" fmla="*/ 0 h 12038"/>
              <a:gd name="connsiteX2" fmla="*/ 10534 w 10534"/>
              <a:gd name="connsiteY2" fmla="*/ 34 h 12038"/>
              <a:gd name="connsiteX3" fmla="*/ 7004 w 10534"/>
              <a:gd name="connsiteY3" fmla="*/ 12038 h 12038"/>
              <a:gd name="connsiteX4" fmla="*/ 0 w 10534"/>
              <a:gd name="connsiteY4" fmla="*/ 12031 h 12038"/>
              <a:gd name="connsiteX0" fmla="*/ 0 w 10534"/>
              <a:gd name="connsiteY0" fmla="*/ 18962 h 18969"/>
              <a:gd name="connsiteX1" fmla="*/ 5797 w 10534"/>
              <a:gd name="connsiteY1" fmla="*/ 0 h 18969"/>
              <a:gd name="connsiteX2" fmla="*/ 10534 w 10534"/>
              <a:gd name="connsiteY2" fmla="*/ 6965 h 18969"/>
              <a:gd name="connsiteX3" fmla="*/ 7004 w 10534"/>
              <a:gd name="connsiteY3" fmla="*/ 18969 h 18969"/>
              <a:gd name="connsiteX4" fmla="*/ 0 w 10534"/>
              <a:gd name="connsiteY4" fmla="*/ 18962 h 18969"/>
              <a:gd name="connsiteX0" fmla="*/ 0 w 12536"/>
              <a:gd name="connsiteY0" fmla="*/ 18962 h 18969"/>
              <a:gd name="connsiteX1" fmla="*/ 5797 w 12536"/>
              <a:gd name="connsiteY1" fmla="*/ 0 h 18969"/>
              <a:gd name="connsiteX2" fmla="*/ 12536 w 12536"/>
              <a:gd name="connsiteY2" fmla="*/ 68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2536"/>
              <a:gd name="connsiteY0" fmla="*/ 18962 h 18969"/>
              <a:gd name="connsiteX1" fmla="*/ 5797 w 12536"/>
              <a:gd name="connsiteY1" fmla="*/ 0 h 18969"/>
              <a:gd name="connsiteX2" fmla="*/ 12536 w 12536"/>
              <a:gd name="connsiteY2" fmla="*/ 0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2536"/>
              <a:gd name="connsiteY0" fmla="*/ 18962 h 18969"/>
              <a:gd name="connsiteX1" fmla="*/ 5206 w 12536"/>
              <a:gd name="connsiteY1" fmla="*/ 1946 h 18969"/>
              <a:gd name="connsiteX2" fmla="*/ 12536 w 12536"/>
              <a:gd name="connsiteY2" fmla="*/ 0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1978"/>
              <a:gd name="connsiteY0" fmla="*/ 17152 h 17159"/>
              <a:gd name="connsiteX1" fmla="*/ 5206 w 11978"/>
              <a:gd name="connsiteY1" fmla="*/ 136 h 17159"/>
              <a:gd name="connsiteX2" fmla="*/ 11978 w 11978"/>
              <a:gd name="connsiteY2" fmla="*/ 0 h 17159"/>
              <a:gd name="connsiteX3" fmla="*/ 7004 w 11978"/>
              <a:gd name="connsiteY3" fmla="*/ 17159 h 17159"/>
              <a:gd name="connsiteX4" fmla="*/ 0 w 11978"/>
              <a:gd name="connsiteY4" fmla="*/ 17152 h 17159"/>
              <a:gd name="connsiteX0" fmla="*/ 0 w 11912"/>
              <a:gd name="connsiteY0" fmla="*/ 17050 h 17057"/>
              <a:gd name="connsiteX1" fmla="*/ 5206 w 11912"/>
              <a:gd name="connsiteY1" fmla="*/ 34 h 17057"/>
              <a:gd name="connsiteX2" fmla="*/ 11912 w 11912"/>
              <a:gd name="connsiteY2" fmla="*/ 0 h 17057"/>
              <a:gd name="connsiteX3" fmla="*/ 7004 w 11912"/>
              <a:gd name="connsiteY3" fmla="*/ 17057 h 17057"/>
              <a:gd name="connsiteX4" fmla="*/ 0 w 11912"/>
              <a:gd name="connsiteY4" fmla="*/ 17050 h 1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2" h="17057">
                <a:moveTo>
                  <a:pt x="0" y="17050"/>
                </a:moveTo>
                <a:lnTo>
                  <a:pt x="5206" y="34"/>
                </a:lnTo>
                <a:lnTo>
                  <a:pt x="11912" y="0"/>
                </a:lnTo>
                <a:lnTo>
                  <a:pt x="7004" y="17057"/>
                </a:lnTo>
                <a:lnTo>
                  <a:pt x="0" y="1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8BD72029-F666-4925-914C-C0E5C4B34B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95300"/>
            <a:ext cx="11682413" cy="63627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E56C3CC-DB26-42E6-82A3-E6991F8667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4221" y="5727862"/>
            <a:ext cx="3190118" cy="49009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spc="300" dirty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F32170-6904-4185-9CF9-3DC5314121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4673" y="5727862"/>
            <a:ext cx="3052499" cy="49009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spc="300" dirty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4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20E90-FA05-41B6-B652-8EC2ECF6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623A-9D49-43D1-A550-B89AC1F2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96" y="1706880"/>
            <a:ext cx="10966795" cy="43023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E60220-D952-4590-9FC1-60A65D3EAE07}"/>
              </a:ext>
            </a:extLst>
          </p:cNvPr>
          <p:cNvSpPr/>
          <p:nvPr userDrawn="1"/>
        </p:nvSpPr>
        <p:spPr>
          <a:xfrm>
            <a:off x="0" y="6757277"/>
            <a:ext cx="12192000" cy="100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C12874-88B9-403E-8598-79CCE1C0AC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7408" y="1229334"/>
            <a:ext cx="10997184" cy="392463"/>
          </a:xfrm>
        </p:spPr>
        <p:txBody>
          <a:bodyPr anchor="b" anchorCtr="0">
            <a:noAutofit/>
          </a:bodyPr>
          <a:lstStyle>
            <a:lvl1pPr marL="0" indent="0">
              <a:buNone/>
              <a:defRPr sz="2000" cap="all" spc="1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0739C4-97C0-4701-BE64-CFFDD134633C}"/>
              </a:ext>
            </a:extLst>
          </p:cNvPr>
          <p:cNvSpPr txBox="1"/>
          <p:nvPr userDrawn="1"/>
        </p:nvSpPr>
        <p:spPr>
          <a:xfrm>
            <a:off x="10961081" y="6338448"/>
            <a:ext cx="6335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83F8B-06E4-4F32-B9E1-B91C79BACF29}" type="slidenum">
              <a:rPr lang="en-US" sz="800" smtClean="0">
                <a:solidFill>
                  <a:schemeClr val="tx1"/>
                </a:solidFill>
              </a:rPr>
              <a:pPr algn="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5DB51B63-5306-479E-9FFA-3DE852026F5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7409" y="6232874"/>
            <a:ext cx="918951" cy="392463"/>
            <a:chOff x="2023" y="1384"/>
            <a:chExt cx="3634" cy="1552"/>
          </a:xfrm>
          <a:solidFill>
            <a:schemeClr val="tx1"/>
          </a:solidFill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1CC84DF-D732-46A2-B49A-E3BC300122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444E4FB-172B-436C-BE62-0382A4C002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1CBCC5A-43C8-45C2-BA24-340E10AFD1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7957E27-E0F8-4A5A-8745-EBBB45A86F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C6E5EA0-EAB3-493E-93AF-B26A113F0B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757C30F-02B9-4684-8745-1B75F92B9A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7882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BCFD965-A48A-403D-A653-D1771C0A7E6E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93C358-11DB-44D9-9AD8-6D6CEC7C5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60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FD965-A48A-403D-A653-D1771C0A7E6E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C358-11DB-44D9-9AD8-6D6CEC7C5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5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FD965-A48A-403D-A653-D1771C0A7E6E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C358-11DB-44D9-9AD8-6D6CEC7C5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6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6EFE4-072C-40CA-8F6D-044D2A98D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7877E-F2EB-4278-AF31-EDBAB612E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192E0-F42F-4F41-BBCE-918C1126C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66258-949D-422C-BF80-01D72030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0BA3A-C86D-4836-B4E1-C530C8D5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0177B-3A18-4A50-A5E4-A3374A89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7F47A-FC76-4E83-8811-590E88C1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A507E-3F04-42A9-A138-A05A08C48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31B43-359D-4BA3-9AF4-B3269FBE1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3ABCD-8C0D-4530-9D59-21A83CF21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F48B8-8648-450D-A078-51DC1B8504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E9E12-B913-4D26-A6D7-ABCB44CE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AAD8D1-6BAA-4083-BDCC-0949A984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E56AE-27A2-4EA9-A444-EF7658BD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3C464-7F63-40FA-89C3-D8745B6EC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E81DD-4848-44A7-8DB8-28B5484F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AF2947-4556-464E-B5D4-15EE4095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FF2CE-3728-44F6-9D9F-D97AC5B5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4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D4950-1C45-41F6-9F65-7783510B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26F662-1BDE-4EC1-900B-A86302D3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B335F-4C2D-449B-957D-495D5BA5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0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7AD7-7DFA-424A-83FF-E9855E98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D4E14-96B4-4291-85DC-F1580DB9D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8070C-79F1-4E87-ACD1-529513B2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1608C-C274-4F28-A9A4-D84A85DFE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CCFB8-6004-4BC2-A697-217DBFC7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DBAD5-22F5-4C78-959D-E7644B85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7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7E76-408D-453E-AABA-725793E3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AB7DA-332F-477E-BA8E-5CBBE8C7C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9DAB6-C8FB-477A-84F6-4214F93AE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3F865-7C9E-4532-8DE3-768F45492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85B7E-B8C0-44BD-A3CA-CCFEB6C6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708A7-14A1-48CF-AEC1-DB630D15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9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F6D6D5-1C39-4379-BA91-D6A82301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97D1D-2E69-49C0-AD32-75B489EFF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12026-AB7B-4912-B586-154C80644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13961-07B4-493E-980E-C41CAB1642E1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9873-8040-4BDE-B998-AF542A16B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3F47C-4128-4585-A4A7-FE50BC43E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C3433-6CAB-4BA9-B3DE-8C20D8C6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9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4FADBC-F4A0-4FB9-B512-A287BB5F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CE0FA-B6AA-4991-994F-D4C486387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697B3-06AF-457E-BBC3-C05DCCF8C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F9D3F-C2C1-4305-8CA0-162599D9CCD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9FBA4-DCB7-43C5-9AF0-A5582C15F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E2A00-20BF-4F2F-9153-A3DBA2327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CBFC9-9541-49F6-A112-94FB5A27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0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0802A-480D-4972-B49A-35B6B0F03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232663"/>
            <a:ext cx="10997184" cy="8967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74925-2655-4CD9-AEB8-CC52722F5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408" y="1357953"/>
            <a:ext cx="10997184" cy="4565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80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cid:image005.png@01D584DB.85109B60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7B659C-C349-49A9-BA4F-18FDD4FA0CED}"/>
              </a:ext>
            </a:extLst>
          </p:cNvPr>
          <p:cNvSpPr txBox="1">
            <a:spLocks/>
          </p:cNvSpPr>
          <p:nvPr/>
        </p:nvSpPr>
        <p:spPr>
          <a:xfrm>
            <a:off x="-1" y="29955"/>
            <a:ext cx="1063358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Advancing Outreach Effectiveness to Improve Conservation Practice Adoption</a:t>
            </a:r>
            <a:br>
              <a:rPr kumimoji="0" lang="en-US" sz="3600" b="1" i="0" u="none" strike="noStrike" kern="1200" cap="none" spc="-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endParaRPr kumimoji="0" lang="en-US" sz="3600" b="1" i="0" u="none" strike="noStrike" kern="1200" cap="none" spc="-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 descr="Two me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FD491CDE-D888-4A6C-A940-A43A55862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209859"/>
            <a:ext cx="12161520" cy="28429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915B76-5B5D-42D9-B6B3-C5DBB4A1C2C7}"/>
              </a:ext>
            </a:extLst>
          </p:cNvPr>
          <p:cNvGrpSpPr/>
          <p:nvPr/>
        </p:nvGrpSpPr>
        <p:grpSpPr>
          <a:xfrm>
            <a:off x="301101" y="4244867"/>
            <a:ext cx="11193216" cy="2470527"/>
            <a:chOff x="301101" y="4244867"/>
            <a:chExt cx="11193216" cy="2470527"/>
          </a:xfrm>
        </p:grpSpPr>
        <p:pic>
          <p:nvPicPr>
            <p:cNvPr id="10" name="image1.png">
              <a:extLst>
                <a:ext uri="{FF2B5EF4-FFF2-40B4-BE49-F238E27FC236}">
                  <a16:creationId xmlns:a16="http://schemas.microsoft.com/office/drawing/2014/main" id="{BCB1E996-B82D-4F38-B20B-102B5B7C2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2794" y="4584072"/>
              <a:ext cx="1601523" cy="1607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Image result for the nature conservancy logo">
              <a:extLst>
                <a:ext uri="{FF2B5EF4-FFF2-40B4-BE49-F238E27FC236}">
                  <a16:creationId xmlns:a16="http://schemas.microsoft.com/office/drawing/2014/main" id="{E2462C10-1178-4A41-A525-B3A374A2C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16" b="32313"/>
            <a:stretch/>
          </p:blipFill>
          <p:spPr bwMode="auto">
            <a:xfrm>
              <a:off x="5119360" y="4734253"/>
              <a:ext cx="3709999" cy="99691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A5E5D60C-BFAE-466C-AC44-98C1B059B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01" y="4244867"/>
              <a:ext cx="3971925" cy="1143000"/>
            </a:xfrm>
            <a:prstGeom prst="rect">
              <a:avLst/>
            </a:prstGeom>
          </p:spPr>
        </p:pic>
        <p:pic>
          <p:nvPicPr>
            <p:cNvPr id="13" name="Picture 12" descr="Walton Family Foundation Expands Economic Research Efforts to Focus on  Entrepreneurship and Millennials | Business Wire">
              <a:extLst>
                <a:ext uri="{FF2B5EF4-FFF2-40B4-BE49-F238E27FC236}">
                  <a16:creationId xmlns:a16="http://schemas.microsoft.com/office/drawing/2014/main" id="{D47473E3-A3B1-42B4-B20E-F5CD0AC0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25784" r="13333" b="28762"/>
            <a:stretch/>
          </p:blipFill>
          <p:spPr bwMode="auto">
            <a:xfrm>
              <a:off x="1778002" y="5635717"/>
              <a:ext cx="3341358" cy="107967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9FCA1B5D-1825-43CB-9A43-03BB56F29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64333">
              <a:off x="6122721" y="5963584"/>
              <a:ext cx="40183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4CBD98"/>
                  </a:solidFill>
                  <a:effectLst/>
                  <a:latin typeface="Lucida Handwriting" panose="03010101010101010101" pitchFamily="66" charset="0"/>
                  <a:ea typeface="Times New Roman" panose="02020603050405020304" pitchFamily="18" charset="0"/>
                  <a:cs typeface="Cavolini" panose="03000502040302020204" pitchFamily="66" charset="0"/>
                </a:rPr>
                <a:t>Thank you sponsors!</a:t>
              </a:r>
              <a:endPara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07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D798C-667F-4630-B730-6324F3666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008" y="1496422"/>
            <a:ext cx="10755983" cy="491889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 dirty="0">
                <a:latin typeface="Cambria" panose="02040503050406030204" pitchFamily="18" charset="0"/>
              </a:rPr>
              <a:t>SESSION I: Welcome &amp; Introductions</a:t>
            </a:r>
          </a:p>
          <a:p>
            <a:pPr marL="0" indent="0" defTabSz="1152525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latin typeface="Cambria" panose="02040503050406030204" pitchFamily="18" charset="0"/>
              </a:rPr>
              <a:t>  9:30	Welcome and Workshop Kick-Off</a:t>
            </a:r>
          </a:p>
          <a:p>
            <a:pPr marL="0" indent="0" defTabSz="1152525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latin typeface="Cambria" panose="02040503050406030204" pitchFamily="18" charset="0"/>
              </a:rPr>
              <a:t>  9:40	Introduction to FFAR and NFWF – Sally Rockey, Jake Reilly</a:t>
            </a:r>
          </a:p>
          <a:p>
            <a:pPr marL="1146175" indent="-1146175" defTabSz="1152525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latin typeface="Cambria" panose="02040503050406030204" pitchFamily="18" charset="0"/>
              </a:rPr>
              <a:t>10:00 	The Story of the Pocomoke River Restoration and 			this Workshop Genesis – Amy Jacobs, TNC</a:t>
            </a:r>
          </a:p>
          <a:p>
            <a:pPr marL="0" indent="0" defTabSz="1152525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latin typeface="Cambria" panose="02040503050406030204" pitchFamily="18" charset="0"/>
              </a:rPr>
              <a:t>10:20	Breakout Discussion: Participant Introductions &amp; Survey Orientation</a:t>
            </a:r>
          </a:p>
          <a:p>
            <a:pPr marL="0" indent="0" defTabSz="1152525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latin typeface="Cambria" panose="02040503050406030204" pitchFamily="18" charset="0"/>
              </a:rPr>
              <a:t>10:40  	</a:t>
            </a:r>
            <a:r>
              <a:rPr lang="en-US" sz="2400" i="1" dirty="0">
                <a:latin typeface="Cambria" panose="02040503050406030204" pitchFamily="18" charset="0"/>
              </a:rPr>
              <a:t>Break - 5 minutes</a:t>
            </a:r>
          </a:p>
          <a:p>
            <a:pPr marL="0" indent="0" defTabSz="1152525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latin typeface="Cambria" panose="02040503050406030204" pitchFamily="18" charset="0"/>
              </a:rPr>
              <a:t>10:45	Introduction to the Workshop Discussion Framework </a:t>
            </a:r>
          </a:p>
          <a:p>
            <a:pPr marL="1770063" indent="-231775" defTabSz="1152525"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Cambria" panose="02040503050406030204" pitchFamily="18" charset="0"/>
              </a:rPr>
              <a:t>Understanding Adoption of Agricultural Conservation Practices (Linda Prokopy, Purdue University)</a:t>
            </a:r>
          </a:p>
          <a:p>
            <a:pPr marL="1770063" indent="-231775" defTabSz="1152525"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Cambria" panose="02040503050406030204" pitchFamily="18" charset="0"/>
              </a:rPr>
              <a:t>Overview of Workshop Set-Up (Kathy Boomer, FFAR)</a:t>
            </a:r>
          </a:p>
          <a:p>
            <a:pPr marL="1770063" indent="-231775" defTabSz="1152525"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Cambria" panose="02040503050406030204" pitchFamily="18" charset="0"/>
              </a:rPr>
              <a:t>Workshop Logistics &amp; Tech Overview</a:t>
            </a:r>
            <a:endParaRPr lang="en-US" sz="2400" dirty="0">
              <a:highlight>
                <a:srgbClr val="FFFF00"/>
              </a:highlight>
              <a:latin typeface="Cambria" panose="02040503050406030204" pitchFamily="18" charset="0"/>
            </a:endParaRPr>
          </a:p>
          <a:p>
            <a:pPr marL="0" indent="0" defTabSz="1152525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latin typeface="Cambria" panose="02040503050406030204" pitchFamily="18" charset="0"/>
              </a:rPr>
              <a:t>11:15	</a:t>
            </a:r>
            <a:r>
              <a:rPr lang="en-US" sz="2400" i="1" dirty="0">
                <a:latin typeface="Cambria" panose="02040503050406030204" pitchFamily="18" charset="0"/>
              </a:rPr>
              <a:t>Break - 15 minutes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8318709-A49F-40F5-AA24-837760B9809A}"/>
              </a:ext>
            </a:extLst>
          </p:cNvPr>
          <p:cNvSpPr txBox="1">
            <a:spLocks/>
          </p:cNvSpPr>
          <p:nvPr/>
        </p:nvSpPr>
        <p:spPr>
          <a:xfrm>
            <a:off x="-2" y="29955"/>
            <a:ext cx="1198567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Calibri" panose="020F0502020204030204" pitchFamily="34" charset="0"/>
              </a:rPr>
              <a:t>Advancing Outreach Effectiveness to Improve Conservation Practice Adoption: </a:t>
            </a: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Calibri" panose="020F0502020204030204" pitchFamily="34" charset="0"/>
              </a:rPr>
              <a:t>Agenda for January 26th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7021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E7664D9-55FD-4ACD-9824-6F9BF3978D79}"/>
              </a:ext>
            </a:extLst>
          </p:cNvPr>
          <p:cNvSpPr txBox="1"/>
          <p:nvPr/>
        </p:nvSpPr>
        <p:spPr>
          <a:xfrm>
            <a:off x="4496995" y="6041367"/>
            <a:ext cx="1544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Urban-Lurain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Spectra Data and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5E521-20EE-4B74-AB27-867C28E7A8AF}"/>
              </a:ext>
            </a:extLst>
          </p:cNvPr>
          <p:cNvSpPr txBox="1"/>
          <p:nvPr/>
        </p:nvSpPr>
        <p:spPr>
          <a:xfrm>
            <a:off x="8916171" y="3450330"/>
            <a:ext cx="168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Rochelle Krusemark USFRA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3B3605-7642-400F-9CA5-5F0CCD6D6EA1}"/>
              </a:ext>
            </a:extLst>
          </p:cNvPr>
          <p:cNvSpPr txBox="1">
            <a:spLocks/>
          </p:cNvSpPr>
          <p:nvPr/>
        </p:nvSpPr>
        <p:spPr>
          <a:xfrm>
            <a:off x="0" y="976588"/>
            <a:ext cx="1236176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Workshop Steering Committee Members:</a:t>
            </a:r>
            <a:b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6" name="Picture 2" descr="Krusemark re-elected to United Soybean Board - Minnesota Soybean">
            <a:extLst>
              <a:ext uri="{FF2B5EF4-FFF2-40B4-BE49-F238E27FC236}">
                <a16:creationId xmlns:a16="http://schemas.microsoft.com/office/drawing/2014/main" id="{6FC9F5F6-AC68-45FB-9BC1-FC9815A2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681" y="2312644"/>
            <a:ext cx="1117344" cy="11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90B1D2-15C0-4ABB-AAAD-551CCD41A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71" t="28969" r="59920" b="45314"/>
          <a:stretch/>
        </p:blipFill>
        <p:spPr>
          <a:xfrm>
            <a:off x="10862326" y="2249006"/>
            <a:ext cx="1094795" cy="1232447"/>
          </a:xfrm>
          <a:prstGeom prst="rect">
            <a:avLst/>
          </a:prstGeom>
        </p:spPr>
      </p:pic>
      <p:pic>
        <p:nvPicPr>
          <p:cNvPr id="22" name="Picture 2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040CD35-3057-4DDF-BE65-FEBE6CB44B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1"/>
          <a:stretch/>
        </p:blipFill>
        <p:spPr>
          <a:xfrm>
            <a:off x="4723274" y="4808920"/>
            <a:ext cx="1094796" cy="123244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63E6C895-E6D0-4E13-97EC-DD0E6EE24435}"/>
              </a:ext>
            </a:extLst>
          </p:cNvPr>
          <p:cNvSpPr txBox="1">
            <a:spLocks/>
          </p:cNvSpPr>
          <p:nvPr/>
        </p:nvSpPr>
        <p:spPr>
          <a:xfrm>
            <a:off x="779206" y="111073"/>
            <a:ext cx="1063358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Calibri" panose="020F0502020204030204" pitchFamily="34" charset="0"/>
              </a:rPr>
              <a:t>Advancing Outreach Effectiveness to Improve Conservation Practice Adoption</a:t>
            </a:r>
            <a:b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</a:b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AE26B-73AA-45D1-9C75-3E5D81E959D1}"/>
              </a:ext>
            </a:extLst>
          </p:cNvPr>
          <p:cNvSpPr txBox="1"/>
          <p:nvPr/>
        </p:nvSpPr>
        <p:spPr>
          <a:xfrm>
            <a:off x="159921" y="3452089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Kathy Boomer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B2096-9790-4D90-8639-A6721D06E4A4}"/>
              </a:ext>
            </a:extLst>
          </p:cNvPr>
          <p:cNvSpPr txBox="1"/>
          <p:nvPr/>
        </p:nvSpPr>
        <p:spPr>
          <a:xfrm>
            <a:off x="7515451" y="3450330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Amy Jacobs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7F638-2B5A-4170-AB49-EE6430A4B520}"/>
              </a:ext>
            </a:extLst>
          </p:cNvPr>
          <p:cNvSpPr txBox="1"/>
          <p:nvPr/>
        </p:nvSpPr>
        <p:spPr>
          <a:xfrm>
            <a:off x="6197246" y="6041367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Collin Weigel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JHU/TNC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2A838-762E-4E9D-80E4-F927B23FFB95}"/>
              </a:ext>
            </a:extLst>
          </p:cNvPr>
          <p:cNvSpPr txBox="1"/>
          <p:nvPr/>
        </p:nvSpPr>
        <p:spPr>
          <a:xfrm>
            <a:off x="7710369" y="6041367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Robyn Wilson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3B11AF-7AC9-42B6-9031-8C41069BAE9C}"/>
              </a:ext>
            </a:extLst>
          </p:cNvPr>
          <p:cNvSpPr txBox="1"/>
          <p:nvPr/>
        </p:nvSpPr>
        <p:spPr>
          <a:xfrm>
            <a:off x="1516850" y="6041367"/>
            <a:ext cx="127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Runge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01F11D-4AE6-4554-990A-54B06EDBB8A6}"/>
              </a:ext>
            </a:extLst>
          </p:cNvPr>
          <p:cNvSpPr txBox="1"/>
          <p:nvPr/>
        </p:nvSpPr>
        <p:spPr>
          <a:xfrm>
            <a:off x="9214908" y="6041367"/>
            <a:ext cx="1389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Wolfe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Walton Family Foundation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13534F-33EC-4399-91B2-97EC1AA76E8A}"/>
              </a:ext>
            </a:extLst>
          </p:cNvPr>
          <p:cNvSpPr txBox="1"/>
          <p:nvPr/>
        </p:nvSpPr>
        <p:spPr>
          <a:xfrm>
            <a:off x="154848" y="6041367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Jake Reilly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NFWF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1BFFC0-A1F8-4150-8FD0-797669E443FD}"/>
              </a:ext>
            </a:extLst>
          </p:cNvPr>
          <p:cNvSpPr txBox="1"/>
          <p:nvPr/>
        </p:nvSpPr>
        <p:spPr>
          <a:xfrm>
            <a:off x="2964946" y="3452089"/>
            <a:ext cx="127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Christine Conn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 DNR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92BB55-5B88-4A54-B559-7626208EC055}"/>
              </a:ext>
            </a:extLst>
          </p:cNvPr>
          <p:cNvSpPr txBox="1"/>
          <p:nvPr/>
        </p:nvSpPr>
        <p:spPr>
          <a:xfrm>
            <a:off x="2950772" y="6041367"/>
            <a:ext cx="139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Allison Thomson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to Market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5A1EF8-931E-489F-BB96-266ABFE2FC71}"/>
              </a:ext>
            </a:extLst>
          </p:cNvPr>
          <p:cNvSpPr txBox="1"/>
          <p:nvPr/>
        </p:nvSpPr>
        <p:spPr>
          <a:xfrm>
            <a:off x="4439355" y="3452089"/>
            <a:ext cx="148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Annabelle Harvey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CBP STAC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A8C18C-469D-4224-AA2F-6D16812F0166}"/>
              </a:ext>
            </a:extLst>
          </p:cNvPr>
          <p:cNvSpPr txBox="1"/>
          <p:nvPr/>
        </p:nvSpPr>
        <p:spPr>
          <a:xfrm>
            <a:off x="1564226" y="3452089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 Cole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CBP STAC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8F261F-AEEF-4BEC-89F4-96180F74E64E}"/>
              </a:ext>
            </a:extLst>
          </p:cNvPr>
          <p:cNvSpPr txBox="1"/>
          <p:nvPr/>
        </p:nvSpPr>
        <p:spPr>
          <a:xfrm>
            <a:off x="6114731" y="3450330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Cordelia Hiers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E3568B-7E81-4513-974E-14A0520D5B65}"/>
              </a:ext>
            </a:extLst>
          </p:cNvPr>
          <p:cNvSpPr txBox="1"/>
          <p:nvPr/>
        </p:nvSpPr>
        <p:spPr>
          <a:xfrm>
            <a:off x="10799454" y="3450330"/>
            <a:ext cx="128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Sarah Preisser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Mindset Talent</a:t>
            </a: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8816DA27-7227-40E9-8AE0-F3BC648AA86B}"/>
              </a:ext>
            </a:extLst>
          </p:cNvPr>
          <p:cNvSpPr txBox="1">
            <a:spLocks noChangeArrowheads="1"/>
          </p:cNvSpPr>
          <p:nvPr/>
        </p:nvSpPr>
        <p:spPr bwMode="auto">
          <a:xfrm rot="20123541">
            <a:off x="10315986" y="5926974"/>
            <a:ext cx="19013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CBD98"/>
                </a:solidFill>
                <a:effectLst/>
                <a:uLnTx/>
                <a:uFillTx/>
                <a:latin typeface="Lucida Handwriting" panose="03010101010101010101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Thank you!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F0FD79-B82C-4654-B522-F1C7AB8385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4276"/>
          <a:stretch/>
        </p:blipFill>
        <p:spPr>
          <a:xfrm>
            <a:off x="221677" y="2330716"/>
            <a:ext cx="1115058" cy="1164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197D7-45A7-4A45-95F4-9B87421CE9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51"/>
          <a:stretch/>
        </p:blipFill>
        <p:spPr>
          <a:xfrm>
            <a:off x="6164201" y="2302151"/>
            <a:ext cx="1106861" cy="1184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FC4DD4-C4CC-472B-B62B-05246C641E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208" b="2794"/>
          <a:stretch/>
        </p:blipFill>
        <p:spPr>
          <a:xfrm>
            <a:off x="1613910" y="2309747"/>
            <a:ext cx="1106434" cy="1171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219E28-2A74-4729-A150-2A23380B77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941"/>
          <a:stretch/>
        </p:blipFill>
        <p:spPr>
          <a:xfrm>
            <a:off x="4620940" y="2302151"/>
            <a:ext cx="1106434" cy="11882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C50B17-846E-4842-8454-65EB8EF7C5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80" t="7712" r="7019"/>
          <a:stretch/>
        </p:blipFill>
        <p:spPr>
          <a:xfrm>
            <a:off x="3057293" y="2330716"/>
            <a:ext cx="1094795" cy="1150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8E7A7E-9E2E-40C9-9204-242D1238E1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875"/>
          <a:stretch/>
        </p:blipFill>
        <p:spPr>
          <a:xfrm>
            <a:off x="7589870" y="2314885"/>
            <a:ext cx="1106434" cy="117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2AD43D-6F4C-479B-859E-57C48C0713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066"/>
          <a:stretch/>
        </p:blipFill>
        <p:spPr>
          <a:xfrm>
            <a:off x="209091" y="4839065"/>
            <a:ext cx="1117345" cy="12023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EC5A29-1FDA-4C43-A26B-F0B76A93BD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885"/>
          <a:stretch/>
        </p:blipFill>
        <p:spPr>
          <a:xfrm>
            <a:off x="1602494" y="4857401"/>
            <a:ext cx="1106434" cy="11882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3450300-454F-403C-AF9F-AF9898C8BDD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337"/>
          <a:stretch/>
        </p:blipFill>
        <p:spPr>
          <a:xfrm>
            <a:off x="3095127" y="4872558"/>
            <a:ext cx="1106434" cy="11688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212453-8D71-4D0B-9D19-2450C7CC3CB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259"/>
          <a:stretch/>
        </p:blipFill>
        <p:spPr>
          <a:xfrm>
            <a:off x="6241506" y="4872558"/>
            <a:ext cx="1117282" cy="11793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84FB19-C876-4C61-9B58-6C2203443A9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54" t="10181" b="10168"/>
          <a:stretch/>
        </p:blipFill>
        <p:spPr>
          <a:xfrm>
            <a:off x="7765120" y="4876359"/>
            <a:ext cx="1096300" cy="11755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D8CF1D-B8A7-48C9-B6F7-B3E455AD924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4747"/>
          <a:stretch/>
        </p:blipFill>
        <p:spPr>
          <a:xfrm>
            <a:off x="9400823" y="4863626"/>
            <a:ext cx="1131827" cy="118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E7664D9-55FD-4ACD-9824-6F9BF3978D79}"/>
              </a:ext>
            </a:extLst>
          </p:cNvPr>
          <p:cNvSpPr txBox="1"/>
          <p:nvPr/>
        </p:nvSpPr>
        <p:spPr>
          <a:xfrm>
            <a:off x="208972" y="3479384"/>
            <a:ext cx="154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Maggie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Beetstra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OSU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5E521-20EE-4B74-AB27-867C28E7A8AF}"/>
              </a:ext>
            </a:extLst>
          </p:cNvPr>
          <p:cNvSpPr txBox="1"/>
          <p:nvPr/>
        </p:nvSpPr>
        <p:spPr>
          <a:xfrm>
            <a:off x="7510055" y="3487164"/>
            <a:ext cx="168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Lauren Hershey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FFAR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3B3605-7642-400F-9CA5-5F0CCD6D6EA1}"/>
              </a:ext>
            </a:extLst>
          </p:cNvPr>
          <p:cNvSpPr txBox="1">
            <a:spLocks/>
          </p:cNvSpPr>
          <p:nvPr/>
        </p:nvSpPr>
        <p:spPr>
          <a:xfrm>
            <a:off x="0" y="976588"/>
            <a:ext cx="1236176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Workshop Facilitators and Note Takers:</a:t>
            </a:r>
            <a:b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3E6C895-E6D0-4E13-97EC-DD0E6EE24435}"/>
              </a:ext>
            </a:extLst>
          </p:cNvPr>
          <p:cNvSpPr txBox="1">
            <a:spLocks/>
          </p:cNvSpPr>
          <p:nvPr/>
        </p:nvSpPr>
        <p:spPr>
          <a:xfrm>
            <a:off x="779206" y="111073"/>
            <a:ext cx="1063358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Calibri" panose="020F0502020204030204" pitchFamily="34" charset="0"/>
              </a:rPr>
              <a:t>Advancing Outreach Effectiveness to Improve Conservation Practice Adoption</a:t>
            </a:r>
            <a:b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</a:b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B2096-9790-4D90-8639-A6721D06E4A4}"/>
              </a:ext>
            </a:extLst>
          </p:cNvPr>
          <p:cNvSpPr txBox="1"/>
          <p:nvPr/>
        </p:nvSpPr>
        <p:spPr>
          <a:xfrm>
            <a:off x="509206" y="6051860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Amy Jacobs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7F638-2B5A-4170-AB49-EE6430A4B520}"/>
              </a:ext>
            </a:extLst>
          </p:cNvPr>
          <p:cNvSpPr txBox="1"/>
          <p:nvPr/>
        </p:nvSpPr>
        <p:spPr>
          <a:xfrm>
            <a:off x="7683947" y="6041367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Collin Weigel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JHU/TNC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2A838-762E-4E9D-80E4-F927B23FFB95}"/>
              </a:ext>
            </a:extLst>
          </p:cNvPr>
          <p:cNvSpPr txBox="1"/>
          <p:nvPr/>
        </p:nvSpPr>
        <p:spPr>
          <a:xfrm>
            <a:off x="3341224" y="6051860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Taryn Skinner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3B11AF-7AC9-42B6-9031-8C41069BAE9C}"/>
              </a:ext>
            </a:extLst>
          </p:cNvPr>
          <p:cNvSpPr txBox="1"/>
          <p:nvPr/>
        </p:nvSpPr>
        <p:spPr>
          <a:xfrm>
            <a:off x="1877587" y="6042594"/>
            <a:ext cx="127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Runge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01F11D-4AE6-4554-990A-54B06EDBB8A6}"/>
              </a:ext>
            </a:extLst>
          </p:cNvPr>
          <p:cNvSpPr txBox="1"/>
          <p:nvPr/>
        </p:nvSpPr>
        <p:spPr>
          <a:xfrm>
            <a:off x="9214908" y="6041367"/>
            <a:ext cx="1389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Wolfe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Walton Family Foundation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13534F-33EC-4399-91B2-97EC1AA76E8A}"/>
              </a:ext>
            </a:extLst>
          </p:cNvPr>
          <p:cNvSpPr txBox="1"/>
          <p:nvPr/>
        </p:nvSpPr>
        <p:spPr>
          <a:xfrm>
            <a:off x="4323513" y="3489938"/>
            <a:ext cx="164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Julianna Greenberg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1BFFC0-A1F8-4150-8FD0-797669E443FD}"/>
              </a:ext>
            </a:extLst>
          </p:cNvPr>
          <p:cNvSpPr txBox="1"/>
          <p:nvPr/>
        </p:nvSpPr>
        <p:spPr>
          <a:xfrm>
            <a:off x="1781422" y="3489938"/>
            <a:ext cx="127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Christine Conn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 DNR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92BB55-5B88-4A54-B559-7626208EC055}"/>
              </a:ext>
            </a:extLst>
          </p:cNvPr>
          <p:cNvSpPr txBox="1"/>
          <p:nvPr/>
        </p:nvSpPr>
        <p:spPr>
          <a:xfrm>
            <a:off x="4697822" y="6041367"/>
            <a:ext cx="139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Allison Thomson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to Market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5A1EF8-931E-489F-BB96-266ABFE2FC71}"/>
              </a:ext>
            </a:extLst>
          </p:cNvPr>
          <p:cNvSpPr txBox="1"/>
          <p:nvPr/>
        </p:nvSpPr>
        <p:spPr>
          <a:xfrm>
            <a:off x="6001198" y="3487164"/>
            <a:ext cx="148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Maile Hartsook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FFAR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A8C18C-469D-4224-AA2F-6D16812F0166}"/>
              </a:ext>
            </a:extLst>
          </p:cNvPr>
          <p:cNvSpPr txBox="1"/>
          <p:nvPr/>
        </p:nvSpPr>
        <p:spPr>
          <a:xfrm>
            <a:off x="3156011" y="3477897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Lara Fowler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Penn State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8F261F-AEEF-4BEC-89F4-96180F74E64E}"/>
              </a:ext>
            </a:extLst>
          </p:cNvPr>
          <p:cNvSpPr txBox="1"/>
          <p:nvPr/>
        </p:nvSpPr>
        <p:spPr>
          <a:xfrm>
            <a:off x="9226819" y="3487164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Cordelia Hiers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E3568B-7E81-4513-974E-14A0520D5B65}"/>
              </a:ext>
            </a:extLst>
          </p:cNvPr>
          <p:cNvSpPr txBox="1"/>
          <p:nvPr/>
        </p:nvSpPr>
        <p:spPr>
          <a:xfrm>
            <a:off x="6244886" y="6051860"/>
            <a:ext cx="1282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Katie Walker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Chesapeake Conservancy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8816DA27-7227-40E9-8AE0-F3BC648AA86B}"/>
              </a:ext>
            </a:extLst>
          </p:cNvPr>
          <p:cNvSpPr txBox="1">
            <a:spLocks noChangeArrowheads="1"/>
          </p:cNvSpPr>
          <p:nvPr/>
        </p:nvSpPr>
        <p:spPr bwMode="auto">
          <a:xfrm rot="20123541">
            <a:off x="10315986" y="5926974"/>
            <a:ext cx="19013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CBD98"/>
                </a:solidFill>
                <a:effectLst/>
                <a:uLnTx/>
                <a:uFillTx/>
                <a:latin typeface="Lucida Handwriting" panose="03010101010101010101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Thank you!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197D7-45A7-4A45-95F4-9B87421CE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51"/>
          <a:stretch/>
        </p:blipFill>
        <p:spPr>
          <a:xfrm>
            <a:off x="9356334" y="2294931"/>
            <a:ext cx="1106861" cy="1184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C50B17-846E-4842-8454-65EB8EF7C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0" t="7712" r="7019"/>
          <a:stretch/>
        </p:blipFill>
        <p:spPr>
          <a:xfrm>
            <a:off x="1901136" y="2336427"/>
            <a:ext cx="1094795" cy="1150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8E7A7E-9E2E-40C9-9204-242D1238E1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75"/>
          <a:stretch/>
        </p:blipFill>
        <p:spPr>
          <a:xfrm>
            <a:off x="552916" y="4863626"/>
            <a:ext cx="1106434" cy="1175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EC5A29-1FDA-4C43-A26B-F0B76A93BD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85"/>
          <a:stretch/>
        </p:blipFill>
        <p:spPr>
          <a:xfrm>
            <a:off x="1963231" y="4803292"/>
            <a:ext cx="1106434" cy="11882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3450300-454F-403C-AF9F-AF9898C8BD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37"/>
          <a:stretch/>
        </p:blipFill>
        <p:spPr>
          <a:xfrm>
            <a:off x="4844076" y="4846188"/>
            <a:ext cx="1106434" cy="11688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212453-8D71-4D0B-9D19-2450C7CC3C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59"/>
          <a:stretch/>
        </p:blipFill>
        <p:spPr>
          <a:xfrm>
            <a:off x="7724921" y="4835695"/>
            <a:ext cx="1117282" cy="11793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D8CF1D-B8A7-48C9-B6F7-B3E455AD92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747"/>
          <a:stretch/>
        </p:blipFill>
        <p:spPr>
          <a:xfrm>
            <a:off x="9400823" y="4863626"/>
            <a:ext cx="1131827" cy="118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3301A9-02F5-4DAE-85DD-6DC74C92A9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94" t="2399" r="19733"/>
          <a:stretch/>
        </p:blipFill>
        <p:spPr>
          <a:xfrm>
            <a:off x="6194029" y="2302151"/>
            <a:ext cx="1094795" cy="1185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F71C52-8B63-4925-BBBA-A1CB55FE1E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613"/>
          <a:stretch/>
        </p:blipFill>
        <p:spPr>
          <a:xfrm>
            <a:off x="7806839" y="2294371"/>
            <a:ext cx="1094795" cy="1185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2CAC8-6137-41FF-A179-1605B055E2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33" t="6679" b="13720"/>
          <a:stretch/>
        </p:blipFill>
        <p:spPr>
          <a:xfrm>
            <a:off x="6333615" y="4706519"/>
            <a:ext cx="1094795" cy="13453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042DA4-9772-4B77-9641-0A9F748A751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570"/>
          <a:stretch/>
        </p:blipFill>
        <p:spPr>
          <a:xfrm>
            <a:off x="4602803" y="2302710"/>
            <a:ext cx="1094795" cy="11844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9BA2C6-82B0-4FC7-823C-5DBFE70A9D3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061" b="8797"/>
          <a:stretch/>
        </p:blipFill>
        <p:spPr>
          <a:xfrm>
            <a:off x="417827" y="2301438"/>
            <a:ext cx="1094795" cy="1184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129E49-D5E4-45A6-8DEF-6742584194C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643"/>
          <a:stretch/>
        </p:blipFill>
        <p:spPr>
          <a:xfrm>
            <a:off x="3390694" y="4863626"/>
            <a:ext cx="1106861" cy="11730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37300B-769B-4D45-AB15-04AD9D6AEFF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8243"/>
          <a:stretch/>
        </p:blipFill>
        <p:spPr>
          <a:xfrm>
            <a:off x="3216565" y="2317211"/>
            <a:ext cx="1152980" cy="11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4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3E6C895-E6D0-4E13-97EC-DD0E6EE24435}"/>
              </a:ext>
            </a:extLst>
          </p:cNvPr>
          <p:cNvSpPr txBox="1">
            <a:spLocks/>
          </p:cNvSpPr>
          <p:nvPr/>
        </p:nvSpPr>
        <p:spPr>
          <a:xfrm>
            <a:off x="-1" y="29955"/>
            <a:ext cx="1182254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Advancing Conservation Practice Adoption: </a:t>
            </a:r>
          </a:p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Why this Workshop -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Low Infield Practice Adoption Rates </a:t>
            </a:r>
            <a:endParaRPr kumimoji="0" lang="en-US" sz="3600" b="1" i="0" u="none" strike="noStrike" kern="1200" cap="none" spc="-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10468-5F33-47BD-94AA-519088411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0" t="41641" r="17239" b="7692"/>
          <a:stretch/>
        </p:blipFill>
        <p:spPr>
          <a:xfrm>
            <a:off x="6643946" y="2207967"/>
            <a:ext cx="5375247" cy="3423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4A14C-F491-4B40-8660-F39FDEEB1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9" t="25627" r="16800" b="6256"/>
          <a:stretch/>
        </p:blipFill>
        <p:spPr>
          <a:xfrm>
            <a:off x="0" y="1012482"/>
            <a:ext cx="6471138" cy="532366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B729503-9A65-4A09-BD4E-2681B86B7064}"/>
              </a:ext>
            </a:extLst>
          </p:cNvPr>
          <p:cNvSpPr txBox="1">
            <a:spLocks/>
          </p:cNvSpPr>
          <p:nvPr/>
        </p:nvSpPr>
        <p:spPr>
          <a:xfrm>
            <a:off x="900332" y="6336147"/>
            <a:ext cx="11291669" cy="4918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Lots of opportunity to advance soil and watershed restoration goals,</a:t>
            </a:r>
            <a:endParaRPr kumimoji="0" lang="en-US" sz="2800" b="1" i="0" u="none" strike="noStrike" kern="1200" cap="none" spc="-50" normalizeH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EB71E-92D5-476D-8396-78051244E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815" y="5732094"/>
            <a:ext cx="4572000" cy="5017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1D30997-4D59-4BD5-B91F-EC2F5872BE0B}"/>
              </a:ext>
            </a:extLst>
          </p:cNvPr>
          <p:cNvSpPr/>
          <p:nvPr/>
        </p:nvSpPr>
        <p:spPr>
          <a:xfrm>
            <a:off x="7568122" y="4536850"/>
            <a:ext cx="4451071" cy="639583"/>
          </a:xfrm>
          <a:custGeom>
            <a:avLst/>
            <a:gdLst>
              <a:gd name="connsiteX0" fmla="*/ 0 w 4451071"/>
              <a:gd name="connsiteY0" fmla="*/ 319792 h 639583"/>
              <a:gd name="connsiteX1" fmla="*/ 2225536 w 4451071"/>
              <a:gd name="connsiteY1" fmla="*/ 0 h 639583"/>
              <a:gd name="connsiteX2" fmla="*/ 4451072 w 4451071"/>
              <a:gd name="connsiteY2" fmla="*/ 319792 h 639583"/>
              <a:gd name="connsiteX3" fmla="*/ 2225536 w 4451071"/>
              <a:gd name="connsiteY3" fmla="*/ 639584 h 639583"/>
              <a:gd name="connsiteX4" fmla="*/ 0 w 4451071"/>
              <a:gd name="connsiteY4" fmla="*/ 319792 h 63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071" h="639583" extrusionOk="0">
                <a:moveTo>
                  <a:pt x="0" y="319792"/>
                </a:moveTo>
                <a:cubicBezTo>
                  <a:pt x="-139498" y="57130"/>
                  <a:pt x="914572" y="30713"/>
                  <a:pt x="2225536" y="0"/>
                </a:cubicBezTo>
                <a:cubicBezTo>
                  <a:pt x="3457686" y="636"/>
                  <a:pt x="4423516" y="144052"/>
                  <a:pt x="4451072" y="319792"/>
                </a:cubicBezTo>
                <a:cubicBezTo>
                  <a:pt x="4393191" y="552932"/>
                  <a:pt x="3449378" y="668810"/>
                  <a:pt x="2225536" y="639584"/>
                </a:cubicBezTo>
                <a:cubicBezTo>
                  <a:pt x="986378" y="634097"/>
                  <a:pt x="7172" y="499835"/>
                  <a:pt x="0" y="319792"/>
                </a:cubicBezTo>
                <a:close/>
              </a:path>
            </a:pathLst>
          </a:custGeom>
          <a:noFill/>
          <a:ln w="60325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36B115-E183-4C33-97CF-8E5FE0CE41B5}"/>
              </a:ext>
            </a:extLst>
          </p:cNvPr>
          <p:cNvSpPr/>
          <p:nvPr/>
        </p:nvSpPr>
        <p:spPr>
          <a:xfrm>
            <a:off x="2891849" y="1716069"/>
            <a:ext cx="1247015" cy="491898"/>
          </a:xfrm>
          <a:custGeom>
            <a:avLst/>
            <a:gdLst>
              <a:gd name="connsiteX0" fmla="*/ 0 w 1247015"/>
              <a:gd name="connsiteY0" fmla="*/ 245949 h 491898"/>
              <a:gd name="connsiteX1" fmla="*/ 623508 w 1247015"/>
              <a:gd name="connsiteY1" fmla="*/ 0 h 491898"/>
              <a:gd name="connsiteX2" fmla="*/ 1247016 w 1247015"/>
              <a:gd name="connsiteY2" fmla="*/ 245949 h 491898"/>
              <a:gd name="connsiteX3" fmla="*/ 623508 w 1247015"/>
              <a:gd name="connsiteY3" fmla="*/ 491898 h 491898"/>
              <a:gd name="connsiteX4" fmla="*/ 0 w 1247015"/>
              <a:gd name="connsiteY4" fmla="*/ 245949 h 49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015" h="491898" extrusionOk="0">
                <a:moveTo>
                  <a:pt x="0" y="245949"/>
                </a:moveTo>
                <a:cubicBezTo>
                  <a:pt x="-3244" y="108114"/>
                  <a:pt x="273814" y="2004"/>
                  <a:pt x="623508" y="0"/>
                </a:cubicBezTo>
                <a:cubicBezTo>
                  <a:pt x="988274" y="4297"/>
                  <a:pt x="1230105" y="110653"/>
                  <a:pt x="1247016" y="245949"/>
                </a:cubicBezTo>
                <a:cubicBezTo>
                  <a:pt x="1227030" y="401300"/>
                  <a:pt x="958590" y="543145"/>
                  <a:pt x="623508" y="491898"/>
                </a:cubicBezTo>
                <a:cubicBezTo>
                  <a:pt x="275282" y="489780"/>
                  <a:pt x="20286" y="391476"/>
                  <a:pt x="0" y="245949"/>
                </a:cubicBezTo>
                <a:close/>
              </a:path>
            </a:pathLst>
          </a:custGeom>
          <a:noFill/>
          <a:ln w="60325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680BE7-1313-4AD7-887E-F2F733DB7A23}"/>
              </a:ext>
            </a:extLst>
          </p:cNvPr>
          <p:cNvSpPr/>
          <p:nvPr/>
        </p:nvSpPr>
        <p:spPr>
          <a:xfrm>
            <a:off x="6471139" y="2043041"/>
            <a:ext cx="1096984" cy="491898"/>
          </a:xfrm>
          <a:custGeom>
            <a:avLst/>
            <a:gdLst>
              <a:gd name="connsiteX0" fmla="*/ 0 w 1096984"/>
              <a:gd name="connsiteY0" fmla="*/ 245949 h 491898"/>
              <a:gd name="connsiteX1" fmla="*/ 548492 w 1096984"/>
              <a:gd name="connsiteY1" fmla="*/ 0 h 491898"/>
              <a:gd name="connsiteX2" fmla="*/ 1096984 w 1096984"/>
              <a:gd name="connsiteY2" fmla="*/ 245949 h 491898"/>
              <a:gd name="connsiteX3" fmla="*/ 548492 w 1096984"/>
              <a:gd name="connsiteY3" fmla="*/ 491898 h 491898"/>
              <a:gd name="connsiteX4" fmla="*/ 0 w 1096984"/>
              <a:gd name="connsiteY4" fmla="*/ 245949 h 49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984" h="491898" extrusionOk="0">
                <a:moveTo>
                  <a:pt x="0" y="245949"/>
                </a:moveTo>
                <a:cubicBezTo>
                  <a:pt x="-23795" y="95438"/>
                  <a:pt x="215026" y="11463"/>
                  <a:pt x="548492" y="0"/>
                </a:cubicBezTo>
                <a:cubicBezTo>
                  <a:pt x="871828" y="4297"/>
                  <a:pt x="1080073" y="110653"/>
                  <a:pt x="1096984" y="245949"/>
                </a:cubicBezTo>
                <a:cubicBezTo>
                  <a:pt x="1079084" y="399263"/>
                  <a:pt x="846512" y="519001"/>
                  <a:pt x="548492" y="491898"/>
                </a:cubicBezTo>
                <a:cubicBezTo>
                  <a:pt x="241696" y="489780"/>
                  <a:pt x="20286" y="391476"/>
                  <a:pt x="0" y="245949"/>
                </a:cubicBezTo>
                <a:close/>
              </a:path>
            </a:pathLst>
          </a:custGeom>
          <a:noFill/>
          <a:ln w="60325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1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3E6C895-E6D0-4E13-97EC-DD0E6EE24435}"/>
              </a:ext>
            </a:extLst>
          </p:cNvPr>
          <p:cNvSpPr txBox="1">
            <a:spLocks/>
          </p:cNvSpPr>
          <p:nvPr/>
        </p:nvSpPr>
        <p:spPr>
          <a:xfrm>
            <a:off x="-1" y="29955"/>
            <a:ext cx="1182254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Advancing Conservation Practice Adoption: Why this Workshop –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Slow Progress toward Restoration Goals</a:t>
            </a:r>
            <a:endParaRPr kumimoji="0" lang="en-US" sz="3600" b="1" i="0" u="none" strike="noStrike" kern="1200" cap="none" spc="-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B729503-9A65-4A09-BD4E-2681B86B7064}"/>
              </a:ext>
            </a:extLst>
          </p:cNvPr>
          <p:cNvSpPr txBox="1">
            <a:spLocks/>
          </p:cNvSpPr>
          <p:nvPr/>
        </p:nvSpPr>
        <p:spPr>
          <a:xfrm>
            <a:off x="900332" y="6336147"/>
            <a:ext cx="11291669" cy="4918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… and a critical need to advance soil and watershed restoration goals,</a:t>
            </a:r>
            <a:endParaRPr kumimoji="0" lang="en-US" sz="2800" b="1" i="0" u="none" strike="noStrike" kern="1200" cap="none" spc="-50" normalizeH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93D91-4EC8-4581-A43B-7F15EA255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4" t="11381" r="2884" b="13278"/>
          <a:stretch/>
        </p:blipFill>
        <p:spPr>
          <a:xfrm>
            <a:off x="350495" y="1355518"/>
            <a:ext cx="4253589" cy="4735982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50F072C8-C238-490E-9025-0DC5C4B18AD0}"/>
              </a:ext>
            </a:extLst>
          </p:cNvPr>
          <p:cNvSpPr/>
          <p:nvPr/>
        </p:nvSpPr>
        <p:spPr>
          <a:xfrm>
            <a:off x="4521367" y="1477841"/>
            <a:ext cx="778766" cy="4735982"/>
          </a:xfrm>
          <a:prstGeom prst="leftBrace">
            <a:avLst>
              <a:gd name="adj1" fmla="val 30446"/>
              <a:gd name="adj2" fmla="val 7333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D96EB-E4CB-4C47-8F79-067FC328C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133" y="1477841"/>
            <a:ext cx="6522409" cy="473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5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loud 48">
            <a:extLst>
              <a:ext uri="{FF2B5EF4-FFF2-40B4-BE49-F238E27FC236}">
                <a16:creationId xmlns:a16="http://schemas.microsoft.com/office/drawing/2014/main" id="{848184C0-86AB-48A7-8BDD-6A1DC669BC9E}"/>
              </a:ext>
            </a:extLst>
          </p:cNvPr>
          <p:cNvSpPr/>
          <p:nvPr/>
        </p:nvSpPr>
        <p:spPr>
          <a:xfrm>
            <a:off x="3859485" y="4833898"/>
            <a:ext cx="8782050" cy="28531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13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6" y="1239353"/>
            <a:ext cx="4341445" cy="561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7" name="TextBox 5"/>
          <p:cNvSpPr txBox="1">
            <a:spLocks noChangeArrowheads="1"/>
          </p:cNvSpPr>
          <p:nvPr/>
        </p:nvSpPr>
        <p:spPr bwMode="auto">
          <a:xfrm>
            <a:off x="851764" y="5618647"/>
            <a:ext cx="1891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640 Square Mile Project…</a:t>
            </a:r>
          </a:p>
          <a:p>
            <a:pPr eaLnBrk="1" hangingPunct="1"/>
            <a:r>
              <a:rPr lang="en-US" altLang="en-US" sz="1200" b="1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1/100 of Chesapeake Bay Watershed</a:t>
            </a:r>
          </a:p>
        </p:txBody>
      </p:sp>
      <p:pic>
        <p:nvPicPr>
          <p:cNvPr id="9113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13" y="963961"/>
            <a:ext cx="3733800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19744" y="1535585"/>
            <a:ext cx="219342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9pPr>
          </a:lstStyle>
          <a:p>
            <a:pPr algn="ctr">
              <a:defRPr/>
            </a:pPr>
            <a:r>
              <a:rPr lang="en-US" b="1" kern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Predicted Wetland TP Retention Benefit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8556096" y="4158011"/>
            <a:ext cx="26495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Oakleaf Bold" pitchFamily="2" charset="0"/>
              </a:defRPr>
            </a:lvl9pPr>
          </a:lstStyle>
          <a:p>
            <a:pPr algn="ctr">
              <a:defRPr/>
            </a:pPr>
            <a:r>
              <a:rPr lang="en-US" b="1" kern="0" dirty="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n = 39,177!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63947"/>
              </p:ext>
            </p:extLst>
          </p:nvPr>
        </p:nvGraphicFramePr>
        <p:xfrm>
          <a:off x="9791280" y="1534010"/>
          <a:ext cx="2400720" cy="184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43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Percentile</a:t>
                      </a:r>
                    </a:p>
                  </a:txBody>
                  <a:tcPr marL="91483" marR="91483" marT="45695" marB="456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TP 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Retention lbs per site per year</a:t>
                      </a:r>
                    </a:p>
                  </a:txBody>
                  <a:tcPr marL="91483" marR="91483" marT="45695" marB="4569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91483" marR="91483" marT="45695" marB="456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&lt; 1</a:t>
                      </a:r>
                    </a:p>
                  </a:txBody>
                  <a:tcPr marL="91483" marR="91483" marT="45695" marB="456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8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91483" marR="91483" marT="45695" marB="456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(1,966</a:t>
                      </a:r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sites)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3" marR="91483" marT="45695" marB="456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1D80C260-110E-4BD6-B49B-C46BC114988B}"/>
              </a:ext>
            </a:extLst>
          </p:cNvPr>
          <p:cNvSpPr txBox="1">
            <a:spLocks/>
          </p:cNvSpPr>
          <p:nvPr/>
        </p:nvSpPr>
        <p:spPr>
          <a:xfrm>
            <a:off x="4515739" y="5607349"/>
            <a:ext cx="784131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800" b="1" dirty="0">
              <a:solidFill>
                <a:schemeClr val="bg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kumimoji="0" lang="en-US" sz="3200" b="1" i="0" u="none" strike="noStrike" kern="1200" cap="none" spc="-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Calibri" panose="020F0502020204030204" pitchFamily="34" charset="0"/>
              </a:rPr>
              <a:t>How do we advance conservation practice adoption in high priority locations?</a:t>
            </a:r>
            <a:endParaRPr kumimoji="0" lang="en-US" sz="3200" b="1" i="0" u="none" strike="noStrike" kern="1200" cap="none" spc="-5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5CF946-37AF-4AD2-B9A4-9597FA0514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38"/>
          <a:stretch/>
        </p:blipFill>
        <p:spPr>
          <a:xfrm>
            <a:off x="3772074" y="1405207"/>
            <a:ext cx="1933013" cy="296152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F6F860-9714-404B-A2F6-2173F493B40E}"/>
              </a:ext>
            </a:extLst>
          </p:cNvPr>
          <p:cNvCxnSpPr>
            <a:cxnSpLocks/>
            <a:stCxn id="26" idx="4"/>
          </p:cNvCxnSpPr>
          <p:nvPr/>
        </p:nvCxnSpPr>
        <p:spPr>
          <a:xfrm flipV="1">
            <a:off x="2451322" y="1549112"/>
            <a:ext cx="1320752" cy="69489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2BEB8D-22BB-43F3-8DAC-2BFDD5F28A54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405238" y="2408831"/>
            <a:ext cx="1406392" cy="194021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5-Point Star 3">
            <a:extLst>
              <a:ext uri="{FF2B5EF4-FFF2-40B4-BE49-F238E27FC236}">
                <a16:creationId xmlns:a16="http://schemas.microsoft.com/office/drawing/2014/main" id="{8A84324C-4EAB-45C5-8BC1-0EDD0AF89381}"/>
              </a:ext>
            </a:extLst>
          </p:cNvPr>
          <p:cNvSpPr/>
          <p:nvPr/>
        </p:nvSpPr>
        <p:spPr>
          <a:xfrm>
            <a:off x="2210022" y="2142132"/>
            <a:ext cx="241300" cy="2667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1634121-F2FE-4E13-AD43-91DB73B19DAD}"/>
              </a:ext>
            </a:extLst>
          </p:cNvPr>
          <p:cNvSpPr txBox="1">
            <a:spLocks/>
          </p:cNvSpPr>
          <p:nvPr/>
        </p:nvSpPr>
        <p:spPr>
          <a:xfrm>
            <a:off x="-2" y="29955"/>
            <a:ext cx="1210485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Advancing Conservation Practice Adoption: Why this Workshop –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Targeted Implementation is Essential</a:t>
            </a:r>
            <a:endParaRPr kumimoji="0" lang="en-US" sz="3600" b="1" i="0" u="none" strike="noStrike" kern="1200" cap="none" spc="-50" normalizeH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F6FE09-B528-4767-B8C8-4524DCC35AAC}"/>
              </a:ext>
            </a:extLst>
          </p:cNvPr>
          <p:cNvCxnSpPr>
            <a:cxnSpLocks/>
          </p:cNvCxnSpPr>
          <p:nvPr/>
        </p:nvCxnSpPr>
        <p:spPr>
          <a:xfrm>
            <a:off x="5024410" y="3443249"/>
            <a:ext cx="483195" cy="173760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E709FA-C83A-4F43-9205-A7099DE39D68}"/>
              </a:ext>
            </a:extLst>
          </p:cNvPr>
          <p:cNvCxnSpPr>
            <a:cxnSpLocks/>
          </p:cNvCxnSpPr>
          <p:nvPr/>
        </p:nvCxnSpPr>
        <p:spPr>
          <a:xfrm>
            <a:off x="5011732" y="3423207"/>
            <a:ext cx="693355" cy="9402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6BF1D55-CF0D-4338-9210-CE52EBFDA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49" y="3517231"/>
            <a:ext cx="2218162" cy="166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16C466E-3876-4DAD-A860-636D575CBCE8}"/>
              </a:ext>
            </a:extLst>
          </p:cNvPr>
          <p:cNvSpPr/>
          <p:nvPr/>
        </p:nvSpPr>
        <p:spPr>
          <a:xfrm>
            <a:off x="10870294" y="2811449"/>
            <a:ext cx="1321706" cy="629694"/>
          </a:xfrm>
          <a:custGeom>
            <a:avLst/>
            <a:gdLst>
              <a:gd name="connsiteX0" fmla="*/ 0 w 1321706"/>
              <a:gd name="connsiteY0" fmla="*/ 314847 h 629694"/>
              <a:gd name="connsiteX1" fmla="*/ 660853 w 1321706"/>
              <a:gd name="connsiteY1" fmla="*/ 0 h 629694"/>
              <a:gd name="connsiteX2" fmla="*/ 1321706 w 1321706"/>
              <a:gd name="connsiteY2" fmla="*/ 314847 h 629694"/>
              <a:gd name="connsiteX3" fmla="*/ 660853 w 1321706"/>
              <a:gd name="connsiteY3" fmla="*/ 629694 h 629694"/>
              <a:gd name="connsiteX4" fmla="*/ 0 w 1321706"/>
              <a:gd name="connsiteY4" fmla="*/ 314847 h 62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706" h="629694" extrusionOk="0">
                <a:moveTo>
                  <a:pt x="0" y="314847"/>
                </a:moveTo>
                <a:cubicBezTo>
                  <a:pt x="-53475" y="107978"/>
                  <a:pt x="259883" y="13508"/>
                  <a:pt x="660853" y="0"/>
                </a:cubicBezTo>
                <a:cubicBezTo>
                  <a:pt x="1041276" y="3251"/>
                  <a:pt x="1295922" y="141782"/>
                  <a:pt x="1321706" y="314847"/>
                </a:cubicBezTo>
                <a:cubicBezTo>
                  <a:pt x="1307750" y="502361"/>
                  <a:pt x="1024144" y="639025"/>
                  <a:pt x="660853" y="629694"/>
                </a:cubicBezTo>
                <a:cubicBezTo>
                  <a:pt x="284400" y="623417"/>
                  <a:pt x="6691" y="491929"/>
                  <a:pt x="0" y="314847"/>
                </a:cubicBezTo>
                <a:close/>
              </a:path>
            </a:pathLst>
          </a:custGeom>
          <a:noFill/>
          <a:ln w="60325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C3B86E4-D319-4DCE-9665-DF1413356F42}"/>
              </a:ext>
            </a:extLst>
          </p:cNvPr>
          <p:cNvSpPr/>
          <p:nvPr/>
        </p:nvSpPr>
        <p:spPr>
          <a:xfrm>
            <a:off x="9697960" y="3610838"/>
            <a:ext cx="1480727" cy="629694"/>
          </a:xfrm>
          <a:custGeom>
            <a:avLst/>
            <a:gdLst>
              <a:gd name="connsiteX0" fmla="*/ 0 w 1480727"/>
              <a:gd name="connsiteY0" fmla="*/ 314847 h 629694"/>
              <a:gd name="connsiteX1" fmla="*/ 740364 w 1480727"/>
              <a:gd name="connsiteY1" fmla="*/ 0 h 629694"/>
              <a:gd name="connsiteX2" fmla="*/ 1480728 w 1480727"/>
              <a:gd name="connsiteY2" fmla="*/ 314847 h 629694"/>
              <a:gd name="connsiteX3" fmla="*/ 740364 w 1480727"/>
              <a:gd name="connsiteY3" fmla="*/ 629694 h 629694"/>
              <a:gd name="connsiteX4" fmla="*/ 0 w 1480727"/>
              <a:gd name="connsiteY4" fmla="*/ 314847 h 62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727" h="629694" extrusionOk="0">
                <a:moveTo>
                  <a:pt x="0" y="314847"/>
                </a:moveTo>
                <a:cubicBezTo>
                  <a:pt x="-40685" y="115867"/>
                  <a:pt x="297375" y="12797"/>
                  <a:pt x="740364" y="0"/>
                </a:cubicBezTo>
                <a:cubicBezTo>
                  <a:pt x="1164700" y="3251"/>
                  <a:pt x="1454944" y="141782"/>
                  <a:pt x="1480728" y="314847"/>
                </a:cubicBezTo>
                <a:cubicBezTo>
                  <a:pt x="1461455" y="507553"/>
                  <a:pt x="1143548" y="661246"/>
                  <a:pt x="740364" y="629694"/>
                </a:cubicBezTo>
                <a:cubicBezTo>
                  <a:pt x="319998" y="623417"/>
                  <a:pt x="6691" y="491929"/>
                  <a:pt x="0" y="314847"/>
                </a:cubicBezTo>
                <a:close/>
              </a:path>
            </a:pathLst>
          </a:custGeom>
          <a:noFill/>
          <a:ln w="60325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-Point Star 3">
            <a:extLst>
              <a:ext uri="{FF2B5EF4-FFF2-40B4-BE49-F238E27FC236}">
                <a16:creationId xmlns:a16="http://schemas.microsoft.com/office/drawing/2014/main" id="{00C6C210-EEFC-4280-A086-B1F3F41EEC72}"/>
              </a:ext>
            </a:extLst>
          </p:cNvPr>
          <p:cNvSpPr/>
          <p:nvPr/>
        </p:nvSpPr>
        <p:spPr>
          <a:xfrm>
            <a:off x="4908500" y="3256801"/>
            <a:ext cx="241300" cy="2667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7FAFB4E-8E6D-48C4-939F-C7FDAFF2362A}"/>
              </a:ext>
            </a:extLst>
          </p:cNvPr>
          <p:cNvSpPr/>
          <p:nvPr/>
        </p:nvSpPr>
        <p:spPr>
          <a:xfrm>
            <a:off x="6096000" y="270803"/>
            <a:ext cx="7356564" cy="6316394"/>
          </a:xfrm>
          <a:prstGeom prst="cloudCallout">
            <a:avLst>
              <a:gd name="adj1" fmla="val -68257"/>
              <a:gd name="adj2" fmla="val 52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B8C47DA7-45F5-4C72-B252-1E6D65EC78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-41" r="18548" b="39"/>
          <a:stretch/>
        </p:blipFill>
        <p:spPr>
          <a:xfrm>
            <a:off x="7317107" y="783459"/>
            <a:ext cx="4914349" cy="5214276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11" name="Picture 10" descr="A picture containing clothing, table, phone&#10;&#10;Description automatically generated">
            <a:extLst>
              <a:ext uri="{FF2B5EF4-FFF2-40B4-BE49-F238E27FC236}">
                <a16:creationId xmlns:a16="http://schemas.microsoft.com/office/drawing/2014/main" id="{31F04BA8-0ABA-491D-98DF-6B9DBC8EE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0" y="5097993"/>
            <a:ext cx="2827894" cy="1799483"/>
          </a:xfrm>
          <a:prstGeom prst="rect">
            <a:avLst/>
          </a:prstGeom>
        </p:spPr>
      </p:pic>
      <p:pic>
        <p:nvPicPr>
          <p:cNvPr id="15" name="Picture 14" descr="A picture containing umbrella, kite, drawing&#10;&#10;Description automatically generated">
            <a:extLst>
              <a:ext uri="{FF2B5EF4-FFF2-40B4-BE49-F238E27FC236}">
                <a16:creationId xmlns:a16="http://schemas.microsoft.com/office/drawing/2014/main" id="{A8C1BBA8-81B6-4A9A-B5C0-CB46A7D12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79" y="4632249"/>
            <a:ext cx="2294939" cy="19549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077671-96C0-41E8-A03F-CFF77085C4A7}"/>
              </a:ext>
            </a:extLst>
          </p:cNvPr>
          <p:cNvSpPr/>
          <p:nvPr/>
        </p:nvSpPr>
        <p:spPr>
          <a:xfrm>
            <a:off x="6072323" y="6396335"/>
            <a:ext cx="1753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Gates Rhodes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Nature Conservancy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155EE-58F1-4F41-BB78-2F1B76D7A744}"/>
              </a:ext>
            </a:extLst>
          </p:cNvPr>
          <p:cNvSpPr/>
          <p:nvPr/>
        </p:nvSpPr>
        <p:spPr>
          <a:xfrm>
            <a:off x="338189" y="1690688"/>
            <a:ext cx="4604657" cy="4513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</a:rPr>
              <a:t>Workshop Objectives: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342900" marR="0" lvl="0" indent="-230188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2000" spc="-1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Share insights, knowledge &amp; experience to advance conservation practice adoption.</a:t>
            </a:r>
          </a:p>
          <a:p>
            <a:pPr marL="342900" marR="0" lvl="0" indent="-230188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2000" spc="-1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Explore alignment between outreach strategies and farmer concerns related to conservation practice adoption.</a:t>
            </a:r>
          </a:p>
          <a:p>
            <a:pPr marL="342900" marR="0" lvl="0" indent="-230188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2000" spc="-1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knowledge gaps and collaborative opportunities to advance soil and watershed health.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606758-9884-4717-A90C-BDCE3FC19F39}"/>
              </a:ext>
            </a:extLst>
          </p:cNvPr>
          <p:cNvSpPr txBox="1">
            <a:spLocks/>
          </p:cNvSpPr>
          <p:nvPr/>
        </p:nvSpPr>
        <p:spPr>
          <a:xfrm>
            <a:off x="-1" y="29955"/>
            <a:ext cx="1063358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Advancing Outreach Effectiveness to Improve Conservation Practice Adoption</a:t>
            </a:r>
            <a:br>
              <a:rPr kumimoji="0" lang="en-US" sz="3600" b="1" i="0" u="none" strike="noStrike" kern="1200" cap="none" spc="-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endParaRPr kumimoji="0" lang="en-US" sz="3600" b="1" i="0" u="none" strike="noStrike" kern="1200" cap="none" spc="-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6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D798C-667F-4630-B730-6324F3666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863" y="1690688"/>
            <a:ext cx="5594031" cy="427155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SESSION I: </a:t>
            </a:r>
            <a:r>
              <a:rPr lang="en-US" sz="2400" dirty="0">
                <a:latin typeface="Cambria" panose="02040503050406030204" pitchFamily="18" charset="0"/>
              </a:rPr>
              <a:t>Welcome &amp; Introductions</a:t>
            </a:r>
          </a:p>
          <a:p>
            <a:r>
              <a:rPr lang="en-US" sz="2400" b="1" dirty="0">
                <a:latin typeface="Cambria" panose="02040503050406030204" pitchFamily="18" charset="0"/>
              </a:rPr>
              <a:t>SESSION II: </a:t>
            </a:r>
            <a:r>
              <a:rPr lang="en-US" sz="2400" dirty="0">
                <a:latin typeface="Cambria" panose="02040503050406030204" pitchFamily="18" charset="0"/>
              </a:rPr>
              <a:t>Understanding Concerns and Priorities</a:t>
            </a:r>
            <a:endParaRPr lang="en-US" sz="2400" b="1" dirty="0">
              <a:latin typeface="Cambria" panose="02040503050406030204" pitchFamily="18" charset="0"/>
            </a:endParaRPr>
          </a:p>
          <a:p>
            <a:r>
              <a:rPr lang="en-US" sz="2400" b="1" dirty="0">
                <a:latin typeface="Cambria" panose="02040503050406030204" pitchFamily="18" charset="0"/>
              </a:rPr>
              <a:t>SESSION III: </a:t>
            </a:r>
            <a:r>
              <a:rPr lang="en-US" sz="2400" dirty="0">
                <a:latin typeface="Cambria" panose="02040503050406030204" pitchFamily="18" charset="0"/>
              </a:rPr>
              <a:t>Assessing Potential to Influence Operator Decisions</a:t>
            </a:r>
          </a:p>
          <a:p>
            <a:r>
              <a:rPr lang="en-US" sz="2400" b="1" dirty="0">
                <a:latin typeface="Cambria" panose="02040503050406030204" pitchFamily="18" charset="0"/>
              </a:rPr>
              <a:t>SESSION IV:</a:t>
            </a:r>
            <a:r>
              <a:rPr lang="en-US" sz="2400" dirty="0">
                <a:latin typeface="Cambria" panose="02040503050406030204" pitchFamily="18" charset="0"/>
              </a:rPr>
              <a:t> Outreach Exchange</a:t>
            </a:r>
          </a:p>
          <a:p>
            <a:r>
              <a:rPr lang="en-US" sz="2400" b="1" dirty="0">
                <a:latin typeface="Cambria" panose="02040503050406030204" pitchFamily="18" charset="0"/>
              </a:rPr>
              <a:t>SESSION V: </a:t>
            </a:r>
            <a:r>
              <a:rPr lang="en-US" sz="2400" dirty="0">
                <a:latin typeface="Cambria" panose="02040503050406030204" pitchFamily="18" charset="0"/>
              </a:rPr>
              <a:t>Cross-walking Perspectives and Tying It Together</a:t>
            </a:r>
          </a:p>
          <a:p>
            <a:r>
              <a:rPr lang="en-US" sz="2400" b="1" dirty="0">
                <a:latin typeface="Cambria" panose="02040503050406030204" pitchFamily="18" charset="0"/>
              </a:rPr>
              <a:t>SESSION VI: </a:t>
            </a:r>
            <a:r>
              <a:rPr lang="en-US" sz="2400" dirty="0">
                <a:latin typeface="Cambria" panose="02040503050406030204" pitchFamily="18" charset="0"/>
              </a:rPr>
              <a:t>Key Take-Aways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686FCC-C6FF-42B0-B10F-33F515CD25D8}"/>
              </a:ext>
            </a:extLst>
          </p:cNvPr>
          <p:cNvSpPr/>
          <p:nvPr/>
        </p:nvSpPr>
        <p:spPr>
          <a:xfrm>
            <a:off x="196055" y="1556203"/>
            <a:ext cx="4604657" cy="4513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</a:rPr>
              <a:t>Workshop Objectives: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342900" marR="0" lvl="0" indent="-230188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AutoNum type="arabicPeriod"/>
            </a:pPr>
            <a:r>
              <a:rPr lang="en-US" sz="2000" spc="-1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Share insights, knowledge &amp; experience</a:t>
            </a:r>
          </a:p>
          <a:p>
            <a:pPr marL="342900" marR="0" lvl="0" indent="-230188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AutoNum type="arabicPeriod"/>
            </a:pPr>
            <a:r>
              <a:rPr lang="en-US" sz="2000" spc="-1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Explore alignment between outreach strategies and farmer concerns related to conservation practice adoption.</a:t>
            </a:r>
          </a:p>
          <a:p>
            <a:pPr marL="342900" marR="0" lvl="0" indent="-230188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AutoNum type="arabicPeriod"/>
            </a:pPr>
            <a:r>
              <a:rPr lang="en-US" sz="2000" spc="-1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knowledge gaps and collaborative opportunities to advance soil and watershed health.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F877BA-1C2A-45B5-891B-FD6112F90EE7}"/>
              </a:ext>
            </a:extLst>
          </p:cNvPr>
          <p:cNvCxnSpPr>
            <a:cxnSpLocks/>
          </p:cNvCxnSpPr>
          <p:nvPr/>
        </p:nvCxnSpPr>
        <p:spPr>
          <a:xfrm>
            <a:off x="4816593" y="4797797"/>
            <a:ext cx="841257" cy="36951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FE7159-7400-48A9-851A-636C5ABFE27D}"/>
              </a:ext>
            </a:extLst>
          </p:cNvPr>
          <p:cNvCxnSpPr>
            <a:cxnSpLocks/>
          </p:cNvCxnSpPr>
          <p:nvPr/>
        </p:nvCxnSpPr>
        <p:spPr>
          <a:xfrm>
            <a:off x="4564243" y="2730480"/>
            <a:ext cx="1169126" cy="121972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7242A6-FFE5-4472-BBE6-27AD5DE4164A}"/>
              </a:ext>
            </a:extLst>
          </p:cNvPr>
          <p:cNvCxnSpPr>
            <a:cxnSpLocks/>
          </p:cNvCxnSpPr>
          <p:nvPr/>
        </p:nvCxnSpPr>
        <p:spPr>
          <a:xfrm flipV="1">
            <a:off x="4526483" y="2322576"/>
            <a:ext cx="1206886" cy="37223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683675-7F7E-42AA-968F-2D1EBA331073}"/>
              </a:ext>
            </a:extLst>
          </p:cNvPr>
          <p:cNvCxnSpPr>
            <a:cxnSpLocks/>
          </p:cNvCxnSpPr>
          <p:nvPr/>
        </p:nvCxnSpPr>
        <p:spPr>
          <a:xfrm>
            <a:off x="4548225" y="2681458"/>
            <a:ext cx="1185144" cy="48236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0B957-D750-4108-97B9-7B96FD8BB541}"/>
              </a:ext>
            </a:extLst>
          </p:cNvPr>
          <p:cNvCxnSpPr>
            <a:cxnSpLocks/>
          </p:cNvCxnSpPr>
          <p:nvPr/>
        </p:nvCxnSpPr>
        <p:spPr>
          <a:xfrm>
            <a:off x="4295662" y="4137547"/>
            <a:ext cx="1437707" cy="3365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24901A9-BD17-4632-AC33-0BCC69681955}"/>
              </a:ext>
            </a:extLst>
          </p:cNvPr>
          <p:cNvSpPr/>
          <p:nvPr/>
        </p:nvSpPr>
        <p:spPr>
          <a:xfrm>
            <a:off x="10862339" y="1601692"/>
            <a:ext cx="506437" cy="1325563"/>
          </a:xfrm>
          <a:prstGeom prst="rightBrace">
            <a:avLst>
              <a:gd name="adj1" fmla="val 48055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8B4823-B502-4F1A-824F-F723664FA8BD}"/>
              </a:ext>
            </a:extLst>
          </p:cNvPr>
          <p:cNvSpPr txBox="1"/>
          <p:nvPr/>
        </p:nvSpPr>
        <p:spPr>
          <a:xfrm>
            <a:off x="11352353" y="2119250"/>
            <a:ext cx="79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1/26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C94D54-7CA7-4D3D-9D40-4C670271738A}"/>
              </a:ext>
            </a:extLst>
          </p:cNvPr>
          <p:cNvSpPr txBox="1"/>
          <p:nvPr/>
        </p:nvSpPr>
        <p:spPr>
          <a:xfrm>
            <a:off x="11327687" y="3429000"/>
            <a:ext cx="84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1/27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8318709-A49F-40F5-AA24-837760B9809A}"/>
              </a:ext>
            </a:extLst>
          </p:cNvPr>
          <p:cNvSpPr txBox="1">
            <a:spLocks/>
          </p:cNvSpPr>
          <p:nvPr/>
        </p:nvSpPr>
        <p:spPr>
          <a:xfrm>
            <a:off x="-1" y="29955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Advancing Outreach Effectiveness to Improve Conservation Practice Adoption: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Workshop Strategy</a:t>
            </a:r>
            <a:br>
              <a:rPr kumimoji="0" lang="en-US" sz="3600" b="1" i="0" u="none" strike="noStrike" kern="1200" cap="none" spc="-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endParaRPr kumimoji="0" lang="en-US" sz="3600" b="1" i="0" u="none" strike="noStrike" kern="1200" cap="none" spc="-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554798C0-30A4-4BCA-9AC5-2650D5962D2E}"/>
              </a:ext>
            </a:extLst>
          </p:cNvPr>
          <p:cNvSpPr/>
          <p:nvPr/>
        </p:nvSpPr>
        <p:spPr>
          <a:xfrm>
            <a:off x="10862339" y="4192901"/>
            <a:ext cx="506437" cy="1325563"/>
          </a:xfrm>
          <a:prstGeom prst="rightBrace">
            <a:avLst>
              <a:gd name="adj1" fmla="val 48055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38C1FF86-609D-4372-AFB5-22317A33A236}"/>
              </a:ext>
            </a:extLst>
          </p:cNvPr>
          <p:cNvSpPr/>
          <p:nvPr/>
        </p:nvSpPr>
        <p:spPr>
          <a:xfrm>
            <a:off x="10862339" y="3034431"/>
            <a:ext cx="506437" cy="1087640"/>
          </a:xfrm>
          <a:prstGeom prst="rightBrace">
            <a:avLst>
              <a:gd name="adj1" fmla="val 48055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27BB01-FC72-47C3-8BED-F30853EA2D6C}"/>
              </a:ext>
            </a:extLst>
          </p:cNvPr>
          <p:cNvSpPr txBox="1"/>
          <p:nvPr/>
        </p:nvSpPr>
        <p:spPr>
          <a:xfrm>
            <a:off x="11327687" y="4711445"/>
            <a:ext cx="84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1/28</a:t>
            </a:r>
          </a:p>
        </p:txBody>
      </p:sp>
    </p:spTree>
    <p:extLst>
      <p:ext uri="{BB962C8B-B14F-4D97-AF65-F5344CB8AC3E}">
        <p14:creationId xmlns:p14="http://schemas.microsoft.com/office/powerpoint/2010/main" val="134376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753E6C70-5AFB-41F4-98AD-476173923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92" y="2214189"/>
            <a:ext cx="11065014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+mj-lt"/>
              </a:rPr>
              <a:t>Targeted Workshop Outcomes:</a:t>
            </a:r>
          </a:p>
          <a:p>
            <a:pPr marL="628650" indent="-400050">
              <a:buFont typeface="Wingdings" panose="05000000000000000000" pitchFamily="2" charset="2"/>
              <a:buChar char="Ø"/>
            </a:pPr>
            <a:r>
              <a:rPr lang="en-US" sz="2600" dirty="0">
                <a:latin typeface="+mj-lt"/>
              </a:rPr>
              <a:t>Spark new friendships, ideas and perspectives; spark collaborations.</a:t>
            </a:r>
          </a:p>
          <a:p>
            <a:pPr indent="0">
              <a:buNone/>
            </a:pPr>
            <a:endParaRPr lang="en-US" sz="1400" dirty="0">
              <a:latin typeface="+mj-lt"/>
            </a:endParaRPr>
          </a:p>
          <a:p>
            <a:pPr marL="628650" indent="-400050">
              <a:buFont typeface="Wingdings" panose="05000000000000000000" pitchFamily="2" charset="2"/>
              <a:buChar char="Ø"/>
            </a:pPr>
            <a:r>
              <a:rPr lang="en-US" sz="2600" dirty="0">
                <a:latin typeface="+mj-lt"/>
              </a:rPr>
              <a:t>Inform outreach practitioners or technical service providers how best to address farmers concerns related to conservation practice adoption</a:t>
            </a:r>
          </a:p>
          <a:p>
            <a:pPr marL="1085850" lvl="1" indent="-40005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Guide decisions related to allocation of effort and selection of strategies</a:t>
            </a:r>
          </a:p>
          <a:p>
            <a:pPr indent="0">
              <a:buNone/>
            </a:pPr>
            <a:endParaRPr lang="en-US" sz="1400" dirty="0">
              <a:latin typeface="+mj-lt"/>
            </a:endParaRPr>
          </a:p>
          <a:p>
            <a:pPr marL="628650" indent="-400050">
              <a:buFont typeface="Wingdings" panose="05000000000000000000" pitchFamily="2" charset="2"/>
              <a:buChar char="Ø"/>
            </a:pPr>
            <a:r>
              <a:rPr lang="en-US" sz="2600" dirty="0">
                <a:latin typeface="+mj-lt"/>
              </a:rPr>
              <a:t>Converge upon key knowledge gaps that can initialize public-private partnerships to advance conservation practice adoption.</a:t>
            </a: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168275" lvl="0" indent="0">
              <a:buNone/>
            </a:pPr>
            <a:endParaRPr lang="en-US" sz="2600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EE4F9-DAA7-43A8-BE49-5F9B1577D74F}"/>
              </a:ext>
            </a:extLst>
          </p:cNvPr>
          <p:cNvSpPr txBox="1">
            <a:spLocks/>
          </p:cNvSpPr>
          <p:nvPr/>
        </p:nvSpPr>
        <p:spPr>
          <a:xfrm>
            <a:off x="779206" y="268145"/>
            <a:ext cx="1063358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cs typeface="Calibri" panose="020F0502020204030204" pitchFamily="34" charset="0"/>
              </a:rPr>
              <a:t>Advancing Outreach Effectiveness to Improve Conservation Practice Adoption</a:t>
            </a:r>
            <a:br>
              <a:rPr kumimoji="0" lang="en-US" sz="3600" b="1" i="0" u="none" strike="noStrike" kern="1200" cap="none" spc="-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lang="en-US" sz="2400" b="1" dirty="0">
                <a:solidFill>
                  <a:schemeClr val="tx1"/>
                </a:solidFill>
              </a:rPr>
              <a:t>January 26 – 28, 2021</a:t>
            </a:r>
            <a:endParaRPr kumimoji="0" lang="en-US" sz="3600" b="1" i="0" u="none" strike="noStrike" kern="1200" cap="none" spc="-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7741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7">
      <a:dk1>
        <a:srgbClr val="413D49"/>
      </a:dk1>
      <a:lt1>
        <a:sysClr val="window" lastClr="FFFFFF"/>
      </a:lt1>
      <a:dk2>
        <a:srgbClr val="000000"/>
      </a:dk2>
      <a:lt2>
        <a:srgbClr val="DEDCE2"/>
      </a:lt2>
      <a:accent1>
        <a:srgbClr val="4CBD98"/>
      </a:accent1>
      <a:accent2>
        <a:srgbClr val="DEDCE2"/>
      </a:accent2>
      <a:accent3>
        <a:srgbClr val="F4552E"/>
      </a:accent3>
      <a:accent4>
        <a:srgbClr val="413D49"/>
      </a:accent4>
      <a:accent5>
        <a:srgbClr val="B0E2D1"/>
      </a:accent5>
      <a:accent6>
        <a:srgbClr val="BCB8C4"/>
      </a:accent6>
      <a:hlink>
        <a:srgbClr val="F4552E"/>
      </a:hlink>
      <a:folHlink>
        <a:srgbClr val="BCB8C4"/>
      </a:folHlink>
    </a:clrScheme>
    <a:fontScheme name="Custom 9">
      <a:majorFont>
        <a:latin typeface="Cambr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4968</TotalTime>
  <Words>627</Words>
  <Application>Microsoft Office PowerPoint</Application>
  <PresentationFormat>Widescreen</PresentationFormat>
  <Paragraphs>138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Andalus</vt:lpstr>
      <vt:lpstr>Arial</vt:lpstr>
      <vt:lpstr>Calibri</vt:lpstr>
      <vt:lpstr>Calibri Light</vt:lpstr>
      <vt:lpstr>Cambria</vt:lpstr>
      <vt:lpstr>Lucida Handwriting</vt:lpstr>
      <vt:lpstr>Verdana</vt:lpstr>
      <vt:lpstr>Wingdings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Outreach Effectiveness to Improve Conservation Practice Adoption</dc:title>
  <dc:creator>Kathy Boomer</dc:creator>
  <cp:lastModifiedBy>Cordelia Hiers</cp:lastModifiedBy>
  <cp:revision>66</cp:revision>
  <dcterms:created xsi:type="dcterms:W3CDTF">2020-11-19T15:19:31Z</dcterms:created>
  <dcterms:modified xsi:type="dcterms:W3CDTF">2021-01-26T01:05:56Z</dcterms:modified>
</cp:coreProperties>
</file>