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374" r:id="rId3"/>
    <p:sldId id="375" r:id="rId4"/>
    <p:sldId id="309" r:id="rId5"/>
    <p:sldId id="359" r:id="rId6"/>
    <p:sldId id="369" r:id="rId7"/>
    <p:sldId id="368" r:id="rId8"/>
    <p:sldId id="370" r:id="rId9"/>
    <p:sldId id="371" r:id="rId10"/>
    <p:sldId id="3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entacoste, Emily" initials="TE" lastIdx="2" clrIdx="0">
    <p:extLst>
      <p:ext uri="{19B8F6BF-5375-455C-9EA6-DF929625EA0E}">
        <p15:presenceInfo xmlns:p15="http://schemas.microsoft.com/office/powerpoint/2012/main" userId="S::trentacoste.emily@epa.gov::8521dbc3-c4a6-410c-b0fe-525b591fe0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660033"/>
    <a:srgbClr val="9933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93370" autoAdjust="0"/>
  </p:normalViewPr>
  <p:slideViewPr>
    <p:cSldViewPr snapToGrid="0">
      <p:cViewPr varScale="1">
        <p:scale>
          <a:sx n="63" d="100"/>
          <a:sy n="63" d="100"/>
        </p:scale>
        <p:origin x="798"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F15F8-D9E1-4297-8118-D769C420D27D}" type="datetimeFigureOut">
              <a:rPr lang="en-US" smtClean="0"/>
              <a:t>9/15/2020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F96B1-8DDE-4846-AC4E-26ABE426A8DC}" type="slidenum">
              <a:rPr lang="en-US" smtClean="0"/>
              <a:t>‹#›</a:t>
            </a:fld>
            <a:endParaRPr lang="en-US" dirty="0"/>
          </a:p>
        </p:txBody>
      </p:sp>
    </p:spTree>
    <p:extLst>
      <p:ext uri="{BB962C8B-B14F-4D97-AF65-F5344CB8AC3E}">
        <p14:creationId xmlns:p14="http://schemas.microsoft.com/office/powerpoint/2010/main" val="204227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4</a:t>
            </a:fld>
            <a:endParaRPr lang="en-US" dirty="0"/>
          </a:p>
        </p:txBody>
      </p:sp>
    </p:spTree>
    <p:extLst>
      <p:ext uri="{BB962C8B-B14F-4D97-AF65-F5344CB8AC3E}">
        <p14:creationId xmlns:p14="http://schemas.microsoft.com/office/powerpoint/2010/main" val="67142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5</a:t>
            </a:fld>
            <a:endParaRPr lang="en-US" dirty="0"/>
          </a:p>
        </p:txBody>
      </p:sp>
    </p:spTree>
    <p:extLst>
      <p:ext uri="{BB962C8B-B14F-4D97-AF65-F5344CB8AC3E}">
        <p14:creationId xmlns:p14="http://schemas.microsoft.com/office/powerpoint/2010/main" val="183497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6</a:t>
            </a:fld>
            <a:endParaRPr lang="en-US" dirty="0"/>
          </a:p>
        </p:txBody>
      </p:sp>
    </p:spTree>
    <p:extLst>
      <p:ext uri="{BB962C8B-B14F-4D97-AF65-F5344CB8AC3E}">
        <p14:creationId xmlns:p14="http://schemas.microsoft.com/office/powerpoint/2010/main" val="123482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7</a:t>
            </a:fld>
            <a:endParaRPr lang="en-US" dirty="0"/>
          </a:p>
        </p:txBody>
      </p:sp>
    </p:spTree>
    <p:extLst>
      <p:ext uri="{BB962C8B-B14F-4D97-AF65-F5344CB8AC3E}">
        <p14:creationId xmlns:p14="http://schemas.microsoft.com/office/powerpoint/2010/main" val="424911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8</a:t>
            </a:fld>
            <a:endParaRPr lang="en-US" dirty="0"/>
          </a:p>
        </p:txBody>
      </p:sp>
    </p:spTree>
    <p:extLst>
      <p:ext uri="{BB962C8B-B14F-4D97-AF65-F5344CB8AC3E}">
        <p14:creationId xmlns:p14="http://schemas.microsoft.com/office/powerpoint/2010/main" val="152636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9</a:t>
            </a:fld>
            <a:endParaRPr lang="en-US" dirty="0"/>
          </a:p>
        </p:txBody>
      </p:sp>
    </p:spTree>
    <p:extLst>
      <p:ext uri="{BB962C8B-B14F-4D97-AF65-F5344CB8AC3E}">
        <p14:creationId xmlns:p14="http://schemas.microsoft.com/office/powerpoint/2010/main" val="883102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97D97-B4CF-428C-8026-DE1DE11E2B8D}" type="slidenum">
              <a:rPr lang="en-US" smtClean="0"/>
              <a:t>10</a:t>
            </a:fld>
            <a:endParaRPr lang="en-US" dirty="0"/>
          </a:p>
        </p:txBody>
      </p:sp>
    </p:spTree>
    <p:extLst>
      <p:ext uri="{BB962C8B-B14F-4D97-AF65-F5344CB8AC3E}">
        <p14:creationId xmlns:p14="http://schemas.microsoft.com/office/powerpoint/2010/main" val="190219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7155-2512-4FB6-B027-94DCC7A42A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B57068-DA03-4F0C-92E7-E742ED719D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CEB3D0-74B6-46C1-AE88-7617FA5634B8}"/>
              </a:ext>
            </a:extLst>
          </p:cNvPr>
          <p:cNvSpPr>
            <a:spLocks noGrp="1"/>
          </p:cNvSpPr>
          <p:nvPr>
            <p:ph type="dt" sz="half" idx="10"/>
          </p:nvPr>
        </p:nvSpPr>
        <p:spPr/>
        <p:txBody>
          <a:bodyPr/>
          <a:lstStyle/>
          <a:p>
            <a:fld id="{A8A379C9-A007-4340-8456-CE82B5DA0C5F}" type="datetimeFigureOut">
              <a:rPr lang="en-US" smtClean="0"/>
              <a:t>9/15/2020</a:t>
            </a:fld>
            <a:endParaRPr lang="en-US" dirty="0"/>
          </a:p>
        </p:txBody>
      </p:sp>
      <p:sp>
        <p:nvSpPr>
          <p:cNvPr id="5" name="Footer Placeholder 4">
            <a:extLst>
              <a:ext uri="{FF2B5EF4-FFF2-40B4-BE49-F238E27FC236}">
                <a16:creationId xmlns:a16="http://schemas.microsoft.com/office/drawing/2014/main" id="{90E5440F-CC0C-4D3B-A2FE-28AC919827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1B3310-52E7-482C-8988-F33E62743D04}"/>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312790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5C0-1AE5-43AF-A879-73FBC2B92E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BC048-5181-49FC-8E0D-E9FA871FE3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3243F-310E-495C-AA9B-9EFAE8CA7884}"/>
              </a:ext>
            </a:extLst>
          </p:cNvPr>
          <p:cNvSpPr>
            <a:spLocks noGrp="1"/>
          </p:cNvSpPr>
          <p:nvPr>
            <p:ph type="dt" sz="half" idx="10"/>
          </p:nvPr>
        </p:nvSpPr>
        <p:spPr/>
        <p:txBody>
          <a:bodyPr/>
          <a:lstStyle/>
          <a:p>
            <a:fld id="{A8A379C9-A007-4340-8456-CE82B5DA0C5F}" type="datetimeFigureOut">
              <a:rPr lang="en-US" smtClean="0"/>
              <a:t>9/15/2020</a:t>
            </a:fld>
            <a:endParaRPr lang="en-US" dirty="0"/>
          </a:p>
        </p:txBody>
      </p:sp>
      <p:sp>
        <p:nvSpPr>
          <p:cNvPr id="5" name="Footer Placeholder 4">
            <a:extLst>
              <a:ext uri="{FF2B5EF4-FFF2-40B4-BE49-F238E27FC236}">
                <a16:creationId xmlns:a16="http://schemas.microsoft.com/office/drawing/2014/main" id="{AB2A5351-0BE8-4514-BCD6-FB7DF7EEE1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FC66EF-8CBE-4756-8F1A-167438257BFA}"/>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16474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4B75A2-59E5-41A0-A2E7-F06B61C313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21A23C-E545-4EA0-A0E6-0EBD759845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A72F2-103E-4C20-A2C5-9FCC1FF4D655}"/>
              </a:ext>
            </a:extLst>
          </p:cNvPr>
          <p:cNvSpPr>
            <a:spLocks noGrp="1"/>
          </p:cNvSpPr>
          <p:nvPr>
            <p:ph type="dt" sz="half" idx="10"/>
          </p:nvPr>
        </p:nvSpPr>
        <p:spPr/>
        <p:txBody>
          <a:bodyPr/>
          <a:lstStyle/>
          <a:p>
            <a:fld id="{A8A379C9-A007-4340-8456-CE82B5DA0C5F}" type="datetimeFigureOut">
              <a:rPr lang="en-US" smtClean="0"/>
              <a:t>9/15/2020</a:t>
            </a:fld>
            <a:endParaRPr lang="en-US" dirty="0"/>
          </a:p>
        </p:txBody>
      </p:sp>
      <p:sp>
        <p:nvSpPr>
          <p:cNvPr id="5" name="Footer Placeholder 4">
            <a:extLst>
              <a:ext uri="{FF2B5EF4-FFF2-40B4-BE49-F238E27FC236}">
                <a16:creationId xmlns:a16="http://schemas.microsoft.com/office/drawing/2014/main" id="{9330F634-AA7F-4097-A410-60DCD22D83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5A7C44-C55E-4D3C-82C4-DDC2F24DD3B5}"/>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294090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3A96-5D08-472F-A407-75B69019D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8DEC16-2755-4DE9-8533-218CC2DED8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49198-210B-4B14-BE4B-790915598B79}"/>
              </a:ext>
            </a:extLst>
          </p:cNvPr>
          <p:cNvSpPr>
            <a:spLocks noGrp="1"/>
          </p:cNvSpPr>
          <p:nvPr>
            <p:ph type="dt" sz="half" idx="10"/>
          </p:nvPr>
        </p:nvSpPr>
        <p:spPr/>
        <p:txBody>
          <a:bodyPr/>
          <a:lstStyle/>
          <a:p>
            <a:fld id="{A8A379C9-A007-4340-8456-CE82B5DA0C5F}" type="datetimeFigureOut">
              <a:rPr lang="en-US" smtClean="0"/>
              <a:t>9/15/2020</a:t>
            </a:fld>
            <a:endParaRPr lang="en-US" dirty="0"/>
          </a:p>
        </p:txBody>
      </p:sp>
      <p:sp>
        <p:nvSpPr>
          <p:cNvPr id="5" name="Footer Placeholder 4">
            <a:extLst>
              <a:ext uri="{FF2B5EF4-FFF2-40B4-BE49-F238E27FC236}">
                <a16:creationId xmlns:a16="http://schemas.microsoft.com/office/drawing/2014/main" id="{B12539A1-967E-460E-8F9B-66CF0C61D1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44AFF5-6D10-41B2-B1CE-CD39C2B10B21}"/>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391961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B91A-7F9F-4B1B-B343-CAC4FC375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64DF50-B2DE-4977-989D-3E8DD75639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8C1A14-05D9-4556-A2E2-2172886A9067}"/>
              </a:ext>
            </a:extLst>
          </p:cNvPr>
          <p:cNvSpPr>
            <a:spLocks noGrp="1"/>
          </p:cNvSpPr>
          <p:nvPr>
            <p:ph type="dt" sz="half" idx="10"/>
          </p:nvPr>
        </p:nvSpPr>
        <p:spPr/>
        <p:txBody>
          <a:bodyPr/>
          <a:lstStyle/>
          <a:p>
            <a:fld id="{A8A379C9-A007-4340-8456-CE82B5DA0C5F}" type="datetimeFigureOut">
              <a:rPr lang="en-US" smtClean="0"/>
              <a:t>9/15/2020</a:t>
            </a:fld>
            <a:endParaRPr lang="en-US" dirty="0"/>
          </a:p>
        </p:txBody>
      </p:sp>
      <p:sp>
        <p:nvSpPr>
          <p:cNvPr id="5" name="Footer Placeholder 4">
            <a:extLst>
              <a:ext uri="{FF2B5EF4-FFF2-40B4-BE49-F238E27FC236}">
                <a16:creationId xmlns:a16="http://schemas.microsoft.com/office/drawing/2014/main" id="{D4AD25C5-353A-4C4E-A43F-ABE3C1A4EE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7D2C04-FCF6-4BAC-91C5-61E1BA5FAD0E}"/>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348832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B89E-4D88-453D-8171-8AFA50876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1BB67-78B3-4E5A-AA85-CDCEB2AB67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646D57-7E66-4DF6-8FDB-62F4CAE739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8C3D71-E131-449B-A2CF-61152224574C}"/>
              </a:ext>
            </a:extLst>
          </p:cNvPr>
          <p:cNvSpPr>
            <a:spLocks noGrp="1"/>
          </p:cNvSpPr>
          <p:nvPr>
            <p:ph type="dt" sz="half" idx="10"/>
          </p:nvPr>
        </p:nvSpPr>
        <p:spPr/>
        <p:txBody>
          <a:bodyPr/>
          <a:lstStyle/>
          <a:p>
            <a:fld id="{A8A379C9-A007-4340-8456-CE82B5DA0C5F}" type="datetimeFigureOut">
              <a:rPr lang="en-US" smtClean="0"/>
              <a:t>9/15/2020</a:t>
            </a:fld>
            <a:endParaRPr lang="en-US" dirty="0"/>
          </a:p>
        </p:txBody>
      </p:sp>
      <p:sp>
        <p:nvSpPr>
          <p:cNvPr id="6" name="Footer Placeholder 5">
            <a:extLst>
              <a:ext uri="{FF2B5EF4-FFF2-40B4-BE49-F238E27FC236}">
                <a16:creationId xmlns:a16="http://schemas.microsoft.com/office/drawing/2014/main" id="{AFC4D37F-2566-4632-ACB5-558C25B010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8E17EE-C497-4E10-8B56-208948F1EA5B}"/>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400579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0E30-6544-40F4-8AA9-CC4573D242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04BFC7-1C36-488D-A6C6-80E0DE675C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AC2406-EFC8-4C15-B5A0-B993D63F1C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CC3578-0BC9-40A5-9343-B00B264CCF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2F0CE0-A458-47F3-84BB-922374EB82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46D0D6-45D6-4B45-89A6-04F10267F321}"/>
              </a:ext>
            </a:extLst>
          </p:cNvPr>
          <p:cNvSpPr>
            <a:spLocks noGrp="1"/>
          </p:cNvSpPr>
          <p:nvPr>
            <p:ph type="dt" sz="half" idx="10"/>
          </p:nvPr>
        </p:nvSpPr>
        <p:spPr/>
        <p:txBody>
          <a:bodyPr/>
          <a:lstStyle/>
          <a:p>
            <a:fld id="{A8A379C9-A007-4340-8456-CE82B5DA0C5F}" type="datetimeFigureOut">
              <a:rPr lang="en-US" smtClean="0"/>
              <a:t>9/15/2020</a:t>
            </a:fld>
            <a:endParaRPr lang="en-US" dirty="0"/>
          </a:p>
        </p:txBody>
      </p:sp>
      <p:sp>
        <p:nvSpPr>
          <p:cNvPr id="8" name="Footer Placeholder 7">
            <a:extLst>
              <a:ext uri="{FF2B5EF4-FFF2-40B4-BE49-F238E27FC236}">
                <a16:creationId xmlns:a16="http://schemas.microsoft.com/office/drawing/2014/main" id="{9BA29D04-E800-4B74-85C9-15569AF59C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9F9BB2C-8387-4A23-B7B5-1E58A0F6FAF7}"/>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397918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6A85-75AA-4DA7-977E-D380FBE8D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758DC0-DE8C-4C1F-A15C-5AB16D52EFD4}"/>
              </a:ext>
            </a:extLst>
          </p:cNvPr>
          <p:cNvSpPr>
            <a:spLocks noGrp="1"/>
          </p:cNvSpPr>
          <p:nvPr>
            <p:ph type="dt" sz="half" idx="10"/>
          </p:nvPr>
        </p:nvSpPr>
        <p:spPr/>
        <p:txBody>
          <a:bodyPr/>
          <a:lstStyle/>
          <a:p>
            <a:fld id="{A8A379C9-A007-4340-8456-CE82B5DA0C5F}" type="datetimeFigureOut">
              <a:rPr lang="en-US" smtClean="0"/>
              <a:t>9/15/2020</a:t>
            </a:fld>
            <a:endParaRPr lang="en-US" dirty="0"/>
          </a:p>
        </p:txBody>
      </p:sp>
      <p:sp>
        <p:nvSpPr>
          <p:cNvPr id="4" name="Footer Placeholder 3">
            <a:extLst>
              <a:ext uri="{FF2B5EF4-FFF2-40B4-BE49-F238E27FC236}">
                <a16:creationId xmlns:a16="http://schemas.microsoft.com/office/drawing/2014/main" id="{E618EA3C-4596-4C68-9C5C-A714F2738E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CBB3E9A-8ACE-4203-A81C-92CD017E9786}"/>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419714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6E550-C212-41C3-8C69-BA30096BF5B2}"/>
              </a:ext>
            </a:extLst>
          </p:cNvPr>
          <p:cNvSpPr>
            <a:spLocks noGrp="1"/>
          </p:cNvSpPr>
          <p:nvPr>
            <p:ph type="dt" sz="half" idx="10"/>
          </p:nvPr>
        </p:nvSpPr>
        <p:spPr/>
        <p:txBody>
          <a:bodyPr/>
          <a:lstStyle/>
          <a:p>
            <a:fld id="{A8A379C9-A007-4340-8456-CE82B5DA0C5F}" type="datetimeFigureOut">
              <a:rPr lang="en-US" smtClean="0"/>
              <a:t>9/15/2020</a:t>
            </a:fld>
            <a:endParaRPr lang="en-US" dirty="0"/>
          </a:p>
        </p:txBody>
      </p:sp>
      <p:sp>
        <p:nvSpPr>
          <p:cNvPr id="3" name="Footer Placeholder 2">
            <a:extLst>
              <a:ext uri="{FF2B5EF4-FFF2-40B4-BE49-F238E27FC236}">
                <a16:creationId xmlns:a16="http://schemas.microsoft.com/office/drawing/2014/main" id="{EAE25342-EEC8-47B7-B2F1-BF1729F54B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2CC98E6-EECC-4D2A-80F4-29344B2C9016}"/>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81100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1DE7-4A98-42F1-8D3F-4B412E45A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814E1B-D23D-43DE-9243-9EDFE751F7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5EE2AE-9751-401E-A2FC-7B3353646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690B0B-A717-4493-AC6D-8F2A1750A9AB}"/>
              </a:ext>
            </a:extLst>
          </p:cNvPr>
          <p:cNvSpPr>
            <a:spLocks noGrp="1"/>
          </p:cNvSpPr>
          <p:nvPr>
            <p:ph type="dt" sz="half" idx="10"/>
          </p:nvPr>
        </p:nvSpPr>
        <p:spPr/>
        <p:txBody>
          <a:bodyPr/>
          <a:lstStyle/>
          <a:p>
            <a:fld id="{A8A379C9-A007-4340-8456-CE82B5DA0C5F}" type="datetimeFigureOut">
              <a:rPr lang="en-US" smtClean="0"/>
              <a:t>9/15/2020</a:t>
            </a:fld>
            <a:endParaRPr lang="en-US" dirty="0"/>
          </a:p>
        </p:txBody>
      </p:sp>
      <p:sp>
        <p:nvSpPr>
          <p:cNvPr id="6" name="Footer Placeholder 5">
            <a:extLst>
              <a:ext uri="{FF2B5EF4-FFF2-40B4-BE49-F238E27FC236}">
                <a16:creationId xmlns:a16="http://schemas.microsoft.com/office/drawing/2014/main" id="{86A61260-7B93-4C40-8D68-F334622FCD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1AADAC-B26D-4EAD-AF94-C8FBB36B2AD4}"/>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419427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6E7E-E168-4EF1-BFCA-6F49DE9684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5599C6-31BD-42F1-B7D4-F6CC854D6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7C5402-609D-4B36-B207-8251F57F8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8A7133-16A8-4077-8C31-C4CB66E0E352}"/>
              </a:ext>
            </a:extLst>
          </p:cNvPr>
          <p:cNvSpPr>
            <a:spLocks noGrp="1"/>
          </p:cNvSpPr>
          <p:nvPr>
            <p:ph type="dt" sz="half" idx="10"/>
          </p:nvPr>
        </p:nvSpPr>
        <p:spPr/>
        <p:txBody>
          <a:bodyPr/>
          <a:lstStyle/>
          <a:p>
            <a:fld id="{A8A379C9-A007-4340-8456-CE82B5DA0C5F}" type="datetimeFigureOut">
              <a:rPr lang="en-US" smtClean="0"/>
              <a:t>9/15/2020</a:t>
            </a:fld>
            <a:endParaRPr lang="en-US" dirty="0"/>
          </a:p>
        </p:txBody>
      </p:sp>
      <p:sp>
        <p:nvSpPr>
          <p:cNvPr id="6" name="Footer Placeholder 5">
            <a:extLst>
              <a:ext uri="{FF2B5EF4-FFF2-40B4-BE49-F238E27FC236}">
                <a16:creationId xmlns:a16="http://schemas.microsoft.com/office/drawing/2014/main" id="{23E694FE-5294-4BDB-91FD-028A29115F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260A71-B1A6-4497-B463-CAA78D62610C}"/>
              </a:ext>
            </a:extLst>
          </p:cNvPr>
          <p:cNvSpPr>
            <a:spLocks noGrp="1"/>
          </p:cNvSpPr>
          <p:nvPr>
            <p:ph type="sldNum" sz="quarter" idx="12"/>
          </p:nvPr>
        </p:nvSpPr>
        <p:spPr/>
        <p:txBody>
          <a:bodyPr/>
          <a:lstStyle/>
          <a:p>
            <a:fld id="{210361FD-9744-431E-B59F-80038F5B2F24}" type="slidenum">
              <a:rPr lang="en-US" smtClean="0"/>
              <a:t>‹#›</a:t>
            </a:fld>
            <a:endParaRPr lang="en-US" dirty="0"/>
          </a:p>
        </p:txBody>
      </p:sp>
    </p:spTree>
    <p:extLst>
      <p:ext uri="{BB962C8B-B14F-4D97-AF65-F5344CB8AC3E}">
        <p14:creationId xmlns:p14="http://schemas.microsoft.com/office/powerpoint/2010/main" val="387038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CDC73E-BA6B-4099-85D7-E8FA7FD90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6320B1-C4C8-4C4E-900C-761EE871AB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77451-D97B-4755-A0B7-CEB53722EF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379C9-A007-4340-8456-CE82B5DA0C5F}" type="datetimeFigureOut">
              <a:rPr lang="en-US" smtClean="0"/>
              <a:t>9/15/2020</a:t>
            </a:fld>
            <a:endParaRPr lang="en-US" dirty="0"/>
          </a:p>
        </p:txBody>
      </p:sp>
      <p:sp>
        <p:nvSpPr>
          <p:cNvPr id="5" name="Footer Placeholder 4">
            <a:extLst>
              <a:ext uri="{FF2B5EF4-FFF2-40B4-BE49-F238E27FC236}">
                <a16:creationId xmlns:a16="http://schemas.microsoft.com/office/drawing/2014/main" id="{23F6FFA3-ADE9-40D5-8766-C9B0584A2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B021BDE-AA5E-4E03-965A-5BAF01BC1C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361FD-9744-431E-B59F-80038F5B2F24}" type="slidenum">
              <a:rPr lang="en-US" smtClean="0"/>
              <a:t>‹#›</a:t>
            </a:fld>
            <a:endParaRPr lang="en-US" dirty="0"/>
          </a:p>
        </p:txBody>
      </p:sp>
    </p:spTree>
    <p:extLst>
      <p:ext uri="{BB962C8B-B14F-4D97-AF65-F5344CB8AC3E}">
        <p14:creationId xmlns:p14="http://schemas.microsoft.com/office/powerpoint/2010/main" val="3329957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hape 40">
            <a:extLst>
              <a:ext uri="{FF2B5EF4-FFF2-40B4-BE49-F238E27FC236}">
                <a16:creationId xmlns:a16="http://schemas.microsoft.com/office/drawing/2014/main" id="{4C132FF1-D81C-4FA0-AE47-20D89A5E6F1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r="25233" b="42857"/>
          <a:stretch>
            <a:fillRect/>
          </a:stretch>
        </p:blipFill>
        <p:spPr bwMode="auto">
          <a:xfrm>
            <a:off x="0" y="1735331"/>
            <a:ext cx="12191999" cy="512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a:extLst>
              <a:ext uri="{FF2B5EF4-FFF2-40B4-BE49-F238E27FC236}">
                <a16:creationId xmlns:a16="http://schemas.microsoft.com/office/drawing/2014/main" id="{6ACD7430-AE72-4CB2-B484-593B1542A1AB}"/>
              </a:ext>
            </a:extLst>
          </p:cNvPr>
          <p:cNvSpPr>
            <a:spLocks noChangeArrowheads="1"/>
          </p:cNvSpPr>
          <p:nvPr/>
        </p:nvSpPr>
        <p:spPr bwMode="auto">
          <a:xfrm>
            <a:off x="-3175" y="3028950"/>
            <a:ext cx="12191999" cy="3829050"/>
          </a:xfrm>
          <a:prstGeom prst="rect">
            <a:avLst/>
          </a:prstGeom>
          <a:solidFill>
            <a:srgbClr val="CCECFF">
              <a:alpha val="38039"/>
            </a:srgbClr>
          </a:solidFill>
          <a:ln w="38100">
            <a:solidFill>
              <a:schemeClr val="bg1"/>
            </a:solidFill>
            <a:miter lim="800000"/>
            <a:headEnd/>
            <a:tailEnd/>
          </a:ln>
          <a:effectLst/>
        </p:spPr>
        <p:txBody>
          <a:bodyPr wrap="none" anchor="ctr"/>
          <a:lstStyle/>
          <a:p>
            <a:pPr>
              <a:defRPr/>
            </a:pPr>
            <a:endParaRPr lang="en-US" dirty="0">
              <a:solidFill>
                <a:schemeClr val="accent3"/>
              </a:solidFill>
            </a:endParaRPr>
          </a:p>
        </p:txBody>
      </p:sp>
      <p:sp>
        <p:nvSpPr>
          <p:cNvPr id="17" name="Rectangle 4">
            <a:extLst>
              <a:ext uri="{FF2B5EF4-FFF2-40B4-BE49-F238E27FC236}">
                <a16:creationId xmlns:a16="http://schemas.microsoft.com/office/drawing/2014/main" id="{DEA9B8A3-FDAA-4825-A78E-72221D78767E}"/>
              </a:ext>
            </a:extLst>
          </p:cNvPr>
          <p:cNvSpPr>
            <a:spLocks noChangeArrowheads="1"/>
          </p:cNvSpPr>
          <p:nvPr/>
        </p:nvSpPr>
        <p:spPr bwMode="auto">
          <a:xfrm>
            <a:off x="0" y="0"/>
            <a:ext cx="12188824" cy="3043238"/>
          </a:xfrm>
          <a:prstGeom prst="rect">
            <a:avLst/>
          </a:prstGeom>
          <a:solidFill>
            <a:srgbClr val="00206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endParaRPr lang="en-US" altLang="en-US" sz="1350" dirty="0"/>
          </a:p>
        </p:txBody>
      </p:sp>
      <p:pic>
        <p:nvPicPr>
          <p:cNvPr id="23" name="Shape 35">
            <a:extLst>
              <a:ext uri="{FF2B5EF4-FFF2-40B4-BE49-F238E27FC236}">
                <a16:creationId xmlns:a16="http://schemas.microsoft.com/office/drawing/2014/main" id="{D51032E6-2F52-4D35-BB6B-1A0A1F07FEA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7967" y="775576"/>
            <a:ext cx="1998591" cy="149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1FC04C3C-84C2-491A-A94A-C76F03F2F3EE}"/>
              </a:ext>
            </a:extLst>
          </p:cNvPr>
          <p:cNvSpPr txBox="1"/>
          <p:nvPr/>
        </p:nvSpPr>
        <p:spPr>
          <a:xfrm>
            <a:off x="215442" y="250328"/>
            <a:ext cx="9441741" cy="2400657"/>
          </a:xfrm>
          <a:prstGeom prst="rect">
            <a:avLst/>
          </a:prstGeom>
          <a:noFill/>
        </p:spPr>
        <p:txBody>
          <a:bodyPr wrap="square" rtlCol="0">
            <a:spAutoFit/>
          </a:bodyPr>
          <a:lstStyle/>
          <a:p>
            <a:r>
              <a:rPr lang="en-US" sz="5000" b="1" dirty="0">
                <a:solidFill>
                  <a:schemeClr val="bg1"/>
                </a:solidFill>
              </a:rPr>
              <a:t>Chesapeake Bay Program Strategic Science &amp; Research Framework Update</a:t>
            </a:r>
          </a:p>
        </p:txBody>
      </p:sp>
      <p:sp>
        <p:nvSpPr>
          <p:cNvPr id="26" name="Rectangle 2">
            <a:extLst>
              <a:ext uri="{FF2B5EF4-FFF2-40B4-BE49-F238E27FC236}">
                <a16:creationId xmlns:a16="http://schemas.microsoft.com/office/drawing/2014/main" id="{F8A69EFF-FD72-483A-81E5-DFFD1BD0B064}"/>
              </a:ext>
            </a:extLst>
          </p:cNvPr>
          <p:cNvSpPr>
            <a:spLocks noChangeArrowheads="1"/>
          </p:cNvSpPr>
          <p:nvPr/>
        </p:nvSpPr>
        <p:spPr bwMode="auto">
          <a:xfrm>
            <a:off x="3175" y="3458444"/>
            <a:ext cx="12191999" cy="2831524"/>
          </a:xfrm>
          <a:prstGeom prst="rect">
            <a:avLst/>
          </a:prstGeom>
          <a:solidFill>
            <a:srgbClr val="CCECFF">
              <a:alpha val="38039"/>
            </a:srgbClr>
          </a:solidFill>
          <a:ln w="38100">
            <a:solidFill>
              <a:schemeClr val="bg1"/>
            </a:solidFill>
            <a:miter lim="800000"/>
            <a:headEnd/>
            <a:tailEnd/>
          </a:ln>
          <a:effectLst/>
        </p:spPr>
        <p:txBody>
          <a:bodyPr wrap="none" anchor="ctr"/>
          <a:lstStyle/>
          <a:p>
            <a:pPr>
              <a:defRPr/>
            </a:pPr>
            <a:endParaRPr lang="en-US" dirty="0">
              <a:solidFill>
                <a:schemeClr val="accent3"/>
              </a:solidFill>
            </a:endParaRPr>
          </a:p>
        </p:txBody>
      </p:sp>
      <p:sp>
        <p:nvSpPr>
          <p:cNvPr id="25" name="TextBox 24">
            <a:extLst>
              <a:ext uri="{FF2B5EF4-FFF2-40B4-BE49-F238E27FC236}">
                <a16:creationId xmlns:a16="http://schemas.microsoft.com/office/drawing/2014/main" id="{9A71F981-62D7-49A5-8CEB-1C02A5373FF7}"/>
              </a:ext>
            </a:extLst>
          </p:cNvPr>
          <p:cNvSpPr txBox="1"/>
          <p:nvPr/>
        </p:nvSpPr>
        <p:spPr>
          <a:xfrm>
            <a:off x="1051177" y="4238799"/>
            <a:ext cx="9926085" cy="615553"/>
          </a:xfrm>
          <a:prstGeom prst="rect">
            <a:avLst/>
          </a:prstGeom>
          <a:noFill/>
        </p:spPr>
        <p:txBody>
          <a:bodyPr wrap="square" rtlCol="0">
            <a:spAutoFit/>
          </a:bodyPr>
          <a:lstStyle/>
          <a:p>
            <a:pPr algn="ctr"/>
            <a:r>
              <a:rPr lang="en-US" sz="3400" b="1" dirty="0"/>
              <a:t>Emily Trentacoste, STAR Co-Coordinator</a:t>
            </a:r>
          </a:p>
        </p:txBody>
      </p:sp>
      <p:sp>
        <p:nvSpPr>
          <p:cNvPr id="27" name="TextBox 26">
            <a:extLst>
              <a:ext uri="{FF2B5EF4-FFF2-40B4-BE49-F238E27FC236}">
                <a16:creationId xmlns:a16="http://schemas.microsoft.com/office/drawing/2014/main" id="{11F1EAC9-40AB-4E86-802B-06C7E48DE5FD}"/>
              </a:ext>
            </a:extLst>
          </p:cNvPr>
          <p:cNvSpPr txBox="1"/>
          <p:nvPr/>
        </p:nvSpPr>
        <p:spPr>
          <a:xfrm>
            <a:off x="2789518" y="4974040"/>
            <a:ext cx="6619311" cy="1015663"/>
          </a:xfrm>
          <a:prstGeom prst="rect">
            <a:avLst/>
          </a:prstGeom>
          <a:noFill/>
        </p:spPr>
        <p:txBody>
          <a:bodyPr wrap="square" rtlCol="0">
            <a:spAutoFit/>
          </a:bodyPr>
          <a:lstStyle/>
          <a:p>
            <a:pPr algn="ctr"/>
            <a:r>
              <a:rPr lang="en-US" sz="3000" b="1" dirty="0"/>
              <a:t>STAC Quarterly Meeting</a:t>
            </a:r>
          </a:p>
          <a:p>
            <a:pPr algn="ctr"/>
            <a:r>
              <a:rPr lang="en-US" sz="3000" b="1" dirty="0"/>
              <a:t>9/16/2020</a:t>
            </a:r>
          </a:p>
        </p:txBody>
      </p:sp>
    </p:spTree>
    <p:extLst>
      <p:ext uri="{BB962C8B-B14F-4D97-AF65-F5344CB8AC3E}">
        <p14:creationId xmlns:p14="http://schemas.microsoft.com/office/powerpoint/2010/main" val="923178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19520" y="0"/>
            <a:ext cx="12225560" cy="1146492"/>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729EAB7F-F967-444B-A769-AA0D9975D42D}" type="slidenum">
              <a:rPr lang="en-US" smtClean="0"/>
              <a:t>10</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19519" y="176857"/>
            <a:ext cx="11339074" cy="769441"/>
          </a:xfrm>
          <a:prstGeom prst="rect">
            <a:avLst/>
          </a:prstGeom>
          <a:noFill/>
        </p:spPr>
        <p:txBody>
          <a:bodyPr wrap="square" rtlCol="0">
            <a:spAutoFit/>
          </a:bodyPr>
          <a:lstStyle/>
          <a:p>
            <a:r>
              <a:rPr lang="en-US" sz="4400" dirty="0">
                <a:solidFill>
                  <a:schemeClr val="bg1"/>
                </a:solidFill>
              </a:rPr>
              <a:t>Clean Water Cohort</a:t>
            </a:r>
          </a:p>
        </p:txBody>
      </p:sp>
      <p:sp>
        <p:nvSpPr>
          <p:cNvPr id="3" name="TextBox 2">
            <a:extLst>
              <a:ext uri="{FF2B5EF4-FFF2-40B4-BE49-F238E27FC236}">
                <a16:creationId xmlns:a16="http://schemas.microsoft.com/office/drawing/2014/main" id="{91B33871-CDBB-4F18-AF06-2A849EBA8C5B}"/>
              </a:ext>
            </a:extLst>
          </p:cNvPr>
          <p:cNvSpPr txBox="1"/>
          <p:nvPr/>
        </p:nvSpPr>
        <p:spPr>
          <a:xfrm>
            <a:off x="139148" y="2244060"/>
            <a:ext cx="11948247" cy="2369880"/>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t>Forest Buffers: </a:t>
            </a:r>
            <a:r>
              <a:rPr lang="en-US" sz="2800" dirty="0"/>
              <a:t>Continually increase the capacity of forest buffers to provide water quality and habitat benefits throughout the Chesapeake Bay watershed. Restore 900 miles of riparian forest buffers per year and conserve existing buffers until at least 70 percent of riparian areas in the watershed are forested.</a:t>
            </a: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7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69653A-3103-4F79-8296-233EBDD27C89}"/>
              </a:ext>
            </a:extLst>
          </p:cNvPr>
          <p:cNvPicPr>
            <a:picLocks noChangeAspect="1"/>
          </p:cNvPicPr>
          <p:nvPr/>
        </p:nvPicPr>
        <p:blipFill rotWithShape="1">
          <a:blip r:embed="rId2"/>
          <a:srcRect t="13735" b="5336"/>
          <a:stretch/>
        </p:blipFill>
        <p:spPr>
          <a:xfrm>
            <a:off x="0" y="1310640"/>
            <a:ext cx="12192000" cy="5547360"/>
          </a:xfrm>
          <a:prstGeom prst="rect">
            <a:avLst/>
          </a:prstGeom>
        </p:spPr>
      </p:pic>
      <p:sp>
        <p:nvSpPr>
          <p:cNvPr id="3" name="Rectangle 2">
            <a:extLst>
              <a:ext uri="{FF2B5EF4-FFF2-40B4-BE49-F238E27FC236}">
                <a16:creationId xmlns:a16="http://schemas.microsoft.com/office/drawing/2014/main" id="{438D1E77-C5EC-4717-B2E1-610B8FF4AFDC}"/>
              </a:ext>
            </a:extLst>
          </p:cNvPr>
          <p:cNvSpPr/>
          <p:nvPr/>
        </p:nvSpPr>
        <p:spPr>
          <a:xfrm>
            <a:off x="-19520" y="0"/>
            <a:ext cx="12225560" cy="944880"/>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D4494DA-1835-4DBA-95A0-9D7E9383382B}"/>
              </a:ext>
            </a:extLst>
          </p:cNvPr>
          <p:cNvSpPr txBox="1"/>
          <p:nvPr/>
        </p:nvSpPr>
        <p:spPr>
          <a:xfrm>
            <a:off x="280441" y="100657"/>
            <a:ext cx="11039113" cy="769441"/>
          </a:xfrm>
          <a:prstGeom prst="rect">
            <a:avLst/>
          </a:prstGeom>
          <a:noFill/>
        </p:spPr>
        <p:txBody>
          <a:bodyPr wrap="square" rtlCol="0">
            <a:spAutoFit/>
          </a:bodyPr>
          <a:lstStyle/>
          <a:p>
            <a:r>
              <a:rPr lang="en-US" sz="4400" dirty="0">
                <a:solidFill>
                  <a:schemeClr val="bg1"/>
                </a:solidFill>
              </a:rPr>
              <a:t>Developing online science needs database</a:t>
            </a:r>
          </a:p>
        </p:txBody>
      </p:sp>
    </p:spTree>
    <p:extLst>
      <p:ext uri="{BB962C8B-B14F-4D97-AF65-F5344CB8AC3E}">
        <p14:creationId xmlns:p14="http://schemas.microsoft.com/office/powerpoint/2010/main" val="102762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AE2FA6-624F-43B1-83E3-9E3A98C5B945}"/>
              </a:ext>
            </a:extLst>
          </p:cNvPr>
          <p:cNvPicPr>
            <a:picLocks noChangeAspect="1"/>
          </p:cNvPicPr>
          <p:nvPr/>
        </p:nvPicPr>
        <p:blipFill rotWithShape="1">
          <a:blip r:embed="rId2"/>
          <a:srcRect t="12669" b="5312"/>
          <a:stretch/>
        </p:blipFill>
        <p:spPr>
          <a:xfrm>
            <a:off x="0" y="1235858"/>
            <a:ext cx="12192000" cy="5622142"/>
          </a:xfrm>
          <a:prstGeom prst="rect">
            <a:avLst/>
          </a:prstGeom>
        </p:spPr>
      </p:pic>
      <p:sp>
        <p:nvSpPr>
          <p:cNvPr id="3" name="Rectangle 2">
            <a:extLst>
              <a:ext uri="{FF2B5EF4-FFF2-40B4-BE49-F238E27FC236}">
                <a16:creationId xmlns:a16="http://schemas.microsoft.com/office/drawing/2014/main" id="{E2B63000-F53A-438D-B89F-DBEF3954013B}"/>
              </a:ext>
            </a:extLst>
          </p:cNvPr>
          <p:cNvSpPr/>
          <p:nvPr/>
        </p:nvSpPr>
        <p:spPr>
          <a:xfrm>
            <a:off x="-19520" y="0"/>
            <a:ext cx="12225560" cy="944880"/>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AB813F3-AC99-41F3-9322-780F05CEE781}"/>
              </a:ext>
            </a:extLst>
          </p:cNvPr>
          <p:cNvSpPr txBox="1"/>
          <p:nvPr/>
        </p:nvSpPr>
        <p:spPr>
          <a:xfrm>
            <a:off x="280441" y="100657"/>
            <a:ext cx="11039113" cy="769441"/>
          </a:xfrm>
          <a:prstGeom prst="rect">
            <a:avLst/>
          </a:prstGeom>
          <a:noFill/>
        </p:spPr>
        <p:txBody>
          <a:bodyPr wrap="square" rtlCol="0">
            <a:spAutoFit/>
          </a:bodyPr>
          <a:lstStyle/>
          <a:p>
            <a:r>
              <a:rPr lang="en-US" sz="4400" dirty="0">
                <a:solidFill>
                  <a:schemeClr val="bg1"/>
                </a:solidFill>
              </a:rPr>
              <a:t>Developing online science needs database</a:t>
            </a:r>
          </a:p>
        </p:txBody>
      </p:sp>
    </p:spTree>
    <p:extLst>
      <p:ext uri="{BB962C8B-B14F-4D97-AF65-F5344CB8AC3E}">
        <p14:creationId xmlns:p14="http://schemas.microsoft.com/office/powerpoint/2010/main" val="296723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19520" y="0"/>
            <a:ext cx="12225560" cy="1146492"/>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729EAB7F-F967-444B-A769-AA0D9975D42D}" type="slidenum">
              <a:rPr lang="en-US" smtClean="0"/>
              <a:t>4</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19519" y="176857"/>
            <a:ext cx="11339074" cy="769441"/>
          </a:xfrm>
          <a:prstGeom prst="rect">
            <a:avLst/>
          </a:prstGeom>
          <a:noFill/>
        </p:spPr>
        <p:txBody>
          <a:bodyPr wrap="square" rtlCol="0">
            <a:spAutoFit/>
          </a:bodyPr>
          <a:lstStyle/>
          <a:p>
            <a:r>
              <a:rPr lang="en-US" sz="4400" dirty="0">
                <a:solidFill>
                  <a:schemeClr val="bg1"/>
                </a:solidFill>
              </a:rPr>
              <a:t>Next-Generation Stewards Cohort</a:t>
            </a:r>
          </a:p>
        </p:txBody>
      </p:sp>
      <p:sp>
        <p:nvSpPr>
          <p:cNvPr id="3" name="TextBox 2">
            <a:extLst>
              <a:ext uri="{FF2B5EF4-FFF2-40B4-BE49-F238E27FC236}">
                <a16:creationId xmlns:a16="http://schemas.microsoft.com/office/drawing/2014/main" id="{91B33871-CDBB-4F18-AF06-2A849EBA8C5B}"/>
              </a:ext>
            </a:extLst>
          </p:cNvPr>
          <p:cNvSpPr txBox="1"/>
          <p:nvPr/>
        </p:nvSpPr>
        <p:spPr>
          <a:xfrm>
            <a:off x="379778" y="1674674"/>
            <a:ext cx="11948247" cy="4524315"/>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t>Chesapeake Watershed Agreement Goal: Environmental Literacy</a:t>
            </a:r>
          </a:p>
          <a:p>
            <a:pPr marL="571500" indent="-571500">
              <a:buFont typeface="Wingdings" panose="05000000000000000000" pitchFamily="2" charset="2"/>
              <a:buChar char="Ø"/>
            </a:pPr>
            <a:r>
              <a:rPr lang="en-US" sz="3600" dirty="0"/>
              <a:t>Outcomes in this cohort:</a:t>
            </a:r>
          </a:p>
          <a:p>
            <a:pPr marL="1485900" lvl="2" indent="-571500">
              <a:buFont typeface="Wingdings" panose="05000000000000000000" pitchFamily="2" charset="2"/>
              <a:buChar char="Ø"/>
            </a:pPr>
            <a:r>
              <a:rPr lang="en-US" sz="3600" dirty="0"/>
              <a:t>Environmental Literacy Planning</a:t>
            </a:r>
          </a:p>
          <a:p>
            <a:pPr marL="1485900" lvl="2" indent="-571500">
              <a:buFont typeface="Wingdings" panose="05000000000000000000" pitchFamily="2" charset="2"/>
              <a:buChar char="Ø"/>
            </a:pPr>
            <a:r>
              <a:rPr lang="en-US" sz="3600" dirty="0"/>
              <a:t>Student</a:t>
            </a:r>
          </a:p>
          <a:p>
            <a:pPr marL="1485900" lvl="2" indent="-571500">
              <a:buFont typeface="Wingdings" panose="05000000000000000000" pitchFamily="2" charset="2"/>
              <a:buChar char="Ø"/>
            </a:pPr>
            <a:r>
              <a:rPr lang="en-US" sz="3600" dirty="0"/>
              <a:t>Sustainable Schools</a:t>
            </a:r>
          </a:p>
          <a:p>
            <a:pPr marL="571500" indent="-571500">
              <a:buFont typeface="Wingdings" panose="05000000000000000000" pitchFamily="2" charset="2"/>
              <a:buChar char="Ø"/>
            </a:pPr>
            <a:endParaRPr lang="en-US" sz="3600" dirty="0"/>
          </a:p>
          <a:p>
            <a:pPr marL="571500" indent="-571500">
              <a:buFont typeface="Wingdings" panose="05000000000000000000" pitchFamily="2" charset="2"/>
              <a:buChar char="Ø"/>
            </a:pPr>
            <a:endParaRPr lang="en-US" sz="3600" dirty="0"/>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6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19520" y="0"/>
            <a:ext cx="12225560" cy="1146492"/>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729EAB7F-F967-444B-A769-AA0D9975D42D}" type="slidenum">
              <a:rPr lang="en-US" smtClean="0"/>
              <a:t>5</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280441" y="176857"/>
            <a:ext cx="11039113" cy="769441"/>
          </a:xfrm>
          <a:prstGeom prst="rect">
            <a:avLst/>
          </a:prstGeom>
          <a:noFill/>
        </p:spPr>
        <p:txBody>
          <a:bodyPr wrap="square" rtlCol="0">
            <a:spAutoFit/>
          </a:bodyPr>
          <a:lstStyle/>
          <a:p>
            <a:r>
              <a:rPr lang="en-US" sz="4400" dirty="0">
                <a:solidFill>
                  <a:schemeClr val="bg1"/>
                </a:solidFill>
              </a:rPr>
              <a:t>Next-Gen Stewards cohort SRS schedule</a:t>
            </a: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7DEA3412-C928-420A-BAA5-67DD902CD914}"/>
              </a:ext>
            </a:extLst>
          </p:cNvPr>
          <p:cNvCxnSpPr>
            <a:cxnSpLocks/>
          </p:cNvCxnSpPr>
          <p:nvPr/>
        </p:nvCxnSpPr>
        <p:spPr>
          <a:xfrm>
            <a:off x="562735" y="4445349"/>
            <a:ext cx="11201400" cy="2514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A94B43-28A3-42AE-AFCD-4B15D174DC74}"/>
              </a:ext>
            </a:extLst>
          </p:cNvPr>
          <p:cNvCxnSpPr>
            <a:cxnSpLocks/>
          </p:cNvCxnSpPr>
          <p:nvPr/>
        </p:nvCxnSpPr>
        <p:spPr>
          <a:xfrm>
            <a:off x="1268220" y="4133453"/>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D0AA51-2511-40D5-A042-4DB79FDF2C39}"/>
              </a:ext>
            </a:extLst>
          </p:cNvPr>
          <p:cNvCxnSpPr>
            <a:cxnSpLocks/>
          </p:cNvCxnSpPr>
          <p:nvPr/>
        </p:nvCxnSpPr>
        <p:spPr>
          <a:xfrm>
            <a:off x="3829332" y="4193469"/>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D67321-D460-4C69-BADF-1EDDA660FD0F}"/>
              </a:ext>
            </a:extLst>
          </p:cNvPr>
          <p:cNvCxnSpPr>
            <a:cxnSpLocks/>
          </p:cNvCxnSpPr>
          <p:nvPr/>
        </p:nvCxnSpPr>
        <p:spPr>
          <a:xfrm>
            <a:off x="6357494" y="4206401"/>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D00E2A4-B3EE-44F9-A235-3243784B32A1}"/>
              </a:ext>
            </a:extLst>
          </p:cNvPr>
          <p:cNvCxnSpPr>
            <a:cxnSpLocks/>
          </p:cNvCxnSpPr>
          <p:nvPr/>
        </p:nvCxnSpPr>
        <p:spPr>
          <a:xfrm>
            <a:off x="8711010" y="4183738"/>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19C2C74-4B80-4512-8406-DBF69DC09AEA}"/>
              </a:ext>
            </a:extLst>
          </p:cNvPr>
          <p:cNvSpPr txBox="1"/>
          <p:nvPr/>
        </p:nvSpPr>
        <p:spPr>
          <a:xfrm>
            <a:off x="863163" y="4732101"/>
            <a:ext cx="1279349" cy="523220"/>
          </a:xfrm>
          <a:prstGeom prst="rect">
            <a:avLst/>
          </a:prstGeom>
          <a:noFill/>
        </p:spPr>
        <p:txBody>
          <a:bodyPr wrap="square" rtlCol="0">
            <a:spAutoFit/>
          </a:bodyPr>
          <a:lstStyle/>
          <a:p>
            <a:r>
              <a:rPr lang="en-US" sz="2800" b="1" dirty="0"/>
              <a:t>May</a:t>
            </a:r>
          </a:p>
        </p:txBody>
      </p:sp>
      <p:sp>
        <p:nvSpPr>
          <p:cNvPr id="38" name="TextBox 37">
            <a:extLst>
              <a:ext uri="{FF2B5EF4-FFF2-40B4-BE49-F238E27FC236}">
                <a16:creationId xmlns:a16="http://schemas.microsoft.com/office/drawing/2014/main" id="{D7B8BF09-7E5F-43A8-8972-E01E126D9D6D}"/>
              </a:ext>
            </a:extLst>
          </p:cNvPr>
          <p:cNvSpPr txBox="1"/>
          <p:nvPr/>
        </p:nvSpPr>
        <p:spPr>
          <a:xfrm>
            <a:off x="3426283" y="4766975"/>
            <a:ext cx="1279349" cy="523220"/>
          </a:xfrm>
          <a:prstGeom prst="rect">
            <a:avLst/>
          </a:prstGeom>
          <a:noFill/>
        </p:spPr>
        <p:txBody>
          <a:bodyPr wrap="square" rtlCol="0">
            <a:spAutoFit/>
          </a:bodyPr>
          <a:lstStyle/>
          <a:p>
            <a:r>
              <a:rPr lang="en-US" sz="2800" b="1" dirty="0"/>
              <a:t>June</a:t>
            </a:r>
          </a:p>
        </p:txBody>
      </p:sp>
      <p:sp>
        <p:nvSpPr>
          <p:cNvPr id="39" name="TextBox 38">
            <a:extLst>
              <a:ext uri="{FF2B5EF4-FFF2-40B4-BE49-F238E27FC236}">
                <a16:creationId xmlns:a16="http://schemas.microsoft.com/office/drawing/2014/main" id="{58559892-0E57-4131-B913-A1EBEE48DBBF}"/>
              </a:ext>
            </a:extLst>
          </p:cNvPr>
          <p:cNvSpPr txBox="1"/>
          <p:nvPr/>
        </p:nvSpPr>
        <p:spPr>
          <a:xfrm>
            <a:off x="6038672" y="4754764"/>
            <a:ext cx="1279349" cy="523220"/>
          </a:xfrm>
          <a:prstGeom prst="rect">
            <a:avLst/>
          </a:prstGeom>
          <a:noFill/>
        </p:spPr>
        <p:txBody>
          <a:bodyPr wrap="square" rtlCol="0">
            <a:spAutoFit/>
          </a:bodyPr>
          <a:lstStyle/>
          <a:p>
            <a:r>
              <a:rPr lang="en-US" sz="2800" b="1" dirty="0"/>
              <a:t>July</a:t>
            </a:r>
          </a:p>
        </p:txBody>
      </p:sp>
      <p:sp>
        <p:nvSpPr>
          <p:cNvPr id="40" name="TextBox 39">
            <a:extLst>
              <a:ext uri="{FF2B5EF4-FFF2-40B4-BE49-F238E27FC236}">
                <a16:creationId xmlns:a16="http://schemas.microsoft.com/office/drawing/2014/main" id="{F57B8758-7743-4737-B3EF-7EE7A15208EA}"/>
              </a:ext>
            </a:extLst>
          </p:cNvPr>
          <p:cNvSpPr txBox="1"/>
          <p:nvPr/>
        </p:nvSpPr>
        <p:spPr>
          <a:xfrm>
            <a:off x="8076772" y="4754764"/>
            <a:ext cx="1279349" cy="523220"/>
          </a:xfrm>
          <a:prstGeom prst="rect">
            <a:avLst/>
          </a:prstGeom>
          <a:noFill/>
        </p:spPr>
        <p:txBody>
          <a:bodyPr wrap="square" rtlCol="0">
            <a:spAutoFit/>
          </a:bodyPr>
          <a:lstStyle/>
          <a:p>
            <a:r>
              <a:rPr lang="en-US" sz="2800" b="1" dirty="0"/>
              <a:t>August</a:t>
            </a:r>
          </a:p>
        </p:txBody>
      </p:sp>
      <p:sp>
        <p:nvSpPr>
          <p:cNvPr id="41" name="TextBox 40">
            <a:extLst>
              <a:ext uri="{FF2B5EF4-FFF2-40B4-BE49-F238E27FC236}">
                <a16:creationId xmlns:a16="http://schemas.microsoft.com/office/drawing/2014/main" id="{A387A21B-BAC6-47B0-9FDF-D2D52CFDB326}"/>
              </a:ext>
            </a:extLst>
          </p:cNvPr>
          <p:cNvSpPr txBox="1"/>
          <p:nvPr/>
        </p:nvSpPr>
        <p:spPr>
          <a:xfrm>
            <a:off x="10294476" y="4759708"/>
            <a:ext cx="1811494" cy="523220"/>
          </a:xfrm>
          <a:prstGeom prst="rect">
            <a:avLst/>
          </a:prstGeom>
          <a:noFill/>
        </p:spPr>
        <p:txBody>
          <a:bodyPr wrap="square" rtlCol="0">
            <a:spAutoFit/>
          </a:bodyPr>
          <a:lstStyle/>
          <a:p>
            <a:r>
              <a:rPr lang="en-US" sz="2800" b="1" dirty="0"/>
              <a:t>September</a:t>
            </a:r>
          </a:p>
        </p:txBody>
      </p:sp>
      <p:cxnSp>
        <p:nvCxnSpPr>
          <p:cNvPr id="42" name="Straight Connector 41">
            <a:extLst>
              <a:ext uri="{FF2B5EF4-FFF2-40B4-BE49-F238E27FC236}">
                <a16:creationId xmlns:a16="http://schemas.microsoft.com/office/drawing/2014/main" id="{CB2C5A11-7206-4E40-87E8-9465A0448740}"/>
              </a:ext>
            </a:extLst>
          </p:cNvPr>
          <p:cNvCxnSpPr>
            <a:cxnSpLocks/>
          </p:cNvCxnSpPr>
          <p:nvPr/>
        </p:nvCxnSpPr>
        <p:spPr>
          <a:xfrm>
            <a:off x="11328836" y="4183738"/>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CBB5081-97F3-4EA0-AA3C-D64D214BAB6F}"/>
              </a:ext>
            </a:extLst>
          </p:cNvPr>
          <p:cNvSpPr txBox="1"/>
          <p:nvPr/>
        </p:nvSpPr>
        <p:spPr>
          <a:xfrm>
            <a:off x="-31684" y="3122667"/>
            <a:ext cx="2599808" cy="892552"/>
          </a:xfrm>
          <a:prstGeom prst="rect">
            <a:avLst/>
          </a:prstGeom>
          <a:noFill/>
        </p:spPr>
        <p:txBody>
          <a:bodyPr wrap="square" rtlCol="0">
            <a:spAutoFit/>
          </a:bodyPr>
          <a:lstStyle/>
          <a:p>
            <a:pPr algn="ctr"/>
            <a:r>
              <a:rPr lang="en-US" sz="2600" dirty="0"/>
              <a:t>Management Board review</a:t>
            </a:r>
          </a:p>
        </p:txBody>
      </p:sp>
      <p:sp>
        <p:nvSpPr>
          <p:cNvPr id="51" name="TextBox 50">
            <a:extLst>
              <a:ext uri="{FF2B5EF4-FFF2-40B4-BE49-F238E27FC236}">
                <a16:creationId xmlns:a16="http://schemas.microsoft.com/office/drawing/2014/main" id="{5DE4DEE5-4336-4CE3-9BB3-67E81135FE34}"/>
              </a:ext>
            </a:extLst>
          </p:cNvPr>
          <p:cNvSpPr txBox="1"/>
          <p:nvPr/>
        </p:nvSpPr>
        <p:spPr>
          <a:xfrm>
            <a:off x="2837373" y="3258730"/>
            <a:ext cx="2599808" cy="892552"/>
          </a:xfrm>
          <a:prstGeom prst="rect">
            <a:avLst/>
          </a:prstGeom>
          <a:noFill/>
        </p:spPr>
        <p:txBody>
          <a:bodyPr wrap="square" rtlCol="0">
            <a:spAutoFit/>
          </a:bodyPr>
          <a:lstStyle/>
          <a:p>
            <a:pPr algn="ctr"/>
            <a:r>
              <a:rPr lang="en-US" sz="2600" dirty="0"/>
              <a:t>Management Board follow-up</a:t>
            </a:r>
          </a:p>
        </p:txBody>
      </p:sp>
      <p:sp>
        <p:nvSpPr>
          <p:cNvPr id="52" name="TextBox 51">
            <a:extLst>
              <a:ext uri="{FF2B5EF4-FFF2-40B4-BE49-F238E27FC236}">
                <a16:creationId xmlns:a16="http://schemas.microsoft.com/office/drawing/2014/main" id="{0D080093-7EEA-4B40-AC0D-EB4102E6B196}"/>
              </a:ext>
            </a:extLst>
          </p:cNvPr>
          <p:cNvSpPr txBox="1"/>
          <p:nvPr/>
        </p:nvSpPr>
        <p:spPr>
          <a:xfrm>
            <a:off x="2837373" y="2381427"/>
            <a:ext cx="2599808" cy="892552"/>
          </a:xfrm>
          <a:prstGeom prst="rect">
            <a:avLst/>
          </a:prstGeom>
          <a:noFill/>
        </p:spPr>
        <p:txBody>
          <a:bodyPr wrap="square" rtlCol="0">
            <a:spAutoFit/>
          </a:bodyPr>
          <a:lstStyle/>
          <a:p>
            <a:pPr algn="ctr"/>
            <a:r>
              <a:rPr lang="en-US" sz="2600" dirty="0"/>
              <a:t>STAR science needs discussion</a:t>
            </a:r>
          </a:p>
        </p:txBody>
      </p:sp>
      <p:cxnSp>
        <p:nvCxnSpPr>
          <p:cNvPr id="53" name="Straight Connector 52">
            <a:extLst>
              <a:ext uri="{FF2B5EF4-FFF2-40B4-BE49-F238E27FC236}">
                <a16:creationId xmlns:a16="http://schemas.microsoft.com/office/drawing/2014/main" id="{6EB0C28C-5D34-4100-8569-F4679DBEA0BE}"/>
              </a:ext>
            </a:extLst>
          </p:cNvPr>
          <p:cNvCxnSpPr>
            <a:cxnSpLocks/>
          </p:cNvCxnSpPr>
          <p:nvPr/>
        </p:nvCxnSpPr>
        <p:spPr>
          <a:xfrm flipH="1">
            <a:off x="3430867" y="3258730"/>
            <a:ext cx="1147011"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ACB2393-0F96-4D1D-9DC9-E2CA2BEDB612}"/>
              </a:ext>
            </a:extLst>
          </p:cNvPr>
          <p:cNvSpPr txBox="1"/>
          <p:nvPr/>
        </p:nvSpPr>
        <p:spPr>
          <a:xfrm>
            <a:off x="7442519" y="3318808"/>
            <a:ext cx="2299785" cy="892552"/>
          </a:xfrm>
          <a:prstGeom prst="rect">
            <a:avLst/>
          </a:prstGeom>
          <a:noFill/>
        </p:spPr>
        <p:txBody>
          <a:bodyPr wrap="square" rtlCol="0">
            <a:spAutoFit/>
          </a:bodyPr>
          <a:lstStyle/>
          <a:p>
            <a:pPr algn="ctr"/>
            <a:r>
              <a:rPr lang="en-US" sz="2600" dirty="0"/>
              <a:t>Final workplan materials due</a:t>
            </a:r>
          </a:p>
        </p:txBody>
      </p:sp>
      <p:sp>
        <p:nvSpPr>
          <p:cNvPr id="30" name="TextBox 29">
            <a:extLst>
              <a:ext uri="{FF2B5EF4-FFF2-40B4-BE49-F238E27FC236}">
                <a16:creationId xmlns:a16="http://schemas.microsoft.com/office/drawing/2014/main" id="{21314C8B-93B1-4BB4-83B6-6D60396CC7A2}"/>
              </a:ext>
            </a:extLst>
          </p:cNvPr>
          <p:cNvSpPr txBox="1"/>
          <p:nvPr/>
        </p:nvSpPr>
        <p:spPr>
          <a:xfrm>
            <a:off x="9644854" y="3295401"/>
            <a:ext cx="2599808" cy="892552"/>
          </a:xfrm>
          <a:prstGeom prst="rect">
            <a:avLst/>
          </a:prstGeom>
          <a:noFill/>
        </p:spPr>
        <p:txBody>
          <a:bodyPr wrap="square" rtlCol="0">
            <a:spAutoFit/>
          </a:bodyPr>
          <a:lstStyle/>
          <a:p>
            <a:pPr algn="ctr"/>
            <a:r>
              <a:rPr lang="en-US" sz="2600" dirty="0"/>
              <a:t>STAC science needs discussion</a:t>
            </a:r>
          </a:p>
        </p:txBody>
      </p:sp>
    </p:spTree>
    <p:extLst>
      <p:ext uri="{BB962C8B-B14F-4D97-AF65-F5344CB8AC3E}">
        <p14:creationId xmlns:p14="http://schemas.microsoft.com/office/powerpoint/2010/main" val="241302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19520" y="0"/>
            <a:ext cx="12225560" cy="1146492"/>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729EAB7F-F967-444B-A769-AA0D9975D42D}" type="slidenum">
              <a:rPr lang="en-US" smtClean="0"/>
              <a:t>6</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19519" y="176857"/>
            <a:ext cx="11339074" cy="769441"/>
          </a:xfrm>
          <a:prstGeom prst="rect">
            <a:avLst/>
          </a:prstGeom>
          <a:noFill/>
        </p:spPr>
        <p:txBody>
          <a:bodyPr wrap="square" rtlCol="0">
            <a:spAutoFit/>
          </a:bodyPr>
          <a:lstStyle/>
          <a:p>
            <a:r>
              <a:rPr lang="en-US" sz="4400" dirty="0">
                <a:solidFill>
                  <a:schemeClr val="bg1"/>
                </a:solidFill>
              </a:rPr>
              <a:t>Up next: Clean Water Cohort</a:t>
            </a:r>
          </a:p>
        </p:txBody>
      </p:sp>
      <p:sp>
        <p:nvSpPr>
          <p:cNvPr id="3" name="TextBox 2">
            <a:extLst>
              <a:ext uri="{FF2B5EF4-FFF2-40B4-BE49-F238E27FC236}">
                <a16:creationId xmlns:a16="http://schemas.microsoft.com/office/drawing/2014/main" id="{91B33871-CDBB-4F18-AF06-2A849EBA8C5B}"/>
              </a:ext>
            </a:extLst>
          </p:cNvPr>
          <p:cNvSpPr txBox="1"/>
          <p:nvPr/>
        </p:nvSpPr>
        <p:spPr>
          <a:xfrm>
            <a:off x="379778" y="1674674"/>
            <a:ext cx="11948247" cy="3970318"/>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t>Outcomes in the Clean Water cohort:</a:t>
            </a:r>
          </a:p>
          <a:p>
            <a:pPr marL="1028700" lvl="1" indent="-571500">
              <a:buFont typeface="Wingdings" panose="05000000000000000000" pitchFamily="2" charset="2"/>
              <a:buChar char="Ø"/>
            </a:pPr>
            <a:r>
              <a:rPr lang="en-US" sz="3600" dirty="0"/>
              <a:t>2025 Watershed Implementation Plans</a:t>
            </a:r>
          </a:p>
          <a:p>
            <a:pPr marL="1028700" lvl="1" indent="-571500">
              <a:buFont typeface="Wingdings" panose="05000000000000000000" pitchFamily="2" charset="2"/>
              <a:buChar char="Ø"/>
            </a:pPr>
            <a:r>
              <a:rPr lang="en-US" sz="3600" dirty="0"/>
              <a:t>Water Quality Standards Attainment &amp; Monitoring</a:t>
            </a:r>
          </a:p>
          <a:p>
            <a:pPr marL="1028700" lvl="1" indent="-571500">
              <a:buFont typeface="Wingdings" panose="05000000000000000000" pitchFamily="2" charset="2"/>
              <a:buChar char="Ø"/>
            </a:pPr>
            <a:r>
              <a:rPr lang="en-US" sz="3600" dirty="0"/>
              <a:t>Toxic Contaminants Research</a:t>
            </a:r>
          </a:p>
          <a:p>
            <a:pPr marL="1028700" lvl="1" indent="-571500">
              <a:buFont typeface="Wingdings" panose="05000000000000000000" pitchFamily="2" charset="2"/>
              <a:buChar char="Ø"/>
            </a:pPr>
            <a:r>
              <a:rPr lang="en-US" sz="3600" dirty="0"/>
              <a:t>Toxic Contaminants Policy &amp; Prevention</a:t>
            </a:r>
          </a:p>
          <a:p>
            <a:pPr marL="1028700" lvl="1" indent="-571500">
              <a:buFont typeface="Wingdings" panose="05000000000000000000" pitchFamily="2" charset="2"/>
              <a:buChar char="Ø"/>
            </a:pPr>
            <a:r>
              <a:rPr lang="en-US" sz="3600" dirty="0"/>
              <a:t>Forest Buffers</a:t>
            </a:r>
          </a:p>
          <a:p>
            <a:pPr marL="571500" indent="-571500">
              <a:buFont typeface="Wingdings" panose="05000000000000000000" pitchFamily="2" charset="2"/>
              <a:buChar char="Ø"/>
            </a:pPr>
            <a:endParaRPr lang="en-US" sz="3600" dirty="0"/>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79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19520" y="0"/>
            <a:ext cx="12225560" cy="1146492"/>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729EAB7F-F967-444B-A769-AA0D9975D42D}" type="slidenum">
              <a:rPr lang="en-US" smtClean="0"/>
              <a:t>7</a:t>
            </a:fld>
            <a:endParaRPr lang="en-US" dirty="0"/>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7DEA3412-C928-420A-BAA5-67DD902CD914}"/>
              </a:ext>
            </a:extLst>
          </p:cNvPr>
          <p:cNvCxnSpPr>
            <a:cxnSpLocks/>
          </p:cNvCxnSpPr>
          <p:nvPr/>
        </p:nvCxnSpPr>
        <p:spPr>
          <a:xfrm>
            <a:off x="562735" y="4445349"/>
            <a:ext cx="11248265" cy="6569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EEB2ADA-6E82-4BC6-A48F-E44CD23051DA}"/>
              </a:ext>
            </a:extLst>
          </p:cNvPr>
          <p:cNvCxnSpPr>
            <a:cxnSpLocks/>
          </p:cNvCxnSpPr>
          <p:nvPr/>
        </p:nvCxnSpPr>
        <p:spPr>
          <a:xfrm>
            <a:off x="1050019" y="4158596"/>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A94B43-28A3-42AE-AFCD-4B15D174DC74}"/>
              </a:ext>
            </a:extLst>
          </p:cNvPr>
          <p:cNvCxnSpPr>
            <a:cxnSpLocks/>
          </p:cNvCxnSpPr>
          <p:nvPr/>
        </p:nvCxnSpPr>
        <p:spPr>
          <a:xfrm>
            <a:off x="3381334" y="4158595"/>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D0AA51-2511-40D5-A042-4DB79FDF2C39}"/>
              </a:ext>
            </a:extLst>
          </p:cNvPr>
          <p:cNvCxnSpPr>
            <a:cxnSpLocks/>
          </p:cNvCxnSpPr>
          <p:nvPr/>
        </p:nvCxnSpPr>
        <p:spPr>
          <a:xfrm>
            <a:off x="5740324" y="4158595"/>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D67321-D460-4C69-BADF-1EDDA660FD0F}"/>
              </a:ext>
            </a:extLst>
          </p:cNvPr>
          <p:cNvCxnSpPr>
            <a:cxnSpLocks/>
          </p:cNvCxnSpPr>
          <p:nvPr/>
        </p:nvCxnSpPr>
        <p:spPr>
          <a:xfrm>
            <a:off x="8165891" y="4183738"/>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D00E2A4-B3EE-44F9-A235-3243784B32A1}"/>
              </a:ext>
            </a:extLst>
          </p:cNvPr>
          <p:cNvCxnSpPr>
            <a:cxnSpLocks/>
          </p:cNvCxnSpPr>
          <p:nvPr/>
        </p:nvCxnSpPr>
        <p:spPr>
          <a:xfrm>
            <a:off x="10530499" y="4183738"/>
            <a:ext cx="0" cy="57350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76C5454-BCAA-44CF-BA73-F50074BD0EDD}"/>
              </a:ext>
            </a:extLst>
          </p:cNvPr>
          <p:cNvSpPr txBox="1"/>
          <p:nvPr/>
        </p:nvSpPr>
        <p:spPr>
          <a:xfrm>
            <a:off x="575785" y="4732101"/>
            <a:ext cx="1279349" cy="523220"/>
          </a:xfrm>
          <a:prstGeom prst="rect">
            <a:avLst/>
          </a:prstGeom>
          <a:noFill/>
        </p:spPr>
        <p:txBody>
          <a:bodyPr wrap="square" rtlCol="0">
            <a:spAutoFit/>
          </a:bodyPr>
          <a:lstStyle/>
          <a:p>
            <a:r>
              <a:rPr lang="en-US" sz="2800" b="1" dirty="0"/>
              <a:t>August</a:t>
            </a:r>
          </a:p>
        </p:txBody>
      </p:sp>
      <p:sp>
        <p:nvSpPr>
          <p:cNvPr id="37" name="TextBox 36">
            <a:extLst>
              <a:ext uri="{FF2B5EF4-FFF2-40B4-BE49-F238E27FC236}">
                <a16:creationId xmlns:a16="http://schemas.microsoft.com/office/drawing/2014/main" id="{D19C2C74-4B80-4512-8406-DBF69DC09AEA}"/>
              </a:ext>
            </a:extLst>
          </p:cNvPr>
          <p:cNvSpPr txBox="1"/>
          <p:nvPr/>
        </p:nvSpPr>
        <p:spPr>
          <a:xfrm>
            <a:off x="2669962" y="4757243"/>
            <a:ext cx="1825831" cy="523220"/>
          </a:xfrm>
          <a:prstGeom prst="rect">
            <a:avLst/>
          </a:prstGeom>
          <a:noFill/>
        </p:spPr>
        <p:txBody>
          <a:bodyPr wrap="square" rtlCol="0">
            <a:spAutoFit/>
          </a:bodyPr>
          <a:lstStyle/>
          <a:p>
            <a:r>
              <a:rPr lang="en-US" sz="2800" b="1" dirty="0"/>
              <a:t>September</a:t>
            </a:r>
          </a:p>
        </p:txBody>
      </p:sp>
      <p:sp>
        <p:nvSpPr>
          <p:cNvPr id="38" name="TextBox 37">
            <a:extLst>
              <a:ext uri="{FF2B5EF4-FFF2-40B4-BE49-F238E27FC236}">
                <a16:creationId xmlns:a16="http://schemas.microsoft.com/office/drawing/2014/main" id="{D7B8BF09-7E5F-43A8-8972-E01E126D9D6D}"/>
              </a:ext>
            </a:extLst>
          </p:cNvPr>
          <p:cNvSpPr txBox="1"/>
          <p:nvPr/>
        </p:nvSpPr>
        <p:spPr>
          <a:xfrm>
            <a:off x="5200115" y="4732101"/>
            <a:ext cx="1525115" cy="523220"/>
          </a:xfrm>
          <a:prstGeom prst="rect">
            <a:avLst/>
          </a:prstGeom>
          <a:noFill/>
        </p:spPr>
        <p:txBody>
          <a:bodyPr wrap="square" rtlCol="0">
            <a:spAutoFit/>
          </a:bodyPr>
          <a:lstStyle/>
          <a:p>
            <a:r>
              <a:rPr lang="en-US" sz="2800" b="1" dirty="0"/>
              <a:t>October</a:t>
            </a:r>
          </a:p>
        </p:txBody>
      </p:sp>
      <p:sp>
        <p:nvSpPr>
          <p:cNvPr id="39" name="TextBox 38">
            <a:extLst>
              <a:ext uri="{FF2B5EF4-FFF2-40B4-BE49-F238E27FC236}">
                <a16:creationId xmlns:a16="http://schemas.microsoft.com/office/drawing/2014/main" id="{58559892-0E57-4131-B913-A1EBEE48DBBF}"/>
              </a:ext>
            </a:extLst>
          </p:cNvPr>
          <p:cNvSpPr txBox="1"/>
          <p:nvPr/>
        </p:nvSpPr>
        <p:spPr>
          <a:xfrm>
            <a:off x="7501255" y="4732101"/>
            <a:ext cx="1750604" cy="523220"/>
          </a:xfrm>
          <a:prstGeom prst="rect">
            <a:avLst/>
          </a:prstGeom>
          <a:noFill/>
        </p:spPr>
        <p:txBody>
          <a:bodyPr wrap="square" rtlCol="0">
            <a:spAutoFit/>
          </a:bodyPr>
          <a:lstStyle/>
          <a:p>
            <a:r>
              <a:rPr lang="en-US" sz="2800" b="1" dirty="0"/>
              <a:t>November</a:t>
            </a:r>
          </a:p>
        </p:txBody>
      </p:sp>
      <p:sp>
        <p:nvSpPr>
          <p:cNvPr id="40" name="TextBox 39">
            <a:extLst>
              <a:ext uri="{FF2B5EF4-FFF2-40B4-BE49-F238E27FC236}">
                <a16:creationId xmlns:a16="http://schemas.microsoft.com/office/drawing/2014/main" id="{F57B8758-7743-4737-B3EF-7EE7A15208EA}"/>
              </a:ext>
            </a:extLst>
          </p:cNvPr>
          <p:cNvSpPr txBox="1"/>
          <p:nvPr/>
        </p:nvSpPr>
        <p:spPr>
          <a:xfrm>
            <a:off x="9833417" y="4732101"/>
            <a:ext cx="1783048" cy="523220"/>
          </a:xfrm>
          <a:prstGeom prst="rect">
            <a:avLst/>
          </a:prstGeom>
          <a:noFill/>
        </p:spPr>
        <p:txBody>
          <a:bodyPr wrap="square" rtlCol="0">
            <a:spAutoFit/>
          </a:bodyPr>
          <a:lstStyle/>
          <a:p>
            <a:r>
              <a:rPr lang="en-US" sz="2800" b="1" dirty="0"/>
              <a:t>December</a:t>
            </a:r>
          </a:p>
        </p:txBody>
      </p:sp>
      <p:sp>
        <p:nvSpPr>
          <p:cNvPr id="50" name="TextBox 49">
            <a:extLst>
              <a:ext uri="{FF2B5EF4-FFF2-40B4-BE49-F238E27FC236}">
                <a16:creationId xmlns:a16="http://schemas.microsoft.com/office/drawing/2014/main" id="{1CBB5081-97F3-4EA0-AA3C-D64D214BAB6F}"/>
              </a:ext>
            </a:extLst>
          </p:cNvPr>
          <p:cNvSpPr txBox="1"/>
          <p:nvPr/>
        </p:nvSpPr>
        <p:spPr>
          <a:xfrm>
            <a:off x="-249885" y="3189100"/>
            <a:ext cx="2599808" cy="892552"/>
          </a:xfrm>
          <a:prstGeom prst="rect">
            <a:avLst/>
          </a:prstGeom>
          <a:noFill/>
        </p:spPr>
        <p:txBody>
          <a:bodyPr wrap="square" rtlCol="0">
            <a:spAutoFit/>
          </a:bodyPr>
          <a:lstStyle/>
          <a:p>
            <a:pPr algn="ctr"/>
            <a:r>
              <a:rPr lang="en-US" sz="2600" dirty="0"/>
              <a:t>Management Board review</a:t>
            </a:r>
          </a:p>
        </p:txBody>
      </p:sp>
      <p:sp>
        <p:nvSpPr>
          <p:cNvPr id="51" name="TextBox 50">
            <a:extLst>
              <a:ext uri="{FF2B5EF4-FFF2-40B4-BE49-F238E27FC236}">
                <a16:creationId xmlns:a16="http://schemas.microsoft.com/office/drawing/2014/main" id="{5DE4DEE5-4336-4CE3-9BB3-67E81135FE34}"/>
              </a:ext>
            </a:extLst>
          </p:cNvPr>
          <p:cNvSpPr txBox="1"/>
          <p:nvPr/>
        </p:nvSpPr>
        <p:spPr>
          <a:xfrm>
            <a:off x="2217787" y="3244698"/>
            <a:ext cx="2599808" cy="892552"/>
          </a:xfrm>
          <a:prstGeom prst="rect">
            <a:avLst/>
          </a:prstGeom>
          <a:noFill/>
        </p:spPr>
        <p:txBody>
          <a:bodyPr wrap="square" rtlCol="0">
            <a:spAutoFit/>
          </a:bodyPr>
          <a:lstStyle/>
          <a:p>
            <a:pPr algn="ctr"/>
            <a:r>
              <a:rPr lang="en-US" sz="2600" dirty="0"/>
              <a:t>Management Board follow-up</a:t>
            </a:r>
          </a:p>
        </p:txBody>
      </p:sp>
      <p:sp>
        <p:nvSpPr>
          <p:cNvPr id="52" name="TextBox 51">
            <a:extLst>
              <a:ext uri="{FF2B5EF4-FFF2-40B4-BE49-F238E27FC236}">
                <a16:creationId xmlns:a16="http://schemas.microsoft.com/office/drawing/2014/main" id="{0D080093-7EEA-4B40-AC0D-EB4102E6B196}"/>
              </a:ext>
            </a:extLst>
          </p:cNvPr>
          <p:cNvSpPr txBox="1"/>
          <p:nvPr/>
        </p:nvSpPr>
        <p:spPr>
          <a:xfrm>
            <a:off x="2217787" y="1925614"/>
            <a:ext cx="2599808" cy="1292662"/>
          </a:xfrm>
          <a:prstGeom prst="rect">
            <a:avLst/>
          </a:prstGeom>
          <a:noFill/>
          <a:ln w="57150">
            <a:solidFill>
              <a:srgbClr val="D60093"/>
            </a:solidFill>
          </a:ln>
        </p:spPr>
        <p:txBody>
          <a:bodyPr wrap="square" rtlCol="0">
            <a:spAutoFit/>
          </a:bodyPr>
          <a:lstStyle/>
          <a:p>
            <a:pPr algn="ctr"/>
            <a:r>
              <a:rPr lang="en-US" sz="2600" dirty="0"/>
              <a:t>STAR science needs discussion: Sept 24</a:t>
            </a:r>
          </a:p>
        </p:txBody>
      </p:sp>
      <p:cxnSp>
        <p:nvCxnSpPr>
          <p:cNvPr id="53" name="Straight Connector 52">
            <a:extLst>
              <a:ext uri="{FF2B5EF4-FFF2-40B4-BE49-F238E27FC236}">
                <a16:creationId xmlns:a16="http://schemas.microsoft.com/office/drawing/2014/main" id="{6EB0C28C-5D34-4100-8569-F4679DBEA0BE}"/>
              </a:ext>
            </a:extLst>
          </p:cNvPr>
          <p:cNvCxnSpPr>
            <a:cxnSpLocks/>
          </p:cNvCxnSpPr>
          <p:nvPr/>
        </p:nvCxnSpPr>
        <p:spPr>
          <a:xfrm flipH="1">
            <a:off x="9937590" y="3218276"/>
            <a:ext cx="1147011"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ACB2393-0F96-4D1D-9DC9-E2CA2BEDB612}"/>
              </a:ext>
            </a:extLst>
          </p:cNvPr>
          <p:cNvSpPr txBox="1"/>
          <p:nvPr/>
        </p:nvSpPr>
        <p:spPr>
          <a:xfrm>
            <a:off x="9211192" y="3222246"/>
            <a:ext cx="2599808" cy="892552"/>
          </a:xfrm>
          <a:prstGeom prst="rect">
            <a:avLst/>
          </a:prstGeom>
          <a:noFill/>
        </p:spPr>
        <p:txBody>
          <a:bodyPr wrap="square" rtlCol="0">
            <a:spAutoFit/>
          </a:bodyPr>
          <a:lstStyle/>
          <a:p>
            <a:pPr algn="ctr"/>
            <a:r>
              <a:rPr lang="en-US" sz="2600" dirty="0"/>
              <a:t>Final workplan materials due</a:t>
            </a:r>
          </a:p>
        </p:txBody>
      </p:sp>
      <p:sp>
        <p:nvSpPr>
          <p:cNvPr id="30" name="TextBox 29">
            <a:extLst>
              <a:ext uri="{FF2B5EF4-FFF2-40B4-BE49-F238E27FC236}">
                <a16:creationId xmlns:a16="http://schemas.microsoft.com/office/drawing/2014/main" id="{1242EE70-3FDE-4B51-9006-21BF4963944C}"/>
              </a:ext>
            </a:extLst>
          </p:cNvPr>
          <p:cNvSpPr txBox="1"/>
          <p:nvPr/>
        </p:nvSpPr>
        <p:spPr>
          <a:xfrm>
            <a:off x="5221169" y="1371616"/>
            <a:ext cx="2599808" cy="1200329"/>
          </a:xfrm>
          <a:prstGeom prst="rect">
            <a:avLst/>
          </a:prstGeom>
          <a:noFill/>
        </p:spPr>
        <p:txBody>
          <a:bodyPr wrap="square" rtlCol="0">
            <a:spAutoFit/>
          </a:bodyPr>
          <a:lstStyle/>
          <a:p>
            <a:pPr algn="ctr"/>
            <a:r>
              <a:rPr lang="en-US" sz="2400" b="1" dirty="0"/>
              <a:t>STAC members encouraged to participate</a:t>
            </a:r>
          </a:p>
        </p:txBody>
      </p:sp>
      <p:cxnSp>
        <p:nvCxnSpPr>
          <p:cNvPr id="34" name="Straight Arrow Connector 33">
            <a:extLst>
              <a:ext uri="{FF2B5EF4-FFF2-40B4-BE49-F238E27FC236}">
                <a16:creationId xmlns:a16="http://schemas.microsoft.com/office/drawing/2014/main" id="{C87C6357-D3E0-459C-AA96-EA53A4A2BA15}"/>
              </a:ext>
            </a:extLst>
          </p:cNvPr>
          <p:cNvCxnSpPr>
            <a:cxnSpLocks/>
          </p:cNvCxnSpPr>
          <p:nvPr/>
        </p:nvCxnSpPr>
        <p:spPr>
          <a:xfrm flipV="1">
            <a:off x="4794061" y="1897757"/>
            <a:ext cx="743082" cy="98650"/>
          </a:xfrm>
          <a:prstGeom prst="straightConnector1">
            <a:avLst/>
          </a:prstGeom>
          <a:ln w="57150">
            <a:solidFill>
              <a:srgbClr val="D60093"/>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4D933AE-C37F-49B6-B6E2-9FE4E8D5C01E}"/>
              </a:ext>
            </a:extLst>
          </p:cNvPr>
          <p:cNvSpPr txBox="1"/>
          <p:nvPr/>
        </p:nvSpPr>
        <p:spPr>
          <a:xfrm>
            <a:off x="280441" y="176857"/>
            <a:ext cx="11039113" cy="769441"/>
          </a:xfrm>
          <a:prstGeom prst="rect">
            <a:avLst/>
          </a:prstGeom>
          <a:noFill/>
        </p:spPr>
        <p:txBody>
          <a:bodyPr wrap="square" rtlCol="0">
            <a:spAutoFit/>
          </a:bodyPr>
          <a:lstStyle/>
          <a:p>
            <a:r>
              <a:rPr lang="en-US" sz="4400" dirty="0">
                <a:solidFill>
                  <a:schemeClr val="bg1"/>
                </a:solidFill>
              </a:rPr>
              <a:t>Clean Water cohort SRS schedule</a:t>
            </a:r>
          </a:p>
        </p:txBody>
      </p:sp>
      <p:sp>
        <p:nvSpPr>
          <p:cNvPr id="45" name="TextBox 44">
            <a:extLst>
              <a:ext uri="{FF2B5EF4-FFF2-40B4-BE49-F238E27FC236}">
                <a16:creationId xmlns:a16="http://schemas.microsoft.com/office/drawing/2014/main" id="{32D53AC4-D75F-4764-BFF8-4AB894B224EB}"/>
              </a:ext>
            </a:extLst>
          </p:cNvPr>
          <p:cNvSpPr txBox="1"/>
          <p:nvPr/>
        </p:nvSpPr>
        <p:spPr>
          <a:xfrm>
            <a:off x="9211191" y="2225456"/>
            <a:ext cx="2599808" cy="892552"/>
          </a:xfrm>
          <a:prstGeom prst="rect">
            <a:avLst/>
          </a:prstGeom>
          <a:noFill/>
        </p:spPr>
        <p:txBody>
          <a:bodyPr wrap="square" rtlCol="0">
            <a:spAutoFit/>
          </a:bodyPr>
          <a:lstStyle/>
          <a:p>
            <a:pPr algn="ctr"/>
            <a:r>
              <a:rPr lang="en-US" sz="2600" dirty="0"/>
              <a:t>STAC science needs discussion</a:t>
            </a:r>
          </a:p>
        </p:txBody>
      </p:sp>
    </p:spTree>
    <p:extLst>
      <p:ext uri="{BB962C8B-B14F-4D97-AF65-F5344CB8AC3E}">
        <p14:creationId xmlns:p14="http://schemas.microsoft.com/office/powerpoint/2010/main" val="134028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19520" y="0"/>
            <a:ext cx="12225560" cy="1146492"/>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729EAB7F-F967-444B-A769-AA0D9975D42D}" type="slidenum">
              <a:rPr lang="en-US" smtClean="0"/>
              <a:t>8</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19519" y="176857"/>
            <a:ext cx="11339074" cy="769441"/>
          </a:xfrm>
          <a:prstGeom prst="rect">
            <a:avLst/>
          </a:prstGeom>
          <a:noFill/>
        </p:spPr>
        <p:txBody>
          <a:bodyPr wrap="square" rtlCol="0">
            <a:spAutoFit/>
          </a:bodyPr>
          <a:lstStyle/>
          <a:p>
            <a:r>
              <a:rPr lang="en-US" sz="4400" dirty="0">
                <a:solidFill>
                  <a:schemeClr val="bg1"/>
                </a:solidFill>
              </a:rPr>
              <a:t>Clean Water Cohort</a:t>
            </a:r>
          </a:p>
        </p:txBody>
      </p:sp>
      <p:sp>
        <p:nvSpPr>
          <p:cNvPr id="3" name="TextBox 2">
            <a:extLst>
              <a:ext uri="{FF2B5EF4-FFF2-40B4-BE49-F238E27FC236}">
                <a16:creationId xmlns:a16="http://schemas.microsoft.com/office/drawing/2014/main" id="{91B33871-CDBB-4F18-AF06-2A849EBA8C5B}"/>
              </a:ext>
            </a:extLst>
          </p:cNvPr>
          <p:cNvSpPr txBox="1"/>
          <p:nvPr/>
        </p:nvSpPr>
        <p:spPr>
          <a:xfrm>
            <a:off x="257793" y="1317988"/>
            <a:ext cx="11948247" cy="5632311"/>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t>2025 Watershed Implementation Plans: </a:t>
            </a:r>
            <a:r>
              <a:rPr lang="en-US" sz="2800" dirty="0"/>
              <a:t>By 2025, have all practices and controls installed to achieve the Bay’s dissolved oxygen, water clarity/submerged aquatic vegetation and chlorophyll a standards as articulated in the Chesapeake Bay TMDL document.</a:t>
            </a:r>
          </a:p>
          <a:p>
            <a:endParaRPr lang="en-US" sz="2800" dirty="0"/>
          </a:p>
          <a:p>
            <a:pPr marL="571500" indent="-571500">
              <a:buFont typeface="Wingdings" panose="05000000000000000000" pitchFamily="2" charset="2"/>
              <a:buChar char="Ø"/>
            </a:pPr>
            <a:r>
              <a:rPr lang="en-US" sz="3600" dirty="0"/>
              <a:t>Water Quality Standards Attainment &amp; Monitoring: </a:t>
            </a:r>
            <a:r>
              <a:rPr lang="en-US" sz="2800" dirty="0"/>
              <a:t>Continually improve the capacity to monitor and assess the effects of management actions being undertaken to implement the Bay TMDL and improve water quality. Use the monitoring results to report annually to the public on progress made in attaining established Bay water-quality standards and trends in reducing nutrients and sediment in the watershed.</a:t>
            </a:r>
          </a:p>
          <a:p>
            <a:pPr marL="571500" indent="-571500">
              <a:buFont typeface="Wingdings" panose="05000000000000000000" pitchFamily="2" charset="2"/>
              <a:buChar char="Ø"/>
            </a:pPr>
            <a:endParaRPr lang="en-US" sz="3600" dirty="0"/>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74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19520" y="0"/>
            <a:ext cx="12225560" cy="1146492"/>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729EAB7F-F967-444B-A769-AA0D9975D42D}" type="slidenum">
              <a:rPr lang="en-US" smtClean="0"/>
              <a:t>9</a:t>
            </a:fld>
            <a:endParaRPr lang="en-US" dirty="0"/>
          </a:p>
        </p:txBody>
      </p:sp>
      <p:sp>
        <p:nvSpPr>
          <p:cNvPr id="6" name="TextBox 5">
            <a:extLst>
              <a:ext uri="{FF2B5EF4-FFF2-40B4-BE49-F238E27FC236}">
                <a16:creationId xmlns:a16="http://schemas.microsoft.com/office/drawing/2014/main" id="{C92D6EE5-6902-4436-A213-8C39EB9F9F44}"/>
              </a:ext>
            </a:extLst>
          </p:cNvPr>
          <p:cNvSpPr txBox="1"/>
          <p:nvPr/>
        </p:nvSpPr>
        <p:spPr>
          <a:xfrm>
            <a:off x="-19519" y="176857"/>
            <a:ext cx="11339074" cy="769441"/>
          </a:xfrm>
          <a:prstGeom prst="rect">
            <a:avLst/>
          </a:prstGeom>
          <a:noFill/>
        </p:spPr>
        <p:txBody>
          <a:bodyPr wrap="square" rtlCol="0">
            <a:spAutoFit/>
          </a:bodyPr>
          <a:lstStyle/>
          <a:p>
            <a:r>
              <a:rPr lang="en-US" sz="4400" dirty="0">
                <a:solidFill>
                  <a:schemeClr val="bg1"/>
                </a:solidFill>
              </a:rPr>
              <a:t>Clean Water Cohort</a:t>
            </a:r>
          </a:p>
        </p:txBody>
      </p:sp>
      <p:sp>
        <p:nvSpPr>
          <p:cNvPr id="3" name="TextBox 2">
            <a:extLst>
              <a:ext uri="{FF2B5EF4-FFF2-40B4-BE49-F238E27FC236}">
                <a16:creationId xmlns:a16="http://schemas.microsoft.com/office/drawing/2014/main" id="{91B33871-CDBB-4F18-AF06-2A849EBA8C5B}"/>
              </a:ext>
            </a:extLst>
          </p:cNvPr>
          <p:cNvSpPr txBox="1"/>
          <p:nvPr/>
        </p:nvSpPr>
        <p:spPr>
          <a:xfrm>
            <a:off x="257793" y="1317988"/>
            <a:ext cx="11948247" cy="5262979"/>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t>Toxic Contaminants Research: </a:t>
            </a:r>
            <a:r>
              <a:rPr lang="en-US" sz="2400" dirty="0"/>
              <a:t>Continually increase our understanding of the impacts and mitigation options for toxic contaminants. Develop a research agenda and further characterize the occurrence, concentrations, sources and effects of mercury, polychlorinated biphenyls (PCBs) and other contaminants of emerging and widespread concern. In addition, identify which best management practices might provide multiple benefits of reducing nutrient and sediment pollution as well as toxic contaminants in waterways.</a:t>
            </a:r>
          </a:p>
          <a:p>
            <a:pPr marL="571500" indent="-571500">
              <a:buFont typeface="Wingdings" panose="05000000000000000000" pitchFamily="2" charset="2"/>
              <a:buChar char="Ø"/>
            </a:pPr>
            <a:r>
              <a:rPr lang="en-US" sz="3600" dirty="0"/>
              <a:t>Toxic Contaminants Policy &amp; Prevention: </a:t>
            </a:r>
            <a:r>
              <a:rPr lang="en-US" sz="2400" dirty="0"/>
              <a:t>Continually improve practices and controls that reduce and prevent the effects of toxic contaminants below levels that harm aquatic systems and humans. Build on existing programs to reduce the amount and effects of polychlorinated biphenyls (PCBs) in the Bay and watershed. Use research findings to evaluate the implementation of additional policies, programs and practices for other contaminants that need to be further reduced or eliminated.</a:t>
            </a: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452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3633</TotalTime>
  <Words>474</Words>
  <Application>Microsoft Office PowerPoint</Application>
  <PresentationFormat>Widescreen</PresentationFormat>
  <Paragraphs>65</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Trentacoste, Emily</dc:creator>
  <cp:lastModifiedBy>Trentacoste, Emily</cp:lastModifiedBy>
  <cp:revision>161</cp:revision>
  <cp:lastPrinted>2019-02-08T13:28:39Z</cp:lastPrinted>
  <dcterms:created xsi:type="dcterms:W3CDTF">2018-06-11T17:16:48Z</dcterms:created>
  <dcterms:modified xsi:type="dcterms:W3CDTF">2020-09-16T02:38:18Z</dcterms:modified>
</cp:coreProperties>
</file>