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B0604020202020204" charset="0"/>
      <p:regular r:id="rId13"/>
      <p:bold r:id="rId14"/>
      <p:italic r:id="rId15"/>
      <p:boldItalic r:id="rId16"/>
    </p:embeddedFont>
    <p:embeddedFont>
      <p:font typeface="Nunito" panose="020B0604020202020204" charset="0"/>
      <p:regular r:id="rId17"/>
      <p:bold r:id="rId18"/>
      <p:italic r:id="rId19"/>
      <p:boldItalic r:id="rId20"/>
    </p:embeddedFont>
    <p:embeddedFont>
      <p:font typeface="PT Serif"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hesapeakebay.ne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6fa3c898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6fa3c8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Discover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7ede1b897_0_5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7ede1b897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7ede1b897_0_335: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7ede1b897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Daily posts that at a basic level show the geographic diversity of the watershed.</a:t>
            </a:r>
            <a:endParaRPr/>
          </a:p>
          <a:p>
            <a:pPr marL="0" lvl="0" indent="0" algn="l" rtl="0">
              <a:spcBef>
                <a:spcPts val="0"/>
              </a:spcBef>
              <a:spcAft>
                <a:spcPts val="0"/>
              </a:spcAft>
              <a:buNone/>
            </a:pPr>
            <a:endParaRPr/>
          </a:p>
          <a:p>
            <a:pPr marL="0" lvl="0" indent="0" algn="l" rtl="0">
              <a:spcBef>
                <a:spcPts val="0"/>
              </a:spcBef>
              <a:spcAft>
                <a:spcPts val="0"/>
              </a:spcAft>
              <a:buNone/>
            </a:pPr>
            <a:r>
              <a:rPr lang="en"/>
              <a:t>My job at a fundamental level is to introduce the Chesapeake watershed to itself, and to help people fall in love with the region so that they’ll want to take care of it.</a:t>
            </a:r>
            <a:endParaRPr/>
          </a:p>
          <a:p>
            <a:pPr marL="0" lvl="0" indent="0" algn="l" rtl="0">
              <a:spcBef>
                <a:spcPts val="0"/>
              </a:spcBef>
              <a:spcAft>
                <a:spcPts val="0"/>
              </a:spcAft>
              <a:buNone/>
            </a:pPr>
            <a:endParaRPr/>
          </a:p>
          <a:p>
            <a:pPr marL="0" lvl="0" indent="0" algn="l" rtl="0">
              <a:spcBef>
                <a:spcPts val="0"/>
              </a:spcBef>
              <a:spcAft>
                <a:spcPts val="0"/>
              </a:spcAft>
              <a:buNone/>
            </a:pPr>
            <a:r>
              <a:rPr lang="en"/>
              <a:t>You should follow us on social media.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7ede1b897_0_261: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7ede1b89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contribute stories and photos on </a:t>
            </a:r>
            <a:r>
              <a:rPr lang="en" u="sng">
                <a:solidFill>
                  <a:schemeClr val="hlink"/>
                </a:solidFill>
                <a:hlinkClick r:id="rId3"/>
              </a:rPr>
              <a:t>www.chesapeakebay.net</a:t>
            </a:r>
            <a:r>
              <a:rPr lang="en"/>
              <a:t> and sibling websites like ChesapeakeProgress and BayBackpack.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7ede1b897_0_417: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7ede1b897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also build our networks with communities and organizations, and I create programming and outreach that brings our science and outcomes to life. When I tell a story, I am often looking at the big picture and how things connect.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7ede1b897_0_492: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7ede1b897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also build our networks with communities and organizations, and I create programming and outreach that brings our science and outcomes to life. When I tell a story, I am often looking at the big picture and how things connect.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7ede1b897_0_406: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7ede1b897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a3c898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a3c89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7ede1b897_0_10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7ede1b89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7ede1b897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7ede1b897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Lato"/>
                <a:ea typeface="Lato"/>
                <a:cs typeface="Lato"/>
                <a:sym typeface="La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gradFill>
          <a:gsLst>
            <a:gs pos="0">
              <a:srgbClr val="86DFEB"/>
            </a:gs>
            <a:gs pos="100000">
              <a:srgbClr val="2BB1C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cDmPkT920vEs9xSLfkR3A1BixXJeZPBw/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rgbClr val="073763"/>
                </a:solidFill>
              </a:rPr>
              <a:t>Chesapeake Bay Program Communications Team</a:t>
            </a:r>
            <a:endParaRPr sz="4000">
              <a:solidFill>
                <a:srgbClr val="073763"/>
              </a:solidFill>
            </a:endParaRPr>
          </a:p>
        </p:txBody>
      </p:sp>
      <p:sp>
        <p:nvSpPr>
          <p:cNvPr id="55" name="Google Shape;55;p13"/>
          <p:cNvSpPr txBox="1">
            <a:spLocks noGrp="1"/>
          </p:cNvSpPr>
          <p:nvPr>
            <p:ph type="body" idx="2"/>
          </p:nvPr>
        </p:nvSpPr>
        <p:spPr>
          <a:xfrm>
            <a:off x="4519300" y="150"/>
            <a:ext cx="4624800" cy="5143500"/>
          </a:xfrm>
          <a:prstGeom prst="rect">
            <a:avLst/>
          </a:prstGeom>
          <a:solidFill>
            <a:srgbClr val="6AA84F"/>
          </a:solidFill>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Nunito"/>
              <a:buChar char="●"/>
            </a:pPr>
            <a:r>
              <a:rPr lang="en">
                <a:latin typeface="Nunito"/>
                <a:ea typeface="Nunito"/>
                <a:cs typeface="Nunito"/>
                <a:sym typeface="Nunito"/>
              </a:rPr>
              <a:t>Discover the Chesapeake</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State of the Chesapeake</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Learn the Issues</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In the News</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Style Guide</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Media Toolkits</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Products</a:t>
            </a:r>
            <a:endParaRPr>
              <a:latin typeface="Nunito"/>
              <a:ea typeface="Nunito"/>
              <a:cs typeface="Nunito"/>
              <a:sym typeface="Nunito"/>
            </a:endParaRPr>
          </a:p>
          <a:p>
            <a:pPr marL="457200" lvl="0" indent="-342900" algn="l" rtl="0">
              <a:spcBef>
                <a:spcPts val="1600"/>
              </a:spcBef>
              <a:spcAft>
                <a:spcPts val="0"/>
              </a:spcAft>
              <a:buSzPts val="1800"/>
              <a:buFont typeface="Nunito"/>
              <a:buChar char="●"/>
            </a:pPr>
            <a:r>
              <a:rPr lang="en">
                <a:latin typeface="Nunito"/>
                <a:ea typeface="Nunito"/>
                <a:cs typeface="Nunito"/>
                <a:sym typeface="Nunito"/>
              </a:rPr>
              <a:t>Multimedia</a:t>
            </a:r>
            <a:endParaRPr>
              <a:latin typeface="Nunito"/>
              <a:ea typeface="Nunito"/>
              <a:cs typeface="Nunito"/>
              <a:sym typeface="Nunito"/>
            </a:endParaRPr>
          </a:p>
          <a:p>
            <a:pPr marL="457200" lvl="0" indent="-342900" algn="l" rtl="0">
              <a:spcBef>
                <a:spcPts val="1600"/>
              </a:spcBef>
              <a:spcAft>
                <a:spcPts val="1600"/>
              </a:spcAft>
              <a:buSzPts val="1800"/>
              <a:buFont typeface="Nunito"/>
              <a:buChar char="●"/>
            </a:pPr>
            <a:r>
              <a:rPr lang="en">
                <a:latin typeface="Nunito"/>
                <a:ea typeface="Nunito"/>
                <a:cs typeface="Nunito"/>
                <a:sym typeface="Nunito"/>
              </a:rPr>
              <a:t>Social Media</a:t>
            </a: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1195225"/>
            <a:ext cx="3021600" cy="35721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Define acronyms</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Don’t repeat</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Go global</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Case study detail</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Draw connections</a:t>
            </a:r>
            <a:endParaRPr sz="2100">
              <a:solidFill>
                <a:srgbClr val="000000"/>
              </a:solidFill>
              <a:latin typeface="Nunito"/>
              <a:ea typeface="Nunito"/>
              <a:cs typeface="Nunito"/>
              <a:sym typeface="Nunito"/>
            </a:endParaRPr>
          </a:p>
          <a:p>
            <a:pPr marL="0" lvl="0" indent="0" algn="l" rtl="0">
              <a:spcBef>
                <a:spcPts val="0"/>
              </a:spcBef>
              <a:spcAft>
                <a:spcPts val="0"/>
              </a:spcAft>
              <a:buNone/>
            </a:pPr>
            <a:endParaRPr sz="2100">
              <a:solidFill>
                <a:srgbClr val="000000"/>
              </a:solidFill>
              <a:latin typeface="Nunito"/>
              <a:ea typeface="Nunito"/>
              <a:cs typeface="Nunito"/>
              <a:sym typeface="Nunito"/>
            </a:endParaRPr>
          </a:p>
        </p:txBody>
      </p:sp>
      <p:sp>
        <p:nvSpPr>
          <p:cNvPr id="122" name="Google Shape;122;p22"/>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STAC and Comms</a:t>
            </a:r>
            <a:endParaRPr sz="2400" b="1">
              <a:solidFill>
                <a:srgbClr val="073763"/>
              </a:solidFill>
            </a:endParaRPr>
          </a:p>
        </p:txBody>
      </p:sp>
      <p:sp>
        <p:nvSpPr>
          <p:cNvPr id="123" name="Google Shape;123;p22"/>
          <p:cNvSpPr txBox="1">
            <a:spLocks noGrp="1"/>
          </p:cNvSpPr>
          <p:nvPr>
            <p:ph type="title"/>
          </p:nvPr>
        </p:nvSpPr>
        <p:spPr>
          <a:xfrm>
            <a:off x="4833575" y="1582525"/>
            <a:ext cx="3021600" cy="2797500"/>
          </a:xfrm>
          <a:prstGeom prst="rect">
            <a:avLst/>
          </a:prstGeom>
        </p:spPr>
        <p:txBody>
          <a:bodyPr spcFirstLastPara="1" wrap="square" lIns="91425" tIns="91425" rIns="91425" bIns="91425" anchor="ctr" anchorCtr="0">
            <a:noAutofit/>
          </a:bodyPr>
          <a:lstStyle/>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Communicate</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Outreach needs</a:t>
            </a:r>
            <a:endParaRPr sz="2100">
              <a:solidFill>
                <a:srgbClr val="000000"/>
              </a:solidFill>
              <a:latin typeface="Nunito"/>
              <a:ea typeface="Nunito"/>
              <a:cs typeface="Nunito"/>
              <a:sym typeface="Nunito"/>
            </a:endParaRPr>
          </a:p>
          <a:p>
            <a:pPr marL="457200" lvl="0" indent="-361950" algn="l" rtl="0">
              <a:spcBef>
                <a:spcPts val="0"/>
              </a:spcBef>
              <a:spcAft>
                <a:spcPts val="0"/>
              </a:spcAft>
              <a:buClr>
                <a:srgbClr val="000000"/>
              </a:buClr>
              <a:buSzPts val="2100"/>
              <a:buFont typeface="Nunito"/>
              <a:buChar char="●"/>
            </a:pPr>
            <a:r>
              <a:rPr lang="en" sz="2100">
                <a:solidFill>
                  <a:srgbClr val="000000"/>
                </a:solidFill>
                <a:latin typeface="Nunito"/>
                <a:ea typeface="Nunito"/>
                <a:cs typeface="Nunito"/>
                <a:sym typeface="Nunito"/>
              </a:rPr>
              <a:t>Media contacts</a:t>
            </a:r>
            <a:endParaRPr sz="2100">
              <a:solidFill>
                <a:srgbClr val="000000"/>
              </a:solidFill>
              <a:latin typeface="Nunito"/>
              <a:ea typeface="Nunito"/>
              <a:cs typeface="Nunito"/>
              <a:sym typeface="Nunito"/>
            </a:endParaRPr>
          </a:p>
          <a:p>
            <a:pPr marL="0" lvl="0" indent="0" algn="l" rtl="0">
              <a:spcBef>
                <a:spcPts val="0"/>
              </a:spcBef>
              <a:spcAft>
                <a:spcPts val="0"/>
              </a:spcAft>
              <a:buNone/>
            </a:pPr>
            <a:endParaRPr sz="2100">
              <a:solidFill>
                <a:srgbClr val="000000"/>
              </a:solidFill>
              <a:latin typeface="Nunito"/>
              <a:ea typeface="Nunito"/>
              <a:cs typeface="Nunito"/>
              <a:sym typeface="Nunito"/>
            </a:endParaRPr>
          </a:p>
        </p:txBody>
      </p:sp>
      <p:sp>
        <p:nvSpPr>
          <p:cNvPr id="124" name="Google Shape;124;p22"/>
          <p:cNvSpPr txBox="1"/>
          <p:nvPr/>
        </p:nvSpPr>
        <p:spPr>
          <a:xfrm>
            <a:off x="461925" y="1295375"/>
            <a:ext cx="3021600" cy="4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t>Writing reports:</a:t>
            </a:r>
            <a:endParaRPr sz="1800" b="1" u="sng"/>
          </a:p>
        </p:txBody>
      </p:sp>
      <p:sp>
        <p:nvSpPr>
          <p:cNvPr id="125" name="Google Shape;125;p22"/>
          <p:cNvSpPr/>
          <p:nvPr/>
        </p:nvSpPr>
        <p:spPr>
          <a:xfrm>
            <a:off x="287125" y="1847675"/>
            <a:ext cx="2958900" cy="2022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472458" y="3497413"/>
            <a:ext cx="5487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61" name="Google Shape;61;p14"/>
          <p:cNvPicPr preferRelativeResize="0"/>
          <p:nvPr/>
        </p:nvPicPr>
        <p:blipFill rotWithShape="1">
          <a:blip r:embed="rId3">
            <a:alphaModFix/>
          </a:blip>
          <a:srcRect b="25849"/>
          <a:stretch/>
        </p:blipFill>
        <p:spPr>
          <a:xfrm>
            <a:off x="53725" y="-58225"/>
            <a:ext cx="8967425" cy="5143500"/>
          </a:xfrm>
          <a:prstGeom prst="rect">
            <a:avLst/>
          </a:prstGeom>
          <a:noFill/>
          <a:ln>
            <a:noFill/>
          </a:ln>
        </p:spPr>
      </p:pic>
      <p:sp>
        <p:nvSpPr>
          <p:cNvPr id="62" name="Google Shape;62;p14"/>
          <p:cNvSpPr/>
          <p:nvPr/>
        </p:nvSpPr>
        <p:spPr>
          <a:xfrm>
            <a:off x="2314050" y="4002581"/>
            <a:ext cx="4515900" cy="5337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PT Serif"/>
                <a:ea typeface="PT Serif"/>
                <a:cs typeface="PT Serif"/>
                <a:sym typeface="PT Serif"/>
              </a:rPr>
              <a:t>@chesbayprogram</a:t>
            </a:r>
            <a:endParaRPr sz="2400">
              <a:latin typeface="PT Serif"/>
              <a:ea typeface="PT Serif"/>
              <a:cs typeface="PT Serif"/>
              <a:sym typeface="PT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8" name="Google Shape;68;p15"/>
          <p:cNvSpPr txBox="1">
            <a:spLocks noGrp="1"/>
          </p:cNvSpPr>
          <p:nvPr>
            <p:ph type="sldNum" idx="12"/>
          </p:nvPr>
        </p:nvSpPr>
        <p:spPr>
          <a:xfrm>
            <a:off x="8472458" y="3497413"/>
            <a:ext cx="5487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9" name="Google Shape;69;p15"/>
          <p:cNvSpPr txBox="1">
            <a:spLocks noGrp="1"/>
          </p:cNvSpPr>
          <p:nvPr>
            <p:ph type="body" idx="2"/>
          </p:nvPr>
        </p:nvSpPr>
        <p:spPr>
          <a:xfrm>
            <a:off x="48324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0" name="Google Shape;70;p15"/>
          <p:cNvPicPr preferRelativeResize="0"/>
          <p:nvPr/>
        </p:nvPicPr>
        <p:blipFill rotWithShape="1">
          <a:blip r:embed="rId3">
            <a:alphaModFix/>
          </a:blip>
          <a:srcRect b="56215"/>
          <a:stretch/>
        </p:blipFill>
        <p:spPr>
          <a:xfrm>
            <a:off x="544733" y="864350"/>
            <a:ext cx="3766867" cy="4194041"/>
          </a:xfrm>
          <a:prstGeom prst="rect">
            <a:avLst/>
          </a:prstGeom>
          <a:noFill/>
          <a:ln>
            <a:noFill/>
          </a:ln>
        </p:spPr>
      </p:pic>
      <p:pic>
        <p:nvPicPr>
          <p:cNvPr id="71" name="Google Shape;71;p15"/>
          <p:cNvPicPr preferRelativeResize="0"/>
          <p:nvPr/>
        </p:nvPicPr>
        <p:blipFill rotWithShape="1">
          <a:blip r:embed="rId4">
            <a:alphaModFix/>
          </a:blip>
          <a:srcRect b="43149"/>
          <a:stretch/>
        </p:blipFill>
        <p:spPr>
          <a:xfrm>
            <a:off x="4832400" y="864362"/>
            <a:ext cx="3640046" cy="4194036"/>
          </a:xfrm>
          <a:prstGeom prst="rect">
            <a:avLst/>
          </a:prstGeom>
          <a:noFill/>
          <a:ln>
            <a:noFill/>
          </a:ln>
        </p:spPr>
      </p:pic>
      <p:sp>
        <p:nvSpPr>
          <p:cNvPr id="72" name="Google Shape;72;p15"/>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www.chesapeakebay.net</a:t>
            </a:r>
            <a:endParaRPr sz="2400" b="1">
              <a:solidFill>
                <a:srgbClr val="07376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8" name="Google Shape;78;p16"/>
          <p:cNvSpPr txBox="1">
            <a:spLocks noGrp="1"/>
          </p:cNvSpPr>
          <p:nvPr>
            <p:ph type="sldNum" idx="12"/>
          </p:nvPr>
        </p:nvSpPr>
        <p:spPr>
          <a:xfrm>
            <a:off x="8472458" y="3497413"/>
            <a:ext cx="5487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79" name="Google Shape;79;p16"/>
          <p:cNvSpPr txBox="1">
            <a:spLocks noGrp="1"/>
          </p:cNvSpPr>
          <p:nvPr>
            <p:ph type="body" idx="2"/>
          </p:nvPr>
        </p:nvSpPr>
        <p:spPr>
          <a:xfrm>
            <a:off x="48324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0" name="Google Shape;80;p16"/>
          <p:cNvPicPr preferRelativeResize="0"/>
          <p:nvPr/>
        </p:nvPicPr>
        <p:blipFill>
          <a:blip r:embed="rId3">
            <a:alphaModFix/>
          </a:blip>
          <a:stretch>
            <a:fillRect/>
          </a:stretch>
        </p:blipFill>
        <p:spPr>
          <a:xfrm>
            <a:off x="996044" y="864350"/>
            <a:ext cx="3449430" cy="4191625"/>
          </a:xfrm>
          <a:prstGeom prst="rect">
            <a:avLst/>
          </a:prstGeom>
          <a:noFill/>
          <a:ln>
            <a:noFill/>
          </a:ln>
        </p:spPr>
      </p:pic>
      <p:pic>
        <p:nvPicPr>
          <p:cNvPr id="81" name="Google Shape;81;p16"/>
          <p:cNvPicPr preferRelativeResize="0"/>
          <p:nvPr/>
        </p:nvPicPr>
        <p:blipFill>
          <a:blip r:embed="rId4">
            <a:alphaModFix/>
          </a:blip>
          <a:stretch>
            <a:fillRect/>
          </a:stretch>
        </p:blipFill>
        <p:spPr>
          <a:xfrm>
            <a:off x="4586338" y="864350"/>
            <a:ext cx="3611371" cy="4191624"/>
          </a:xfrm>
          <a:prstGeom prst="rect">
            <a:avLst/>
          </a:prstGeom>
          <a:noFill/>
          <a:ln>
            <a:noFill/>
          </a:ln>
        </p:spPr>
      </p:pic>
      <p:sp>
        <p:nvSpPr>
          <p:cNvPr id="82" name="Google Shape;82;p16"/>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Outreach materials</a:t>
            </a:r>
            <a:endParaRPr sz="2400" b="1">
              <a:solidFill>
                <a:srgbClr val="07376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3117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8" name="Google Shape;88;p17"/>
          <p:cNvSpPr txBox="1">
            <a:spLocks noGrp="1"/>
          </p:cNvSpPr>
          <p:nvPr>
            <p:ph type="sldNum" idx="12"/>
          </p:nvPr>
        </p:nvSpPr>
        <p:spPr>
          <a:xfrm>
            <a:off x="8472458" y="3497413"/>
            <a:ext cx="5487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9" name="Google Shape;89;p17"/>
          <p:cNvSpPr txBox="1">
            <a:spLocks noGrp="1"/>
          </p:cNvSpPr>
          <p:nvPr>
            <p:ph type="body" idx="2"/>
          </p:nvPr>
        </p:nvSpPr>
        <p:spPr>
          <a:xfrm>
            <a:off x="48324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7"/>
          <p:cNvPicPr preferRelativeResize="0"/>
          <p:nvPr/>
        </p:nvPicPr>
        <p:blipFill>
          <a:blip r:embed="rId3">
            <a:alphaModFix/>
          </a:blip>
          <a:stretch>
            <a:fillRect/>
          </a:stretch>
        </p:blipFill>
        <p:spPr>
          <a:xfrm>
            <a:off x="1354024" y="864350"/>
            <a:ext cx="6435961" cy="4293275"/>
          </a:xfrm>
          <a:prstGeom prst="rect">
            <a:avLst/>
          </a:prstGeom>
          <a:noFill/>
          <a:ln>
            <a:noFill/>
          </a:ln>
        </p:spPr>
      </p:pic>
      <p:sp>
        <p:nvSpPr>
          <p:cNvPr id="91" name="Google Shape;91;p17"/>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Outreach</a:t>
            </a:r>
            <a:endParaRPr sz="2400" b="1">
              <a:solidFill>
                <a:srgbClr val="07376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sldNum" idx="12"/>
          </p:nvPr>
        </p:nvSpPr>
        <p:spPr>
          <a:xfrm>
            <a:off x="8472458" y="3497413"/>
            <a:ext cx="548700" cy="29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97" name="Google Shape;97;p18"/>
          <p:cNvSpPr txBox="1">
            <a:spLocks noGrp="1"/>
          </p:cNvSpPr>
          <p:nvPr>
            <p:ph type="body" idx="2"/>
          </p:nvPr>
        </p:nvSpPr>
        <p:spPr>
          <a:xfrm>
            <a:off x="4832400" y="864356"/>
            <a:ext cx="3999900" cy="25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8"/>
          <p:cNvPicPr preferRelativeResize="0"/>
          <p:nvPr/>
        </p:nvPicPr>
        <p:blipFill>
          <a:blip r:embed="rId3">
            <a:alphaModFix/>
          </a:blip>
          <a:stretch>
            <a:fillRect/>
          </a:stretch>
        </p:blipFill>
        <p:spPr>
          <a:xfrm>
            <a:off x="2973225" y="71500"/>
            <a:ext cx="3429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70025" y="1302675"/>
            <a:ext cx="8375700" cy="330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Nunito"/>
                <a:ea typeface="Nunito"/>
                <a:cs typeface="Nunito"/>
                <a:sym typeface="Nunito"/>
              </a:rPr>
              <a:t>Microplastics in the Chesapeake Bay and its Watershed: State of the Knowledge, Data Gaps, and Relationship to Management Goals</a:t>
            </a:r>
            <a:endParaRPr sz="2000">
              <a:solidFill>
                <a:srgbClr val="000000"/>
              </a:solidFill>
              <a:latin typeface="Nunito"/>
              <a:ea typeface="Nunito"/>
              <a:cs typeface="Nunito"/>
              <a:sym typeface="Nunito"/>
            </a:endParaRPr>
          </a:p>
          <a:p>
            <a:pPr marL="0" lvl="0" indent="0" algn="l" rtl="0">
              <a:spcBef>
                <a:spcPts val="0"/>
              </a:spcBef>
              <a:spcAft>
                <a:spcPts val="0"/>
              </a:spcAft>
              <a:buNone/>
            </a:pPr>
            <a:endParaRPr sz="2000">
              <a:solidFill>
                <a:srgbClr val="000000"/>
              </a:solidFill>
              <a:latin typeface="Nunito"/>
              <a:ea typeface="Nunito"/>
              <a:cs typeface="Nunito"/>
              <a:sym typeface="Nunito"/>
            </a:endParaRPr>
          </a:p>
          <a:p>
            <a:pPr marL="0" lvl="0" indent="0" algn="l" rtl="0">
              <a:spcBef>
                <a:spcPts val="0"/>
              </a:spcBef>
              <a:spcAft>
                <a:spcPts val="0"/>
              </a:spcAft>
              <a:buNone/>
            </a:pPr>
            <a:r>
              <a:rPr lang="en" sz="2000">
                <a:solidFill>
                  <a:srgbClr val="000000"/>
                </a:solidFill>
                <a:latin typeface="Nunito"/>
                <a:ea typeface="Nunito"/>
                <a:cs typeface="Nunito"/>
                <a:sym typeface="Nunito"/>
              </a:rPr>
              <a:t>Establishing Multifunctional Riparian Buffers: How do we accelerate riparian buffer plantings across the Chesapeake Bay with the greatest economic, social and environmental impacts?</a:t>
            </a:r>
            <a:endParaRPr sz="2000">
              <a:solidFill>
                <a:srgbClr val="000000"/>
              </a:solidFill>
              <a:latin typeface="Nunito"/>
              <a:ea typeface="Nunito"/>
              <a:cs typeface="Nunito"/>
              <a:sym typeface="Nunito"/>
            </a:endParaRPr>
          </a:p>
          <a:p>
            <a:pPr marL="0" lvl="0" indent="0" algn="l" rtl="0">
              <a:spcBef>
                <a:spcPts val="0"/>
              </a:spcBef>
              <a:spcAft>
                <a:spcPts val="0"/>
              </a:spcAft>
              <a:buNone/>
            </a:pPr>
            <a:endParaRPr sz="2000">
              <a:solidFill>
                <a:srgbClr val="000000"/>
              </a:solidFill>
              <a:latin typeface="Nunito"/>
              <a:ea typeface="Nunito"/>
              <a:cs typeface="Nunito"/>
              <a:sym typeface="Nunito"/>
            </a:endParaRPr>
          </a:p>
          <a:p>
            <a:pPr marL="0" lvl="0" indent="0" algn="l" rtl="0">
              <a:spcBef>
                <a:spcPts val="0"/>
              </a:spcBef>
              <a:spcAft>
                <a:spcPts val="0"/>
              </a:spcAft>
              <a:buNone/>
            </a:pPr>
            <a:r>
              <a:rPr lang="en" sz="2000">
                <a:solidFill>
                  <a:srgbClr val="000000"/>
                </a:solidFill>
                <a:latin typeface="Nunito"/>
                <a:ea typeface="Nunito"/>
                <a:cs typeface="Nunito"/>
                <a:sym typeface="Nunito"/>
              </a:rPr>
              <a:t>Understanding and Explaining 30 Years of Water Clarity Trends in the Chesapeake Bay’s Tidal Waters</a:t>
            </a:r>
            <a:endParaRPr sz="2000">
              <a:solidFill>
                <a:srgbClr val="000000"/>
              </a:solidFill>
              <a:latin typeface="Nunito"/>
              <a:ea typeface="Nunito"/>
              <a:cs typeface="Nunito"/>
              <a:sym typeface="Nunito"/>
            </a:endParaRPr>
          </a:p>
          <a:p>
            <a:pPr marL="0" lvl="0" indent="0" algn="l" rtl="0">
              <a:spcBef>
                <a:spcPts val="0"/>
              </a:spcBef>
              <a:spcAft>
                <a:spcPts val="0"/>
              </a:spcAft>
              <a:buNone/>
            </a:pPr>
            <a:endParaRPr sz="2000">
              <a:solidFill>
                <a:srgbClr val="000000"/>
              </a:solidFill>
              <a:latin typeface="Nunito"/>
              <a:ea typeface="Nunito"/>
              <a:cs typeface="Nunito"/>
              <a:sym typeface="Nunito"/>
            </a:endParaRPr>
          </a:p>
          <a:p>
            <a:pPr marL="0" lvl="0" indent="0" algn="l" rtl="0">
              <a:spcBef>
                <a:spcPts val="0"/>
              </a:spcBef>
              <a:spcAft>
                <a:spcPts val="0"/>
              </a:spcAft>
              <a:buNone/>
            </a:pPr>
            <a:r>
              <a:rPr lang="en" sz="2000">
                <a:solidFill>
                  <a:srgbClr val="000000"/>
                </a:solidFill>
                <a:latin typeface="Nunito"/>
                <a:ea typeface="Nunito"/>
                <a:cs typeface="Nunito"/>
                <a:sym typeface="Nunito"/>
              </a:rPr>
              <a:t>Integrating Science and Developing Approaches to Inform Management for Contaminants of Concern in Agricultural and Urban Settings</a:t>
            </a:r>
            <a:endParaRPr sz="2000">
              <a:solidFill>
                <a:srgbClr val="000000"/>
              </a:solidFill>
              <a:latin typeface="Nunito"/>
              <a:ea typeface="Nunito"/>
              <a:cs typeface="Nunito"/>
              <a:sym typeface="Nunito"/>
            </a:endParaRPr>
          </a:p>
        </p:txBody>
      </p:sp>
      <p:sp>
        <p:nvSpPr>
          <p:cNvPr id="104" name="Google Shape;104;p19"/>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STAC Reports</a:t>
            </a:r>
            <a:endParaRPr sz="2400" b="1">
              <a:solidFill>
                <a:srgbClr val="07376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1195225"/>
            <a:ext cx="8520600" cy="357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a:solidFill>
                  <a:srgbClr val="000000"/>
                </a:solidFill>
                <a:latin typeface="Nunito"/>
                <a:ea typeface="Nunito"/>
                <a:cs typeface="Nunito"/>
                <a:sym typeface="Nunito"/>
              </a:rPr>
              <a:t>Small plastics are a big problem</a:t>
            </a:r>
            <a:endParaRPr sz="2100">
              <a:solidFill>
                <a:srgbClr val="000000"/>
              </a:solidFill>
              <a:latin typeface="Nunito"/>
              <a:ea typeface="Nunito"/>
              <a:cs typeface="Nunito"/>
              <a:sym typeface="Nunito"/>
            </a:endParaRPr>
          </a:p>
          <a:p>
            <a:pPr marL="0" lvl="0" indent="0" algn="l" rtl="0">
              <a:spcBef>
                <a:spcPts val="0"/>
              </a:spcBef>
              <a:spcAft>
                <a:spcPts val="0"/>
              </a:spcAft>
              <a:buNone/>
            </a:pPr>
            <a:endParaRPr sz="2100">
              <a:solidFill>
                <a:srgbClr val="000000"/>
              </a:solidFill>
              <a:latin typeface="Nunito"/>
              <a:ea typeface="Nunito"/>
              <a:cs typeface="Nunito"/>
              <a:sym typeface="Nunito"/>
            </a:endParaRPr>
          </a:p>
          <a:p>
            <a:pPr marL="0" lvl="0" indent="0" algn="l" rtl="0">
              <a:spcBef>
                <a:spcPts val="0"/>
              </a:spcBef>
              <a:spcAft>
                <a:spcPts val="0"/>
              </a:spcAft>
              <a:buNone/>
            </a:pPr>
            <a:r>
              <a:rPr lang="en" sz="2100">
                <a:solidFill>
                  <a:srgbClr val="000000"/>
                </a:solidFill>
                <a:latin typeface="Nunito"/>
                <a:ea typeface="Nunito"/>
                <a:cs typeface="Nunito"/>
                <a:sym typeface="Nunito"/>
              </a:rPr>
              <a:t>What’s in a tree? Oxygen, food, clean water and money</a:t>
            </a:r>
            <a:endParaRPr sz="2100">
              <a:solidFill>
                <a:srgbClr val="000000"/>
              </a:solidFill>
              <a:latin typeface="Nunito"/>
              <a:ea typeface="Nunito"/>
              <a:cs typeface="Nunito"/>
              <a:sym typeface="Nunito"/>
            </a:endParaRPr>
          </a:p>
          <a:p>
            <a:pPr marL="0" lvl="0" indent="0" algn="l" rtl="0">
              <a:spcBef>
                <a:spcPts val="0"/>
              </a:spcBef>
              <a:spcAft>
                <a:spcPts val="0"/>
              </a:spcAft>
              <a:buNone/>
            </a:pPr>
            <a:r>
              <a:rPr lang="en" sz="2100">
                <a:solidFill>
                  <a:srgbClr val="000000"/>
                </a:solidFill>
                <a:latin typeface="Nunito"/>
                <a:ea typeface="Nunito"/>
                <a:cs typeface="Nunito"/>
                <a:sym typeface="Nunito"/>
              </a:rPr>
              <a:t>			|</a:t>
            </a:r>
            <a:endParaRPr sz="2100">
              <a:solidFill>
                <a:srgbClr val="000000"/>
              </a:solidFill>
              <a:latin typeface="Nunito"/>
              <a:ea typeface="Nunito"/>
              <a:cs typeface="Nunito"/>
              <a:sym typeface="Nunito"/>
            </a:endParaRPr>
          </a:p>
          <a:p>
            <a:pPr marL="0" lvl="0" indent="0" algn="l" rtl="0">
              <a:spcBef>
                <a:spcPts val="0"/>
              </a:spcBef>
              <a:spcAft>
                <a:spcPts val="0"/>
              </a:spcAft>
              <a:buNone/>
            </a:pPr>
            <a:r>
              <a:rPr lang="en" sz="2100">
                <a:solidFill>
                  <a:srgbClr val="000000"/>
                </a:solidFill>
                <a:latin typeface="Nunito"/>
                <a:ea typeface="Nunito"/>
                <a:cs typeface="Nunito"/>
                <a:sym typeface="Nunito"/>
              </a:rPr>
              <a:t>Planting buffers for the future</a:t>
            </a:r>
            <a:endParaRPr sz="2100">
              <a:solidFill>
                <a:srgbClr val="000000"/>
              </a:solidFill>
              <a:latin typeface="Nunito"/>
              <a:ea typeface="Nunito"/>
              <a:cs typeface="Nunito"/>
              <a:sym typeface="Nunito"/>
            </a:endParaRPr>
          </a:p>
          <a:p>
            <a:pPr marL="0" lvl="0" indent="0" algn="l" rtl="0">
              <a:spcBef>
                <a:spcPts val="0"/>
              </a:spcBef>
              <a:spcAft>
                <a:spcPts val="0"/>
              </a:spcAft>
              <a:buNone/>
            </a:pPr>
            <a:endParaRPr sz="2100">
              <a:solidFill>
                <a:srgbClr val="000000"/>
              </a:solidFill>
              <a:latin typeface="Nunito"/>
              <a:ea typeface="Nunito"/>
              <a:cs typeface="Nunito"/>
              <a:sym typeface="Nunito"/>
            </a:endParaRPr>
          </a:p>
          <a:p>
            <a:pPr marL="0" lvl="0" indent="0" algn="l" rtl="0">
              <a:spcBef>
                <a:spcPts val="0"/>
              </a:spcBef>
              <a:spcAft>
                <a:spcPts val="0"/>
              </a:spcAft>
              <a:buNone/>
            </a:pPr>
            <a:r>
              <a:rPr lang="en" sz="2100">
                <a:solidFill>
                  <a:srgbClr val="000000"/>
                </a:solidFill>
                <a:latin typeface="Nunito"/>
                <a:ea typeface="Nunito"/>
                <a:cs typeface="Nunito"/>
                <a:sym typeface="Nunito"/>
              </a:rPr>
              <a:t>A look back at 30 years of water clarity</a:t>
            </a:r>
            <a:endParaRPr sz="2100">
              <a:solidFill>
                <a:srgbClr val="000000"/>
              </a:solidFill>
              <a:latin typeface="Nunito"/>
              <a:ea typeface="Nunito"/>
              <a:cs typeface="Nunito"/>
              <a:sym typeface="Nunito"/>
            </a:endParaRPr>
          </a:p>
          <a:p>
            <a:pPr marL="0" lvl="0" indent="0" algn="l" rtl="0">
              <a:spcBef>
                <a:spcPts val="0"/>
              </a:spcBef>
              <a:spcAft>
                <a:spcPts val="0"/>
              </a:spcAft>
              <a:buNone/>
            </a:pPr>
            <a:endParaRPr sz="2100">
              <a:solidFill>
                <a:srgbClr val="000000"/>
              </a:solidFill>
              <a:latin typeface="Nunito"/>
              <a:ea typeface="Nunito"/>
              <a:cs typeface="Nunito"/>
              <a:sym typeface="Nunito"/>
            </a:endParaRPr>
          </a:p>
          <a:p>
            <a:pPr marL="0" lvl="0" indent="0" algn="l" rtl="0">
              <a:spcBef>
                <a:spcPts val="0"/>
              </a:spcBef>
              <a:spcAft>
                <a:spcPts val="0"/>
              </a:spcAft>
              <a:buNone/>
            </a:pPr>
            <a:r>
              <a:rPr lang="en" sz="2100">
                <a:solidFill>
                  <a:srgbClr val="000000"/>
                </a:solidFill>
                <a:latin typeface="Nunito"/>
                <a:ea typeface="Nunito"/>
                <a:cs typeface="Nunito"/>
                <a:sym typeface="Nunito"/>
              </a:rPr>
              <a:t>A cocktail of contaminants in Chesapeake waters</a:t>
            </a:r>
            <a:endParaRPr sz="2100">
              <a:solidFill>
                <a:srgbClr val="000000"/>
              </a:solidFill>
              <a:latin typeface="Nunito"/>
              <a:ea typeface="Nunito"/>
              <a:cs typeface="Nunito"/>
              <a:sym typeface="Nunito"/>
            </a:endParaRPr>
          </a:p>
        </p:txBody>
      </p:sp>
      <p:sp>
        <p:nvSpPr>
          <p:cNvPr id="110" name="Google Shape;110;p20"/>
          <p:cNvSpPr txBox="1"/>
          <p:nvPr/>
        </p:nvSpPr>
        <p:spPr>
          <a:xfrm>
            <a:off x="0" y="-62425"/>
            <a:ext cx="9650400" cy="881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73763"/>
                </a:solidFill>
              </a:rPr>
              <a:t>STAC Articles</a:t>
            </a:r>
            <a:endParaRPr sz="2400" b="1">
              <a:solidFill>
                <a:srgbClr val="07376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6" name="Google Shape;116;p21" title="September 30th_2_45pm_Session_2_Track_2_Johnstone_Caitlyn_default_097af90a (1).mp4">
            <a:hlinkClick r:id="rId3"/>
          </p:cNvPr>
          <p:cNvPicPr preferRelativeResize="0"/>
          <p:nvPr/>
        </p:nvPicPr>
        <p:blipFill>
          <a:blip r:embed="rId4">
            <a:alphaModFix/>
          </a:blip>
          <a:stretch>
            <a:fillRect/>
          </a:stretch>
        </p:blipFill>
        <p:spPr>
          <a:xfrm>
            <a:off x="1311324" y="126238"/>
            <a:ext cx="6521350" cy="489102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On-screen Show (16:9)</PresentationFormat>
  <Paragraphs>56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PT Serif</vt:lpstr>
      <vt:lpstr>Arial</vt:lpstr>
      <vt:lpstr>Lato</vt:lpstr>
      <vt:lpstr>Nunito</vt:lpstr>
      <vt:lpstr>Simple Dark</vt:lpstr>
      <vt:lpstr>Chesapeake Bay Program Communications Team</vt:lpstr>
      <vt:lpstr>PowerPoint Presentation</vt:lpstr>
      <vt:lpstr>PowerPoint Presentation</vt:lpstr>
      <vt:lpstr>PowerPoint Presentation</vt:lpstr>
      <vt:lpstr>PowerPoint Presentation</vt:lpstr>
      <vt:lpstr>PowerPoint Presentation</vt:lpstr>
      <vt:lpstr>Microplastics in the Chesapeake Bay and its Watershed: State of the Knowledge, Data Gaps, and Relationship to Management Goals  Establishing Multifunctional Riparian Buffers: How do we accelerate riparian buffer plantings across the Chesapeake Bay with the greatest economic, social and environmental impacts?  Understanding and Explaining 30 Years of Water Clarity Trends in the Chesapeake Bay’s Tidal Waters  Integrating Science and Developing Approaches to Inform Management for Contaminants of Concern in Agricultural and Urban Settings</vt:lpstr>
      <vt:lpstr>Small plastics are a big problem  What’s in a tree? Oxygen, food, clean water and money    | Planting buffers for the future  A look back at 30 years of water clarity  A cocktail of contaminants in Chesapeake waters</vt:lpstr>
      <vt:lpstr>PowerPoint Presentation</vt:lpstr>
      <vt:lpstr>Define acronyms Don’t repeat Go global Case study detail Draw connections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Program Communications Team</dc:title>
  <dc:creator>Harvey, Annabelle</dc:creator>
  <cp:lastModifiedBy>Harvey, Annabelle</cp:lastModifiedBy>
  <cp:revision>1</cp:revision>
  <dcterms:modified xsi:type="dcterms:W3CDTF">2020-09-16T13:46:14Z</dcterms:modified>
</cp:coreProperties>
</file>