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Lst>
  <p:sldSz cy="5143500" cx="9144000"/>
  <p:notesSz cx="6858000" cy="9144000"/>
  <p:embeddedFontLst>
    <p:embeddedFont>
      <p:font typeface="PT Sans Narrow"/>
      <p:regular r:id="rId14"/>
      <p:bold r:id="rId15"/>
    </p:embeddedFont>
    <p:embeddedFont>
      <p:font typeface="Open Sans"/>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6A124BE7-0CFF-4496-A9E8-4513FCB18F15}">
  <a:tblStyle styleId="{6A124BE7-0CFF-4496-A9E8-4513FCB18F15}" styleName="Table_0">
    <a:wholeTbl>
      <a:tcTxStyle>
        <a:font>
          <a:latin typeface="Arial"/>
          <a:ea typeface="Arial"/>
          <a:cs typeface="Arial"/>
        </a:font>
        <a:srgbClr val="000000"/>
      </a:tcTxStyle>
      <a:tcStyle>
        <a:tcBdr>
          <a:left>
            <a:ln cap="flat" cmpd="sng" w="12700">
              <a:solidFill>
                <a:srgbClr val="000000"/>
              </a:solidFill>
              <a:prstDash val="solid"/>
              <a:round/>
              <a:headEnd len="sm" w="sm" type="none"/>
              <a:tailEnd len="sm" w="sm" type="none"/>
            </a:ln>
          </a:left>
          <a:right>
            <a:ln cap="flat" cmpd="sng" w="12700">
              <a:solidFill>
                <a:srgbClr val="000000"/>
              </a:solidFill>
              <a:prstDash val="solid"/>
              <a:round/>
              <a:headEnd len="sm" w="sm" type="none"/>
              <a:tailEnd len="sm" w="sm" type="none"/>
            </a:ln>
          </a:right>
          <a:top>
            <a:ln cap="flat" cmpd="sng" w="12700">
              <a:solidFill>
                <a:srgbClr val="000000"/>
              </a:solidFill>
              <a:prstDash val="solid"/>
              <a:round/>
              <a:headEnd len="sm" w="sm" type="none"/>
              <a:tailEnd len="sm" w="sm" type="none"/>
            </a:ln>
          </a:top>
          <a:bottom>
            <a:ln cap="flat" cmpd="sng" w="12700">
              <a:solidFill>
                <a:srgbClr val="000000"/>
              </a:solidFill>
              <a:prstDash val="solid"/>
              <a:round/>
              <a:headEnd len="sm" w="sm" type="none"/>
              <a:tailEnd len="sm" w="sm" type="none"/>
            </a:ln>
          </a:bottom>
          <a:insideH>
            <a:ln cap="flat" cmpd="sng" w="12700">
              <a:solidFill>
                <a:srgbClr val="000000"/>
              </a:solidFill>
              <a:prstDash val="solid"/>
              <a:round/>
              <a:headEnd len="sm" w="sm" type="none"/>
              <a:tailEnd len="sm" w="sm" type="none"/>
            </a:ln>
          </a:insideH>
          <a:insideV>
            <a:ln cap="flat" cmpd="sng" w="12700">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font" Target="fonts/PTSansNarrow-bold.fntdata"/><Relationship Id="rId14" Type="http://schemas.openxmlformats.org/officeDocument/2006/relationships/font" Target="fonts/PTSansNarrow-regular.fntdata"/><Relationship Id="rId17" Type="http://schemas.openxmlformats.org/officeDocument/2006/relationships/font" Target="fonts/OpenSans-bold.fntdata"/><Relationship Id="rId16" Type="http://schemas.openxmlformats.org/officeDocument/2006/relationships/font" Target="fonts/OpenSans-regular.fntdata"/><Relationship Id="rId5" Type="http://schemas.openxmlformats.org/officeDocument/2006/relationships/slideMaster" Target="slideMasters/slideMaster1.xml"/><Relationship Id="rId19" Type="http://schemas.openxmlformats.org/officeDocument/2006/relationships/font" Target="fonts/OpenSans-boldItalic.fntdata"/><Relationship Id="rId6" Type="http://schemas.openxmlformats.org/officeDocument/2006/relationships/notesMaster" Target="notesMasters/notesMaster1.xml"/><Relationship Id="rId18" Type="http://schemas.openxmlformats.org/officeDocument/2006/relationships/font" Target="fonts/OpenSans-italic.fnt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96ae1153c9_0_14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96ae1153c9_0_14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96ae1153c9_0_13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96ae1153c9_0_13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96ae1153c9_0_13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96ae1153c9_0_13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96ae1153c9_0_14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96ae1153c9_0_14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96ae1153c9_0_14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96ae1153c9_0_14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96ae1153c9_0_13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96ae1153c9_0_13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cxnSp>
        <p:nvCxnSpPr>
          <p:cNvPr id="10" name="Google Shape;10;p2"/>
          <p:cNvCxnSpPr/>
          <p:nvPr/>
        </p:nvCxnSpPr>
        <p:spPr>
          <a:xfrm>
            <a:off x="7007735" y="3176888"/>
            <a:ext cx="562200" cy="0"/>
          </a:xfrm>
          <a:prstGeom prst="straightConnector1">
            <a:avLst/>
          </a:prstGeom>
          <a:noFill/>
          <a:ln cap="flat" cmpd="sng" w="76200">
            <a:solidFill>
              <a:schemeClr val="lt2"/>
            </a:solidFill>
            <a:prstDash val="solid"/>
            <a:round/>
            <a:headEnd len="sm" w="sm" type="none"/>
            <a:tailEnd len="sm" w="sm" type="none"/>
          </a:ln>
        </p:spPr>
      </p:cxnSp>
      <p:cxnSp>
        <p:nvCxnSpPr>
          <p:cNvPr id="11" name="Google Shape;11;p2"/>
          <p:cNvCxnSpPr/>
          <p:nvPr/>
        </p:nvCxnSpPr>
        <p:spPr>
          <a:xfrm>
            <a:off x="1575035" y="3158252"/>
            <a:ext cx="562200" cy="0"/>
          </a:xfrm>
          <a:prstGeom prst="straightConnector1">
            <a:avLst/>
          </a:prstGeom>
          <a:noFill/>
          <a:ln cap="flat" cmpd="sng" w="76200">
            <a:solidFill>
              <a:schemeClr val="lt2"/>
            </a:solidFill>
            <a:prstDash val="solid"/>
            <a:round/>
            <a:headEnd len="sm" w="sm" type="none"/>
            <a:tailEnd len="sm" w="sm" type="none"/>
          </a:ln>
        </p:spPr>
      </p:cxnSp>
      <p:grpSp>
        <p:nvGrpSpPr>
          <p:cNvPr id="12" name="Google Shape;12;p2"/>
          <p:cNvGrpSpPr/>
          <p:nvPr/>
        </p:nvGrpSpPr>
        <p:grpSpPr>
          <a:xfrm>
            <a:off x="1004144" y="1022025"/>
            <a:ext cx="7136668" cy="152400"/>
            <a:chOff x="1346429" y="1011300"/>
            <a:chExt cx="6452100" cy="152400"/>
          </a:xfrm>
        </p:grpSpPr>
        <p:cxnSp>
          <p:nvCxnSpPr>
            <p:cNvPr id="13" name="Google Shape;13;p2"/>
            <p:cNvCxnSpPr/>
            <p:nvPr/>
          </p:nvCxnSpPr>
          <p:spPr>
            <a:xfrm rot="10800000">
              <a:off x="1346429" y="1011300"/>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4" name="Google Shape;14;p2"/>
            <p:cNvCxnSpPr/>
            <p:nvPr/>
          </p:nvCxnSpPr>
          <p:spPr>
            <a:xfrm rot="10800000">
              <a:off x="1346429" y="1163700"/>
              <a:ext cx="6452100" cy="0"/>
            </a:xfrm>
            <a:prstGeom prst="straightConnector1">
              <a:avLst/>
            </a:prstGeom>
            <a:noFill/>
            <a:ln cap="flat" cmpd="sng" w="9525">
              <a:solidFill>
                <a:schemeClr val="accent3"/>
              </a:solidFill>
              <a:prstDash val="solid"/>
              <a:round/>
              <a:headEnd len="sm" w="sm" type="none"/>
              <a:tailEnd len="sm" w="sm" type="none"/>
            </a:ln>
          </p:spPr>
        </p:cxnSp>
      </p:grpSp>
      <p:grpSp>
        <p:nvGrpSpPr>
          <p:cNvPr id="15" name="Google Shape;15;p2"/>
          <p:cNvGrpSpPr/>
          <p:nvPr/>
        </p:nvGrpSpPr>
        <p:grpSpPr>
          <a:xfrm>
            <a:off x="1004151" y="3969100"/>
            <a:ext cx="7136668" cy="152400"/>
            <a:chOff x="1346435" y="3969088"/>
            <a:chExt cx="6452100" cy="152400"/>
          </a:xfrm>
        </p:grpSpPr>
        <p:cxnSp>
          <p:nvCxnSpPr>
            <p:cNvPr id="16" name="Google Shape;16;p2"/>
            <p:cNvCxnSpPr/>
            <p:nvPr/>
          </p:nvCxnSpPr>
          <p:spPr>
            <a:xfrm>
              <a:off x="1346435" y="4121488"/>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7" name="Google Shape;17;p2"/>
            <p:cNvCxnSpPr/>
            <p:nvPr/>
          </p:nvCxnSpPr>
          <p:spPr>
            <a:xfrm>
              <a:off x="1346435" y="3969088"/>
              <a:ext cx="6452100" cy="0"/>
            </a:xfrm>
            <a:prstGeom prst="straightConnector1">
              <a:avLst/>
            </a:prstGeom>
            <a:noFill/>
            <a:ln cap="flat" cmpd="sng" w="9525">
              <a:solidFill>
                <a:schemeClr val="accent3"/>
              </a:solidFill>
              <a:prstDash val="solid"/>
              <a:round/>
              <a:headEnd len="sm" w="sm" type="none"/>
              <a:tailEnd len="sm" w="sm" type="none"/>
            </a:ln>
          </p:spPr>
        </p:cxnSp>
      </p:grpSp>
      <p:sp>
        <p:nvSpPr>
          <p:cNvPr id="18" name="Google Shape;18;p2"/>
          <p:cNvSpPr txBox="1"/>
          <p:nvPr>
            <p:ph type="ctrTitle"/>
          </p:nvPr>
        </p:nvSpPr>
        <p:spPr>
          <a:xfrm>
            <a:off x="1004150" y="1751764"/>
            <a:ext cx="7136700" cy="1022400"/>
          </a:xfrm>
          <a:prstGeom prst="rect">
            <a:avLst/>
          </a:prstGeom>
        </p:spPr>
        <p:txBody>
          <a:bodyPr anchorCtr="0" anchor="b" bIns="91425" lIns="91425" spcFirstLastPara="1" rIns="91425" wrap="square" tIns="91425">
            <a:no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p:txBody>
      </p:sp>
      <p:sp>
        <p:nvSpPr>
          <p:cNvPr id="19" name="Google Shape;19;p2"/>
          <p:cNvSpPr txBox="1"/>
          <p:nvPr>
            <p:ph idx="1" type="subTitle"/>
          </p:nvPr>
        </p:nvSpPr>
        <p:spPr>
          <a:xfrm>
            <a:off x="2137225" y="2850039"/>
            <a:ext cx="48705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p:txBody>
      </p:sp>
      <p:sp>
        <p:nvSpPr>
          <p:cNvPr id="20" name="Google Shape;20;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5" name="Shape 55"/>
        <p:cNvGrpSpPr/>
        <p:nvPr/>
      </p:nvGrpSpPr>
      <p:grpSpPr>
        <a:xfrm>
          <a:off x="0" y="0"/>
          <a:ext cx="0" cy="0"/>
          <a:chOff x="0" y="0"/>
          <a:chExt cx="0" cy="0"/>
        </a:xfrm>
      </p:grpSpPr>
      <p:sp>
        <p:nvSpPr>
          <p:cNvPr id="56" name="Google Shape;56;p11"/>
          <p:cNvSpPr/>
          <p:nvPr/>
        </p:nvSpPr>
        <p:spPr>
          <a:xfrm>
            <a:off x="-75"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1"/>
          <p:cNvSpPr txBox="1"/>
          <p:nvPr>
            <p:ph hasCustomPrompt="1" type="title"/>
          </p:nvPr>
        </p:nvSpPr>
        <p:spPr>
          <a:xfrm>
            <a:off x="311700" y="1304850"/>
            <a:ext cx="8520600" cy="1538400"/>
          </a:xfrm>
          <a:prstGeom prst="rect">
            <a:avLst/>
          </a:prstGeom>
        </p:spPr>
        <p:txBody>
          <a:bodyPr anchorCtr="0" anchor="ctr" bIns="91425" lIns="91425" spcFirstLastPara="1" rIns="91425" wrap="square" tIns="91425">
            <a:noAutofit/>
          </a:bodyPr>
          <a:lstStyle>
            <a:lvl1pPr lvl="0" algn="ctr">
              <a:spcBef>
                <a:spcPts val="0"/>
              </a:spcBef>
              <a:spcAft>
                <a:spcPts val="0"/>
              </a:spcAft>
              <a:buClr>
                <a:schemeClr val="accent3"/>
              </a:buClr>
              <a:buSzPts val="13000"/>
              <a:buNone/>
              <a:defRPr sz="13000">
                <a:solidFill>
                  <a:schemeClr val="accent3"/>
                </a:solidFill>
              </a:defRPr>
            </a:lvl1pPr>
            <a:lvl2pPr lvl="1" algn="ctr">
              <a:spcBef>
                <a:spcPts val="0"/>
              </a:spcBef>
              <a:spcAft>
                <a:spcPts val="0"/>
              </a:spcAft>
              <a:buClr>
                <a:schemeClr val="accent3"/>
              </a:buClr>
              <a:buSzPts val="13000"/>
              <a:buNone/>
              <a:defRPr sz="13000">
                <a:solidFill>
                  <a:schemeClr val="accent3"/>
                </a:solidFill>
              </a:defRPr>
            </a:lvl2pPr>
            <a:lvl3pPr lvl="2" algn="ctr">
              <a:spcBef>
                <a:spcPts val="0"/>
              </a:spcBef>
              <a:spcAft>
                <a:spcPts val="0"/>
              </a:spcAft>
              <a:buClr>
                <a:schemeClr val="accent3"/>
              </a:buClr>
              <a:buSzPts val="13000"/>
              <a:buNone/>
              <a:defRPr sz="13000">
                <a:solidFill>
                  <a:schemeClr val="accent3"/>
                </a:solidFill>
              </a:defRPr>
            </a:lvl3pPr>
            <a:lvl4pPr lvl="3" algn="ctr">
              <a:spcBef>
                <a:spcPts val="0"/>
              </a:spcBef>
              <a:spcAft>
                <a:spcPts val="0"/>
              </a:spcAft>
              <a:buClr>
                <a:schemeClr val="accent3"/>
              </a:buClr>
              <a:buSzPts val="13000"/>
              <a:buNone/>
              <a:defRPr sz="13000">
                <a:solidFill>
                  <a:schemeClr val="accent3"/>
                </a:solidFill>
              </a:defRPr>
            </a:lvl4pPr>
            <a:lvl5pPr lvl="4" algn="ctr">
              <a:spcBef>
                <a:spcPts val="0"/>
              </a:spcBef>
              <a:spcAft>
                <a:spcPts val="0"/>
              </a:spcAft>
              <a:buClr>
                <a:schemeClr val="accent3"/>
              </a:buClr>
              <a:buSzPts val="13000"/>
              <a:buNone/>
              <a:defRPr sz="13000">
                <a:solidFill>
                  <a:schemeClr val="accent3"/>
                </a:solidFill>
              </a:defRPr>
            </a:lvl5pPr>
            <a:lvl6pPr lvl="5" algn="ctr">
              <a:spcBef>
                <a:spcPts val="0"/>
              </a:spcBef>
              <a:spcAft>
                <a:spcPts val="0"/>
              </a:spcAft>
              <a:buClr>
                <a:schemeClr val="accent3"/>
              </a:buClr>
              <a:buSzPts val="13000"/>
              <a:buNone/>
              <a:defRPr sz="13000">
                <a:solidFill>
                  <a:schemeClr val="accent3"/>
                </a:solidFill>
              </a:defRPr>
            </a:lvl6pPr>
            <a:lvl7pPr lvl="6" algn="ctr">
              <a:spcBef>
                <a:spcPts val="0"/>
              </a:spcBef>
              <a:spcAft>
                <a:spcPts val="0"/>
              </a:spcAft>
              <a:buClr>
                <a:schemeClr val="accent3"/>
              </a:buClr>
              <a:buSzPts val="13000"/>
              <a:buNone/>
              <a:defRPr sz="13000">
                <a:solidFill>
                  <a:schemeClr val="accent3"/>
                </a:solidFill>
              </a:defRPr>
            </a:lvl7pPr>
            <a:lvl8pPr lvl="7" algn="ctr">
              <a:spcBef>
                <a:spcPts val="0"/>
              </a:spcBef>
              <a:spcAft>
                <a:spcPts val="0"/>
              </a:spcAft>
              <a:buClr>
                <a:schemeClr val="accent3"/>
              </a:buClr>
              <a:buSzPts val="13000"/>
              <a:buNone/>
              <a:defRPr sz="13000">
                <a:solidFill>
                  <a:schemeClr val="accent3"/>
                </a:solidFill>
              </a:defRPr>
            </a:lvl8pPr>
            <a:lvl9pPr lvl="8" algn="ctr">
              <a:spcBef>
                <a:spcPts val="0"/>
              </a:spcBef>
              <a:spcAft>
                <a:spcPts val="0"/>
              </a:spcAft>
              <a:buClr>
                <a:schemeClr val="accent3"/>
              </a:buClr>
              <a:buSzPts val="13000"/>
              <a:buNone/>
              <a:defRPr sz="13000">
                <a:solidFill>
                  <a:schemeClr val="accent3"/>
                </a:solidFill>
              </a:defRPr>
            </a:lvl9pPr>
          </a:lstStyle>
          <a:p>
            <a:r>
              <a:t>xx%</a:t>
            </a:r>
          </a:p>
        </p:txBody>
      </p:sp>
      <p:sp>
        <p:nvSpPr>
          <p:cNvPr id="58" name="Google Shape;58;p11"/>
          <p:cNvSpPr txBox="1"/>
          <p:nvPr>
            <p:ph idx="1" type="body"/>
          </p:nvPr>
        </p:nvSpPr>
        <p:spPr>
          <a:xfrm>
            <a:off x="311700" y="2995650"/>
            <a:ext cx="8520600" cy="10716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59" name="Google Shape;59;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0" name="Shape 60"/>
        <p:cNvGrpSpPr/>
        <p:nvPr/>
      </p:nvGrpSpPr>
      <p:grpSpPr>
        <a:xfrm>
          <a:off x="0" y="0"/>
          <a:ext cx="0" cy="0"/>
          <a:chOff x="0" y="0"/>
          <a:chExt cx="0" cy="0"/>
        </a:xfrm>
      </p:grpSpPr>
      <p:sp>
        <p:nvSpPr>
          <p:cNvPr id="61" name="Google Shape;61;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1" name="Shape 21"/>
        <p:cNvGrpSpPr/>
        <p:nvPr/>
      </p:nvGrpSpPr>
      <p:grpSpPr>
        <a:xfrm>
          <a:off x="0" y="0"/>
          <a:ext cx="0" cy="0"/>
          <a:chOff x="0" y="0"/>
          <a:chExt cx="0" cy="0"/>
        </a:xfrm>
      </p:grpSpPr>
      <p:sp>
        <p:nvSpPr>
          <p:cNvPr id="22" name="Google Shape;22;p3"/>
          <p:cNvSpPr/>
          <p:nvPr/>
        </p:nvSpPr>
        <p:spPr>
          <a:xfrm>
            <a:off x="-50" y="2571900"/>
            <a:ext cx="9144000" cy="25716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txBox="1"/>
          <p:nvPr>
            <p:ph type="title"/>
          </p:nvPr>
        </p:nvSpPr>
        <p:spPr>
          <a:xfrm>
            <a:off x="311700" y="814800"/>
            <a:ext cx="8571300" cy="9420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a:lvl1pPr>
            <a:lvl2pPr lvl="1" algn="ctr">
              <a:spcBef>
                <a:spcPts val="0"/>
              </a:spcBef>
              <a:spcAft>
                <a:spcPts val="0"/>
              </a:spcAft>
              <a:buSzPts val="3600"/>
              <a:buNone/>
              <a:defRPr/>
            </a:lvl2pPr>
            <a:lvl3pPr lvl="2" algn="ctr">
              <a:spcBef>
                <a:spcPts val="0"/>
              </a:spcBef>
              <a:spcAft>
                <a:spcPts val="0"/>
              </a:spcAft>
              <a:buSzPts val="3600"/>
              <a:buNone/>
              <a:defRPr/>
            </a:lvl3pPr>
            <a:lvl4pPr lvl="3" algn="ctr">
              <a:spcBef>
                <a:spcPts val="0"/>
              </a:spcBef>
              <a:spcAft>
                <a:spcPts val="0"/>
              </a:spcAft>
              <a:buSzPts val="3600"/>
              <a:buNone/>
              <a:defRPr/>
            </a:lvl4pPr>
            <a:lvl5pPr lvl="4" algn="ctr">
              <a:spcBef>
                <a:spcPts val="0"/>
              </a:spcBef>
              <a:spcAft>
                <a:spcPts val="0"/>
              </a:spcAft>
              <a:buSzPts val="3600"/>
              <a:buNone/>
              <a:defRPr/>
            </a:lvl5pPr>
            <a:lvl6pPr lvl="5" algn="ctr">
              <a:spcBef>
                <a:spcPts val="0"/>
              </a:spcBef>
              <a:spcAft>
                <a:spcPts val="0"/>
              </a:spcAft>
              <a:buSzPts val="3600"/>
              <a:buNone/>
              <a:defRPr/>
            </a:lvl6pPr>
            <a:lvl7pPr lvl="6" algn="ctr">
              <a:spcBef>
                <a:spcPts val="0"/>
              </a:spcBef>
              <a:spcAft>
                <a:spcPts val="0"/>
              </a:spcAft>
              <a:buSzPts val="3600"/>
              <a:buNone/>
              <a:defRPr/>
            </a:lvl7pPr>
            <a:lvl8pPr lvl="7" algn="ctr">
              <a:spcBef>
                <a:spcPts val="0"/>
              </a:spcBef>
              <a:spcAft>
                <a:spcPts val="0"/>
              </a:spcAft>
              <a:buSzPts val="3600"/>
              <a:buNone/>
              <a:defRPr/>
            </a:lvl8pPr>
            <a:lvl9pPr lvl="8" algn="ctr">
              <a:spcBef>
                <a:spcPts val="0"/>
              </a:spcBef>
              <a:spcAft>
                <a:spcPts val="0"/>
              </a:spcAft>
              <a:buSzPts val="3600"/>
              <a:buNone/>
              <a:defRPr/>
            </a:lvl9pPr>
          </a:lstStyle>
          <a:p/>
        </p:txBody>
      </p:sp>
      <p:sp>
        <p:nvSpPr>
          <p:cNvPr id="24" name="Google Shape;24;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5" name="Shape 25"/>
        <p:cNvGrpSpPr/>
        <p:nvPr/>
      </p:nvGrpSpPr>
      <p:grpSpPr>
        <a:xfrm>
          <a:off x="0" y="0"/>
          <a:ext cx="0" cy="0"/>
          <a:chOff x="0" y="0"/>
          <a:chExt cx="0" cy="0"/>
        </a:xfrm>
      </p:grpSpPr>
      <p:sp>
        <p:nvSpPr>
          <p:cNvPr id="26" name="Google Shape;26;p4"/>
          <p:cNvSpPr/>
          <p:nvPr/>
        </p:nvSpPr>
        <p:spPr>
          <a:xfrm>
            <a:off x="-75" y="5045700"/>
            <a:ext cx="9144000" cy="978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28" name="Google Shape;28;p4"/>
          <p:cNvSpPr txBox="1"/>
          <p:nvPr>
            <p:ph idx="1" type="body"/>
          </p:nvPr>
        </p:nvSpPr>
        <p:spPr>
          <a:xfrm>
            <a:off x="311700" y="1266325"/>
            <a:ext cx="8520600" cy="33027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9" name="Google Shape;2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0" name="Shape 30"/>
        <p:cNvGrpSpPr/>
        <p:nvPr/>
      </p:nvGrpSpPr>
      <p:grpSpPr>
        <a:xfrm>
          <a:off x="0" y="0"/>
          <a:ext cx="0" cy="0"/>
          <a:chOff x="0" y="0"/>
          <a:chExt cx="0" cy="0"/>
        </a:xfrm>
      </p:grpSpPr>
      <p:sp>
        <p:nvSpPr>
          <p:cNvPr id="31" name="Google Shape;31;p5"/>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2" name="Google Shape;32;p5"/>
          <p:cNvSpPr txBox="1"/>
          <p:nvPr>
            <p:ph idx="1" type="body"/>
          </p:nvPr>
        </p:nvSpPr>
        <p:spPr>
          <a:xfrm>
            <a:off x="311700" y="1266175"/>
            <a:ext cx="3999900" cy="33027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3" name="Google Shape;33;p5"/>
          <p:cNvSpPr txBox="1"/>
          <p:nvPr>
            <p:ph idx="2" type="body"/>
          </p:nvPr>
        </p:nvSpPr>
        <p:spPr>
          <a:xfrm>
            <a:off x="4832400" y="1266175"/>
            <a:ext cx="3999900" cy="33027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4" name="Google Shape;3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5" name="Shape 35"/>
        <p:cNvGrpSpPr/>
        <p:nvPr/>
      </p:nvGrpSpPr>
      <p:grpSpPr>
        <a:xfrm>
          <a:off x="0" y="0"/>
          <a:ext cx="0" cy="0"/>
          <a:chOff x="0" y="0"/>
          <a:chExt cx="0" cy="0"/>
        </a:xfrm>
      </p:grpSpPr>
      <p:sp>
        <p:nvSpPr>
          <p:cNvPr id="36" name="Google Shape;36;p6"/>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7" name="Google Shape;3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8" name="Shape 38"/>
        <p:cNvGrpSpPr/>
        <p:nvPr/>
      </p:nvGrpSpPr>
      <p:grpSpPr>
        <a:xfrm>
          <a:off x="0" y="0"/>
          <a:ext cx="0" cy="0"/>
          <a:chOff x="0" y="0"/>
          <a:chExt cx="0" cy="0"/>
        </a:xfrm>
      </p:grpSpPr>
      <p:sp>
        <p:nvSpPr>
          <p:cNvPr id="39" name="Google Shape;3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0" name="Google Shape;4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41" name="Google Shape;4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6"/>
        </a:solidFill>
      </p:bgPr>
    </p:bg>
    <p:spTree>
      <p:nvGrpSpPr>
        <p:cNvPr id="42" name="Shape 42"/>
        <p:cNvGrpSpPr/>
        <p:nvPr/>
      </p:nvGrpSpPr>
      <p:grpSpPr>
        <a:xfrm>
          <a:off x="0" y="0"/>
          <a:ext cx="0" cy="0"/>
          <a:chOff x="0" y="0"/>
          <a:chExt cx="0" cy="0"/>
        </a:xfrm>
      </p:grpSpPr>
      <p:sp>
        <p:nvSpPr>
          <p:cNvPr id="43" name="Google Shape;43;p8"/>
          <p:cNvSpPr txBox="1"/>
          <p:nvPr>
            <p:ph type="title"/>
          </p:nvPr>
        </p:nvSpPr>
        <p:spPr>
          <a:xfrm>
            <a:off x="490250" y="526350"/>
            <a:ext cx="5613600" cy="4090800"/>
          </a:xfrm>
          <a:prstGeom prst="rect">
            <a:avLst/>
          </a:prstGeom>
        </p:spPr>
        <p:txBody>
          <a:bodyPr anchorCtr="0" anchor="ctr" bIns="91425" lIns="91425" spcFirstLastPara="1" rIns="91425" wrap="square" tIns="91425">
            <a:noAutofit/>
          </a:bodyPr>
          <a:lstStyle>
            <a:lvl1pPr lvl="0">
              <a:spcBef>
                <a:spcPts val="0"/>
              </a:spcBef>
              <a:spcAft>
                <a:spcPts val="0"/>
              </a:spcAft>
              <a:buClr>
                <a:schemeClr val="dk2"/>
              </a:buClr>
              <a:buSzPts val="5400"/>
              <a:buNone/>
              <a:defRPr b="0" sz="5400">
                <a:solidFill>
                  <a:schemeClr val="dk2"/>
                </a:solidFill>
              </a:defRPr>
            </a:lvl1pPr>
            <a:lvl2pPr lvl="1">
              <a:spcBef>
                <a:spcPts val="0"/>
              </a:spcBef>
              <a:spcAft>
                <a:spcPts val="0"/>
              </a:spcAft>
              <a:buClr>
                <a:schemeClr val="dk2"/>
              </a:buClr>
              <a:buSzPts val="5400"/>
              <a:buNone/>
              <a:defRPr b="0" sz="5400">
                <a:solidFill>
                  <a:schemeClr val="dk2"/>
                </a:solidFill>
              </a:defRPr>
            </a:lvl2pPr>
            <a:lvl3pPr lvl="2">
              <a:spcBef>
                <a:spcPts val="0"/>
              </a:spcBef>
              <a:spcAft>
                <a:spcPts val="0"/>
              </a:spcAft>
              <a:buClr>
                <a:schemeClr val="dk2"/>
              </a:buClr>
              <a:buSzPts val="5400"/>
              <a:buNone/>
              <a:defRPr b="0" sz="5400">
                <a:solidFill>
                  <a:schemeClr val="dk2"/>
                </a:solidFill>
              </a:defRPr>
            </a:lvl3pPr>
            <a:lvl4pPr lvl="3">
              <a:spcBef>
                <a:spcPts val="0"/>
              </a:spcBef>
              <a:spcAft>
                <a:spcPts val="0"/>
              </a:spcAft>
              <a:buClr>
                <a:schemeClr val="dk2"/>
              </a:buClr>
              <a:buSzPts val="5400"/>
              <a:buNone/>
              <a:defRPr b="0" sz="5400">
                <a:solidFill>
                  <a:schemeClr val="dk2"/>
                </a:solidFill>
              </a:defRPr>
            </a:lvl4pPr>
            <a:lvl5pPr lvl="4">
              <a:spcBef>
                <a:spcPts val="0"/>
              </a:spcBef>
              <a:spcAft>
                <a:spcPts val="0"/>
              </a:spcAft>
              <a:buClr>
                <a:schemeClr val="dk2"/>
              </a:buClr>
              <a:buSzPts val="5400"/>
              <a:buNone/>
              <a:defRPr b="0" sz="5400">
                <a:solidFill>
                  <a:schemeClr val="dk2"/>
                </a:solidFill>
              </a:defRPr>
            </a:lvl5pPr>
            <a:lvl6pPr lvl="5">
              <a:spcBef>
                <a:spcPts val="0"/>
              </a:spcBef>
              <a:spcAft>
                <a:spcPts val="0"/>
              </a:spcAft>
              <a:buClr>
                <a:schemeClr val="dk2"/>
              </a:buClr>
              <a:buSzPts val="5400"/>
              <a:buNone/>
              <a:defRPr b="0" sz="5400">
                <a:solidFill>
                  <a:schemeClr val="dk2"/>
                </a:solidFill>
              </a:defRPr>
            </a:lvl6pPr>
            <a:lvl7pPr lvl="6">
              <a:spcBef>
                <a:spcPts val="0"/>
              </a:spcBef>
              <a:spcAft>
                <a:spcPts val="0"/>
              </a:spcAft>
              <a:buClr>
                <a:schemeClr val="dk2"/>
              </a:buClr>
              <a:buSzPts val="5400"/>
              <a:buNone/>
              <a:defRPr b="0" sz="5400">
                <a:solidFill>
                  <a:schemeClr val="dk2"/>
                </a:solidFill>
              </a:defRPr>
            </a:lvl7pPr>
            <a:lvl8pPr lvl="7">
              <a:spcBef>
                <a:spcPts val="0"/>
              </a:spcBef>
              <a:spcAft>
                <a:spcPts val="0"/>
              </a:spcAft>
              <a:buClr>
                <a:schemeClr val="dk2"/>
              </a:buClr>
              <a:buSzPts val="5400"/>
              <a:buNone/>
              <a:defRPr b="0" sz="5400">
                <a:solidFill>
                  <a:schemeClr val="dk2"/>
                </a:solidFill>
              </a:defRPr>
            </a:lvl8pPr>
            <a:lvl9pPr lvl="8">
              <a:spcBef>
                <a:spcPts val="0"/>
              </a:spcBef>
              <a:spcAft>
                <a:spcPts val="0"/>
              </a:spcAft>
              <a:buClr>
                <a:schemeClr val="dk2"/>
              </a:buClr>
              <a:buSzPts val="5400"/>
              <a:buNone/>
              <a:defRPr b="0" sz="5400">
                <a:solidFill>
                  <a:schemeClr val="dk2"/>
                </a:solidFill>
              </a:defRPr>
            </a:lvl9pPr>
          </a:lstStyle>
          <a:p/>
        </p:txBody>
      </p:sp>
      <p:sp>
        <p:nvSpPr>
          <p:cNvPr id="44" name="Google Shape;4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9"/>
          <p:cNvSpPr/>
          <p:nvPr/>
        </p:nvSpPr>
        <p:spPr>
          <a:xfrm>
            <a:off x="4572000" y="0"/>
            <a:ext cx="4572000" cy="51435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7" name="Google Shape;47;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8" name="Google Shape;48;p9"/>
          <p:cNvSpPr txBox="1"/>
          <p:nvPr>
            <p:ph type="title"/>
          </p:nvPr>
        </p:nvSpPr>
        <p:spPr>
          <a:xfrm>
            <a:off x="265500" y="1039675"/>
            <a:ext cx="4045200" cy="16758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9" name="Google Shape;49;p9"/>
          <p:cNvSpPr txBox="1"/>
          <p:nvPr>
            <p:ph idx="1" type="subTitle"/>
          </p:nvPr>
        </p:nvSpPr>
        <p:spPr>
          <a:xfrm>
            <a:off x="265500" y="27268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0" name="Google Shape;50;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p:txBody>
      </p:sp>
      <p:sp>
        <p:nvSpPr>
          <p:cNvPr id="51" name="Google Shape;51;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2" name="Shape 52"/>
        <p:cNvGrpSpPr/>
        <p:nvPr/>
      </p:nvGrpSpPr>
      <p:grpSpPr>
        <a:xfrm>
          <a:off x="0" y="0"/>
          <a:ext cx="0" cy="0"/>
          <a:chOff x="0" y="0"/>
          <a:chExt cx="0" cy="0"/>
        </a:xfrm>
      </p:grpSpPr>
      <p:sp>
        <p:nvSpPr>
          <p:cNvPr id="53" name="Google Shape;53;p10"/>
          <p:cNvSpPr txBox="1"/>
          <p:nvPr>
            <p:ph idx="1" type="body"/>
          </p:nvPr>
        </p:nvSpPr>
        <p:spPr>
          <a:xfrm>
            <a:off x="311700" y="4230725"/>
            <a:ext cx="5998800" cy="5988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2400"/>
              <a:buFont typeface="PT Sans Narrow"/>
              <a:buNone/>
              <a:defRPr sz="2400">
                <a:latin typeface="PT Sans Narrow"/>
                <a:ea typeface="PT Sans Narrow"/>
                <a:cs typeface="PT Sans Narrow"/>
                <a:sym typeface="PT Sans Narrow"/>
              </a:defRPr>
            </a:lvl1pPr>
          </a:lstStyle>
          <a:p/>
        </p:txBody>
      </p:sp>
      <p:sp>
        <p:nvSpPr>
          <p:cNvPr id="54" name="Google Shape;54;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trop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7074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1pPr>
            <a:lvl2pPr lvl="1">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2pPr>
            <a:lvl3pPr lvl="2">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3pPr>
            <a:lvl4pPr lvl="3">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4pPr>
            <a:lvl5pPr lvl="4">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5pPr>
            <a:lvl6pPr lvl="5">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6pPr>
            <a:lvl7pPr lvl="6">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7pPr>
            <a:lvl8pPr lvl="7">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8pPr>
            <a:lvl9pPr lvl="8">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9pPr>
          </a:lstStyle>
          <a:p/>
        </p:txBody>
      </p:sp>
      <p:sp>
        <p:nvSpPr>
          <p:cNvPr id="7" name="Google Shape;7;p1"/>
          <p:cNvSpPr txBox="1"/>
          <p:nvPr>
            <p:ph idx="1" type="body"/>
          </p:nvPr>
        </p:nvSpPr>
        <p:spPr>
          <a:xfrm>
            <a:off x="311700" y="1266325"/>
            <a:ext cx="8520600" cy="33027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indent="-317500" lvl="1" marL="9144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indent="-317500" lvl="2" marL="13716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indent="-317500" lvl="3" marL="18288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indent="-317500" lvl="4" marL="22860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indent="-317500" lvl="5" marL="27432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indent="-317500" lvl="6" marL="32004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indent="-317500" lvl="7" marL="36576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indent="-317500" lvl="8" marL="4114800">
              <a:lnSpc>
                <a:spcPct val="115000"/>
              </a:lnSpc>
              <a:spcBef>
                <a:spcPts val="1600"/>
              </a:spcBef>
              <a:spcAft>
                <a:spcPts val="1600"/>
              </a:spcAft>
              <a:buClr>
                <a:schemeClr val="dk2"/>
              </a:buClr>
              <a:buSzPts val="1400"/>
              <a:buFont typeface="Open Sans"/>
              <a:buChar char="■"/>
              <a:defRPr>
                <a:solidFill>
                  <a:schemeClr val="dk2"/>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Open Sans"/>
                <a:ea typeface="Open Sans"/>
                <a:cs typeface="Open Sans"/>
                <a:sym typeface="Open Sans"/>
              </a:defRPr>
            </a:lvl1pPr>
            <a:lvl2pPr lvl="1" algn="r">
              <a:buNone/>
              <a:defRPr sz="1000">
                <a:solidFill>
                  <a:schemeClr val="dk2"/>
                </a:solidFill>
                <a:latin typeface="Open Sans"/>
                <a:ea typeface="Open Sans"/>
                <a:cs typeface="Open Sans"/>
                <a:sym typeface="Open Sans"/>
              </a:defRPr>
            </a:lvl2pPr>
            <a:lvl3pPr lvl="2" algn="r">
              <a:buNone/>
              <a:defRPr sz="1000">
                <a:solidFill>
                  <a:schemeClr val="dk2"/>
                </a:solidFill>
                <a:latin typeface="Open Sans"/>
                <a:ea typeface="Open Sans"/>
                <a:cs typeface="Open Sans"/>
                <a:sym typeface="Open Sans"/>
              </a:defRPr>
            </a:lvl3pPr>
            <a:lvl4pPr lvl="3" algn="r">
              <a:buNone/>
              <a:defRPr sz="1000">
                <a:solidFill>
                  <a:schemeClr val="dk2"/>
                </a:solidFill>
                <a:latin typeface="Open Sans"/>
                <a:ea typeface="Open Sans"/>
                <a:cs typeface="Open Sans"/>
                <a:sym typeface="Open Sans"/>
              </a:defRPr>
            </a:lvl4pPr>
            <a:lvl5pPr lvl="4" algn="r">
              <a:buNone/>
              <a:defRPr sz="1000">
                <a:solidFill>
                  <a:schemeClr val="dk2"/>
                </a:solidFill>
                <a:latin typeface="Open Sans"/>
                <a:ea typeface="Open Sans"/>
                <a:cs typeface="Open Sans"/>
                <a:sym typeface="Open Sans"/>
              </a:defRPr>
            </a:lvl5pPr>
            <a:lvl6pPr lvl="5" algn="r">
              <a:buNone/>
              <a:defRPr sz="1000">
                <a:solidFill>
                  <a:schemeClr val="dk2"/>
                </a:solidFill>
                <a:latin typeface="Open Sans"/>
                <a:ea typeface="Open Sans"/>
                <a:cs typeface="Open Sans"/>
                <a:sym typeface="Open Sans"/>
              </a:defRPr>
            </a:lvl6pPr>
            <a:lvl7pPr lvl="6" algn="r">
              <a:buNone/>
              <a:defRPr sz="1000">
                <a:solidFill>
                  <a:schemeClr val="dk2"/>
                </a:solidFill>
                <a:latin typeface="Open Sans"/>
                <a:ea typeface="Open Sans"/>
                <a:cs typeface="Open Sans"/>
                <a:sym typeface="Open Sans"/>
              </a:defRPr>
            </a:lvl7pPr>
            <a:lvl8pPr lvl="7" algn="r">
              <a:buNone/>
              <a:defRPr sz="1000">
                <a:solidFill>
                  <a:schemeClr val="dk2"/>
                </a:solidFill>
                <a:latin typeface="Open Sans"/>
                <a:ea typeface="Open Sans"/>
                <a:cs typeface="Open Sans"/>
                <a:sym typeface="Open Sans"/>
              </a:defRPr>
            </a:lvl8pPr>
            <a:lvl9pPr lvl="8" algn="r">
              <a:buNone/>
              <a:defRPr sz="1000">
                <a:solidFill>
                  <a:schemeClr val="dk2"/>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3"/>
          <p:cNvSpPr txBox="1"/>
          <p:nvPr>
            <p:ph type="ctrTitle"/>
          </p:nvPr>
        </p:nvSpPr>
        <p:spPr>
          <a:xfrm>
            <a:off x="1003650" y="2699764"/>
            <a:ext cx="7136700" cy="1022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2020</a:t>
            </a:r>
            <a:endParaRPr/>
          </a:p>
          <a:p>
            <a:pPr indent="0" lvl="0" marL="0" rtl="0" algn="ctr">
              <a:spcBef>
                <a:spcPts val="0"/>
              </a:spcBef>
              <a:spcAft>
                <a:spcPts val="0"/>
              </a:spcAft>
              <a:buNone/>
            </a:pPr>
            <a:r>
              <a:rPr lang="en"/>
              <a:t>Education Workgroup Science Needs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4"/>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Environmental Literacy</a:t>
            </a:r>
            <a:endParaRPr/>
          </a:p>
        </p:txBody>
      </p:sp>
      <p:sp>
        <p:nvSpPr>
          <p:cNvPr id="72" name="Google Shape;72;p14"/>
          <p:cNvSpPr txBox="1"/>
          <p:nvPr>
            <p:ph idx="1" type="body"/>
          </p:nvPr>
        </p:nvSpPr>
        <p:spPr>
          <a:xfrm>
            <a:off x="311700" y="1266325"/>
            <a:ext cx="8520600" cy="330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rgbClr val="000000"/>
                </a:solidFill>
              </a:rPr>
              <a:t>Goal</a:t>
            </a:r>
            <a:r>
              <a:rPr lang="en">
                <a:solidFill>
                  <a:srgbClr val="000000"/>
                </a:solidFill>
              </a:rPr>
              <a:t>: Enable every student in the region to graduate with the knowledge and skills to act responsibly to protect and restore their local watershed.</a:t>
            </a:r>
            <a:endParaRPr sz="1100">
              <a:solidFill>
                <a:srgbClr val="000000"/>
              </a:solidFill>
            </a:endParaRPr>
          </a:p>
          <a:p>
            <a:pPr indent="-317500" lvl="0" marL="457200" rtl="0" algn="l">
              <a:spcBef>
                <a:spcPts val="1600"/>
              </a:spcBef>
              <a:spcAft>
                <a:spcPts val="0"/>
              </a:spcAft>
              <a:buClr>
                <a:srgbClr val="000000"/>
              </a:buClr>
              <a:buSzPts val="1400"/>
              <a:buAutoNum type="arabicPeriod"/>
            </a:pPr>
            <a:r>
              <a:rPr b="1" lang="en" sz="1400">
                <a:solidFill>
                  <a:srgbClr val="000000"/>
                </a:solidFill>
                <a:highlight>
                  <a:srgbClr val="9FC5E8"/>
                </a:highlight>
              </a:rPr>
              <a:t>Sustainable Schools Outcome</a:t>
            </a:r>
            <a:r>
              <a:rPr lang="en" sz="1400">
                <a:solidFill>
                  <a:srgbClr val="000000"/>
                </a:solidFill>
              </a:rPr>
              <a:t>: </a:t>
            </a:r>
            <a:r>
              <a:rPr lang="en" sz="1400">
                <a:solidFill>
                  <a:srgbClr val="000000"/>
                </a:solidFill>
                <a:latin typeface="Calibri"/>
                <a:ea typeface="Calibri"/>
                <a:cs typeface="Calibri"/>
                <a:sym typeface="Calibri"/>
              </a:rPr>
              <a:t>Continually increase the number of schools in the region that reduce the impact of their buildings and grounds on their local watershed, environment and human health through best practices, including student-led protection and   restoration projects.</a:t>
            </a:r>
            <a:endParaRPr sz="1400">
              <a:solidFill>
                <a:srgbClr val="000000"/>
              </a:solidFill>
              <a:latin typeface="Calibri"/>
              <a:ea typeface="Calibri"/>
              <a:cs typeface="Calibri"/>
              <a:sym typeface="Calibri"/>
            </a:endParaRPr>
          </a:p>
          <a:p>
            <a:pPr indent="-317500" lvl="0" marL="457200" rtl="0" algn="l">
              <a:spcBef>
                <a:spcPts val="0"/>
              </a:spcBef>
              <a:spcAft>
                <a:spcPts val="0"/>
              </a:spcAft>
              <a:buClr>
                <a:srgbClr val="000000"/>
              </a:buClr>
              <a:buSzPts val="1400"/>
              <a:buFont typeface="Calibri"/>
              <a:buAutoNum type="arabicPeriod"/>
            </a:pPr>
            <a:r>
              <a:rPr b="1" lang="en" sz="1400">
                <a:solidFill>
                  <a:srgbClr val="000000"/>
                </a:solidFill>
                <a:highlight>
                  <a:srgbClr val="FCE5CD"/>
                </a:highlight>
              </a:rPr>
              <a:t>Student Outcome</a:t>
            </a:r>
            <a:r>
              <a:rPr lang="en" sz="1400">
                <a:solidFill>
                  <a:srgbClr val="000000"/>
                </a:solidFill>
              </a:rPr>
              <a:t>: </a:t>
            </a:r>
            <a:r>
              <a:rPr lang="en" sz="1400">
                <a:solidFill>
                  <a:srgbClr val="000000"/>
                </a:solidFill>
                <a:latin typeface="Calibri"/>
                <a:ea typeface="Calibri"/>
                <a:cs typeface="Calibri"/>
                <a:sym typeface="Calibri"/>
              </a:rPr>
              <a:t>Continually increase students’ age-appropriate understanding of the watershed through participation in teacher-supported, meaningful watershed educational experiences and rigorous, inquiry-based instruction, with a target of at least one meaningful watershed educational experience in elementary, middle and high school depending on available resources. </a:t>
            </a:r>
            <a:endParaRPr sz="1400">
              <a:solidFill>
                <a:srgbClr val="000000"/>
              </a:solidFill>
              <a:latin typeface="Calibri"/>
              <a:ea typeface="Calibri"/>
              <a:cs typeface="Calibri"/>
              <a:sym typeface="Calibri"/>
            </a:endParaRPr>
          </a:p>
          <a:p>
            <a:pPr indent="-317500" lvl="0" marL="457200" rtl="0" algn="l">
              <a:spcBef>
                <a:spcPts val="0"/>
              </a:spcBef>
              <a:spcAft>
                <a:spcPts val="0"/>
              </a:spcAft>
              <a:buClr>
                <a:srgbClr val="000000"/>
              </a:buClr>
              <a:buSzPts val="1400"/>
              <a:buAutoNum type="arabicPeriod"/>
            </a:pPr>
            <a:r>
              <a:rPr b="1" lang="en" sz="1400">
                <a:solidFill>
                  <a:srgbClr val="000000"/>
                </a:solidFill>
                <a:highlight>
                  <a:srgbClr val="D9EAD3"/>
                </a:highlight>
              </a:rPr>
              <a:t>Environmental Literacy Planning Outcome</a:t>
            </a:r>
            <a:r>
              <a:rPr lang="en" sz="1400">
                <a:solidFill>
                  <a:srgbClr val="000000"/>
                </a:solidFill>
              </a:rPr>
              <a:t>: </a:t>
            </a:r>
            <a:r>
              <a:rPr lang="en" sz="1400">
                <a:solidFill>
                  <a:srgbClr val="000000"/>
                </a:solidFill>
                <a:latin typeface="Calibri"/>
                <a:ea typeface="Calibri"/>
                <a:cs typeface="Calibri"/>
                <a:sym typeface="Calibri"/>
              </a:rPr>
              <a:t>Each participating Bay jurisdiction should develop a comprehensive and systemic approach to environmental literacy for all students in the region that includes policies, practices and voluntary metrics that support the environmental literacy Goals and Outcomes of this Agreement. </a:t>
            </a:r>
            <a:endParaRPr sz="140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graphicFrame>
        <p:nvGraphicFramePr>
          <p:cNvPr id="77" name="Google Shape;77;p15"/>
          <p:cNvGraphicFramePr/>
          <p:nvPr/>
        </p:nvGraphicFramePr>
        <p:xfrm>
          <a:off x="152400" y="152400"/>
          <a:ext cx="3000000" cy="3000000"/>
        </p:xfrm>
        <a:graphic>
          <a:graphicData uri="http://schemas.openxmlformats.org/drawingml/2006/table">
            <a:tbl>
              <a:tblPr>
                <a:noFill/>
                <a:tableStyleId>{6A124BE7-0CFF-4496-A9E8-4513FCB18F15}</a:tableStyleId>
              </a:tblPr>
              <a:tblGrid>
                <a:gridCol w="1362075"/>
                <a:gridCol w="4581525"/>
              </a:tblGrid>
              <a:tr h="12700">
                <a:tc>
                  <a:txBody>
                    <a:bodyPr/>
                    <a:lstStyle/>
                    <a:p>
                      <a:pPr indent="0" lvl="0" marL="0" rtl="0" algn="l">
                        <a:spcBef>
                          <a:spcPts val="0"/>
                        </a:spcBef>
                        <a:spcAft>
                          <a:spcPts val="0"/>
                        </a:spcAft>
                        <a:buNone/>
                      </a:pPr>
                      <a:r>
                        <a:rPr lang="en" sz="1100">
                          <a:latin typeface="Calibri"/>
                          <a:ea typeface="Calibri"/>
                          <a:cs typeface="Calibri"/>
                          <a:sym typeface="Calibri"/>
                        </a:rPr>
                        <a:t>Need</a:t>
                      </a:r>
                      <a:endParaRPr sz="1100">
                        <a:latin typeface="Calibri"/>
                        <a:ea typeface="Calibri"/>
                        <a:cs typeface="Calibri"/>
                        <a:sym typeface="Calibri"/>
                      </a:endParaRPr>
                    </a:p>
                  </a:txBody>
                  <a:tcPr marT="63500" marB="63500" marR="63500" marL="63500">
                    <a:solidFill>
                      <a:srgbClr val="CFE2F3"/>
                    </a:solidFill>
                  </a:tcPr>
                </a:tc>
                <a:tc>
                  <a:txBody>
                    <a:bodyPr/>
                    <a:lstStyle/>
                    <a:p>
                      <a:pPr indent="0" lvl="0" marL="0" rtl="0" algn="l">
                        <a:spcBef>
                          <a:spcPts val="0"/>
                        </a:spcBef>
                        <a:spcAft>
                          <a:spcPts val="0"/>
                        </a:spcAft>
                        <a:buNone/>
                      </a:pPr>
                      <a:r>
                        <a:rPr lang="en" sz="1100">
                          <a:latin typeface="Calibri"/>
                          <a:ea typeface="Calibri"/>
                          <a:cs typeface="Calibri"/>
                          <a:sym typeface="Calibri"/>
                        </a:rPr>
                        <a:t>Quantify and support BMP installation and restoration at schools to contribute directly to Bay restoration goals.</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Completed?</a:t>
                      </a:r>
                      <a:endParaRPr sz="1100">
                        <a:latin typeface="Calibri"/>
                        <a:ea typeface="Calibri"/>
                        <a:cs typeface="Calibri"/>
                        <a:sym typeface="Calibri"/>
                      </a:endParaRPr>
                    </a:p>
                  </a:txBody>
                  <a:tcPr marT="63500" marB="63500" marR="63500" marL="63500">
                    <a:solidFill>
                      <a:srgbClr val="CFE2F3"/>
                    </a:solidFill>
                  </a:tcPr>
                </a:tc>
                <a:tc>
                  <a:txBody>
                    <a:bodyPr/>
                    <a:lstStyle/>
                    <a:p>
                      <a:pPr indent="0" lvl="0" marL="0" rtl="0" algn="l">
                        <a:spcBef>
                          <a:spcPts val="0"/>
                        </a:spcBef>
                        <a:spcAft>
                          <a:spcPts val="0"/>
                        </a:spcAft>
                        <a:buNone/>
                      </a:pPr>
                      <a:r>
                        <a:rPr lang="en" sz="1100">
                          <a:latin typeface="Calibri"/>
                          <a:ea typeface="Calibri"/>
                          <a:cs typeface="Calibri"/>
                          <a:sym typeface="Calibri"/>
                        </a:rPr>
                        <a:t>In progress, not quite complete</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More Specific Detail</a:t>
                      </a:r>
                      <a:endParaRPr sz="1100">
                        <a:latin typeface="Calibri"/>
                        <a:ea typeface="Calibri"/>
                        <a:cs typeface="Calibri"/>
                        <a:sym typeface="Calibri"/>
                      </a:endParaRPr>
                    </a:p>
                  </a:txBody>
                  <a:tcPr marT="63500" marB="63500" marR="63500" marL="63500">
                    <a:solidFill>
                      <a:srgbClr val="CFE2F3"/>
                    </a:solidFill>
                  </a:tcPr>
                </a:tc>
                <a:tc>
                  <a:txBody>
                    <a:bodyPr/>
                    <a:lstStyle/>
                    <a:p>
                      <a:pPr indent="0" lvl="0" marL="0" rtl="0" algn="l">
                        <a:spcBef>
                          <a:spcPts val="0"/>
                        </a:spcBef>
                        <a:spcAft>
                          <a:spcPts val="0"/>
                        </a:spcAft>
                        <a:buNone/>
                      </a:pPr>
                      <a:r>
                        <a:rPr lang="en" sz="1100">
                          <a:latin typeface="Calibri"/>
                          <a:ea typeface="Calibri"/>
                          <a:cs typeface="Calibri"/>
                          <a:sym typeface="Calibri"/>
                        </a:rPr>
                        <a:t>Stroud was contracted in 2019 to explore how BMP installation and restoration at schools can contribute directly to Bay restoration goals. One of the deliverables was a GIS tool that connects restoration, equity, and environmental literacy. This tool will need to be maintained and updated every two years as ELIT survey and other data is updated.</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Why is this needed?</a:t>
                      </a:r>
                      <a:endParaRPr sz="1100">
                        <a:latin typeface="Calibri"/>
                        <a:ea typeface="Calibri"/>
                        <a:cs typeface="Calibri"/>
                        <a:sym typeface="Calibri"/>
                      </a:endParaRPr>
                    </a:p>
                  </a:txBody>
                  <a:tcPr marT="63500" marB="63500" marR="63500" marL="63500">
                    <a:solidFill>
                      <a:srgbClr val="CFE2F3"/>
                    </a:solidFill>
                  </a:tcPr>
                </a:tc>
                <a:tc>
                  <a:txBody>
                    <a:bodyPr/>
                    <a:lstStyle/>
                    <a:p>
                      <a:pPr indent="0" lvl="0" marL="0" rtl="0" algn="l">
                        <a:spcBef>
                          <a:spcPts val="0"/>
                        </a:spcBef>
                        <a:spcAft>
                          <a:spcPts val="0"/>
                        </a:spcAft>
                        <a:buNone/>
                      </a:pPr>
                      <a:r>
                        <a:rPr lang="en" sz="1100">
                          <a:latin typeface="Calibri"/>
                          <a:ea typeface="Calibri"/>
                          <a:cs typeface="Calibri"/>
                          <a:sym typeface="Calibri"/>
                        </a:rPr>
                        <a:t>Schools are often overlooked as viable options for BMP implementation, but they account for tens of thousands of acres in the Chesapeake Bay watershed.</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Category</a:t>
                      </a:r>
                      <a:endParaRPr sz="1100">
                        <a:latin typeface="Calibri"/>
                        <a:ea typeface="Calibri"/>
                        <a:cs typeface="Calibri"/>
                        <a:sym typeface="Calibri"/>
                      </a:endParaRPr>
                    </a:p>
                  </a:txBody>
                  <a:tcPr marT="63500" marB="63500" marR="63500" marL="63500">
                    <a:solidFill>
                      <a:srgbClr val="CFE2F3"/>
                    </a:solidFill>
                  </a:tcPr>
                </a:tc>
                <a:tc>
                  <a:txBody>
                    <a:bodyPr/>
                    <a:lstStyle/>
                    <a:p>
                      <a:pPr indent="0" lvl="0" marL="0" rtl="0" algn="l">
                        <a:spcBef>
                          <a:spcPts val="0"/>
                        </a:spcBef>
                        <a:spcAft>
                          <a:spcPts val="0"/>
                        </a:spcAft>
                        <a:buNone/>
                      </a:pPr>
                      <a:r>
                        <a:rPr lang="en" sz="1100">
                          <a:solidFill>
                            <a:srgbClr val="222222"/>
                          </a:solidFill>
                          <a:latin typeface="Calibri"/>
                          <a:ea typeface="Calibri"/>
                          <a:cs typeface="Calibri"/>
                          <a:sym typeface="Calibri"/>
                        </a:rPr>
                        <a:t>GIS Analysis and Mapping </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Other Goals/ Outcomes this Addresses</a:t>
                      </a:r>
                      <a:endParaRPr sz="1100">
                        <a:latin typeface="Calibri"/>
                        <a:ea typeface="Calibri"/>
                        <a:cs typeface="Calibri"/>
                        <a:sym typeface="Calibri"/>
                      </a:endParaRPr>
                    </a:p>
                  </a:txBody>
                  <a:tcPr marT="63500" marB="63500" marR="63500" marL="63500">
                    <a:solidFill>
                      <a:srgbClr val="CFE2F3"/>
                    </a:solidFill>
                  </a:tcPr>
                </a:tc>
                <a:tc>
                  <a:txBody>
                    <a:bodyPr/>
                    <a:lstStyle/>
                    <a:p>
                      <a:pPr indent="0" lvl="0" marL="0" rtl="0" algn="l">
                        <a:spcBef>
                          <a:spcPts val="0"/>
                        </a:spcBef>
                        <a:spcAft>
                          <a:spcPts val="0"/>
                        </a:spcAft>
                        <a:buNone/>
                      </a:pPr>
                      <a:r>
                        <a:rPr lang="en" sz="1100">
                          <a:latin typeface="Calibri"/>
                          <a:ea typeface="Calibri"/>
                          <a:cs typeface="Calibri"/>
                          <a:sym typeface="Calibri"/>
                        </a:rPr>
                        <a:t>CBPO staff </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Engaged Resources</a:t>
                      </a:r>
                      <a:endParaRPr sz="1100">
                        <a:latin typeface="Calibri"/>
                        <a:ea typeface="Calibri"/>
                        <a:cs typeface="Calibri"/>
                        <a:sym typeface="Calibri"/>
                      </a:endParaRPr>
                    </a:p>
                  </a:txBody>
                  <a:tcPr marT="63500" marB="63500" marR="63500" marL="63500">
                    <a:solidFill>
                      <a:srgbClr val="CFE2F3"/>
                    </a:solidFill>
                  </a:tcPr>
                </a:tc>
                <a:tc>
                  <a:txBody>
                    <a:bodyPr/>
                    <a:lstStyle/>
                    <a:p>
                      <a:pPr indent="0" lvl="0" marL="0" rtl="0" algn="l">
                        <a:spcBef>
                          <a:spcPts val="0"/>
                        </a:spcBef>
                        <a:spcAft>
                          <a:spcPts val="0"/>
                        </a:spcAft>
                        <a:buNone/>
                      </a:pPr>
                      <a:r>
                        <a:rPr lang="en" sz="1100">
                          <a:latin typeface="Calibri"/>
                          <a:ea typeface="Calibri"/>
                          <a:cs typeface="Calibri"/>
                          <a:sym typeface="Calibri"/>
                        </a:rPr>
                        <a:t>Stroud, John Wolf  (USGS), Emily Trentcoste (EPA)</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Potential Resources</a:t>
                      </a:r>
                      <a:endParaRPr sz="1100">
                        <a:latin typeface="Calibri"/>
                        <a:ea typeface="Calibri"/>
                        <a:cs typeface="Calibri"/>
                        <a:sym typeface="Calibri"/>
                      </a:endParaRPr>
                    </a:p>
                  </a:txBody>
                  <a:tcPr marT="63500" marB="63500" marR="63500" marL="63500">
                    <a:solidFill>
                      <a:srgbClr val="CFE2F3"/>
                    </a:solidFill>
                  </a:tcPr>
                </a:tc>
                <a:tc>
                  <a:txBody>
                    <a:bodyPr/>
                    <a:lstStyle/>
                    <a:p>
                      <a:pPr indent="0" lvl="0" marL="0" rtl="0" algn="l">
                        <a:spcBef>
                          <a:spcPts val="0"/>
                        </a:spcBef>
                        <a:spcAft>
                          <a:spcPts val="0"/>
                        </a:spcAft>
                        <a:buNone/>
                      </a:pPr>
                      <a:r>
                        <a:rPr lang="en" sz="1100">
                          <a:latin typeface="Calibri"/>
                          <a:ea typeface="Calibri"/>
                          <a:cs typeface="Calibri"/>
                          <a:sym typeface="Calibri"/>
                        </a:rPr>
                        <a:t>CBPO staff, state agencies, local education agencies</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Priority</a:t>
                      </a:r>
                      <a:endParaRPr sz="1100">
                        <a:latin typeface="Calibri"/>
                        <a:ea typeface="Calibri"/>
                        <a:cs typeface="Calibri"/>
                        <a:sym typeface="Calibri"/>
                      </a:endParaRPr>
                    </a:p>
                  </a:txBody>
                  <a:tcPr marT="63500" marB="63500" marR="63500" marL="63500">
                    <a:solidFill>
                      <a:srgbClr val="CFE2F3"/>
                    </a:solidFill>
                  </a:tcPr>
                </a:tc>
                <a:tc>
                  <a:txBody>
                    <a:bodyPr/>
                    <a:lstStyle/>
                    <a:p>
                      <a:pPr indent="0" lvl="0" marL="0" rtl="0" algn="l">
                        <a:spcBef>
                          <a:spcPts val="0"/>
                        </a:spcBef>
                        <a:spcAft>
                          <a:spcPts val="0"/>
                        </a:spcAft>
                        <a:buNone/>
                      </a:pPr>
                      <a:r>
                        <a:rPr lang="en" sz="1100">
                          <a:latin typeface="Calibri"/>
                          <a:ea typeface="Calibri"/>
                          <a:cs typeface="Calibri"/>
                          <a:sym typeface="Calibri"/>
                        </a:rPr>
                        <a:t>High</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Related STAC Recommendations</a:t>
                      </a:r>
                      <a:endParaRPr sz="1100">
                        <a:latin typeface="Calibri"/>
                        <a:ea typeface="Calibri"/>
                        <a:cs typeface="Calibri"/>
                        <a:sym typeface="Calibri"/>
                      </a:endParaRPr>
                    </a:p>
                  </a:txBody>
                  <a:tcPr marT="63500" marB="63500" marR="63500" marL="63500">
                    <a:solidFill>
                      <a:srgbClr val="CFE2F3"/>
                    </a:solidFill>
                  </a:tcPr>
                </a:tc>
                <a:tc>
                  <a:txBody>
                    <a:bodyPr/>
                    <a:lstStyle/>
                    <a:p>
                      <a:pPr indent="0" lvl="0" marL="0" rtl="0" algn="l">
                        <a:spcBef>
                          <a:spcPts val="0"/>
                        </a:spcBef>
                        <a:spcAft>
                          <a:spcPts val="0"/>
                        </a:spcAft>
                        <a:buNone/>
                      </a:pPr>
                      <a:r>
                        <a:t/>
                      </a:r>
                      <a:endParaRPr sz="1100">
                        <a:latin typeface="Calibri"/>
                        <a:ea typeface="Calibri"/>
                        <a:cs typeface="Calibri"/>
                        <a:sym typeface="Calibri"/>
                      </a:endParaRPr>
                    </a:p>
                  </a:txBody>
                  <a:tcPr marT="63500" marB="63500" marR="63500" marL="63500"/>
                </a:tc>
              </a:tr>
            </a:tbl>
          </a:graphicData>
        </a:graphic>
      </p:graphicFrame>
      <p:sp>
        <p:nvSpPr>
          <p:cNvPr id="78" name="Google Shape;78;p15"/>
          <p:cNvSpPr txBox="1"/>
          <p:nvPr/>
        </p:nvSpPr>
        <p:spPr>
          <a:xfrm>
            <a:off x="6144000" y="152400"/>
            <a:ext cx="3000000" cy="3000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a:highlight>
                  <a:srgbClr val="CFE2F3"/>
                </a:highlight>
                <a:latin typeface="Calibri"/>
                <a:ea typeface="Calibri"/>
                <a:cs typeface="Calibri"/>
                <a:sym typeface="Calibri"/>
              </a:rPr>
              <a:t>Sustainable Schools Outcome</a:t>
            </a:r>
            <a:endParaRPr b="1">
              <a:highlight>
                <a:srgbClr val="CFE2F3"/>
              </a:highlight>
              <a:latin typeface="Calibri"/>
              <a:ea typeface="Calibri"/>
              <a:cs typeface="Calibri"/>
              <a:sym typeface="Calibri"/>
            </a:endParaRPr>
          </a:p>
          <a:p>
            <a:pPr indent="0" lvl="0" marL="0" rtl="0" algn="l">
              <a:lnSpc>
                <a:spcPct val="115000"/>
              </a:lnSpc>
              <a:spcBef>
                <a:spcPts val="0"/>
              </a:spcBef>
              <a:spcAft>
                <a:spcPts val="0"/>
              </a:spcAft>
              <a:buNone/>
            </a:pPr>
            <a:r>
              <a:t/>
            </a:r>
            <a:endParaRPr sz="1100">
              <a:latin typeface="Calibri"/>
              <a:ea typeface="Calibri"/>
              <a:cs typeface="Calibri"/>
              <a:sym typeface="Calibri"/>
            </a:endParaRPr>
          </a:p>
          <a:p>
            <a:pPr indent="0" lvl="0" marL="0" rtl="0" algn="l">
              <a:lnSpc>
                <a:spcPct val="115000"/>
              </a:lnSpc>
              <a:spcBef>
                <a:spcPts val="0"/>
              </a:spcBef>
              <a:spcAft>
                <a:spcPts val="0"/>
              </a:spcAft>
              <a:buNone/>
            </a:pPr>
            <a:r>
              <a:t/>
            </a:r>
            <a:endParaRPr sz="110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graphicFrame>
        <p:nvGraphicFramePr>
          <p:cNvPr id="83" name="Google Shape;83;p16"/>
          <p:cNvGraphicFramePr/>
          <p:nvPr/>
        </p:nvGraphicFramePr>
        <p:xfrm>
          <a:off x="152400" y="152400"/>
          <a:ext cx="3000000" cy="3000000"/>
        </p:xfrm>
        <a:graphic>
          <a:graphicData uri="http://schemas.openxmlformats.org/drawingml/2006/table">
            <a:tbl>
              <a:tblPr>
                <a:noFill/>
                <a:tableStyleId>{6A124BE7-0CFF-4496-A9E8-4513FCB18F15}</a:tableStyleId>
              </a:tblPr>
              <a:tblGrid>
                <a:gridCol w="1362075"/>
                <a:gridCol w="4581525"/>
              </a:tblGrid>
              <a:tr h="12700">
                <a:tc>
                  <a:txBody>
                    <a:bodyPr/>
                    <a:lstStyle/>
                    <a:p>
                      <a:pPr indent="0" lvl="0" marL="0" rtl="0" algn="l">
                        <a:spcBef>
                          <a:spcPts val="0"/>
                        </a:spcBef>
                        <a:spcAft>
                          <a:spcPts val="0"/>
                        </a:spcAft>
                        <a:buNone/>
                      </a:pPr>
                      <a:r>
                        <a:rPr lang="en" sz="1100">
                          <a:latin typeface="Calibri"/>
                          <a:ea typeface="Calibri"/>
                          <a:cs typeface="Calibri"/>
                          <a:sym typeface="Calibri"/>
                        </a:rPr>
                        <a:t>Need</a:t>
                      </a:r>
                      <a:endParaRPr sz="1100">
                        <a:latin typeface="Calibri"/>
                        <a:ea typeface="Calibri"/>
                        <a:cs typeface="Calibri"/>
                        <a:sym typeface="Calibri"/>
                      </a:endParaRPr>
                    </a:p>
                  </a:txBody>
                  <a:tcPr marT="63500" marB="63500" marR="63500" marL="63500">
                    <a:solidFill>
                      <a:srgbClr val="CFE2F3"/>
                    </a:solidFill>
                  </a:tcPr>
                </a:tc>
                <a:tc>
                  <a:txBody>
                    <a:bodyPr/>
                    <a:lstStyle/>
                    <a:p>
                      <a:pPr indent="0" lvl="0" marL="0" rtl="0" algn="l">
                        <a:spcBef>
                          <a:spcPts val="0"/>
                        </a:spcBef>
                        <a:spcAft>
                          <a:spcPts val="0"/>
                        </a:spcAft>
                        <a:buNone/>
                      </a:pPr>
                      <a:r>
                        <a:rPr lang="en" sz="1100">
                          <a:latin typeface="Calibri"/>
                          <a:ea typeface="Calibri"/>
                          <a:cs typeface="Calibri"/>
                          <a:sym typeface="Calibri"/>
                        </a:rPr>
                        <a:t>Research linkage between sustainable school certifications and overall costs savings</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Completed?</a:t>
                      </a:r>
                      <a:endParaRPr sz="1100">
                        <a:latin typeface="Calibri"/>
                        <a:ea typeface="Calibri"/>
                        <a:cs typeface="Calibri"/>
                        <a:sym typeface="Calibri"/>
                      </a:endParaRPr>
                    </a:p>
                  </a:txBody>
                  <a:tcPr marT="63500" marB="63500" marR="63500" marL="63500">
                    <a:solidFill>
                      <a:srgbClr val="CFE2F3"/>
                    </a:solidFill>
                  </a:tcPr>
                </a:tc>
                <a:tc>
                  <a:txBody>
                    <a:bodyPr/>
                    <a:lstStyle/>
                    <a:p>
                      <a:pPr indent="0" lvl="0" marL="0" rtl="0" algn="l">
                        <a:spcBef>
                          <a:spcPts val="0"/>
                        </a:spcBef>
                        <a:spcAft>
                          <a:spcPts val="0"/>
                        </a:spcAft>
                        <a:buNone/>
                      </a:pPr>
                      <a:r>
                        <a:rPr lang="en" sz="1100">
                          <a:latin typeface="Calibri"/>
                          <a:ea typeface="Calibri"/>
                          <a:cs typeface="Calibri"/>
                          <a:sym typeface="Calibri"/>
                        </a:rPr>
                        <a:t>New</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More Specific Detail</a:t>
                      </a:r>
                      <a:endParaRPr sz="1100">
                        <a:latin typeface="Calibri"/>
                        <a:ea typeface="Calibri"/>
                        <a:cs typeface="Calibri"/>
                        <a:sym typeface="Calibri"/>
                      </a:endParaRPr>
                    </a:p>
                  </a:txBody>
                  <a:tcPr marT="63500" marB="63500" marR="63500" marL="63500">
                    <a:solidFill>
                      <a:srgbClr val="CFE2F3"/>
                    </a:solidFill>
                  </a:tcPr>
                </a:tc>
                <a:tc>
                  <a:txBody>
                    <a:bodyPr/>
                    <a:lstStyle/>
                    <a:p>
                      <a:pPr indent="0" lvl="0" marL="0" rtl="0" algn="l">
                        <a:spcBef>
                          <a:spcPts val="0"/>
                        </a:spcBef>
                        <a:spcAft>
                          <a:spcPts val="0"/>
                        </a:spcAft>
                        <a:buNone/>
                      </a:pPr>
                      <a:r>
                        <a:rPr lang="en" sz="1100">
                          <a:latin typeface="Calibri"/>
                          <a:ea typeface="Calibri"/>
                          <a:cs typeface="Calibri"/>
                          <a:sym typeface="Calibri"/>
                        </a:rPr>
                        <a:t>Becoming a certified sustainable school has perceived perceptions that it will be costly and unattainable. However, sustainable schools often experience financial/cost savings, in addition to environmental health improvements. Acquiring research will assist with the recruitment of schools.</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Why is this needed?</a:t>
                      </a:r>
                      <a:endParaRPr sz="1100">
                        <a:latin typeface="Calibri"/>
                        <a:ea typeface="Calibri"/>
                        <a:cs typeface="Calibri"/>
                        <a:sym typeface="Calibri"/>
                      </a:endParaRPr>
                    </a:p>
                  </a:txBody>
                  <a:tcPr marT="63500" marB="63500" marR="63500" marL="63500">
                    <a:solidFill>
                      <a:srgbClr val="CFE2F3"/>
                    </a:solidFill>
                  </a:tcPr>
                </a:tc>
                <a:tc>
                  <a:txBody>
                    <a:bodyPr/>
                    <a:lstStyle/>
                    <a:p>
                      <a:pPr indent="0" lvl="0" marL="0" rtl="0" algn="l">
                        <a:spcBef>
                          <a:spcPts val="0"/>
                        </a:spcBef>
                        <a:spcAft>
                          <a:spcPts val="0"/>
                        </a:spcAft>
                        <a:buNone/>
                      </a:pPr>
                      <a:r>
                        <a:rPr lang="en" sz="1100">
                          <a:latin typeface="Calibri"/>
                          <a:ea typeface="Calibri"/>
                          <a:cs typeface="Calibri"/>
                          <a:sym typeface="Calibri"/>
                        </a:rPr>
                        <a:t>To better promote all of the benefits to becoming a certified sustainable school.</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Category</a:t>
                      </a:r>
                      <a:endParaRPr sz="1100">
                        <a:latin typeface="Calibri"/>
                        <a:ea typeface="Calibri"/>
                        <a:cs typeface="Calibri"/>
                        <a:sym typeface="Calibri"/>
                      </a:endParaRPr>
                    </a:p>
                  </a:txBody>
                  <a:tcPr marT="63500" marB="63500" marR="63500" marL="63500">
                    <a:solidFill>
                      <a:srgbClr val="CFE2F3"/>
                    </a:solidFill>
                  </a:tcPr>
                </a:tc>
                <a:tc>
                  <a:txBody>
                    <a:bodyPr/>
                    <a:lstStyle/>
                    <a:p>
                      <a:pPr indent="0" lvl="0" marL="0" rtl="0" algn="l">
                        <a:spcBef>
                          <a:spcPts val="0"/>
                        </a:spcBef>
                        <a:spcAft>
                          <a:spcPts val="0"/>
                        </a:spcAft>
                        <a:buNone/>
                      </a:pPr>
                      <a:r>
                        <a:rPr lang="en" sz="1100">
                          <a:latin typeface="Calibri"/>
                          <a:ea typeface="Calibri"/>
                          <a:cs typeface="Calibri"/>
                          <a:sym typeface="Calibri"/>
                        </a:rPr>
                        <a:t>Research</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Other Goals/ Outcomes this Addresses</a:t>
                      </a:r>
                      <a:endParaRPr sz="1100">
                        <a:latin typeface="Calibri"/>
                        <a:ea typeface="Calibri"/>
                        <a:cs typeface="Calibri"/>
                        <a:sym typeface="Calibri"/>
                      </a:endParaRPr>
                    </a:p>
                  </a:txBody>
                  <a:tcPr marT="63500" marB="63500" marR="63500" marL="63500">
                    <a:solidFill>
                      <a:srgbClr val="CFE2F3"/>
                    </a:solidFill>
                  </a:tcPr>
                </a:tc>
                <a:tc>
                  <a:txBody>
                    <a:bodyPr/>
                    <a:lstStyle/>
                    <a:p>
                      <a:pPr indent="0" lvl="0" marL="0" rtl="0" algn="l">
                        <a:spcBef>
                          <a:spcPts val="0"/>
                        </a:spcBef>
                        <a:spcAft>
                          <a:spcPts val="0"/>
                        </a:spcAft>
                        <a:buNone/>
                      </a:pPr>
                      <a:r>
                        <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Engaged Resources</a:t>
                      </a:r>
                      <a:endParaRPr sz="1100">
                        <a:latin typeface="Calibri"/>
                        <a:ea typeface="Calibri"/>
                        <a:cs typeface="Calibri"/>
                        <a:sym typeface="Calibri"/>
                      </a:endParaRPr>
                    </a:p>
                  </a:txBody>
                  <a:tcPr marT="63500" marB="63500" marR="63500" marL="63500">
                    <a:solidFill>
                      <a:srgbClr val="CFE2F3"/>
                    </a:solidFill>
                  </a:tcPr>
                </a:tc>
                <a:tc>
                  <a:txBody>
                    <a:bodyPr/>
                    <a:lstStyle/>
                    <a:p>
                      <a:pPr indent="0" lvl="0" marL="0" rtl="0" algn="l">
                        <a:spcBef>
                          <a:spcPts val="0"/>
                        </a:spcBef>
                        <a:spcAft>
                          <a:spcPts val="0"/>
                        </a:spcAft>
                        <a:buNone/>
                      </a:pPr>
                      <a:r>
                        <a:rPr lang="en" sz="1100">
                          <a:latin typeface="Calibri"/>
                          <a:ea typeface="Calibri"/>
                          <a:cs typeface="Calibri"/>
                          <a:sym typeface="Calibri"/>
                        </a:rPr>
                        <a:t>Independent organizations that perform cost saving calculations</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Potential Resources</a:t>
                      </a:r>
                      <a:endParaRPr sz="1100">
                        <a:latin typeface="Calibri"/>
                        <a:ea typeface="Calibri"/>
                        <a:cs typeface="Calibri"/>
                        <a:sym typeface="Calibri"/>
                      </a:endParaRPr>
                    </a:p>
                  </a:txBody>
                  <a:tcPr marT="63500" marB="63500" marR="63500" marL="63500">
                    <a:solidFill>
                      <a:srgbClr val="CFE2F3"/>
                    </a:solidFill>
                  </a:tcPr>
                </a:tc>
                <a:tc>
                  <a:txBody>
                    <a:bodyPr/>
                    <a:lstStyle/>
                    <a:p>
                      <a:pPr indent="0" lvl="0" marL="0" rtl="0" algn="l">
                        <a:spcBef>
                          <a:spcPts val="0"/>
                        </a:spcBef>
                        <a:spcAft>
                          <a:spcPts val="0"/>
                        </a:spcAft>
                        <a:buNone/>
                      </a:pPr>
                      <a:r>
                        <a:rPr lang="en" sz="1100">
                          <a:latin typeface="Calibri"/>
                          <a:ea typeface="Calibri"/>
                          <a:cs typeface="Calibri"/>
                          <a:sym typeface="Calibri"/>
                        </a:rPr>
                        <a:t>Independent organizations, peer-reviewed journals</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Priority</a:t>
                      </a:r>
                      <a:endParaRPr sz="1100">
                        <a:latin typeface="Calibri"/>
                        <a:ea typeface="Calibri"/>
                        <a:cs typeface="Calibri"/>
                        <a:sym typeface="Calibri"/>
                      </a:endParaRPr>
                    </a:p>
                  </a:txBody>
                  <a:tcPr marT="63500" marB="63500" marR="63500" marL="63500">
                    <a:solidFill>
                      <a:srgbClr val="CFE2F3"/>
                    </a:solidFill>
                  </a:tcPr>
                </a:tc>
                <a:tc>
                  <a:txBody>
                    <a:bodyPr/>
                    <a:lstStyle/>
                    <a:p>
                      <a:pPr indent="0" lvl="0" marL="0" rtl="0" algn="l">
                        <a:spcBef>
                          <a:spcPts val="0"/>
                        </a:spcBef>
                        <a:spcAft>
                          <a:spcPts val="0"/>
                        </a:spcAft>
                        <a:buNone/>
                      </a:pPr>
                      <a:r>
                        <a:rPr lang="en" sz="1100">
                          <a:latin typeface="Calibri"/>
                          <a:ea typeface="Calibri"/>
                          <a:cs typeface="Calibri"/>
                          <a:sym typeface="Calibri"/>
                        </a:rPr>
                        <a:t>High</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Related STAC Recommendations</a:t>
                      </a:r>
                      <a:endParaRPr sz="1100">
                        <a:latin typeface="Calibri"/>
                        <a:ea typeface="Calibri"/>
                        <a:cs typeface="Calibri"/>
                        <a:sym typeface="Calibri"/>
                      </a:endParaRPr>
                    </a:p>
                  </a:txBody>
                  <a:tcPr marT="63500" marB="63500" marR="63500" marL="63500">
                    <a:solidFill>
                      <a:srgbClr val="CFE2F3"/>
                    </a:solidFill>
                  </a:tcPr>
                </a:tc>
                <a:tc>
                  <a:txBody>
                    <a:bodyPr/>
                    <a:lstStyle/>
                    <a:p>
                      <a:pPr indent="0" lvl="0" marL="0" rtl="0" algn="l">
                        <a:spcBef>
                          <a:spcPts val="0"/>
                        </a:spcBef>
                        <a:spcAft>
                          <a:spcPts val="0"/>
                        </a:spcAft>
                        <a:buNone/>
                      </a:pPr>
                      <a:r>
                        <a:t/>
                      </a:r>
                      <a:endParaRPr sz="1100">
                        <a:latin typeface="Calibri"/>
                        <a:ea typeface="Calibri"/>
                        <a:cs typeface="Calibri"/>
                        <a:sym typeface="Calibri"/>
                      </a:endParaRPr>
                    </a:p>
                  </a:txBody>
                  <a:tcPr marT="63500" marB="63500" marR="63500" marL="63500"/>
                </a:tc>
              </a:tr>
            </a:tbl>
          </a:graphicData>
        </a:graphic>
      </p:graphicFrame>
      <p:sp>
        <p:nvSpPr>
          <p:cNvPr id="84" name="Google Shape;84;p16"/>
          <p:cNvSpPr txBox="1"/>
          <p:nvPr/>
        </p:nvSpPr>
        <p:spPr>
          <a:xfrm>
            <a:off x="6144000" y="152400"/>
            <a:ext cx="3000000" cy="3000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a:highlight>
                  <a:srgbClr val="CFE2F3"/>
                </a:highlight>
                <a:latin typeface="Calibri"/>
                <a:ea typeface="Calibri"/>
                <a:cs typeface="Calibri"/>
                <a:sym typeface="Calibri"/>
              </a:rPr>
              <a:t>Sustainable Schools Outcome</a:t>
            </a:r>
            <a:endParaRPr b="1">
              <a:highlight>
                <a:srgbClr val="CFE2F3"/>
              </a:highlight>
              <a:latin typeface="Calibri"/>
              <a:ea typeface="Calibri"/>
              <a:cs typeface="Calibri"/>
              <a:sym typeface="Calibri"/>
            </a:endParaRPr>
          </a:p>
          <a:p>
            <a:pPr indent="0" lvl="0" marL="0" rtl="0" algn="l">
              <a:lnSpc>
                <a:spcPct val="115000"/>
              </a:lnSpc>
              <a:spcBef>
                <a:spcPts val="0"/>
              </a:spcBef>
              <a:spcAft>
                <a:spcPts val="0"/>
              </a:spcAft>
              <a:buNone/>
            </a:pPr>
            <a:r>
              <a:t/>
            </a:r>
            <a:endParaRPr sz="1100">
              <a:latin typeface="Calibri"/>
              <a:ea typeface="Calibri"/>
              <a:cs typeface="Calibri"/>
              <a:sym typeface="Calibri"/>
            </a:endParaRPr>
          </a:p>
          <a:p>
            <a:pPr indent="0" lvl="0" marL="0" rtl="0" algn="l">
              <a:lnSpc>
                <a:spcPct val="115000"/>
              </a:lnSpc>
              <a:spcBef>
                <a:spcPts val="0"/>
              </a:spcBef>
              <a:spcAft>
                <a:spcPts val="0"/>
              </a:spcAft>
              <a:buNone/>
            </a:pPr>
            <a:r>
              <a:t/>
            </a:r>
            <a:endParaRPr sz="110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graphicFrame>
        <p:nvGraphicFramePr>
          <p:cNvPr id="89" name="Google Shape;89;p17"/>
          <p:cNvGraphicFramePr/>
          <p:nvPr/>
        </p:nvGraphicFramePr>
        <p:xfrm>
          <a:off x="152400" y="152400"/>
          <a:ext cx="3000000" cy="3000000"/>
        </p:xfrm>
        <a:graphic>
          <a:graphicData uri="http://schemas.openxmlformats.org/drawingml/2006/table">
            <a:tbl>
              <a:tblPr>
                <a:noFill/>
                <a:tableStyleId>{6A124BE7-0CFF-4496-A9E8-4513FCB18F15}</a:tableStyleId>
              </a:tblPr>
              <a:tblGrid>
                <a:gridCol w="1362075"/>
                <a:gridCol w="4581525"/>
              </a:tblGrid>
              <a:tr h="12700">
                <a:tc>
                  <a:txBody>
                    <a:bodyPr/>
                    <a:lstStyle/>
                    <a:p>
                      <a:pPr indent="0" lvl="0" marL="0" rtl="0" algn="l">
                        <a:spcBef>
                          <a:spcPts val="0"/>
                        </a:spcBef>
                        <a:spcAft>
                          <a:spcPts val="0"/>
                        </a:spcAft>
                        <a:buNone/>
                      </a:pPr>
                      <a:r>
                        <a:rPr lang="en" sz="1100">
                          <a:latin typeface="Calibri"/>
                          <a:ea typeface="Calibri"/>
                          <a:cs typeface="Calibri"/>
                          <a:sym typeface="Calibri"/>
                        </a:rPr>
                        <a:t>Need</a:t>
                      </a:r>
                      <a:endParaRPr sz="1100">
                        <a:latin typeface="Calibri"/>
                        <a:ea typeface="Calibri"/>
                        <a:cs typeface="Calibri"/>
                        <a:sym typeface="Calibri"/>
                      </a:endParaRPr>
                    </a:p>
                  </a:txBody>
                  <a:tcPr marT="63500" marB="63500" marR="63500" marL="63500">
                    <a:solidFill>
                      <a:srgbClr val="FCE5CD"/>
                    </a:solidFill>
                  </a:tcPr>
                </a:tc>
                <a:tc>
                  <a:txBody>
                    <a:bodyPr/>
                    <a:lstStyle/>
                    <a:p>
                      <a:pPr indent="0" lvl="0" marL="0" rtl="0" algn="l">
                        <a:spcBef>
                          <a:spcPts val="0"/>
                        </a:spcBef>
                        <a:spcAft>
                          <a:spcPts val="0"/>
                        </a:spcAft>
                        <a:buNone/>
                      </a:pPr>
                      <a:r>
                        <a:rPr lang="en" sz="1100">
                          <a:latin typeface="Calibri"/>
                          <a:ea typeface="Calibri"/>
                          <a:cs typeface="Calibri"/>
                          <a:sym typeface="Calibri"/>
                        </a:rPr>
                        <a:t>Percentage of Local Education Agencies (LEAs) that have “system-wide, “some” or “no MWEE” availability at the elementary, middle and high School level.</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Completed?</a:t>
                      </a:r>
                      <a:endParaRPr sz="1100">
                        <a:latin typeface="Calibri"/>
                        <a:ea typeface="Calibri"/>
                        <a:cs typeface="Calibri"/>
                        <a:sym typeface="Calibri"/>
                      </a:endParaRPr>
                    </a:p>
                  </a:txBody>
                  <a:tcPr marT="63500" marB="63500" marR="63500" marL="63500">
                    <a:solidFill>
                      <a:srgbClr val="FCE5CD"/>
                    </a:solidFill>
                  </a:tcPr>
                </a:tc>
                <a:tc>
                  <a:txBody>
                    <a:bodyPr/>
                    <a:lstStyle/>
                    <a:p>
                      <a:pPr indent="0" lvl="0" marL="0" rtl="0" algn="l">
                        <a:spcBef>
                          <a:spcPts val="0"/>
                        </a:spcBef>
                        <a:spcAft>
                          <a:spcPts val="0"/>
                        </a:spcAft>
                        <a:buNone/>
                      </a:pPr>
                      <a:r>
                        <a:rPr lang="en" sz="1100">
                          <a:latin typeface="Calibri"/>
                          <a:ea typeface="Calibri"/>
                          <a:cs typeface="Calibri"/>
                          <a:sym typeface="Calibri"/>
                        </a:rPr>
                        <a:t>Ongoing, every two years</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More Specific Detail</a:t>
                      </a:r>
                      <a:endParaRPr sz="1100">
                        <a:latin typeface="Calibri"/>
                        <a:ea typeface="Calibri"/>
                        <a:cs typeface="Calibri"/>
                        <a:sym typeface="Calibri"/>
                      </a:endParaRPr>
                    </a:p>
                  </a:txBody>
                  <a:tcPr marT="63500" marB="63500" marR="63500" marL="63500">
                    <a:solidFill>
                      <a:srgbClr val="FCE5CD"/>
                    </a:solidFill>
                  </a:tcPr>
                </a:tc>
                <a:tc>
                  <a:txBody>
                    <a:bodyPr/>
                    <a:lstStyle/>
                    <a:p>
                      <a:pPr indent="0" lvl="0" marL="0" rtl="0" algn="l">
                        <a:spcBef>
                          <a:spcPts val="0"/>
                        </a:spcBef>
                        <a:spcAft>
                          <a:spcPts val="0"/>
                        </a:spcAft>
                        <a:buNone/>
                      </a:pPr>
                      <a:r>
                        <a:rPr lang="en" sz="1100">
                          <a:latin typeface="Calibri"/>
                          <a:ea typeface="Calibri"/>
                          <a:cs typeface="Calibri"/>
                          <a:sym typeface="Calibri"/>
                        </a:rPr>
                        <a:t>The information from the Environmental Literacy Indicator (ELIT) tool was used to determine student participation in Meaningful Watershed Educational Experiences throughout the Watershed.</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Why is this needed?</a:t>
                      </a:r>
                      <a:endParaRPr sz="1100">
                        <a:latin typeface="Calibri"/>
                        <a:ea typeface="Calibri"/>
                        <a:cs typeface="Calibri"/>
                        <a:sym typeface="Calibri"/>
                      </a:endParaRPr>
                    </a:p>
                  </a:txBody>
                  <a:tcPr marT="63500" marB="63500" marR="63500" marL="63500">
                    <a:solidFill>
                      <a:srgbClr val="FCE5CD"/>
                    </a:solidFill>
                  </a:tcPr>
                </a:tc>
                <a:tc>
                  <a:txBody>
                    <a:bodyPr/>
                    <a:lstStyle/>
                    <a:p>
                      <a:pPr indent="0" lvl="0" marL="0" rtl="0" algn="l">
                        <a:spcBef>
                          <a:spcPts val="0"/>
                        </a:spcBef>
                        <a:spcAft>
                          <a:spcPts val="0"/>
                        </a:spcAft>
                        <a:buNone/>
                      </a:pPr>
                      <a:r>
                        <a:rPr lang="en" sz="1100">
                          <a:latin typeface="Calibri"/>
                          <a:ea typeface="Calibri"/>
                          <a:cs typeface="Calibri"/>
                          <a:sym typeface="Calibri"/>
                        </a:rPr>
                        <a:t>CBP Indicator. The data collected here is used to measure progress in achieving the student outcome of offering a MWEE in elementary, middle and high school.</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Category</a:t>
                      </a:r>
                      <a:endParaRPr sz="1100">
                        <a:latin typeface="Calibri"/>
                        <a:ea typeface="Calibri"/>
                        <a:cs typeface="Calibri"/>
                        <a:sym typeface="Calibri"/>
                      </a:endParaRPr>
                    </a:p>
                  </a:txBody>
                  <a:tcPr marT="63500" marB="63500" marR="63500" marL="63500">
                    <a:solidFill>
                      <a:srgbClr val="FCE5CD"/>
                    </a:solidFill>
                  </a:tcPr>
                </a:tc>
                <a:tc>
                  <a:txBody>
                    <a:bodyPr/>
                    <a:lstStyle/>
                    <a:p>
                      <a:pPr indent="0" lvl="0" marL="0" rtl="0" algn="l">
                        <a:spcBef>
                          <a:spcPts val="0"/>
                        </a:spcBef>
                        <a:spcAft>
                          <a:spcPts val="0"/>
                        </a:spcAft>
                        <a:buNone/>
                      </a:pPr>
                      <a:r>
                        <a:rPr lang="en" sz="1100">
                          <a:latin typeface="Calibri"/>
                          <a:ea typeface="Calibri"/>
                          <a:cs typeface="Calibri"/>
                          <a:sym typeface="Calibri"/>
                        </a:rPr>
                        <a:t>Monitoring/Analysis</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Other Goals/ Outcomes this Addresses</a:t>
                      </a:r>
                      <a:endParaRPr sz="1100">
                        <a:latin typeface="Calibri"/>
                        <a:ea typeface="Calibri"/>
                        <a:cs typeface="Calibri"/>
                        <a:sym typeface="Calibri"/>
                      </a:endParaRPr>
                    </a:p>
                  </a:txBody>
                  <a:tcPr marT="63500" marB="63500" marR="63500" marL="63500">
                    <a:solidFill>
                      <a:srgbClr val="FCE5CD"/>
                    </a:solidFill>
                  </a:tcPr>
                </a:tc>
                <a:tc>
                  <a:txBody>
                    <a:bodyPr/>
                    <a:lstStyle/>
                    <a:p>
                      <a:pPr indent="0" lvl="0" marL="0" rtl="0" algn="l">
                        <a:spcBef>
                          <a:spcPts val="0"/>
                        </a:spcBef>
                        <a:spcAft>
                          <a:spcPts val="0"/>
                        </a:spcAft>
                        <a:buNone/>
                      </a:pPr>
                      <a:r>
                        <a:rPr lang="en" sz="1100">
                          <a:latin typeface="Calibri"/>
                          <a:ea typeface="Calibri"/>
                          <a:cs typeface="Calibri"/>
                          <a:sym typeface="Calibri"/>
                        </a:rPr>
                        <a:t>Environmental Literacy Goal</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Engaged Resources</a:t>
                      </a:r>
                      <a:endParaRPr sz="1100">
                        <a:latin typeface="Calibri"/>
                        <a:ea typeface="Calibri"/>
                        <a:cs typeface="Calibri"/>
                        <a:sym typeface="Calibri"/>
                      </a:endParaRPr>
                    </a:p>
                  </a:txBody>
                  <a:tcPr marT="63500" marB="63500" marR="63500" marL="63500">
                    <a:solidFill>
                      <a:srgbClr val="FCE5CD"/>
                    </a:solidFill>
                  </a:tcPr>
                </a:tc>
                <a:tc>
                  <a:txBody>
                    <a:bodyPr/>
                    <a:lstStyle/>
                    <a:p>
                      <a:pPr indent="0" lvl="0" marL="0" rtl="0" algn="l">
                        <a:spcBef>
                          <a:spcPts val="0"/>
                        </a:spcBef>
                        <a:spcAft>
                          <a:spcPts val="0"/>
                        </a:spcAft>
                        <a:buNone/>
                      </a:pPr>
                      <a:r>
                        <a:rPr lang="en" sz="1100">
                          <a:latin typeface="Calibri"/>
                          <a:ea typeface="Calibri"/>
                          <a:cs typeface="Calibri"/>
                          <a:sym typeface="Calibri"/>
                        </a:rPr>
                        <a:t>EPA (Doreen Vetter), Education workgroup, selected contractor</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Potential Resources</a:t>
                      </a:r>
                      <a:endParaRPr sz="1100">
                        <a:latin typeface="Calibri"/>
                        <a:ea typeface="Calibri"/>
                        <a:cs typeface="Calibri"/>
                        <a:sym typeface="Calibri"/>
                      </a:endParaRPr>
                    </a:p>
                  </a:txBody>
                  <a:tcPr marT="63500" marB="63500" marR="63500" marL="63500">
                    <a:solidFill>
                      <a:srgbClr val="FCE5CD"/>
                    </a:solidFill>
                  </a:tcPr>
                </a:tc>
                <a:tc>
                  <a:txBody>
                    <a:bodyPr/>
                    <a:lstStyle/>
                    <a:p>
                      <a:pPr indent="0" lvl="0" marL="0" rtl="0" algn="l">
                        <a:spcBef>
                          <a:spcPts val="0"/>
                        </a:spcBef>
                        <a:spcAft>
                          <a:spcPts val="0"/>
                        </a:spcAft>
                        <a:buNone/>
                      </a:pPr>
                      <a:r>
                        <a:rPr lang="en" sz="1100">
                          <a:latin typeface="Calibri"/>
                          <a:ea typeface="Calibri"/>
                          <a:cs typeface="Calibri"/>
                          <a:sym typeface="Calibri"/>
                        </a:rPr>
                        <a:t>Local education agencies</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Priority</a:t>
                      </a:r>
                      <a:endParaRPr sz="1100">
                        <a:latin typeface="Calibri"/>
                        <a:ea typeface="Calibri"/>
                        <a:cs typeface="Calibri"/>
                        <a:sym typeface="Calibri"/>
                      </a:endParaRPr>
                    </a:p>
                  </a:txBody>
                  <a:tcPr marT="63500" marB="63500" marR="63500" marL="63500">
                    <a:solidFill>
                      <a:srgbClr val="FCE5CD"/>
                    </a:solidFill>
                  </a:tcPr>
                </a:tc>
                <a:tc>
                  <a:txBody>
                    <a:bodyPr/>
                    <a:lstStyle/>
                    <a:p>
                      <a:pPr indent="0" lvl="0" marL="0" rtl="0" algn="l">
                        <a:spcBef>
                          <a:spcPts val="0"/>
                        </a:spcBef>
                        <a:spcAft>
                          <a:spcPts val="0"/>
                        </a:spcAft>
                        <a:buNone/>
                      </a:pPr>
                      <a:r>
                        <a:rPr lang="en" sz="1100">
                          <a:latin typeface="Calibri"/>
                          <a:ea typeface="Calibri"/>
                          <a:cs typeface="Calibri"/>
                          <a:sym typeface="Calibri"/>
                        </a:rPr>
                        <a:t>High</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Related STAC Recommendations</a:t>
                      </a:r>
                      <a:endParaRPr sz="1100">
                        <a:latin typeface="Calibri"/>
                        <a:ea typeface="Calibri"/>
                        <a:cs typeface="Calibri"/>
                        <a:sym typeface="Calibri"/>
                      </a:endParaRPr>
                    </a:p>
                  </a:txBody>
                  <a:tcPr marT="63500" marB="63500" marR="63500" marL="63500">
                    <a:solidFill>
                      <a:srgbClr val="FCE5CD"/>
                    </a:solidFill>
                  </a:tcPr>
                </a:tc>
                <a:tc>
                  <a:txBody>
                    <a:bodyPr/>
                    <a:lstStyle/>
                    <a:p>
                      <a:pPr indent="0" lvl="0" marL="0" rtl="0" algn="l">
                        <a:spcBef>
                          <a:spcPts val="0"/>
                        </a:spcBef>
                        <a:spcAft>
                          <a:spcPts val="0"/>
                        </a:spcAft>
                        <a:buNone/>
                      </a:pPr>
                      <a:r>
                        <a:t/>
                      </a:r>
                      <a:endParaRPr sz="1100">
                        <a:latin typeface="Calibri"/>
                        <a:ea typeface="Calibri"/>
                        <a:cs typeface="Calibri"/>
                        <a:sym typeface="Calibri"/>
                      </a:endParaRPr>
                    </a:p>
                  </a:txBody>
                  <a:tcPr marT="63500" marB="63500" marR="63500" marL="63500"/>
                </a:tc>
              </a:tr>
            </a:tbl>
          </a:graphicData>
        </a:graphic>
      </p:graphicFrame>
      <p:sp>
        <p:nvSpPr>
          <p:cNvPr id="90" name="Google Shape;90;p17"/>
          <p:cNvSpPr txBox="1"/>
          <p:nvPr/>
        </p:nvSpPr>
        <p:spPr>
          <a:xfrm>
            <a:off x="6144000" y="152400"/>
            <a:ext cx="3000000" cy="3000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a:highlight>
                  <a:srgbClr val="FCE5CD"/>
                </a:highlight>
                <a:latin typeface="Calibri"/>
                <a:ea typeface="Calibri"/>
                <a:cs typeface="Calibri"/>
                <a:sym typeface="Calibri"/>
              </a:rPr>
              <a:t>Student Outcome</a:t>
            </a:r>
            <a:endParaRPr b="1">
              <a:highlight>
                <a:srgbClr val="FCE5CD"/>
              </a:highlight>
              <a:latin typeface="Calibri"/>
              <a:ea typeface="Calibri"/>
              <a:cs typeface="Calibri"/>
              <a:sym typeface="Calibri"/>
            </a:endParaRPr>
          </a:p>
          <a:p>
            <a:pPr indent="0" lvl="0" marL="0" rtl="0" algn="l">
              <a:lnSpc>
                <a:spcPct val="115000"/>
              </a:lnSpc>
              <a:spcBef>
                <a:spcPts val="0"/>
              </a:spcBef>
              <a:spcAft>
                <a:spcPts val="0"/>
              </a:spcAft>
              <a:buNone/>
            </a:pPr>
            <a:r>
              <a:t/>
            </a:r>
            <a:endParaRPr sz="1100">
              <a:latin typeface="Calibri"/>
              <a:ea typeface="Calibri"/>
              <a:cs typeface="Calibri"/>
              <a:sym typeface="Calibri"/>
            </a:endParaRPr>
          </a:p>
          <a:p>
            <a:pPr indent="0" lvl="0" marL="0" rtl="0" algn="l">
              <a:lnSpc>
                <a:spcPct val="115000"/>
              </a:lnSpc>
              <a:spcBef>
                <a:spcPts val="0"/>
              </a:spcBef>
              <a:spcAft>
                <a:spcPts val="0"/>
              </a:spcAft>
              <a:buNone/>
            </a:pPr>
            <a:r>
              <a:t/>
            </a:r>
            <a:endParaRPr sz="110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graphicFrame>
        <p:nvGraphicFramePr>
          <p:cNvPr id="95" name="Google Shape;95;p18"/>
          <p:cNvGraphicFramePr/>
          <p:nvPr/>
        </p:nvGraphicFramePr>
        <p:xfrm>
          <a:off x="152400" y="152400"/>
          <a:ext cx="3000000" cy="3000000"/>
        </p:xfrm>
        <a:graphic>
          <a:graphicData uri="http://schemas.openxmlformats.org/drawingml/2006/table">
            <a:tbl>
              <a:tblPr>
                <a:noFill/>
                <a:tableStyleId>{6A124BE7-0CFF-4496-A9E8-4513FCB18F15}</a:tableStyleId>
              </a:tblPr>
              <a:tblGrid>
                <a:gridCol w="1362075"/>
                <a:gridCol w="4581525"/>
              </a:tblGrid>
              <a:tr h="448225">
                <a:tc>
                  <a:txBody>
                    <a:bodyPr/>
                    <a:lstStyle/>
                    <a:p>
                      <a:pPr indent="0" lvl="0" marL="0" rtl="0" algn="l">
                        <a:spcBef>
                          <a:spcPts val="0"/>
                        </a:spcBef>
                        <a:spcAft>
                          <a:spcPts val="0"/>
                        </a:spcAft>
                        <a:buNone/>
                      </a:pPr>
                      <a:r>
                        <a:rPr lang="en" sz="1100">
                          <a:latin typeface="Calibri"/>
                          <a:ea typeface="Calibri"/>
                          <a:cs typeface="Calibri"/>
                          <a:sym typeface="Calibri"/>
                        </a:rPr>
                        <a:t>Need</a:t>
                      </a:r>
                      <a:endParaRPr sz="1100">
                        <a:latin typeface="Calibri"/>
                        <a:ea typeface="Calibri"/>
                        <a:cs typeface="Calibri"/>
                        <a:sym typeface="Calibri"/>
                      </a:endParaRPr>
                    </a:p>
                  </a:txBody>
                  <a:tcPr marT="63500" marB="63500" marR="63500" marL="63500">
                    <a:solidFill>
                      <a:srgbClr val="FCE5CD"/>
                    </a:solidFill>
                  </a:tcPr>
                </a:tc>
                <a:tc>
                  <a:txBody>
                    <a:bodyPr/>
                    <a:lstStyle/>
                    <a:p>
                      <a:pPr indent="0" lvl="0" marL="0" rtl="0" algn="l">
                        <a:spcBef>
                          <a:spcPts val="0"/>
                        </a:spcBef>
                        <a:spcAft>
                          <a:spcPts val="0"/>
                        </a:spcAft>
                        <a:buNone/>
                      </a:pPr>
                      <a:r>
                        <a:rPr lang="en" sz="1100">
                          <a:latin typeface="Calibri"/>
                          <a:ea typeface="Calibri"/>
                          <a:cs typeface="Calibri"/>
                          <a:sym typeface="Calibri"/>
                        </a:rPr>
                        <a:t>Synthesizing and communicating peer reviewed research around the elements of a systemic Meaningful Watershed Educational Experience (MWEE).</a:t>
                      </a:r>
                      <a:endParaRPr sz="1100">
                        <a:latin typeface="Calibri"/>
                        <a:ea typeface="Calibri"/>
                        <a:cs typeface="Calibri"/>
                        <a:sym typeface="Calibri"/>
                      </a:endParaRPr>
                    </a:p>
                  </a:txBody>
                  <a:tcPr marT="63500" marB="63500" marR="63500" marL="63500"/>
                </a:tc>
              </a:tr>
              <a:tr h="284700">
                <a:tc>
                  <a:txBody>
                    <a:bodyPr/>
                    <a:lstStyle/>
                    <a:p>
                      <a:pPr indent="0" lvl="0" marL="0" rtl="0" algn="l">
                        <a:spcBef>
                          <a:spcPts val="0"/>
                        </a:spcBef>
                        <a:spcAft>
                          <a:spcPts val="0"/>
                        </a:spcAft>
                        <a:buNone/>
                      </a:pPr>
                      <a:r>
                        <a:rPr lang="en" sz="1100">
                          <a:latin typeface="Calibri"/>
                          <a:ea typeface="Calibri"/>
                          <a:cs typeface="Calibri"/>
                          <a:sym typeface="Calibri"/>
                        </a:rPr>
                        <a:t>Completed?</a:t>
                      </a:r>
                      <a:endParaRPr sz="1100">
                        <a:latin typeface="Calibri"/>
                        <a:ea typeface="Calibri"/>
                        <a:cs typeface="Calibri"/>
                        <a:sym typeface="Calibri"/>
                      </a:endParaRPr>
                    </a:p>
                  </a:txBody>
                  <a:tcPr marT="63500" marB="63500" marR="63500" marL="63500">
                    <a:solidFill>
                      <a:srgbClr val="FCE5CD"/>
                    </a:solidFill>
                  </a:tcPr>
                </a:tc>
                <a:tc>
                  <a:txBody>
                    <a:bodyPr/>
                    <a:lstStyle/>
                    <a:p>
                      <a:pPr indent="0" lvl="0" marL="0" rtl="0" algn="l">
                        <a:spcBef>
                          <a:spcPts val="0"/>
                        </a:spcBef>
                        <a:spcAft>
                          <a:spcPts val="0"/>
                        </a:spcAft>
                        <a:buNone/>
                      </a:pPr>
                      <a:r>
                        <a:rPr lang="en" sz="1100">
                          <a:latin typeface="Calibri"/>
                          <a:ea typeface="Calibri"/>
                          <a:cs typeface="Calibri"/>
                          <a:sym typeface="Calibri"/>
                        </a:rPr>
                        <a:t>No</a:t>
                      </a:r>
                      <a:endParaRPr sz="1100">
                        <a:latin typeface="Calibri"/>
                        <a:ea typeface="Calibri"/>
                        <a:cs typeface="Calibri"/>
                        <a:sym typeface="Calibri"/>
                      </a:endParaRPr>
                    </a:p>
                  </a:txBody>
                  <a:tcPr marT="63500" marB="63500" marR="63500" marL="63500"/>
                </a:tc>
              </a:tr>
              <a:tr h="938875">
                <a:tc>
                  <a:txBody>
                    <a:bodyPr/>
                    <a:lstStyle/>
                    <a:p>
                      <a:pPr indent="0" lvl="0" marL="0" rtl="0" algn="l">
                        <a:spcBef>
                          <a:spcPts val="0"/>
                        </a:spcBef>
                        <a:spcAft>
                          <a:spcPts val="0"/>
                        </a:spcAft>
                        <a:buNone/>
                      </a:pPr>
                      <a:r>
                        <a:rPr lang="en" sz="1100">
                          <a:latin typeface="Calibri"/>
                          <a:ea typeface="Calibri"/>
                          <a:cs typeface="Calibri"/>
                          <a:sym typeface="Calibri"/>
                        </a:rPr>
                        <a:t>More Specific Detail</a:t>
                      </a:r>
                      <a:endParaRPr sz="1100">
                        <a:latin typeface="Calibri"/>
                        <a:ea typeface="Calibri"/>
                        <a:cs typeface="Calibri"/>
                        <a:sym typeface="Calibri"/>
                      </a:endParaRPr>
                    </a:p>
                  </a:txBody>
                  <a:tcPr marT="63500" marB="63500" marR="63500" marL="63500">
                    <a:solidFill>
                      <a:srgbClr val="FCE5CD"/>
                    </a:solidFill>
                  </a:tcPr>
                </a:tc>
                <a:tc>
                  <a:txBody>
                    <a:bodyPr/>
                    <a:lstStyle/>
                    <a:p>
                      <a:pPr indent="0" lvl="0" marL="0" rtl="0" algn="l">
                        <a:spcBef>
                          <a:spcPts val="0"/>
                        </a:spcBef>
                        <a:spcAft>
                          <a:spcPts val="0"/>
                        </a:spcAft>
                        <a:buNone/>
                      </a:pPr>
                      <a:r>
                        <a:rPr lang="en" sz="1100">
                          <a:latin typeface="Calibri"/>
                          <a:ea typeface="Calibri"/>
                          <a:cs typeface="Calibri"/>
                          <a:sym typeface="Calibri"/>
                        </a:rPr>
                        <a:t>There are extensive publications on the effectiveness of the approaches to teaching and learning that inform the current MWEE model, and the impacts of environmental education in general. However, the research has not been synthesized and articulated in a way that catalyzes large scale adoption within the formal education world.</a:t>
                      </a:r>
                      <a:endParaRPr sz="1100">
                        <a:latin typeface="Calibri"/>
                        <a:ea typeface="Calibri"/>
                        <a:cs typeface="Calibri"/>
                        <a:sym typeface="Calibri"/>
                      </a:endParaRPr>
                    </a:p>
                  </a:txBody>
                  <a:tcPr marT="63500" marB="63500" marR="63500" marL="63500"/>
                </a:tc>
              </a:tr>
              <a:tr h="938875">
                <a:tc>
                  <a:txBody>
                    <a:bodyPr/>
                    <a:lstStyle/>
                    <a:p>
                      <a:pPr indent="0" lvl="0" marL="0" rtl="0" algn="l">
                        <a:spcBef>
                          <a:spcPts val="0"/>
                        </a:spcBef>
                        <a:spcAft>
                          <a:spcPts val="0"/>
                        </a:spcAft>
                        <a:buNone/>
                      </a:pPr>
                      <a:r>
                        <a:rPr lang="en" sz="1100">
                          <a:latin typeface="Calibri"/>
                          <a:ea typeface="Calibri"/>
                          <a:cs typeface="Calibri"/>
                          <a:sym typeface="Calibri"/>
                        </a:rPr>
                        <a:t>Why is this needed?</a:t>
                      </a:r>
                      <a:endParaRPr sz="1100">
                        <a:latin typeface="Calibri"/>
                        <a:ea typeface="Calibri"/>
                        <a:cs typeface="Calibri"/>
                        <a:sym typeface="Calibri"/>
                      </a:endParaRPr>
                    </a:p>
                  </a:txBody>
                  <a:tcPr marT="63500" marB="63500" marR="63500" marL="63500">
                    <a:solidFill>
                      <a:srgbClr val="FCE5CD"/>
                    </a:solidFill>
                  </a:tcPr>
                </a:tc>
                <a:tc>
                  <a:txBody>
                    <a:bodyPr/>
                    <a:lstStyle/>
                    <a:p>
                      <a:pPr indent="0" lvl="0" marL="0" rtl="0" algn="l">
                        <a:spcBef>
                          <a:spcPts val="0"/>
                        </a:spcBef>
                        <a:spcAft>
                          <a:spcPts val="0"/>
                        </a:spcAft>
                        <a:buNone/>
                      </a:pPr>
                      <a:r>
                        <a:rPr lang="en" sz="1100">
                          <a:latin typeface="Calibri"/>
                          <a:ea typeface="Calibri"/>
                          <a:cs typeface="Calibri"/>
                          <a:sym typeface="Calibri"/>
                        </a:rPr>
                        <a:t>A barrier to implementation for school districts is understanding how MWEEs support formal student learning. This research would help explain the importance and effectiveness of MWEEs as an educational best practice and help us reach our target of at least one MWEE in elementary, middle and high school.</a:t>
                      </a:r>
                      <a:endParaRPr sz="1100">
                        <a:latin typeface="Calibri"/>
                        <a:ea typeface="Calibri"/>
                        <a:cs typeface="Calibri"/>
                        <a:sym typeface="Calibri"/>
                      </a:endParaRPr>
                    </a:p>
                  </a:txBody>
                  <a:tcPr marT="63500" marB="63500" marR="63500" marL="63500"/>
                </a:tc>
              </a:tr>
              <a:tr h="284700">
                <a:tc>
                  <a:txBody>
                    <a:bodyPr/>
                    <a:lstStyle/>
                    <a:p>
                      <a:pPr indent="0" lvl="0" marL="0" rtl="0" algn="l">
                        <a:spcBef>
                          <a:spcPts val="0"/>
                        </a:spcBef>
                        <a:spcAft>
                          <a:spcPts val="0"/>
                        </a:spcAft>
                        <a:buNone/>
                      </a:pPr>
                      <a:r>
                        <a:rPr lang="en" sz="1100">
                          <a:latin typeface="Calibri"/>
                          <a:ea typeface="Calibri"/>
                          <a:cs typeface="Calibri"/>
                          <a:sym typeface="Calibri"/>
                        </a:rPr>
                        <a:t>Category</a:t>
                      </a:r>
                      <a:endParaRPr sz="1100">
                        <a:latin typeface="Calibri"/>
                        <a:ea typeface="Calibri"/>
                        <a:cs typeface="Calibri"/>
                        <a:sym typeface="Calibri"/>
                      </a:endParaRPr>
                    </a:p>
                  </a:txBody>
                  <a:tcPr marT="63500" marB="63500" marR="63500" marL="63500">
                    <a:solidFill>
                      <a:srgbClr val="FCE5CD"/>
                    </a:solidFill>
                  </a:tcPr>
                </a:tc>
                <a:tc>
                  <a:txBody>
                    <a:bodyPr/>
                    <a:lstStyle/>
                    <a:p>
                      <a:pPr indent="0" lvl="0" marL="0" rtl="0" algn="l">
                        <a:spcBef>
                          <a:spcPts val="0"/>
                        </a:spcBef>
                        <a:spcAft>
                          <a:spcPts val="0"/>
                        </a:spcAft>
                        <a:buNone/>
                      </a:pPr>
                      <a:r>
                        <a:rPr lang="en" sz="1100">
                          <a:latin typeface="Calibri"/>
                          <a:ea typeface="Calibri"/>
                          <a:cs typeface="Calibri"/>
                          <a:sym typeface="Calibri"/>
                        </a:rPr>
                        <a:t>Synthesis</a:t>
                      </a:r>
                      <a:endParaRPr sz="1100">
                        <a:latin typeface="Calibri"/>
                        <a:ea typeface="Calibri"/>
                        <a:cs typeface="Calibri"/>
                        <a:sym typeface="Calibri"/>
                      </a:endParaRPr>
                    </a:p>
                  </a:txBody>
                  <a:tcPr marT="63500" marB="63500" marR="63500" marL="63500"/>
                </a:tc>
              </a:tr>
              <a:tr h="611775">
                <a:tc>
                  <a:txBody>
                    <a:bodyPr/>
                    <a:lstStyle/>
                    <a:p>
                      <a:pPr indent="0" lvl="0" marL="0" rtl="0" algn="l">
                        <a:spcBef>
                          <a:spcPts val="0"/>
                        </a:spcBef>
                        <a:spcAft>
                          <a:spcPts val="0"/>
                        </a:spcAft>
                        <a:buNone/>
                      </a:pPr>
                      <a:r>
                        <a:rPr lang="en" sz="1100">
                          <a:latin typeface="Calibri"/>
                          <a:ea typeface="Calibri"/>
                          <a:cs typeface="Calibri"/>
                          <a:sym typeface="Calibri"/>
                        </a:rPr>
                        <a:t>Other Goals/ Outcomes this Addresses</a:t>
                      </a:r>
                      <a:endParaRPr sz="1100">
                        <a:latin typeface="Calibri"/>
                        <a:ea typeface="Calibri"/>
                        <a:cs typeface="Calibri"/>
                        <a:sym typeface="Calibri"/>
                      </a:endParaRPr>
                    </a:p>
                  </a:txBody>
                  <a:tcPr marT="63500" marB="63500" marR="63500" marL="63500">
                    <a:solidFill>
                      <a:srgbClr val="FCE5CD"/>
                    </a:solidFill>
                  </a:tcPr>
                </a:tc>
                <a:tc>
                  <a:txBody>
                    <a:bodyPr/>
                    <a:lstStyle/>
                    <a:p>
                      <a:pPr indent="0" lvl="0" marL="0" rtl="0" algn="l">
                        <a:spcBef>
                          <a:spcPts val="0"/>
                        </a:spcBef>
                        <a:spcAft>
                          <a:spcPts val="0"/>
                        </a:spcAft>
                        <a:buNone/>
                      </a:pPr>
                      <a:r>
                        <a:rPr lang="en" sz="1100">
                          <a:latin typeface="Calibri"/>
                          <a:ea typeface="Calibri"/>
                          <a:cs typeface="Calibri"/>
                          <a:sym typeface="Calibri"/>
                        </a:rPr>
                        <a:t>Environmental Literacy Planning Outcome</a:t>
                      </a:r>
                      <a:endParaRPr sz="1100">
                        <a:latin typeface="Calibri"/>
                        <a:ea typeface="Calibri"/>
                        <a:cs typeface="Calibri"/>
                        <a:sym typeface="Calibri"/>
                      </a:endParaRPr>
                    </a:p>
                  </a:txBody>
                  <a:tcPr marT="63500" marB="63500" marR="63500" marL="63500"/>
                </a:tc>
              </a:tr>
              <a:tr h="284700">
                <a:tc>
                  <a:txBody>
                    <a:bodyPr/>
                    <a:lstStyle/>
                    <a:p>
                      <a:pPr indent="0" lvl="0" marL="0" rtl="0" algn="l">
                        <a:spcBef>
                          <a:spcPts val="0"/>
                        </a:spcBef>
                        <a:spcAft>
                          <a:spcPts val="0"/>
                        </a:spcAft>
                        <a:buNone/>
                      </a:pPr>
                      <a:r>
                        <a:rPr lang="en" sz="1100">
                          <a:latin typeface="Calibri"/>
                          <a:ea typeface="Calibri"/>
                          <a:cs typeface="Calibri"/>
                          <a:sym typeface="Calibri"/>
                        </a:rPr>
                        <a:t>Engaged Resources</a:t>
                      </a:r>
                      <a:endParaRPr sz="1100">
                        <a:latin typeface="Calibri"/>
                        <a:ea typeface="Calibri"/>
                        <a:cs typeface="Calibri"/>
                        <a:sym typeface="Calibri"/>
                      </a:endParaRPr>
                    </a:p>
                  </a:txBody>
                  <a:tcPr marT="63500" marB="63500" marR="63500" marL="63500">
                    <a:solidFill>
                      <a:srgbClr val="FCE5CD"/>
                    </a:solidFill>
                  </a:tcPr>
                </a:tc>
                <a:tc>
                  <a:txBody>
                    <a:bodyPr/>
                    <a:lstStyle/>
                    <a:p>
                      <a:pPr indent="0" lvl="0" marL="0" rtl="0" algn="l">
                        <a:spcBef>
                          <a:spcPts val="0"/>
                        </a:spcBef>
                        <a:spcAft>
                          <a:spcPts val="0"/>
                        </a:spcAft>
                        <a:buNone/>
                      </a:pPr>
                      <a:r>
                        <a:rPr lang="en" sz="1100">
                          <a:latin typeface="Calibri"/>
                          <a:ea typeface="Calibri"/>
                          <a:cs typeface="Calibri"/>
                          <a:sym typeface="Calibri"/>
                        </a:rPr>
                        <a:t>Amy Green (UMCES), John Baek (NOAA)</a:t>
                      </a:r>
                      <a:endParaRPr sz="1100">
                        <a:latin typeface="Calibri"/>
                        <a:ea typeface="Calibri"/>
                        <a:cs typeface="Calibri"/>
                        <a:sym typeface="Calibri"/>
                      </a:endParaRPr>
                    </a:p>
                  </a:txBody>
                  <a:tcPr marT="63500" marB="63500" marR="63500" marL="63500"/>
                </a:tc>
              </a:tr>
              <a:tr h="284700">
                <a:tc>
                  <a:txBody>
                    <a:bodyPr/>
                    <a:lstStyle/>
                    <a:p>
                      <a:pPr indent="0" lvl="0" marL="0" rtl="0" algn="l">
                        <a:spcBef>
                          <a:spcPts val="0"/>
                        </a:spcBef>
                        <a:spcAft>
                          <a:spcPts val="0"/>
                        </a:spcAft>
                        <a:buNone/>
                      </a:pPr>
                      <a:r>
                        <a:rPr lang="en" sz="1100">
                          <a:latin typeface="Calibri"/>
                          <a:ea typeface="Calibri"/>
                          <a:cs typeface="Calibri"/>
                          <a:sym typeface="Calibri"/>
                        </a:rPr>
                        <a:t>Potential Resources</a:t>
                      </a:r>
                      <a:endParaRPr sz="1100">
                        <a:latin typeface="Calibri"/>
                        <a:ea typeface="Calibri"/>
                        <a:cs typeface="Calibri"/>
                        <a:sym typeface="Calibri"/>
                      </a:endParaRPr>
                    </a:p>
                  </a:txBody>
                  <a:tcPr marT="63500" marB="63500" marR="63500" marL="63500">
                    <a:solidFill>
                      <a:srgbClr val="FCE5CD"/>
                    </a:solidFill>
                  </a:tcPr>
                </a:tc>
                <a:tc>
                  <a:txBody>
                    <a:bodyPr/>
                    <a:lstStyle/>
                    <a:p>
                      <a:pPr indent="0" lvl="0" marL="0" rtl="0" algn="l">
                        <a:spcBef>
                          <a:spcPts val="0"/>
                        </a:spcBef>
                        <a:spcAft>
                          <a:spcPts val="0"/>
                        </a:spcAft>
                        <a:buNone/>
                      </a:pPr>
                      <a:r>
                        <a:t/>
                      </a:r>
                      <a:endParaRPr sz="1100">
                        <a:latin typeface="Calibri"/>
                        <a:ea typeface="Calibri"/>
                        <a:cs typeface="Calibri"/>
                        <a:sym typeface="Calibri"/>
                      </a:endParaRPr>
                    </a:p>
                  </a:txBody>
                  <a:tcPr marT="63500" marB="63500" marR="63500" marL="63500"/>
                </a:tc>
              </a:tr>
              <a:tr h="284700">
                <a:tc>
                  <a:txBody>
                    <a:bodyPr/>
                    <a:lstStyle/>
                    <a:p>
                      <a:pPr indent="0" lvl="0" marL="0" rtl="0" algn="l">
                        <a:spcBef>
                          <a:spcPts val="0"/>
                        </a:spcBef>
                        <a:spcAft>
                          <a:spcPts val="0"/>
                        </a:spcAft>
                        <a:buNone/>
                      </a:pPr>
                      <a:r>
                        <a:rPr lang="en" sz="1100">
                          <a:latin typeface="Calibri"/>
                          <a:ea typeface="Calibri"/>
                          <a:cs typeface="Calibri"/>
                          <a:sym typeface="Calibri"/>
                        </a:rPr>
                        <a:t>Priority</a:t>
                      </a:r>
                      <a:endParaRPr sz="1100">
                        <a:latin typeface="Calibri"/>
                        <a:ea typeface="Calibri"/>
                        <a:cs typeface="Calibri"/>
                        <a:sym typeface="Calibri"/>
                      </a:endParaRPr>
                    </a:p>
                  </a:txBody>
                  <a:tcPr marT="63500" marB="63500" marR="63500" marL="63500">
                    <a:solidFill>
                      <a:srgbClr val="FCE5CD"/>
                    </a:solidFill>
                  </a:tcPr>
                </a:tc>
                <a:tc>
                  <a:txBody>
                    <a:bodyPr/>
                    <a:lstStyle/>
                    <a:p>
                      <a:pPr indent="0" lvl="0" marL="0" rtl="0" algn="l">
                        <a:spcBef>
                          <a:spcPts val="0"/>
                        </a:spcBef>
                        <a:spcAft>
                          <a:spcPts val="0"/>
                        </a:spcAft>
                        <a:buNone/>
                      </a:pPr>
                      <a:r>
                        <a:rPr lang="en" sz="1100">
                          <a:latin typeface="Calibri"/>
                          <a:ea typeface="Calibri"/>
                          <a:cs typeface="Calibri"/>
                          <a:sym typeface="Calibri"/>
                        </a:rPr>
                        <a:t>High</a:t>
                      </a:r>
                      <a:endParaRPr sz="1100">
                        <a:latin typeface="Calibri"/>
                        <a:ea typeface="Calibri"/>
                        <a:cs typeface="Calibri"/>
                        <a:sym typeface="Calibri"/>
                      </a:endParaRPr>
                    </a:p>
                  </a:txBody>
                  <a:tcPr marT="63500" marB="63500" marR="63500" marL="63500"/>
                </a:tc>
              </a:tr>
              <a:tr h="448225">
                <a:tc>
                  <a:txBody>
                    <a:bodyPr/>
                    <a:lstStyle/>
                    <a:p>
                      <a:pPr indent="0" lvl="0" marL="0" rtl="0" algn="l">
                        <a:spcBef>
                          <a:spcPts val="0"/>
                        </a:spcBef>
                        <a:spcAft>
                          <a:spcPts val="0"/>
                        </a:spcAft>
                        <a:buNone/>
                      </a:pPr>
                      <a:r>
                        <a:rPr lang="en" sz="1100">
                          <a:latin typeface="Calibri"/>
                          <a:ea typeface="Calibri"/>
                          <a:cs typeface="Calibri"/>
                          <a:sym typeface="Calibri"/>
                        </a:rPr>
                        <a:t>Related STAC Recommendations</a:t>
                      </a:r>
                      <a:endParaRPr sz="1100">
                        <a:latin typeface="Calibri"/>
                        <a:ea typeface="Calibri"/>
                        <a:cs typeface="Calibri"/>
                        <a:sym typeface="Calibri"/>
                      </a:endParaRPr>
                    </a:p>
                  </a:txBody>
                  <a:tcPr marT="63500" marB="63500" marR="63500" marL="63500">
                    <a:solidFill>
                      <a:srgbClr val="FCE5CD"/>
                    </a:solidFill>
                  </a:tcPr>
                </a:tc>
                <a:tc>
                  <a:txBody>
                    <a:bodyPr/>
                    <a:lstStyle/>
                    <a:p>
                      <a:pPr indent="0" lvl="0" marL="0" rtl="0" algn="l">
                        <a:spcBef>
                          <a:spcPts val="0"/>
                        </a:spcBef>
                        <a:spcAft>
                          <a:spcPts val="0"/>
                        </a:spcAft>
                        <a:buNone/>
                      </a:pPr>
                      <a:r>
                        <a:t/>
                      </a:r>
                      <a:endParaRPr sz="1100">
                        <a:latin typeface="Calibri"/>
                        <a:ea typeface="Calibri"/>
                        <a:cs typeface="Calibri"/>
                        <a:sym typeface="Calibri"/>
                      </a:endParaRPr>
                    </a:p>
                  </a:txBody>
                  <a:tcPr marT="63500" marB="63500" marR="63500" marL="63500"/>
                </a:tc>
              </a:tr>
            </a:tbl>
          </a:graphicData>
        </a:graphic>
      </p:graphicFrame>
      <p:sp>
        <p:nvSpPr>
          <p:cNvPr id="96" name="Google Shape;96;p18"/>
          <p:cNvSpPr txBox="1"/>
          <p:nvPr/>
        </p:nvSpPr>
        <p:spPr>
          <a:xfrm>
            <a:off x="6144000" y="152400"/>
            <a:ext cx="3000000" cy="3000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1100">
                <a:highlight>
                  <a:srgbClr val="FCE5CD"/>
                </a:highlight>
                <a:latin typeface="Calibri"/>
                <a:ea typeface="Calibri"/>
                <a:cs typeface="Calibri"/>
                <a:sym typeface="Calibri"/>
              </a:rPr>
              <a:t>Student Outcome</a:t>
            </a:r>
            <a:endParaRPr/>
          </a:p>
        </p:txBody>
      </p:sp>
      <p:sp>
        <p:nvSpPr>
          <p:cNvPr id="97" name="Google Shape;97;p18"/>
          <p:cNvSpPr txBox="1"/>
          <p:nvPr/>
        </p:nvSpPr>
        <p:spPr>
          <a:xfrm>
            <a:off x="6144000" y="152400"/>
            <a:ext cx="3000000" cy="3000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a:highlight>
                  <a:srgbClr val="FCE5CD"/>
                </a:highlight>
                <a:latin typeface="Calibri"/>
                <a:ea typeface="Calibri"/>
                <a:cs typeface="Calibri"/>
                <a:sym typeface="Calibri"/>
              </a:rPr>
              <a:t>Student Outcome</a:t>
            </a:r>
            <a:endParaRPr b="1">
              <a:highlight>
                <a:srgbClr val="FCE5CD"/>
              </a:highlight>
              <a:latin typeface="Calibri"/>
              <a:ea typeface="Calibri"/>
              <a:cs typeface="Calibri"/>
              <a:sym typeface="Calibri"/>
            </a:endParaRPr>
          </a:p>
          <a:p>
            <a:pPr indent="0" lvl="0" marL="0" rtl="0" algn="l">
              <a:lnSpc>
                <a:spcPct val="115000"/>
              </a:lnSpc>
              <a:spcBef>
                <a:spcPts val="0"/>
              </a:spcBef>
              <a:spcAft>
                <a:spcPts val="0"/>
              </a:spcAft>
              <a:buNone/>
            </a:pPr>
            <a:r>
              <a:t/>
            </a:r>
            <a:endParaRPr sz="1100">
              <a:latin typeface="Calibri"/>
              <a:ea typeface="Calibri"/>
              <a:cs typeface="Calibri"/>
              <a:sym typeface="Calibri"/>
            </a:endParaRPr>
          </a:p>
          <a:p>
            <a:pPr indent="0" lvl="0" marL="0" rtl="0" algn="l">
              <a:lnSpc>
                <a:spcPct val="115000"/>
              </a:lnSpc>
              <a:spcBef>
                <a:spcPts val="0"/>
              </a:spcBef>
              <a:spcAft>
                <a:spcPts val="0"/>
              </a:spcAft>
              <a:buNone/>
            </a:pPr>
            <a:r>
              <a:t/>
            </a:r>
            <a:endParaRPr sz="1100">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graphicFrame>
        <p:nvGraphicFramePr>
          <p:cNvPr id="102" name="Google Shape;102;p19"/>
          <p:cNvGraphicFramePr/>
          <p:nvPr/>
        </p:nvGraphicFramePr>
        <p:xfrm>
          <a:off x="152400" y="152400"/>
          <a:ext cx="3000000" cy="3000000"/>
        </p:xfrm>
        <a:graphic>
          <a:graphicData uri="http://schemas.openxmlformats.org/drawingml/2006/table">
            <a:tbl>
              <a:tblPr>
                <a:noFill/>
                <a:tableStyleId>{6A124BE7-0CFF-4496-A9E8-4513FCB18F15}</a:tableStyleId>
              </a:tblPr>
              <a:tblGrid>
                <a:gridCol w="1381125"/>
                <a:gridCol w="4543425"/>
              </a:tblGrid>
              <a:tr h="12700">
                <a:tc>
                  <a:txBody>
                    <a:bodyPr/>
                    <a:lstStyle/>
                    <a:p>
                      <a:pPr indent="0" lvl="0" marL="0" rtl="0" algn="l">
                        <a:spcBef>
                          <a:spcPts val="0"/>
                        </a:spcBef>
                        <a:spcAft>
                          <a:spcPts val="0"/>
                        </a:spcAft>
                        <a:buNone/>
                      </a:pPr>
                      <a:r>
                        <a:rPr lang="en" sz="1100">
                          <a:latin typeface="Calibri"/>
                          <a:ea typeface="Calibri"/>
                          <a:cs typeface="Calibri"/>
                          <a:sym typeface="Calibri"/>
                        </a:rPr>
                        <a:t>Need</a:t>
                      </a:r>
                      <a:endParaRPr sz="1100">
                        <a:latin typeface="Calibri"/>
                        <a:ea typeface="Calibri"/>
                        <a:cs typeface="Calibri"/>
                        <a:sym typeface="Calibri"/>
                      </a:endParaRPr>
                    </a:p>
                  </a:txBody>
                  <a:tcPr marT="63500" marB="63500" marR="63500" marL="63500">
                    <a:solidFill>
                      <a:srgbClr val="D9EAD3"/>
                    </a:solidFill>
                  </a:tcPr>
                </a:tc>
                <a:tc>
                  <a:txBody>
                    <a:bodyPr/>
                    <a:lstStyle/>
                    <a:p>
                      <a:pPr indent="0" lvl="0" marL="0" rtl="0" algn="l">
                        <a:spcBef>
                          <a:spcPts val="0"/>
                        </a:spcBef>
                        <a:spcAft>
                          <a:spcPts val="0"/>
                        </a:spcAft>
                        <a:buNone/>
                      </a:pPr>
                      <a:r>
                        <a:rPr lang="en" sz="1100">
                          <a:latin typeface="Calibri"/>
                          <a:ea typeface="Calibri"/>
                          <a:cs typeface="Calibri"/>
                          <a:sym typeface="Calibri"/>
                        </a:rPr>
                        <a:t>Percentage of Local Education Agencies (LEAs) that are “Well Prepared” or “Somewhat Prepared” to implement environmental education program(s). </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Completed?</a:t>
                      </a:r>
                      <a:endParaRPr sz="1100">
                        <a:latin typeface="Calibri"/>
                        <a:ea typeface="Calibri"/>
                        <a:cs typeface="Calibri"/>
                        <a:sym typeface="Calibri"/>
                      </a:endParaRPr>
                    </a:p>
                  </a:txBody>
                  <a:tcPr marT="63500" marB="63500" marR="63500" marL="63500">
                    <a:solidFill>
                      <a:srgbClr val="D9EAD3"/>
                    </a:solidFill>
                  </a:tcPr>
                </a:tc>
                <a:tc>
                  <a:txBody>
                    <a:bodyPr/>
                    <a:lstStyle/>
                    <a:p>
                      <a:pPr indent="0" lvl="0" marL="0" rtl="0" algn="l">
                        <a:spcBef>
                          <a:spcPts val="0"/>
                        </a:spcBef>
                        <a:spcAft>
                          <a:spcPts val="0"/>
                        </a:spcAft>
                        <a:buNone/>
                      </a:pPr>
                      <a:r>
                        <a:rPr lang="en" sz="1100">
                          <a:latin typeface="Calibri"/>
                          <a:ea typeface="Calibri"/>
                          <a:cs typeface="Calibri"/>
                          <a:sym typeface="Calibri"/>
                        </a:rPr>
                        <a:t>Ongoing, every two years</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More Specific Detail</a:t>
                      </a:r>
                      <a:endParaRPr sz="1100">
                        <a:latin typeface="Calibri"/>
                        <a:ea typeface="Calibri"/>
                        <a:cs typeface="Calibri"/>
                        <a:sym typeface="Calibri"/>
                      </a:endParaRPr>
                    </a:p>
                  </a:txBody>
                  <a:tcPr marT="63500" marB="63500" marR="63500" marL="63500">
                    <a:solidFill>
                      <a:srgbClr val="D9EAD3"/>
                    </a:solidFill>
                  </a:tcPr>
                </a:tc>
                <a:tc>
                  <a:txBody>
                    <a:bodyPr/>
                    <a:lstStyle/>
                    <a:p>
                      <a:pPr indent="0" lvl="0" marL="0" rtl="0" algn="l">
                        <a:spcBef>
                          <a:spcPts val="0"/>
                        </a:spcBef>
                        <a:spcAft>
                          <a:spcPts val="0"/>
                        </a:spcAft>
                        <a:buNone/>
                      </a:pPr>
                      <a:r>
                        <a:rPr lang="en" sz="1100">
                          <a:latin typeface="Calibri"/>
                          <a:ea typeface="Calibri"/>
                          <a:cs typeface="Calibri"/>
                          <a:sym typeface="Calibri"/>
                        </a:rPr>
                        <a:t>Information from the Environmental Literacy Indicator (ELIT) tool was used to determine local education agency (LEA; also referred to as school district) capacity to provide systemic environmental education. The Chesapeake Bay Program (CBP) first screened data to include only LEAs that have 25% or more of their geographic area within the Chesapeake Bay Watershed.</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Why is this needed?</a:t>
                      </a:r>
                      <a:endParaRPr sz="1100">
                        <a:latin typeface="Calibri"/>
                        <a:ea typeface="Calibri"/>
                        <a:cs typeface="Calibri"/>
                        <a:sym typeface="Calibri"/>
                      </a:endParaRPr>
                    </a:p>
                  </a:txBody>
                  <a:tcPr marT="63500" marB="63500" marR="63500" marL="63500">
                    <a:solidFill>
                      <a:srgbClr val="D9EAD3"/>
                    </a:solidFill>
                  </a:tcPr>
                </a:tc>
                <a:tc>
                  <a:txBody>
                    <a:bodyPr/>
                    <a:lstStyle/>
                    <a:p>
                      <a:pPr indent="0" lvl="0" marL="0" rtl="0" algn="l">
                        <a:spcBef>
                          <a:spcPts val="0"/>
                        </a:spcBef>
                        <a:spcAft>
                          <a:spcPts val="0"/>
                        </a:spcAft>
                        <a:buNone/>
                      </a:pPr>
                      <a:r>
                        <a:rPr lang="en" sz="1100">
                          <a:latin typeface="Calibri"/>
                          <a:ea typeface="Calibri"/>
                          <a:cs typeface="Calibri"/>
                          <a:sym typeface="Calibri"/>
                        </a:rPr>
                        <a:t>CBP Indicator. Determining the degree of preparedness to offer MWEEs in public schools across elementary, middle, and high grade bands enables the Education Workgroup and CBP leadership to determine workplan priorities.</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Category</a:t>
                      </a:r>
                      <a:endParaRPr sz="1100">
                        <a:latin typeface="Calibri"/>
                        <a:ea typeface="Calibri"/>
                        <a:cs typeface="Calibri"/>
                        <a:sym typeface="Calibri"/>
                      </a:endParaRPr>
                    </a:p>
                  </a:txBody>
                  <a:tcPr marT="63500" marB="63500" marR="63500" marL="63500">
                    <a:solidFill>
                      <a:srgbClr val="D9EAD3"/>
                    </a:solidFill>
                  </a:tcPr>
                </a:tc>
                <a:tc>
                  <a:txBody>
                    <a:bodyPr/>
                    <a:lstStyle/>
                    <a:p>
                      <a:pPr indent="0" lvl="0" marL="0" rtl="0" algn="l">
                        <a:spcBef>
                          <a:spcPts val="0"/>
                        </a:spcBef>
                        <a:spcAft>
                          <a:spcPts val="0"/>
                        </a:spcAft>
                        <a:buNone/>
                      </a:pPr>
                      <a:r>
                        <a:rPr lang="en" sz="1100">
                          <a:latin typeface="Calibri"/>
                          <a:ea typeface="Calibri"/>
                          <a:cs typeface="Calibri"/>
                          <a:sym typeface="Calibri"/>
                        </a:rPr>
                        <a:t>Monitoring/ Analysis</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Other Goals/ Outcomes this Addresses</a:t>
                      </a:r>
                      <a:endParaRPr sz="1100">
                        <a:latin typeface="Calibri"/>
                        <a:ea typeface="Calibri"/>
                        <a:cs typeface="Calibri"/>
                        <a:sym typeface="Calibri"/>
                      </a:endParaRPr>
                    </a:p>
                  </a:txBody>
                  <a:tcPr marT="63500" marB="63500" marR="63500" marL="63500">
                    <a:solidFill>
                      <a:srgbClr val="D9EAD3"/>
                    </a:solidFill>
                  </a:tcPr>
                </a:tc>
                <a:tc>
                  <a:txBody>
                    <a:bodyPr/>
                    <a:lstStyle/>
                    <a:p>
                      <a:pPr indent="0" lvl="0" marL="0" rtl="0" algn="l">
                        <a:spcBef>
                          <a:spcPts val="0"/>
                        </a:spcBef>
                        <a:spcAft>
                          <a:spcPts val="0"/>
                        </a:spcAft>
                        <a:buNone/>
                      </a:pPr>
                      <a:r>
                        <a:rPr lang="en" sz="1100">
                          <a:latin typeface="Calibri"/>
                          <a:ea typeface="Calibri"/>
                          <a:cs typeface="Calibri"/>
                          <a:sym typeface="Calibri"/>
                        </a:rPr>
                        <a:t>Environmental Literacy Goal</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Engaged Resources</a:t>
                      </a:r>
                      <a:endParaRPr sz="1100">
                        <a:latin typeface="Calibri"/>
                        <a:ea typeface="Calibri"/>
                        <a:cs typeface="Calibri"/>
                        <a:sym typeface="Calibri"/>
                      </a:endParaRPr>
                    </a:p>
                  </a:txBody>
                  <a:tcPr marT="63500" marB="63500" marR="63500" marL="63500">
                    <a:solidFill>
                      <a:srgbClr val="D9EAD3"/>
                    </a:solidFill>
                  </a:tcPr>
                </a:tc>
                <a:tc>
                  <a:txBody>
                    <a:bodyPr/>
                    <a:lstStyle/>
                    <a:p>
                      <a:pPr indent="0" lvl="0" marL="0" rtl="0" algn="l">
                        <a:spcBef>
                          <a:spcPts val="0"/>
                        </a:spcBef>
                        <a:spcAft>
                          <a:spcPts val="0"/>
                        </a:spcAft>
                        <a:buNone/>
                      </a:pPr>
                      <a:r>
                        <a:rPr lang="en" sz="1100">
                          <a:latin typeface="Calibri"/>
                          <a:ea typeface="Calibri"/>
                          <a:cs typeface="Calibri"/>
                          <a:sym typeface="Calibri"/>
                        </a:rPr>
                        <a:t>EPA (Doreen Vetter), Education workgroup, selected contractor</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Potential Resources</a:t>
                      </a:r>
                      <a:endParaRPr sz="1100">
                        <a:latin typeface="Calibri"/>
                        <a:ea typeface="Calibri"/>
                        <a:cs typeface="Calibri"/>
                        <a:sym typeface="Calibri"/>
                      </a:endParaRPr>
                    </a:p>
                  </a:txBody>
                  <a:tcPr marT="63500" marB="63500" marR="63500" marL="63500">
                    <a:solidFill>
                      <a:srgbClr val="D9EAD3"/>
                    </a:solidFill>
                  </a:tcPr>
                </a:tc>
                <a:tc>
                  <a:txBody>
                    <a:bodyPr/>
                    <a:lstStyle/>
                    <a:p>
                      <a:pPr indent="0" lvl="0" marL="0" rtl="0" algn="l">
                        <a:spcBef>
                          <a:spcPts val="0"/>
                        </a:spcBef>
                        <a:spcAft>
                          <a:spcPts val="0"/>
                        </a:spcAft>
                        <a:buNone/>
                      </a:pPr>
                      <a:r>
                        <a:rPr lang="en" sz="1100">
                          <a:latin typeface="Calibri"/>
                          <a:ea typeface="Calibri"/>
                          <a:cs typeface="Calibri"/>
                          <a:sym typeface="Calibri"/>
                        </a:rPr>
                        <a:t>Local education agencies</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Priority</a:t>
                      </a:r>
                      <a:endParaRPr sz="1100">
                        <a:latin typeface="Calibri"/>
                        <a:ea typeface="Calibri"/>
                        <a:cs typeface="Calibri"/>
                        <a:sym typeface="Calibri"/>
                      </a:endParaRPr>
                    </a:p>
                  </a:txBody>
                  <a:tcPr marT="63500" marB="63500" marR="63500" marL="63500">
                    <a:solidFill>
                      <a:srgbClr val="D9EAD3"/>
                    </a:solidFill>
                  </a:tcPr>
                </a:tc>
                <a:tc>
                  <a:txBody>
                    <a:bodyPr/>
                    <a:lstStyle/>
                    <a:p>
                      <a:pPr indent="0" lvl="0" marL="0" rtl="0" algn="l">
                        <a:spcBef>
                          <a:spcPts val="0"/>
                        </a:spcBef>
                        <a:spcAft>
                          <a:spcPts val="0"/>
                        </a:spcAft>
                        <a:buNone/>
                      </a:pPr>
                      <a:r>
                        <a:rPr lang="en" sz="1100">
                          <a:latin typeface="Calibri"/>
                          <a:ea typeface="Calibri"/>
                          <a:cs typeface="Calibri"/>
                          <a:sym typeface="Calibri"/>
                        </a:rPr>
                        <a:t>High</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en" sz="1100">
                          <a:latin typeface="Calibri"/>
                          <a:ea typeface="Calibri"/>
                          <a:cs typeface="Calibri"/>
                          <a:sym typeface="Calibri"/>
                        </a:rPr>
                        <a:t>Related STAC Recommendations</a:t>
                      </a:r>
                      <a:endParaRPr sz="1100">
                        <a:latin typeface="Calibri"/>
                        <a:ea typeface="Calibri"/>
                        <a:cs typeface="Calibri"/>
                        <a:sym typeface="Calibri"/>
                      </a:endParaRPr>
                    </a:p>
                  </a:txBody>
                  <a:tcPr marT="63500" marB="63500" marR="63500" marL="63500">
                    <a:solidFill>
                      <a:srgbClr val="D9EAD3"/>
                    </a:solidFill>
                  </a:tcPr>
                </a:tc>
                <a:tc>
                  <a:txBody>
                    <a:bodyPr/>
                    <a:lstStyle/>
                    <a:p>
                      <a:pPr indent="0" lvl="0" marL="0" rtl="0" algn="l">
                        <a:spcBef>
                          <a:spcPts val="0"/>
                        </a:spcBef>
                        <a:spcAft>
                          <a:spcPts val="0"/>
                        </a:spcAft>
                        <a:buNone/>
                      </a:pPr>
                      <a:r>
                        <a:t/>
                      </a:r>
                      <a:endParaRPr sz="1100">
                        <a:latin typeface="Calibri"/>
                        <a:ea typeface="Calibri"/>
                        <a:cs typeface="Calibri"/>
                        <a:sym typeface="Calibri"/>
                      </a:endParaRPr>
                    </a:p>
                  </a:txBody>
                  <a:tcPr marT="63500" marB="63500" marR="63500" marL="63500"/>
                </a:tc>
              </a:tr>
            </a:tbl>
          </a:graphicData>
        </a:graphic>
      </p:graphicFrame>
      <p:sp>
        <p:nvSpPr>
          <p:cNvPr id="103" name="Google Shape;103;p19"/>
          <p:cNvSpPr txBox="1"/>
          <p:nvPr/>
        </p:nvSpPr>
        <p:spPr>
          <a:xfrm>
            <a:off x="6188250" y="152400"/>
            <a:ext cx="2955600" cy="3000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a:highlight>
                  <a:srgbClr val="D9EAD3"/>
                </a:highlight>
                <a:latin typeface="Calibri"/>
                <a:ea typeface="Calibri"/>
                <a:cs typeface="Calibri"/>
                <a:sym typeface="Calibri"/>
              </a:rPr>
              <a:t>Environmental Literacy Planning Outcome</a:t>
            </a:r>
            <a:endParaRPr b="1">
              <a:highlight>
                <a:srgbClr val="D9EAD3"/>
              </a:highlight>
              <a:latin typeface="Calibri"/>
              <a:ea typeface="Calibri"/>
              <a:cs typeface="Calibri"/>
              <a:sym typeface="Calibri"/>
            </a:endParaRPr>
          </a:p>
          <a:p>
            <a:pPr indent="0" lvl="0" marL="0" rtl="0" algn="l">
              <a:lnSpc>
                <a:spcPct val="115000"/>
              </a:lnSpc>
              <a:spcBef>
                <a:spcPts val="0"/>
              </a:spcBef>
              <a:spcAft>
                <a:spcPts val="0"/>
              </a:spcAft>
              <a:buNone/>
            </a:pPr>
            <a:r>
              <a:t/>
            </a:r>
            <a:endParaRPr b="1">
              <a:highlight>
                <a:srgbClr val="FCE5CD"/>
              </a:highlight>
              <a:latin typeface="Calibri"/>
              <a:ea typeface="Calibri"/>
              <a:cs typeface="Calibri"/>
              <a:sym typeface="Calibri"/>
            </a:endParaRPr>
          </a:p>
          <a:p>
            <a:pPr indent="0" lvl="0" marL="0" rtl="0" algn="l">
              <a:lnSpc>
                <a:spcPct val="115000"/>
              </a:lnSpc>
              <a:spcBef>
                <a:spcPts val="0"/>
              </a:spcBef>
              <a:spcAft>
                <a:spcPts val="0"/>
              </a:spcAft>
              <a:buNone/>
            </a:pPr>
            <a:r>
              <a:rPr b="1" lang="en">
                <a:highlight>
                  <a:srgbClr val="FCE5CD"/>
                </a:highlight>
                <a:latin typeface="Calibri"/>
                <a:ea typeface="Calibri"/>
                <a:cs typeface="Calibri"/>
                <a:sym typeface="Calibri"/>
              </a:rPr>
              <a:t>Student Outcome</a:t>
            </a:r>
            <a:endParaRPr b="1">
              <a:highlight>
                <a:srgbClr val="FCE5CD"/>
              </a:highlight>
              <a:latin typeface="Calibri"/>
              <a:ea typeface="Calibri"/>
              <a:cs typeface="Calibri"/>
              <a:sym typeface="Calibri"/>
            </a:endParaRPr>
          </a:p>
          <a:p>
            <a:pPr indent="0" lvl="0" marL="0" rtl="0" algn="l">
              <a:lnSpc>
                <a:spcPct val="115000"/>
              </a:lnSpc>
              <a:spcBef>
                <a:spcPts val="0"/>
              </a:spcBef>
              <a:spcAft>
                <a:spcPts val="0"/>
              </a:spcAft>
              <a:buNone/>
            </a:pPr>
            <a:r>
              <a:t/>
            </a:r>
            <a:endParaRPr sz="1100">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ropic">
  <a:themeElements>
    <a:clrScheme name="Tropic">
      <a:dk1>
        <a:srgbClr val="A1E8D9"/>
      </a:dk1>
      <a:lt1>
        <a:srgbClr val="FFFFFF"/>
      </a:lt1>
      <a:dk2>
        <a:srgbClr val="695D46"/>
      </a:dk2>
      <a:lt2>
        <a:srgbClr val="B3A77D"/>
      </a:lt2>
      <a:accent1>
        <a:srgbClr val="EF6C00"/>
      </a:accent1>
      <a:accent2>
        <a:srgbClr val="009668"/>
      </a:accent2>
      <a:accent3>
        <a:srgbClr val="4DB6AC"/>
      </a:accent3>
      <a:accent4>
        <a:srgbClr val="FF9800"/>
      </a:accent4>
      <a:accent5>
        <a:srgbClr val="CE93D8"/>
      </a:accent5>
      <a:accent6>
        <a:srgbClr val="EEFF41"/>
      </a:accent6>
      <a:hlink>
        <a:srgbClr val="CE93D8"/>
      </a:hlink>
      <a:folHlink>
        <a:srgbClr val="CE93D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