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21"/>
  </p:notesMasterIdLst>
  <p:handoutMasterIdLst>
    <p:handoutMasterId r:id="rId22"/>
  </p:handoutMasterIdLst>
  <p:sldIdLst>
    <p:sldId id="256" r:id="rId7"/>
    <p:sldId id="343" r:id="rId8"/>
    <p:sldId id="323" r:id="rId9"/>
    <p:sldId id="337" r:id="rId10"/>
    <p:sldId id="311" r:id="rId11"/>
    <p:sldId id="340" r:id="rId12"/>
    <p:sldId id="351" r:id="rId13"/>
    <p:sldId id="352" r:id="rId14"/>
    <p:sldId id="355" r:id="rId15"/>
    <p:sldId id="353" r:id="rId16"/>
    <p:sldId id="350" r:id="rId17"/>
    <p:sldId id="354" r:id="rId18"/>
    <p:sldId id="356" r:id="rId19"/>
    <p:sldId id="33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C43"/>
    <a:srgbClr val="FFFFFF"/>
    <a:srgbClr val="225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BE3FB8-B05C-8304-A4B1-624E5D773AD9}" v="178" dt="2020-05-29T23:24:18.121"/>
    <p1510:client id="{81B373E6-B90F-53CB-DA04-19BF18884BE0}" v="31" dt="2020-03-24T04:01:04.851"/>
    <p1510:client id="{E1043E78-C776-4367-B68F-6D121ED864AA}" v="9" dt="2019-11-04T21:21:58.573"/>
  </p1510:revLst>
</p1510:revInfo>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40" autoAdjust="0"/>
    <p:restoredTop sz="96296" autoAdjust="0"/>
  </p:normalViewPr>
  <p:slideViewPr>
    <p:cSldViewPr>
      <p:cViewPr>
        <p:scale>
          <a:sx n="60" d="100"/>
          <a:sy n="60" d="100"/>
        </p:scale>
        <p:origin x="-1300" y="-1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2" d="100"/>
          <a:sy n="62" d="100"/>
        </p:scale>
        <p:origin x="-2626"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81B373E6-B90F-53CB-DA04-19BF18884BE0}"/>
    <pc:docChg chg="addSld delSld modSld sldOrd">
      <pc:chgData name="" userId="" providerId="" clId="Web-{81B373E6-B90F-53CB-DA04-19BF18884BE0}" dt="2020-03-24T04:01:04.851" v="29"/>
      <pc:docMkLst>
        <pc:docMk/>
      </pc:docMkLst>
      <pc:sldChg chg="del">
        <pc:chgData name="" userId="" providerId="" clId="Web-{81B373E6-B90F-53CB-DA04-19BF18884BE0}" dt="2020-03-24T03:59:41.538" v="20"/>
        <pc:sldMkLst>
          <pc:docMk/>
          <pc:sldMk cId="2137909197" sldId="318"/>
        </pc:sldMkLst>
      </pc:sldChg>
      <pc:sldChg chg="del">
        <pc:chgData name="" userId="" providerId="" clId="Web-{81B373E6-B90F-53CB-DA04-19BF18884BE0}" dt="2020-03-24T04:01:04.851" v="29"/>
        <pc:sldMkLst>
          <pc:docMk/>
          <pc:sldMk cId="1360928715" sldId="321"/>
        </pc:sldMkLst>
      </pc:sldChg>
      <pc:sldChg chg="addSp delSp modSp">
        <pc:chgData name="" userId="" providerId="" clId="Web-{81B373E6-B90F-53CB-DA04-19BF18884BE0}" dt="2020-03-24T03:56:56.506" v="3"/>
        <pc:sldMkLst>
          <pc:docMk/>
          <pc:sldMk cId="3802760219" sldId="324"/>
        </pc:sldMkLst>
        <pc:picChg chg="add del mod">
          <ac:chgData name="" userId="" providerId="" clId="Web-{81B373E6-B90F-53CB-DA04-19BF18884BE0}" dt="2020-03-24T03:56:56.506" v="3"/>
          <ac:picMkLst>
            <pc:docMk/>
            <pc:sldMk cId="3802760219" sldId="324"/>
            <ac:picMk id="3" creationId="{0B01E8A1-813C-40AD-8C41-79AAB3030E20}"/>
          </ac:picMkLst>
        </pc:picChg>
      </pc:sldChg>
      <pc:sldChg chg="del">
        <pc:chgData name="" userId="" providerId="" clId="Web-{81B373E6-B90F-53CB-DA04-19BF18884BE0}" dt="2020-03-24T03:59:42.710" v="21"/>
        <pc:sldMkLst>
          <pc:docMk/>
          <pc:sldMk cId="1112846284" sldId="326"/>
        </pc:sldMkLst>
      </pc:sldChg>
      <pc:sldChg chg="del">
        <pc:chgData name="" userId="" providerId="" clId="Web-{81B373E6-B90F-53CB-DA04-19BF18884BE0}" dt="2020-03-24T03:59:57.132" v="24"/>
        <pc:sldMkLst>
          <pc:docMk/>
          <pc:sldMk cId="1946240070" sldId="327"/>
        </pc:sldMkLst>
      </pc:sldChg>
      <pc:sldChg chg="add ord">
        <pc:chgData name="" userId="" providerId="" clId="Web-{81B373E6-B90F-53CB-DA04-19BF18884BE0}" dt="2020-03-24T03:53:04.577" v="1"/>
        <pc:sldMkLst>
          <pc:docMk/>
          <pc:sldMk cId="2651908697" sldId="337"/>
        </pc:sldMkLst>
      </pc:sldChg>
      <pc:sldChg chg="addSp delSp modSp add replId">
        <pc:chgData name="" userId="" providerId="" clId="Web-{81B373E6-B90F-53CB-DA04-19BF18884BE0}" dt="2020-03-24T03:58:40.116" v="19" actId="1076"/>
        <pc:sldMkLst>
          <pc:docMk/>
          <pc:sldMk cId="3972987780" sldId="338"/>
        </pc:sldMkLst>
        <pc:spChg chg="add del mod">
          <ac:chgData name="" userId="" providerId="" clId="Web-{81B373E6-B90F-53CB-DA04-19BF18884BE0}" dt="2020-03-24T03:57:28.975" v="9"/>
          <ac:spMkLst>
            <pc:docMk/>
            <pc:sldMk cId="3972987780" sldId="338"/>
            <ac:spMk id="5" creationId="{26C1E4EF-B625-40BF-B25A-9BF957A5054C}"/>
          </ac:spMkLst>
        </pc:spChg>
        <pc:spChg chg="del">
          <ac:chgData name="" userId="" providerId="" clId="Web-{81B373E6-B90F-53CB-DA04-19BF18884BE0}" dt="2020-03-24T03:57:25.256" v="7"/>
          <ac:spMkLst>
            <pc:docMk/>
            <pc:sldMk cId="3972987780" sldId="338"/>
            <ac:spMk id="11" creationId="{00000000-0000-0000-0000-000000000000}"/>
          </ac:spMkLst>
        </pc:spChg>
        <pc:spChg chg="del">
          <ac:chgData name="" userId="" providerId="" clId="Web-{81B373E6-B90F-53CB-DA04-19BF18884BE0}" dt="2020-03-24T03:57:21.553" v="6"/>
          <ac:spMkLst>
            <pc:docMk/>
            <pc:sldMk cId="3972987780" sldId="338"/>
            <ac:spMk id="12" creationId="{00000000-0000-0000-0000-000000000000}"/>
          </ac:spMkLst>
        </pc:spChg>
        <pc:picChg chg="del">
          <ac:chgData name="" userId="" providerId="" clId="Web-{81B373E6-B90F-53CB-DA04-19BF18884BE0}" dt="2020-03-24T03:57:27.022" v="8"/>
          <ac:picMkLst>
            <pc:docMk/>
            <pc:sldMk cId="3972987780" sldId="338"/>
            <ac:picMk id="4" creationId="{D17FBAF7-1A94-F14D-B729-E6CD2B26751B}"/>
          </ac:picMkLst>
        </pc:picChg>
        <pc:picChg chg="add mod modCrop">
          <ac:chgData name="" userId="" providerId="" clId="Web-{81B373E6-B90F-53CB-DA04-19BF18884BE0}" dt="2020-03-24T03:58:40.116" v="19" actId="1076"/>
          <ac:picMkLst>
            <pc:docMk/>
            <pc:sldMk cId="3972987780" sldId="338"/>
            <ac:picMk id="6" creationId="{60411ED6-148C-46C6-8B76-716E8215E628}"/>
          </ac:picMkLst>
        </pc:picChg>
        <pc:cxnChg chg="del">
          <ac:chgData name="" userId="" providerId="" clId="Web-{81B373E6-B90F-53CB-DA04-19BF18884BE0}" dt="2020-03-24T03:57:18.678" v="5"/>
          <ac:cxnSpMkLst>
            <pc:docMk/>
            <pc:sldMk cId="3972987780" sldId="338"/>
            <ac:cxnSpMk id="14" creationId="{00000000-0000-0000-0000-000000000000}"/>
          </ac:cxnSpMkLst>
        </pc:cxnChg>
      </pc:sldChg>
      <pc:sldChg chg="add del replId">
        <pc:chgData name="" userId="" providerId="" clId="Web-{81B373E6-B90F-53CB-DA04-19BF18884BE0}" dt="2020-03-24T03:57:42.569" v="11"/>
        <pc:sldMkLst>
          <pc:docMk/>
          <pc:sldMk cId="1061670460" sldId="339"/>
        </pc:sldMkLst>
      </pc:sldChg>
      <pc:sldChg chg="modSp add">
        <pc:chgData name="" userId="" providerId="" clId="Web-{81B373E6-B90F-53CB-DA04-19BF18884BE0}" dt="2020-03-24T04:00:06.960" v="28" actId="20577"/>
        <pc:sldMkLst>
          <pc:docMk/>
          <pc:sldMk cId="3782777014" sldId="339"/>
        </pc:sldMkLst>
        <pc:spChg chg="mod">
          <ac:chgData name="" userId="" providerId="" clId="Web-{81B373E6-B90F-53CB-DA04-19BF18884BE0}" dt="2020-03-24T04:00:06.960" v="28" actId="20577"/>
          <ac:spMkLst>
            <pc:docMk/>
            <pc:sldMk cId="3782777014" sldId="339"/>
            <ac:spMk id="13" creationId="{AE669075-02B8-DA47-ACD8-1DE99C63D82A}"/>
          </ac:spMkLst>
        </pc:spChg>
      </pc:sldChg>
      <pc:sldChg chg="add">
        <pc:chgData name="" userId="" providerId="" clId="Web-{81B373E6-B90F-53CB-DA04-19BF18884BE0}" dt="2020-03-24T03:59:49.569" v="23"/>
        <pc:sldMkLst>
          <pc:docMk/>
          <pc:sldMk cId="3350170409" sldId="340"/>
        </pc:sldMkLst>
      </pc:sldChg>
    </pc:docChg>
  </pc:docChgLst>
  <pc:docChgLst>
    <pc:chgData clId="Web-{75BE3FB8-B05C-8304-A4B1-624E5D773AD9}"/>
    <pc:docChg chg="modSld">
      <pc:chgData name="" userId="" providerId="" clId="Web-{75BE3FB8-B05C-8304-A4B1-624E5D773AD9}" dt="2020-05-29T23:24:18.121" v="175" actId="14100"/>
      <pc:docMkLst>
        <pc:docMk/>
      </pc:docMkLst>
      <pc:sldChg chg="addSp delSp modSp">
        <pc:chgData name="" userId="" providerId="" clId="Web-{75BE3FB8-B05C-8304-A4B1-624E5D773AD9}" dt="2020-05-29T23:24:18.121" v="175" actId="14100"/>
        <pc:sldMkLst>
          <pc:docMk/>
          <pc:sldMk cId="1944732045" sldId="256"/>
        </pc:sldMkLst>
        <pc:spChg chg="mod">
          <ac:chgData name="" userId="" providerId="" clId="Web-{75BE3FB8-B05C-8304-A4B1-624E5D773AD9}" dt="2020-05-29T23:21:23.505" v="93" actId="1076"/>
          <ac:spMkLst>
            <pc:docMk/>
            <pc:sldMk cId="1944732045" sldId="256"/>
            <ac:spMk id="4" creationId="{00000000-0000-0000-0000-000000000000}"/>
          </ac:spMkLst>
        </pc:spChg>
        <pc:spChg chg="del">
          <ac:chgData name="" userId="" providerId="" clId="Web-{75BE3FB8-B05C-8304-A4B1-624E5D773AD9}" dt="2020-05-29T23:20:56.083" v="58"/>
          <ac:spMkLst>
            <pc:docMk/>
            <pc:sldMk cId="1944732045" sldId="256"/>
            <ac:spMk id="9" creationId="{00000000-0000-0000-0000-000000000000}"/>
          </ac:spMkLst>
        </pc:spChg>
        <pc:spChg chg="del">
          <ac:chgData name="" userId="" providerId="" clId="Web-{75BE3FB8-B05C-8304-A4B1-624E5D773AD9}" dt="2020-05-29T23:20:52.068" v="57"/>
          <ac:spMkLst>
            <pc:docMk/>
            <pc:sldMk cId="1944732045" sldId="256"/>
            <ac:spMk id="11" creationId="{00000000-0000-0000-0000-000000000000}"/>
          </ac:spMkLst>
        </pc:spChg>
        <pc:spChg chg="mod">
          <ac:chgData name="" userId="" providerId="" clId="Web-{75BE3FB8-B05C-8304-A4B1-624E5D773AD9}" dt="2020-05-29T23:22:56.714" v="165" actId="14100"/>
          <ac:spMkLst>
            <pc:docMk/>
            <pc:sldMk cId="1944732045" sldId="256"/>
            <ac:spMk id="12" creationId="{00000000-0000-0000-0000-000000000000}"/>
          </ac:spMkLst>
        </pc:spChg>
        <pc:spChg chg="mod">
          <ac:chgData name="" userId="" providerId="" clId="Web-{75BE3FB8-B05C-8304-A4B1-624E5D773AD9}" dt="2020-05-29T23:21:19.771" v="92" actId="1076"/>
          <ac:spMkLst>
            <pc:docMk/>
            <pc:sldMk cId="1944732045" sldId="256"/>
            <ac:spMk id="26" creationId="{00000000-0000-0000-0000-000000000000}"/>
          </ac:spMkLst>
        </pc:spChg>
        <pc:picChg chg="del mod">
          <ac:chgData name="" userId="" providerId="" clId="Web-{75BE3FB8-B05C-8304-A4B1-624E5D773AD9}" dt="2020-05-29T23:23:56.527" v="171"/>
          <ac:picMkLst>
            <pc:docMk/>
            <pc:sldMk cId="1944732045" sldId="256"/>
            <ac:picMk id="2" creationId="{F818D174-D437-B144-AED9-ADF5D54E613C}"/>
          </ac:picMkLst>
        </pc:picChg>
        <pc:picChg chg="del">
          <ac:chgData name="" userId="" providerId="" clId="Web-{75BE3FB8-B05C-8304-A4B1-624E5D773AD9}" dt="2020-05-29T23:23:08.245" v="168"/>
          <ac:picMkLst>
            <pc:docMk/>
            <pc:sldMk cId="1944732045" sldId="256"/>
            <ac:picMk id="3" creationId="{FF551795-3F86-B946-8C83-FE91218061F5}"/>
          </ac:picMkLst>
        </pc:picChg>
        <pc:picChg chg="add mod">
          <ac:chgData name="" userId="" providerId="" clId="Web-{75BE3FB8-B05C-8304-A4B1-624E5D773AD9}" dt="2020-05-29T23:24:18.121" v="175" actId="14100"/>
          <ac:picMkLst>
            <pc:docMk/>
            <pc:sldMk cId="1944732045" sldId="256"/>
            <ac:picMk id="5" creationId="{2B682F13-112B-4EB2-B695-B9661D7A2425}"/>
          </ac:picMkLst>
        </pc:picChg>
        <pc:picChg chg="mod">
          <ac:chgData name="" userId="" providerId="" clId="Web-{75BE3FB8-B05C-8304-A4B1-624E5D773AD9}" dt="2020-05-29T23:24:03.980" v="172" actId="1076"/>
          <ac:picMkLst>
            <pc:docMk/>
            <pc:sldMk cId="1944732045" sldId="256"/>
            <ac:picMk id="28" creationId="{00000000-0000-0000-0000-000000000000}"/>
          </ac:picMkLst>
        </pc:picChg>
        <pc:picChg chg="del">
          <ac:chgData name="" userId="" providerId="" clId="Web-{75BE3FB8-B05C-8304-A4B1-624E5D773AD9}" dt="2020-05-29T23:22:59.276" v="166"/>
          <ac:picMkLst>
            <pc:docMk/>
            <pc:sldMk cId="1944732045" sldId="256"/>
            <ac:picMk id="5122"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85BEBA-CCC8-489E-94D4-D024B3BFBFFE}" type="datetimeFigureOut">
              <a:rPr lang="en-US" smtClean="0"/>
              <a:t>9/14/2020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70A735-EAC4-4099-AB79-871030B583AE}" type="slidenum">
              <a:rPr lang="en-US" smtClean="0"/>
              <a:t>‹#›</a:t>
            </a:fld>
            <a:endParaRPr lang="en-US"/>
          </a:p>
        </p:txBody>
      </p:sp>
    </p:spTree>
    <p:extLst>
      <p:ext uri="{BB962C8B-B14F-4D97-AF65-F5344CB8AC3E}">
        <p14:creationId xmlns:p14="http://schemas.microsoft.com/office/powerpoint/2010/main" val="3421499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8A6F2-DD5C-40E5-87F8-C2DF158C5A72}" type="datetimeFigureOut">
              <a:rPr lang="en-US" smtClean="0"/>
              <a:t>9/14/2020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136BD-7B79-450C-81E8-22F777A14C5E}" type="slidenum">
              <a:rPr lang="en-US" smtClean="0"/>
              <a:t>‹#›</a:t>
            </a:fld>
            <a:endParaRPr lang="en-US"/>
          </a:p>
        </p:txBody>
      </p:sp>
    </p:spTree>
    <p:extLst>
      <p:ext uri="{BB962C8B-B14F-4D97-AF65-F5344CB8AC3E}">
        <p14:creationId xmlns:p14="http://schemas.microsoft.com/office/powerpoint/2010/main" val="54301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a:t>
            </a:r>
            <a:r>
              <a:rPr lang="en-US" baseline="0" dirty="0"/>
              <a:t> be a brief overview of DC’s participation in a multi-jurisdictional effort to address trash in the Anacostia River.</a:t>
            </a:r>
          </a:p>
          <a:p>
            <a:endParaRPr lang="en-US" baseline="0" dirty="0"/>
          </a:p>
          <a:p>
            <a:r>
              <a:rPr lang="en-US" baseline="0" dirty="0"/>
              <a:t>Trash is not one of the pollutants that total maximum daily loads, or TMDLs, have been traditionally developed for.</a:t>
            </a:r>
          </a:p>
          <a:p>
            <a:endParaRPr lang="en-US" baseline="0" dirty="0"/>
          </a:p>
          <a:p>
            <a:r>
              <a:rPr lang="en-US" baseline="0" dirty="0"/>
              <a:t>However, given the regulatory framework that a TMDL provides for addressing various sources for trash, I hope to illustrate to everyone here today how it has been used to effectively address trash in local waterways in DC.</a:t>
            </a:r>
            <a:endParaRPr lang="en-US" dirty="0"/>
          </a:p>
        </p:txBody>
      </p:sp>
      <p:sp>
        <p:nvSpPr>
          <p:cNvPr id="4" name="Slide Number Placeholder 3"/>
          <p:cNvSpPr>
            <a:spLocks noGrp="1"/>
          </p:cNvSpPr>
          <p:nvPr>
            <p:ph type="sldNum" sz="quarter" idx="10"/>
          </p:nvPr>
        </p:nvSpPr>
        <p:spPr/>
        <p:txBody>
          <a:bodyPr/>
          <a:lstStyle/>
          <a:p>
            <a:fld id="{9A4136BD-7B79-450C-81E8-22F777A14C5E}" type="slidenum">
              <a:rPr lang="en-US" smtClean="0"/>
              <a:t>1</a:t>
            </a:fld>
            <a:endParaRPr lang="en-US"/>
          </a:p>
        </p:txBody>
      </p:sp>
    </p:spTree>
    <p:extLst>
      <p:ext uri="{BB962C8B-B14F-4D97-AF65-F5344CB8AC3E}">
        <p14:creationId xmlns:p14="http://schemas.microsoft.com/office/powerpoint/2010/main" val="414601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DC now has 9 trash traps installed. </a:t>
            </a:r>
          </a:p>
          <a:p>
            <a:pPr>
              <a:buFont typeface="Arial" pitchFamily="34" charset="0"/>
              <a:buNone/>
            </a:pPr>
            <a:endParaRPr lang="en-US" baseline="0" dirty="0"/>
          </a:p>
          <a:p>
            <a:pPr>
              <a:buFont typeface="Arial" pitchFamily="34" charset="0"/>
              <a:buNone/>
            </a:pPr>
            <a:r>
              <a:rPr lang="en-US" baseline="0" dirty="0"/>
              <a:t>Pictured here is the installation of a proprietary design, a </a:t>
            </a:r>
            <a:r>
              <a:rPr lang="en-US" baseline="0" dirty="0" err="1"/>
              <a:t>bandalong</a:t>
            </a:r>
            <a:r>
              <a:rPr lang="en-US" baseline="0" dirty="0"/>
              <a:t> trash trap.  This was installed in Watts Branch, the District’s largest tributary to the Anacostia River.  </a:t>
            </a:r>
          </a:p>
          <a:p>
            <a:pPr>
              <a:buFont typeface="Arial" pitchFamily="34" charset="0"/>
              <a:buNone/>
            </a:pPr>
            <a:endParaRPr lang="en-US" baseline="0" dirty="0"/>
          </a:p>
          <a:p>
            <a:pPr>
              <a:buFont typeface="Arial" pitchFamily="34" charset="0"/>
              <a:buNone/>
            </a:pPr>
            <a:r>
              <a:rPr lang="en-US" baseline="0" dirty="0"/>
              <a:t>The Bandalong is an Australian design.  The District was the first jurisdiction in the western hemisphere to install this design.  We now have four of these and they typically capture between 8 and 10,000 lbs of trash per year.</a:t>
            </a:r>
          </a:p>
          <a:p>
            <a:pPr>
              <a:buFont typeface="Arial" pitchFamily="34" charset="0"/>
              <a:buNone/>
            </a:pPr>
            <a:endParaRPr lang="en-US" baseline="0" dirty="0"/>
          </a:p>
          <a:p>
            <a:pPr>
              <a:buFont typeface="Arial" pitchFamily="34" charset="0"/>
              <a:buNone/>
            </a:pPr>
            <a:r>
              <a:rPr lang="en-US" baseline="0" dirty="0"/>
              <a:t>This trap was installed and maintained by the Anacostia Riverkeeper, through a grant from DOEE.</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50183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DC now has 9 trash traps installed. </a:t>
            </a:r>
          </a:p>
          <a:p>
            <a:pPr>
              <a:buFont typeface="Arial" pitchFamily="34" charset="0"/>
              <a:buNone/>
            </a:pPr>
            <a:endParaRPr lang="en-US" baseline="0" dirty="0"/>
          </a:p>
          <a:p>
            <a:pPr>
              <a:buFont typeface="Arial" pitchFamily="34" charset="0"/>
              <a:buNone/>
            </a:pPr>
            <a:r>
              <a:rPr lang="en-US" baseline="0" dirty="0"/>
              <a:t>Pictured here is the installation of a proprietary design, a </a:t>
            </a:r>
            <a:r>
              <a:rPr lang="en-US" baseline="0" dirty="0" err="1"/>
              <a:t>bandalong</a:t>
            </a:r>
            <a:r>
              <a:rPr lang="en-US" baseline="0" dirty="0"/>
              <a:t> trash trap.  This was installed in Watts Branch, the District’s largest tributary to the Anacostia River.  </a:t>
            </a:r>
          </a:p>
          <a:p>
            <a:pPr>
              <a:buFont typeface="Arial" pitchFamily="34" charset="0"/>
              <a:buNone/>
            </a:pPr>
            <a:endParaRPr lang="en-US" baseline="0" dirty="0"/>
          </a:p>
          <a:p>
            <a:pPr>
              <a:buFont typeface="Arial" pitchFamily="34" charset="0"/>
              <a:buNone/>
            </a:pPr>
            <a:r>
              <a:rPr lang="en-US" baseline="0" dirty="0"/>
              <a:t>The Bandalong is an Australian design.  The District was the first jurisdiction in the western hemisphere to install this design.  We now have four of these and they typically capture between 8 and 10,000 lbs of trash per year.</a:t>
            </a:r>
          </a:p>
          <a:p>
            <a:pPr>
              <a:buFont typeface="Arial" pitchFamily="34" charset="0"/>
              <a:buNone/>
            </a:pPr>
            <a:endParaRPr lang="en-US" baseline="0" dirty="0"/>
          </a:p>
          <a:p>
            <a:pPr>
              <a:buFont typeface="Arial" pitchFamily="34" charset="0"/>
              <a:buNone/>
            </a:pPr>
            <a:r>
              <a:rPr lang="en-US" baseline="0" dirty="0"/>
              <a:t>This trap was installed and maintained by the Anacostia Riverkeeper, through a grant from DOEE.</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5018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DC now has 9 trash traps installed. </a:t>
            </a:r>
          </a:p>
          <a:p>
            <a:pPr>
              <a:buFont typeface="Arial" pitchFamily="34" charset="0"/>
              <a:buNone/>
            </a:pPr>
            <a:endParaRPr lang="en-US" baseline="0" dirty="0"/>
          </a:p>
          <a:p>
            <a:pPr>
              <a:buFont typeface="Arial" pitchFamily="34" charset="0"/>
              <a:buNone/>
            </a:pPr>
            <a:r>
              <a:rPr lang="en-US" baseline="0" dirty="0"/>
              <a:t>Pictured here is the installation of a proprietary design, a </a:t>
            </a:r>
            <a:r>
              <a:rPr lang="en-US" baseline="0" dirty="0" err="1"/>
              <a:t>bandalong</a:t>
            </a:r>
            <a:r>
              <a:rPr lang="en-US" baseline="0" dirty="0"/>
              <a:t> trash trap.  This was installed in Watts Branch, the District’s largest tributary to the Anacostia River.  </a:t>
            </a:r>
          </a:p>
          <a:p>
            <a:pPr>
              <a:buFont typeface="Arial" pitchFamily="34" charset="0"/>
              <a:buNone/>
            </a:pPr>
            <a:endParaRPr lang="en-US" baseline="0" dirty="0"/>
          </a:p>
          <a:p>
            <a:pPr>
              <a:buFont typeface="Arial" pitchFamily="34" charset="0"/>
              <a:buNone/>
            </a:pPr>
            <a:r>
              <a:rPr lang="en-US" baseline="0" dirty="0"/>
              <a:t>The Bandalong is an Australian design.  The District was the first jurisdiction in the western hemisphere to install this design.  We now have four of these and they typically capture between 8 and 10,000 lbs of trash per year.</a:t>
            </a:r>
          </a:p>
          <a:p>
            <a:pPr>
              <a:buFont typeface="Arial" pitchFamily="34" charset="0"/>
              <a:buNone/>
            </a:pPr>
            <a:endParaRPr lang="en-US" baseline="0" dirty="0"/>
          </a:p>
          <a:p>
            <a:pPr>
              <a:buFont typeface="Arial" pitchFamily="34" charset="0"/>
              <a:buNone/>
            </a:pPr>
            <a:r>
              <a:rPr lang="en-US" baseline="0" dirty="0"/>
              <a:t>This trap was installed and maintained by the Anacostia Riverkeeper, through a grant from DOEE.</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5018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a:t>For</a:t>
            </a:r>
            <a:r>
              <a:rPr lang="en-US" baseline="0" dirty="0"/>
              <a:t> many of you this picture might be of particular interest.  Trash negatively impacts aquatic vegetative habitat in DC.</a:t>
            </a:r>
          </a:p>
          <a:p>
            <a:pPr>
              <a:buFont typeface="Arial" pitchFamily="34" charset="0"/>
              <a:buNone/>
            </a:pPr>
            <a:r>
              <a:rPr lang="en-US" baseline="0" dirty="0"/>
              <a:t>The trash in this picture comes from a stormwater outfall which enters this restored wetland along the Anacostia River in DC, just across the river from RFK stadium.  </a:t>
            </a:r>
          </a:p>
          <a:p>
            <a:pPr>
              <a:buFont typeface="Arial" pitchFamily="34" charset="0"/>
              <a:buNone/>
            </a:pPr>
            <a:endParaRPr lang="en-US" baseline="0" dirty="0"/>
          </a:p>
          <a:p>
            <a:pPr>
              <a:buFont typeface="Arial" pitchFamily="34" charset="0"/>
              <a:buNone/>
            </a:pPr>
            <a:r>
              <a:rPr lang="en-US" baseline="0" dirty="0"/>
              <a:t>This site has also been retrofitted with a trash trap.</a:t>
            </a:r>
            <a:endParaRPr lang="en-US" dirty="0"/>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502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Now, how do we implement a trash TMDL?</a:t>
            </a:r>
          </a:p>
          <a:p>
            <a:pPr>
              <a:buFont typeface="Arial" pitchFamily="34" charset="0"/>
              <a:buNone/>
            </a:pPr>
            <a:endParaRPr lang="en-US" baseline="0" dirty="0"/>
          </a:p>
          <a:p>
            <a:pPr>
              <a:buFont typeface="Arial" pitchFamily="34" charset="0"/>
              <a:buNone/>
            </a:pPr>
            <a:r>
              <a:rPr lang="en-US" baseline="0" dirty="0"/>
              <a:t>Well, in DC, two major policy pieces are pushing compliance:</a:t>
            </a:r>
          </a:p>
          <a:p>
            <a:pPr>
              <a:buFont typeface="Arial" pitchFamily="34" charset="0"/>
              <a:buNone/>
            </a:pPr>
            <a:endParaRPr lang="en-US" baseline="0" dirty="0"/>
          </a:p>
          <a:p>
            <a:pPr marL="228600" indent="-228600">
              <a:buFont typeface="Arial" pitchFamily="34" charset="0"/>
              <a:buAutoNum type="arabicParenR"/>
            </a:pPr>
            <a:r>
              <a:rPr lang="en-US" baseline="0" dirty="0"/>
              <a:t>The 2012 iteration of our MS4 permit required the District to have the tools on the ground, by 2017, to capture or remove 103,188 lbs of trash per year from the Anacostia River watershed.  That is the equivalent of the MS4 point source load.</a:t>
            </a:r>
          </a:p>
          <a:p>
            <a:pPr marL="228600" indent="-228600">
              <a:buFont typeface="Arial" pitchFamily="34" charset="0"/>
              <a:buAutoNum type="arabicParenR"/>
            </a:pPr>
            <a:r>
              <a:rPr lang="en-US" baseline="0" dirty="0"/>
              <a:t>Per the NPDES permit for the combined sewer system, DC Water is required to implement a multi-year long term control plan for reducing the frequency of overflows from the combined sewer system.  These are commonly known as combined sewer overflows.  They are in the process of implementing a multi-year, multi-billion dollar to construct </a:t>
            </a:r>
            <a:r>
              <a:rPr lang="en-US" baseline="0" dirty="0" err="1"/>
              <a:t>nderground</a:t>
            </a:r>
            <a:r>
              <a:rPr lang="en-US" baseline="0" dirty="0"/>
              <a:t> tunnels to capture this overflow and hold it for eventual piping to blue plains for treatment.</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17307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DC now has 9 trash traps installed. </a:t>
            </a:r>
          </a:p>
          <a:p>
            <a:pPr>
              <a:buFont typeface="Arial" pitchFamily="34" charset="0"/>
              <a:buNone/>
            </a:pPr>
            <a:endParaRPr lang="en-US" baseline="0" dirty="0"/>
          </a:p>
          <a:p>
            <a:pPr>
              <a:buFont typeface="Arial" pitchFamily="34" charset="0"/>
              <a:buNone/>
            </a:pPr>
            <a:r>
              <a:rPr lang="en-US" baseline="0" dirty="0"/>
              <a:t>Pictured here is the installation of a proprietary design, a </a:t>
            </a:r>
            <a:r>
              <a:rPr lang="en-US" baseline="0" dirty="0" err="1"/>
              <a:t>bandalong</a:t>
            </a:r>
            <a:r>
              <a:rPr lang="en-US" baseline="0" dirty="0"/>
              <a:t> trash trap.  This was installed in Watts Branch, the District’s largest tributary to the Anacostia River.  </a:t>
            </a:r>
          </a:p>
          <a:p>
            <a:pPr>
              <a:buFont typeface="Arial" pitchFamily="34" charset="0"/>
              <a:buNone/>
            </a:pPr>
            <a:endParaRPr lang="en-US" baseline="0" dirty="0"/>
          </a:p>
          <a:p>
            <a:pPr>
              <a:buFont typeface="Arial" pitchFamily="34" charset="0"/>
              <a:buNone/>
            </a:pPr>
            <a:r>
              <a:rPr lang="en-US" baseline="0" dirty="0"/>
              <a:t>The Bandalong is an Australian design.  The District was the first jurisdiction in the western hemisphere to install this design.  We now have four of these and they typically capture between 8 and 10,000 lbs of trash per year.</a:t>
            </a:r>
          </a:p>
          <a:p>
            <a:pPr>
              <a:buFont typeface="Arial" pitchFamily="34" charset="0"/>
              <a:buNone/>
            </a:pPr>
            <a:endParaRPr lang="en-US" baseline="0" dirty="0"/>
          </a:p>
          <a:p>
            <a:pPr>
              <a:buFont typeface="Arial" pitchFamily="34" charset="0"/>
              <a:buNone/>
            </a:pPr>
            <a:r>
              <a:rPr lang="en-US" baseline="0" dirty="0"/>
              <a:t>This trap was installed and maintained by the Anacostia Riverkeeper, through a grant from DOEE.</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0183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DC now has 9 trash traps installed. </a:t>
            </a:r>
          </a:p>
          <a:p>
            <a:pPr>
              <a:buFont typeface="Arial" pitchFamily="34" charset="0"/>
              <a:buNone/>
            </a:pPr>
            <a:endParaRPr lang="en-US" baseline="0" dirty="0"/>
          </a:p>
          <a:p>
            <a:pPr>
              <a:buFont typeface="Arial" pitchFamily="34" charset="0"/>
              <a:buNone/>
            </a:pPr>
            <a:r>
              <a:rPr lang="en-US" baseline="0" dirty="0"/>
              <a:t>Pictured here is the installation of a proprietary design, a </a:t>
            </a:r>
            <a:r>
              <a:rPr lang="en-US" baseline="0" dirty="0" err="1"/>
              <a:t>bandalong</a:t>
            </a:r>
            <a:r>
              <a:rPr lang="en-US" baseline="0" dirty="0"/>
              <a:t> trash trap.  This was installed in Watts Branch, the District’s largest tributary to the Anacostia River.  </a:t>
            </a:r>
          </a:p>
          <a:p>
            <a:pPr>
              <a:buFont typeface="Arial" pitchFamily="34" charset="0"/>
              <a:buNone/>
            </a:pPr>
            <a:endParaRPr lang="en-US" baseline="0" dirty="0"/>
          </a:p>
          <a:p>
            <a:pPr>
              <a:buFont typeface="Arial" pitchFamily="34" charset="0"/>
              <a:buNone/>
            </a:pPr>
            <a:r>
              <a:rPr lang="en-US" baseline="0" dirty="0"/>
              <a:t>The Bandalong is an Australian design.  The District was the first jurisdiction in the western hemisphere to install this design.  We now have four of these and they typically capture between 8 and 10,000 lbs of trash per year.</a:t>
            </a:r>
          </a:p>
          <a:p>
            <a:pPr>
              <a:buFont typeface="Arial" pitchFamily="34" charset="0"/>
              <a:buNone/>
            </a:pPr>
            <a:endParaRPr lang="en-US" baseline="0" dirty="0"/>
          </a:p>
          <a:p>
            <a:pPr>
              <a:buFont typeface="Arial" pitchFamily="34" charset="0"/>
              <a:buNone/>
            </a:pPr>
            <a:r>
              <a:rPr lang="en-US" baseline="0" dirty="0"/>
              <a:t>This trap was installed and maintained by the Anacostia Riverkeeper, through a grant from DOEE.</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018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DC now has 9 trash traps installed. </a:t>
            </a:r>
          </a:p>
          <a:p>
            <a:pPr>
              <a:buFont typeface="Arial" pitchFamily="34" charset="0"/>
              <a:buNone/>
            </a:pPr>
            <a:endParaRPr lang="en-US" baseline="0" dirty="0"/>
          </a:p>
          <a:p>
            <a:pPr>
              <a:buFont typeface="Arial" pitchFamily="34" charset="0"/>
              <a:buNone/>
            </a:pPr>
            <a:r>
              <a:rPr lang="en-US" baseline="0" dirty="0"/>
              <a:t>Pictured here is the installation of a proprietary design, a </a:t>
            </a:r>
            <a:r>
              <a:rPr lang="en-US" baseline="0" dirty="0" err="1"/>
              <a:t>bandalong</a:t>
            </a:r>
            <a:r>
              <a:rPr lang="en-US" baseline="0" dirty="0"/>
              <a:t> trash trap.  This was installed in Watts Branch, the District’s largest tributary to the Anacostia River.  </a:t>
            </a:r>
          </a:p>
          <a:p>
            <a:pPr>
              <a:buFont typeface="Arial" pitchFamily="34" charset="0"/>
              <a:buNone/>
            </a:pPr>
            <a:endParaRPr lang="en-US" baseline="0" dirty="0"/>
          </a:p>
          <a:p>
            <a:pPr>
              <a:buFont typeface="Arial" pitchFamily="34" charset="0"/>
              <a:buNone/>
            </a:pPr>
            <a:r>
              <a:rPr lang="en-US" baseline="0" dirty="0"/>
              <a:t>The Bandalong is an Australian design.  The District was the first jurisdiction in the western hemisphere to install this design.  We now have four of these and they typically capture between 8 and 10,000 lbs of trash per year.</a:t>
            </a:r>
          </a:p>
          <a:p>
            <a:pPr>
              <a:buFont typeface="Arial" pitchFamily="34" charset="0"/>
              <a:buNone/>
            </a:pPr>
            <a:endParaRPr lang="en-US" baseline="0" dirty="0"/>
          </a:p>
          <a:p>
            <a:pPr>
              <a:buFont typeface="Arial" pitchFamily="34" charset="0"/>
              <a:buNone/>
            </a:pPr>
            <a:r>
              <a:rPr lang="en-US" baseline="0" dirty="0"/>
              <a:t>This trap was installed and maintained by the Anacostia Riverkeeper, through a grant from DOEE.</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50183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DC now has 9 trash traps installed. </a:t>
            </a:r>
          </a:p>
          <a:p>
            <a:pPr>
              <a:buFont typeface="Arial" pitchFamily="34" charset="0"/>
              <a:buNone/>
            </a:pPr>
            <a:endParaRPr lang="en-US" baseline="0" dirty="0"/>
          </a:p>
          <a:p>
            <a:pPr>
              <a:buFont typeface="Arial" pitchFamily="34" charset="0"/>
              <a:buNone/>
            </a:pPr>
            <a:r>
              <a:rPr lang="en-US" baseline="0" dirty="0"/>
              <a:t>Pictured here is the installation of a proprietary design, a </a:t>
            </a:r>
            <a:r>
              <a:rPr lang="en-US" baseline="0" dirty="0" err="1"/>
              <a:t>bandalong</a:t>
            </a:r>
            <a:r>
              <a:rPr lang="en-US" baseline="0" dirty="0"/>
              <a:t> trash trap.  This was installed in Watts Branch, the District’s largest tributary to the Anacostia River.  </a:t>
            </a:r>
          </a:p>
          <a:p>
            <a:pPr>
              <a:buFont typeface="Arial" pitchFamily="34" charset="0"/>
              <a:buNone/>
            </a:pPr>
            <a:endParaRPr lang="en-US" baseline="0" dirty="0"/>
          </a:p>
          <a:p>
            <a:pPr>
              <a:buFont typeface="Arial" pitchFamily="34" charset="0"/>
              <a:buNone/>
            </a:pPr>
            <a:r>
              <a:rPr lang="en-US" baseline="0" dirty="0"/>
              <a:t>The Bandalong is an Australian design.  The District was the first jurisdiction in the western hemisphere to install this design.  We now have four of these and they typically capture between 8 and 10,000 lbs of trash per year.</a:t>
            </a:r>
          </a:p>
          <a:p>
            <a:pPr>
              <a:buFont typeface="Arial" pitchFamily="34" charset="0"/>
              <a:buNone/>
            </a:pPr>
            <a:endParaRPr lang="en-US" baseline="0" dirty="0"/>
          </a:p>
          <a:p>
            <a:pPr>
              <a:buFont typeface="Arial" pitchFamily="34" charset="0"/>
              <a:buNone/>
            </a:pPr>
            <a:r>
              <a:rPr lang="en-US" baseline="0" dirty="0"/>
              <a:t>This trap was installed and maintained by the Anacostia Riverkeeper, through a grant from DOEE.</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50183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DC now has 9 trash traps installed. </a:t>
            </a:r>
          </a:p>
          <a:p>
            <a:pPr>
              <a:buFont typeface="Arial" pitchFamily="34" charset="0"/>
              <a:buNone/>
            </a:pPr>
            <a:endParaRPr lang="en-US" baseline="0" dirty="0"/>
          </a:p>
          <a:p>
            <a:pPr>
              <a:buFont typeface="Arial" pitchFamily="34" charset="0"/>
              <a:buNone/>
            </a:pPr>
            <a:r>
              <a:rPr lang="en-US" baseline="0" dirty="0"/>
              <a:t>Pictured here is the installation of a proprietary design, a </a:t>
            </a:r>
            <a:r>
              <a:rPr lang="en-US" baseline="0" dirty="0" err="1"/>
              <a:t>bandalong</a:t>
            </a:r>
            <a:r>
              <a:rPr lang="en-US" baseline="0" dirty="0"/>
              <a:t> trash trap.  This was installed in Watts Branch, the District’s largest tributary to the Anacostia River.  </a:t>
            </a:r>
          </a:p>
          <a:p>
            <a:pPr>
              <a:buFont typeface="Arial" pitchFamily="34" charset="0"/>
              <a:buNone/>
            </a:pPr>
            <a:endParaRPr lang="en-US" baseline="0" dirty="0"/>
          </a:p>
          <a:p>
            <a:pPr>
              <a:buFont typeface="Arial" pitchFamily="34" charset="0"/>
              <a:buNone/>
            </a:pPr>
            <a:r>
              <a:rPr lang="en-US" baseline="0" dirty="0"/>
              <a:t>The Bandalong is an Australian design.  The District was the first jurisdiction in the western hemisphere to install this design.  We now have four of these and they typically capture between 8 and 10,000 lbs of trash per year.</a:t>
            </a:r>
          </a:p>
          <a:p>
            <a:pPr>
              <a:buFont typeface="Arial" pitchFamily="34" charset="0"/>
              <a:buNone/>
            </a:pPr>
            <a:endParaRPr lang="en-US" baseline="0" dirty="0"/>
          </a:p>
          <a:p>
            <a:pPr>
              <a:buFont typeface="Arial" pitchFamily="34" charset="0"/>
              <a:buNone/>
            </a:pPr>
            <a:r>
              <a:rPr lang="en-US" baseline="0" dirty="0"/>
              <a:t>This trap was installed and maintained by the Anacostia Riverkeeper, through a grant from DOEE.</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50183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DC now has 9 trash traps installed. </a:t>
            </a:r>
          </a:p>
          <a:p>
            <a:pPr>
              <a:buFont typeface="Arial" pitchFamily="34" charset="0"/>
              <a:buNone/>
            </a:pPr>
            <a:endParaRPr lang="en-US" baseline="0" dirty="0"/>
          </a:p>
          <a:p>
            <a:pPr>
              <a:buFont typeface="Arial" pitchFamily="34" charset="0"/>
              <a:buNone/>
            </a:pPr>
            <a:r>
              <a:rPr lang="en-US" baseline="0" dirty="0"/>
              <a:t>Pictured here is the installation of a proprietary design, a </a:t>
            </a:r>
            <a:r>
              <a:rPr lang="en-US" baseline="0" dirty="0" err="1"/>
              <a:t>bandalong</a:t>
            </a:r>
            <a:r>
              <a:rPr lang="en-US" baseline="0" dirty="0"/>
              <a:t> trash trap.  This was installed in Watts Branch, the District’s largest tributary to the Anacostia River.  </a:t>
            </a:r>
          </a:p>
          <a:p>
            <a:pPr>
              <a:buFont typeface="Arial" pitchFamily="34" charset="0"/>
              <a:buNone/>
            </a:pPr>
            <a:endParaRPr lang="en-US" baseline="0" dirty="0"/>
          </a:p>
          <a:p>
            <a:pPr>
              <a:buFont typeface="Arial" pitchFamily="34" charset="0"/>
              <a:buNone/>
            </a:pPr>
            <a:r>
              <a:rPr lang="en-US" baseline="0" dirty="0"/>
              <a:t>The Bandalong is an Australian design.  The District was the first jurisdiction in the western hemisphere to install this design.  We now have four of these and they typically capture between 8 and 10,000 lbs of trash per year.</a:t>
            </a:r>
          </a:p>
          <a:p>
            <a:pPr>
              <a:buFont typeface="Arial" pitchFamily="34" charset="0"/>
              <a:buNone/>
            </a:pPr>
            <a:endParaRPr lang="en-US" baseline="0" dirty="0"/>
          </a:p>
          <a:p>
            <a:pPr>
              <a:buFont typeface="Arial" pitchFamily="34" charset="0"/>
              <a:buNone/>
            </a:pPr>
            <a:r>
              <a:rPr lang="en-US" baseline="0" dirty="0"/>
              <a:t>This trap was installed and maintained by the Anacostia Riverkeeper, through a grant from DOEE.</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5018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2874EF-B459-4427-9EB5-D3ECB4F7223F}"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26818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979302-DC4A-461C-B916-8FD4CBB014C6}"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77240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C656BF-F3CB-4266-8301-79F268F13E71}"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650658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22874EF-B459-4427-9EB5-D3ECB4F7223F}"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754999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146E75-F2E8-44E5-AF3E-BE1909BEFDA4}"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71569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F577CA-5B2E-48B0-ADA3-06911414BB79}"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517354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D9CDFC-CE3B-471F-97B7-D130C4DBEB3A}" type="datetime1">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102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E8A5DA-4C23-4F5C-8D9E-69717754FF5E}" type="datetime1">
              <a:rPr lang="en-US" smtClean="0"/>
              <a:t>9/14/2020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605179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21B9BF-E369-4909-A067-7A1C4891875B}" type="datetime1">
              <a:rPr lang="en-US" smtClean="0"/>
              <a:t>9/14/2020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44650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1C2DA-7D12-4A55-A91D-879653F1776F}" type="datetime1">
              <a:rPr lang="en-US" smtClean="0"/>
              <a:t>9/14/2020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564131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4641E8-BCBB-4C9D-B746-8F750ADCD296}" type="datetime1">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408461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146E75-F2E8-44E5-AF3E-BE1909BEFDA4}"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553737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3480EE-6601-4D8A-894A-2D938413DEF2}" type="datetime1">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237430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979302-DC4A-461C-B916-8FD4CBB014C6}"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057563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C656BF-F3CB-4266-8301-79F268F13E71}"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851111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Layout">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lvl1pPr>
              <a:defRPr/>
            </a:lvl1pPr>
          </a:lstStyle>
          <a:p>
            <a:fld id="{39664102-7D53-4839-8BC9-3474E5BE18C5}"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3"/>
          </p:nvPr>
        </p:nvSpPr>
        <p:spPr>
          <a:xfrm>
            <a:off x="457200" y="1371600"/>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ooter Placeholder 1"/>
          <p:cNvSpPr>
            <a:spLocks noGrp="1"/>
          </p:cNvSpPr>
          <p:nvPr>
            <p:ph type="ftr" sz="quarter" idx="12"/>
          </p:nvPr>
        </p:nvSpPr>
        <p:spPr>
          <a:xfrm>
            <a:off x="457200" y="6504331"/>
            <a:ext cx="3657600" cy="353668"/>
          </a:xfrm>
        </p:spPr>
        <p:txBody>
          <a:bodyPr/>
          <a:lstStyle/>
          <a:p>
            <a:r>
              <a:rPr lang="en-US" dirty="0"/>
              <a:t>2015 EPA Green Infrastructure Resiliency Charrette – Los Angeles </a:t>
            </a:r>
          </a:p>
        </p:txBody>
      </p:sp>
    </p:spTree>
    <p:extLst>
      <p:ext uri="{BB962C8B-B14F-4D97-AF65-F5344CB8AC3E}">
        <p14:creationId xmlns:p14="http://schemas.microsoft.com/office/powerpoint/2010/main" val="2959593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2874EF-B459-4427-9EB5-D3ECB4F7223F}" type="datetime1">
              <a:rPr lang="en-US" smtClean="0">
                <a:solidFill>
                  <a:srgbClr val="262626">
                    <a:tint val="75000"/>
                  </a:srgbClr>
                </a:solidFill>
              </a:rPr>
              <a:pPr/>
              <a:t>9/14/2020</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18B9C002-5CE5-4EC2-A343-F5C003F3031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3767288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146E75-F2E8-44E5-AF3E-BE1909BEFDA4}" type="datetime1">
              <a:rPr lang="en-US" smtClean="0">
                <a:solidFill>
                  <a:srgbClr val="262626">
                    <a:tint val="75000"/>
                  </a:srgbClr>
                </a:solidFill>
              </a:rPr>
              <a:pPr/>
              <a:t>9/14/2020</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18B9C002-5CE5-4EC2-A343-F5C003F3031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145381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F577CA-5B2E-48B0-ADA3-06911414BB79}" type="datetime1">
              <a:rPr lang="en-US" smtClean="0">
                <a:solidFill>
                  <a:srgbClr val="262626">
                    <a:tint val="75000"/>
                  </a:srgbClr>
                </a:solidFill>
              </a:rPr>
              <a:pPr/>
              <a:t>9/14/2020</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18B9C002-5CE5-4EC2-A343-F5C003F3031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3385609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D9CDFC-CE3B-471F-97B7-D130C4DBEB3A}" type="datetime1">
              <a:rPr lang="en-US" smtClean="0">
                <a:solidFill>
                  <a:srgbClr val="262626">
                    <a:tint val="75000"/>
                  </a:srgbClr>
                </a:solidFill>
              </a:rPr>
              <a:pPr/>
              <a:t>9/14/2020</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18B9C002-5CE5-4EC2-A343-F5C003F3031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412916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E8A5DA-4C23-4F5C-8D9E-69717754FF5E}" type="datetime1">
              <a:rPr lang="en-US" smtClean="0">
                <a:solidFill>
                  <a:srgbClr val="262626">
                    <a:tint val="75000"/>
                  </a:srgbClr>
                </a:solidFill>
              </a:rPr>
              <a:pPr/>
              <a:t>9/14/2020</a:t>
            </a:fld>
            <a:endParaRPr lang="en-US">
              <a:solidFill>
                <a:srgbClr val="262626">
                  <a:tint val="75000"/>
                </a:srgbClr>
              </a:solidFill>
            </a:endParaRPr>
          </a:p>
        </p:txBody>
      </p:sp>
      <p:sp>
        <p:nvSpPr>
          <p:cNvPr id="8" name="Footer Placeholder 7"/>
          <p:cNvSpPr>
            <a:spLocks noGrp="1"/>
          </p:cNvSpPr>
          <p:nvPr>
            <p:ph type="ftr" sz="quarter" idx="11"/>
          </p:nvPr>
        </p:nvSpPr>
        <p:spPr/>
        <p:txBody>
          <a:bodyPr/>
          <a:lstStyle/>
          <a:p>
            <a:endParaRPr lang="en-US">
              <a:solidFill>
                <a:srgbClr val="262626">
                  <a:tint val="75000"/>
                </a:srgbClr>
              </a:solidFill>
            </a:endParaRPr>
          </a:p>
        </p:txBody>
      </p:sp>
      <p:sp>
        <p:nvSpPr>
          <p:cNvPr id="9" name="Slide Number Placeholder 8"/>
          <p:cNvSpPr>
            <a:spLocks noGrp="1"/>
          </p:cNvSpPr>
          <p:nvPr>
            <p:ph type="sldNum" sz="quarter" idx="12"/>
          </p:nvPr>
        </p:nvSpPr>
        <p:spPr/>
        <p:txBody>
          <a:bodyPr/>
          <a:lstStyle/>
          <a:p>
            <a:fld id="{18B9C002-5CE5-4EC2-A343-F5C003F3031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379084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21B9BF-E369-4909-A067-7A1C4891875B}" type="datetime1">
              <a:rPr lang="en-US" smtClean="0">
                <a:solidFill>
                  <a:srgbClr val="262626">
                    <a:tint val="75000"/>
                  </a:srgbClr>
                </a:solidFill>
              </a:rPr>
              <a:pPr/>
              <a:t>9/14/2020</a:t>
            </a:fld>
            <a:endParaRPr lang="en-US">
              <a:solidFill>
                <a:srgbClr val="262626">
                  <a:tint val="75000"/>
                </a:srgbClr>
              </a:solidFill>
            </a:endParaRPr>
          </a:p>
        </p:txBody>
      </p:sp>
      <p:sp>
        <p:nvSpPr>
          <p:cNvPr id="4" name="Footer Placeholder 3"/>
          <p:cNvSpPr>
            <a:spLocks noGrp="1"/>
          </p:cNvSpPr>
          <p:nvPr>
            <p:ph type="ftr" sz="quarter" idx="11"/>
          </p:nvPr>
        </p:nvSpPr>
        <p:spPr/>
        <p:txBody>
          <a:bodyPr/>
          <a:lstStyle/>
          <a:p>
            <a:endParaRPr lang="en-US">
              <a:solidFill>
                <a:srgbClr val="262626">
                  <a:tint val="75000"/>
                </a:srgbClr>
              </a:solidFill>
            </a:endParaRPr>
          </a:p>
        </p:txBody>
      </p:sp>
      <p:sp>
        <p:nvSpPr>
          <p:cNvPr id="5" name="Slide Number Placeholder 4"/>
          <p:cNvSpPr>
            <a:spLocks noGrp="1"/>
          </p:cNvSpPr>
          <p:nvPr>
            <p:ph type="sldNum" sz="quarter" idx="12"/>
          </p:nvPr>
        </p:nvSpPr>
        <p:spPr/>
        <p:txBody>
          <a:bodyPr/>
          <a:lstStyle/>
          <a:p>
            <a:fld id="{18B9C002-5CE5-4EC2-A343-F5C003F3031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386721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F577CA-5B2E-48B0-ADA3-06911414BB79}"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789151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1C2DA-7D12-4A55-A91D-879653F1776F}" type="datetime1">
              <a:rPr lang="en-US" smtClean="0">
                <a:solidFill>
                  <a:srgbClr val="262626">
                    <a:tint val="75000"/>
                  </a:srgbClr>
                </a:solidFill>
              </a:rPr>
              <a:pPr/>
              <a:t>9/14/2020</a:t>
            </a:fld>
            <a:endParaRPr lang="en-US">
              <a:solidFill>
                <a:srgbClr val="262626">
                  <a:tint val="75000"/>
                </a:srgbClr>
              </a:solidFill>
            </a:endParaRPr>
          </a:p>
        </p:txBody>
      </p:sp>
      <p:sp>
        <p:nvSpPr>
          <p:cNvPr id="3" name="Footer Placeholder 2"/>
          <p:cNvSpPr>
            <a:spLocks noGrp="1"/>
          </p:cNvSpPr>
          <p:nvPr>
            <p:ph type="ftr" sz="quarter" idx="11"/>
          </p:nvPr>
        </p:nvSpPr>
        <p:spPr/>
        <p:txBody>
          <a:bodyPr/>
          <a:lstStyle/>
          <a:p>
            <a:endParaRPr lang="en-US">
              <a:solidFill>
                <a:srgbClr val="262626">
                  <a:tint val="75000"/>
                </a:srgbClr>
              </a:solidFill>
            </a:endParaRPr>
          </a:p>
        </p:txBody>
      </p:sp>
      <p:sp>
        <p:nvSpPr>
          <p:cNvPr id="4" name="Slide Number Placeholder 3"/>
          <p:cNvSpPr>
            <a:spLocks noGrp="1"/>
          </p:cNvSpPr>
          <p:nvPr>
            <p:ph type="sldNum" sz="quarter" idx="12"/>
          </p:nvPr>
        </p:nvSpPr>
        <p:spPr/>
        <p:txBody>
          <a:bodyPr/>
          <a:lstStyle/>
          <a:p>
            <a:fld id="{18B9C002-5CE5-4EC2-A343-F5C003F3031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3955876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641E8-BCBB-4C9D-B746-8F750ADCD296}" type="datetime1">
              <a:rPr lang="en-US" smtClean="0">
                <a:solidFill>
                  <a:srgbClr val="262626">
                    <a:tint val="75000"/>
                  </a:srgbClr>
                </a:solidFill>
              </a:rPr>
              <a:pPr/>
              <a:t>9/14/2020</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18B9C002-5CE5-4EC2-A343-F5C003F3031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3409915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3480EE-6601-4D8A-894A-2D938413DEF2}" type="datetime1">
              <a:rPr lang="en-US" smtClean="0">
                <a:solidFill>
                  <a:srgbClr val="262626">
                    <a:tint val="75000"/>
                  </a:srgbClr>
                </a:solidFill>
              </a:rPr>
              <a:pPr/>
              <a:t>9/14/2020</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18B9C002-5CE5-4EC2-A343-F5C003F3031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560939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979302-DC4A-461C-B916-8FD4CBB014C6}" type="datetime1">
              <a:rPr lang="en-US" smtClean="0">
                <a:solidFill>
                  <a:srgbClr val="262626">
                    <a:tint val="75000"/>
                  </a:srgbClr>
                </a:solidFill>
              </a:rPr>
              <a:pPr/>
              <a:t>9/14/2020</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18B9C002-5CE5-4EC2-A343-F5C003F3031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381516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C656BF-F3CB-4266-8301-79F268F13E71}" type="datetime1">
              <a:rPr lang="en-US" smtClean="0">
                <a:solidFill>
                  <a:srgbClr val="262626">
                    <a:tint val="75000"/>
                  </a:srgbClr>
                </a:solidFill>
              </a:rPr>
              <a:pPr/>
              <a:t>9/14/2020</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18B9C002-5CE5-4EC2-A343-F5C003F3031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54932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D9CDFC-CE3B-471F-97B7-D130C4DBEB3A}" type="datetime1">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25145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E8A5DA-4C23-4F5C-8D9E-69717754FF5E}" type="datetime1">
              <a:rPr lang="en-US" smtClean="0"/>
              <a:t>9/14/2020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30635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21B9BF-E369-4909-A067-7A1C4891875B}" type="datetime1">
              <a:rPr lang="en-US" smtClean="0"/>
              <a:t>9/14/2020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69900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1C2DA-7D12-4A55-A91D-879653F1776F}" type="datetime1">
              <a:rPr lang="en-US" smtClean="0"/>
              <a:t>9/14/2020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17312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641E8-BCBB-4C9D-B746-8F750ADCD296}" type="datetime1">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39293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3480EE-6601-4D8A-894A-2D938413DEF2}" type="datetime1">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5302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extLst>
              <a:ext uri="{BEBA8EAE-BF5A-486C-A8C5-ECC9F3942E4B}">
                <a14:imgProps xmlns:a14="http://schemas.microsoft.com/office/drawing/2010/main">
                  <a14:imgLayer r:embed="rId14">
                    <a14:imgEffect>
                      <a14:saturation sat="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1B705-D42E-401C-9801-2AAE58477490}" type="datetime1">
              <a:rPr lang="en-US" smtClean="0"/>
              <a:t>9/14/2020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9C002-5CE5-4EC2-A343-F5C003F3031A}" type="slidenum">
              <a:rPr lang="en-US" smtClean="0"/>
              <a:t>‹#›</a:t>
            </a:fld>
            <a:endParaRPr lang="en-US"/>
          </a:p>
        </p:txBody>
      </p:sp>
    </p:spTree>
    <p:extLst>
      <p:ext uri="{BB962C8B-B14F-4D97-AF65-F5344CB8AC3E}">
        <p14:creationId xmlns:p14="http://schemas.microsoft.com/office/powerpoint/2010/main" val="1280277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61B705-D42E-401C-9801-2AAE58477490}" type="datetime1">
              <a:rPr lang="en-US" smtClean="0"/>
              <a:t>9/14/2020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B9C002-5CE5-4EC2-A343-F5C003F3031A}" type="slidenum">
              <a:rPr lang="en-US" smtClean="0"/>
              <a:t>‹#›</a:t>
            </a:fld>
            <a:endParaRPr lang="en-US"/>
          </a:p>
        </p:txBody>
      </p:sp>
    </p:spTree>
    <p:extLst>
      <p:ext uri="{BB962C8B-B14F-4D97-AF65-F5344CB8AC3E}">
        <p14:creationId xmlns:p14="http://schemas.microsoft.com/office/powerpoint/2010/main" val="2949518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extLst>
              <a:ext uri="{BEBA8EAE-BF5A-486C-A8C5-ECC9F3942E4B}">
                <a14:imgProps xmlns:a14="http://schemas.microsoft.com/office/drawing/2010/main">
                  <a14:imgLayer r:embed="rId14">
                    <a14:imgEffect>
                      <a14:saturation sat="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1B705-D42E-401C-9801-2AAE58477490}" type="datetime1">
              <a:rPr lang="en-US" smtClean="0">
                <a:solidFill>
                  <a:srgbClr val="262626">
                    <a:tint val="75000"/>
                  </a:srgbClr>
                </a:solidFill>
              </a:rPr>
              <a:pPr/>
              <a:t>9/14/2020</a:t>
            </a:fld>
            <a:endParaRPr lang="en-US">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9C002-5CE5-4EC2-A343-F5C003F3031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9586267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rot="10800000">
            <a:off x="0" y="607510"/>
            <a:ext cx="9144000" cy="281940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0800000">
            <a:off x="0" y="1888272"/>
            <a:ext cx="9144000" cy="4969727"/>
          </a:xfrm>
          <a:prstGeom prst="rect">
            <a:avLst/>
          </a:prstGeom>
          <a:gradFill flip="none" rotWithShape="1">
            <a:gsLst>
              <a:gs pos="0">
                <a:schemeClr val="tx1"/>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419100" y="1037381"/>
            <a:ext cx="8305800" cy="1695662"/>
          </a:xfrm>
        </p:spPr>
        <p:txBody>
          <a:bodyPr>
            <a:noAutofit/>
          </a:bodyPr>
          <a:lstStyle/>
          <a:p>
            <a:r>
              <a:rPr lang="en-US" sz="3600" dirty="0" smtClean="0">
                <a:solidFill>
                  <a:schemeClr val="bg1"/>
                </a:solidFill>
              </a:rPr>
              <a:t>Status Update From the </a:t>
            </a:r>
            <a:br>
              <a:rPr lang="en-US" sz="3600" dirty="0" smtClean="0">
                <a:solidFill>
                  <a:schemeClr val="bg1"/>
                </a:solidFill>
              </a:rPr>
            </a:br>
            <a:r>
              <a:rPr lang="en-US" sz="3600" dirty="0" smtClean="0">
                <a:solidFill>
                  <a:schemeClr val="bg1"/>
                </a:solidFill>
              </a:rPr>
              <a:t>CBP Plastic Pollution Action Team</a:t>
            </a:r>
            <a:endParaRPr lang="en-US" sz="3600" dirty="0">
              <a:solidFill>
                <a:schemeClr val="bg1"/>
              </a:solidFill>
            </a:endParaRPr>
          </a:p>
        </p:txBody>
      </p:sp>
      <p:sp>
        <p:nvSpPr>
          <p:cNvPr id="12" name="Subtitle 4"/>
          <p:cNvSpPr txBox="1">
            <a:spLocks/>
          </p:cNvSpPr>
          <p:nvPr/>
        </p:nvSpPr>
        <p:spPr>
          <a:xfrm>
            <a:off x="1445426" y="3535237"/>
            <a:ext cx="5649700" cy="1352283"/>
          </a:xfrm>
          <a:prstGeom prst="rect">
            <a:avLst/>
          </a:prstGeom>
          <a:noFill/>
          <a:ln>
            <a:noFill/>
          </a:ln>
        </p:spPr>
        <p:txBody>
          <a:bodyPr vert="horz" lIns="91440" tIns="45720" rIns="91440" bIns="4572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b="1" dirty="0">
                <a:solidFill>
                  <a:schemeClr val="bg1"/>
                </a:solidFill>
                <a:latin typeface="+mj-lt"/>
              </a:rPr>
              <a:t>MATT ROBINSON</a:t>
            </a:r>
          </a:p>
          <a:p>
            <a:r>
              <a:rPr lang="en-US" sz="1800" dirty="0" smtClean="0">
                <a:solidFill>
                  <a:schemeClr val="bg1"/>
                </a:solidFill>
                <a:latin typeface="+mj-lt"/>
              </a:rPr>
              <a:t>Chair, Plastic Pollution Action Team (PPAT)</a:t>
            </a:r>
            <a:endParaRPr lang="en-US" sz="1800" dirty="0">
              <a:solidFill>
                <a:schemeClr val="bg1"/>
              </a:solidFill>
              <a:latin typeface="+mj-lt"/>
            </a:endParaRPr>
          </a:p>
          <a:p>
            <a:r>
              <a:rPr lang="en-US" sz="1800" dirty="0">
                <a:solidFill>
                  <a:schemeClr val="bg1"/>
                </a:solidFill>
                <a:latin typeface="+mj-lt"/>
              </a:rPr>
              <a:t>Watershed Protection Division</a:t>
            </a:r>
          </a:p>
          <a:p>
            <a:r>
              <a:rPr lang="en-US" sz="1800" dirty="0">
                <a:solidFill>
                  <a:schemeClr val="bg1"/>
                </a:solidFill>
                <a:latin typeface="+mj-lt"/>
              </a:rPr>
              <a:t>DC Department of Energy and Environment</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9418" y="5352479"/>
            <a:ext cx="5401849" cy="568797"/>
          </a:xfrm>
          <a:prstGeom prst="rect">
            <a:avLst/>
          </a:prstGeom>
        </p:spPr>
      </p:pic>
      <p:pic>
        <p:nvPicPr>
          <p:cNvPr id="5" name="Picture 5">
            <a:extLst>
              <a:ext uri="{FF2B5EF4-FFF2-40B4-BE49-F238E27FC236}">
                <a16:creationId xmlns:a16="http://schemas.microsoft.com/office/drawing/2014/main" xmlns="" id="{2B682F13-112B-4EB2-B695-B9661D7A2425}"/>
              </a:ext>
            </a:extLst>
          </p:cNvPr>
          <p:cNvPicPr>
            <a:picLocks noChangeAspect="1"/>
          </p:cNvPicPr>
          <p:nvPr/>
        </p:nvPicPr>
        <p:blipFill>
          <a:blip r:embed="rId4"/>
          <a:stretch>
            <a:fillRect/>
          </a:stretch>
        </p:blipFill>
        <p:spPr>
          <a:xfrm>
            <a:off x="883084" y="5084653"/>
            <a:ext cx="2085584" cy="1605158"/>
          </a:xfrm>
          <a:prstGeom prst="rect">
            <a:avLst/>
          </a:prstGeom>
        </p:spPr>
      </p:pic>
    </p:spTree>
    <p:extLst>
      <p:ext uri="{BB962C8B-B14F-4D97-AF65-F5344CB8AC3E}">
        <p14:creationId xmlns:p14="http://schemas.microsoft.com/office/powerpoint/2010/main" val="1944732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1" name="Title 1"/>
          <p:cNvSpPr txBox="1">
            <a:spLocks/>
          </p:cNvSpPr>
          <p:nvPr/>
        </p:nvSpPr>
        <p:spPr>
          <a:xfrm>
            <a:off x="114300" y="151700"/>
            <a:ext cx="9144000" cy="723057"/>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kern="0" spc="-150" dirty="0" smtClean="0">
                <a:latin typeface="Century Gothic" panose="020B0502020202020204" pitchFamily="34" charset="0"/>
              </a:rPr>
              <a:t>Example Food Web Model</a:t>
            </a:r>
            <a:endParaRPr lang="en-US" sz="3000" kern="0" spc="-150" dirty="0">
              <a:latin typeface="Century Gothic" panose="020B0502020202020204" pitchFamily="34" charset="0"/>
            </a:endParaRPr>
          </a:p>
        </p:txBody>
      </p:sp>
      <p:cxnSp>
        <p:nvCxnSpPr>
          <p:cNvPr id="12" name="Straight Connector 11"/>
          <p:cNvCxnSpPr/>
          <p:nvPr/>
        </p:nvCxnSpPr>
        <p:spPr>
          <a:xfrm>
            <a:off x="304800" y="838200"/>
            <a:ext cx="28956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66800"/>
            <a:ext cx="8305800" cy="5029200"/>
          </a:xfrm>
          <a:prstGeom prst="rect">
            <a:avLst/>
          </a:prstGeom>
          <a:noFill/>
          <a:ln w="22225">
            <a:solidFill>
              <a:schemeClr val="tx1"/>
            </a:solidFill>
          </a:ln>
        </p:spPr>
      </p:pic>
    </p:spTree>
    <p:extLst>
      <p:ext uri="{BB962C8B-B14F-4D97-AF65-F5344CB8AC3E}">
        <p14:creationId xmlns:p14="http://schemas.microsoft.com/office/powerpoint/2010/main" val="1533158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1" name="Title 1"/>
          <p:cNvSpPr txBox="1">
            <a:spLocks/>
          </p:cNvSpPr>
          <p:nvPr/>
        </p:nvSpPr>
        <p:spPr>
          <a:xfrm>
            <a:off x="114300" y="151700"/>
            <a:ext cx="9144000" cy="723057"/>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kern="0" spc="-150" dirty="0" smtClean="0">
                <a:latin typeface="Century Gothic" panose="020B0502020202020204" pitchFamily="34" charset="0"/>
              </a:rPr>
              <a:t>Remaining Project Schedule:</a:t>
            </a:r>
            <a:endParaRPr lang="en-US" sz="3000" kern="0" spc="-150" dirty="0">
              <a:latin typeface="Century Gothic" panose="020B0502020202020204" pitchFamily="34" charset="0"/>
            </a:endParaRPr>
          </a:p>
        </p:txBody>
      </p:sp>
      <p:cxnSp>
        <p:nvCxnSpPr>
          <p:cNvPr id="12" name="Straight Connector 11"/>
          <p:cNvCxnSpPr/>
          <p:nvPr/>
        </p:nvCxnSpPr>
        <p:spPr>
          <a:xfrm>
            <a:off x="304800" y="838200"/>
            <a:ext cx="28956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rotWithShape="1">
          <a:blip r:embed="rId4" cstate="print">
            <a:extLst>
              <a:ext uri="{28A0092B-C50C-407E-A947-70E740481C1C}">
                <a14:useLocalDpi xmlns:a14="http://schemas.microsoft.com/office/drawing/2010/main" val="0"/>
              </a:ext>
            </a:extLst>
          </a:blip>
          <a:srcRect l="8847" t="31745" r="7733" b="9350"/>
          <a:stretch/>
        </p:blipFill>
        <p:spPr bwMode="auto">
          <a:xfrm>
            <a:off x="147970" y="1066800"/>
            <a:ext cx="8752651" cy="46116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97617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1" name="Title 1"/>
          <p:cNvSpPr txBox="1">
            <a:spLocks/>
          </p:cNvSpPr>
          <p:nvPr/>
        </p:nvSpPr>
        <p:spPr>
          <a:xfrm>
            <a:off x="114300" y="151700"/>
            <a:ext cx="9144000" cy="723057"/>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kern="0" spc="-150" dirty="0" smtClean="0">
                <a:latin typeface="Century Gothic" panose="020B0502020202020204" pitchFamily="34" charset="0"/>
              </a:rPr>
              <a:t>Future STAC Involvement</a:t>
            </a:r>
            <a:endParaRPr lang="en-US" sz="3000" kern="0" spc="-150" dirty="0">
              <a:latin typeface="Century Gothic" panose="020B0502020202020204" pitchFamily="34" charset="0"/>
            </a:endParaRPr>
          </a:p>
        </p:txBody>
      </p:sp>
      <p:cxnSp>
        <p:nvCxnSpPr>
          <p:cNvPr id="12" name="Straight Connector 11"/>
          <p:cNvCxnSpPr/>
          <p:nvPr/>
        </p:nvCxnSpPr>
        <p:spPr>
          <a:xfrm>
            <a:off x="304800" y="838200"/>
            <a:ext cx="28956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6D61B3A4-4C71-496C-9661-29F5D1C9488F}"/>
              </a:ext>
            </a:extLst>
          </p:cNvPr>
          <p:cNvSpPr txBox="1"/>
          <p:nvPr/>
        </p:nvSpPr>
        <p:spPr>
          <a:xfrm>
            <a:off x="14177" y="990600"/>
            <a:ext cx="9027603" cy="406265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entury Gothic" panose="020B0502020202020204" pitchFamily="34" charset="0"/>
                <a:sym typeface="Wingdings" panose="05000000000000000000" pitchFamily="2" charset="2"/>
              </a:rPr>
              <a:t>Per their contract, Tetra Tech is required to consult with STAC on the following:</a:t>
            </a:r>
          </a:p>
          <a:p>
            <a:pPr marL="574675" indent="115888">
              <a:buFont typeface="+mj-lt"/>
              <a:buAutoNum type="arabicPeriod"/>
            </a:pPr>
            <a:r>
              <a:rPr lang="en-US" sz="2000" dirty="0" smtClean="0">
                <a:latin typeface="Century Gothic" panose="020B0502020202020204" pitchFamily="34" charset="0"/>
                <a:sym typeface="Wingdings" panose="05000000000000000000" pitchFamily="2" charset="2"/>
              </a:rPr>
              <a:t> Phases II and III of the ecological risk assessment</a:t>
            </a:r>
          </a:p>
          <a:p>
            <a:pPr marL="574675" indent="115888">
              <a:buFont typeface="+mj-lt"/>
              <a:buAutoNum type="arabicPeriod"/>
            </a:pPr>
            <a:r>
              <a:rPr lang="en-US" sz="2000" dirty="0">
                <a:latin typeface="Century Gothic" panose="020B0502020202020204" pitchFamily="34" charset="0"/>
                <a:sym typeface="Wingdings" panose="05000000000000000000" pitchFamily="2" charset="2"/>
              </a:rPr>
              <a:t> </a:t>
            </a:r>
            <a:r>
              <a:rPr lang="en-US" sz="2000" dirty="0" smtClean="0">
                <a:latin typeface="Century Gothic" panose="020B0502020202020204" pitchFamily="34" charset="0"/>
                <a:sym typeface="Wingdings" panose="05000000000000000000" pitchFamily="2" charset="2"/>
              </a:rPr>
              <a:t>Standardization of Terminology document</a:t>
            </a:r>
          </a:p>
          <a:p>
            <a:pPr marL="574675" indent="115888">
              <a:buFont typeface="+mj-lt"/>
              <a:buAutoNum type="arabicPeriod"/>
            </a:pPr>
            <a:r>
              <a:rPr lang="en-US" sz="2000" dirty="0" smtClean="0">
                <a:latin typeface="Century Gothic" panose="020B0502020202020204" pitchFamily="34" charset="0"/>
                <a:sym typeface="Wingdings" panose="05000000000000000000" pitchFamily="2" charset="2"/>
              </a:rPr>
              <a:t>Science Strategy</a:t>
            </a:r>
          </a:p>
          <a:p>
            <a:pPr marL="574675"/>
            <a:endParaRPr lang="en-US" sz="2000" dirty="0" smtClean="0">
              <a:latin typeface="Century Gothic" panose="020B0502020202020204" pitchFamily="34" charset="0"/>
              <a:sym typeface="Wingdings" panose="05000000000000000000" pitchFamily="2" charset="2"/>
            </a:endParaRPr>
          </a:p>
          <a:p>
            <a:pPr marL="285750" lvl="1" indent="-285750">
              <a:buFont typeface="Arial" panose="020B0604020202020204" pitchFamily="34" charset="0"/>
              <a:buChar char="•"/>
            </a:pPr>
            <a:r>
              <a:rPr lang="en-US" sz="2000" dirty="0" smtClean="0">
                <a:latin typeface="Century Gothic" panose="020B0502020202020204" pitchFamily="34" charset="0"/>
                <a:sym typeface="Wingdings" panose="05000000000000000000" pitchFamily="2" charset="2"/>
              </a:rPr>
              <a:t>The Management Board has requested STAC provide a review of these documents.</a:t>
            </a:r>
          </a:p>
          <a:p>
            <a:pPr marL="285750" lvl="1" indent="-285750">
              <a:buFont typeface="Arial" panose="020B0604020202020204" pitchFamily="34" charset="0"/>
              <a:buChar char="•"/>
            </a:pPr>
            <a:endParaRPr lang="en-US" sz="2000" dirty="0">
              <a:latin typeface="Century Gothic" panose="020B0502020202020204" pitchFamily="34" charset="0"/>
              <a:sym typeface="Wingdings" panose="05000000000000000000" pitchFamily="2" charset="2"/>
            </a:endParaRPr>
          </a:p>
          <a:p>
            <a:pPr marL="285750" lvl="1" indent="-285750">
              <a:buFont typeface="Arial" panose="020B0604020202020204" pitchFamily="34" charset="0"/>
              <a:buChar char="•"/>
            </a:pPr>
            <a:r>
              <a:rPr lang="en-US" sz="2000" dirty="0" smtClean="0">
                <a:latin typeface="Century Gothic" panose="020B0502020202020204" pitchFamily="34" charset="0"/>
                <a:sym typeface="Wingdings" panose="05000000000000000000" pitchFamily="2" charset="2"/>
              </a:rPr>
              <a:t>In the coming months, we will work the STAC Executive Secretary to organize a technical review or merit review of all of these documents.</a:t>
            </a:r>
            <a:endParaRPr lang="en-US" sz="2000" dirty="0">
              <a:latin typeface="Century Gothic" panose="020B0502020202020204" pitchFamily="34" charset="0"/>
              <a:sym typeface="Wingdings" panose="05000000000000000000" pitchFamily="2" charset="2"/>
            </a:endParaRPr>
          </a:p>
          <a:p>
            <a:pPr marL="287338" lvl="1" indent="-287338">
              <a:buFont typeface="Arial" panose="020B0604020202020204" pitchFamily="34" charset="0"/>
              <a:buChar char="•"/>
            </a:pPr>
            <a:endParaRPr lang="en-US" dirty="0">
              <a:latin typeface="Century Gothic" panose="020B0502020202020204" pitchFamily="34" charset="0"/>
              <a:sym typeface="Wingdings" panose="05000000000000000000" pitchFamily="2" charset="2"/>
            </a:endParaRPr>
          </a:p>
        </p:txBody>
      </p:sp>
    </p:spTree>
    <p:extLst>
      <p:ext uri="{BB962C8B-B14F-4D97-AF65-F5344CB8AC3E}">
        <p14:creationId xmlns:p14="http://schemas.microsoft.com/office/powerpoint/2010/main" val="1703393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1" name="Title 1"/>
          <p:cNvSpPr txBox="1">
            <a:spLocks/>
          </p:cNvSpPr>
          <p:nvPr/>
        </p:nvSpPr>
        <p:spPr>
          <a:xfrm>
            <a:off x="114300" y="151700"/>
            <a:ext cx="9144000" cy="723057"/>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kern="0" spc="-150" dirty="0" smtClean="0">
                <a:latin typeface="Century Gothic" panose="020B0502020202020204" pitchFamily="34" charset="0"/>
              </a:rPr>
              <a:t>Special Thanks</a:t>
            </a:r>
            <a:endParaRPr lang="en-US" sz="3000" kern="0" spc="-150" dirty="0">
              <a:latin typeface="Century Gothic" panose="020B0502020202020204" pitchFamily="34" charset="0"/>
            </a:endParaRPr>
          </a:p>
        </p:txBody>
      </p:sp>
      <p:cxnSp>
        <p:nvCxnSpPr>
          <p:cNvPr id="12" name="Straight Connector 11"/>
          <p:cNvCxnSpPr/>
          <p:nvPr/>
        </p:nvCxnSpPr>
        <p:spPr>
          <a:xfrm>
            <a:off x="304800" y="838200"/>
            <a:ext cx="28956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6D61B3A4-4C71-496C-9661-29F5D1C9488F}"/>
              </a:ext>
            </a:extLst>
          </p:cNvPr>
          <p:cNvSpPr txBox="1"/>
          <p:nvPr/>
        </p:nvSpPr>
        <p:spPr>
          <a:xfrm>
            <a:off x="14177" y="990600"/>
            <a:ext cx="9027603"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entury Gothic" panose="020B0502020202020204" pitchFamily="34" charset="0"/>
                <a:sym typeface="Wingdings" panose="05000000000000000000" pitchFamily="2" charset="2"/>
              </a:rPr>
              <a:t>All members of the PPAT</a:t>
            </a:r>
          </a:p>
          <a:p>
            <a:pPr marL="285750" indent="-285750">
              <a:buFont typeface="Arial" panose="020B0604020202020204" pitchFamily="34" charset="0"/>
              <a:buChar char="•"/>
            </a:pPr>
            <a:endParaRPr lang="en-US" sz="2000" dirty="0">
              <a:latin typeface="Century Gothic" panose="020B0502020202020204" pitchFamily="34" charset="0"/>
              <a:sym typeface="Wingdings" panose="05000000000000000000" pitchFamily="2" charset="2"/>
            </a:endParaRPr>
          </a:p>
          <a:p>
            <a:pPr marL="285750" indent="-285750">
              <a:buFont typeface="Arial" panose="020B0604020202020204" pitchFamily="34" charset="0"/>
              <a:buChar char="•"/>
            </a:pPr>
            <a:r>
              <a:rPr lang="en-US" sz="2000" dirty="0" smtClean="0">
                <a:latin typeface="Century Gothic" panose="020B0502020202020204" pitchFamily="34" charset="0"/>
                <a:sym typeface="Wingdings" panose="05000000000000000000" pitchFamily="2" charset="2"/>
              </a:rPr>
              <a:t>Vice Chair Kelly Somers (EPA Region III Water Division)</a:t>
            </a:r>
          </a:p>
          <a:p>
            <a:pPr marL="574675"/>
            <a:endParaRPr lang="en-US" sz="2000" dirty="0" smtClean="0">
              <a:latin typeface="Century Gothic" panose="020B0502020202020204" pitchFamily="34" charset="0"/>
              <a:sym typeface="Wingdings" panose="05000000000000000000" pitchFamily="2" charset="2"/>
            </a:endParaRPr>
          </a:p>
          <a:p>
            <a:pPr marL="285750" lvl="1" indent="-285750">
              <a:buFont typeface="Arial" panose="020B0604020202020204" pitchFamily="34" charset="0"/>
              <a:buChar char="•"/>
            </a:pPr>
            <a:r>
              <a:rPr lang="en-US" sz="2000" dirty="0" smtClean="0">
                <a:latin typeface="Century Gothic" panose="020B0502020202020204" pitchFamily="34" charset="0"/>
                <a:sym typeface="Wingdings" panose="05000000000000000000" pitchFamily="2" charset="2"/>
              </a:rPr>
              <a:t>Project Team:</a:t>
            </a:r>
          </a:p>
          <a:p>
            <a:pPr marL="800100" lvl="2" indent="-342900">
              <a:buFont typeface="Wingdings" panose="05000000000000000000" pitchFamily="2" charset="2"/>
              <a:buChar char="§"/>
            </a:pPr>
            <a:r>
              <a:rPr lang="en-US" sz="2000" dirty="0" smtClean="0">
                <a:latin typeface="Century Gothic" panose="020B0502020202020204" pitchFamily="34" charset="0"/>
                <a:sym typeface="Wingdings" panose="05000000000000000000" pitchFamily="2" charset="2"/>
              </a:rPr>
              <a:t>Bob Murphy (Tetra Tech)</a:t>
            </a:r>
          </a:p>
          <a:p>
            <a:pPr marL="800100" lvl="2" indent="-342900">
              <a:buFont typeface="Wingdings" panose="05000000000000000000" pitchFamily="2" charset="2"/>
              <a:buChar char="§"/>
            </a:pPr>
            <a:r>
              <a:rPr lang="en-US" sz="2000" dirty="0" smtClean="0">
                <a:latin typeface="Century Gothic" panose="020B0502020202020204" pitchFamily="34" charset="0"/>
                <a:sym typeface="Wingdings" panose="05000000000000000000" pitchFamily="2" charset="2"/>
              </a:rPr>
              <a:t>Jennifer </a:t>
            </a:r>
            <a:r>
              <a:rPr lang="en-US" sz="2000" dirty="0" err="1" smtClean="0">
                <a:latin typeface="Century Gothic" panose="020B0502020202020204" pitchFamily="34" charset="0"/>
                <a:sym typeface="Wingdings" panose="05000000000000000000" pitchFamily="2" charset="2"/>
              </a:rPr>
              <a:t>Flippin</a:t>
            </a:r>
            <a:r>
              <a:rPr lang="en-US" sz="2000" dirty="0" smtClean="0">
                <a:latin typeface="Century Gothic" panose="020B0502020202020204" pitchFamily="34" charset="0"/>
                <a:sym typeface="Wingdings" panose="05000000000000000000" pitchFamily="2" charset="2"/>
              </a:rPr>
              <a:t> (Tetra Tech)</a:t>
            </a:r>
          </a:p>
          <a:p>
            <a:pPr marL="800100" lvl="2" indent="-342900">
              <a:buFont typeface="Wingdings" panose="05000000000000000000" pitchFamily="2" charset="2"/>
              <a:buChar char="§"/>
            </a:pPr>
            <a:r>
              <a:rPr lang="en-US" sz="2000" dirty="0" smtClean="0">
                <a:latin typeface="Century Gothic" panose="020B0502020202020204" pitchFamily="34" charset="0"/>
                <a:sym typeface="Wingdings" panose="05000000000000000000" pitchFamily="2" charset="2"/>
              </a:rPr>
              <a:t>Ryan Woodland (UMCES-CBL)</a:t>
            </a:r>
          </a:p>
          <a:p>
            <a:pPr marL="800100" lvl="2" indent="-342900">
              <a:buFont typeface="Wingdings" panose="05000000000000000000" pitchFamily="2" charset="2"/>
              <a:buChar char="§"/>
            </a:pPr>
            <a:r>
              <a:rPr lang="en-US" sz="2000" dirty="0" smtClean="0">
                <a:latin typeface="Century Gothic" panose="020B0502020202020204" pitchFamily="34" charset="0"/>
                <a:sym typeface="Wingdings" panose="05000000000000000000" pitchFamily="2" charset="2"/>
              </a:rPr>
              <a:t>Kristin Saunders (UMCES)</a:t>
            </a:r>
          </a:p>
          <a:p>
            <a:pPr marL="800100" lvl="2" indent="-342900">
              <a:buFont typeface="Wingdings" panose="05000000000000000000" pitchFamily="2" charset="2"/>
              <a:buChar char="§"/>
            </a:pPr>
            <a:r>
              <a:rPr lang="en-US" sz="2000" dirty="0" smtClean="0">
                <a:latin typeface="Century Gothic" panose="020B0502020202020204" pitchFamily="34" charset="0"/>
                <a:sym typeface="Wingdings" panose="05000000000000000000" pitchFamily="2" charset="2"/>
              </a:rPr>
              <a:t>Emily </a:t>
            </a:r>
            <a:r>
              <a:rPr lang="en-US" sz="2000" dirty="0" err="1" smtClean="0">
                <a:latin typeface="Century Gothic" panose="020B0502020202020204" pitchFamily="34" charset="0"/>
                <a:sym typeface="Wingdings" panose="05000000000000000000" pitchFamily="2" charset="2"/>
              </a:rPr>
              <a:t>Trentacoste</a:t>
            </a:r>
            <a:r>
              <a:rPr lang="en-US" sz="2000" dirty="0" smtClean="0">
                <a:latin typeface="Century Gothic" panose="020B0502020202020204" pitchFamily="34" charset="0"/>
                <a:sym typeface="Wingdings" panose="05000000000000000000" pitchFamily="2" charset="2"/>
              </a:rPr>
              <a:t> (EPA CBPO)</a:t>
            </a:r>
          </a:p>
          <a:p>
            <a:pPr marL="800100" lvl="2" indent="-342900">
              <a:buFont typeface="Wingdings" panose="05000000000000000000" pitchFamily="2" charset="2"/>
              <a:buChar char="§"/>
            </a:pPr>
            <a:r>
              <a:rPr lang="en-US" sz="2000" dirty="0" smtClean="0">
                <a:latin typeface="Century Gothic" panose="020B0502020202020204" pitchFamily="34" charset="0"/>
                <a:sym typeface="Wingdings" panose="05000000000000000000" pitchFamily="2" charset="2"/>
              </a:rPr>
              <a:t>Bill Jenkins (EPA Region III)</a:t>
            </a:r>
          </a:p>
          <a:p>
            <a:pPr marL="800100" lvl="2" indent="-342900">
              <a:buFont typeface="Wingdings" panose="05000000000000000000" pitchFamily="2" charset="2"/>
              <a:buChar char="§"/>
            </a:pPr>
            <a:r>
              <a:rPr lang="en-US" sz="2000" dirty="0" err="1" smtClean="0">
                <a:latin typeface="Century Gothic" panose="020B0502020202020204" pitchFamily="34" charset="0"/>
                <a:sym typeface="Wingdings" panose="05000000000000000000" pitchFamily="2" charset="2"/>
              </a:rPr>
              <a:t>Cuiyin</a:t>
            </a:r>
            <a:r>
              <a:rPr lang="en-US" sz="2000" dirty="0" smtClean="0">
                <a:latin typeface="Century Gothic" panose="020B0502020202020204" pitchFamily="34" charset="0"/>
                <a:sym typeface="Wingdings" panose="05000000000000000000" pitchFamily="2" charset="2"/>
              </a:rPr>
              <a:t> Wu (CRC)</a:t>
            </a:r>
          </a:p>
          <a:p>
            <a:pPr marL="742950" lvl="2" indent="-285750">
              <a:buFont typeface="Arial" panose="020B0604020202020204" pitchFamily="34" charset="0"/>
              <a:buChar char="•"/>
            </a:pPr>
            <a:endParaRPr lang="en-US" sz="2000" dirty="0" smtClean="0">
              <a:latin typeface="Century Gothic" panose="020B0502020202020204" pitchFamily="34" charset="0"/>
              <a:sym typeface="Wingdings" panose="05000000000000000000" pitchFamily="2" charset="2"/>
            </a:endParaRPr>
          </a:p>
          <a:p>
            <a:pPr marL="0" lvl="1"/>
            <a:endParaRPr lang="en-US" sz="2000" dirty="0">
              <a:latin typeface="Century Gothic" panose="020B0502020202020204" pitchFamily="34" charset="0"/>
              <a:sym typeface="Wingdings" panose="05000000000000000000" pitchFamily="2" charset="2"/>
            </a:endParaRPr>
          </a:p>
        </p:txBody>
      </p:sp>
    </p:spTree>
    <p:extLst>
      <p:ext uri="{BB962C8B-B14F-4D97-AF65-F5344CB8AC3E}">
        <p14:creationId xmlns:p14="http://schemas.microsoft.com/office/powerpoint/2010/main" val="739982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14400"/>
            <a:ext cx="6705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pic>
        <p:nvPicPr>
          <p:cNvPr id="348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257840"/>
            <a:ext cx="22479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332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262626"/>
              </a:solidFill>
            </a:endParaRPr>
          </a:p>
        </p:txBody>
      </p:sp>
      <p:sp>
        <p:nvSpPr>
          <p:cNvPr id="4" name="Footer Placeholder 3"/>
          <p:cNvSpPr>
            <a:spLocks noGrp="1"/>
          </p:cNvSpPr>
          <p:nvPr>
            <p:ph type="ftr" sz="quarter" idx="11"/>
          </p:nvPr>
        </p:nvSpPr>
        <p:spPr/>
        <p:txBody>
          <a:bodyPr/>
          <a:lstStyle/>
          <a:p>
            <a:endParaRPr lang="en-US">
              <a:solidFill>
                <a:srgbClr val="262626">
                  <a:tint val="75000"/>
                </a:srgbClr>
              </a:solidFill>
            </a:endParaRPr>
          </a:p>
        </p:txBody>
      </p:sp>
      <p:sp>
        <p:nvSpPr>
          <p:cNvPr id="13" name="Rectangle 12"/>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7086600" y="6443246"/>
            <a:ext cx="1371600" cy="338554"/>
          </a:xfrm>
          <a:prstGeom prst="rect">
            <a:avLst/>
          </a:prstGeom>
          <a:noFill/>
        </p:spPr>
        <p:txBody>
          <a:bodyPr wrap="square" rtlCol="0">
            <a:spAutoFit/>
          </a:bodyPr>
          <a:lstStyle/>
          <a:p>
            <a:pPr algn="r"/>
            <a:r>
              <a:rPr lang="en-US" sz="1600" b="1" dirty="0">
                <a:solidFill>
                  <a:prstClr val="white"/>
                </a:solidFill>
                <a:latin typeface="Century Gothic"/>
              </a:rPr>
              <a:t>@DOEE_DC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7" name="Title 1"/>
          <p:cNvSpPr txBox="1">
            <a:spLocks/>
          </p:cNvSpPr>
          <p:nvPr/>
        </p:nvSpPr>
        <p:spPr>
          <a:xfrm>
            <a:off x="0" y="457199"/>
            <a:ext cx="9144000" cy="399629"/>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kern="0" spc="-150" dirty="0" smtClean="0">
                <a:solidFill>
                  <a:srgbClr val="262626"/>
                </a:solidFill>
              </a:rPr>
              <a:t>  STAC &amp; </a:t>
            </a:r>
            <a:r>
              <a:rPr lang="en-US" sz="3000" kern="0" spc="-150" dirty="0" err="1" smtClean="0">
                <a:solidFill>
                  <a:srgbClr val="262626"/>
                </a:solidFill>
              </a:rPr>
              <a:t>Microplastics</a:t>
            </a:r>
            <a:endParaRPr lang="en-US" sz="3000" kern="0" spc="-150" dirty="0">
              <a:solidFill>
                <a:srgbClr val="262626"/>
              </a:solidFill>
            </a:endParaRPr>
          </a:p>
        </p:txBody>
      </p:sp>
      <p:cxnSp>
        <p:nvCxnSpPr>
          <p:cNvPr id="18" name="Straight Connector 17"/>
          <p:cNvCxnSpPr/>
          <p:nvPr/>
        </p:nvCxnSpPr>
        <p:spPr>
          <a:xfrm>
            <a:off x="304800" y="914400"/>
            <a:ext cx="41148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4300" y="1186375"/>
            <a:ext cx="4991100" cy="532453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262626"/>
                </a:solidFill>
                <a:latin typeface="Century Gothic"/>
              </a:rPr>
              <a:t>Two previous reports from STAC on </a:t>
            </a:r>
            <a:r>
              <a:rPr lang="en-US" sz="2000" dirty="0" err="1" smtClean="0">
                <a:solidFill>
                  <a:srgbClr val="262626"/>
                </a:solidFill>
                <a:latin typeface="Century Gothic"/>
              </a:rPr>
              <a:t>microplastic</a:t>
            </a:r>
            <a:r>
              <a:rPr lang="en-US" sz="2000" dirty="0" smtClean="0">
                <a:solidFill>
                  <a:srgbClr val="262626"/>
                </a:solidFill>
                <a:latin typeface="Century Gothic"/>
              </a:rPr>
              <a:t> pollution in Chesapeake Bay:</a:t>
            </a:r>
          </a:p>
          <a:p>
            <a:endParaRPr lang="en-US" sz="2000" dirty="0">
              <a:solidFill>
                <a:srgbClr val="262626"/>
              </a:solidFill>
              <a:latin typeface="Century Gothic"/>
            </a:endParaRPr>
          </a:p>
          <a:p>
            <a:r>
              <a:rPr lang="en-US" sz="2000" dirty="0">
                <a:solidFill>
                  <a:srgbClr val="262626"/>
                </a:solidFill>
                <a:latin typeface="Century Gothic"/>
              </a:rPr>
              <a:t>	</a:t>
            </a:r>
            <a:r>
              <a:rPr lang="en-US" sz="2000" dirty="0" smtClean="0">
                <a:solidFill>
                  <a:srgbClr val="262626"/>
                </a:solidFill>
                <a:latin typeface="Century Gothic"/>
              </a:rPr>
              <a:t>1) Technical Review of 	    	    </a:t>
            </a:r>
            <a:r>
              <a:rPr lang="en-US" sz="2000" dirty="0" err="1" smtClean="0">
                <a:solidFill>
                  <a:srgbClr val="262626"/>
                </a:solidFill>
                <a:latin typeface="Century Gothic"/>
              </a:rPr>
              <a:t>Microbeads</a:t>
            </a:r>
            <a:r>
              <a:rPr lang="en-US" sz="2000" dirty="0" smtClean="0">
                <a:solidFill>
                  <a:srgbClr val="262626"/>
                </a:solidFill>
                <a:latin typeface="Century Gothic"/>
              </a:rPr>
              <a:t>/</a:t>
            </a:r>
            <a:r>
              <a:rPr lang="en-US" sz="2000" dirty="0" err="1" smtClean="0">
                <a:solidFill>
                  <a:srgbClr val="262626"/>
                </a:solidFill>
                <a:latin typeface="Century Gothic"/>
              </a:rPr>
              <a:t>Microplastics</a:t>
            </a:r>
            <a:r>
              <a:rPr lang="en-US" sz="2000" dirty="0" smtClean="0">
                <a:solidFill>
                  <a:srgbClr val="262626"/>
                </a:solidFill>
                <a:latin typeface="Century Gothic"/>
              </a:rPr>
              <a:t>                  </a:t>
            </a:r>
          </a:p>
          <a:p>
            <a:r>
              <a:rPr lang="en-US" sz="2000" dirty="0">
                <a:solidFill>
                  <a:srgbClr val="262626"/>
                </a:solidFill>
                <a:latin typeface="Century Gothic"/>
              </a:rPr>
              <a:t> </a:t>
            </a:r>
            <a:r>
              <a:rPr lang="en-US" sz="2000" dirty="0" smtClean="0">
                <a:solidFill>
                  <a:srgbClr val="262626"/>
                </a:solidFill>
                <a:latin typeface="Century Gothic"/>
              </a:rPr>
              <a:t>                in the Chesapeake Bay</a:t>
            </a:r>
          </a:p>
          <a:p>
            <a:r>
              <a:rPr lang="en-US" sz="2000" dirty="0">
                <a:solidFill>
                  <a:srgbClr val="262626"/>
                </a:solidFill>
                <a:latin typeface="Century Gothic"/>
              </a:rPr>
              <a:t>	 </a:t>
            </a:r>
            <a:r>
              <a:rPr lang="en-US" sz="2000" dirty="0" smtClean="0">
                <a:solidFill>
                  <a:srgbClr val="262626"/>
                </a:solidFill>
                <a:latin typeface="Century Gothic"/>
              </a:rPr>
              <a:t>   (2016)</a:t>
            </a:r>
          </a:p>
          <a:p>
            <a:endParaRPr lang="en-US" sz="2000" dirty="0">
              <a:solidFill>
                <a:srgbClr val="262626"/>
              </a:solidFill>
              <a:latin typeface="Century Gothic"/>
            </a:endParaRPr>
          </a:p>
          <a:p>
            <a:r>
              <a:rPr lang="en-US" sz="2000" dirty="0">
                <a:solidFill>
                  <a:srgbClr val="262626"/>
                </a:solidFill>
                <a:latin typeface="Century Gothic"/>
              </a:rPr>
              <a:t>	</a:t>
            </a:r>
            <a:r>
              <a:rPr lang="en-US" sz="2000" dirty="0" smtClean="0">
                <a:solidFill>
                  <a:srgbClr val="262626"/>
                </a:solidFill>
                <a:latin typeface="Century Gothic"/>
              </a:rPr>
              <a:t>2) </a:t>
            </a:r>
            <a:r>
              <a:rPr lang="en-US" sz="2000" dirty="0" err="1">
                <a:latin typeface="+mj-lt"/>
              </a:rPr>
              <a:t>Microplastics</a:t>
            </a:r>
            <a:r>
              <a:rPr lang="en-US" sz="2000" dirty="0">
                <a:latin typeface="+mj-lt"/>
              </a:rPr>
              <a:t> in the </a:t>
            </a:r>
            <a:r>
              <a:rPr lang="en-US" sz="2000" dirty="0" smtClean="0">
                <a:latin typeface="+mj-lt"/>
              </a:rPr>
              <a:t>	  	      </a:t>
            </a:r>
          </a:p>
          <a:p>
            <a:r>
              <a:rPr lang="en-US" sz="2000" dirty="0">
                <a:latin typeface="+mj-lt"/>
              </a:rPr>
              <a:t> </a:t>
            </a:r>
            <a:r>
              <a:rPr lang="en-US" sz="2000" dirty="0" smtClean="0">
                <a:latin typeface="+mj-lt"/>
              </a:rPr>
              <a:t>                Chesapeake </a:t>
            </a:r>
            <a:r>
              <a:rPr lang="en-US" sz="2000" dirty="0">
                <a:latin typeface="+mj-lt"/>
              </a:rPr>
              <a:t>Bay and its </a:t>
            </a:r>
            <a:r>
              <a:rPr lang="en-US" sz="2000" dirty="0" smtClean="0">
                <a:latin typeface="+mj-lt"/>
              </a:rPr>
              <a:t> </a:t>
            </a:r>
          </a:p>
          <a:p>
            <a:r>
              <a:rPr lang="en-US" sz="2000" dirty="0">
                <a:latin typeface="+mj-lt"/>
              </a:rPr>
              <a:t> </a:t>
            </a:r>
            <a:r>
              <a:rPr lang="en-US" sz="2000" dirty="0" smtClean="0">
                <a:latin typeface="+mj-lt"/>
              </a:rPr>
              <a:t>                Watershed</a:t>
            </a:r>
            <a:r>
              <a:rPr lang="en-US" sz="2000" dirty="0">
                <a:latin typeface="+mj-lt"/>
              </a:rPr>
              <a:t>: State of the </a:t>
            </a:r>
            <a:r>
              <a:rPr lang="en-US" sz="2000" dirty="0" smtClean="0">
                <a:latin typeface="+mj-lt"/>
              </a:rPr>
              <a:t> </a:t>
            </a:r>
          </a:p>
          <a:p>
            <a:r>
              <a:rPr lang="en-US" sz="2000" dirty="0">
                <a:latin typeface="+mj-lt"/>
              </a:rPr>
              <a:t> </a:t>
            </a:r>
            <a:r>
              <a:rPr lang="en-US" sz="2000" dirty="0" smtClean="0">
                <a:latin typeface="+mj-lt"/>
              </a:rPr>
              <a:t>                Knowledge</a:t>
            </a:r>
            <a:r>
              <a:rPr lang="en-US" sz="2000" dirty="0">
                <a:latin typeface="+mj-lt"/>
              </a:rPr>
              <a:t>, Data Gaps, and </a:t>
            </a:r>
            <a:endParaRPr lang="en-US" sz="2000" dirty="0" smtClean="0">
              <a:latin typeface="+mj-lt"/>
            </a:endParaRPr>
          </a:p>
          <a:p>
            <a:r>
              <a:rPr lang="en-US" sz="2000" dirty="0">
                <a:latin typeface="+mj-lt"/>
              </a:rPr>
              <a:t> </a:t>
            </a:r>
            <a:r>
              <a:rPr lang="en-US" sz="2000" dirty="0" smtClean="0">
                <a:latin typeface="+mj-lt"/>
              </a:rPr>
              <a:t>                Relationship </a:t>
            </a:r>
            <a:r>
              <a:rPr lang="en-US" sz="2000" dirty="0">
                <a:latin typeface="+mj-lt"/>
              </a:rPr>
              <a:t>to Management </a:t>
            </a:r>
            <a:endParaRPr lang="en-US" sz="2000" dirty="0" smtClean="0">
              <a:latin typeface="+mj-lt"/>
            </a:endParaRPr>
          </a:p>
          <a:p>
            <a:r>
              <a:rPr lang="en-US" sz="2000" dirty="0">
                <a:latin typeface="+mj-lt"/>
              </a:rPr>
              <a:t> </a:t>
            </a:r>
            <a:r>
              <a:rPr lang="en-US" sz="2000" dirty="0" smtClean="0">
                <a:latin typeface="+mj-lt"/>
              </a:rPr>
              <a:t>                Goals (2019)</a:t>
            </a:r>
            <a:endParaRPr lang="en-US" sz="2000" dirty="0">
              <a:solidFill>
                <a:srgbClr val="262626"/>
              </a:solidFill>
              <a:latin typeface="+mj-lt"/>
            </a:endParaRPr>
          </a:p>
          <a:p>
            <a:pPr marL="800100" lvl="1" indent="-342900">
              <a:buFont typeface="+mj-lt"/>
              <a:buAutoNum type="arabicPeriod"/>
            </a:pPr>
            <a:endParaRPr lang="en-US" sz="2000" dirty="0">
              <a:solidFill>
                <a:srgbClr val="262626"/>
              </a:solidFill>
              <a:latin typeface="Century Gothic"/>
            </a:endParaRPr>
          </a:p>
          <a:p>
            <a:endParaRPr lang="en-US" sz="2000" dirty="0">
              <a:solidFill>
                <a:srgbClr val="262626"/>
              </a:solidFill>
              <a:latin typeface="Century Gothic"/>
            </a:endParaRPr>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012" t="21087" r="35552" b="13063"/>
          <a:stretch/>
        </p:blipFill>
        <p:spPr bwMode="auto">
          <a:xfrm>
            <a:off x="5562600" y="329609"/>
            <a:ext cx="2201665" cy="2679405"/>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379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651" t="19845" r="35872" b="10697"/>
          <a:stretch/>
        </p:blipFill>
        <p:spPr bwMode="auto">
          <a:xfrm>
            <a:off x="5562599" y="3276600"/>
            <a:ext cx="2201665" cy="2711302"/>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250782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2" name="Footer Placeholder 1"/>
          <p:cNvSpPr>
            <a:spLocks noGrp="1"/>
          </p:cNvSpPr>
          <p:nvPr>
            <p:ph type="ftr" sz="quarter" idx="11"/>
          </p:nvPr>
        </p:nvSpPr>
        <p:spPr/>
        <p:txBody>
          <a:bodyPr/>
          <a:lstStyle/>
          <a:p>
            <a:endParaRPr lang="en-US" dirty="0"/>
          </a:p>
        </p:txBody>
      </p:sp>
      <p:sp>
        <p:nvSpPr>
          <p:cNvPr id="12" name="Title 1"/>
          <p:cNvSpPr txBox="1">
            <a:spLocks/>
          </p:cNvSpPr>
          <p:nvPr/>
        </p:nvSpPr>
        <p:spPr>
          <a:xfrm>
            <a:off x="152400" y="457199"/>
            <a:ext cx="8991600" cy="399630"/>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kern="0" spc="-150" dirty="0">
                <a:latin typeface="Century Gothic" panose="020B0502020202020204" pitchFamily="34" charset="0"/>
              </a:rPr>
              <a:t>Bringing the Issue to Light</a:t>
            </a:r>
          </a:p>
        </p:txBody>
      </p:sp>
      <p:cxnSp>
        <p:nvCxnSpPr>
          <p:cNvPr id="14" name="Straight Connector 13"/>
          <p:cNvCxnSpPr/>
          <p:nvPr/>
        </p:nvCxnSpPr>
        <p:spPr>
          <a:xfrm>
            <a:off x="228600" y="914400"/>
            <a:ext cx="38862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D17FBAF7-1A94-F14D-B729-E6CD2B26751B}"/>
              </a:ext>
            </a:extLst>
          </p:cNvPr>
          <p:cNvPicPr>
            <a:picLocks noChangeAspect="1"/>
          </p:cNvPicPr>
          <p:nvPr/>
        </p:nvPicPr>
        <p:blipFill>
          <a:blip r:embed="rId4"/>
          <a:stretch>
            <a:fillRect/>
          </a:stretch>
        </p:blipFill>
        <p:spPr>
          <a:xfrm>
            <a:off x="5321543" y="1299950"/>
            <a:ext cx="3530113" cy="4632320"/>
          </a:xfrm>
          <a:prstGeom prst="rect">
            <a:avLst/>
          </a:prstGeom>
        </p:spPr>
      </p:pic>
      <p:sp>
        <p:nvSpPr>
          <p:cNvPr id="11" name="Content Placeholder 2"/>
          <p:cNvSpPr>
            <a:spLocks noGrp="1"/>
          </p:cNvSpPr>
          <p:nvPr>
            <p:ph sz="half" idx="1"/>
          </p:nvPr>
        </p:nvSpPr>
        <p:spPr>
          <a:xfrm>
            <a:off x="228600" y="1219199"/>
            <a:ext cx="4876800" cy="4724397"/>
          </a:xfrm>
          <a:noFill/>
        </p:spPr>
        <p:txBody>
          <a:bodyPr rtlCol="0">
            <a:noAutofit/>
          </a:bodyPr>
          <a:lstStyle/>
          <a:p>
            <a:pPr>
              <a:buClr>
                <a:schemeClr val="tx1"/>
              </a:buClr>
              <a:defRPr/>
            </a:pPr>
            <a:r>
              <a:rPr lang="en-US" sz="2400" dirty="0">
                <a:latin typeface="Century Gothic" panose="020B0502020202020204" pitchFamily="34" charset="0"/>
              </a:rPr>
              <a:t>How can we bring more attention to this issue regionally?</a:t>
            </a:r>
          </a:p>
          <a:p>
            <a:pPr marL="0" indent="0">
              <a:buClr>
                <a:schemeClr val="tx1"/>
              </a:buClr>
              <a:buNone/>
              <a:defRPr/>
            </a:pPr>
            <a:endParaRPr lang="en-US" sz="2400" dirty="0">
              <a:latin typeface="Century Gothic" panose="020B0502020202020204" pitchFamily="34" charset="0"/>
            </a:endParaRPr>
          </a:p>
          <a:p>
            <a:pPr>
              <a:buClr>
                <a:schemeClr val="tx1"/>
              </a:buClr>
              <a:defRPr/>
            </a:pPr>
            <a:r>
              <a:rPr lang="en-US" sz="2400" dirty="0">
                <a:latin typeface="Century Gothic" panose="020B0502020202020204" pitchFamily="34" charset="0"/>
              </a:rPr>
              <a:t>The CBP’s SAV Workgroup applied for </a:t>
            </a:r>
            <a:r>
              <a:rPr lang="en-US" sz="2400" dirty="0" smtClean="0">
                <a:latin typeface="Century Gothic" panose="020B0502020202020204" pitchFamily="34" charset="0"/>
              </a:rPr>
              <a:t>STAC </a:t>
            </a:r>
            <a:r>
              <a:rPr lang="en-US" sz="2400" dirty="0">
                <a:latin typeface="Century Gothic" panose="020B0502020202020204" pitchFamily="34" charset="0"/>
              </a:rPr>
              <a:t>funding to hold a workshop in 2019 about microplastics in the Bay and watershed</a:t>
            </a:r>
          </a:p>
          <a:p>
            <a:pPr>
              <a:buClr>
                <a:schemeClr val="tx1"/>
              </a:buClr>
              <a:defRPr/>
            </a:pPr>
            <a:endParaRPr lang="en-US" sz="2400" dirty="0">
              <a:latin typeface="Century Gothic" panose="020B0502020202020204" pitchFamily="34" charset="0"/>
            </a:endParaRPr>
          </a:p>
          <a:p>
            <a:pPr>
              <a:buClr>
                <a:schemeClr val="tx1"/>
              </a:buClr>
              <a:defRPr/>
            </a:pPr>
            <a:endParaRPr lang="en-US" sz="2400" dirty="0">
              <a:latin typeface="Century Gothic" panose="020B0502020202020204" pitchFamily="34" charset="0"/>
            </a:endParaRPr>
          </a:p>
        </p:txBody>
      </p:sp>
    </p:spTree>
    <p:extLst>
      <p:ext uri="{BB962C8B-B14F-4D97-AF65-F5344CB8AC3E}">
        <p14:creationId xmlns:p14="http://schemas.microsoft.com/office/powerpoint/2010/main" val="1586122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79722CD-AE35-40F4-ADF2-DFF8FF5E0AB3}"/>
              </a:ext>
            </a:extLst>
          </p:cNvPr>
          <p:cNvSpPr>
            <a:spLocks noGrp="1"/>
          </p:cNvSpPr>
          <p:nvPr>
            <p:ph type="title"/>
          </p:nvPr>
        </p:nvSpPr>
        <p:spPr>
          <a:xfrm>
            <a:off x="0" y="-155673"/>
            <a:ext cx="8303004" cy="1325563"/>
          </a:xfrm>
        </p:spPr>
        <p:txBody>
          <a:bodyPr>
            <a:normAutofit/>
          </a:bodyPr>
          <a:lstStyle/>
          <a:p>
            <a:r>
              <a:rPr lang="en-US" sz="2800" dirty="0" smtClean="0">
                <a:latin typeface="Century Gothic" panose="020B0502020202020204" pitchFamily="34" charset="0"/>
              </a:rPr>
              <a:t>Workshop Format: Ecological Risk Assessment</a:t>
            </a:r>
            <a:endParaRPr lang="en-US" sz="2800" dirty="0">
              <a:latin typeface="Century Gothic" panose="020B0502020202020204" pitchFamily="34" charset="0"/>
            </a:endParaRPr>
          </a:p>
        </p:txBody>
      </p:sp>
      <p:sp>
        <p:nvSpPr>
          <p:cNvPr id="48" name="Rectangle 47"/>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53" name="Picture 52"/>
          <p:cNvPicPr>
            <a:picLocks noChangeAspect="1"/>
          </p:cNvPicPr>
          <p:nvPr/>
        </p:nvPicPr>
        <p:blipFill rotWithShape="1">
          <a:blip r:embed="rId2"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cxnSp>
        <p:nvCxnSpPr>
          <p:cNvPr id="55" name="Straight Connector 54"/>
          <p:cNvCxnSpPr/>
          <p:nvPr/>
        </p:nvCxnSpPr>
        <p:spPr>
          <a:xfrm>
            <a:off x="121081" y="762000"/>
            <a:ext cx="38862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804" y="1066800"/>
            <a:ext cx="7696200" cy="4495800"/>
          </a:xfrm>
          <a:prstGeom prst="rect">
            <a:avLst/>
          </a:prstGeom>
          <a:noFill/>
          <a:ln>
            <a:solidFill>
              <a:schemeClr val="accent1"/>
            </a:solidFill>
          </a:ln>
        </p:spPr>
      </p:pic>
      <p:sp>
        <p:nvSpPr>
          <p:cNvPr id="2" name="TextBox 1"/>
          <p:cNvSpPr txBox="1"/>
          <p:nvPr/>
        </p:nvSpPr>
        <p:spPr>
          <a:xfrm>
            <a:off x="381000" y="5791200"/>
            <a:ext cx="3733800" cy="369332"/>
          </a:xfrm>
          <a:prstGeom prst="rect">
            <a:avLst/>
          </a:prstGeom>
          <a:noFill/>
        </p:spPr>
        <p:txBody>
          <a:bodyPr wrap="square" rtlCol="0">
            <a:spAutoFit/>
          </a:bodyPr>
          <a:lstStyle/>
          <a:p>
            <a:r>
              <a:rPr lang="en-US" dirty="0"/>
              <a:t>Courtesy of Bob Murphy, 2019</a:t>
            </a:r>
          </a:p>
        </p:txBody>
      </p:sp>
    </p:spTree>
    <p:extLst>
      <p:ext uri="{BB962C8B-B14F-4D97-AF65-F5344CB8AC3E}">
        <p14:creationId xmlns:p14="http://schemas.microsoft.com/office/powerpoint/2010/main" val="2651908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1" name="Title 1"/>
          <p:cNvSpPr txBox="1">
            <a:spLocks/>
          </p:cNvSpPr>
          <p:nvPr/>
        </p:nvSpPr>
        <p:spPr>
          <a:xfrm>
            <a:off x="228600" y="150096"/>
            <a:ext cx="9144000" cy="723057"/>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kern="0" spc="-150" dirty="0" smtClean="0">
                <a:latin typeface="Century Gothic" panose="020B0502020202020204" pitchFamily="34" charset="0"/>
              </a:rPr>
              <a:t>Key Recommendations</a:t>
            </a:r>
            <a:endParaRPr lang="en-US" sz="3000" kern="0" spc="-150" dirty="0">
              <a:latin typeface="Century Gothic" panose="020B0502020202020204" pitchFamily="34" charset="0"/>
            </a:endParaRPr>
          </a:p>
        </p:txBody>
      </p:sp>
      <p:cxnSp>
        <p:nvCxnSpPr>
          <p:cNvPr id="12" name="Straight Connector 11"/>
          <p:cNvCxnSpPr/>
          <p:nvPr/>
        </p:nvCxnSpPr>
        <p:spPr>
          <a:xfrm>
            <a:off x="304800" y="914400"/>
            <a:ext cx="38100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xmlns="" id="{A173C54A-2FB8-3648-8DDA-3B0815A6FCFD}"/>
              </a:ext>
            </a:extLst>
          </p:cNvPr>
          <p:cNvSpPr>
            <a:spLocks noGrp="1"/>
          </p:cNvSpPr>
          <p:nvPr>
            <p:ph sz="half" idx="1"/>
          </p:nvPr>
        </p:nvSpPr>
        <p:spPr>
          <a:xfrm>
            <a:off x="152400" y="990600"/>
            <a:ext cx="8305800" cy="5300245"/>
          </a:xfrm>
          <a:solidFill>
            <a:schemeClr val="bg1">
              <a:alpha val="68000"/>
            </a:schemeClr>
          </a:solidFill>
        </p:spPr>
        <p:txBody>
          <a:bodyPr rtlCol="0">
            <a:noAutofit/>
          </a:bodyPr>
          <a:lstStyle/>
          <a:p>
            <a:pPr marL="342900" lvl="0" indent="-342900">
              <a:buFont typeface="+mj-lt"/>
              <a:buAutoNum type="arabicPeriod"/>
            </a:pPr>
            <a:r>
              <a:rPr lang="en-US" sz="1500" dirty="0">
                <a:latin typeface="Century Gothic" panose="020B0502020202020204" pitchFamily="34" charset="0"/>
              </a:rPr>
              <a:t>The CBP should create a cross-GIT Plastic Pollution Action Team to address the growing threat of plastic pollution to the bay and watershed.</a:t>
            </a:r>
          </a:p>
          <a:p>
            <a:pPr marL="342900" lvl="0" indent="-342900">
              <a:buFont typeface="+mj-lt"/>
              <a:buAutoNum type="arabicPeriod"/>
            </a:pPr>
            <a:endParaRPr lang="en-US" sz="1500" dirty="0">
              <a:latin typeface="Century Gothic" panose="020B0502020202020204" pitchFamily="34" charset="0"/>
            </a:endParaRPr>
          </a:p>
          <a:p>
            <a:pPr marL="342900" lvl="0" indent="-342900">
              <a:buFont typeface="+mj-lt"/>
              <a:buAutoNum type="arabicPeriod"/>
            </a:pPr>
            <a:r>
              <a:rPr lang="en-US" sz="1500" dirty="0">
                <a:latin typeface="Century Gothic" panose="020B0502020202020204" pitchFamily="34" charset="0"/>
              </a:rPr>
              <a:t>The Scientific, Technical Assessment and Reporting Team should incorporate development of ERAs of microplastics into the CBP strategic science and research framework, and the Plastic Pollution Action Team should oversee the development of the ERAs focused on assessment of microplastic pollution on multiple living resource endpoints.</a:t>
            </a:r>
          </a:p>
          <a:p>
            <a:pPr marL="342900" lvl="0" indent="-342900">
              <a:buFont typeface="+mj-lt"/>
              <a:buAutoNum type="arabicPeriod"/>
            </a:pPr>
            <a:endParaRPr lang="en-US" sz="1500" dirty="0">
              <a:latin typeface="Century Gothic" panose="020B0502020202020204" pitchFamily="34" charset="0"/>
            </a:endParaRPr>
          </a:p>
          <a:p>
            <a:pPr marL="342900" lvl="0" indent="-342900">
              <a:buFont typeface="+mj-lt"/>
              <a:buAutoNum type="arabicPeriod"/>
            </a:pPr>
            <a:r>
              <a:rPr lang="en-US" sz="1500" dirty="0">
                <a:latin typeface="Century Gothic" panose="020B0502020202020204" pitchFamily="34" charset="0"/>
              </a:rPr>
              <a:t>STAC should undertake a technical review of terminology used in microplastic research, specifically size classification and concentration units, and recommend uniform terminology for the CBP partners to utilize in monitoring and studies focused on plastic pollution in the bay and watershed.</a:t>
            </a:r>
          </a:p>
          <a:p>
            <a:pPr marL="342900" lvl="0" indent="-342900">
              <a:buFont typeface="+mj-lt"/>
              <a:buAutoNum type="arabicPeriod"/>
            </a:pPr>
            <a:endParaRPr lang="en-US" sz="1500" dirty="0">
              <a:latin typeface="Century Gothic" panose="020B0502020202020204" pitchFamily="34" charset="0"/>
            </a:endParaRPr>
          </a:p>
          <a:p>
            <a:pPr marL="342900" indent="-342900">
              <a:buFont typeface="+mj-lt"/>
              <a:buAutoNum type="arabicPeriod"/>
            </a:pPr>
            <a:r>
              <a:rPr lang="en-US" sz="1500" dirty="0">
                <a:latin typeface="Century Gothic" panose="020B0502020202020204" pitchFamily="34" charset="0"/>
              </a:rPr>
              <a:t> The CBP should develop a source reduction strategy to assess and address plastic pollution emanating from point sources, non-point sources, and human behavior.</a:t>
            </a:r>
          </a:p>
          <a:p>
            <a:pPr marL="342900" indent="-342900">
              <a:buFont typeface="+mj-lt"/>
              <a:buAutoNum type="arabicPeriod"/>
            </a:pPr>
            <a:endParaRPr lang="en-US" sz="1500" dirty="0">
              <a:latin typeface="Century Gothic" panose="020B0502020202020204" pitchFamily="34" charset="0"/>
            </a:endParaRPr>
          </a:p>
          <a:p>
            <a:pPr marL="342900" indent="-342900">
              <a:buFont typeface="+mj-lt"/>
              <a:buAutoNum type="arabicPeriod"/>
            </a:pPr>
            <a:r>
              <a:rPr lang="en-US" sz="1500" dirty="0">
                <a:latin typeface="Century Gothic" panose="020B0502020202020204" pitchFamily="34" charset="0"/>
              </a:rPr>
              <a:t> The CBP should direct the Plastic Pollution Action Team and STAR Team to collaborate on utilizing the existing bay and watershed monitoring networks to monitor for microplastic pollution. </a:t>
            </a:r>
          </a:p>
          <a:p>
            <a:pPr marL="0" indent="0">
              <a:buNone/>
            </a:pPr>
            <a:endParaRPr lang="en-US" sz="1500" dirty="0">
              <a:latin typeface="Century Gothic" panose="020B0502020202020204" pitchFamily="34" charset="0"/>
            </a:endParaRPr>
          </a:p>
          <a:p>
            <a:pPr marL="0" indent="0">
              <a:buNone/>
            </a:pPr>
            <a:endParaRPr lang="en-US" dirty="0"/>
          </a:p>
          <a:p>
            <a:pPr marL="744537" lvl="3" indent="-342900">
              <a:buClr>
                <a:schemeClr val="tx1"/>
              </a:buClr>
              <a:buFont typeface="+mj-lt"/>
              <a:buAutoNum type="arabicPeriod"/>
              <a:defRPr/>
            </a:pPr>
            <a:endParaRPr lang="en-US" sz="1550" dirty="0">
              <a:latin typeface="Century Gothic" panose="020B0502020202020204" pitchFamily="34" charset="0"/>
            </a:endParaRPr>
          </a:p>
          <a:p>
            <a:pPr marL="342900" lvl="1" indent="0">
              <a:buClr>
                <a:schemeClr val="tx1"/>
              </a:buClr>
              <a:buNone/>
              <a:defRPr/>
            </a:pPr>
            <a:endParaRPr lang="en-US" sz="1700" dirty="0">
              <a:latin typeface="Century Gothic" panose="020B0502020202020204" pitchFamily="34" charset="0"/>
            </a:endParaRPr>
          </a:p>
        </p:txBody>
      </p:sp>
    </p:spTree>
    <p:extLst>
      <p:ext uri="{BB962C8B-B14F-4D97-AF65-F5344CB8AC3E}">
        <p14:creationId xmlns:p14="http://schemas.microsoft.com/office/powerpoint/2010/main" val="12321831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1" name="Title 1"/>
          <p:cNvSpPr txBox="1">
            <a:spLocks/>
          </p:cNvSpPr>
          <p:nvPr/>
        </p:nvSpPr>
        <p:spPr>
          <a:xfrm>
            <a:off x="114300" y="151700"/>
            <a:ext cx="9144000" cy="723057"/>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kern="0" spc="-150" dirty="0" smtClean="0">
                <a:latin typeface="Century Gothic" panose="020B0502020202020204" pitchFamily="34" charset="0"/>
              </a:rPr>
              <a:t>Progress to Date</a:t>
            </a:r>
            <a:endParaRPr lang="en-US" sz="3000" kern="0" spc="-150" dirty="0">
              <a:latin typeface="Century Gothic" panose="020B0502020202020204" pitchFamily="34" charset="0"/>
            </a:endParaRPr>
          </a:p>
        </p:txBody>
      </p:sp>
      <p:cxnSp>
        <p:nvCxnSpPr>
          <p:cNvPr id="12" name="Straight Connector 11"/>
          <p:cNvCxnSpPr/>
          <p:nvPr/>
        </p:nvCxnSpPr>
        <p:spPr>
          <a:xfrm>
            <a:off x="304800" y="838200"/>
            <a:ext cx="28956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6D61B3A4-4C71-496C-9661-29F5D1C9488F}"/>
              </a:ext>
            </a:extLst>
          </p:cNvPr>
          <p:cNvSpPr txBox="1"/>
          <p:nvPr/>
        </p:nvSpPr>
        <p:spPr>
          <a:xfrm>
            <a:off x="116397" y="990600"/>
            <a:ext cx="9027603"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entury Gothic" panose="020B0502020202020204" pitchFamily="34" charset="0"/>
              </a:rPr>
              <a:t>The Management Board authorized the creation of a Plastic </a:t>
            </a:r>
            <a:r>
              <a:rPr lang="en-US" dirty="0" err="1" smtClean="0">
                <a:latin typeface="Century Gothic" panose="020B0502020202020204" pitchFamily="34" charset="0"/>
              </a:rPr>
              <a:t>Polluton</a:t>
            </a:r>
            <a:r>
              <a:rPr lang="en-US" dirty="0" smtClean="0">
                <a:latin typeface="Century Gothic" panose="020B0502020202020204" pitchFamily="34" charset="0"/>
              </a:rPr>
              <a:t> Action Team  to address recommendations in the 2019 STAC report. </a:t>
            </a:r>
          </a:p>
          <a:p>
            <a:endParaRPr lang="en-US" dirty="0">
              <a:latin typeface="Century Gothic" panose="020B0502020202020204" pitchFamily="34" charset="0"/>
            </a:endParaRPr>
          </a:p>
          <a:p>
            <a:pPr marL="342900" indent="-342900">
              <a:buFont typeface="Arial" panose="020B0604020202020204" pitchFamily="34" charset="0"/>
              <a:buChar char="•"/>
            </a:pPr>
            <a:r>
              <a:rPr lang="en-US" dirty="0" smtClean="0">
                <a:latin typeface="Century Gothic" panose="020B0502020202020204" pitchFamily="34" charset="0"/>
              </a:rPr>
              <a:t>The focus </a:t>
            </a:r>
            <a:r>
              <a:rPr lang="en-US" dirty="0" smtClean="0">
                <a:latin typeface="Century Gothic" panose="020B0502020202020204" pitchFamily="34" charset="0"/>
                <a:sym typeface="Wingdings" panose="05000000000000000000" pitchFamily="2" charset="2"/>
              </a:rPr>
              <a:t> get the science straight.</a:t>
            </a:r>
          </a:p>
          <a:p>
            <a:pPr marL="342900" indent="-342900">
              <a:buFont typeface="Arial" panose="020B0604020202020204" pitchFamily="34" charset="0"/>
              <a:buChar char="•"/>
            </a:pPr>
            <a:endParaRPr lang="en-US" dirty="0">
              <a:latin typeface="Century Gothic" panose="020B0502020202020204" pitchFamily="34" charset="0"/>
              <a:sym typeface="Wingdings" panose="05000000000000000000" pitchFamily="2" charset="2"/>
            </a:endParaRPr>
          </a:p>
          <a:p>
            <a:pPr marL="342900" indent="-342900">
              <a:buFont typeface="Arial" panose="020B0604020202020204" pitchFamily="34" charset="0"/>
              <a:buChar char="•"/>
            </a:pPr>
            <a:r>
              <a:rPr lang="en-US" dirty="0" smtClean="0">
                <a:latin typeface="Century Gothic" panose="020B0502020202020204" pitchFamily="34" charset="0"/>
                <a:sym typeface="Wingdings" panose="05000000000000000000" pitchFamily="2" charset="2"/>
              </a:rPr>
              <a:t>An ecological risk assessment will help us do that.  It will help contextualize the problem of plastic pollution in the Chesapeake Bay and its watershed. For example, how much is too much?</a:t>
            </a:r>
          </a:p>
          <a:p>
            <a:endParaRPr lang="en-US" dirty="0">
              <a:latin typeface="Century Gothic" panose="020B0502020202020204" pitchFamily="34" charset="0"/>
            </a:endParaRPr>
          </a:p>
          <a:p>
            <a:pPr marL="342900" indent="-342900">
              <a:buFont typeface="Arial" panose="020B0604020202020204" pitchFamily="34" charset="0"/>
              <a:buChar char="•"/>
            </a:pPr>
            <a:r>
              <a:rPr lang="en-US" dirty="0">
                <a:latin typeface="Century Gothic" panose="020B0502020202020204" pitchFamily="34" charset="0"/>
              </a:rPr>
              <a:t>The focus of the PPAT will be development of an ERA for the Potomac River focused on </a:t>
            </a:r>
            <a:r>
              <a:rPr lang="en-US" dirty="0" smtClean="0">
                <a:latin typeface="Century Gothic" panose="020B0502020202020204" pitchFamily="34" charset="0"/>
              </a:rPr>
              <a:t>one ecosystem endpoint.  The Potomac River is an appropriate scale </a:t>
            </a:r>
            <a:r>
              <a:rPr lang="en-US" dirty="0" err="1" smtClean="0">
                <a:latin typeface="Century Gothic" panose="020B0502020202020204" pitchFamily="34" charset="0"/>
              </a:rPr>
              <a:t>waterbody</a:t>
            </a:r>
            <a:r>
              <a:rPr lang="en-US" dirty="0" smtClean="0">
                <a:latin typeface="Century Gothic" panose="020B0502020202020204" pitchFamily="34" charset="0"/>
              </a:rPr>
              <a:t> to focus on given the available resources. </a:t>
            </a:r>
            <a:endParaRPr lang="en-US" dirty="0">
              <a:latin typeface="Century Gothic" panose="020B0502020202020204" pitchFamily="34" charset="0"/>
            </a:endParaRPr>
          </a:p>
          <a:p>
            <a:pPr marL="342900" indent="-342900">
              <a:buFont typeface="Arial" panose="020B0604020202020204" pitchFamily="34" charset="0"/>
              <a:buChar char="•"/>
            </a:pPr>
            <a:endParaRPr lang="en-US" dirty="0" smtClean="0">
              <a:latin typeface="Century Gothic" panose="020B0502020202020204" pitchFamily="34" charset="0"/>
              <a:sym typeface="Wingdings" panose="05000000000000000000" pitchFamily="2" charset="2"/>
            </a:endParaRPr>
          </a:p>
          <a:p>
            <a:pPr marL="342900" indent="-342900">
              <a:buFont typeface="Arial" panose="020B0604020202020204" pitchFamily="34" charset="0"/>
              <a:buChar char="•"/>
            </a:pPr>
            <a:r>
              <a:rPr lang="en-US" dirty="0" smtClean="0">
                <a:latin typeface="Century Gothic" panose="020B0502020202020204" pitchFamily="34" charset="0"/>
                <a:sym typeface="Wingdings" panose="05000000000000000000" pitchFamily="2" charset="2"/>
              </a:rPr>
              <a:t>DC has agreed to champion this issue and chair the PPAT.</a:t>
            </a:r>
          </a:p>
          <a:p>
            <a:r>
              <a:rPr lang="en-US" dirty="0" smtClean="0">
                <a:latin typeface="Century Gothic" panose="020B0502020202020204" pitchFamily="34" charset="0"/>
                <a:sym typeface="Wingdings" panose="05000000000000000000" pitchFamily="2" charset="2"/>
              </a:rPr>
              <a:t>     </a:t>
            </a:r>
            <a:endParaRPr lang="en-US" dirty="0">
              <a:latin typeface="Century Gothic" panose="020B0502020202020204" pitchFamily="34" charset="0"/>
              <a:sym typeface="Wingdings" panose="05000000000000000000" pitchFamily="2" charset="2"/>
            </a:endParaRPr>
          </a:p>
        </p:txBody>
      </p:sp>
    </p:spTree>
    <p:extLst>
      <p:ext uri="{BB962C8B-B14F-4D97-AF65-F5344CB8AC3E}">
        <p14:creationId xmlns:p14="http://schemas.microsoft.com/office/powerpoint/2010/main" val="33501704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1" name="Title 1"/>
          <p:cNvSpPr txBox="1">
            <a:spLocks/>
          </p:cNvSpPr>
          <p:nvPr/>
        </p:nvSpPr>
        <p:spPr>
          <a:xfrm>
            <a:off x="114300" y="151700"/>
            <a:ext cx="9144000" cy="723057"/>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kern="0" spc="-150" dirty="0" smtClean="0">
                <a:latin typeface="Century Gothic" panose="020B0502020202020204" pitchFamily="34" charset="0"/>
              </a:rPr>
              <a:t>PPAT Progress to Date</a:t>
            </a:r>
            <a:endParaRPr lang="en-US" sz="3000" kern="0" spc="-150" dirty="0">
              <a:latin typeface="Century Gothic" panose="020B0502020202020204" pitchFamily="34" charset="0"/>
            </a:endParaRPr>
          </a:p>
        </p:txBody>
      </p:sp>
      <p:cxnSp>
        <p:nvCxnSpPr>
          <p:cNvPr id="12" name="Straight Connector 11"/>
          <p:cNvCxnSpPr/>
          <p:nvPr/>
        </p:nvCxnSpPr>
        <p:spPr>
          <a:xfrm>
            <a:off x="304800" y="838200"/>
            <a:ext cx="28956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6D61B3A4-4C71-496C-9661-29F5D1C9488F}"/>
              </a:ext>
            </a:extLst>
          </p:cNvPr>
          <p:cNvSpPr txBox="1"/>
          <p:nvPr/>
        </p:nvSpPr>
        <p:spPr>
          <a:xfrm>
            <a:off x="116397" y="990600"/>
            <a:ext cx="9027603"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entury Gothic" panose="020B0502020202020204" pitchFamily="34" charset="0"/>
                <a:sym typeface="Wingdings" panose="05000000000000000000" pitchFamily="2" charset="2"/>
              </a:rPr>
              <a:t>EPA Region III awarded  a contract to Tetra Tech to:</a:t>
            </a:r>
          </a:p>
          <a:p>
            <a:pPr marL="800100" lvl="1" indent="-342900">
              <a:buFont typeface="+mj-lt"/>
              <a:buAutoNum type="arabicPeriod"/>
            </a:pPr>
            <a:r>
              <a:rPr lang="en-US" dirty="0" smtClean="0">
                <a:latin typeface="Century Gothic" panose="020B0502020202020204" pitchFamily="34" charset="0"/>
                <a:sym typeface="Wingdings" panose="05000000000000000000" pitchFamily="2" charset="2"/>
              </a:rPr>
              <a:t>Develop a preliminary ecological risk assessment for the Potomac River.</a:t>
            </a:r>
          </a:p>
          <a:p>
            <a:pPr marL="800100" lvl="1" indent="-342900">
              <a:buFont typeface="+mj-lt"/>
              <a:buAutoNum type="arabicPeriod"/>
            </a:pPr>
            <a:r>
              <a:rPr lang="en-US" dirty="0" smtClean="0">
                <a:latin typeface="Century Gothic" panose="020B0502020202020204" pitchFamily="34" charset="0"/>
                <a:sym typeface="Wingdings" panose="05000000000000000000" pitchFamily="2" charset="2"/>
              </a:rPr>
              <a:t>Develop a Standardization of Terminology document that will recommend a standardized size classification scheme and units of concentration.</a:t>
            </a:r>
          </a:p>
          <a:p>
            <a:pPr marL="800100" lvl="1" indent="-342900">
              <a:buFont typeface="+mj-lt"/>
              <a:buAutoNum type="arabicPeriod"/>
            </a:pPr>
            <a:r>
              <a:rPr lang="en-US" dirty="0" smtClean="0">
                <a:latin typeface="Century Gothic" panose="020B0502020202020204" pitchFamily="34" charset="0"/>
                <a:sym typeface="Wingdings" panose="05000000000000000000" pitchFamily="2" charset="2"/>
              </a:rPr>
              <a:t>Develop a Science Strategy to address information gaps identified in the ecological risk assessment.</a:t>
            </a:r>
            <a:endParaRPr lang="en-US" dirty="0">
              <a:latin typeface="Century Gothic" panose="020B0502020202020204" pitchFamily="34" charset="0"/>
              <a:sym typeface="Wingdings" panose="05000000000000000000" pitchFamily="2" charset="2"/>
            </a:endParaRPr>
          </a:p>
          <a:p>
            <a:pPr lvl="1"/>
            <a:endParaRPr lang="en-US" dirty="0" smtClean="0">
              <a:latin typeface="Century Gothic" panose="020B0502020202020204" pitchFamily="34" charset="0"/>
              <a:sym typeface="Wingdings" panose="05000000000000000000" pitchFamily="2" charset="2"/>
            </a:endParaRPr>
          </a:p>
          <a:p>
            <a:pPr marL="287338" lvl="1" indent="-287338">
              <a:buFont typeface="Arial" panose="020B0604020202020204" pitchFamily="34" charset="0"/>
              <a:buChar char="•"/>
            </a:pPr>
            <a:r>
              <a:rPr lang="en-US" dirty="0" smtClean="0">
                <a:latin typeface="Century Gothic" panose="020B0502020202020204" pitchFamily="34" charset="0"/>
                <a:sym typeface="Wingdings" panose="05000000000000000000" pitchFamily="2" charset="2"/>
              </a:rPr>
              <a:t>PPAT has been formed and is chaired by Matt Robinson (DOEE) and vice-chaired by Kelly Somers (EPA Region III Water Division)</a:t>
            </a:r>
          </a:p>
          <a:p>
            <a:pPr marL="0" lvl="1"/>
            <a:endParaRPr lang="en-US" dirty="0">
              <a:latin typeface="Century Gothic" panose="020B0502020202020204" pitchFamily="34" charset="0"/>
              <a:sym typeface="Wingdings" panose="05000000000000000000" pitchFamily="2" charset="2"/>
            </a:endParaRPr>
          </a:p>
          <a:p>
            <a:pPr marL="285750" lvl="1" indent="-285750">
              <a:buFont typeface="Arial" panose="020B0604020202020204" pitchFamily="34" charset="0"/>
              <a:buChar char="•"/>
            </a:pPr>
            <a:r>
              <a:rPr lang="en-US" dirty="0" smtClean="0">
                <a:latin typeface="Century Gothic" panose="020B0502020202020204" pitchFamily="34" charset="0"/>
                <a:sym typeface="Wingdings" panose="05000000000000000000" pitchFamily="2" charset="2"/>
              </a:rPr>
              <a:t>Membership consists of representatives from the states; federal agencies; universities and research institutions; and the advisory committees.</a:t>
            </a:r>
          </a:p>
          <a:p>
            <a:pPr marL="285750" lvl="1" indent="-285750">
              <a:buFont typeface="Arial" panose="020B0604020202020204" pitchFamily="34" charset="0"/>
              <a:buChar char="•"/>
            </a:pPr>
            <a:endParaRPr lang="en-US" dirty="0">
              <a:latin typeface="Century Gothic" panose="020B0502020202020204" pitchFamily="34" charset="0"/>
              <a:sym typeface="Wingdings" panose="05000000000000000000" pitchFamily="2" charset="2"/>
            </a:endParaRPr>
          </a:p>
          <a:p>
            <a:pPr marL="285750" lvl="1" indent="-285750">
              <a:buFont typeface="Arial" panose="020B0604020202020204" pitchFamily="34" charset="0"/>
              <a:buChar char="•"/>
            </a:pPr>
            <a:r>
              <a:rPr lang="en-US" dirty="0" smtClean="0">
                <a:latin typeface="Century Gothic" panose="020B0502020202020204" pitchFamily="34" charset="0"/>
                <a:sym typeface="Wingdings" panose="05000000000000000000" pitchFamily="2" charset="2"/>
              </a:rPr>
              <a:t>PPAT is advising Tetra Tech on the development of all three products.</a:t>
            </a:r>
          </a:p>
          <a:p>
            <a:pPr marL="287338" lvl="1" indent="-287338">
              <a:buFont typeface="Arial" panose="020B0604020202020204" pitchFamily="34" charset="0"/>
              <a:buChar char="•"/>
            </a:pPr>
            <a:endParaRPr lang="en-US" dirty="0">
              <a:latin typeface="Century Gothic" panose="020B0502020202020204" pitchFamily="34" charset="0"/>
              <a:sym typeface="Wingdings" panose="05000000000000000000" pitchFamily="2" charset="2"/>
            </a:endParaRPr>
          </a:p>
          <a:p>
            <a:pPr marL="287338" lvl="1" indent="-287338">
              <a:buFont typeface="Arial" panose="020B0604020202020204" pitchFamily="34" charset="0"/>
              <a:buChar char="•"/>
            </a:pPr>
            <a:endParaRPr lang="en-US" dirty="0">
              <a:latin typeface="Century Gothic" panose="020B0502020202020204" pitchFamily="34" charset="0"/>
              <a:sym typeface="Wingdings" panose="05000000000000000000" pitchFamily="2" charset="2"/>
            </a:endParaRPr>
          </a:p>
        </p:txBody>
      </p:sp>
    </p:spTree>
    <p:extLst>
      <p:ext uri="{BB962C8B-B14F-4D97-AF65-F5344CB8AC3E}">
        <p14:creationId xmlns:p14="http://schemas.microsoft.com/office/powerpoint/2010/main" val="4356247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1" name="Title 1"/>
          <p:cNvSpPr txBox="1">
            <a:spLocks/>
          </p:cNvSpPr>
          <p:nvPr/>
        </p:nvSpPr>
        <p:spPr>
          <a:xfrm>
            <a:off x="114300" y="151700"/>
            <a:ext cx="9144000" cy="723057"/>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kern="0" spc="-150" dirty="0" smtClean="0">
                <a:latin typeface="Century Gothic" panose="020B0502020202020204" pitchFamily="34" charset="0"/>
              </a:rPr>
              <a:t>PPAT Progress to Date</a:t>
            </a:r>
            <a:endParaRPr lang="en-US" sz="3000" kern="0" spc="-150" dirty="0">
              <a:latin typeface="Century Gothic" panose="020B0502020202020204" pitchFamily="34" charset="0"/>
            </a:endParaRPr>
          </a:p>
        </p:txBody>
      </p:sp>
      <p:cxnSp>
        <p:nvCxnSpPr>
          <p:cNvPr id="12" name="Straight Connector 11"/>
          <p:cNvCxnSpPr/>
          <p:nvPr/>
        </p:nvCxnSpPr>
        <p:spPr>
          <a:xfrm>
            <a:off x="304800" y="838200"/>
            <a:ext cx="28956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6D61B3A4-4C71-496C-9661-29F5D1C9488F}"/>
              </a:ext>
            </a:extLst>
          </p:cNvPr>
          <p:cNvSpPr txBox="1"/>
          <p:nvPr/>
        </p:nvSpPr>
        <p:spPr>
          <a:xfrm>
            <a:off x="14177" y="990600"/>
            <a:ext cx="9027603" cy="6032421"/>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Century Gothic" panose="020B0502020202020204" pitchFamily="34" charset="0"/>
                <a:sym typeface="Wingdings" panose="05000000000000000000" pitchFamily="2" charset="2"/>
              </a:rPr>
              <a:t>The PPAT has met twice since June 2020.  </a:t>
            </a:r>
            <a:endParaRPr lang="en-US" sz="1600" dirty="0">
              <a:latin typeface="Century Gothic" panose="020B0502020202020204" pitchFamily="34" charset="0"/>
              <a:sym typeface="Wingdings" panose="05000000000000000000" pitchFamily="2" charset="2"/>
            </a:endParaRPr>
          </a:p>
          <a:p>
            <a:pPr lvl="1"/>
            <a:endParaRPr lang="en-US" sz="1600" dirty="0" smtClean="0">
              <a:latin typeface="Century Gothic" panose="020B0502020202020204" pitchFamily="34" charset="0"/>
              <a:sym typeface="Wingdings" panose="05000000000000000000" pitchFamily="2" charset="2"/>
            </a:endParaRPr>
          </a:p>
          <a:p>
            <a:pPr marL="287338" lvl="1" indent="-287338">
              <a:buFont typeface="Arial" panose="020B0604020202020204" pitchFamily="34" charset="0"/>
              <a:buChar char="•"/>
            </a:pPr>
            <a:r>
              <a:rPr lang="en-US" sz="1600" dirty="0" smtClean="0">
                <a:latin typeface="Century Gothic" panose="020B0502020202020204" pitchFamily="34" charset="0"/>
                <a:sym typeface="Wingdings" panose="05000000000000000000" pitchFamily="2" charset="2"/>
              </a:rPr>
              <a:t>Key Decisions:</a:t>
            </a:r>
          </a:p>
          <a:p>
            <a:pPr marL="0" lvl="1"/>
            <a:endParaRPr lang="en-US" sz="1600" dirty="0">
              <a:latin typeface="Century Gothic" panose="020B0502020202020204" pitchFamily="34" charset="0"/>
              <a:sym typeface="Wingdings" panose="05000000000000000000" pitchFamily="2" charset="2"/>
            </a:endParaRPr>
          </a:p>
          <a:p>
            <a:pPr marL="800100" lvl="1" indent="-342900">
              <a:buFont typeface="+mj-lt"/>
              <a:buAutoNum type="arabicPeriod"/>
            </a:pPr>
            <a:r>
              <a:rPr lang="en-US" sz="1600" dirty="0" smtClean="0">
                <a:latin typeface="Century Gothic" panose="020B0502020202020204" pitchFamily="34" charset="0"/>
                <a:sym typeface="Wingdings" panose="05000000000000000000" pitchFamily="2" charset="2"/>
              </a:rPr>
              <a:t>Ecological risk assessment will focus on “General </a:t>
            </a:r>
            <a:r>
              <a:rPr lang="en-US" sz="1600" dirty="0" err="1" smtClean="0">
                <a:latin typeface="Century Gothic" panose="020B0502020202020204" pitchFamily="34" charset="0"/>
                <a:sym typeface="Wingdings" panose="05000000000000000000" pitchFamily="2" charset="2"/>
              </a:rPr>
              <a:t>Microplastics</a:t>
            </a:r>
            <a:r>
              <a:rPr lang="en-US" sz="1600" dirty="0" smtClean="0">
                <a:latin typeface="Century Gothic" panose="020B0502020202020204" pitchFamily="34" charset="0"/>
                <a:sym typeface="Wingdings" panose="05000000000000000000" pitchFamily="2" charset="2"/>
              </a:rPr>
              <a:t>.”  Why?</a:t>
            </a:r>
          </a:p>
          <a:p>
            <a:pPr marL="1257300" lvl="2" indent="-342900">
              <a:buFont typeface="+mj-lt"/>
              <a:buAutoNum type="arabicPeriod"/>
            </a:pPr>
            <a:r>
              <a:rPr lang="en-US" sz="1600" dirty="0" smtClean="0">
                <a:latin typeface="Century Gothic" panose="020B0502020202020204" pitchFamily="34" charset="0"/>
                <a:sym typeface="Wingdings" panose="05000000000000000000" pitchFamily="2" charset="2"/>
              </a:rPr>
              <a:t>We don’t want to focus too heavily on one particle type (e.g. fibers, fragments) or polymer type (e.g. PE, PET, PVC)</a:t>
            </a:r>
          </a:p>
          <a:p>
            <a:pPr marL="1257300" lvl="2" indent="-342900">
              <a:buFont typeface="+mj-lt"/>
              <a:buAutoNum type="arabicPeriod"/>
            </a:pPr>
            <a:r>
              <a:rPr lang="en-US" sz="1600" dirty="0" smtClean="0">
                <a:latin typeface="Century Gothic" panose="020B0502020202020204" pitchFamily="34" charset="0"/>
                <a:sym typeface="Wingdings" panose="05000000000000000000" pitchFamily="2" charset="2"/>
              </a:rPr>
              <a:t>While most particles found may be fibers, monitoring has shown that majority of particles transported by some sources (e.g. </a:t>
            </a:r>
            <a:r>
              <a:rPr lang="en-US" sz="1600" dirty="0" err="1" smtClean="0">
                <a:latin typeface="Century Gothic" panose="020B0502020202020204" pitchFamily="34" charset="0"/>
                <a:sym typeface="Wingdings" panose="05000000000000000000" pitchFamily="2" charset="2"/>
              </a:rPr>
              <a:t>stormwater</a:t>
            </a:r>
            <a:r>
              <a:rPr lang="en-US" sz="1600" dirty="0" smtClean="0">
                <a:latin typeface="Century Gothic" panose="020B0502020202020204" pitchFamily="34" charset="0"/>
                <a:sym typeface="Wingdings" panose="05000000000000000000" pitchFamily="2" charset="2"/>
              </a:rPr>
              <a:t>) are fragments.  What does that mean for management?</a:t>
            </a:r>
          </a:p>
          <a:p>
            <a:pPr marL="1257300" lvl="2" indent="-342900">
              <a:buFont typeface="+mj-lt"/>
              <a:buAutoNum type="arabicPeriod"/>
            </a:pPr>
            <a:r>
              <a:rPr lang="en-US" sz="1600" dirty="0" smtClean="0">
                <a:latin typeface="Century Gothic" panose="020B0502020202020204" pitchFamily="34" charset="0"/>
                <a:sym typeface="Wingdings" panose="05000000000000000000" pitchFamily="2" charset="2"/>
              </a:rPr>
              <a:t>Organisms are likely exposed to a “cocktail” of different particle types and polymers in the environment. </a:t>
            </a:r>
          </a:p>
          <a:p>
            <a:pPr marL="800100" lvl="1" indent="-342900">
              <a:buFont typeface="+mj-lt"/>
              <a:buAutoNum type="arabicPeriod"/>
            </a:pPr>
            <a:endParaRPr lang="en-US" sz="1600" dirty="0" smtClean="0">
              <a:latin typeface="Century Gothic" panose="020B0502020202020204" pitchFamily="34" charset="0"/>
              <a:sym typeface="Wingdings" panose="05000000000000000000" pitchFamily="2" charset="2"/>
            </a:endParaRPr>
          </a:p>
          <a:p>
            <a:pPr marL="800100" lvl="1" indent="-342900">
              <a:buFont typeface="+mj-lt"/>
              <a:buAutoNum type="arabicPeriod"/>
            </a:pPr>
            <a:r>
              <a:rPr lang="en-US" sz="1600" dirty="0" smtClean="0">
                <a:latin typeface="Century Gothic" panose="020B0502020202020204" pitchFamily="34" charset="0"/>
                <a:sym typeface="Wingdings" panose="05000000000000000000" pitchFamily="2" charset="2"/>
              </a:rPr>
              <a:t>PPAT approved Striped Bass (</a:t>
            </a:r>
            <a:r>
              <a:rPr lang="en-US" sz="1600" i="1" dirty="0" err="1" smtClean="0">
                <a:latin typeface="Century Gothic" panose="020B0502020202020204" pitchFamily="34" charset="0"/>
                <a:sym typeface="Wingdings" panose="05000000000000000000" pitchFamily="2" charset="2"/>
              </a:rPr>
              <a:t>Morone</a:t>
            </a:r>
            <a:r>
              <a:rPr lang="en-US" sz="1600" i="1" dirty="0" smtClean="0">
                <a:latin typeface="Century Gothic" panose="020B0502020202020204" pitchFamily="34" charset="0"/>
                <a:sym typeface="Wingdings" panose="05000000000000000000" pitchFamily="2" charset="2"/>
              </a:rPr>
              <a:t> </a:t>
            </a:r>
            <a:r>
              <a:rPr lang="en-US" sz="1600" i="1" dirty="0" err="1" smtClean="0">
                <a:latin typeface="Century Gothic" panose="020B0502020202020204" pitchFamily="34" charset="0"/>
                <a:sym typeface="Wingdings" panose="05000000000000000000" pitchFamily="2" charset="2"/>
              </a:rPr>
              <a:t>saxatilis</a:t>
            </a:r>
            <a:r>
              <a:rPr lang="en-US" sz="1600" dirty="0" smtClean="0">
                <a:latin typeface="Century Gothic" panose="020B0502020202020204" pitchFamily="34" charset="0"/>
                <a:sym typeface="Wingdings" panose="05000000000000000000" pitchFamily="2" charset="2"/>
              </a:rPr>
              <a:t>), ages 0-3, to serve as the   ecological endpoint for the risk assessment. Why?:</a:t>
            </a:r>
          </a:p>
          <a:p>
            <a:pPr marL="1257300" lvl="2" indent="-342900">
              <a:buFont typeface="Arial" panose="020B0604020202020204" pitchFamily="34" charset="0"/>
              <a:buChar char="•"/>
            </a:pPr>
            <a:r>
              <a:rPr lang="en-US" sz="1600" dirty="0" smtClean="0">
                <a:latin typeface="Century Gothic" panose="020B0502020202020204" pitchFamily="34" charset="0"/>
                <a:sym typeface="Wingdings" panose="05000000000000000000" pitchFamily="2" charset="2"/>
              </a:rPr>
              <a:t>Apex predator.  Food chain analysis for this species will encompass a multitude of trophic levels and other species. </a:t>
            </a:r>
          </a:p>
          <a:p>
            <a:pPr marL="1257300" lvl="2" indent="-342900">
              <a:buFont typeface="Arial" panose="020B0604020202020204" pitchFamily="34" charset="0"/>
              <a:buChar char="•"/>
            </a:pPr>
            <a:r>
              <a:rPr lang="en-US" sz="1600" dirty="0" smtClean="0">
                <a:latin typeface="Century Gothic" panose="020B0502020202020204" pitchFamily="34" charset="0"/>
                <a:sym typeface="Wingdings" panose="05000000000000000000" pitchFamily="2" charset="2"/>
              </a:rPr>
              <a:t>Abundance of data on Striped Bass (e.g. juvenile abundance index)</a:t>
            </a:r>
          </a:p>
          <a:p>
            <a:pPr marL="1257300" lvl="2" indent="-342900">
              <a:buFont typeface="Arial" panose="020B0604020202020204" pitchFamily="34" charset="0"/>
              <a:buChar char="•"/>
            </a:pPr>
            <a:r>
              <a:rPr lang="en-US" sz="1600" dirty="0" smtClean="0">
                <a:latin typeface="Century Gothic" panose="020B0502020202020204" pitchFamily="34" charset="0"/>
                <a:sym typeface="Wingdings" panose="05000000000000000000" pitchFamily="2" charset="2"/>
              </a:rPr>
              <a:t>Ubiquitous in the Potomac River.  All jurisdictions in tidal waters are responsible for managing this species.</a:t>
            </a:r>
          </a:p>
          <a:p>
            <a:pPr marL="1257300" lvl="2" indent="-342900">
              <a:buFont typeface="Arial" panose="020B0604020202020204" pitchFamily="34" charset="0"/>
              <a:buChar char="•"/>
            </a:pPr>
            <a:r>
              <a:rPr lang="en-US" sz="1600" dirty="0" smtClean="0">
                <a:latin typeface="Century Gothic" panose="020B0502020202020204" pitchFamily="34" charset="0"/>
                <a:sym typeface="Wingdings" panose="05000000000000000000" pitchFamily="2" charset="2"/>
              </a:rPr>
              <a:t>One of the “Iconic Bay Species.”</a:t>
            </a:r>
          </a:p>
          <a:p>
            <a:pPr marL="1257300" lvl="2" indent="-342900">
              <a:buFont typeface="Arial" panose="020B0604020202020204" pitchFamily="34" charset="0"/>
              <a:buChar char="•"/>
            </a:pPr>
            <a:endParaRPr lang="en-US" sz="1600" dirty="0">
              <a:latin typeface="Century Gothic" panose="020B0502020202020204" pitchFamily="34" charset="0"/>
              <a:sym typeface="Wingdings" panose="05000000000000000000" pitchFamily="2" charset="2"/>
            </a:endParaRPr>
          </a:p>
          <a:p>
            <a:pPr marL="796925" lvl="2" indent="-339725">
              <a:buFont typeface="+mj-lt"/>
              <a:buAutoNum type="arabicPeriod" startAt="2"/>
            </a:pPr>
            <a:endParaRPr lang="en-US" sz="1600" dirty="0" smtClean="0">
              <a:latin typeface="Century Gothic" panose="020B0502020202020204" pitchFamily="34" charset="0"/>
              <a:sym typeface="Wingdings" panose="05000000000000000000" pitchFamily="2" charset="2"/>
            </a:endParaRPr>
          </a:p>
          <a:p>
            <a:pPr marL="287338" lvl="1" indent="-287338">
              <a:buFont typeface="Arial" panose="020B0604020202020204" pitchFamily="34" charset="0"/>
              <a:buChar char="•"/>
            </a:pPr>
            <a:endParaRPr lang="en-US" dirty="0">
              <a:latin typeface="Century Gothic" panose="020B0502020202020204" pitchFamily="34" charset="0"/>
              <a:sym typeface="Wingdings" panose="05000000000000000000" pitchFamily="2" charset="2"/>
            </a:endParaRPr>
          </a:p>
        </p:txBody>
      </p:sp>
    </p:spTree>
    <p:extLst>
      <p:ext uri="{BB962C8B-B14F-4D97-AF65-F5344CB8AC3E}">
        <p14:creationId xmlns:p14="http://schemas.microsoft.com/office/powerpoint/2010/main" val="433681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1" name="Title 1"/>
          <p:cNvSpPr txBox="1">
            <a:spLocks/>
          </p:cNvSpPr>
          <p:nvPr/>
        </p:nvSpPr>
        <p:spPr>
          <a:xfrm>
            <a:off x="114300" y="151700"/>
            <a:ext cx="9144000" cy="723057"/>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kern="0" spc="-150" dirty="0" smtClean="0">
                <a:latin typeface="Century Gothic" panose="020B0502020202020204" pitchFamily="34" charset="0"/>
              </a:rPr>
              <a:t>PPAT Progress to Date</a:t>
            </a:r>
            <a:endParaRPr lang="en-US" sz="3000" kern="0" spc="-150" dirty="0">
              <a:latin typeface="Century Gothic" panose="020B0502020202020204" pitchFamily="34" charset="0"/>
            </a:endParaRPr>
          </a:p>
        </p:txBody>
      </p:sp>
      <p:cxnSp>
        <p:nvCxnSpPr>
          <p:cNvPr id="12" name="Straight Connector 11"/>
          <p:cNvCxnSpPr/>
          <p:nvPr/>
        </p:nvCxnSpPr>
        <p:spPr>
          <a:xfrm>
            <a:off x="304800" y="838200"/>
            <a:ext cx="28956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6D61B3A4-4C71-496C-9661-29F5D1C9488F}"/>
              </a:ext>
            </a:extLst>
          </p:cNvPr>
          <p:cNvSpPr txBox="1"/>
          <p:nvPr/>
        </p:nvSpPr>
        <p:spPr>
          <a:xfrm>
            <a:off x="14177" y="990600"/>
            <a:ext cx="9027603" cy="3016210"/>
          </a:xfrm>
          <a:prstGeom prst="rect">
            <a:avLst/>
          </a:prstGeom>
          <a:noFill/>
        </p:spPr>
        <p:txBody>
          <a:bodyPr wrap="square" rtlCol="0">
            <a:spAutoFit/>
          </a:bodyPr>
          <a:lstStyle/>
          <a:p>
            <a:pPr marL="287338" lvl="1" indent="-287338">
              <a:buFont typeface="Arial" panose="020B0604020202020204" pitchFamily="34" charset="0"/>
              <a:buChar char="•"/>
            </a:pPr>
            <a:r>
              <a:rPr lang="en-US" sz="1600" dirty="0" smtClean="0">
                <a:latin typeface="Century Gothic" panose="020B0502020202020204" pitchFamily="34" charset="0"/>
                <a:sym typeface="Wingdings" panose="05000000000000000000" pitchFamily="2" charset="2"/>
              </a:rPr>
              <a:t>Key Decisions (continued):</a:t>
            </a:r>
          </a:p>
          <a:p>
            <a:pPr marL="0" lvl="1"/>
            <a:endParaRPr lang="en-US" sz="1600" dirty="0">
              <a:latin typeface="Century Gothic" panose="020B0502020202020204" pitchFamily="34" charset="0"/>
              <a:sym typeface="Wingdings" panose="05000000000000000000" pitchFamily="2" charset="2"/>
            </a:endParaRPr>
          </a:p>
          <a:p>
            <a:pPr marL="1257300" lvl="2" indent="-342900">
              <a:buFont typeface="+mj-lt"/>
              <a:buAutoNum type="arabicPeriod" startAt="3"/>
            </a:pPr>
            <a:r>
              <a:rPr lang="en-US" dirty="0">
                <a:latin typeface="Century Gothic" panose="020B0502020202020204" pitchFamily="34" charset="0"/>
              </a:rPr>
              <a:t>PPAT approved Phase I of the ecological risk assessment.  </a:t>
            </a:r>
            <a:endParaRPr lang="en-US" sz="1400" dirty="0">
              <a:latin typeface="Century Gothic" panose="020B0502020202020204" pitchFamily="34" charset="0"/>
            </a:endParaRPr>
          </a:p>
          <a:p>
            <a:pPr marL="1657350" lvl="3" indent="-285750">
              <a:buFont typeface="Arial" panose="020B0604020202020204" pitchFamily="34" charset="0"/>
              <a:buChar char="•"/>
            </a:pPr>
            <a:r>
              <a:rPr lang="en-US" dirty="0">
                <a:latin typeface="Century Gothic" panose="020B0502020202020204" pitchFamily="34" charset="0"/>
              </a:rPr>
              <a:t>This phase consists of developing food web models illustrating pathways that lead to uptake and passage of </a:t>
            </a:r>
            <a:r>
              <a:rPr lang="en-US" dirty="0" err="1">
                <a:latin typeface="Century Gothic" panose="020B0502020202020204" pitchFamily="34" charset="0"/>
              </a:rPr>
              <a:t>microplastics</a:t>
            </a:r>
            <a:r>
              <a:rPr lang="en-US" dirty="0">
                <a:latin typeface="Century Gothic" panose="020B0502020202020204" pitchFamily="34" charset="0"/>
              </a:rPr>
              <a:t> through the food chain. </a:t>
            </a:r>
            <a:endParaRPr lang="en-US" sz="1400" dirty="0">
              <a:latin typeface="Century Gothic" panose="020B0502020202020204" pitchFamily="34" charset="0"/>
            </a:endParaRPr>
          </a:p>
          <a:p>
            <a:pPr marL="1657350" lvl="3" indent="-285750">
              <a:buFont typeface="Arial" panose="020B0604020202020204" pitchFamily="34" charset="0"/>
              <a:buChar char="•"/>
            </a:pPr>
            <a:r>
              <a:rPr lang="en-US" dirty="0">
                <a:latin typeface="Century Gothic" panose="020B0502020202020204" pitchFamily="34" charset="0"/>
              </a:rPr>
              <a:t> Models were developed for the </a:t>
            </a:r>
            <a:r>
              <a:rPr lang="en-US" dirty="0" err="1">
                <a:latin typeface="Century Gothic" panose="020B0502020202020204" pitchFamily="34" charset="0"/>
              </a:rPr>
              <a:t>mesohaline</a:t>
            </a:r>
            <a:r>
              <a:rPr lang="en-US" dirty="0">
                <a:latin typeface="Century Gothic" panose="020B0502020202020204" pitchFamily="34" charset="0"/>
              </a:rPr>
              <a:t>, </a:t>
            </a:r>
            <a:r>
              <a:rPr lang="en-US" dirty="0" err="1">
                <a:latin typeface="Century Gothic" panose="020B0502020202020204" pitchFamily="34" charset="0"/>
              </a:rPr>
              <a:t>oligohaline</a:t>
            </a:r>
            <a:r>
              <a:rPr lang="en-US" dirty="0">
                <a:latin typeface="Century Gothic" panose="020B0502020202020204" pitchFamily="34" charset="0"/>
              </a:rPr>
              <a:t>, and tidal fresh portions of the Potomac River. </a:t>
            </a:r>
            <a:endParaRPr lang="en-US" sz="1400" dirty="0">
              <a:latin typeface="Century Gothic" panose="020B0502020202020204" pitchFamily="34" charset="0"/>
            </a:endParaRPr>
          </a:p>
          <a:p>
            <a:pPr marL="1257300" lvl="2" indent="-342900">
              <a:buFont typeface="+mj-lt"/>
              <a:buAutoNum type="arabicPeriod" startAt="3"/>
            </a:pPr>
            <a:endParaRPr lang="en-US" sz="1600" dirty="0">
              <a:latin typeface="Century Gothic" panose="020B0502020202020204" pitchFamily="34" charset="0"/>
              <a:sym typeface="Wingdings" panose="05000000000000000000" pitchFamily="2" charset="2"/>
            </a:endParaRPr>
          </a:p>
          <a:p>
            <a:pPr marL="796925" lvl="2" indent="-339725">
              <a:buFont typeface="+mj-lt"/>
              <a:buAutoNum type="arabicPeriod" startAt="2"/>
            </a:pPr>
            <a:endParaRPr lang="en-US" sz="1600" dirty="0" smtClean="0">
              <a:latin typeface="Century Gothic" panose="020B0502020202020204" pitchFamily="34" charset="0"/>
              <a:sym typeface="Wingdings" panose="05000000000000000000" pitchFamily="2" charset="2"/>
            </a:endParaRPr>
          </a:p>
          <a:p>
            <a:pPr marL="287338" lvl="1" indent="-287338">
              <a:buFont typeface="Arial" panose="020B0604020202020204" pitchFamily="34" charset="0"/>
              <a:buChar char="•"/>
            </a:pPr>
            <a:endParaRPr lang="en-US" dirty="0">
              <a:latin typeface="Century Gothic" panose="020B0502020202020204" pitchFamily="34" charset="0"/>
              <a:sym typeface="Wingdings" panose="05000000000000000000" pitchFamily="2" charset="2"/>
            </a:endParaRPr>
          </a:p>
        </p:txBody>
      </p:sp>
    </p:spTree>
    <p:extLst>
      <p:ext uri="{BB962C8B-B14F-4D97-AF65-F5344CB8AC3E}">
        <p14:creationId xmlns:p14="http://schemas.microsoft.com/office/powerpoint/2010/main" val="32375030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SIMPLE-TEMPLATE-4-3">
  <a:themeElements>
    <a:clrScheme name="DOEE Template 1">
      <a:dk1>
        <a:srgbClr val="262626"/>
      </a:dk1>
      <a:lt1>
        <a:sysClr val="window" lastClr="FFFFFF"/>
      </a:lt1>
      <a:dk2>
        <a:srgbClr val="3F3F3F"/>
      </a:dk2>
      <a:lt2>
        <a:srgbClr val="EEECE1"/>
      </a:lt2>
      <a:accent1>
        <a:srgbClr val="248C43"/>
      </a:accent1>
      <a:accent2>
        <a:srgbClr val="225B8B"/>
      </a:accent2>
      <a:accent3>
        <a:srgbClr val="BFEF25"/>
      </a:accent3>
      <a:accent4>
        <a:srgbClr val="1689CA"/>
      </a:accent4>
      <a:accent5>
        <a:srgbClr val="4BACC6"/>
      </a:accent5>
      <a:accent6>
        <a:srgbClr val="574370"/>
      </a:accent6>
      <a:hlink>
        <a:srgbClr val="7F7F7F"/>
      </a:hlink>
      <a:folHlink>
        <a:srgbClr val="B2A2C7"/>
      </a:folHlink>
    </a:clrScheme>
    <a:fontScheme name="DOEE">
      <a:majorFont>
        <a:latin typeface="Century Gothic"/>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8C4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SIMPLE-TEMPLATE-4-3">
  <a:themeElements>
    <a:clrScheme name="DOEE Template 1">
      <a:dk1>
        <a:srgbClr val="262626"/>
      </a:dk1>
      <a:lt1>
        <a:sysClr val="window" lastClr="FFFFFF"/>
      </a:lt1>
      <a:dk2>
        <a:srgbClr val="3F3F3F"/>
      </a:dk2>
      <a:lt2>
        <a:srgbClr val="EEECE1"/>
      </a:lt2>
      <a:accent1>
        <a:srgbClr val="248C43"/>
      </a:accent1>
      <a:accent2>
        <a:srgbClr val="225B8B"/>
      </a:accent2>
      <a:accent3>
        <a:srgbClr val="BFEF25"/>
      </a:accent3>
      <a:accent4>
        <a:srgbClr val="1689CA"/>
      </a:accent4>
      <a:accent5>
        <a:srgbClr val="4BACC6"/>
      </a:accent5>
      <a:accent6>
        <a:srgbClr val="574370"/>
      </a:accent6>
      <a:hlink>
        <a:srgbClr val="7F7F7F"/>
      </a:hlink>
      <a:folHlink>
        <a:srgbClr val="B2A2C7"/>
      </a:folHlink>
    </a:clrScheme>
    <a:fontScheme name="DOEE">
      <a:majorFont>
        <a:latin typeface="Century Gothic"/>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8C4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5B1E558EA55E4AA661DC1F67F944C3" ma:contentTypeVersion="11" ma:contentTypeDescription="Create a new document." ma:contentTypeScope="" ma:versionID="f043ea3c5f6f494a7946586eed12148e">
  <xsd:schema xmlns:xsd="http://www.w3.org/2001/XMLSchema" xmlns:xs="http://www.w3.org/2001/XMLSchema" xmlns:p="http://schemas.microsoft.com/office/2006/metadata/properties" xmlns:ns3="aa2f4cd9-ffde-4f29-9099-6de86c436803" xmlns:ns4="085190e4-cc30-4ab3-ab28-0e8351ad8bb3" targetNamespace="http://schemas.microsoft.com/office/2006/metadata/properties" ma:root="true" ma:fieldsID="0cad2e80b4d1e08c77e799f94cb5a3a6" ns3:_="" ns4:_="">
    <xsd:import namespace="aa2f4cd9-ffde-4f29-9099-6de86c436803"/>
    <xsd:import namespace="085190e4-cc30-4ab3-ab28-0e8351ad8bb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2f4cd9-ffde-4f29-9099-6de86c43680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5190e4-cc30-4ab3-ab28-0e8351ad8bb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40DF8F-C07B-4A9B-B760-E46EEFF04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2f4cd9-ffde-4f29-9099-6de86c436803"/>
    <ds:schemaRef ds:uri="085190e4-cc30-4ab3-ab28-0e8351ad8b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76A06C-5CB9-4CEA-BBA1-67A58123A450}">
  <ds:schemaRefs>
    <ds:schemaRef ds:uri="http://schemas.microsoft.com/sharepoint/v3/contenttype/forms"/>
  </ds:schemaRefs>
</ds:datastoreItem>
</file>

<file path=customXml/itemProps3.xml><?xml version="1.0" encoding="utf-8"?>
<ds:datastoreItem xmlns:ds="http://schemas.openxmlformats.org/officeDocument/2006/customXml" ds:itemID="{8F502D59-724B-4FEF-A8E8-9BB54F767141}">
  <ds:schemaRefs>
    <ds:schemaRef ds:uri="aa2f4cd9-ffde-4f29-9099-6de86c43680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85190e4-cc30-4ab3-ab28-0e8351ad8bb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9929</TotalTime>
  <Words>2055</Words>
  <Application>Microsoft Office PowerPoint</Application>
  <PresentationFormat>On-screen Show (4:3)</PresentationFormat>
  <Paragraphs>208</Paragraphs>
  <Slides>14</Slides>
  <Notes>12</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SIMPLE-TEMPLATE-4-3</vt:lpstr>
      <vt:lpstr>Office Theme</vt:lpstr>
      <vt:lpstr>1_SIMPLE-TEMPLATE-4-3</vt:lpstr>
      <vt:lpstr>Status Update From the  CBP Plastic Pollution Action Team</vt:lpstr>
      <vt:lpstr>PowerPoint Presentation</vt:lpstr>
      <vt:lpstr>PowerPoint Presentation</vt:lpstr>
      <vt:lpstr>Workshop Format: Ecological Risk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ServUS</dc:creator>
  <cp:lastModifiedBy>Helps</cp:lastModifiedBy>
  <cp:revision>202</cp:revision>
  <dcterms:created xsi:type="dcterms:W3CDTF">2017-07-07T15:36:42Z</dcterms:created>
  <dcterms:modified xsi:type="dcterms:W3CDTF">2020-09-14T19:22:41Z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0x010100575B1E558EA55E4AA661DC1F67F944C3</vt:lpwstr>
  </property>
</Properties>
</file>