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821" r:id="rId3"/>
    <p:sldId id="822" r:id="rId4"/>
    <p:sldId id="786" r:id="rId5"/>
    <p:sldId id="787" r:id="rId6"/>
    <p:sldId id="788" r:id="rId7"/>
    <p:sldId id="823" r:id="rId8"/>
    <p:sldId id="824" r:id="rId9"/>
    <p:sldId id="825" r:id="rId10"/>
    <p:sldId id="82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235" autoAdjust="0"/>
  </p:normalViewPr>
  <p:slideViewPr>
    <p:cSldViewPr snapToGrid="0" showGuides="1">
      <p:cViewPr varScale="1">
        <p:scale>
          <a:sx n="54" d="100"/>
          <a:sy n="54" d="100"/>
        </p:scale>
        <p:origin x="3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5D737-740F-4E3F-8068-67426544A067}"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B198D-5220-4156-A845-E4904B4A1066}" type="slidenum">
              <a:rPr lang="en-US" smtClean="0"/>
              <a:t>‹#›</a:t>
            </a:fld>
            <a:endParaRPr lang="en-US"/>
          </a:p>
        </p:txBody>
      </p:sp>
    </p:spTree>
    <p:extLst>
      <p:ext uri="{BB962C8B-B14F-4D97-AF65-F5344CB8AC3E}">
        <p14:creationId xmlns:p14="http://schemas.microsoft.com/office/powerpoint/2010/main" val="283152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witter.com/hashtag/Baltic?src=hashtag_click"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twitter.com/BONUSBaltic" TargetMode="External"/><Relationship Id="rId4" Type="http://schemas.openxmlformats.org/officeDocument/2006/relationships/hyperlink" Target="https://twitter.com/hashtag/Chesapeake?src=hashtag_click"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science/article/abs/pii/S0025326X15000909"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tateofthebalticsea.helcom.fi/in-brief/our-baltic-sea/" TargetMode="External"/><Relationship Id="rId4" Type="http://schemas.openxmlformats.org/officeDocument/2006/relationships/hyperlink" Target="https://www.chesapeakebay.net/discover/fact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ateofthebalticsea.helcom.fi/in-brief/summary-of-findings/#pressures-on-the-baltic-se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rontiersin.org/files/Articles/416819/fmars-05-00422-HTML/image_m/fmars-05-00422-g005.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ateofthebalticsea.helcom.fi/in-brief/summary-of-finding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pa.gov/chesapeake-bay-tmdl/epa-final-evaluation-2016-2017-milestone-and-midpoint-progress-and-2018-201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after the meeting (shared on twitter: https://twitter.com/fowler_lara/status/1164906300318371843)</a:t>
            </a:r>
          </a:p>
          <a:p>
            <a:r>
              <a:rPr lang="en-US" sz="1200" b="0" i="0" kern="1200" dirty="0">
                <a:solidFill>
                  <a:schemeClr val="tx1"/>
                </a:solidFill>
                <a:effectLst/>
                <a:latin typeface="+mn-lt"/>
                <a:ea typeface="+mn-ea"/>
                <a:cs typeface="+mn-cs"/>
              </a:rPr>
              <a:t>1) There are a lot of great researchers focused on the </a:t>
            </a:r>
            <a:r>
              <a:rPr lang="en-US" sz="1200" b="0" i="0" u="none" strike="noStrike" kern="1200" dirty="0">
                <a:solidFill>
                  <a:schemeClr val="tx1"/>
                </a:solidFill>
                <a:effectLst/>
                <a:latin typeface="+mn-lt"/>
                <a:ea typeface="+mn-ea"/>
                <a:cs typeface="+mn-cs"/>
                <a:hlinkClick r:id="rId3"/>
              </a:rPr>
              <a:t>#Baltic</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2) While nutrient reductions have been made, more are needed, esp. from ag &amp; urban stormwater</a:t>
            </a:r>
          </a:p>
          <a:p>
            <a:r>
              <a:rPr lang="en-US" sz="1200" b="0" i="0" kern="1200" dirty="0">
                <a:solidFill>
                  <a:schemeClr val="tx1"/>
                </a:solidFill>
                <a:effectLst/>
                <a:latin typeface="+mn-lt"/>
                <a:ea typeface="+mn-ea"/>
                <a:cs typeface="+mn-cs"/>
              </a:rPr>
              <a:t>3) Like in the </a:t>
            </a:r>
            <a:r>
              <a:rPr lang="en-US" sz="1200" b="0" i="0" u="none" strike="noStrike" kern="1200" dirty="0">
                <a:solidFill>
                  <a:schemeClr val="tx1"/>
                </a:solidFill>
                <a:effectLst/>
                <a:latin typeface="+mn-lt"/>
                <a:ea typeface="+mn-ea"/>
                <a:cs typeface="+mn-cs"/>
                <a:hlinkClick r:id="rId4"/>
              </a:rPr>
              <a:t>#Chesapeake</a:t>
            </a:r>
            <a:r>
              <a:rPr lang="en-US" sz="1200" b="0" i="0" kern="1200" dirty="0">
                <a:solidFill>
                  <a:schemeClr val="tx1"/>
                </a:solidFill>
                <a:effectLst/>
                <a:latin typeface="+mn-lt"/>
                <a:ea typeface="+mn-ea"/>
                <a:cs typeface="+mn-cs"/>
              </a:rPr>
              <a:t>, there are no easy answers. </a:t>
            </a:r>
          </a:p>
          <a:p>
            <a:r>
              <a:rPr lang="en-US" sz="1200" b="0" i="0" kern="1200" dirty="0">
                <a:solidFill>
                  <a:schemeClr val="tx1"/>
                </a:solidFill>
                <a:effectLst/>
                <a:latin typeface="+mn-lt"/>
                <a:ea typeface="+mn-ea"/>
                <a:cs typeface="+mn-cs"/>
              </a:rPr>
              <a:t>4) There is a need to better engage social science researchers, stakeholders, and decision makers</a:t>
            </a:r>
          </a:p>
          <a:p>
            <a:r>
              <a:rPr lang="en-US" sz="1200" b="0" i="0" kern="1200" dirty="0">
                <a:solidFill>
                  <a:schemeClr val="tx1"/>
                </a:solidFill>
                <a:effectLst/>
                <a:latin typeface="+mn-lt"/>
                <a:ea typeface="+mn-ea"/>
                <a:cs typeface="+mn-cs"/>
              </a:rPr>
              <a:t>5) The science--&gt; policy gap is sizable, but people are actively working to address it. </a:t>
            </a:r>
          </a:p>
          <a:p>
            <a:r>
              <a:rPr lang="en-US" sz="1200" b="0" i="0" kern="1200" dirty="0">
                <a:solidFill>
                  <a:schemeClr val="tx1"/>
                </a:solidFill>
                <a:effectLst/>
                <a:latin typeface="+mn-lt"/>
                <a:ea typeface="+mn-ea"/>
                <a:cs typeface="+mn-cs"/>
              </a:rPr>
              <a:t>6) Many existing challenges remain: importantly, the impact of people on the system through ag, fishing, tourism, etc. </a:t>
            </a:r>
          </a:p>
          <a:p>
            <a:r>
              <a:rPr lang="en-US" sz="1200" b="0" i="0" kern="1200" dirty="0">
                <a:solidFill>
                  <a:schemeClr val="tx1"/>
                </a:solidFill>
                <a:effectLst/>
                <a:latin typeface="+mn-lt"/>
                <a:ea typeface="+mn-ea"/>
                <a:cs typeface="+mn-cs"/>
              </a:rPr>
              <a:t>7) New challenges are coming: contaminants of emerging (emerged) concern, climate change. </a:t>
            </a:r>
          </a:p>
          <a:p>
            <a:r>
              <a:rPr lang="en-US" sz="1200" b="0" i="0" kern="1200" dirty="0">
                <a:solidFill>
                  <a:schemeClr val="tx1"/>
                </a:solidFill>
                <a:effectLst/>
                <a:latin typeface="+mn-lt"/>
                <a:ea typeface="+mn-ea"/>
                <a:cs typeface="+mn-cs"/>
              </a:rPr>
              <a:t>8) There is a regular and common call for better cooperation across all scales: local, regional, national, international. </a:t>
            </a:r>
          </a:p>
          <a:p>
            <a:r>
              <a:rPr lang="en-US" sz="1200" b="0" i="0" kern="1200" dirty="0">
                <a:solidFill>
                  <a:schemeClr val="tx1"/>
                </a:solidFill>
                <a:effectLst/>
                <a:latin typeface="+mn-lt"/>
                <a:ea typeface="+mn-ea"/>
                <a:cs typeface="+mn-cs"/>
              </a:rPr>
              <a:t>9) It sounds like </a:t>
            </a:r>
            <a:r>
              <a:rPr lang="en-US" sz="1200" b="0" i="0" u="none" strike="noStrike" kern="1200" dirty="0">
                <a:solidFill>
                  <a:schemeClr val="tx1"/>
                </a:solidFill>
                <a:effectLst/>
                <a:latin typeface="+mn-lt"/>
                <a:ea typeface="+mn-ea"/>
                <a:cs typeface="+mn-cs"/>
                <a:hlinkClick r:id="rId5"/>
              </a:rPr>
              <a:t>@</a:t>
            </a:r>
            <a:r>
              <a:rPr lang="en-US" sz="1200" b="0" i="0" u="none" strike="noStrike" kern="1200" dirty="0" err="1">
                <a:solidFill>
                  <a:schemeClr val="tx1"/>
                </a:solidFill>
                <a:effectLst/>
                <a:latin typeface="+mn-lt"/>
                <a:ea typeface="+mn-ea"/>
                <a:cs typeface="+mn-cs"/>
                <a:hlinkClick r:id="rId5"/>
              </a:rPr>
              <a:t>BONUSBaltic</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has helped with funding critical research; loss of funding or lack of renewal of funding would have a big impact </a:t>
            </a:r>
          </a:p>
          <a:p>
            <a:r>
              <a:rPr lang="en-US" sz="1200" b="0" i="0" kern="1200" dirty="0">
                <a:solidFill>
                  <a:schemeClr val="tx1"/>
                </a:solidFill>
                <a:effectLst/>
                <a:latin typeface="+mn-lt"/>
                <a:ea typeface="+mn-ea"/>
                <a:cs typeface="+mn-cs"/>
              </a:rPr>
              <a:t>10) I could have substituted the word "Baltic" for the word "Chesapeake Bay" over the last few days. We are having the same conversations (almost verbatim). The point has been made by others that we should be coordinating more not only within regions, but between regions.</a:t>
            </a:r>
            <a:endParaRPr lang="en-US" dirty="0"/>
          </a:p>
        </p:txBody>
      </p:sp>
      <p:sp>
        <p:nvSpPr>
          <p:cNvPr id="4" name="Slide Number Placeholder 3"/>
          <p:cNvSpPr>
            <a:spLocks noGrp="1"/>
          </p:cNvSpPr>
          <p:nvPr>
            <p:ph type="sldNum" sz="quarter" idx="5"/>
          </p:nvPr>
        </p:nvSpPr>
        <p:spPr/>
        <p:txBody>
          <a:bodyPr/>
          <a:lstStyle/>
          <a:p>
            <a:fld id="{C44B198D-5220-4156-A845-E4904B4A1066}" type="slidenum">
              <a:rPr lang="en-US" smtClean="0"/>
              <a:t>3</a:t>
            </a:fld>
            <a:endParaRPr lang="en-US"/>
          </a:p>
        </p:txBody>
      </p:sp>
    </p:spTree>
    <p:extLst>
      <p:ext uri="{BB962C8B-B14F-4D97-AF65-F5344CB8AC3E}">
        <p14:creationId xmlns:p14="http://schemas.microsoft.com/office/powerpoint/2010/main" val="307944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Iho</a:t>
            </a:r>
            <a:r>
              <a:rPr lang="en-US" dirty="0"/>
              <a:t> et al: </a:t>
            </a:r>
            <a:r>
              <a:rPr lang="en-US" dirty="0">
                <a:hlinkClick r:id="rId3"/>
              </a:rPr>
              <a:t>https://www.sciencedirect.com/science/article/abs/pii/S0025326X15000909</a:t>
            </a:r>
            <a:endParaRPr lang="en-US" dirty="0"/>
          </a:p>
          <a:p>
            <a:r>
              <a:rPr lang="en-US" dirty="0"/>
              <a:t>Bay Program: </a:t>
            </a:r>
            <a:r>
              <a:rPr lang="en-US" dirty="0">
                <a:hlinkClick r:id="rId4"/>
              </a:rPr>
              <a:t>https://www.chesapeakebay.net/discover/facts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HELCOM: </a:t>
            </a:r>
            <a:r>
              <a:rPr lang="en-US" dirty="0">
                <a:hlinkClick r:id="rId5"/>
              </a:rPr>
              <a:t>http://stateofthebalticsea.helcom.fi/in-brief/our-baltic-sea/</a:t>
            </a:r>
            <a:endParaRPr lang="en-US" dirty="0"/>
          </a:p>
          <a:p>
            <a:endParaRPr lang="en-US" dirty="0"/>
          </a:p>
        </p:txBody>
      </p:sp>
      <p:sp>
        <p:nvSpPr>
          <p:cNvPr id="4" name="Slide Number Placeholder 3"/>
          <p:cNvSpPr>
            <a:spLocks noGrp="1"/>
          </p:cNvSpPr>
          <p:nvPr>
            <p:ph type="sldNum" sz="quarter" idx="10"/>
          </p:nvPr>
        </p:nvSpPr>
        <p:spPr/>
        <p:txBody>
          <a:bodyPr/>
          <a:lstStyle/>
          <a:p>
            <a:fld id="{9B03C856-D842-4919-9D83-7D4C1171054F}" type="slidenum">
              <a:rPr lang="en-US" smtClean="0"/>
              <a:pPr/>
              <a:t>4</a:t>
            </a:fld>
            <a:endParaRPr lang="en-US" dirty="0"/>
          </a:p>
        </p:txBody>
      </p:sp>
    </p:spTree>
    <p:extLst>
      <p:ext uri="{BB962C8B-B14F-4D97-AF65-F5344CB8AC3E}">
        <p14:creationId xmlns:p14="http://schemas.microsoft.com/office/powerpoint/2010/main" val="286374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Sources: </a:t>
            </a:r>
          </a:p>
          <a:p>
            <a:endParaRPr lang="en-US" dirty="0"/>
          </a:p>
          <a:p>
            <a:r>
              <a:rPr lang="en-US" b="0" dirty="0"/>
              <a:t>HELCOM State of the Baltic: </a:t>
            </a:r>
            <a:r>
              <a:rPr lang="en-US" b="0" dirty="0">
                <a:hlinkClick r:id="rId3"/>
              </a:rPr>
              <a:t>http://stateofthebalticsea.helcom.fi/in-brief/summary-of-findings/#pressures-on-the-baltic-sea</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Zhang et al 2018, </a:t>
            </a:r>
            <a:r>
              <a:rPr lang="en-US" sz="1200" b="0" i="0" kern="1200" dirty="0">
                <a:solidFill>
                  <a:schemeClr val="tx1"/>
                </a:solidFill>
                <a:effectLst/>
                <a:latin typeface="+mn-lt"/>
                <a:ea typeface="+mn-ea"/>
                <a:cs typeface="+mn-cs"/>
              </a:rPr>
              <a:t>Chesapeake Bay Dissolved Oxygen Criterion Attainment Deficit: Three Decades of Temporal and Spatial Patterns: </a:t>
            </a:r>
            <a:r>
              <a:rPr lang="en-US" b="0" dirty="0">
                <a:hlinkClick r:id="rId4"/>
              </a:rPr>
              <a:t>https://www.frontiersin.org/files/Articles/416819/fmars-05-00422-HTML/image_m/fmars-05-00422-g005.jpg</a:t>
            </a:r>
            <a:endParaRPr lang="en-US" b="0" dirty="0"/>
          </a:p>
          <a:p>
            <a:r>
              <a:rPr lang="fr-FR" b="0" dirty="0" err="1"/>
              <a:t>Reusch</a:t>
            </a:r>
            <a:r>
              <a:rPr lang="fr-FR" b="0" dirty="0"/>
              <a:t> et al., </a:t>
            </a:r>
            <a:r>
              <a:rPr lang="fr-FR" b="0" dirty="0" err="1"/>
              <a:t>Sci</a:t>
            </a:r>
            <a:r>
              <a:rPr lang="fr-FR" b="0" dirty="0"/>
              <a:t>. Adv. 2018;</a:t>
            </a:r>
          </a:p>
          <a:p>
            <a:endParaRPr lang="fr-FR" dirty="0"/>
          </a:p>
          <a:p>
            <a:r>
              <a:rPr lang="fr-FR" dirty="0" err="1"/>
              <a:t>Reusch</a:t>
            </a:r>
            <a:r>
              <a:rPr lang="fr-FR" dirty="0"/>
              <a:t> et al: « </a:t>
            </a:r>
            <a:r>
              <a:rPr lang="en-US" dirty="0"/>
              <a:t>To fully meet the targets outlined under the BSAP, current N and P loads need to be reduced a further 13 and 41%, respectively (75), whereas, for many coastal water bodies, the requirements for complete compliance with target loads are even higher. Unfortunately, nutrients are maintained in the ecosystem on decadal or even centennial scales because of large pools stored in the sediments. P release from sediments, in particular, will continue for several decades after the load reduction (18), which is likely to be a problem also for other world regions, particularly in coastal brackish areas. Second, it appears that increased N fixation by cyanobacteria stimulated by P release specifically in hypoxic areas counteracts the decreasing nutrient inputs (77). In addition, climate warming will make the ecosystem more vulnerable to nutrient loads (15) and could even result in increased N loads from agricultural areas due to increased run-off from land under altered precipitation patterns.”</a:t>
            </a:r>
          </a:p>
          <a:p>
            <a:endParaRPr lang="en-US" dirty="0"/>
          </a:p>
          <a:p>
            <a:r>
              <a:rPr lang="en-US" dirty="0"/>
              <a:t>Re: ag: “even ambitious nutrient reduction goals may now be offset by increased freshwater run-off, enhanced nutrient remineralization, and water stratification due to ocean warming” (Rausch et al. 2018). </a:t>
            </a:r>
          </a:p>
        </p:txBody>
      </p:sp>
      <p:sp>
        <p:nvSpPr>
          <p:cNvPr id="4" name="Slide Number Placeholder 3"/>
          <p:cNvSpPr>
            <a:spLocks noGrp="1"/>
          </p:cNvSpPr>
          <p:nvPr>
            <p:ph type="sldNum" sz="quarter" idx="10"/>
          </p:nvPr>
        </p:nvSpPr>
        <p:spPr/>
        <p:txBody>
          <a:bodyPr/>
          <a:lstStyle/>
          <a:p>
            <a:fld id="{9B03C856-D842-4919-9D83-7D4C1171054F}" type="slidenum">
              <a:rPr lang="en-US" smtClean="0"/>
              <a:pPr/>
              <a:t>5</a:t>
            </a:fld>
            <a:endParaRPr lang="en-US" dirty="0"/>
          </a:p>
        </p:txBody>
      </p:sp>
    </p:spTree>
    <p:extLst>
      <p:ext uri="{BB962C8B-B14F-4D97-AF65-F5344CB8AC3E}">
        <p14:creationId xmlns:p14="http://schemas.microsoft.com/office/powerpoint/2010/main" val="406384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Sources:</a:t>
            </a:r>
          </a:p>
          <a:p>
            <a:endParaRPr lang="en-US" dirty="0"/>
          </a:p>
          <a:p>
            <a:r>
              <a:rPr lang="en-US" dirty="0"/>
              <a:t>HELCOM State of the Baltic Sea: </a:t>
            </a:r>
            <a:r>
              <a:rPr lang="en-US" dirty="0">
                <a:hlinkClick r:id="rId3"/>
              </a:rPr>
              <a:t>http://stateofthebalticsea.helcom.fi/in-brief/summary-of-findings/</a:t>
            </a:r>
            <a:endParaRPr lang="en-US" dirty="0"/>
          </a:p>
          <a:p>
            <a:r>
              <a:rPr lang="en-US" dirty="0"/>
              <a:t>EPA 2017 Mid Point Assessment: </a:t>
            </a:r>
            <a:r>
              <a:rPr lang="en-US" dirty="0">
                <a:hlinkClick r:id="rId4"/>
              </a:rPr>
              <a:t>https://www.epa.gov/chesapeake-bay-tmdl/epa-final-evaluation-2016-2017-milestone-and-midpoint-progress-and-2018-2019</a:t>
            </a:r>
            <a:endParaRPr lang="en-US" dirty="0"/>
          </a:p>
        </p:txBody>
      </p:sp>
      <p:sp>
        <p:nvSpPr>
          <p:cNvPr id="4" name="Slide Number Placeholder 3"/>
          <p:cNvSpPr>
            <a:spLocks noGrp="1"/>
          </p:cNvSpPr>
          <p:nvPr>
            <p:ph type="sldNum" sz="quarter" idx="10"/>
          </p:nvPr>
        </p:nvSpPr>
        <p:spPr/>
        <p:txBody>
          <a:bodyPr/>
          <a:lstStyle/>
          <a:p>
            <a:fld id="{9B03C856-D842-4919-9D83-7D4C1171054F}" type="slidenum">
              <a:rPr lang="en-US" smtClean="0"/>
              <a:pPr/>
              <a:t>6</a:t>
            </a:fld>
            <a:endParaRPr lang="en-US" dirty="0"/>
          </a:p>
        </p:txBody>
      </p:sp>
    </p:spTree>
    <p:extLst>
      <p:ext uri="{BB962C8B-B14F-4D97-AF65-F5344CB8AC3E}">
        <p14:creationId xmlns:p14="http://schemas.microsoft.com/office/powerpoint/2010/main" val="240844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03C856-D842-4919-9D83-7D4C1171054F}" type="slidenum">
              <a:rPr lang="en-US" smtClean="0"/>
              <a:pPr/>
              <a:t>7</a:t>
            </a:fld>
            <a:endParaRPr lang="en-US" dirty="0"/>
          </a:p>
        </p:txBody>
      </p:sp>
    </p:spTree>
    <p:extLst>
      <p:ext uri="{BB962C8B-B14F-4D97-AF65-F5344CB8AC3E}">
        <p14:creationId xmlns:p14="http://schemas.microsoft.com/office/powerpoint/2010/main" val="3219739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03C856-D842-4919-9D83-7D4C1171054F}" type="slidenum">
              <a:rPr lang="en-US" smtClean="0"/>
              <a:pPr/>
              <a:t>8</a:t>
            </a:fld>
            <a:endParaRPr lang="en-US" dirty="0"/>
          </a:p>
        </p:txBody>
      </p:sp>
    </p:spTree>
    <p:extLst>
      <p:ext uri="{BB962C8B-B14F-4D97-AF65-F5344CB8AC3E}">
        <p14:creationId xmlns:p14="http://schemas.microsoft.com/office/powerpoint/2010/main" val="229572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03C856-D842-4919-9D83-7D4C1171054F}" type="slidenum">
              <a:rPr lang="en-US" smtClean="0"/>
              <a:pPr/>
              <a:t>9</a:t>
            </a:fld>
            <a:endParaRPr lang="en-US" dirty="0"/>
          </a:p>
        </p:txBody>
      </p:sp>
    </p:spTree>
    <p:extLst>
      <p:ext uri="{BB962C8B-B14F-4D97-AF65-F5344CB8AC3E}">
        <p14:creationId xmlns:p14="http://schemas.microsoft.com/office/powerpoint/2010/main" val="284472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6F82-7EFE-4640-95E6-946965A2C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80736E-9688-4E7E-9CF0-C9A2D978D4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19ECD-54A2-4249-B11F-1C7224AB800D}"/>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4EB6BC5E-4560-4464-87BE-1657F237B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DDC32-C248-4C51-99F5-9C97DBC80549}"/>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201729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ED2E-308B-4F55-8773-214D817966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864CB9-0537-4E88-93BC-94F1EBAA2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21456-6C27-44C4-B355-AC43ACC3DE97}"/>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F14F1539-E85D-42BD-BEE4-0DCE67187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E3C9A-868F-4CAF-940E-36BE61D571F6}"/>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337992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9611F-AA61-41AD-8B75-64ED3571B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4E170-C799-4D8F-83A3-4B10F23BE5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464BB-C050-479E-9F1E-B1AA3A11320A}"/>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D70F1658-5F9D-47C5-A93F-C7BAA9D8C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B7B10-2467-4FE7-904E-192F8EF2FF26}"/>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328691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3C0A-81C9-4143-A34B-F51A5CA09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557EE-E147-457E-8C93-E634EA74E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3E36-7364-45D6-9F5D-A1A659E48D02}"/>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EE265C5C-5ACF-49A2-9E98-4849ED999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E5B30-6D1D-4C8C-B084-E410882A68CF}"/>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202230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8CA0-AFA3-4214-A387-43E521888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38BD74-719F-4AA8-945C-1F0903858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44DE9-00BB-4F8E-8F94-944F7371404A}"/>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6E6078A6-973E-4CCA-82D4-33638844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DD9AB-F4AD-4177-B08E-33452CBE4C1E}"/>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120597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A586-1C6E-4096-A2EF-A0039D088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036FB-B48D-4AA7-9FBC-5C1C453C92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DA052-442F-4D56-A894-70B2F883A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CF38BF-DD94-4D21-8EDA-2099C7EC171D}"/>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6" name="Footer Placeholder 5">
            <a:extLst>
              <a:ext uri="{FF2B5EF4-FFF2-40B4-BE49-F238E27FC236}">
                <a16:creationId xmlns:a16="http://schemas.microsoft.com/office/drawing/2014/main" id="{7DCF6E3B-7ECC-4BB7-8ABF-003118C15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FDAAF0-EEB9-4ADA-B94E-139C56D37075}"/>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331337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A5F8-0B16-49A5-9FE7-139EC86819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721FE6-324E-4E59-878E-EE50B02F2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E9B6B8-0B6E-4B70-8B67-FDF1F78E1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E68C38-FF47-4315-98AB-CF15B04DC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E2E40A-221E-4388-8775-B1EA8AE0B3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991502-410D-4E72-9DF3-245079D387B5}"/>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8" name="Footer Placeholder 7">
            <a:extLst>
              <a:ext uri="{FF2B5EF4-FFF2-40B4-BE49-F238E27FC236}">
                <a16:creationId xmlns:a16="http://schemas.microsoft.com/office/drawing/2014/main" id="{E9351B7B-77F4-4682-81FE-98840F9DF6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9C37B-7EC6-4380-874C-1D62560F09FD}"/>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12543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EC3D-2C47-4B67-BCE3-F3D72C73E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14F9F-6036-40F1-999C-9F6AC5E2D97A}"/>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4" name="Footer Placeholder 3">
            <a:extLst>
              <a:ext uri="{FF2B5EF4-FFF2-40B4-BE49-F238E27FC236}">
                <a16:creationId xmlns:a16="http://schemas.microsoft.com/office/drawing/2014/main" id="{AA5CC333-303F-48BC-A668-5E70224DA5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EF016-5B36-45B4-A540-7A4D646F9453}"/>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406084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03F09-5F2A-41D1-A9C1-B7DB8B819A3C}"/>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3" name="Footer Placeholder 2">
            <a:extLst>
              <a:ext uri="{FF2B5EF4-FFF2-40B4-BE49-F238E27FC236}">
                <a16:creationId xmlns:a16="http://schemas.microsoft.com/office/drawing/2014/main" id="{FA0CC0FB-BB00-429D-8D60-B830CD72FB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A2C7A-5B2A-4147-B4D0-AC7EA93D2445}"/>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81628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29D7-C33C-4583-9B01-BC89F31F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957FC2-B9FB-4123-9838-18046FDE5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380E7-8C82-4317-97C1-22F66BA1C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3B43C-974C-40D5-B982-7D122954F2B8}"/>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6" name="Footer Placeholder 5">
            <a:extLst>
              <a:ext uri="{FF2B5EF4-FFF2-40B4-BE49-F238E27FC236}">
                <a16:creationId xmlns:a16="http://schemas.microsoft.com/office/drawing/2014/main" id="{70C548F6-A1CB-4B67-898E-1689A64BB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BA060-D9B0-498E-98CE-D565CE94FD89}"/>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213439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844E-B9A7-4979-8941-C9879EA2A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1B072-54A1-48BF-B91D-AA5C2BB6D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F943C-1FE9-48B5-ACFE-F1971B767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22A44-39B7-42D2-9460-EAB6484F1331}"/>
              </a:ext>
            </a:extLst>
          </p:cNvPr>
          <p:cNvSpPr>
            <a:spLocks noGrp="1"/>
          </p:cNvSpPr>
          <p:nvPr>
            <p:ph type="dt" sz="half" idx="10"/>
          </p:nvPr>
        </p:nvSpPr>
        <p:spPr/>
        <p:txBody>
          <a:bodyPr/>
          <a:lstStyle/>
          <a:p>
            <a:fld id="{C23BA98C-DB07-47AA-AA88-137397FB5AD6}" type="datetimeFigureOut">
              <a:rPr lang="en-US" smtClean="0"/>
              <a:t>9/15/2020</a:t>
            </a:fld>
            <a:endParaRPr lang="en-US"/>
          </a:p>
        </p:txBody>
      </p:sp>
      <p:sp>
        <p:nvSpPr>
          <p:cNvPr id="6" name="Footer Placeholder 5">
            <a:extLst>
              <a:ext uri="{FF2B5EF4-FFF2-40B4-BE49-F238E27FC236}">
                <a16:creationId xmlns:a16="http://schemas.microsoft.com/office/drawing/2014/main" id="{DE2338F8-CB62-4C39-B135-98D35D197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33C97-8AC9-464B-B709-2A6C4AC47DB6}"/>
              </a:ext>
            </a:extLst>
          </p:cNvPr>
          <p:cNvSpPr>
            <a:spLocks noGrp="1"/>
          </p:cNvSpPr>
          <p:nvPr>
            <p:ph type="sldNum" sz="quarter" idx="12"/>
          </p:nvPr>
        </p:nvSpPr>
        <p:spPr/>
        <p:txBody>
          <a:bodyPr/>
          <a:lstStyle/>
          <a:p>
            <a:fld id="{3BBC094F-76DA-4B41-BC01-7F60F367FA65}" type="slidenum">
              <a:rPr lang="en-US" smtClean="0"/>
              <a:t>‹#›</a:t>
            </a:fld>
            <a:endParaRPr lang="en-US"/>
          </a:p>
        </p:txBody>
      </p:sp>
    </p:spTree>
    <p:extLst>
      <p:ext uri="{BB962C8B-B14F-4D97-AF65-F5344CB8AC3E}">
        <p14:creationId xmlns:p14="http://schemas.microsoft.com/office/powerpoint/2010/main" val="330997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FE293-62FB-4B16-AC10-18240A42D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7F125-3B29-4895-A2B3-839E26AB1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7A345-D122-40CE-B6A2-A3890F41C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BA98C-DB07-47AA-AA88-137397FB5AD6}" type="datetimeFigureOut">
              <a:rPr lang="en-US" smtClean="0"/>
              <a:t>9/15/2020</a:t>
            </a:fld>
            <a:endParaRPr lang="en-US"/>
          </a:p>
        </p:txBody>
      </p:sp>
      <p:sp>
        <p:nvSpPr>
          <p:cNvPr id="5" name="Footer Placeholder 4">
            <a:extLst>
              <a:ext uri="{FF2B5EF4-FFF2-40B4-BE49-F238E27FC236}">
                <a16:creationId xmlns:a16="http://schemas.microsoft.com/office/drawing/2014/main" id="{18AEC208-B692-4502-A077-74C514E5B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173E49-14C4-4B6C-8D3F-DD35EA351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C094F-76DA-4B41-BC01-7F60F367FA65}" type="slidenum">
              <a:rPr lang="en-US" smtClean="0"/>
              <a:t>‹#›</a:t>
            </a:fld>
            <a:endParaRPr lang="en-US"/>
          </a:p>
        </p:txBody>
      </p:sp>
    </p:spTree>
    <p:extLst>
      <p:ext uri="{BB962C8B-B14F-4D97-AF65-F5344CB8AC3E}">
        <p14:creationId xmlns:p14="http://schemas.microsoft.com/office/powerpoint/2010/main" val="1644561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www.helcom.fi/baltic-sea-action-pla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4BF6-0010-42EC-8557-6C056C0B9B50}"/>
              </a:ext>
            </a:extLst>
          </p:cNvPr>
          <p:cNvSpPr>
            <a:spLocks noGrp="1"/>
          </p:cNvSpPr>
          <p:nvPr>
            <p:ph type="ctrTitle"/>
          </p:nvPr>
        </p:nvSpPr>
        <p:spPr/>
        <p:txBody>
          <a:bodyPr/>
          <a:lstStyle/>
          <a:p>
            <a:r>
              <a:rPr lang="en-US" dirty="0"/>
              <a:t>Lessons from the Baltic Sea</a:t>
            </a:r>
          </a:p>
        </p:txBody>
      </p:sp>
      <p:sp>
        <p:nvSpPr>
          <p:cNvPr id="3" name="Subtitle 2">
            <a:extLst>
              <a:ext uri="{FF2B5EF4-FFF2-40B4-BE49-F238E27FC236}">
                <a16:creationId xmlns:a16="http://schemas.microsoft.com/office/drawing/2014/main" id="{4A83A765-9B33-46AD-9374-D3C0C889F965}"/>
              </a:ext>
            </a:extLst>
          </p:cNvPr>
          <p:cNvSpPr>
            <a:spLocks noGrp="1"/>
          </p:cNvSpPr>
          <p:nvPr>
            <p:ph type="subTitle" idx="1"/>
          </p:nvPr>
        </p:nvSpPr>
        <p:spPr>
          <a:xfrm>
            <a:off x="1524000" y="4536758"/>
            <a:ext cx="9144000" cy="1655762"/>
          </a:xfrm>
        </p:spPr>
        <p:txBody>
          <a:bodyPr/>
          <a:lstStyle/>
          <a:p>
            <a:r>
              <a:rPr lang="en-US" dirty="0"/>
              <a:t>Lara Fowler, Penn State</a:t>
            </a:r>
          </a:p>
          <a:p>
            <a:r>
              <a:rPr lang="en-US" dirty="0"/>
              <a:t>STAC Quarterly Meeting, 15 September 2020</a:t>
            </a:r>
          </a:p>
        </p:txBody>
      </p:sp>
    </p:spTree>
    <p:extLst>
      <p:ext uri="{BB962C8B-B14F-4D97-AF65-F5344CB8AC3E}">
        <p14:creationId xmlns:p14="http://schemas.microsoft.com/office/powerpoint/2010/main" val="1562972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4BF6-0010-42EC-8557-6C056C0B9B50}"/>
              </a:ext>
            </a:extLst>
          </p:cNvPr>
          <p:cNvSpPr>
            <a:spLocks noGrp="1"/>
          </p:cNvSpPr>
          <p:nvPr>
            <p:ph type="ctrTitle"/>
          </p:nvPr>
        </p:nvSpPr>
        <p:spPr/>
        <p:txBody>
          <a:bodyPr/>
          <a:lstStyle/>
          <a:p>
            <a:r>
              <a:rPr lang="en-US" dirty="0"/>
              <a:t>Questions/discussion?</a:t>
            </a:r>
          </a:p>
        </p:txBody>
      </p:sp>
      <p:sp>
        <p:nvSpPr>
          <p:cNvPr id="3" name="Subtitle 2">
            <a:extLst>
              <a:ext uri="{FF2B5EF4-FFF2-40B4-BE49-F238E27FC236}">
                <a16:creationId xmlns:a16="http://schemas.microsoft.com/office/drawing/2014/main" id="{4A83A765-9B33-46AD-9374-D3C0C889F965}"/>
              </a:ext>
            </a:extLst>
          </p:cNvPr>
          <p:cNvSpPr>
            <a:spLocks noGrp="1"/>
          </p:cNvSpPr>
          <p:nvPr>
            <p:ph type="subTitle" idx="1"/>
          </p:nvPr>
        </p:nvSpPr>
        <p:spPr>
          <a:xfrm>
            <a:off x="1524000" y="4536758"/>
            <a:ext cx="9144000" cy="1655762"/>
          </a:xfrm>
        </p:spPr>
        <p:txBody>
          <a:bodyPr/>
          <a:lstStyle/>
          <a:p>
            <a:r>
              <a:rPr lang="en-US" dirty="0"/>
              <a:t>Lara Fowler, Penn State</a:t>
            </a:r>
          </a:p>
          <a:p>
            <a:r>
              <a:rPr lang="en-US" dirty="0"/>
              <a:t>lbf10@psu.edu</a:t>
            </a:r>
          </a:p>
        </p:txBody>
      </p:sp>
    </p:spTree>
    <p:extLst>
      <p:ext uri="{BB962C8B-B14F-4D97-AF65-F5344CB8AC3E}">
        <p14:creationId xmlns:p14="http://schemas.microsoft.com/office/powerpoint/2010/main" val="131950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1">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4" y="802955"/>
            <a:ext cx="5711815" cy="1455996"/>
          </a:xfrm>
        </p:spPr>
        <p:txBody>
          <a:bodyPr>
            <a:normAutofit fontScale="90000"/>
          </a:bodyPr>
          <a:lstStyle/>
          <a:p>
            <a:pPr algn="ctr"/>
            <a:r>
              <a:rPr lang="en-US" sz="3100" b="1" dirty="0">
                <a:solidFill>
                  <a:srgbClr val="000000"/>
                </a:solidFill>
                <a:latin typeface="+mn-lt"/>
              </a:rPr>
              <a:t>Opportunity from Fulbright Sweden</a:t>
            </a:r>
            <a:br>
              <a:rPr lang="en-US" sz="3100" b="1" dirty="0">
                <a:solidFill>
                  <a:srgbClr val="000000"/>
                </a:solidFill>
                <a:latin typeface="+mn-lt"/>
              </a:rPr>
            </a:br>
            <a:r>
              <a:rPr lang="en-US" sz="3100" b="1" dirty="0">
                <a:solidFill>
                  <a:srgbClr val="000000"/>
                </a:solidFill>
                <a:latin typeface="+mn-lt"/>
              </a:rPr>
              <a:t> Aug. 2019- May 2020</a:t>
            </a:r>
            <a:br>
              <a:rPr lang="en-US" sz="3100" b="1" dirty="0">
                <a:solidFill>
                  <a:srgbClr val="000000"/>
                </a:solidFill>
                <a:latin typeface="+mn-lt"/>
              </a:rPr>
            </a:br>
            <a:endParaRPr lang="en-US" sz="3100" b="1" dirty="0">
              <a:solidFill>
                <a:srgbClr val="000000"/>
              </a:solidFill>
              <a:latin typeface="+mn-lt"/>
            </a:endParaRPr>
          </a:p>
        </p:txBody>
      </p:sp>
      <p:sp>
        <p:nvSpPr>
          <p:cNvPr id="26"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3ABD8D0-E1FB-4E3C-B201-1B1F355071F0}"/>
              </a:ext>
            </a:extLst>
          </p:cNvPr>
          <p:cNvPicPr>
            <a:picLocks noChangeAspect="1"/>
          </p:cNvPicPr>
          <p:nvPr/>
        </p:nvPicPr>
        <p:blipFill>
          <a:blip r:embed="rId3"/>
          <a:stretch>
            <a:fillRect/>
          </a:stretch>
        </p:blipFill>
        <p:spPr>
          <a:xfrm>
            <a:off x="2441496" y="311237"/>
            <a:ext cx="2532690" cy="1165037"/>
          </a:xfrm>
          <a:prstGeom prst="rect">
            <a:avLst/>
          </a:prstGeom>
        </p:spPr>
      </p:pic>
      <p:sp>
        <p:nvSpPr>
          <p:cNvPr id="2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AC44F8E-DE9B-4695-BDAB-E95E0322901D}"/>
              </a:ext>
            </a:extLst>
          </p:cNvPr>
          <p:cNvPicPr>
            <a:picLocks noChangeAspect="1"/>
          </p:cNvPicPr>
          <p:nvPr/>
        </p:nvPicPr>
        <p:blipFill>
          <a:blip r:embed="rId4"/>
          <a:stretch>
            <a:fillRect/>
          </a:stretch>
        </p:blipFill>
        <p:spPr>
          <a:xfrm>
            <a:off x="866070" y="3875314"/>
            <a:ext cx="2670429" cy="2670429"/>
          </a:xfrm>
          <a:prstGeom prst="rect">
            <a:avLst/>
          </a:prstGeom>
        </p:spPr>
      </p:pic>
      <p:sp>
        <p:nvSpPr>
          <p:cNvPr id="3" name="Content Placeholder 2"/>
          <p:cNvSpPr>
            <a:spLocks noGrp="1"/>
          </p:cNvSpPr>
          <p:nvPr>
            <p:ph idx="1"/>
          </p:nvPr>
        </p:nvSpPr>
        <p:spPr>
          <a:xfrm>
            <a:off x="5325747" y="2055669"/>
            <a:ext cx="6483095" cy="3639289"/>
          </a:xfrm>
        </p:spPr>
        <p:txBody>
          <a:bodyPr anchor="ctr">
            <a:normAutofit/>
          </a:bodyPr>
          <a:lstStyle/>
          <a:p>
            <a:r>
              <a:rPr lang="en-US" sz="2400" dirty="0">
                <a:solidFill>
                  <a:srgbClr val="000000"/>
                </a:solidFill>
              </a:rPr>
              <a:t>Where are people finding “success” in managing water (water quality, flood/drought)</a:t>
            </a:r>
          </a:p>
          <a:p>
            <a:pPr lvl="1"/>
            <a:r>
              <a:rPr lang="en-US" dirty="0">
                <a:solidFill>
                  <a:srgbClr val="000000"/>
                </a:solidFill>
              </a:rPr>
              <a:t>Scale? </a:t>
            </a:r>
          </a:p>
          <a:p>
            <a:pPr lvl="1"/>
            <a:r>
              <a:rPr lang="en-US" dirty="0">
                <a:solidFill>
                  <a:srgbClr val="000000"/>
                </a:solidFill>
              </a:rPr>
              <a:t>Scope? </a:t>
            </a:r>
          </a:p>
          <a:p>
            <a:pPr lvl="1"/>
            <a:r>
              <a:rPr lang="en-US" dirty="0">
                <a:solidFill>
                  <a:srgbClr val="000000"/>
                </a:solidFill>
              </a:rPr>
              <a:t>How? </a:t>
            </a:r>
          </a:p>
          <a:p>
            <a:pPr marL="342900" lvl="1" indent="0">
              <a:buNone/>
            </a:pPr>
            <a:endParaRPr lang="en-US" dirty="0">
              <a:solidFill>
                <a:srgbClr val="000000"/>
              </a:solidFill>
            </a:endParaRPr>
          </a:p>
          <a:p>
            <a:r>
              <a:rPr lang="en-US" sz="2400" dirty="0">
                <a:solidFill>
                  <a:srgbClr val="000000"/>
                </a:solidFill>
              </a:rPr>
              <a:t>What are the commonalities/differences in solutions? </a:t>
            </a:r>
          </a:p>
        </p:txBody>
      </p:sp>
    </p:spTree>
    <p:extLst>
      <p:ext uri="{BB962C8B-B14F-4D97-AF65-F5344CB8AC3E}">
        <p14:creationId xmlns:p14="http://schemas.microsoft.com/office/powerpoint/2010/main" val="232995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E4B1E-6C0E-43FC-A0B4-DBC06374C2C9}"/>
              </a:ext>
            </a:extLst>
          </p:cNvPr>
          <p:cNvPicPr>
            <a:picLocks noChangeAspect="1"/>
          </p:cNvPicPr>
          <p:nvPr/>
        </p:nvPicPr>
        <p:blipFill rotWithShape="1">
          <a:blip r:embed="rId3"/>
          <a:srcRect l="10863" t="9879" r="12845"/>
          <a:stretch/>
        </p:blipFill>
        <p:spPr>
          <a:xfrm>
            <a:off x="462456" y="1273628"/>
            <a:ext cx="6022399" cy="3788229"/>
          </a:xfrm>
          <a:prstGeom prst="rect">
            <a:avLst/>
          </a:prstGeom>
        </p:spPr>
      </p:pic>
      <p:sp>
        <p:nvSpPr>
          <p:cNvPr id="7" name="Title 1">
            <a:extLst>
              <a:ext uri="{FF2B5EF4-FFF2-40B4-BE49-F238E27FC236}">
                <a16:creationId xmlns:a16="http://schemas.microsoft.com/office/drawing/2014/main" id="{671307C2-0B36-4428-9B43-9769732FF889}"/>
              </a:ext>
            </a:extLst>
          </p:cNvPr>
          <p:cNvSpPr txBox="1">
            <a:spLocks/>
          </p:cNvSpPr>
          <p:nvPr/>
        </p:nvSpPr>
        <p:spPr>
          <a:xfrm>
            <a:off x="462456" y="0"/>
            <a:ext cx="1118300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Key takeaways from the Baltic Sea Science Congress (Aug 2019)</a:t>
            </a:r>
          </a:p>
        </p:txBody>
      </p:sp>
      <p:sp>
        <p:nvSpPr>
          <p:cNvPr id="8" name="Rectangle 7">
            <a:extLst>
              <a:ext uri="{FF2B5EF4-FFF2-40B4-BE49-F238E27FC236}">
                <a16:creationId xmlns:a16="http://schemas.microsoft.com/office/drawing/2014/main" id="{DF3D720C-0DAE-4F18-BDBD-B42805562CBF}"/>
              </a:ext>
            </a:extLst>
          </p:cNvPr>
          <p:cNvSpPr/>
          <p:nvPr/>
        </p:nvSpPr>
        <p:spPr>
          <a:xfrm>
            <a:off x="6694714" y="1143000"/>
            <a:ext cx="5497285" cy="6278642"/>
          </a:xfrm>
          <a:prstGeom prst="rect">
            <a:avLst/>
          </a:prstGeom>
        </p:spPr>
        <p:txBody>
          <a:bodyPr wrap="square">
            <a:spAutoFit/>
          </a:bodyPr>
          <a:lstStyle/>
          <a:p>
            <a:pPr marL="457200" indent="-457200">
              <a:buAutoNum type="arabicPeriod"/>
            </a:pPr>
            <a:r>
              <a:rPr lang="en-US" sz="2400" dirty="0">
                <a:latin typeface="Calibri" panose="020F0502020204030204" pitchFamily="34" charset="0"/>
                <a:cs typeface="Calibri" panose="020F0502020204030204" pitchFamily="34" charset="0"/>
              </a:rPr>
              <a:t>Lot of great people/research</a:t>
            </a:r>
          </a:p>
          <a:p>
            <a:pPr marL="457200" indent="-457200">
              <a:buAutoNum type="arabicPeriod"/>
            </a:pPr>
            <a:r>
              <a:rPr lang="en-US" sz="2400" dirty="0">
                <a:latin typeface="Calibri" panose="020F0502020204030204" pitchFamily="34" charset="0"/>
                <a:cs typeface="Calibri" panose="020F0502020204030204" pitchFamily="34" charset="0"/>
              </a:rPr>
              <a:t>Nutrient reductions made, but more needed (ag, urban stormwater)</a:t>
            </a:r>
          </a:p>
          <a:p>
            <a:pPr marL="457200" indent="-457200">
              <a:buAutoNum type="arabicPeriod"/>
            </a:pPr>
            <a:r>
              <a:rPr lang="en-US" sz="2400" dirty="0">
                <a:latin typeface="Calibri" panose="020F0502020204030204" pitchFamily="34" charset="0"/>
                <a:cs typeface="Calibri" panose="020F0502020204030204" pitchFamily="34" charset="0"/>
              </a:rPr>
              <a:t>No easy answers</a:t>
            </a:r>
          </a:p>
          <a:p>
            <a:pPr marL="457200" indent="-457200">
              <a:buAutoNum type="arabicPeriod"/>
            </a:pPr>
            <a:r>
              <a:rPr lang="en-US" sz="2400" dirty="0">
                <a:latin typeface="Calibri" panose="020F0502020204030204" pitchFamily="34" charset="0"/>
                <a:cs typeface="Calibri" panose="020F0502020204030204" pitchFamily="34" charset="0"/>
              </a:rPr>
              <a:t>Need to better engage social scientists, stakeholders, decision makers</a:t>
            </a:r>
          </a:p>
          <a:p>
            <a:pPr marL="457200" indent="-457200">
              <a:buAutoNum type="arabicPeriod"/>
            </a:pPr>
            <a:r>
              <a:rPr lang="en-US" sz="2400" dirty="0">
                <a:latin typeface="Calibri" panose="020F0502020204030204" pitchFamily="34" charset="0"/>
                <a:cs typeface="Calibri" panose="020F0502020204030204" pitchFamily="34" charset="0"/>
              </a:rPr>
              <a:t>Science/policy gap sizable</a:t>
            </a:r>
          </a:p>
          <a:p>
            <a:pPr marL="457200" indent="-457200">
              <a:buAutoNum type="arabicPeriod"/>
            </a:pPr>
            <a:r>
              <a:rPr lang="en-US" sz="2400" dirty="0">
                <a:latin typeface="Calibri" panose="020F0502020204030204" pitchFamily="34" charset="0"/>
                <a:cs typeface="Calibri" panose="020F0502020204030204" pitchFamily="34" charset="0"/>
              </a:rPr>
              <a:t>Many existing challenges (esp. impact of people on system)</a:t>
            </a:r>
          </a:p>
          <a:p>
            <a:pPr marL="457200" indent="-457200">
              <a:buAutoNum type="arabicPeriod"/>
            </a:pPr>
            <a:r>
              <a:rPr lang="en-US" sz="2400" dirty="0">
                <a:latin typeface="Calibri" panose="020F0502020204030204" pitchFamily="34" charset="0"/>
                <a:cs typeface="Calibri" panose="020F0502020204030204" pitchFamily="34" charset="0"/>
              </a:rPr>
              <a:t>New challenges emerging (CECs, climate change)</a:t>
            </a:r>
          </a:p>
          <a:p>
            <a:pPr marL="457200" indent="-457200">
              <a:buAutoNum type="arabicPeriod"/>
            </a:pPr>
            <a:r>
              <a:rPr lang="en-US" sz="2400" dirty="0">
                <a:latin typeface="Calibri" panose="020F0502020204030204" pitchFamily="34" charset="0"/>
                <a:cs typeface="Calibri" panose="020F0502020204030204" pitchFamily="34" charset="0"/>
              </a:rPr>
              <a:t>Regular call for more cooperation</a:t>
            </a:r>
          </a:p>
          <a:p>
            <a:pPr marL="457200" indent="-457200">
              <a:buAutoNum type="arabicPeriod"/>
            </a:pPr>
            <a:r>
              <a:rPr lang="en-US" sz="2400" dirty="0">
                <a:latin typeface="Calibri" panose="020F0502020204030204" pitchFamily="34" charset="0"/>
                <a:cs typeface="Calibri" panose="020F0502020204030204" pitchFamily="34" charset="0"/>
              </a:rPr>
              <a:t>BONUS funding critical</a:t>
            </a:r>
          </a:p>
          <a:p>
            <a:pPr marL="457200" indent="-457200">
              <a:buAutoNum type="arabicPeriod"/>
            </a:pPr>
            <a:r>
              <a:rPr lang="en-US" sz="2400" dirty="0">
                <a:latin typeface="Calibri" panose="020F0502020204030204" pitchFamily="34" charset="0"/>
                <a:cs typeface="Calibri" panose="020F0502020204030204" pitchFamily="34" charset="0"/>
              </a:rPr>
              <a:t>Could have been talking about the Chesapeake!</a:t>
            </a:r>
          </a:p>
          <a:p>
            <a:pPr marL="457200" indent="-457200">
              <a:buAutoNum type="arabicPeriod"/>
            </a:pP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8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2274" y="-92994"/>
            <a:ext cx="9890761" cy="1143000"/>
          </a:xfrm>
        </p:spPr>
        <p:txBody>
          <a:bodyPr>
            <a:noAutofit/>
          </a:bodyPr>
          <a:lstStyle/>
          <a:p>
            <a:pPr algn="l"/>
            <a:r>
              <a:rPr lang="en-US" sz="2800" b="1" dirty="0">
                <a:latin typeface="+mn-lt"/>
              </a:rPr>
              <a:t>Comparing the Baltic &amp; the Chesapeake</a:t>
            </a:r>
          </a:p>
        </p:txBody>
      </p:sp>
      <p:pic>
        <p:nvPicPr>
          <p:cNvPr id="4" name="Picture 3">
            <a:extLst>
              <a:ext uri="{FF2B5EF4-FFF2-40B4-BE49-F238E27FC236}">
                <a16:creationId xmlns:a16="http://schemas.microsoft.com/office/drawing/2014/main" id="{96A4FDDF-40C4-40F0-B86A-F28604DF0D59}"/>
              </a:ext>
            </a:extLst>
          </p:cNvPr>
          <p:cNvPicPr>
            <a:picLocks noChangeAspect="1"/>
          </p:cNvPicPr>
          <p:nvPr/>
        </p:nvPicPr>
        <p:blipFill>
          <a:blip r:embed="rId3"/>
          <a:stretch>
            <a:fillRect/>
          </a:stretch>
        </p:blipFill>
        <p:spPr>
          <a:xfrm>
            <a:off x="6400800" y="819016"/>
            <a:ext cx="3889375" cy="4296544"/>
          </a:xfrm>
          <a:prstGeom prst="rect">
            <a:avLst/>
          </a:prstGeom>
        </p:spPr>
      </p:pic>
      <p:sp>
        <p:nvSpPr>
          <p:cNvPr id="6" name="Subtitle 2">
            <a:extLst>
              <a:ext uri="{FF2B5EF4-FFF2-40B4-BE49-F238E27FC236}">
                <a16:creationId xmlns:a16="http://schemas.microsoft.com/office/drawing/2014/main" id="{160DB46D-8ED4-4469-B8A9-E193D752414A}"/>
              </a:ext>
            </a:extLst>
          </p:cNvPr>
          <p:cNvSpPr txBox="1">
            <a:spLocks/>
          </p:cNvSpPr>
          <p:nvPr/>
        </p:nvSpPr>
        <p:spPr bwMode="auto">
          <a:xfrm>
            <a:off x="6400800" y="5236494"/>
            <a:ext cx="41148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600" dirty="0"/>
              <a:t>Land: 166,000 km</a:t>
            </a:r>
            <a:r>
              <a:rPr lang="en-US" sz="1600" baseline="30000" dirty="0"/>
              <a:t>2</a:t>
            </a:r>
            <a:r>
              <a:rPr lang="en-US" sz="1600" dirty="0"/>
              <a:t>, 6 states + Wash. DC</a:t>
            </a:r>
          </a:p>
          <a:p>
            <a:pPr marL="0" indent="0">
              <a:spcBef>
                <a:spcPts val="0"/>
              </a:spcBef>
              <a:spcAft>
                <a:spcPts val="300"/>
              </a:spcAft>
              <a:buNone/>
            </a:pPr>
            <a:r>
              <a:rPr lang="en-US" sz="1600" dirty="0"/>
              <a:t>Population: 17 million people </a:t>
            </a:r>
          </a:p>
          <a:p>
            <a:pPr marL="0" indent="0">
              <a:spcBef>
                <a:spcPts val="0"/>
              </a:spcBef>
              <a:spcAft>
                <a:spcPts val="300"/>
              </a:spcAft>
              <a:buNone/>
            </a:pPr>
            <a:r>
              <a:rPr lang="en-US" sz="1600" dirty="0"/>
              <a:t>Water: 11,400 km</a:t>
            </a:r>
            <a:r>
              <a:rPr lang="en-US" sz="1600" baseline="30000" dirty="0"/>
              <a:t>2</a:t>
            </a:r>
            <a:r>
              <a:rPr lang="en-US" sz="1600" dirty="0"/>
              <a:t>, 150 rivers, Land/water ratio of 15:1. Mean depth: 6.5 meters </a:t>
            </a:r>
          </a:p>
          <a:p>
            <a:pPr marL="0" indent="0">
              <a:spcBef>
                <a:spcPts val="0"/>
              </a:spcBef>
              <a:spcAft>
                <a:spcPts val="300"/>
              </a:spcAft>
              <a:buNone/>
            </a:pPr>
            <a:endParaRPr lang="en-US" sz="1600" dirty="0"/>
          </a:p>
          <a:p>
            <a:pPr marL="0" indent="0">
              <a:spcBef>
                <a:spcPts val="0"/>
              </a:spcBef>
              <a:spcAft>
                <a:spcPts val="300"/>
              </a:spcAft>
              <a:buNone/>
            </a:pPr>
            <a:endParaRPr lang="en-US" sz="1600" dirty="0"/>
          </a:p>
        </p:txBody>
      </p:sp>
      <p:sp>
        <p:nvSpPr>
          <p:cNvPr id="7" name="Subtitle 2">
            <a:extLst>
              <a:ext uri="{FF2B5EF4-FFF2-40B4-BE49-F238E27FC236}">
                <a16:creationId xmlns:a16="http://schemas.microsoft.com/office/drawing/2014/main" id="{5FC0F3C8-8CB1-40FA-A90B-E3EE3392C76E}"/>
              </a:ext>
            </a:extLst>
          </p:cNvPr>
          <p:cNvSpPr txBox="1">
            <a:spLocks/>
          </p:cNvSpPr>
          <p:nvPr/>
        </p:nvSpPr>
        <p:spPr bwMode="auto">
          <a:xfrm>
            <a:off x="1252855" y="5219700"/>
            <a:ext cx="41148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600" dirty="0"/>
              <a:t>Land: 2 million km</a:t>
            </a:r>
            <a:r>
              <a:rPr lang="en-US" sz="1600" baseline="30000" dirty="0"/>
              <a:t>2</a:t>
            </a:r>
            <a:r>
              <a:rPr lang="en-US" sz="1600" dirty="0"/>
              <a:t>, 9 countries </a:t>
            </a:r>
          </a:p>
          <a:p>
            <a:pPr marL="0" indent="0">
              <a:spcBef>
                <a:spcPts val="0"/>
              </a:spcBef>
              <a:spcAft>
                <a:spcPts val="300"/>
              </a:spcAft>
              <a:buNone/>
            </a:pPr>
            <a:r>
              <a:rPr lang="en-US" sz="1600" dirty="0"/>
              <a:t>Population: 85 million people</a:t>
            </a:r>
          </a:p>
          <a:p>
            <a:pPr marL="0" indent="0">
              <a:spcBef>
                <a:spcPts val="0"/>
              </a:spcBef>
              <a:spcAft>
                <a:spcPts val="300"/>
              </a:spcAft>
              <a:buNone/>
            </a:pPr>
            <a:r>
              <a:rPr lang="en-US" sz="1600" dirty="0"/>
              <a:t>Water: 415,000 km</a:t>
            </a:r>
            <a:r>
              <a:rPr lang="en-US" sz="1600" baseline="30000" dirty="0"/>
              <a:t>2</a:t>
            </a:r>
            <a:r>
              <a:rPr lang="en-US" sz="1600" dirty="0"/>
              <a:t>, 250 rivers. Land/ water ratio of 4:1. Mean depth: 58 meters</a:t>
            </a:r>
          </a:p>
          <a:p>
            <a:pPr marL="0" indent="0">
              <a:spcBef>
                <a:spcPts val="0"/>
              </a:spcBef>
              <a:spcAft>
                <a:spcPts val="300"/>
              </a:spcAft>
              <a:buNone/>
            </a:pPr>
            <a:endParaRPr lang="en-US" sz="1600" dirty="0"/>
          </a:p>
          <a:p>
            <a:pPr marL="0" indent="0">
              <a:spcBef>
                <a:spcPts val="0"/>
              </a:spcBef>
              <a:spcAft>
                <a:spcPts val="300"/>
              </a:spcAft>
              <a:buNone/>
            </a:pPr>
            <a:endParaRPr lang="en-US" sz="1600" dirty="0"/>
          </a:p>
        </p:txBody>
      </p:sp>
      <p:pic>
        <p:nvPicPr>
          <p:cNvPr id="8" name="Picture 7">
            <a:extLst>
              <a:ext uri="{FF2B5EF4-FFF2-40B4-BE49-F238E27FC236}">
                <a16:creationId xmlns:a16="http://schemas.microsoft.com/office/drawing/2014/main" id="{0872D53E-6AF5-4A4E-871B-CE0C4737B07E}"/>
              </a:ext>
            </a:extLst>
          </p:cNvPr>
          <p:cNvPicPr>
            <a:picLocks noChangeAspect="1"/>
          </p:cNvPicPr>
          <p:nvPr/>
        </p:nvPicPr>
        <p:blipFill>
          <a:blip r:embed="rId4"/>
          <a:stretch>
            <a:fillRect/>
          </a:stretch>
        </p:blipFill>
        <p:spPr>
          <a:xfrm>
            <a:off x="1391921" y="764390"/>
            <a:ext cx="3398520" cy="4417210"/>
          </a:xfrm>
          <a:prstGeom prst="rect">
            <a:avLst/>
          </a:prstGeom>
        </p:spPr>
      </p:pic>
      <p:sp>
        <p:nvSpPr>
          <p:cNvPr id="9" name="Subtitle 2">
            <a:extLst>
              <a:ext uri="{FF2B5EF4-FFF2-40B4-BE49-F238E27FC236}">
                <a16:creationId xmlns:a16="http://schemas.microsoft.com/office/drawing/2014/main" id="{C91810DD-FC1F-4CCB-A8B6-256E03F03255}"/>
              </a:ext>
            </a:extLst>
          </p:cNvPr>
          <p:cNvSpPr txBox="1">
            <a:spLocks/>
          </p:cNvSpPr>
          <p:nvPr/>
        </p:nvSpPr>
        <p:spPr bwMode="auto">
          <a:xfrm>
            <a:off x="2060575" y="6500428"/>
            <a:ext cx="8378825"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600" dirty="0"/>
              <a:t>Sources: </a:t>
            </a:r>
            <a:r>
              <a:rPr lang="en-US" sz="1600" dirty="0" err="1"/>
              <a:t>Iho</a:t>
            </a:r>
            <a:r>
              <a:rPr lang="en-US" sz="1600" dirty="0"/>
              <a:t> et al 2015; </a:t>
            </a:r>
            <a:r>
              <a:rPr lang="fr-FR" sz="1600" dirty="0" err="1"/>
              <a:t>Reusch</a:t>
            </a:r>
            <a:r>
              <a:rPr lang="fr-FR" sz="1600" dirty="0"/>
              <a:t> et al., </a:t>
            </a:r>
            <a:r>
              <a:rPr lang="fr-FR" sz="1600" dirty="0" err="1"/>
              <a:t>Sci</a:t>
            </a:r>
            <a:r>
              <a:rPr lang="fr-FR" sz="1600" dirty="0"/>
              <a:t>. Adv. 2018, </a:t>
            </a:r>
            <a:r>
              <a:rPr lang="en-US" sz="1600" dirty="0"/>
              <a:t>HELCOM; Chesapeake Bay Program</a:t>
            </a:r>
          </a:p>
        </p:txBody>
      </p:sp>
    </p:spTree>
    <p:extLst>
      <p:ext uri="{BB962C8B-B14F-4D97-AF65-F5344CB8AC3E}">
        <p14:creationId xmlns:p14="http://schemas.microsoft.com/office/powerpoint/2010/main" val="72727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4472" y="55880"/>
            <a:ext cx="11500168" cy="1143000"/>
          </a:xfrm>
        </p:spPr>
        <p:txBody>
          <a:bodyPr>
            <a:noAutofit/>
          </a:bodyPr>
          <a:lstStyle/>
          <a:p>
            <a:pPr algn="l"/>
            <a:r>
              <a:rPr lang="en-US" sz="2800" b="1" dirty="0">
                <a:latin typeface="+mn-lt"/>
              </a:rPr>
              <a:t>Challenges &amp; multiple stressors common to the Baltic and the Chesapeake</a:t>
            </a:r>
          </a:p>
        </p:txBody>
      </p:sp>
      <p:sp>
        <p:nvSpPr>
          <p:cNvPr id="7" name="Subtitle 2">
            <a:extLst>
              <a:ext uri="{FF2B5EF4-FFF2-40B4-BE49-F238E27FC236}">
                <a16:creationId xmlns:a16="http://schemas.microsoft.com/office/drawing/2014/main" id="{5FC0F3C8-8CB1-40FA-A90B-E3EE3392C76E}"/>
              </a:ext>
            </a:extLst>
          </p:cNvPr>
          <p:cNvSpPr txBox="1">
            <a:spLocks/>
          </p:cNvSpPr>
          <p:nvPr/>
        </p:nvSpPr>
        <p:spPr bwMode="auto">
          <a:xfrm>
            <a:off x="589280" y="3900646"/>
            <a:ext cx="10373360" cy="26716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US" sz="1800" dirty="0"/>
              <a:t>Large deoxygenated areas, particularly in the deep-water areas</a:t>
            </a:r>
          </a:p>
          <a:p>
            <a:pPr>
              <a:spcBef>
                <a:spcPts val="0"/>
              </a:spcBef>
              <a:spcAft>
                <a:spcPts val="300"/>
              </a:spcAft>
            </a:pPr>
            <a:r>
              <a:rPr lang="en-US" sz="1800" dirty="0"/>
              <a:t>Although decreasing nutrient discharge (esp. from wastewater treatment), lag in improvements due to legacy sediments, nutrients</a:t>
            </a:r>
          </a:p>
          <a:p>
            <a:pPr>
              <a:spcBef>
                <a:spcPts val="0"/>
              </a:spcBef>
              <a:spcAft>
                <a:spcPts val="300"/>
              </a:spcAft>
            </a:pPr>
            <a:r>
              <a:rPr lang="en-US" sz="1800" dirty="0"/>
              <a:t>Continued nutrient pollution, particularly from agriculture and stormwater runoff</a:t>
            </a:r>
          </a:p>
          <a:p>
            <a:pPr>
              <a:spcBef>
                <a:spcPts val="0"/>
              </a:spcBef>
              <a:spcAft>
                <a:spcPts val="300"/>
              </a:spcAft>
            </a:pPr>
            <a:r>
              <a:rPr lang="en-US" sz="1800" dirty="0"/>
              <a:t>Climate change impacts: warming, acidification, weather extremes, more</a:t>
            </a:r>
          </a:p>
          <a:p>
            <a:pPr>
              <a:spcBef>
                <a:spcPts val="0"/>
              </a:spcBef>
              <a:spcAft>
                <a:spcPts val="300"/>
              </a:spcAft>
            </a:pPr>
            <a:r>
              <a:rPr lang="en-US" sz="1800" dirty="0"/>
              <a:t>Toxics &amp; emerging contaminants </a:t>
            </a:r>
          </a:p>
          <a:p>
            <a:pPr>
              <a:spcBef>
                <a:spcPts val="0"/>
              </a:spcBef>
              <a:spcAft>
                <a:spcPts val="300"/>
              </a:spcAft>
            </a:pPr>
            <a:r>
              <a:rPr lang="en-US" sz="1800" dirty="0"/>
              <a:t>Impacts to biodiversity: fishing, predation, invasive (non-indigenous) species</a:t>
            </a:r>
          </a:p>
          <a:p>
            <a:pPr>
              <a:spcBef>
                <a:spcPts val="0"/>
              </a:spcBef>
              <a:spcAft>
                <a:spcPts val="300"/>
              </a:spcAft>
            </a:pPr>
            <a:r>
              <a:rPr lang="en-US" sz="1800" dirty="0"/>
              <a:t>Human well-being</a:t>
            </a:r>
          </a:p>
          <a:p>
            <a:pPr>
              <a:spcBef>
                <a:spcPts val="0"/>
              </a:spcBef>
              <a:spcAft>
                <a:spcPts val="300"/>
              </a:spcAft>
            </a:pPr>
            <a:endParaRPr lang="en-US" sz="1800" dirty="0"/>
          </a:p>
          <a:p>
            <a:pPr marL="0" indent="0">
              <a:spcBef>
                <a:spcPts val="0"/>
              </a:spcBef>
              <a:spcAft>
                <a:spcPts val="300"/>
              </a:spcAft>
              <a:buNone/>
            </a:pPr>
            <a:endParaRPr lang="en-US" sz="1800" dirty="0"/>
          </a:p>
          <a:p>
            <a:pPr marL="0" indent="0">
              <a:spcBef>
                <a:spcPts val="0"/>
              </a:spcBef>
              <a:spcAft>
                <a:spcPts val="300"/>
              </a:spcAft>
              <a:buNone/>
            </a:pPr>
            <a:endParaRPr lang="en-US" sz="1800" dirty="0"/>
          </a:p>
          <a:p>
            <a:pPr marL="0" indent="0">
              <a:spcBef>
                <a:spcPts val="0"/>
              </a:spcBef>
              <a:spcAft>
                <a:spcPts val="300"/>
              </a:spcAft>
              <a:buNone/>
            </a:pPr>
            <a:endParaRPr lang="en-US" sz="1800" dirty="0"/>
          </a:p>
        </p:txBody>
      </p:sp>
      <p:sp>
        <p:nvSpPr>
          <p:cNvPr id="9" name="Subtitle 2">
            <a:extLst>
              <a:ext uri="{FF2B5EF4-FFF2-40B4-BE49-F238E27FC236}">
                <a16:creationId xmlns:a16="http://schemas.microsoft.com/office/drawing/2014/main" id="{C91810DD-FC1F-4CCB-A8B6-256E03F03255}"/>
              </a:ext>
            </a:extLst>
          </p:cNvPr>
          <p:cNvSpPr txBox="1">
            <a:spLocks/>
          </p:cNvSpPr>
          <p:nvPr/>
        </p:nvSpPr>
        <p:spPr bwMode="auto">
          <a:xfrm>
            <a:off x="2060575" y="6400800"/>
            <a:ext cx="8378825"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600" dirty="0"/>
              <a:t>Sources: Zhang et al 2018; </a:t>
            </a:r>
            <a:r>
              <a:rPr lang="fr-FR" sz="1600" dirty="0" err="1"/>
              <a:t>Reusch</a:t>
            </a:r>
            <a:r>
              <a:rPr lang="fr-FR" sz="1600" dirty="0"/>
              <a:t> et al. 2018; </a:t>
            </a:r>
            <a:r>
              <a:rPr lang="en-US" sz="1600" dirty="0"/>
              <a:t>HELCOM; Chesapeake Bay Program</a:t>
            </a:r>
          </a:p>
        </p:txBody>
      </p:sp>
      <p:pic>
        <p:nvPicPr>
          <p:cNvPr id="3" name="Picture 2">
            <a:extLst>
              <a:ext uri="{FF2B5EF4-FFF2-40B4-BE49-F238E27FC236}">
                <a16:creationId xmlns:a16="http://schemas.microsoft.com/office/drawing/2014/main" id="{11419801-A9F4-40F9-9104-01E691487A14}"/>
              </a:ext>
            </a:extLst>
          </p:cNvPr>
          <p:cNvPicPr>
            <a:picLocks noChangeAspect="1"/>
          </p:cNvPicPr>
          <p:nvPr/>
        </p:nvPicPr>
        <p:blipFill>
          <a:blip r:embed="rId3"/>
          <a:stretch>
            <a:fillRect/>
          </a:stretch>
        </p:blipFill>
        <p:spPr>
          <a:xfrm>
            <a:off x="690880" y="937533"/>
            <a:ext cx="4651375" cy="2878150"/>
          </a:xfrm>
          <a:prstGeom prst="rect">
            <a:avLst/>
          </a:prstGeom>
        </p:spPr>
      </p:pic>
      <p:pic>
        <p:nvPicPr>
          <p:cNvPr id="5" name="Picture 4">
            <a:extLst>
              <a:ext uri="{FF2B5EF4-FFF2-40B4-BE49-F238E27FC236}">
                <a16:creationId xmlns:a16="http://schemas.microsoft.com/office/drawing/2014/main" id="{312A6AAD-D60C-41A9-828A-DB35418F24E0}"/>
              </a:ext>
            </a:extLst>
          </p:cNvPr>
          <p:cNvPicPr>
            <a:picLocks noChangeAspect="1"/>
          </p:cNvPicPr>
          <p:nvPr/>
        </p:nvPicPr>
        <p:blipFill>
          <a:blip r:embed="rId4"/>
          <a:stretch>
            <a:fillRect/>
          </a:stretch>
        </p:blipFill>
        <p:spPr>
          <a:xfrm>
            <a:off x="6496368" y="937533"/>
            <a:ext cx="4293551" cy="2685748"/>
          </a:xfrm>
          <a:prstGeom prst="rect">
            <a:avLst/>
          </a:prstGeom>
        </p:spPr>
      </p:pic>
    </p:spTree>
    <p:extLst>
      <p:ext uri="{BB962C8B-B14F-4D97-AF65-F5344CB8AC3E}">
        <p14:creationId xmlns:p14="http://schemas.microsoft.com/office/powerpoint/2010/main" val="20489456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360" y="0"/>
            <a:ext cx="11429999" cy="1143000"/>
          </a:xfrm>
        </p:spPr>
        <p:txBody>
          <a:bodyPr>
            <a:noAutofit/>
          </a:bodyPr>
          <a:lstStyle/>
          <a:p>
            <a:pPr algn="l"/>
            <a:r>
              <a:rPr lang="en-US" sz="2800" b="1" dirty="0">
                <a:latin typeface="+mn-lt"/>
              </a:rPr>
              <a:t>The Baltic &amp; the Chesapeake are both making progress but aren’t there yet</a:t>
            </a:r>
          </a:p>
        </p:txBody>
      </p:sp>
      <p:sp>
        <p:nvSpPr>
          <p:cNvPr id="7" name="Subtitle 2">
            <a:extLst>
              <a:ext uri="{FF2B5EF4-FFF2-40B4-BE49-F238E27FC236}">
                <a16:creationId xmlns:a16="http://schemas.microsoft.com/office/drawing/2014/main" id="{5FC0F3C8-8CB1-40FA-A90B-E3EE3392C76E}"/>
              </a:ext>
            </a:extLst>
          </p:cNvPr>
          <p:cNvSpPr txBox="1">
            <a:spLocks/>
          </p:cNvSpPr>
          <p:nvPr/>
        </p:nvSpPr>
        <p:spPr bwMode="auto">
          <a:xfrm>
            <a:off x="3566160" y="1003154"/>
            <a:ext cx="7772399"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800" dirty="0">
                <a:solidFill>
                  <a:schemeClr val="tx1"/>
                </a:solidFill>
              </a:rPr>
              <a:t>“[A]</a:t>
            </a:r>
            <a:r>
              <a:rPr lang="en-US" sz="1800" dirty="0" err="1">
                <a:solidFill>
                  <a:schemeClr val="tx1"/>
                </a:solidFill>
              </a:rPr>
              <a:t>lthough</a:t>
            </a:r>
            <a:r>
              <a:rPr lang="en-US" sz="1800" dirty="0">
                <a:solidFill>
                  <a:schemeClr val="tx1"/>
                </a:solidFill>
              </a:rPr>
              <a:t> signs of improvement in the state of the Baltic Sea are seen in some cases, the </a:t>
            </a:r>
            <a:r>
              <a:rPr lang="en-US" sz="1800" u="sng" dirty="0">
                <a:solidFill>
                  <a:schemeClr val="tx1"/>
                </a:solidFill>
                <a:hlinkClick r:id="rId3"/>
              </a:rPr>
              <a:t>Baltic Sea Action Plan</a:t>
            </a:r>
            <a:r>
              <a:rPr lang="en-US" sz="1800" dirty="0">
                <a:solidFill>
                  <a:schemeClr val="tx1"/>
                </a:solidFill>
              </a:rPr>
              <a:t> goals and ecological objectives have not yet been reached”</a:t>
            </a:r>
          </a:p>
          <a:p>
            <a:pPr marL="0" indent="0" algn="r">
              <a:spcBef>
                <a:spcPts val="0"/>
              </a:spcBef>
              <a:spcAft>
                <a:spcPts val="300"/>
              </a:spcAft>
              <a:buNone/>
            </a:pPr>
            <a:r>
              <a:rPr lang="en-US" sz="1800" dirty="0">
                <a:solidFill>
                  <a:schemeClr val="tx1"/>
                </a:solidFill>
              </a:rPr>
              <a:t>- HELCOM State of the Baltic Sea</a:t>
            </a:r>
          </a:p>
          <a:p>
            <a:pPr marL="0" indent="0">
              <a:spcBef>
                <a:spcPts val="0"/>
              </a:spcBef>
              <a:spcAft>
                <a:spcPts val="300"/>
              </a:spcAft>
              <a:buNone/>
            </a:pPr>
            <a:endParaRPr lang="en-US" sz="1800" dirty="0"/>
          </a:p>
          <a:p>
            <a:pPr marL="0" indent="0">
              <a:spcBef>
                <a:spcPts val="0"/>
              </a:spcBef>
              <a:spcAft>
                <a:spcPts val="300"/>
              </a:spcAft>
              <a:buNone/>
            </a:pPr>
            <a:endParaRPr lang="en-US" sz="1800" dirty="0"/>
          </a:p>
        </p:txBody>
      </p:sp>
      <p:pic>
        <p:nvPicPr>
          <p:cNvPr id="4" name="Picture 3">
            <a:extLst>
              <a:ext uri="{FF2B5EF4-FFF2-40B4-BE49-F238E27FC236}">
                <a16:creationId xmlns:a16="http://schemas.microsoft.com/office/drawing/2014/main" id="{BA1088DE-2E1A-4528-9CF9-5B77AAC1817E}"/>
              </a:ext>
            </a:extLst>
          </p:cNvPr>
          <p:cNvPicPr>
            <a:picLocks noChangeAspect="1"/>
          </p:cNvPicPr>
          <p:nvPr/>
        </p:nvPicPr>
        <p:blipFill>
          <a:blip r:embed="rId4"/>
          <a:stretch>
            <a:fillRect/>
          </a:stretch>
        </p:blipFill>
        <p:spPr>
          <a:xfrm>
            <a:off x="941188" y="1003154"/>
            <a:ext cx="2198254" cy="3108960"/>
          </a:xfrm>
          <a:prstGeom prst="rect">
            <a:avLst/>
          </a:prstGeom>
          <a:ln>
            <a:solidFill>
              <a:schemeClr val="accent1"/>
            </a:solidFill>
          </a:ln>
        </p:spPr>
      </p:pic>
      <p:sp>
        <p:nvSpPr>
          <p:cNvPr id="6" name="Rectangle 5">
            <a:extLst>
              <a:ext uri="{FF2B5EF4-FFF2-40B4-BE49-F238E27FC236}">
                <a16:creationId xmlns:a16="http://schemas.microsoft.com/office/drawing/2014/main" id="{B12D2BF7-286A-4650-B40D-5EE6E12026E7}"/>
              </a:ext>
            </a:extLst>
          </p:cNvPr>
          <p:cNvSpPr/>
          <p:nvPr/>
        </p:nvSpPr>
        <p:spPr>
          <a:xfrm>
            <a:off x="941188" y="4382036"/>
            <a:ext cx="7501772" cy="2031325"/>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The assessment found that the jurisdictions have made considerable progress in reducing pollution that is reflected in measurable ways, including record acreage of underwater grasses and the highest estimates of water quality standards attained in more than 30 years. </a:t>
            </a:r>
            <a:r>
              <a:rPr lang="en-US" b="1" dirty="0">
                <a:latin typeface="Calibri" panose="020F0502020204030204" pitchFamily="34" charset="0"/>
                <a:cs typeface="Calibri" panose="020F0502020204030204" pitchFamily="34" charset="0"/>
              </a:rPr>
              <a:t>While the 60 percent goals for reducing phosphorus and sediment as measured under the current suite of modeling tools were exceeded, the goal for reducing nitrogen was not met. </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				-EPA 2017 Mid Point Assessment </a:t>
            </a:r>
          </a:p>
        </p:txBody>
      </p:sp>
      <p:pic>
        <p:nvPicPr>
          <p:cNvPr id="10" name="Picture 9">
            <a:extLst>
              <a:ext uri="{FF2B5EF4-FFF2-40B4-BE49-F238E27FC236}">
                <a16:creationId xmlns:a16="http://schemas.microsoft.com/office/drawing/2014/main" id="{F079CF38-A0CB-4E41-8264-F263F0DD711A}"/>
              </a:ext>
            </a:extLst>
          </p:cNvPr>
          <p:cNvPicPr>
            <a:picLocks noChangeAspect="1"/>
          </p:cNvPicPr>
          <p:nvPr/>
        </p:nvPicPr>
        <p:blipFill rotWithShape="1">
          <a:blip r:embed="rId5"/>
          <a:srcRect l="33333" t="12353" r="35000" b="9216"/>
          <a:stretch/>
        </p:blipFill>
        <p:spPr>
          <a:xfrm>
            <a:off x="8975747" y="3601720"/>
            <a:ext cx="2362812" cy="3108960"/>
          </a:xfrm>
          <a:prstGeom prst="rect">
            <a:avLst/>
          </a:prstGeom>
          <a:ln>
            <a:solidFill>
              <a:schemeClr val="accent1"/>
            </a:solidFill>
          </a:ln>
        </p:spPr>
      </p:pic>
    </p:spTree>
    <p:extLst>
      <p:ext uri="{BB962C8B-B14F-4D97-AF65-F5344CB8AC3E}">
        <p14:creationId xmlns:p14="http://schemas.microsoft.com/office/powerpoint/2010/main" val="346763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0" y="0"/>
            <a:ext cx="11429999" cy="1143000"/>
          </a:xfrm>
        </p:spPr>
        <p:txBody>
          <a:bodyPr>
            <a:noAutofit/>
          </a:bodyPr>
          <a:lstStyle/>
          <a:p>
            <a:pPr algn="l"/>
            <a:r>
              <a:rPr lang="en-US" sz="2800" b="1" dirty="0">
                <a:latin typeface="+mn-lt"/>
              </a:rPr>
              <a:t>Opportunity for engagement </a:t>
            </a:r>
          </a:p>
        </p:txBody>
      </p:sp>
      <p:pic>
        <p:nvPicPr>
          <p:cNvPr id="3" name="Picture 2">
            <a:extLst>
              <a:ext uri="{FF2B5EF4-FFF2-40B4-BE49-F238E27FC236}">
                <a16:creationId xmlns:a16="http://schemas.microsoft.com/office/drawing/2014/main" id="{F74989C8-2A77-4648-9EB9-EAD4325D831F}"/>
              </a:ext>
            </a:extLst>
          </p:cNvPr>
          <p:cNvPicPr>
            <a:picLocks noChangeAspect="1"/>
          </p:cNvPicPr>
          <p:nvPr/>
        </p:nvPicPr>
        <p:blipFill rotWithShape="1">
          <a:blip r:embed="rId3"/>
          <a:srcRect t="9664" r="1607" b="6386"/>
          <a:stretch/>
        </p:blipFill>
        <p:spPr>
          <a:xfrm>
            <a:off x="195943" y="963385"/>
            <a:ext cx="11996057" cy="5437415"/>
          </a:xfrm>
          <a:prstGeom prst="rect">
            <a:avLst/>
          </a:prstGeom>
        </p:spPr>
      </p:pic>
      <p:sp>
        <p:nvSpPr>
          <p:cNvPr id="5" name="Rectangle 4">
            <a:extLst>
              <a:ext uri="{FF2B5EF4-FFF2-40B4-BE49-F238E27FC236}">
                <a16:creationId xmlns:a16="http://schemas.microsoft.com/office/drawing/2014/main" id="{56C9EB2A-2CF7-4B4F-8543-29681AEB0433}"/>
              </a:ext>
            </a:extLst>
          </p:cNvPr>
          <p:cNvSpPr/>
          <p:nvPr/>
        </p:nvSpPr>
        <p:spPr>
          <a:xfrm>
            <a:off x="506186" y="4702629"/>
            <a:ext cx="2579914" cy="19104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26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4496"/>
            <a:ext cx="10515600" cy="1325563"/>
          </a:xfrm>
        </p:spPr>
        <p:txBody>
          <a:bodyPr>
            <a:noAutofit/>
          </a:bodyPr>
          <a:lstStyle/>
          <a:p>
            <a:r>
              <a:rPr lang="en-US" sz="2800" b="1" dirty="0">
                <a:latin typeface="+mn-lt"/>
              </a:rPr>
              <a:t>Opportunities to engage for the Baltic Sea Science Congress </a:t>
            </a:r>
            <a:br>
              <a:rPr lang="en-US" sz="2800" b="1" dirty="0">
                <a:latin typeface="+mn-lt"/>
              </a:rPr>
            </a:br>
            <a:r>
              <a:rPr lang="en-US" sz="2800" b="1" dirty="0">
                <a:latin typeface="+mn-lt"/>
              </a:rPr>
              <a:t>(June 14-18, 2021, https://conferences.au.dk/bssc2021/)</a:t>
            </a:r>
          </a:p>
        </p:txBody>
      </p:sp>
      <p:sp>
        <p:nvSpPr>
          <p:cNvPr id="4" name="Content Placeholder 3">
            <a:extLst>
              <a:ext uri="{FF2B5EF4-FFF2-40B4-BE49-F238E27FC236}">
                <a16:creationId xmlns:a16="http://schemas.microsoft.com/office/drawing/2014/main" id="{DCD89903-D019-48E6-B1EA-8971C2786ECB}"/>
              </a:ext>
            </a:extLst>
          </p:cNvPr>
          <p:cNvSpPr>
            <a:spLocks noGrp="1"/>
          </p:cNvSpPr>
          <p:nvPr>
            <p:ph sz="half" idx="1"/>
          </p:nvPr>
        </p:nvSpPr>
        <p:spPr>
          <a:xfrm>
            <a:off x="761999" y="2506662"/>
            <a:ext cx="5720443" cy="4351338"/>
          </a:xfrm>
        </p:spPr>
        <p:txBody>
          <a:bodyPr>
            <a:normAutofit/>
          </a:bodyPr>
          <a:lstStyle/>
          <a:p>
            <a:pPr marL="0" indent="0">
              <a:buNone/>
            </a:pPr>
            <a:endParaRPr lang="en-US" dirty="0"/>
          </a:p>
          <a:p>
            <a:pPr>
              <a:buFontTx/>
              <a:buChar char="-"/>
            </a:pPr>
            <a:endParaRPr lang="en-US" dirty="0"/>
          </a:p>
          <a:p>
            <a:pPr>
              <a:buFontTx/>
              <a:buChar char="-"/>
            </a:pPr>
            <a:endParaRPr lang="en-US" dirty="0"/>
          </a:p>
          <a:p>
            <a:pPr marL="0" indent="0">
              <a:buNone/>
            </a:pPr>
            <a:endParaRPr lang="en-US" dirty="0"/>
          </a:p>
          <a:p>
            <a:pPr marL="0" indent="0">
              <a:buNone/>
            </a:pPr>
            <a:endParaRPr lang="en-US" dirty="0"/>
          </a:p>
          <a:p>
            <a:pPr marL="0" indent="0">
              <a:buNone/>
            </a:pPr>
            <a:r>
              <a:rPr lang="en-US" dirty="0"/>
              <a:t>[Each call for abstracts will include “what can we learn from elsewhere”]</a:t>
            </a:r>
          </a:p>
          <a:p>
            <a:pPr>
              <a:buFontTx/>
              <a:buChar char="-"/>
            </a:pPr>
            <a:endParaRPr lang="en-US" dirty="0"/>
          </a:p>
          <a:p>
            <a:pPr>
              <a:buFontTx/>
              <a:buChar char="-"/>
            </a:pPr>
            <a:endParaRPr lang="en-US" dirty="0"/>
          </a:p>
        </p:txBody>
      </p:sp>
      <p:sp>
        <p:nvSpPr>
          <p:cNvPr id="6" name="Content Placeholder 5">
            <a:extLst>
              <a:ext uri="{FF2B5EF4-FFF2-40B4-BE49-F238E27FC236}">
                <a16:creationId xmlns:a16="http://schemas.microsoft.com/office/drawing/2014/main" id="{6B1B896E-DE65-402A-A9B5-D5AD4D01DB5D}"/>
              </a:ext>
            </a:extLst>
          </p:cNvPr>
          <p:cNvSpPr>
            <a:spLocks noGrp="1"/>
          </p:cNvSpPr>
          <p:nvPr>
            <p:ph sz="half" idx="2"/>
          </p:nvPr>
        </p:nvSpPr>
        <p:spPr/>
        <p:txBody>
          <a:bodyPr>
            <a:normAutofit/>
          </a:bodyPr>
          <a:lstStyle/>
          <a:p>
            <a:pPr marL="0" indent="0">
              <a:buNone/>
            </a:pPr>
            <a:r>
              <a:rPr lang="en-US" u="sng" dirty="0"/>
              <a:t>Specific Chesapeake Bay related opportunities</a:t>
            </a:r>
          </a:p>
          <a:p>
            <a:pPr>
              <a:buFontTx/>
              <a:buChar char="-"/>
            </a:pPr>
            <a:r>
              <a:rPr lang="en-US" dirty="0"/>
              <a:t>Ann Swanson, keynote speaker</a:t>
            </a:r>
          </a:p>
          <a:p>
            <a:pPr>
              <a:buFontTx/>
              <a:buChar char="-"/>
            </a:pPr>
            <a:r>
              <a:rPr lang="en-US" dirty="0"/>
              <a:t>Special session on Chesapeake/Baltic comparisons</a:t>
            </a:r>
          </a:p>
        </p:txBody>
      </p:sp>
      <p:pic>
        <p:nvPicPr>
          <p:cNvPr id="7" name="Picture 6">
            <a:extLst>
              <a:ext uri="{FF2B5EF4-FFF2-40B4-BE49-F238E27FC236}">
                <a16:creationId xmlns:a16="http://schemas.microsoft.com/office/drawing/2014/main" id="{694C8E39-B0B5-4E64-B5E1-ABFE430C5F9E}"/>
              </a:ext>
            </a:extLst>
          </p:cNvPr>
          <p:cNvPicPr>
            <a:picLocks noChangeAspect="1"/>
          </p:cNvPicPr>
          <p:nvPr/>
        </p:nvPicPr>
        <p:blipFill rotWithShape="1">
          <a:blip r:embed="rId3"/>
          <a:srcRect l="4017" t="71767" r="75893" b="6386"/>
          <a:stretch/>
        </p:blipFill>
        <p:spPr>
          <a:xfrm>
            <a:off x="822366" y="2066305"/>
            <a:ext cx="4359729" cy="2518665"/>
          </a:xfrm>
          <a:prstGeom prst="rect">
            <a:avLst/>
          </a:prstGeom>
        </p:spPr>
      </p:pic>
    </p:spTree>
    <p:extLst>
      <p:ext uri="{BB962C8B-B14F-4D97-AF65-F5344CB8AC3E}">
        <p14:creationId xmlns:p14="http://schemas.microsoft.com/office/powerpoint/2010/main" val="2566487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4496"/>
            <a:ext cx="10515600" cy="1325563"/>
          </a:xfrm>
        </p:spPr>
        <p:txBody>
          <a:bodyPr>
            <a:noAutofit/>
          </a:bodyPr>
          <a:lstStyle/>
          <a:p>
            <a:pPr algn="l"/>
            <a:r>
              <a:rPr lang="en-US" sz="2800" b="1">
                <a:latin typeface="+mn-lt"/>
              </a:rPr>
              <a:t>Opportunities for research? </a:t>
            </a:r>
            <a:endParaRPr lang="en-US" sz="2800" b="1" dirty="0">
              <a:latin typeface="+mn-lt"/>
            </a:endParaRPr>
          </a:p>
        </p:txBody>
      </p:sp>
      <p:pic>
        <p:nvPicPr>
          <p:cNvPr id="9" name="Picture 8">
            <a:extLst>
              <a:ext uri="{FF2B5EF4-FFF2-40B4-BE49-F238E27FC236}">
                <a16:creationId xmlns:a16="http://schemas.microsoft.com/office/drawing/2014/main" id="{2D8B8200-1AD9-4E18-97AC-897027C3BD8C}"/>
              </a:ext>
            </a:extLst>
          </p:cNvPr>
          <p:cNvPicPr>
            <a:picLocks noChangeAspect="1"/>
          </p:cNvPicPr>
          <p:nvPr/>
        </p:nvPicPr>
        <p:blipFill rotWithShape="1">
          <a:blip r:embed="rId3"/>
          <a:srcRect t="13698" r="39464" b="6387"/>
          <a:stretch/>
        </p:blipFill>
        <p:spPr>
          <a:xfrm>
            <a:off x="0" y="1560059"/>
            <a:ext cx="5761419" cy="4040641"/>
          </a:xfrm>
          <a:prstGeom prst="rect">
            <a:avLst/>
          </a:prstGeom>
        </p:spPr>
      </p:pic>
      <p:sp>
        <p:nvSpPr>
          <p:cNvPr id="15" name="Content Placeholder 5">
            <a:extLst>
              <a:ext uri="{FF2B5EF4-FFF2-40B4-BE49-F238E27FC236}">
                <a16:creationId xmlns:a16="http://schemas.microsoft.com/office/drawing/2014/main" id="{8DA25589-39F3-48E9-8E0C-8DC511D4A56C}"/>
              </a:ext>
            </a:extLst>
          </p:cNvPr>
          <p:cNvSpPr txBox="1">
            <a:spLocks/>
          </p:cNvSpPr>
          <p:nvPr/>
        </p:nvSpPr>
        <p:spPr>
          <a:xfrm>
            <a:off x="6096000" y="1560059"/>
            <a:ext cx="55353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Loss of snow cover/potential cover crops</a:t>
            </a:r>
          </a:p>
          <a:p>
            <a:pPr marL="0" indent="0">
              <a:buFont typeface="Arial" panose="020B0604020202020204" pitchFamily="34" charset="0"/>
              <a:buNone/>
            </a:pPr>
            <a:r>
              <a:rPr lang="en-US" dirty="0"/>
              <a:t>Shift in crops (corn in Denmark?)</a:t>
            </a:r>
          </a:p>
          <a:p>
            <a:pPr marL="0" indent="0">
              <a:buFont typeface="Arial" panose="020B0604020202020204" pitchFamily="34" charset="0"/>
              <a:buNone/>
            </a:pPr>
            <a:r>
              <a:rPr lang="en-US" dirty="0"/>
              <a:t>Nonpoint runoff (ag/urban)</a:t>
            </a:r>
          </a:p>
          <a:p>
            <a:pPr marL="0" indent="0">
              <a:buFont typeface="Arial" panose="020B0604020202020204" pitchFamily="34" charset="0"/>
              <a:buNone/>
            </a:pPr>
            <a:r>
              <a:rPr lang="en-US" dirty="0"/>
              <a:t>Socio-behavioral </a:t>
            </a:r>
          </a:p>
          <a:p>
            <a:pPr marL="0" indent="0">
              <a:buFont typeface="Arial" panose="020B0604020202020204" pitchFamily="34" charset="0"/>
              <a:buNone/>
            </a:pPr>
            <a:r>
              <a:rPr lang="en-US" dirty="0"/>
              <a:t>Climate</a:t>
            </a:r>
          </a:p>
          <a:p>
            <a:pPr marL="0" indent="0">
              <a:buFont typeface="Arial" panose="020B0604020202020204" pitchFamily="34" charset="0"/>
              <a:buNone/>
            </a:pPr>
            <a:r>
              <a:rPr lang="en-US" dirty="0"/>
              <a:t>CECs</a:t>
            </a:r>
          </a:p>
          <a:p>
            <a:pPr marL="0" indent="0">
              <a:buFont typeface="Arial" panose="020B0604020202020204" pitchFamily="34" charset="0"/>
              <a:buNone/>
            </a:pPr>
            <a:r>
              <a:rPr lang="en-US" dirty="0"/>
              <a:t>More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27464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1236</Words>
  <Application>Microsoft Office PowerPoint</Application>
  <PresentationFormat>Widescreen</PresentationFormat>
  <Paragraphs>101</Paragraphs>
  <Slides>10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Lessons from the Baltic Sea</vt:lpstr>
      <vt:lpstr>Opportunity from Fulbright Sweden  Aug. 2019- May 2020 </vt:lpstr>
      <vt:lpstr>PowerPoint Presentation</vt:lpstr>
      <vt:lpstr>Comparing the Baltic &amp; the Chesapeake</vt:lpstr>
      <vt:lpstr>Challenges &amp; multiple stressors common to the Baltic and the Chesapeake</vt:lpstr>
      <vt:lpstr>The Baltic &amp; the Chesapeake are both making progress but aren’t there yet</vt:lpstr>
      <vt:lpstr>Opportunity for engagement </vt:lpstr>
      <vt:lpstr>Opportunities to engage for the Baltic Sea Science Congress  (June 14-18, 2021, https://conferences.au.dk/bssc2021/)</vt:lpstr>
      <vt:lpstr>Opportunities for research? </vt:lpstr>
      <vt:lpstr>Questions/discussion?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from the Baltic Sea</dc:title>
  <dc:creator>Fowler, Lara</dc:creator>
  <cp:lastModifiedBy>Fowler, Lara</cp:lastModifiedBy>
  <cp:revision>22</cp:revision>
  <dcterms:created xsi:type="dcterms:W3CDTF">2020-09-15T12:24:24Z</dcterms:created>
  <dcterms:modified xsi:type="dcterms:W3CDTF">2020-09-15T15:09:04Z</dcterms:modified>
</cp:coreProperties>
</file>