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14C0-B955-42B5-AFFE-0254A18C3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AA1FDF-5FDA-4D6E-BE62-F99AB3D9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F4544-59A9-40D3-B4A1-3411762D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4C71D-2428-4A9A-8D8D-F4740B97B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B1EEF-45EB-4FEB-8017-2D2F330A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3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AA92B-6D59-4070-88EF-8C6521237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CAF87-9F89-4D9F-B317-0CF065E73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F6DBB-4AA4-4787-89DA-DD6F07FB0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2C17E-4FD5-4BAA-9D9A-9BAE73BD8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95010-3D16-4F39-A723-ABABA962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1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CD01A9-02DB-4711-AA28-402E9B57E6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B3864-63BE-46FD-A30D-9E10CA074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DE0A3-E575-4146-984D-5BC0FA92B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2C5BD-0A92-42E3-8D00-B77040FBF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98579-9CB2-4C68-A446-836BF39BF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64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32A98-BAAF-4107-97B8-AE4C62A5E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1F35A-5390-403D-A308-6472BFA75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B6439-F86F-4BDB-B146-CD1801903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676D1-9278-4BC0-B9AD-B4915F637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A3A88-7706-4864-9435-8AE30A267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5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1135C-66E9-45B3-A449-068AFE043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25D89-F027-4D40-905C-26D760A6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BC01F-4638-407E-B8F3-218CF2343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AB475-871F-48F5-BF28-E5BEBCA7D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FCEF6-5EEF-48A3-9A3A-FD821D5D4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89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13A96-4340-4808-82F3-E2A7756B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83E86-C373-4C08-94B5-DB79FD1744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6F404-9553-4D9C-92D3-E2E929BF9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C7962E-C182-498C-A045-C3BE6B721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2201B4-6B28-4BD9-8069-B8D85D34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1EDF70-7175-4EBD-8725-E9B7C8B51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3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36F91-5144-487A-B462-A90E475D3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FA1C3-1F85-4EA7-B88C-EEBBF684A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D6F13-2AC0-4BE3-952A-56A14D4081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AD264-D827-43AF-8A17-EC2A2698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F7E7A6-1344-4AED-AD93-9B2EC6ECE9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77EAE8-90C4-4A5B-A7FA-9902E6FB8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9ECEA3-F62B-4936-A1D0-7DFB097D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AA9E06-107F-4CCE-8EB3-F6E876D65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6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AEC4D-F00B-4E60-B19D-C58F74814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9D9862-486D-45B7-8A67-548E9C5F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B1BA29-09FF-4E2E-8A68-42C43ACE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2501CD-3480-4FFE-A106-4C2494EA9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9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386E46-0C28-4EFF-91EE-3DF83A4E6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697884-BABC-4333-8FA4-F1DB1E28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D49F4-A9CF-41F2-AD05-6D72A77F3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8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87D24-B6FA-4B5A-9777-6DE234A7C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D7785-AE0D-4FD0-9AC9-28FFE103F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C959FC-2FCA-48BE-AFA2-9E1868DD1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402732-F600-495D-9855-2E895B0BB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29990-98B3-458E-A0B7-DE425566A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E6DF1-8710-43DB-A475-2859D1001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2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4F101-A3C0-4BD1-9173-C727A197C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3D8E4-5F69-40E6-9688-AF516DB9B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D168FF-F68D-437B-9083-7203108B33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7279E8-5DD7-40E5-9731-7ABF0F99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7AE39-1801-4936-A8D5-9FDE9FE5F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8DAD9-E0C0-4EC0-B223-3E358991F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9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EB6B13-681D-400F-ADBA-39AE2D8DC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8D4498-5660-4447-89FC-76144A40C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AD5C2-641F-429A-B449-B2FDE4796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536B7-CA52-4676-B846-569DFEAA5B74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984E3-E80F-47E0-8E3D-CC4892171D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4764F-6D8B-4EBA-95C5-7B3B01052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7921D-4E95-4A11-B668-DEE896527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3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cuweather.com/en/weather-news/most-of-the-indoor-air-we-breathe-is-polluted-with-microplastic-particles-research-shows/7000534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77664-CAA4-4F89-9B0F-5C4B77DD3F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92652-2ACC-45F5-829C-96302DF969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33B9F8-6A85-4C51-BBDD-5BD540D736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16" y="755374"/>
            <a:ext cx="11149689" cy="539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393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“At this size, </a:t>
            </a:r>
            <a:r>
              <a:rPr lang="en-US" i="1" dirty="0" err="1"/>
              <a:t>nanoplastics</a:t>
            </a:r>
            <a:r>
              <a:rPr lang="en-US" i="1" dirty="0"/>
              <a:t> are small enough to cross the cellular membrane. Do they affect respiration? Gene expression? It is hard to say. Research into </a:t>
            </a:r>
            <a:r>
              <a:rPr lang="en-US" i="1" dirty="0" err="1"/>
              <a:t>nanoplastics</a:t>
            </a:r>
            <a:r>
              <a:rPr lang="en-US" i="1" dirty="0"/>
              <a:t> and their effects have only just begun. But take a deep breath—you probably just </a:t>
            </a:r>
            <a:r>
              <a:rPr lang="en-US" i="1" dirty="0">
                <a:hlinkClick r:id="rId2"/>
              </a:rPr>
              <a:t>breathed in plastic</a:t>
            </a:r>
            <a:r>
              <a:rPr lang="en-US" i="1" dirty="0"/>
              <a:t>.”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1EDF40-D00B-4428-8638-A81887FE9404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Make the science real with visuals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1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i="1" dirty="0"/>
              <a:t>“Like a piece of tape is a magnet for dust in a room, microplastics pick up chemicals—and diseases.”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116A68-DE4A-45C2-83EA-D3F9A0896E8B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Make the science real with visuals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943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i="1" dirty="0"/>
          </a:p>
          <a:p>
            <a:r>
              <a:rPr lang="en-US" dirty="0"/>
              <a:t>Direct science </a:t>
            </a:r>
          </a:p>
          <a:p>
            <a:r>
              <a:rPr lang="en-US" dirty="0"/>
              <a:t>Clear examples</a:t>
            </a:r>
          </a:p>
          <a:p>
            <a:r>
              <a:rPr lang="en-US" dirty="0"/>
              <a:t>Names and details</a:t>
            </a:r>
          </a:p>
          <a:p>
            <a:r>
              <a:rPr lang="en-US" dirty="0"/>
              <a:t>Accessible authors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116A68-DE4A-45C2-83EA-D3F9A0896E8B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509847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What do I seek in a STAC report?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83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E116A68-DE4A-45C2-83EA-D3F9A0896E8B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509847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Social media</a:t>
            </a:r>
          </a:p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0FA9583-051A-4D3A-BB76-616E666F99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9463" y="1516135"/>
            <a:ext cx="4080915" cy="43513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ED5BD8-42E7-4608-B1B1-8837E32F4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738" y="1516135"/>
            <a:ext cx="414934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1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i="1" dirty="0"/>
              <a:t>Since its creation in December 1984, STAC has worked to enhance scientific communication and outreach throughout the Chesapeake Bay watershed and beyond.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60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What is the new science?</a:t>
            </a:r>
          </a:p>
          <a:p>
            <a:r>
              <a:rPr lang="en-US" dirty="0"/>
              <a:t>Does the public possess the background knowledge to understand the significance?</a:t>
            </a:r>
          </a:p>
          <a:p>
            <a:r>
              <a:rPr lang="en-US" dirty="0"/>
              <a:t>What is the significance of the new science for the watershed?</a:t>
            </a:r>
          </a:p>
          <a:p>
            <a:r>
              <a:rPr lang="en-US" dirty="0"/>
              <a:t>How does that relate to peoples’ lives?</a:t>
            </a:r>
          </a:p>
          <a:p>
            <a:r>
              <a:rPr lang="en-US" dirty="0"/>
              <a:t>Why would the public care?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140910-F41B-47F5-8410-B01482E7AEA1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Turning a report to an article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312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Microplastics in the Chesapeake Bay and its Watershed: State of the Knowledge, Data Gaps, and Relationship to Management Goals</a:t>
            </a:r>
          </a:p>
          <a:p>
            <a:endParaRPr lang="en-US" dirty="0"/>
          </a:p>
          <a:p>
            <a:r>
              <a:rPr lang="en-US" dirty="0"/>
              <a:t>Understanding and Explaining 30 Years of Water Clarity Trends in the Chesapeake Bay’s Tidal Waters </a:t>
            </a:r>
          </a:p>
          <a:p>
            <a:endParaRPr lang="en-US" dirty="0"/>
          </a:p>
          <a:p>
            <a:r>
              <a:rPr lang="en-US" dirty="0"/>
              <a:t>How do we accelerate riparian buffer plantings across the Chesapeake Bay with the greatest economic, social and environmental impacts?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CA824A2-998C-486E-9B5F-46D6129B1996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Title and Audience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016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Microplastics in the Chesapeake Bay and its Watershed: State of the Knowledge, Data Gaps, and Relationship to Management Goals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Small plastics are a big problem</a:t>
            </a:r>
          </a:p>
          <a:p>
            <a:r>
              <a:rPr lang="en-US" dirty="0"/>
              <a:t>Understanding and Explaining 30 Years of Water Clarity Trends in the Chesapeake Bay’s Tidal Waters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 look back at 30 years of water clarity</a:t>
            </a:r>
          </a:p>
          <a:p>
            <a:r>
              <a:rPr lang="en-US" dirty="0"/>
              <a:t>How do we accelerate riparian buffer plantings across the Chesapeake Bay with the greatest economic, social and environmental impacts?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What’s in a tree? Oxygen, food, clean water and money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903D63-60DC-4355-9465-4426079D2DBE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Simplify and relate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28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995F0075-5C79-4382-AF33-F91C0D6F7B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365" y="1825625"/>
            <a:ext cx="7645270" cy="4351338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D3768-DFF1-4FE5-8C42-498C0F50231F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Summarizing: 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469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What is water clarity?</a:t>
            </a:r>
          </a:p>
          <a:p>
            <a:pPr lvl="1"/>
            <a:r>
              <a:rPr lang="en-US" sz="2000" dirty="0"/>
              <a:t>2 common definitions, defined, therefore: cloudy but more light</a:t>
            </a:r>
          </a:p>
          <a:p>
            <a:r>
              <a:rPr lang="en-US" dirty="0"/>
              <a:t>Sunlight and sediment</a:t>
            </a:r>
          </a:p>
          <a:p>
            <a:pPr lvl="1"/>
            <a:r>
              <a:rPr lang="en-US" sz="2000" dirty="0"/>
              <a:t>Fine particulates… </a:t>
            </a:r>
            <a:r>
              <a:rPr lang="en-US" sz="2000" i="1" dirty="0"/>
              <a:t>“like mixing powder into a drink”</a:t>
            </a:r>
          </a:p>
          <a:p>
            <a:r>
              <a:rPr lang="en-US" dirty="0"/>
              <a:t>The impact of algal blooms on clarity</a:t>
            </a:r>
          </a:p>
          <a:p>
            <a:pPr lvl="1"/>
            <a:r>
              <a:rPr lang="en-US" sz="2000" dirty="0"/>
              <a:t>Temporary effect, chronic stress if occurs too often</a:t>
            </a:r>
          </a:p>
          <a:p>
            <a:r>
              <a:rPr lang="en-US" dirty="0"/>
              <a:t>Underwater grasses and bivalves rely on clear water, and vice versa</a:t>
            </a:r>
          </a:p>
          <a:p>
            <a:pPr lvl="1"/>
            <a:r>
              <a:rPr lang="en-US" sz="2000" dirty="0"/>
              <a:t>The ecosystem is connected. </a:t>
            </a:r>
            <a:r>
              <a:rPr lang="en-US" sz="2000" dirty="0">
                <a:solidFill>
                  <a:srgbClr val="FFC000"/>
                </a:solidFill>
              </a:rPr>
              <a:t>Corbicula </a:t>
            </a:r>
            <a:r>
              <a:rPr lang="en-US" sz="2000" dirty="0" err="1">
                <a:solidFill>
                  <a:srgbClr val="FFC000"/>
                </a:solidFill>
              </a:rPr>
              <a:t>fluminea</a:t>
            </a:r>
            <a:r>
              <a:rPr lang="en-US" sz="2000" dirty="0">
                <a:solidFill>
                  <a:srgbClr val="FFC000"/>
                </a:solidFill>
              </a:rPr>
              <a:t> in Potomac</a:t>
            </a:r>
          </a:p>
          <a:p>
            <a:r>
              <a:rPr lang="en-US" dirty="0"/>
              <a:t>How to improve water clarity</a:t>
            </a:r>
          </a:p>
          <a:p>
            <a:pPr lvl="1"/>
            <a:r>
              <a:rPr lang="en-US" sz="2000" dirty="0"/>
              <a:t>Best management practices, but watch out for extreme weather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FD6F93-360A-48F2-8AD6-463B46C0D6DB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Summarizing: article subheadings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364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en-US" dirty="0"/>
              <a:t>What threat do microplastics pose?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Wildlife ingestion numbers across the world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Microplastics in all samples at nontidal stations in the watershed</a:t>
            </a:r>
          </a:p>
          <a:p>
            <a:r>
              <a:rPr lang="en-US" dirty="0"/>
              <a:t>Disease and other contaminants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Susanne Brander and sea bass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3 species of vibrio</a:t>
            </a:r>
          </a:p>
          <a:p>
            <a:r>
              <a:rPr lang="en-US" dirty="0"/>
              <a:t>Oysters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Christine Knauss and oyster stress.</a:t>
            </a:r>
          </a:p>
          <a:p>
            <a:r>
              <a:rPr lang="en-US" dirty="0"/>
              <a:t>Wastewater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516 major wastewater treatment plants in the watershed</a:t>
            </a:r>
          </a:p>
          <a:p>
            <a:r>
              <a:rPr lang="en-US" dirty="0"/>
              <a:t>What can we do?</a:t>
            </a:r>
          </a:p>
          <a:p>
            <a:pPr lvl="1"/>
            <a:r>
              <a:rPr lang="en-US" dirty="0">
                <a:solidFill>
                  <a:srgbClr val="FFC000"/>
                </a:solidFill>
              </a:rPr>
              <a:t>VIMS biopolymers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D9767E-096E-45E0-BED5-1E014B72A645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Provide examples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779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53136-3433-4847-A534-256A8E96F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26" y="1530203"/>
            <a:ext cx="10515600" cy="4351338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i="1" dirty="0"/>
          </a:p>
          <a:p>
            <a:r>
              <a:rPr lang="en-US" i="1" dirty="0"/>
              <a:t>“</a:t>
            </a:r>
            <a:r>
              <a:rPr lang="en-US" dirty="0"/>
              <a:t>Microplastics in the water column float along in much the same way as </a:t>
            </a:r>
            <a:r>
              <a:rPr lang="en-US" dirty="0">
                <a:highlight>
                  <a:srgbClr val="FFFF00"/>
                </a:highlight>
              </a:rPr>
              <a:t>algae, the oyster’s preferred food source</a:t>
            </a:r>
            <a:r>
              <a:rPr lang="en-US" dirty="0"/>
              <a:t>. Knauss exposed oysters to water containing concentrations of microplastics that match the current pollution levels found in the wild. Over six days</a:t>
            </a:r>
            <a:r>
              <a:rPr lang="en-US" dirty="0">
                <a:highlight>
                  <a:srgbClr val="FFFF00"/>
                </a:highlight>
              </a:rPr>
              <a:t>, the oysters that ate plastic </a:t>
            </a:r>
            <a:r>
              <a:rPr lang="en-US" dirty="0"/>
              <a:t>significantly increased their algal clearance rates. Algal clearance rates relate to how much water the oysters are filtering, so at </a:t>
            </a:r>
            <a:r>
              <a:rPr lang="en-US" dirty="0">
                <a:highlight>
                  <a:srgbClr val="FFFF00"/>
                </a:highlight>
              </a:rPr>
              <a:t>first glance this would sound like good news.</a:t>
            </a:r>
          </a:p>
          <a:p>
            <a:r>
              <a:rPr lang="en-US" dirty="0"/>
              <a:t>What it really means is </a:t>
            </a:r>
            <a:r>
              <a:rPr lang="en-US" dirty="0">
                <a:highlight>
                  <a:srgbClr val="FFFF00"/>
                </a:highlight>
              </a:rPr>
              <a:t>stress.</a:t>
            </a:r>
            <a:r>
              <a:rPr lang="en-US" dirty="0"/>
              <a:t> The oysters eating microplastics must clear more algae in order to get the same amount of nutrition as their clean-water brethren. </a:t>
            </a:r>
            <a:r>
              <a:rPr lang="en-US" dirty="0">
                <a:highlight>
                  <a:srgbClr val="FFFF00"/>
                </a:highlight>
              </a:rPr>
              <a:t>Think of it like hyperventilating—you aren’t better at breathing by doing it faster; your system is stressed, and something is wrong.”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B0A31AD-CB16-4F65-8D08-EFC3FA7774A3}"/>
              </a:ext>
            </a:extLst>
          </p:cNvPr>
          <p:cNvSpPr txBox="1">
            <a:spLocks/>
          </p:cNvSpPr>
          <p:nvPr/>
        </p:nvSpPr>
        <p:spPr>
          <a:xfrm>
            <a:off x="3563815" y="488511"/>
            <a:ext cx="5064369" cy="7061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/>
              <a:t>Clearly explain easy mistakes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99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620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Caitlyn Johnstone</dc:creator>
  <cp:lastModifiedBy>Caitlyn Johnstone</cp:lastModifiedBy>
  <cp:revision>7</cp:revision>
  <dcterms:created xsi:type="dcterms:W3CDTF">2020-03-11T11:28:55Z</dcterms:created>
  <dcterms:modified xsi:type="dcterms:W3CDTF">2020-03-24T19:54:53Z</dcterms:modified>
</cp:coreProperties>
</file>