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57" r:id="rId3"/>
    <p:sldId id="967" r:id="rId4"/>
    <p:sldId id="968" r:id="rId5"/>
    <p:sldId id="969" r:id="rId6"/>
    <p:sldId id="970" r:id="rId7"/>
    <p:sldId id="411" r:id="rId8"/>
    <p:sldId id="397" r:id="rId9"/>
    <p:sldId id="508" r:id="rId10"/>
    <p:sldId id="259" r:id="rId11"/>
    <p:sldId id="509" r:id="rId12"/>
    <p:sldId id="1045" r:id="rId13"/>
    <p:sldId id="1044" r:id="rId14"/>
    <p:sldId id="964" r:id="rId15"/>
    <p:sldId id="1050" r:id="rId16"/>
    <p:sldId id="1051" r:id="rId17"/>
    <p:sldId id="1052" r:id="rId18"/>
    <p:sldId id="867" r:id="rId19"/>
    <p:sldId id="1054" r:id="rId20"/>
    <p:sldId id="1055" r:id="rId21"/>
    <p:sldId id="1046" r:id="rId22"/>
    <p:sldId id="1047" r:id="rId23"/>
    <p:sldId id="1049" r:id="rId24"/>
    <p:sldId id="1053" r:id="rId25"/>
    <p:sldId id="731" r:id="rId26"/>
    <p:sldId id="854" r:id="rId27"/>
    <p:sldId id="1010" r:id="rId28"/>
    <p:sldId id="1056" r:id="rId29"/>
    <p:sldId id="834" r:id="rId30"/>
    <p:sldId id="937" r:id="rId31"/>
    <p:sldId id="1062" r:id="rId32"/>
    <p:sldId id="1063" r:id="rId33"/>
    <p:sldId id="265" r:id="rId34"/>
    <p:sldId id="1066" r:id="rId35"/>
    <p:sldId id="1067" r:id="rId36"/>
    <p:sldId id="1068" r:id="rId37"/>
    <p:sldId id="266" r:id="rId38"/>
    <p:sldId id="1070" r:id="rId39"/>
    <p:sldId id="267" r:id="rId40"/>
    <p:sldId id="1069" r:id="rId41"/>
    <p:sldId id="105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5930E-D825-4F66-AA1C-04E02A9699FD}"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60A1D-3397-4F71-A52A-B5D70E9E7F51}" type="slidenum">
              <a:rPr lang="en-US" smtClean="0"/>
              <a:t>‹#›</a:t>
            </a:fld>
            <a:endParaRPr lang="en-US"/>
          </a:p>
        </p:txBody>
      </p:sp>
    </p:spTree>
    <p:extLst>
      <p:ext uri="{BB962C8B-B14F-4D97-AF65-F5344CB8AC3E}">
        <p14:creationId xmlns:p14="http://schemas.microsoft.com/office/powerpoint/2010/main" val="386227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5F40F-E871-42DF-9D24-4552717AFBE0}" type="slidenum">
              <a:rPr lang="en-US" smtClean="0"/>
              <a:t>1</a:t>
            </a:fld>
            <a:endParaRPr lang="en-US" dirty="0"/>
          </a:p>
        </p:txBody>
      </p:sp>
    </p:spTree>
    <p:extLst>
      <p:ext uri="{BB962C8B-B14F-4D97-AF65-F5344CB8AC3E}">
        <p14:creationId xmlns:p14="http://schemas.microsoft.com/office/powerpoint/2010/main" val="337541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 peak travel times for single-occupancy</a:t>
            </a:r>
            <a:r>
              <a:rPr lang="en-US" baseline="0" dirty="0"/>
              <a:t> vehicles </a:t>
            </a:r>
            <a:r>
              <a:rPr lang="en-US" dirty="0"/>
              <a:t>between transportation modeling zones.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83494-9593-41B1-9FE4-D6D3E33AB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34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C66-C333-4CA4-99E3-2F9FC2EA6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3788A-9ABB-47CD-8765-6D9E9DC93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0DBC5-741D-40B1-A176-16674E8B559D}"/>
              </a:ext>
            </a:extLst>
          </p:cNvPr>
          <p:cNvSpPr>
            <a:spLocks noGrp="1"/>
          </p:cNvSpPr>
          <p:nvPr>
            <p:ph type="dt" sz="half" idx="10"/>
          </p:nvPr>
        </p:nvSpPr>
        <p:spPr/>
        <p:txBody>
          <a:bodyPr/>
          <a:lstStyle/>
          <a:p>
            <a:fld id="{C718B365-2DBD-468A-A2BF-3E71248AC1C6}" type="datetime1">
              <a:rPr lang="en-US" smtClean="0"/>
              <a:t>12/17/2019</a:t>
            </a:fld>
            <a:endParaRPr lang="en-US"/>
          </a:p>
        </p:txBody>
      </p:sp>
      <p:sp>
        <p:nvSpPr>
          <p:cNvPr id="5" name="Footer Placeholder 4">
            <a:extLst>
              <a:ext uri="{FF2B5EF4-FFF2-40B4-BE49-F238E27FC236}">
                <a16:creationId xmlns:a16="http://schemas.microsoft.com/office/drawing/2014/main" id="{FD30F019-4665-4DC0-97F9-88176F496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2E211-D2E6-43E8-B020-D4F100FF0C73}"/>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99857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B860-7398-4420-B6C8-134110B8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472F3-90DB-47B0-9AB8-A0D81F27F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22119-5880-48FB-AA47-4AB46F731528}"/>
              </a:ext>
            </a:extLst>
          </p:cNvPr>
          <p:cNvSpPr>
            <a:spLocks noGrp="1"/>
          </p:cNvSpPr>
          <p:nvPr>
            <p:ph type="dt" sz="half" idx="10"/>
          </p:nvPr>
        </p:nvSpPr>
        <p:spPr/>
        <p:txBody>
          <a:bodyPr/>
          <a:lstStyle/>
          <a:p>
            <a:fld id="{46B04726-5588-475E-AEE7-E38636FEF84A}" type="datetime1">
              <a:rPr lang="en-US" smtClean="0"/>
              <a:t>12/17/2019</a:t>
            </a:fld>
            <a:endParaRPr lang="en-US"/>
          </a:p>
        </p:txBody>
      </p:sp>
      <p:sp>
        <p:nvSpPr>
          <p:cNvPr id="5" name="Footer Placeholder 4">
            <a:extLst>
              <a:ext uri="{FF2B5EF4-FFF2-40B4-BE49-F238E27FC236}">
                <a16:creationId xmlns:a16="http://schemas.microsoft.com/office/drawing/2014/main" id="{362149CA-FF5A-49BA-9EAD-5660E1520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1ED43-68B1-46C7-9EDC-FB3801684BC4}"/>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86168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50BF1-2896-4479-AE8A-2D27D20692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E5E98-6BFB-4F5C-8C77-1972A9A59D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CEAC1-B266-4259-A4AB-5030AAE0DA88}"/>
              </a:ext>
            </a:extLst>
          </p:cNvPr>
          <p:cNvSpPr>
            <a:spLocks noGrp="1"/>
          </p:cNvSpPr>
          <p:nvPr>
            <p:ph type="dt" sz="half" idx="10"/>
          </p:nvPr>
        </p:nvSpPr>
        <p:spPr/>
        <p:txBody>
          <a:bodyPr/>
          <a:lstStyle/>
          <a:p>
            <a:fld id="{C27E1491-8F67-404C-9D9A-960FF00AC415}" type="datetime1">
              <a:rPr lang="en-US" smtClean="0"/>
              <a:t>12/17/2019</a:t>
            </a:fld>
            <a:endParaRPr lang="en-US"/>
          </a:p>
        </p:txBody>
      </p:sp>
      <p:sp>
        <p:nvSpPr>
          <p:cNvPr id="5" name="Footer Placeholder 4">
            <a:extLst>
              <a:ext uri="{FF2B5EF4-FFF2-40B4-BE49-F238E27FC236}">
                <a16:creationId xmlns:a16="http://schemas.microsoft.com/office/drawing/2014/main" id="{1432476E-92A3-4DDA-A6F5-9C59011DC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2E8C8-BF3C-4A42-A36F-5903C845B74F}"/>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00779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B95E-6C0B-457F-9165-D70D2C766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186F9-B670-442D-9CA5-D1012455DC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934B5-F212-4E55-8A2D-58C265FF4084}"/>
              </a:ext>
            </a:extLst>
          </p:cNvPr>
          <p:cNvSpPr>
            <a:spLocks noGrp="1"/>
          </p:cNvSpPr>
          <p:nvPr>
            <p:ph type="dt" sz="half" idx="10"/>
          </p:nvPr>
        </p:nvSpPr>
        <p:spPr/>
        <p:txBody>
          <a:bodyPr/>
          <a:lstStyle/>
          <a:p>
            <a:fld id="{C3AD9543-2819-4627-8706-F90A7A452D2A}" type="datetime1">
              <a:rPr lang="en-US" smtClean="0"/>
              <a:t>12/17/2019</a:t>
            </a:fld>
            <a:endParaRPr lang="en-US"/>
          </a:p>
        </p:txBody>
      </p:sp>
      <p:sp>
        <p:nvSpPr>
          <p:cNvPr id="5" name="Footer Placeholder 4">
            <a:extLst>
              <a:ext uri="{FF2B5EF4-FFF2-40B4-BE49-F238E27FC236}">
                <a16:creationId xmlns:a16="http://schemas.microsoft.com/office/drawing/2014/main" id="{1ABA42A7-A190-4877-BE72-622C5F7AC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DD1BE-F2B5-4964-9650-2B9A2BE18F56}"/>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41611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B082-CCE0-44B5-96F7-0B2ECB9E2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9EF6A2-9B22-4B10-BE46-BB9087568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E5E536-BF5E-4214-82E1-299DD54813C8}"/>
              </a:ext>
            </a:extLst>
          </p:cNvPr>
          <p:cNvSpPr>
            <a:spLocks noGrp="1"/>
          </p:cNvSpPr>
          <p:nvPr>
            <p:ph type="dt" sz="half" idx="10"/>
          </p:nvPr>
        </p:nvSpPr>
        <p:spPr/>
        <p:txBody>
          <a:bodyPr/>
          <a:lstStyle/>
          <a:p>
            <a:fld id="{4AC3036B-96BC-46F5-80AD-086D4C083937}" type="datetime1">
              <a:rPr lang="en-US" smtClean="0"/>
              <a:t>12/17/2019</a:t>
            </a:fld>
            <a:endParaRPr lang="en-US"/>
          </a:p>
        </p:txBody>
      </p:sp>
      <p:sp>
        <p:nvSpPr>
          <p:cNvPr id="5" name="Footer Placeholder 4">
            <a:extLst>
              <a:ext uri="{FF2B5EF4-FFF2-40B4-BE49-F238E27FC236}">
                <a16:creationId xmlns:a16="http://schemas.microsoft.com/office/drawing/2014/main" id="{448C6EC0-C547-4D45-AAB4-EF81FABD1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673-D033-4380-AD78-4EACCA423A8C}"/>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42478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24C1-6D24-4637-95E5-3E4BF27C3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2D640-433B-40A4-BE3E-86CBEE159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84FBC-5348-4EB4-83CB-1D69E2CCB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E8AED-CAF6-4477-8000-96EE7BAAEEA6}"/>
              </a:ext>
            </a:extLst>
          </p:cNvPr>
          <p:cNvSpPr>
            <a:spLocks noGrp="1"/>
          </p:cNvSpPr>
          <p:nvPr>
            <p:ph type="dt" sz="half" idx="10"/>
          </p:nvPr>
        </p:nvSpPr>
        <p:spPr/>
        <p:txBody>
          <a:bodyPr/>
          <a:lstStyle/>
          <a:p>
            <a:fld id="{137B91F8-2304-4AE5-8F6F-CD28A288DF11}" type="datetime1">
              <a:rPr lang="en-US" smtClean="0"/>
              <a:t>12/17/2019</a:t>
            </a:fld>
            <a:endParaRPr lang="en-US"/>
          </a:p>
        </p:txBody>
      </p:sp>
      <p:sp>
        <p:nvSpPr>
          <p:cNvPr id="6" name="Footer Placeholder 5">
            <a:extLst>
              <a:ext uri="{FF2B5EF4-FFF2-40B4-BE49-F238E27FC236}">
                <a16:creationId xmlns:a16="http://schemas.microsoft.com/office/drawing/2014/main" id="{E0936230-CAAD-448E-832F-B5C0A06C6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4EE8D-4F28-40DC-BAB7-BC7C684E7BAE}"/>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34687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C18F-74BE-49E3-8FE9-C080A6A87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48C65B-E267-4E43-AB64-A49E66B39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5824B-796C-4495-A4A0-8FD3C4CCF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CD3B5-36BF-4377-B862-98066F389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C3453-6B85-45E9-AC1D-1F9A07B69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FF9202-B0B1-435F-9542-111AE91595CD}"/>
              </a:ext>
            </a:extLst>
          </p:cNvPr>
          <p:cNvSpPr>
            <a:spLocks noGrp="1"/>
          </p:cNvSpPr>
          <p:nvPr>
            <p:ph type="dt" sz="half" idx="10"/>
          </p:nvPr>
        </p:nvSpPr>
        <p:spPr/>
        <p:txBody>
          <a:bodyPr/>
          <a:lstStyle/>
          <a:p>
            <a:fld id="{FBE0DAF4-15BD-4E9E-96ED-6063D1A02ED0}" type="datetime1">
              <a:rPr lang="en-US" smtClean="0"/>
              <a:t>12/17/2019</a:t>
            </a:fld>
            <a:endParaRPr lang="en-US"/>
          </a:p>
        </p:txBody>
      </p:sp>
      <p:sp>
        <p:nvSpPr>
          <p:cNvPr id="8" name="Footer Placeholder 7">
            <a:extLst>
              <a:ext uri="{FF2B5EF4-FFF2-40B4-BE49-F238E27FC236}">
                <a16:creationId xmlns:a16="http://schemas.microsoft.com/office/drawing/2014/main" id="{AC03117B-9F58-4C6C-A28E-514EBB05D0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092B43-B31B-4F15-96E9-299820A7D221}"/>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33611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D530-793E-4A8D-899E-7711B0525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4834B8-D357-44D1-90E0-17481DA2E2C5}"/>
              </a:ext>
            </a:extLst>
          </p:cNvPr>
          <p:cNvSpPr>
            <a:spLocks noGrp="1"/>
          </p:cNvSpPr>
          <p:nvPr>
            <p:ph type="dt" sz="half" idx="10"/>
          </p:nvPr>
        </p:nvSpPr>
        <p:spPr/>
        <p:txBody>
          <a:bodyPr/>
          <a:lstStyle/>
          <a:p>
            <a:fld id="{94793BF7-8C27-427E-84B9-991535A74AAC}" type="datetime1">
              <a:rPr lang="en-US" smtClean="0"/>
              <a:t>12/17/2019</a:t>
            </a:fld>
            <a:endParaRPr lang="en-US"/>
          </a:p>
        </p:txBody>
      </p:sp>
      <p:sp>
        <p:nvSpPr>
          <p:cNvPr id="4" name="Footer Placeholder 3">
            <a:extLst>
              <a:ext uri="{FF2B5EF4-FFF2-40B4-BE49-F238E27FC236}">
                <a16:creationId xmlns:a16="http://schemas.microsoft.com/office/drawing/2014/main" id="{1B562F4B-BE88-4911-9A04-4D8F405497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EC104-A01F-445A-A785-888EBBEEA711}"/>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242119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60736-AD60-48D4-93EB-84E5ADA4D557}"/>
              </a:ext>
            </a:extLst>
          </p:cNvPr>
          <p:cNvSpPr>
            <a:spLocks noGrp="1"/>
          </p:cNvSpPr>
          <p:nvPr>
            <p:ph type="dt" sz="half" idx="10"/>
          </p:nvPr>
        </p:nvSpPr>
        <p:spPr/>
        <p:txBody>
          <a:bodyPr/>
          <a:lstStyle/>
          <a:p>
            <a:fld id="{DDC11E28-A76E-48B6-834C-DFF66FB8D26F}" type="datetime1">
              <a:rPr lang="en-US" smtClean="0"/>
              <a:t>12/17/2019</a:t>
            </a:fld>
            <a:endParaRPr lang="en-US"/>
          </a:p>
        </p:txBody>
      </p:sp>
      <p:sp>
        <p:nvSpPr>
          <p:cNvPr id="3" name="Footer Placeholder 2">
            <a:extLst>
              <a:ext uri="{FF2B5EF4-FFF2-40B4-BE49-F238E27FC236}">
                <a16:creationId xmlns:a16="http://schemas.microsoft.com/office/drawing/2014/main" id="{5E53EDCA-5B55-4284-9A18-19AF3F9809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CFD49-E873-44CB-A906-61C6DB39F034}"/>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190748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F91A-3194-4E9F-9847-E484F20A5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8A2E7-498D-4EEB-A417-09A15F712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2AC9F-4BF3-463D-BE09-373F51234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7E4F8-8B7C-46D1-A06A-BB0D0F51DE35}"/>
              </a:ext>
            </a:extLst>
          </p:cNvPr>
          <p:cNvSpPr>
            <a:spLocks noGrp="1"/>
          </p:cNvSpPr>
          <p:nvPr>
            <p:ph type="dt" sz="half" idx="10"/>
          </p:nvPr>
        </p:nvSpPr>
        <p:spPr/>
        <p:txBody>
          <a:bodyPr/>
          <a:lstStyle/>
          <a:p>
            <a:fld id="{B8D8F55F-FF45-43C1-816A-4FB69EEB6265}" type="datetime1">
              <a:rPr lang="en-US" smtClean="0"/>
              <a:t>12/17/2019</a:t>
            </a:fld>
            <a:endParaRPr lang="en-US"/>
          </a:p>
        </p:txBody>
      </p:sp>
      <p:sp>
        <p:nvSpPr>
          <p:cNvPr id="6" name="Footer Placeholder 5">
            <a:extLst>
              <a:ext uri="{FF2B5EF4-FFF2-40B4-BE49-F238E27FC236}">
                <a16:creationId xmlns:a16="http://schemas.microsoft.com/office/drawing/2014/main" id="{4594E92B-88C6-4175-B021-F1D9AE79C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07CC4-9A33-45FE-A267-2AD466481181}"/>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38789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28D9-9C78-4FA1-82C0-2BDCE352E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F090BC-BBD9-4C5C-88FF-ADCB63BF4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C258E8-9521-44CC-A2FF-71D022329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C3F52-B4DC-492B-886C-623A9E9E1951}"/>
              </a:ext>
            </a:extLst>
          </p:cNvPr>
          <p:cNvSpPr>
            <a:spLocks noGrp="1"/>
          </p:cNvSpPr>
          <p:nvPr>
            <p:ph type="dt" sz="half" idx="10"/>
          </p:nvPr>
        </p:nvSpPr>
        <p:spPr/>
        <p:txBody>
          <a:bodyPr/>
          <a:lstStyle/>
          <a:p>
            <a:fld id="{1B8E34AD-548F-45BC-A814-0711A450E85E}" type="datetime1">
              <a:rPr lang="en-US" smtClean="0"/>
              <a:t>12/17/2019</a:t>
            </a:fld>
            <a:endParaRPr lang="en-US"/>
          </a:p>
        </p:txBody>
      </p:sp>
      <p:sp>
        <p:nvSpPr>
          <p:cNvPr id="6" name="Footer Placeholder 5">
            <a:extLst>
              <a:ext uri="{FF2B5EF4-FFF2-40B4-BE49-F238E27FC236}">
                <a16:creationId xmlns:a16="http://schemas.microsoft.com/office/drawing/2014/main" id="{DD0D1149-E783-45C1-9CBE-2DDEC6660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55E30-9FF9-42B7-9FCA-215FE53001C9}"/>
              </a:ext>
            </a:extLst>
          </p:cNvPr>
          <p:cNvSpPr>
            <a:spLocks noGrp="1"/>
          </p:cNvSpPr>
          <p:nvPr>
            <p:ph type="sldNum" sz="quarter" idx="12"/>
          </p:nvPr>
        </p:nvSpPr>
        <p:spPr/>
        <p:txBody>
          <a:bodyPr/>
          <a:lstStyle/>
          <a:p>
            <a:fld id="{8A229B59-3607-4BA9-A157-0F638FD4413A}" type="slidenum">
              <a:rPr lang="en-US" smtClean="0"/>
              <a:t>‹#›</a:t>
            </a:fld>
            <a:endParaRPr lang="en-US"/>
          </a:p>
        </p:txBody>
      </p:sp>
    </p:spTree>
    <p:extLst>
      <p:ext uri="{BB962C8B-B14F-4D97-AF65-F5344CB8AC3E}">
        <p14:creationId xmlns:p14="http://schemas.microsoft.com/office/powerpoint/2010/main" val="323365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8189B-F382-40C6-9736-77827B18A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831D31-F53F-4E1E-A265-5860F5A98C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5D198-537D-4AC3-AF23-2EE63CD46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6A354-5688-4F7C-B625-0A11BF983F29}" type="datetime1">
              <a:rPr lang="en-US" smtClean="0"/>
              <a:t>12/17/2019</a:t>
            </a:fld>
            <a:endParaRPr lang="en-US"/>
          </a:p>
        </p:txBody>
      </p:sp>
      <p:sp>
        <p:nvSpPr>
          <p:cNvPr id="5" name="Footer Placeholder 4">
            <a:extLst>
              <a:ext uri="{FF2B5EF4-FFF2-40B4-BE49-F238E27FC236}">
                <a16:creationId xmlns:a16="http://schemas.microsoft.com/office/drawing/2014/main" id="{1FE111E0-1C76-4792-9ACE-AE63D1647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9E425-8D15-456F-A82D-615644BD5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29B59-3607-4BA9-A157-0F638FD4413A}" type="slidenum">
              <a:rPr lang="en-US" smtClean="0"/>
              <a:t>‹#›</a:t>
            </a:fld>
            <a:endParaRPr lang="en-US"/>
          </a:p>
        </p:txBody>
      </p:sp>
    </p:spTree>
    <p:extLst>
      <p:ext uri="{BB962C8B-B14F-4D97-AF65-F5344CB8AC3E}">
        <p14:creationId xmlns:p14="http://schemas.microsoft.com/office/powerpoint/2010/main" val="385867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597" y="1122363"/>
            <a:ext cx="8774806" cy="2387600"/>
          </a:xfrm>
        </p:spPr>
        <p:txBody>
          <a:bodyPr>
            <a:normAutofit fontScale="90000"/>
          </a:bodyPr>
          <a:lstStyle/>
          <a:p>
            <a:r>
              <a:rPr lang="en-US" b="1" dirty="0"/>
              <a:t>The Chesapeake Bay Program Watershed Model</a:t>
            </a:r>
            <a:br>
              <a:rPr lang="en-US" b="1" dirty="0"/>
            </a:br>
            <a:r>
              <a:rPr lang="en-US" b="1" dirty="0"/>
              <a:t>Processes and Results</a:t>
            </a:r>
            <a:endParaRPr lang="en-US" dirty="0"/>
          </a:p>
        </p:txBody>
      </p:sp>
      <p:sp>
        <p:nvSpPr>
          <p:cNvPr id="8" name="Subtitle 7">
            <a:extLst>
              <a:ext uri="{FF2B5EF4-FFF2-40B4-BE49-F238E27FC236}">
                <a16:creationId xmlns:a16="http://schemas.microsoft.com/office/drawing/2014/main" id="{6E1754CA-2856-4A38-8D43-68FCFFE70E4C}"/>
              </a:ext>
            </a:extLst>
          </p:cNvPr>
          <p:cNvSpPr>
            <a:spLocks noGrp="1"/>
          </p:cNvSpPr>
          <p:nvPr>
            <p:ph type="subTitle" idx="1"/>
          </p:nvPr>
        </p:nvSpPr>
        <p:spPr>
          <a:xfrm>
            <a:off x="1077532" y="3602038"/>
            <a:ext cx="10036936" cy="1655762"/>
          </a:xfrm>
        </p:spPr>
        <p:txBody>
          <a:bodyPr>
            <a:normAutofit fontScale="62500" lnSpcReduction="20000"/>
          </a:bodyPr>
          <a:lstStyle/>
          <a:p>
            <a:r>
              <a:rPr lang="en-US" dirty="0"/>
              <a:t>Gary Shenk – CBPO</a:t>
            </a:r>
          </a:p>
          <a:p>
            <a:r>
              <a:rPr lang="en-US" dirty="0"/>
              <a:t>Based on the work of:</a:t>
            </a:r>
          </a:p>
          <a:p>
            <a:r>
              <a:rPr lang="en-US" dirty="0"/>
              <a:t>Lewis Linker, Gopal Bhatt, Isabella Bertani, Jeff Sweeney, Jessica Rigelman, Olivia Devereux, Matt Johnston, Andrew Sommerlot, Richard Tian, Danny Kaufman, Ruth Cassilly and many, many more</a:t>
            </a:r>
          </a:p>
          <a:p>
            <a:r>
              <a:rPr lang="en-US" dirty="0"/>
              <a:t>Presentation to STAC</a:t>
            </a:r>
          </a:p>
          <a:p>
            <a:r>
              <a:rPr lang="en-US" dirty="0"/>
              <a:t>12/18/2019</a:t>
            </a:r>
          </a:p>
        </p:txBody>
      </p:sp>
      <p:sp>
        <p:nvSpPr>
          <p:cNvPr id="5" name="Slide Number Placeholder 4"/>
          <p:cNvSpPr>
            <a:spLocks noGrp="1"/>
          </p:cNvSpPr>
          <p:nvPr>
            <p:ph type="sldNum" sz="quarter" idx="12"/>
          </p:nvPr>
        </p:nvSpPr>
        <p:spPr/>
        <p:txBody>
          <a:bodyPr/>
          <a:lstStyle/>
          <a:p>
            <a:fld id="{CF4A803E-F90A-4349-840A-4B5A2F6C7C64}" type="slidenum">
              <a:rPr lang="en-US" smtClean="0"/>
              <a:t>1</a:t>
            </a:fld>
            <a:endParaRPr lang="en-US" dirty="0"/>
          </a:p>
        </p:txBody>
      </p:sp>
      <p:sp>
        <p:nvSpPr>
          <p:cNvPr id="4" name="TextBox 3"/>
          <p:cNvSpPr txBox="1"/>
          <p:nvPr/>
        </p:nvSpPr>
        <p:spPr>
          <a:xfrm>
            <a:off x="3228975" y="5401212"/>
            <a:ext cx="5734050" cy="954107"/>
          </a:xfrm>
          <a:prstGeom prst="rect">
            <a:avLst/>
          </a:prstGeom>
          <a:noFill/>
        </p:spPr>
        <p:txBody>
          <a:bodyPr wrap="square" rtlCol="0">
            <a:spAutoFit/>
          </a:bodyPr>
          <a:lstStyle/>
          <a:p>
            <a:pPr algn="ctr"/>
            <a:r>
              <a:rPr lang="en-US" sz="1400" dirty="0"/>
              <a:t>This information is being provided to meet the need for timely best science. The information is provided on the condition that neither the U.S. Geological Survey nor the U.S. Government shall be held liable for any damages resulting from the authorized or unauthorized use of the information.</a:t>
            </a:r>
          </a:p>
        </p:txBody>
      </p:sp>
    </p:spTree>
    <p:extLst>
      <p:ext uri="{BB962C8B-B14F-4D97-AF65-F5344CB8AC3E}">
        <p14:creationId xmlns:p14="http://schemas.microsoft.com/office/powerpoint/2010/main" val="15938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25B63-CA80-4DA7-A83B-1EFFD5D9A21B}"/>
              </a:ext>
            </a:extLst>
          </p:cNvPr>
          <p:cNvPicPr>
            <a:picLocks noChangeAspect="1"/>
          </p:cNvPicPr>
          <p:nvPr/>
        </p:nvPicPr>
        <p:blipFill rotWithShape="1">
          <a:blip r:embed="rId2"/>
          <a:srcRect l="5035" t="7801" r="59060" b="75164"/>
          <a:stretch/>
        </p:blipFill>
        <p:spPr>
          <a:xfrm>
            <a:off x="127000" y="4978399"/>
            <a:ext cx="4076700" cy="1358901"/>
          </a:xfrm>
          <a:prstGeom prst="rect">
            <a:avLst/>
          </a:prstGeom>
        </p:spPr>
      </p:pic>
      <p:sp>
        <p:nvSpPr>
          <p:cNvPr id="3" name="Title 2">
            <a:extLst>
              <a:ext uri="{FF2B5EF4-FFF2-40B4-BE49-F238E27FC236}">
                <a16:creationId xmlns:a16="http://schemas.microsoft.com/office/drawing/2014/main" id="{527C5C7A-7E10-454B-B23C-5E33545198C5}"/>
              </a:ext>
            </a:extLst>
          </p:cNvPr>
          <p:cNvSpPr>
            <a:spLocks noGrp="1"/>
          </p:cNvSpPr>
          <p:nvPr>
            <p:ph type="title"/>
          </p:nvPr>
        </p:nvSpPr>
        <p:spPr/>
        <p:txBody>
          <a:bodyPr/>
          <a:lstStyle/>
          <a:p>
            <a:r>
              <a:rPr lang="en-US" dirty="0"/>
              <a:t>Point Sources</a:t>
            </a:r>
          </a:p>
        </p:txBody>
      </p:sp>
      <p:sp>
        <p:nvSpPr>
          <p:cNvPr id="5" name="Content Placeholder 4">
            <a:extLst>
              <a:ext uri="{FF2B5EF4-FFF2-40B4-BE49-F238E27FC236}">
                <a16:creationId xmlns:a16="http://schemas.microsoft.com/office/drawing/2014/main" id="{C6F0D08E-8FDA-4483-828A-0303AAE7C270}"/>
              </a:ext>
            </a:extLst>
          </p:cNvPr>
          <p:cNvSpPr>
            <a:spLocks noGrp="1"/>
          </p:cNvSpPr>
          <p:nvPr>
            <p:ph idx="1"/>
          </p:nvPr>
        </p:nvSpPr>
        <p:spPr/>
        <p:txBody>
          <a:bodyPr>
            <a:normAutofit/>
          </a:bodyPr>
          <a:lstStyle/>
          <a:p>
            <a:r>
              <a:rPr lang="en-US" dirty="0"/>
              <a:t>Most WWTP use default values for load based on flow and technology</a:t>
            </a:r>
          </a:p>
          <a:p>
            <a:pPr lvl="1"/>
            <a:r>
              <a:rPr lang="en-US" dirty="0"/>
              <a:t> about 10% use monitored values</a:t>
            </a:r>
          </a:p>
          <a:p>
            <a:pPr lvl="1"/>
            <a:r>
              <a:rPr lang="en-US" dirty="0"/>
              <a:t>Makes up about 85% of the load</a:t>
            </a:r>
          </a:p>
          <a:p>
            <a:r>
              <a:rPr lang="en-US" dirty="0"/>
              <a:t>Industrial sources are monitored</a:t>
            </a:r>
          </a:p>
          <a:p>
            <a:r>
              <a:rPr lang="en-US" dirty="0"/>
              <a:t>States estimate industrial sources to increase based on population trend, linear trend, or no trend</a:t>
            </a:r>
          </a:p>
          <a:p>
            <a:endParaRPr lang="en-US" dirty="0"/>
          </a:p>
        </p:txBody>
      </p:sp>
      <p:sp>
        <p:nvSpPr>
          <p:cNvPr id="2" name="Slide Number Placeholder 1">
            <a:extLst>
              <a:ext uri="{FF2B5EF4-FFF2-40B4-BE49-F238E27FC236}">
                <a16:creationId xmlns:a16="http://schemas.microsoft.com/office/drawing/2014/main" id="{76C64A47-EF0E-4B31-B587-77C383EB1E6B}"/>
              </a:ext>
            </a:extLst>
          </p:cNvPr>
          <p:cNvSpPr>
            <a:spLocks noGrp="1"/>
          </p:cNvSpPr>
          <p:nvPr>
            <p:ph type="sldNum" sz="quarter" idx="12"/>
          </p:nvPr>
        </p:nvSpPr>
        <p:spPr/>
        <p:txBody>
          <a:bodyPr/>
          <a:lstStyle/>
          <a:p>
            <a:fld id="{8A229B59-3607-4BA9-A157-0F638FD4413A}" type="slidenum">
              <a:rPr lang="en-US" smtClean="0"/>
              <a:t>10</a:t>
            </a:fld>
            <a:endParaRPr lang="en-US"/>
          </a:p>
        </p:txBody>
      </p:sp>
    </p:spTree>
    <p:extLst>
      <p:ext uri="{BB962C8B-B14F-4D97-AF65-F5344CB8AC3E}">
        <p14:creationId xmlns:p14="http://schemas.microsoft.com/office/powerpoint/2010/main" val="366712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D5FD05-A37C-4AA0-A82E-99840C3C2E04}"/>
              </a:ext>
            </a:extLst>
          </p:cNvPr>
          <p:cNvPicPr>
            <a:picLocks noChangeAspect="1"/>
          </p:cNvPicPr>
          <p:nvPr/>
        </p:nvPicPr>
        <p:blipFill>
          <a:blip r:embed="rId2"/>
          <a:stretch>
            <a:fillRect/>
          </a:stretch>
        </p:blipFill>
        <p:spPr>
          <a:xfrm>
            <a:off x="-1" y="167640"/>
            <a:ext cx="12192000" cy="6690360"/>
          </a:xfrm>
          <a:prstGeom prst="rect">
            <a:avLst/>
          </a:prstGeom>
        </p:spPr>
      </p:pic>
      <p:grpSp>
        <p:nvGrpSpPr>
          <p:cNvPr id="11" name="Group 10">
            <a:extLst>
              <a:ext uri="{FF2B5EF4-FFF2-40B4-BE49-F238E27FC236}">
                <a16:creationId xmlns:a16="http://schemas.microsoft.com/office/drawing/2014/main" id="{68955415-B2CA-4651-AC07-53EA50D34519}"/>
              </a:ext>
            </a:extLst>
          </p:cNvPr>
          <p:cNvGrpSpPr/>
          <p:nvPr/>
        </p:nvGrpSpPr>
        <p:grpSpPr>
          <a:xfrm>
            <a:off x="9927564" y="5011211"/>
            <a:ext cx="2264436" cy="1766751"/>
            <a:chOff x="9220200" y="1333500"/>
            <a:chExt cx="2264436" cy="1766751"/>
          </a:xfrm>
        </p:grpSpPr>
        <p:sp>
          <p:nvSpPr>
            <p:cNvPr id="4" name="Rectangle 3">
              <a:extLst>
                <a:ext uri="{FF2B5EF4-FFF2-40B4-BE49-F238E27FC236}">
                  <a16:creationId xmlns:a16="http://schemas.microsoft.com/office/drawing/2014/main" id="{3BC41A18-3D26-4EF9-9326-C54F073C9A41}"/>
                </a:ext>
              </a:extLst>
            </p:cNvPr>
            <p:cNvSpPr/>
            <p:nvPr/>
          </p:nvSpPr>
          <p:spPr>
            <a:xfrm>
              <a:off x="9220200" y="1333500"/>
              <a:ext cx="2247900" cy="17667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7A7CD0-C247-4183-AF88-7D3AA644CEC9}"/>
                </a:ext>
              </a:extLst>
            </p:cNvPr>
            <p:cNvSpPr/>
            <p:nvPr/>
          </p:nvSpPr>
          <p:spPr>
            <a:xfrm>
              <a:off x="9370423" y="1567543"/>
              <a:ext cx="304800" cy="278675"/>
            </a:xfrm>
            <a:prstGeom prst="rect">
              <a:avLst/>
            </a:prstGeom>
            <a:solidFill>
              <a:srgbClr val="7F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95246E-8DC9-4113-844C-1631E6B2ED5F}"/>
                </a:ext>
              </a:extLst>
            </p:cNvPr>
            <p:cNvSpPr/>
            <p:nvPr/>
          </p:nvSpPr>
          <p:spPr>
            <a:xfrm>
              <a:off x="9370423" y="2062845"/>
              <a:ext cx="304800" cy="278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5C7FD7-C0E7-47C1-8457-D6DCF2420C1A}"/>
                </a:ext>
              </a:extLst>
            </p:cNvPr>
            <p:cNvSpPr/>
            <p:nvPr/>
          </p:nvSpPr>
          <p:spPr>
            <a:xfrm>
              <a:off x="9370423" y="2558147"/>
              <a:ext cx="304800" cy="2786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7C62D4-BCA6-499A-A7A0-12410711949C}"/>
                </a:ext>
              </a:extLst>
            </p:cNvPr>
            <p:cNvSpPr txBox="1"/>
            <p:nvPr/>
          </p:nvSpPr>
          <p:spPr>
            <a:xfrm>
              <a:off x="9675223" y="1576467"/>
              <a:ext cx="1380955" cy="276999"/>
            </a:xfrm>
            <a:prstGeom prst="rect">
              <a:avLst/>
            </a:prstGeom>
            <a:noFill/>
          </p:spPr>
          <p:txBody>
            <a:bodyPr wrap="none" rtlCol="0">
              <a:spAutoFit/>
            </a:bodyPr>
            <a:lstStyle/>
            <a:p>
              <a:r>
                <a:rPr lang="en-US" sz="1200" dirty="0"/>
                <a:t>Sewer Service Area</a:t>
              </a:r>
            </a:p>
          </p:txBody>
        </p:sp>
        <p:sp>
          <p:nvSpPr>
            <p:cNvPr id="9" name="TextBox 8">
              <a:extLst>
                <a:ext uri="{FF2B5EF4-FFF2-40B4-BE49-F238E27FC236}">
                  <a16:creationId xmlns:a16="http://schemas.microsoft.com/office/drawing/2014/main" id="{1CA9AA5B-8E32-475A-A5FD-8DF5A3F6FA38}"/>
                </a:ext>
              </a:extLst>
            </p:cNvPr>
            <p:cNvSpPr txBox="1"/>
            <p:nvPr/>
          </p:nvSpPr>
          <p:spPr>
            <a:xfrm>
              <a:off x="9675223" y="2062845"/>
              <a:ext cx="1763175" cy="276999"/>
            </a:xfrm>
            <a:prstGeom prst="rect">
              <a:avLst/>
            </a:prstGeom>
            <a:noFill/>
          </p:spPr>
          <p:txBody>
            <a:bodyPr wrap="none" rtlCol="0">
              <a:spAutoFit/>
            </a:bodyPr>
            <a:lstStyle/>
            <a:p>
              <a:r>
                <a:rPr lang="en-US" sz="1200" dirty="0"/>
                <a:t>Residential Growth (sim.)</a:t>
              </a:r>
            </a:p>
          </p:txBody>
        </p:sp>
        <p:sp>
          <p:nvSpPr>
            <p:cNvPr id="10" name="TextBox 9">
              <a:extLst>
                <a:ext uri="{FF2B5EF4-FFF2-40B4-BE49-F238E27FC236}">
                  <a16:creationId xmlns:a16="http://schemas.microsoft.com/office/drawing/2014/main" id="{0D2C7F77-08F5-478A-B4D5-48E1C9DED4F6}"/>
                </a:ext>
              </a:extLst>
            </p:cNvPr>
            <p:cNvSpPr txBox="1"/>
            <p:nvPr/>
          </p:nvSpPr>
          <p:spPr>
            <a:xfrm>
              <a:off x="9658687" y="2550899"/>
              <a:ext cx="1825949" cy="276999"/>
            </a:xfrm>
            <a:prstGeom prst="rect">
              <a:avLst/>
            </a:prstGeom>
            <a:noFill/>
          </p:spPr>
          <p:txBody>
            <a:bodyPr wrap="none" rtlCol="0">
              <a:spAutoFit/>
            </a:bodyPr>
            <a:lstStyle/>
            <a:p>
              <a:r>
                <a:rPr lang="en-US" sz="1200" dirty="0"/>
                <a:t>Commercial Growth (sim.)</a:t>
              </a:r>
            </a:p>
          </p:txBody>
        </p:sp>
      </p:grpSp>
      <p:sp>
        <p:nvSpPr>
          <p:cNvPr id="12" name="TextBox 11">
            <a:extLst>
              <a:ext uri="{FF2B5EF4-FFF2-40B4-BE49-F238E27FC236}">
                <a16:creationId xmlns:a16="http://schemas.microsoft.com/office/drawing/2014/main" id="{6238354F-5DDE-4F99-856B-BB712EFB7EAA}"/>
              </a:ext>
            </a:extLst>
          </p:cNvPr>
          <p:cNvSpPr txBox="1"/>
          <p:nvPr/>
        </p:nvSpPr>
        <p:spPr>
          <a:xfrm>
            <a:off x="2492160" y="80037"/>
            <a:ext cx="7207679" cy="461665"/>
          </a:xfrm>
          <a:prstGeom prst="rect">
            <a:avLst/>
          </a:prstGeom>
          <a:solidFill>
            <a:schemeClr val="bg1"/>
          </a:solidFill>
        </p:spPr>
        <p:txBody>
          <a:bodyPr wrap="none" rtlCol="0">
            <a:spAutoFit/>
          </a:bodyPr>
          <a:lstStyle/>
          <a:p>
            <a:r>
              <a:rPr lang="en-US" sz="2400" dirty="0"/>
              <a:t>Forecasted 2025 Growth on Sewer vs Septic in Maryland</a:t>
            </a:r>
          </a:p>
        </p:txBody>
      </p:sp>
      <p:pic>
        <p:nvPicPr>
          <p:cNvPr id="13" name="Picture 12">
            <a:extLst>
              <a:ext uri="{FF2B5EF4-FFF2-40B4-BE49-F238E27FC236}">
                <a16:creationId xmlns:a16="http://schemas.microsoft.com/office/drawing/2014/main" id="{CFF7B3FC-B90D-46AE-ADAA-30750166D5FA}"/>
              </a:ext>
            </a:extLst>
          </p:cNvPr>
          <p:cNvPicPr>
            <a:picLocks noChangeAspect="1"/>
          </p:cNvPicPr>
          <p:nvPr/>
        </p:nvPicPr>
        <p:blipFill rotWithShape="1">
          <a:blip r:embed="rId3"/>
          <a:srcRect l="5035" t="7801" r="59060" b="75164"/>
          <a:stretch/>
        </p:blipFill>
        <p:spPr>
          <a:xfrm>
            <a:off x="7889214" y="671720"/>
            <a:ext cx="4076700" cy="1358901"/>
          </a:xfrm>
          <a:prstGeom prst="rect">
            <a:avLst/>
          </a:prstGeom>
        </p:spPr>
      </p:pic>
    </p:spTree>
    <p:extLst>
      <p:ext uri="{BB962C8B-B14F-4D97-AF65-F5344CB8AC3E}">
        <p14:creationId xmlns:p14="http://schemas.microsoft.com/office/powerpoint/2010/main" val="211760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DC85-E85F-4F4C-968E-E047A2967E12}"/>
              </a:ext>
            </a:extLst>
          </p:cNvPr>
          <p:cNvSpPr>
            <a:spLocks noGrp="1"/>
          </p:cNvSpPr>
          <p:nvPr>
            <p:ph type="title"/>
          </p:nvPr>
        </p:nvSpPr>
        <p:spPr>
          <a:xfrm>
            <a:off x="0" y="354711"/>
            <a:ext cx="7315200" cy="1325563"/>
          </a:xfrm>
        </p:spPr>
        <p:txBody>
          <a:bodyPr/>
          <a:lstStyle/>
          <a:p>
            <a:r>
              <a:rPr lang="en-US" dirty="0"/>
              <a:t>Atmospheric Deposition Model</a:t>
            </a:r>
          </a:p>
        </p:txBody>
      </p:sp>
      <p:sp>
        <p:nvSpPr>
          <p:cNvPr id="3" name="Content Placeholder 2">
            <a:extLst>
              <a:ext uri="{FF2B5EF4-FFF2-40B4-BE49-F238E27FC236}">
                <a16:creationId xmlns:a16="http://schemas.microsoft.com/office/drawing/2014/main" id="{C92D3E46-C346-4B0D-89E4-B165907BDC07}"/>
              </a:ext>
            </a:extLst>
          </p:cNvPr>
          <p:cNvSpPr>
            <a:spLocks noGrp="1"/>
          </p:cNvSpPr>
          <p:nvPr>
            <p:ph idx="1"/>
          </p:nvPr>
        </p:nvSpPr>
        <p:spPr>
          <a:xfrm>
            <a:off x="838200" y="1825624"/>
            <a:ext cx="7086600" cy="4530725"/>
          </a:xfrm>
        </p:spPr>
        <p:txBody>
          <a:bodyPr>
            <a:normAutofit/>
          </a:bodyPr>
          <a:lstStyle/>
          <a:p>
            <a:r>
              <a:rPr lang="en-US" sz="4400" dirty="0"/>
              <a:t>Regression model for history of wet deposition</a:t>
            </a:r>
          </a:p>
          <a:p>
            <a:r>
              <a:rPr lang="en-US" sz="4400" dirty="0"/>
              <a:t>Hourly estimate based on</a:t>
            </a:r>
          </a:p>
          <a:p>
            <a:pPr lvl="1"/>
            <a:r>
              <a:rPr lang="en-US" sz="4000" dirty="0"/>
              <a:t>Weather</a:t>
            </a:r>
          </a:p>
          <a:p>
            <a:pPr lvl="1"/>
            <a:r>
              <a:rPr lang="en-US" sz="4000" dirty="0"/>
              <a:t>Physical landscape </a:t>
            </a:r>
          </a:p>
          <a:p>
            <a:pPr lvl="1"/>
            <a:r>
              <a:rPr lang="en-US" sz="4000" dirty="0"/>
              <a:t>Upwind sources</a:t>
            </a:r>
          </a:p>
          <a:p>
            <a:pPr lvl="1"/>
            <a:endParaRPr lang="en-US" sz="4000" dirty="0"/>
          </a:p>
        </p:txBody>
      </p:sp>
      <p:sp>
        <p:nvSpPr>
          <p:cNvPr id="4" name="Footer Placeholder 3">
            <a:extLst>
              <a:ext uri="{FF2B5EF4-FFF2-40B4-BE49-F238E27FC236}">
                <a16:creationId xmlns:a16="http://schemas.microsoft.com/office/drawing/2014/main" id="{EBE09EDF-8D52-474E-9515-3B8DB4B63C0A}"/>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a:extLst>
              <a:ext uri="{FF2B5EF4-FFF2-40B4-BE49-F238E27FC236}">
                <a16:creationId xmlns:a16="http://schemas.microsoft.com/office/drawing/2014/main" id="{91B04E6E-D4BF-44D4-AC66-4B5F1C7E21E8}"/>
              </a:ext>
            </a:extLst>
          </p:cNvPr>
          <p:cNvSpPr>
            <a:spLocks noGrp="1"/>
          </p:cNvSpPr>
          <p:nvPr>
            <p:ph type="sldNum" sz="quarter" idx="12"/>
          </p:nvPr>
        </p:nvSpPr>
        <p:spPr/>
        <p:txBody>
          <a:bodyPr/>
          <a:lstStyle/>
          <a:p>
            <a:fld id="{CF4A803E-F90A-4349-840A-4B5A2F6C7C64}" type="slidenum">
              <a:rPr lang="en-US" smtClean="0"/>
              <a:t>12</a:t>
            </a:fld>
            <a:endParaRPr lang="en-US"/>
          </a:p>
        </p:txBody>
      </p:sp>
      <p:sp>
        <p:nvSpPr>
          <p:cNvPr id="9" name="object 4">
            <a:extLst>
              <a:ext uri="{FF2B5EF4-FFF2-40B4-BE49-F238E27FC236}">
                <a16:creationId xmlns:a16="http://schemas.microsoft.com/office/drawing/2014/main" id="{7E053F28-099B-42F8-9BB1-67154E1FC1E0}"/>
              </a:ext>
            </a:extLst>
          </p:cNvPr>
          <p:cNvSpPr/>
          <p:nvPr/>
        </p:nvSpPr>
        <p:spPr>
          <a:xfrm>
            <a:off x="8312478" y="1161097"/>
            <a:ext cx="3882176" cy="2758368"/>
          </a:xfrm>
          <a:prstGeom prst="rect">
            <a:avLst/>
          </a:prstGeom>
          <a:blipFill>
            <a:blip r:embed="rId2" cstate="print"/>
            <a:stretch>
              <a:fillRect/>
            </a:stretch>
          </a:blipFill>
        </p:spPr>
        <p:txBody>
          <a:bodyPr wrap="square" lIns="0" tIns="0" rIns="0" bIns="0" rtlCol="0"/>
          <a:lstStyle/>
          <a:p>
            <a:endParaRPr/>
          </a:p>
        </p:txBody>
      </p:sp>
      <p:sp>
        <p:nvSpPr>
          <p:cNvPr id="10" name="object 9">
            <a:extLst>
              <a:ext uri="{FF2B5EF4-FFF2-40B4-BE49-F238E27FC236}">
                <a16:creationId xmlns:a16="http://schemas.microsoft.com/office/drawing/2014/main" id="{F5B4799F-07A6-4205-9CB1-FBAA0CB9851E}"/>
              </a:ext>
            </a:extLst>
          </p:cNvPr>
          <p:cNvSpPr/>
          <p:nvPr/>
        </p:nvSpPr>
        <p:spPr>
          <a:xfrm>
            <a:off x="8312478" y="4053751"/>
            <a:ext cx="3879522" cy="2804249"/>
          </a:xfrm>
          <a:prstGeom prst="rect">
            <a:avLst/>
          </a:prstGeom>
          <a:blipFill>
            <a:blip r:embed="rId3" cstate="print"/>
            <a:stretch>
              <a:fillRect/>
            </a:stretch>
          </a:blipFill>
        </p:spPr>
        <p:txBody>
          <a:bodyPr wrap="square" lIns="0" tIns="0" rIns="0" bIns="0" rtlCol="0"/>
          <a:lstStyle/>
          <a:p>
            <a:endParaRPr/>
          </a:p>
        </p:txBody>
      </p:sp>
      <p:pic>
        <p:nvPicPr>
          <p:cNvPr id="13" name="Picture 12">
            <a:extLst>
              <a:ext uri="{FF2B5EF4-FFF2-40B4-BE49-F238E27FC236}">
                <a16:creationId xmlns:a16="http://schemas.microsoft.com/office/drawing/2014/main" id="{8B90918C-3F09-4C94-B9D6-D0789E381A2B}"/>
              </a:ext>
            </a:extLst>
          </p:cNvPr>
          <p:cNvPicPr>
            <a:picLocks noChangeAspect="1"/>
          </p:cNvPicPr>
          <p:nvPr/>
        </p:nvPicPr>
        <p:blipFill rotWithShape="1">
          <a:blip r:embed="rId4"/>
          <a:srcRect l="5705" t="62252" r="80761" b="26285"/>
          <a:stretch/>
        </p:blipFill>
        <p:spPr>
          <a:xfrm>
            <a:off x="7842250" y="103093"/>
            <a:ext cx="1536700" cy="914399"/>
          </a:xfrm>
          <a:prstGeom prst="rect">
            <a:avLst/>
          </a:prstGeom>
        </p:spPr>
      </p:pic>
    </p:spTree>
    <p:extLst>
      <p:ext uri="{BB962C8B-B14F-4D97-AF65-F5344CB8AC3E}">
        <p14:creationId xmlns:p14="http://schemas.microsoft.com/office/powerpoint/2010/main" val="33917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00A8F1-D2AF-4F0A-9EA3-EC81100BF687}"/>
              </a:ext>
            </a:extLst>
          </p:cNvPr>
          <p:cNvPicPr>
            <a:picLocks noChangeAspect="1"/>
          </p:cNvPicPr>
          <p:nvPr/>
        </p:nvPicPr>
        <p:blipFill>
          <a:blip r:embed="rId2"/>
          <a:stretch>
            <a:fillRect/>
          </a:stretch>
        </p:blipFill>
        <p:spPr>
          <a:xfrm>
            <a:off x="8153400" y="1628158"/>
            <a:ext cx="4038600" cy="5229842"/>
          </a:xfrm>
          <a:prstGeom prst="rect">
            <a:avLst/>
          </a:prstGeom>
        </p:spPr>
      </p:pic>
      <p:sp>
        <p:nvSpPr>
          <p:cNvPr id="2" name="Title 1">
            <a:extLst>
              <a:ext uri="{FF2B5EF4-FFF2-40B4-BE49-F238E27FC236}">
                <a16:creationId xmlns:a16="http://schemas.microsoft.com/office/drawing/2014/main" id="{7D1A8DAB-7D73-4430-BBF6-A0BE7B533703}"/>
              </a:ext>
            </a:extLst>
          </p:cNvPr>
          <p:cNvSpPr>
            <a:spLocks noGrp="1"/>
          </p:cNvSpPr>
          <p:nvPr>
            <p:ph type="title"/>
          </p:nvPr>
        </p:nvSpPr>
        <p:spPr>
          <a:xfrm>
            <a:off x="376943" y="286628"/>
            <a:ext cx="9476232" cy="1325563"/>
          </a:xfrm>
        </p:spPr>
        <p:txBody>
          <a:bodyPr/>
          <a:lstStyle/>
          <a:p>
            <a:r>
              <a:rPr lang="en-US" dirty="0"/>
              <a:t>Atmospheric Deposition Model</a:t>
            </a:r>
          </a:p>
        </p:txBody>
      </p:sp>
      <p:sp>
        <p:nvSpPr>
          <p:cNvPr id="3" name="Content Placeholder 2">
            <a:extLst>
              <a:ext uri="{FF2B5EF4-FFF2-40B4-BE49-F238E27FC236}">
                <a16:creationId xmlns:a16="http://schemas.microsoft.com/office/drawing/2014/main" id="{AC6B34E4-3730-4F52-ABE8-4407A400C14F}"/>
              </a:ext>
            </a:extLst>
          </p:cNvPr>
          <p:cNvSpPr>
            <a:spLocks noGrp="1"/>
          </p:cNvSpPr>
          <p:nvPr>
            <p:ph idx="1"/>
          </p:nvPr>
        </p:nvSpPr>
        <p:spPr>
          <a:xfrm>
            <a:off x="323045" y="1690688"/>
            <a:ext cx="8706655" cy="4351338"/>
          </a:xfrm>
        </p:spPr>
        <p:txBody>
          <a:bodyPr/>
          <a:lstStyle/>
          <a:p>
            <a:r>
              <a:rPr lang="en-US" dirty="0"/>
              <a:t>CMAQ National-scale EPA model</a:t>
            </a:r>
          </a:p>
          <a:p>
            <a:r>
              <a:rPr lang="en-US" dirty="0"/>
              <a:t>Used for many national air regulations</a:t>
            </a:r>
          </a:p>
          <a:p>
            <a:r>
              <a:rPr lang="en-US" dirty="0"/>
              <a:t>CBP uses dry deposition and changes in future wet and dry deposition due to policy</a:t>
            </a:r>
          </a:p>
        </p:txBody>
      </p:sp>
      <p:sp>
        <p:nvSpPr>
          <p:cNvPr id="4" name="Footer Placeholder 3">
            <a:extLst>
              <a:ext uri="{FF2B5EF4-FFF2-40B4-BE49-F238E27FC236}">
                <a16:creationId xmlns:a16="http://schemas.microsoft.com/office/drawing/2014/main" id="{CD70E500-1315-46B7-A0A5-D34069EEAE6D}"/>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a:extLst>
              <a:ext uri="{FF2B5EF4-FFF2-40B4-BE49-F238E27FC236}">
                <a16:creationId xmlns:a16="http://schemas.microsoft.com/office/drawing/2014/main" id="{15AA7B16-D92E-4268-B5EC-44B2DFA1549F}"/>
              </a:ext>
            </a:extLst>
          </p:cNvPr>
          <p:cNvSpPr>
            <a:spLocks noGrp="1"/>
          </p:cNvSpPr>
          <p:nvPr>
            <p:ph type="sldNum" sz="quarter" idx="12"/>
          </p:nvPr>
        </p:nvSpPr>
        <p:spPr/>
        <p:txBody>
          <a:bodyPr/>
          <a:lstStyle/>
          <a:p>
            <a:fld id="{CF4A803E-F90A-4349-840A-4B5A2F6C7C64}" type="slidenum">
              <a:rPr lang="en-US" smtClean="0"/>
              <a:t>13</a:t>
            </a:fld>
            <a:endParaRPr lang="en-US"/>
          </a:p>
        </p:txBody>
      </p:sp>
      <p:pic>
        <p:nvPicPr>
          <p:cNvPr id="12" name="Picture 11">
            <a:extLst>
              <a:ext uri="{FF2B5EF4-FFF2-40B4-BE49-F238E27FC236}">
                <a16:creationId xmlns:a16="http://schemas.microsoft.com/office/drawing/2014/main" id="{CB3B2EF5-7494-42A9-809F-A5D42C403279}"/>
              </a:ext>
            </a:extLst>
          </p:cNvPr>
          <p:cNvPicPr>
            <a:picLocks noChangeAspect="1"/>
          </p:cNvPicPr>
          <p:nvPr/>
        </p:nvPicPr>
        <p:blipFill>
          <a:blip r:embed="rId3"/>
          <a:stretch>
            <a:fillRect/>
          </a:stretch>
        </p:blipFill>
        <p:spPr>
          <a:xfrm>
            <a:off x="149931" y="3691172"/>
            <a:ext cx="5040255" cy="3166827"/>
          </a:xfrm>
          <a:prstGeom prst="rect">
            <a:avLst/>
          </a:prstGeom>
        </p:spPr>
      </p:pic>
      <p:sp>
        <p:nvSpPr>
          <p:cNvPr id="16" name="Rectangle 15">
            <a:extLst>
              <a:ext uri="{FF2B5EF4-FFF2-40B4-BE49-F238E27FC236}">
                <a16:creationId xmlns:a16="http://schemas.microsoft.com/office/drawing/2014/main" id="{82F32E3C-FADF-4BF2-A4EF-4ED2883B2208}"/>
              </a:ext>
            </a:extLst>
          </p:cNvPr>
          <p:cNvSpPr/>
          <p:nvPr/>
        </p:nvSpPr>
        <p:spPr>
          <a:xfrm>
            <a:off x="7955280" y="1612191"/>
            <a:ext cx="1682496" cy="96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FED7C0E-CF46-40DD-97C0-0973D7BBAE35}"/>
              </a:ext>
            </a:extLst>
          </p:cNvPr>
          <p:cNvPicPr>
            <a:picLocks noChangeAspect="1"/>
          </p:cNvPicPr>
          <p:nvPr/>
        </p:nvPicPr>
        <p:blipFill rotWithShape="1">
          <a:blip r:embed="rId4"/>
          <a:srcRect l="5705" t="62252" r="80761" b="26285"/>
          <a:stretch/>
        </p:blipFill>
        <p:spPr>
          <a:xfrm>
            <a:off x="7842250" y="103093"/>
            <a:ext cx="1536700" cy="914399"/>
          </a:xfrm>
          <a:prstGeom prst="rect">
            <a:avLst/>
          </a:prstGeom>
        </p:spPr>
      </p:pic>
    </p:spTree>
    <p:extLst>
      <p:ext uri="{BB962C8B-B14F-4D97-AF65-F5344CB8AC3E}">
        <p14:creationId xmlns:p14="http://schemas.microsoft.com/office/powerpoint/2010/main" val="50179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D20D-7169-47B6-8C90-E3BFA70B481C}"/>
              </a:ext>
            </a:extLst>
          </p:cNvPr>
          <p:cNvSpPr>
            <a:spLocks noGrp="1"/>
          </p:cNvSpPr>
          <p:nvPr>
            <p:ph type="title"/>
          </p:nvPr>
        </p:nvSpPr>
        <p:spPr>
          <a:xfrm>
            <a:off x="1018362" y="0"/>
            <a:ext cx="10411638" cy="2078892"/>
          </a:xfrm>
        </p:spPr>
        <p:txBody>
          <a:bodyPr vert="horz" lIns="91440" tIns="45720" rIns="91440" bIns="45720" rtlCol="0" anchor="b">
            <a:normAutofit/>
          </a:bodyPr>
          <a:lstStyle/>
          <a:p>
            <a:pPr algn="ctr"/>
            <a:r>
              <a:rPr lang="en-US" sz="6000" dirty="0"/>
              <a:t>Fine-scale spatial analysis to improve sediment prediction</a:t>
            </a:r>
          </a:p>
        </p:txBody>
      </p:sp>
      <p:sp>
        <p:nvSpPr>
          <p:cNvPr id="4" name="Slide Number Placeholder 3">
            <a:extLst>
              <a:ext uri="{FF2B5EF4-FFF2-40B4-BE49-F238E27FC236}">
                <a16:creationId xmlns:a16="http://schemas.microsoft.com/office/drawing/2014/main" id="{1F2F4067-638C-4690-83F2-906085AAB240}"/>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DA076633-F49B-410D-B8F5-4FB6D61F0B3D}" type="slidenum">
              <a:rPr lang="en-US" smtClean="0"/>
              <a:pPr>
                <a:spcAft>
                  <a:spcPts val="600"/>
                </a:spcAft>
              </a:pPr>
              <a:t>14</a:t>
            </a:fld>
            <a:endParaRPr lang="en-US"/>
          </a:p>
        </p:txBody>
      </p:sp>
      <p:pic>
        <p:nvPicPr>
          <p:cNvPr id="6" name="Picture 5">
            <a:extLst>
              <a:ext uri="{FF2B5EF4-FFF2-40B4-BE49-F238E27FC236}">
                <a16:creationId xmlns:a16="http://schemas.microsoft.com/office/drawing/2014/main" id="{D9F70E6C-4A34-451B-8E5B-AC9CD473B3A5}"/>
              </a:ext>
            </a:extLst>
          </p:cNvPr>
          <p:cNvPicPr>
            <a:picLocks noChangeAspect="1"/>
          </p:cNvPicPr>
          <p:nvPr/>
        </p:nvPicPr>
        <p:blipFill>
          <a:blip r:embed="rId2"/>
          <a:stretch>
            <a:fillRect/>
          </a:stretch>
        </p:blipFill>
        <p:spPr>
          <a:xfrm>
            <a:off x="6363844" y="2195476"/>
            <a:ext cx="5828156" cy="4662524"/>
          </a:xfrm>
          <a:prstGeom prst="rect">
            <a:avLst/>
          </a:prstGeom>
        </p:spPr>
      </p:pic>
      <p:pic>
        <p:nvPicPr>
          <p:cNvPr id="5" name="Picture 4">
            <a:extLst>
              <a:ext uri="{FF2B5EF4-FFF2-40B4-BE49-F238E27FC236}">
                <a16:creationId xmlns:a16="http://schemas.microsoft.com/office/drawing/2014/main" id="{1A5F0D24-262F-48C2-83B4-AB75DF2C63B9}"/>
              </a:ext>
            </a:extLst>
          </p:cNvPr>
          <p:cNvPicPr>
            <a:picLocks noChangeAspect="1"/>
          </p:cNvPicPr>
          <p:nvPr/>
        </p:nvPicPr>
        <p:blipFill>
          <a:blip r:embed="rId3"/>
          <a:stretch>
            <a:fillRect/>
          </a:stretch>
        </p:blipFill>
        <p:spPr>
          <a:xfrm>
            <a:off x="53020" y="2078892"/>
            <a:ext cx="6030422" cy="4779108"/>
          </a:xfrm>
          <a:prstGeom prst="rect">
            <a:avLst/>
          </a:prstGeom>
        </p:spPr>
      </p:pic>
      <p:pic>
        <p:nvPicPr>
          <p:cNvPr id="8" name="Picture 7">
            <a:extLst>
              <a:ext uri="{FF2B5EF4-FFF2-40B4-BE49-F238E27FC236}">
                <a16:creationId xmlns:a16="http://schemas.microsoft.com/office/drawing/2014/main" id="{9A6C2740-27FC-4A7A-B62F-68623CC6B834}"/>
              </a:ext>
            </a:extLst>
          </p:cNvPr>
          <p:cNvPicPr>
            <a:picLocks noChangeAspect="1"/>
          </p:cNvPicPr>
          <p:nvPr/>
        </p:nvPicPr>
        <p:blipFill rotWithShape="1">
          <a:blip r:embed="rId4"/>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268039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B85B-40E0-40F9-83FA-5EB217D7A35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FA690B0B-678C-4A39-ADDC-BBFF8CB16A25}"/>
              </a:ext>
            </a:extLst>
          </p:cNvPr>
          <p:cNvSpPr>
            <a:spLocks noGrp="1"/>
          </p:cNvSpPr>
          <p:nvPr>
            <p:ph idx="1"/>
          </p:nvPr>
        </p:nvSpPr>
        <p:spPr/>
        <p:txBody>
          <a:bodyPr/>
          <a:lstStyle/>
          <a:p>
            <a:r>
              <a:rPr lang="en-US" dirty="0"/>
              <a:t>WQGIT determines inputs</a:t>
            </a:r>
          </a:p>
          <a:p>
            <a:pPr lvl="1"/>
            <a:r>
              <a:rPr lang="en-US" dirty="0"/>
              <a:t>Ag Workgroup</a:t>
            </a:r>
          </a:p>
          <a:p>
            <a:pPr lvl="2"/>
            <a:r>
              <a:rPr lang="en-US" dirty="0"/>
              <a:t>Ag Modeling Subcommittee</a:t>
            </a:r>
          </a:p>
          <a:p>
            <a:pPr lvl="2"/>
            <a:r>
              <a:rPr lang="en-US" dirty="0"/>
              <a:t>Poultry Litter Subcommittee</a:t>
            </a:r>
          </a:p>
          <a:p>
            <a:pPr lvl="2"/>
            <a:r>
              <a:rPr lang="en-US" dirty="0"/>
              <a:t>Riparian Pasture Deposition Subcommittee</a:t>
            </a:r>
          </a:p>
          <a:p>
            <a:pPr lvl="2"/>
            <a:r>
              <a:rPr lang="en-US" dirty="0"/>
              <a:t>…</a:t>
            </a:r>
          </a:p>
          <a:p>
            <a:pPr lvl="1"/>
            <a:r>
              <a:rPr lang="en-US" dirty="0"/>
              <a:t>Urban workgroup</a:t>
            </a:r>
          </a:p>
          <a:p>
            <a:pPr lvl="1"/>
            <a:r>
              <a:rPr lang="en-US" dirty="0"/>
              <a:t>Wastewater Treatment Workgroup</a:t>
            </a:r>
          </a:p>
        </p:txBody>
      </p:sp>
      <p:sp>
        <p:nvSpPr>
          <p:cNvPr id="4" name="Slide Number Placeholder 3">
            <a:extLst>
              <a:ext uri="{FF2B5EF4-FFF2-40B4-BE49-F238E27FC236}">
                <a16:creationId xmlns:a16="http://schemas.microsoft.com/office/drawing/2014/main" id="{D3A41F34-0E90-409B-8146-D11ED5148F3E}"/>
              </a:ext>
            </a:extLst>
          </p:cNvPr>
          <p:cNvSpPr>
            <a:spLocks noGrp="1"/>
          </p:cNvSpPr>
          <p:nvPr>
            <p:ph type="sldNum" sz="quarter" idx="12"/>
          </p:nvPr>
        </p:nvSpPr>
        <p:spPr/>
        <p:txBody>
          <a:bodyPr/>
          <a:lstStyle/>
          <a:p>
            <a:fld id="{8A229B59-3607-4BA9-A157-0F638FD4413A}" type="slidenum">
              <a:rPr lang="en-US" smtClean="0"/>
              <a:t>15</a:t>
            </a:fld>
            <a:endParaRPr lang="en-US"/>
          </a:p>
        </p:txBody>
      </p:sp>
      <p:pic>
        <p:nvPicPr>
          <p:cNvPr id="5" name="Picture 4">
            <a:extLst>
              <a:ext uri="{FF2B5EF4-FFF2-40B4-BE49-F238E27FC236}">
                <a16:creationId xmlns:a16="http://schemas.microsoft.com/office/drawing/2014/main" id="{43CA1A92-7A8B-4DD3-92C0-B62EB6C871C1}"/>
              </a:ext>
            </a:extLst>
          </p:cNvPr>
          <p:cNvPicPr>
            <a:picLocks noChangeAspect="1"/>
          </p:cNvPicPr>
          <p:nvPr/>
        </p:nvPicPr>
        <p:blipFill rotWithShape="1">
          <a:blip r:embed="rId2"/>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152324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C878-FC0B-45E2-9B09-E2F9BC1C4E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A269D5-12F1-46B4-9C9C-5AEE3B13DD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604E9E-B670-4A2B-9723-B1EBF34AEABA}"/>
              </a:ext>
            </a:extLst>
          </p:cNvPr>
          <p:cNvSpPr>
            <a:spLocks noGrp="1"/>
          </p:cNvSpPr>
          <p:nvPr>
            <p:ph type="sldNum" sz="quarter" idx="12"/>
          </p:nvPr>
        </p:nvSpPr>
        <p:spPr/>
        <p:txBody>
          <a:bodyPr/>
          <a:lstStyle/>
          <a:p>
            <a:fld id="{8A229B59-3607-4BA9-A157-0F638FD4413A}" type="slidenum">
              <a:rPr lang="en-US" smtClean="0"/>
              <a:t>16</a:t>
            </a:fld>
            <a:endParaRPr lang="en-US"/>
          </a:p>
        </p:txBody>
      </p:sp>
      <p:pic>
        <p:nvPicPr>
          <p:cNvPr id="5" name="Picture 4">
            <a:extLst>
              <a:ext uri="{FF2B5EF4-FFF2-40B4-BE49-F238E27FC236}">
                <a16:creationId xmlns:a16="http://schemas.microsoft.com/office/drawing/2014/main" id="{5C87E833-D85A-45C8-8A5E-5A9CC55C4BE7}"/>
              </a:ext>
            </a:extLst>
          </p:cNvPr>
          <p:cNvPicPr>
            <a:picLocks noChangeAspect="1"/>
          </p:cNvPicPr>
          <p:nvPr/>
        </p:nvPicPr>
        <p:blipFill>
          <a:blip r:embed="rId2"/>
          <a:stretch>
            <a:fillRect/>
          </a:stretch>
        </p:blipFill>
        <p:spPr>
          <a:xfrm>
            <a:off x="1162049" y="0"/>
            <a:ext cx="9444011" cy="6858000"/>
          </a:xfrm>
          <a:prstGeom prst="rect">
            <a:avLst/>
          </a:prstGeom>
        </p:spPr>
      </p:pic>
      <p:pic>
        <p:nvPicPr>
          <p:cNvPr id="6" name="Picture 5">
            <a:extLst>
              <a:ext uri="{FF2B5EF4-FFF2-40B4-BE49-F238E27FC236}">
                <a16:creationId xmlns:a16="http://schemas.microsoft.com/office/drawing/2014/main" id="{FAC2BC94-795E-4AF5-8079-249FCDCD7959}"/>
              </a:ext>
            </a:extLst>
          </p:cNvPr>
          <p:cNvPicPr>
            <a:picLocks noChangeAspect="1"/>
          </p:cNvPicPr>
          <p:nvPr/>
        </p:nvPicPr>
        <p:blipFill rotWithShape="1">
          <a:blip r:embed="rId3"/>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211916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B201-70F4-4CB4-A31F-2D82FE4B79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F1EC6D-346C-4000-844A-74C3D4ABAFA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DA0ADDD-35B9-40E0-AE15-36C1B1C76E59}"/>
              </a:ext>
            </a:extLst>
          </p:cNvPr>
          <p:cNvSpPr>
            <a:spLocks noGrp="1"/>
          </p:cNvSpPr>
          <p:nvPr>
            <p:ph type="sldNum" sz="quarter" idx="12"/>
          </p:nvPr>
        </p:nvSpPr>
        <p:spPr/>
        <p:txBody>
          <a:bodyPr/>
          <a:lstStyle/>
          <a:p>
            <a:fld id="{8A229B59-3607-4BA9-A157-0F638FD4413A}" type="slidenum">
              <a:rPr lang="en-US" smtClean="0"/>
              <a:t>17</a:t>
            </a:fld>
            <a:endParaRPr lang="en-US"/>
          </a:p>
        </p:txBody>
      </p:sp>
      <p:pic>
        <p:nvPicPr>
          <p:cNvPr id="5" name="Picture 4">
            <a:extLst>
              <a:ext uri="{FF2B5EF4-FFF2-40B4-BE49-F238E27FC236}">
                <a16:creationId xmlns:a16="http://schemas.microsoft.com/office/drawing/2014/main" id="{4DBF5BEC-57A5-4E88-ADA8-BE8B84EBFAF6}"/>
              </a:ext>
            </a:extLst>
          </p:cNvPr>
          <p:cNvPicPr>
            <a:picLocks noChangeAspect="1"/>
          </p:cNvPicPr>
          <p:nvPr/>
        </p:nvPicPr>
        <p:blipFill>
          <a:blip r:embed="rId2"/>
          <a:stretch>
            <a:fillRect/>
          </a:stretch>
        </p:blipFill>
        <p:spPr>
          <a:xfrm>
            <a:off x="838200" y="0"/>
            <a:ext cx="10136372" cy="6858000"/>
          </a:xfrm>
          <a:prstGeom prst="rect">
            <a:avLst/>
          </a:prstGeom>
        </p:spPr>
      </p:pic>
      <p:pic>
        <p:nvPicPr>
          <p:cNvPr id="6" name="Picture 5">
            <a:extLst>
              <a:ext uri="{FF2B5EF4-FFF2-40B4-BE49-F238E27FC236}">
                <a16:creationId xmlns:a16="http://schemas.microsoft.com/office/drawing/2014/main" id="{17F33D2B-43FF-46C2-993F-040558F1BF6C}"/>
              </a:ext>
            </a:extLst>
          </p:cNvPr>
          <p:cNvPicPr>
            <a:picLocks noChangeAspect="1"/>
          </p:cNvPicPr>
          <p:nvPr/>
        </p:nvPicPr>
        <p:blipFill rotWithShape="1">
          <a:blip r:embed="rId3"/>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50661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79377"/>
            <a:ext cx="7886700" cy="1325563"/>
          </a:xfrm>
        </p:spPr>
        <p:txBody>
          <a:bodyPr/>
          <a:lstStyle/>
          <a:p>
            <a:r>
              <a:rPr lang="en-US" dirty="0"/>
              <a:t>Soil P data – Lancaster</a:t>
            </a:r>
          </a:p>
        </p:txBody>
      </p:sp>
      <p:sp>
        <p:nvSpPr>
          <p:cNvPr id="4" name="Slide Number Placeholder 3"/>
          <p:cNvSpPr>
            <a:spLocks noGrp="1"/>
          </p:cNvSpPr>
          <p:nvPr>
            <p:ph type="sldNum" sz="quarter" idx="12"/>
          </p:nvPr>
        </p:nvSpPr>
        <p:spPr/>
        <p:txBody>
          <a:bodyPr/>
          <a:lstStyle/>
          <a:p>
            <a:fld id="{D14276E8-55CD-4436-83B5-0E67BDE610D3}" type="slidenum">
              <a:rPr lang="en-US" smtClean="0"/>
              <a:t>18</a:t>
            </a:fld>
            <a:endParaRPr lang="en-US"/>
          </a:p>
        </p:txBody>
      </p:sp>
      <p:pic>
        <p:nvPicPr>
          <p:cNvPr id="6" name="Picture 5"/>
          <p:cNvPicPr>
            <a:picLocks noChangeAspect="1"/>
          </p:cNvPicPr>
          <p:nvPr/>
        </p:nvPicPr>
        <p:blipFill>
          <a:blip r:embed="rId2"/>
          <a:stretch>
            <a:fillRect/>
          </a:stretch>
        </p:blipFill>
        <p:spPr>
          <a:xfrm>
            <a:off x="1524000" y="1052513"/>
            <a:ext cx="9144000" cy="5486400"/>
          </a:xfrm>
          <a:prstGeom prst="rect">
            <a:avLst/>
          </a:prstGeom>
        </p:spPr>
      </p:pic>
      <p:sp>
        <p:nvSpPr>
          <p:cNvPr id="3" name="TextBox 2">
            <a:extLst>
              <a:ext uri="{FF2B5EF4-FFF2-40B4-BE49-F238E27FC236}">
                <a16:creationId xmlns:a16="http://schemas.microsoft.com/office/drawing/2014/main" id="{D3F04D0B-C57E-4868-A6F5-559CCF925198}"/>
              </a:ext>
            </a:extLst>
          </p:cNvPr>
          <p:cNvSpPr txBox="1"/>
          <p:nvPr/>
        </p:nvSpPr>
        <p:spPr>
          <a:xfrm>
            <a:off x="5405337" y="4737707"/>
            <a:ext cx="3218638" cy="923330"/>
          </a:xfrm>
          <a:prstGeom prst="rect">
            <a:avLst/>
          </a:prstGeom>
          <a:noFill/>
          <a:ln>
            <a:solidFill>
              <a:schemeClr val="tx1"/>
            </a:solidFill>
          </a:ln>
        </p:spPr>
        <p:txBody>
          <a:bodyPr wrap="none" rtlCol="0">
            <a:spAutoFit/>
          </a:bodyPr>
          <a:lstStyle/>
          <a:p>
            <a:r>
              <a:rPr lang="en-US" dirty="0"/>
              <a:t>      Soil Test Data</a:t>
            </a:r>
          </a:p>
          <a:p>
            <a:r>
              <a:rPr lang="en-US" dirty="0"/>
              <a:t>      Mass-Balance Process Model</a:t>
            </a:r>
          </a:p>
          <a:p>
            <a:r>
              <a:rPr lang="en-US" dirty="0"/>
              <a:t>      Bayesian Estimate</a:t>
            </a:r>
          </a:p>
        </p:txBody>
      </p:sp>
      <p:sp>
        <p:nvSpPr>
          <p:cNvPr id="7" name="Oval 6">
            <a:extLst>
              <a:ext uri="{FF2B5EF4-FFF2-40B4-BE49-F238E27FC236}">
                <a16:creationId xmlns:a16="http://schemas.microsoft.com/office/drawing/2014/main" id="{1ABA898D-397A-49E8-A12B-3B8A3C0CE727}"/>
              </a:ext>
            </a:extLst>
          </p:cNvPr>
          <p:cNvSpPr/>
          <p:nvPr/>
        </p:nvSpPr>
        <p:spPr>
          <a:xfrm>
            <a:off x="5570708" y="4880907"/>
            <a:ext cx="136187" cy="1068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0F9B8D9-EFD9-4E8D-ABDB-3EC5F7720934}"/>
              </a:ext>
            </a:extLst>
          </p:cNvPr>
          <p:cNvSpPr/>
          <p:nvPr/>
        </p:nvSpPr>
        <p:spPr>
          <a:xfrm>
            <a:off x="5570708" y="5135901"/>
            <a:ext cx="136187" cy="10685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BD96837-0F04-4F1A-B604-54FC6B57C34C}"/>
              </a:ext>
            </a:extLst>
          </p:cNvPr>
          <p:cNvSpPr/>
          <p:nvPr/>
        </p:nvSpPr>
        <p:spPr>
          <a:xfrm>
            <a:off x="5570707" y="5406271"/>
            <a:ext cx="136187" cy="10685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C62662A-5FD7-4B38-928A-F09987EE69A2}"/>
              </a:ext>
            </a:extLst>
          </p:cNvPr>
          <p:cNvPicPr>
            <a:picLocks noChangeAspect="1"/>
          </p:cNvPicPr>
          <p:nvPr/>
        </p:nvPicPr>
        <p:blipFill rotWithShape="1">
          <a:blip r:embed="rId3"/>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29403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0CB4-7F3D-4EC1-AD81-DBC71A3B3FC3}"/>
              </a:ext>
            </a:extLst>
          </p:cNvPr>
          <p:cNvSpPr>
            <a:spLocks noGrp="1"/>
          </p:cNvSpPr>
          <p:nvPr>
            <p:ph type="title"/>
          </p:nvPr>
        </p:nvSpPr>
        <p:spPr>
          <a:xfrm>
            <a:off x="101600" y="363537"/>
            <a:ext cx="10515600" cy="1325563"/>
          </a:xfrm>
        </p:spPr>
        <p:txBody>
          <a:bodyPr/>
          <a:lstStyle/>
          <a:p>
            <a:r>
              <a:rPr lang="en-US" dirty="0"/>
              <a:t>Nitrogen in Groundwater</a:t>
            </a:r>
          </a:p>
        </p:txBody>
      </p:sp>
      <p:sp>
        <p:nvSpPr>
          <p:cNvPr id="3" name="Content Placeholder 2">
            <a:extLst>
              <a:ext uri="{FF2B5EF4-FFF2-40B4-BE49-F238E27FC236}">
                <a16:creationId xmlns:a16="http://schemas.microsoft.com/office/drawing/2014/main" id="{923F0212-B805-4D01-894F-CEC2FFFAE043}"/>
              </a:ext>
            </a:extLst>
          </p:cNvPr>
          <p:cNvSpPr>
            <a:spLocks noGrp="1"/>
          </p:cNvSpPr>
          <p:nvPr>
            <p:ph idx="1"/>
          </p:nvPr>
        </p:nvSpPr>
        <p:spPr>
          <a:xfrm>
            <a:off x="838200" y="1825625"/>
            <a:ext cx="5150962" cy="4351338"/>
          </a:xfrm>
        </p:spPr>
        <p:txBody>
          <a:bodyPr/>
          <a:lstStyle/>
          <a:p>
            <a:r>
              <a:rPr lang="en-US" dirty="0"/>
              <a:t>Used MODFLOW models of Potomac and Eastern Shore from Ward Sanford</a:t>
            </a:r>
          </a:p>
          <a:p>
            <a:r>
              <a:rPr lang="en-US" dirty="0"/>
              <a:t>Coastal Plain – PC regression model</a:t>
            </a:r>
          </a:p>
          <a:p>
            <a:r>
              <a:rPr lang="en-US" dirty="0"/>
              <a:t>Others – related to recharge and depth to groundwater</a:t>
            </a:r>
          </a:p>
        </p:txBody>
      </p:sp>
      <p:sp>
        <p:nvSpPr>
          <p:cNvPr id="4" name="Slide Number Placeholder 3">
            <a:extLst>
              <a:ext uri="{FF2B5EF4-FFF2-40B4-BE49-F238E27FC236}">
                <a16:creationId xmlns:a16="http://schemas.microsoft.com/office/drawing/2014/main" id="{31922313-C156-4592-B9A4-2A349FFA7B92}"/>
              </a:ext>
            </a:extLst>
          </p:cNvPr>
          <p:cNvSpPr>
            <a:spLocks noGrp="1"/>
          </p:cNvSpPr>
          <p:nvPr>
            <p:ph type="sldNum" sz="quarter" idx="12"/>
          </p:nvPr>
        </p:nvSpPr>
        <p:spPr/>
        <p:txBody>
          <a:bodyPr/>
          <a:lstStyle/>
          <a:p>
            <a:fld id="{8A229B59-3607-4BA9-A157-0F638FD4413A}" type="slidenum">
              <a:rPr lang="en-US" smtClean="0"/>
              <a:t>19</a:t>
            </a:fld>
            <a:endParaRPr lang="en-US"/>
          </a:p>
        </p:txBody>
      </p:sp>
      <p:pic>
        <p:nvPicPr>
          <p:cNvPr id="5" name="Picture 4">
            <a:extLst>
              <a:ext uri="{FF2B5EF4-FFF2-40B4-BE49-F238E27FC236}">
                <a16:creationId xmlns:a16="http://schemas.microsoft.com/office/drawing/2014/main" id="{E8395885-EFB2-4730-8D8B-2C715923CCF3}"/>
              </a:ext>
            </a:extLst>
          </p:cNvPr>
          <p:cNvPicPr>
            <a:picLocks noChangeAspect="1"/>
          </p:cNvPicPr>
          <p:nvPr/>
        </p:nvPicPr>
        <p:blipFill>
          <a:blip r:embed="rId2"/>
          <a:stretch>
            <a:fillRect/>
          </a:stretch>
        </p:blipFill>
        <p:spPr>
          <a:xfrm>
            <a:off x="5989162" y="0"/>
            <a:ext cx="4856638" cy="6858000"/>
          </a:xfrm>
          <a:prstGeom prst="rect">
            <a:avLst/>
          </a:prstGeom>
        </p:spPr>
      </p:pic>
      <p:pic>
        <p:nvPicPr>
          <p:cNvPr id="6" name="Picture 5">
            <a:extLst>
              <a:ext uri="{FF2B5EF4-FFF2-40B4-BE49-F238E27FC236}">
                <a16:creationId xmlns:a16="http://schemas.microsoft.com/office/drawing/2014/main" id="{8F468841-FE88-4F07-963B-94951E6120D8}"/>
              </a:ext>
            </a:extLst>
          </p:cNvPr>
          <p:cNvPicPr>
            <a:picLocks noChangeAspect="1"/>
          </p:cNvPicPr>
          <p:nvPr/>
        </p:nvPicPr>
        <p:blipFill rotWithShape="1">
          <a:blip r:embed="rId3"/>
          <a:srcRect l="14206" t="33116" r="74832" b="37748"/>
          <a:stretch/>
        </p:blipFill>
        <p:spPr>
          <a:xfrm>
            <a:off x="10845800" y="0"/>
            <a:ext cx="1244600" cy="2324100"/>
          </a:xfrm>
          <a:prstGeom prst="rect">
            <a:avLst/>
          </a:prstGeom>
        </p:spPr>
      </p:pic>
    </p:spTree>
    <p:extLst>
      <p:ext uri="{BB962C8B-B14F-4D97-AF65-F5344CB8AC3E}">
        <p14:creationId xmlns:p14="http://schemas.microsoft.com/office/powerpoint/2010/main" val="111273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25B63-CA80-4DA7-A83B-1EFFD5D9A21B}"/>
              </a:ext>
            </a:extLst>
          </p:cNvPr>
          <p:cNvPicPr>
            <a:picLocks noChangeAspect="1"/>
          </p:cNvPicPr>
          <p:nvPr/>
        </p:nvPicPr>
        <p:blipFill rotWithShape="1">
          <a:blip r:embed="rId2"/>
          <a:srcRect b="14026"/>
          <a:stretch/>
        </p:blipFill>
        <p:spPr>
          <a:xfrm>
            <a:off x="419025" y="0"/>
            <a:ext cx="11353949" cy="6858001"/>
          </a:xfrm>
          <a:prstGeom prst="rect">
            <a:avLst/>
          </a:prstGeom>
        </p:spPr>
      </p:pic>
      <p:sp>
        <p:nvSpPr>
          <p:cNvPr id="7" name="Slide Number Placeholder 6">
            <a:extLst>
              <a:ext uri="{FF2B5EF4-FFF2-40B4-BE49-F238E27FC236}">
                <a16:creationId xmlns:a16="http://schemas.microsoft.com/office/drawing/2014/main" id="{7D847401-10F2-45C8-996B-C07BC56893A2}"/>
              </a:ext>
            </a:extLst>
          </p:cNvPr>
          <p:cNvSpPr>
            <a:spLocks noGrp="1"/>
          </p:cNvSpPr>
          <p:nvPr>
            <p:ph type="sldNum" sz="quarter" idx="12"/>
          </p:nvPr>
        </p:nvSpPr>
        <p:spPr/>
        <p:txBody>
          <a:bodyPr/>
          <a:lstStyle/>
          <a:p>
            <a:fld id="{8A229B59-3607-4BA9-A157-0F638FD4413A}" type="slidenum">
              <a:rPr lang="en-US" smtClean="0"/>
              <a:t>2</a:t>
            </a:fld>
            <a:endParaRPr lang="en-US"/>
          </a:p>
        </p:txBody>
      </p:sp>
    </p:spTree>
    <p:extLst>
      <p:ext uri="{BB962C8B-B14F-4D97-AF65-F5344CB8AC3E}">
        <p14:creationId xmlns:p14="http://schemas.microsoft.com/office/powerpoint/2010/main" val="235454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7ABF-8F10-4326-A561-7FCE95CFB59D}"/>
              </a:ext>
            </a:extLst>
          </p:cNvPr>
          <p:cNvSpPr>
            <a:spLocks noGrp="1"/>
          </p:cNvSpPr>
          <p:nvPr>
            <p:ph type="title"/>
          </p:nvPr>
        </p:nvSpPr>
        <p:spPr/>
        <p:txBody>
          <a:bodyPr/>
          <a:lstStyle/>
          <a:p>
            <a:r>
              <a:rPr lang="en-US" dirty="0" err="1"/>
              <a:t>Flowpath</a:t>
            </a:r>
            <a:r>
              <a:rPr lang="en-US" dirty="0"/>
              <a:t> Lags</a:t>
            </a:r>
          </a:p>
        </p:txBody>
      </p:sp>
      <p:sp>
        <p:nvSpPr>
          <p:cNvPr id="3" name="Content Placeholder 2">
            <a:extLst>
              <a:ext uri="{FF2B5EF4-FFF2-40B4-BE49-F238E27FC236}">
                <a16:creationId xmlns:a16="http://schemas.microsoft.com/office/drawing/2014/main" id="{F8E64C3E-EC20-458C-92C1-51B5D0FD81C5}"/>
              </a:ext>
            </a:extLst>
          </p:cNvPr>
          <p:cNvSpPr>
            <a:spLocks noGrp="1"/>
          </p:cNvSpPr>
          <p:nvPr>
            <p:ph idx="1"/>
          </p:nvPr>
        </p:nvSpPr>
        <p:spPr>
          <a:xfrm>
            <a:off x="838200" y="1825625"/>
            <a:ext cx="4800600" cy="4351338"/>
          </a:xfrm>
        </p:spPr>
        <p:txBody>
          <a:bodyPr/>
          <a:lstStyle/>
          <a:p>
            <a:r>
              <a:rPr lang="en-US" dirty="0"/>
              <a:t>Used in dynamic model for calibration</a:t>
            </a:r>
          </a:p>
          <a:p>
            <a:r>
              <a:rPr lang="en-US" dirty="0"/>
              <a:t>Not used in scenarios</a:t>
            </a:r>
          </a:p>
        </p:txBody>
      </p:sp>
      <p:sp>
        <p:nvSpPr>
          <p:cNvPr id="4" name="Slide Number Placeholder 3">
            <a:extLst>
              <a:ext uri="{FF2B5EF4-FFF2-40B4-BE49-F238E27FC236}">
                <a16:creationId xmlns:a16="http://schemas.microsoft.com/office/drawing/2014/main" id="{7592DA72-5319-4E26-AD03-03D96021CC93}"/>
              </a:ext>
            </a:extLst>
          </p:cNvPr>
          <p:cNvSpPr>
            <a:spLocks noGrp="1"/>
          </p:cNvSpPr>
          <p:nvPr>
            <p:ph type="sldNum" sz="quarter" idx="12"/>
          </p:nvPr>
        </p:nvSpPr>
        <p:spPr/>
        <p:txBody>
          <a:bodyPr/>
          <a:lstStyle/>
          <a:p>
            <a:fld id="{8A229B59-3607-4BA9-A157-0F638FD4413A}" type="slidenum">
              <a:rPr lang="en-US" smtClean="0"/>
              <a:t>20</a:t>
            </a:fld>
            <a:endParaRPr lang="en-US"/>
          </a:p>
        </p:txBody>
      </p:sp>
      <p:pic>
        <p:nvPicPr>
          <p:cNvPr id="5" name="Picture 4">
            <a:extLst>
              <a:ext uri="{FF2B5EF4-FFF2-40B4-BE49-F238E27FC236}">
                <a16:creationId xmlns:a16="http://schemas.microsoft.com/office/drawing/2014/main" id="{73100A85-4DA8-442B-87E9-C38A608EC6A3}"/>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419437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B69D-3628-49D9-9D01-ECC82EC0BDC1}"/>
              </a:ext>
            </a:extLst>
          </p:cNvPr>
          <p:cNvSpPr>
            <a:spLocks noGrp="1"/>
          </p:cNvSpPr>
          <p:nvPr>
            <p:ph type="title"/>
          </p:nvPr>
        </p:nvSpPr>
        <p:spPr/>
        <p:txBody>
          <a:bodyPr/>
          <a:lstStyle/>
          <a:p>
            <a:r>
              <a:rPr lang="en-US" dirty="0"/>
              <a:t>Management Practices – BMP Panel Results</a:t>
            </a:r>
          </a:p>
        </p:txBody>
      </p:sp>
      <p:sp>
        <p:nvSpPr>
          <p:cNvPr id="3" name="Content Placeholder 2">
            <a:extLst>
              <a:ext uri="{FF2B5EF4-FFF2-40B4-BE49-F238E27FC236}">
                <a16:creationId xmlns:a16="http://schemas.microsoft.com/office/drawing/2014/main" id="{E52DC28D-B676-41AB-9AE5-CF5CEB897E2D}"/>
              </a:ext>
            </a:extLst>
          </p:cNvPr>
          <p:cNvSpPr>
            <a:spLocks noGrp="1"/>
          </p:cNvSpPr>
          <p:nvPr>
            <p:ph idx="1"/>
          </p:nvPr>
        </p:nvSpPr>
        <p:spPr/>
        <p:txBody>
          <a:bodyPr/>
          <a:lstStyle/>
          <a:p>
            <a:r>
              <a:rPr lang="en-US" dirty="0"/>
              <a:t>CBP partnership asks for a panel (WQGIT)</a:t>
            </a:r>
          </a:p>
          <a:p>
            <a:r>
              <a:rPr lang="en-US" dirty="0"/>
              <a:t>Panel forms for 1-2 years</a:t>
            </a:r>
          </a:p>
          <a:p>
            <a:pPr lvl="1"/>
            <a:r>
              <a:rPr lang="en-US" dirty="0"/>
              <a:t>At least six subject matter experts</a:t>
            </a:r>
          </a:p>
          <a:p>
            <a:pPr lvl="1"/>
            <a:r>
              <a:rPr lang="en-US" dirty="0"/>
              <a:t>Academics</a:t>
            </a:r>
          </a:p>
          <a:p>
            <a:pPr lvl="1"/>
            <a:r>
              <a:rPr lang="en-US" dirty="0"/>
              <a:t>Implementers</a:t>
            </a:r>
          </a:p>
          <a:p>
            <a:pPr lvl="1"/>
            <a:r>
              <a:rPr lang="en-US" dirty="0"/>
              <a:t>Government scientists</a:t>
            </a:r>
          </a:p>
          <a:p>
            <a:pPr lvl="1"/>
            <a:r>
              <a:rPr lang="en-US" dirty="0"/>
              <a:t>…</a:t>
            </a:r>
          </a:p>
          <a:p>
            <a:r>
              <a:rPr lang="en-US" dirty="0"/>
              <a:t>After approval by the partnership, it is included in the watershed model</a:t>
            </a:r>
          </a:p>
        </p:txBody>
      </p:sp>
      <p:sp>
        <p:nvSpPr>
          <p:cNvPr id="4" name="Slide Number Placeholder 3">
            <a:extLst>
              <a:ext uri="{FF2B5EF4-FFF2-40B4-BE49-F238E27FC236}">
                <a16:creationId xmlns:a16="http://schemas.microsoft.com/office/drawing/2014/main" id="{747E3161-E02C-41BF-9710-6279FAAFBF03}"/>
              </a:ext>
            </a:extLst>
          </p:cNvPr>
          <p:cNvSpPr>
            <a:spLocks noGrp="1"/>
          </p:cNvSpPr>
          <p:nvPr>
            <p:ph type="sldNum" sz="quarter" idx="12"/>
          </p:nvPr>
        </p:nvSpPr>
        <p:spPr/>
        <p:txBody>
          <a:bodyPr/>
          <a:lstStyle/>
          <a:p>
            <a:fld id="{8A229B59-3607-4BA9-A157-0F638FD4413A}" type="slidenum">
              <a:rPr lang="en-US" smtClean="0"/>
              <a:t>21</a:t>
            </a:fld>
            <a:endParaRPr lang="en-US"/>
          </a:p>
        </p:txBody>
      </p:sp>
      <p:pic>
        <p:nvPicPr>
          <p:cNvPr id="5" name="Picture 4">
            <a:extLst>
              <a:ext uri="{FF2B5EF4-FFF2-40B4-BE49-F238E27FC236}">
                <a16:creationId xmlns:a16="http://schemas.microsoft.com/office/drawing/2014/main" id="{803B2503-0F83-4851-AD01-8900C7884F07}"/>
              </a:ext>
            </a:extLst>
          </p:cNvPr>
          <p:cNvPicPr>
            <a:picLocks noChangeAspect="1"/>
          </p:cNvPicPr>
          <p:nvPr/>
        </p:nvPicPr>
        <p:blipFill rotWithShape="1">
          <a:blip r:embed="rId2"/>
          <a:srcRect l="25504" t="33753" r="65547" b="57012"/>
          <a:stretch/>
        </p:blipFill>
        <p:spPr>
          <a:xfrm>
            <a:off x="10845800" y="136525"/>
            <a:ext cx="1016000" cy="736599"/>
          </a:xfrm>
          <a:prstGeom prst="rect">
            <a:avLst/>
          </a:prstGeom>
        </p:spPr>
      </p:pic>
    </p:spTree>
    <p:extLst>
      <p:ext uri="{BB962C8B-B14F-4D97-AF65-F5344CB8AC3E}">
        <p14:creationId xmlns:p14="http://schemas.microsoft.com/office/powerpoint/2010/main" val="30625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77CA-2BA0-4478-86CB-DEC4AFC6FE19}"/>
              </a:ext>
            </a:extLst>
          </p:cNvPr>
          <p:cNvSpPr>
            <a:spLocks noGrp="1"/>
          </p:cNvSpPr>
          <p:nvPr>
            <p:ph type="title"/>
          </p:nvPr>
        </p:nvSpPr>
        <p:spPr/>
        <p:txBody>
          <a:bodyPr/>
          <a:lstStyle/>
          <a:p>
            <a:r>
              <a:rPr lang="en-US" dirty="0"/>
              <a:t>BMPs</a:t>
            </a:r>
          </a:p>
        </p:txBody>
      </p:sp>
      <p:sp>
        <p:nvSpPr>
          <p:cNvPr id="3" name="Content Placeholder 2">
            <a:extLst>
              <a:ext uri="{FF2B5EF4-FFF2-40B4-BE49-F238E27FC236}">
                <a16:creationId xmlns:a16="http://schemas.microsoft.com/office/drawing/2014/main" id="{8F2E8D3E-26C7-4A86-A830-4219EEE295F4}"/>
              </a:ext>
            </a:extLst>
          </p:cNvPr>
          <p:cNvSpPr>
            <a:spLocks noGrp="1"/>
          </p:cNvSpPr>
          <p:nvPr>
            <p:ph idx="1"/>
          </p:nvPr>
        </p:nvSpPr>
        <p:spPr/>
        <p:txBody>
          <a:bodyPr>
            <a:normAutofit/>
          </a:bodyPr>
          <a:lstStyle/>
          <a:p>
            <a:r>
              <a:rPr lang="en-US" dirty="0"/>
              <a:t>189 BMPs with specified percent reduction</a:t>
            </a:r>
          </a:p>
          <a:p>
            <a:r>
              <a:rPr lang="en-US" dirty="0"/>
              <a:t>104 are cover crops</a:t>
            </a:r>
          </a:p>
          <a:p>
            <a:pPr lvl="1"/>
            <a:r>
              <a:rPr lang="en-US" dirty="0"/>
              <a:t>Cover Crop Traditional Rye Early Drilled </a:t>
            </a:r>
          </a:p>
          <a:p>
            <a:pPr lvl="1"/>
            <a:r>
              <a:rPr lang="en-US" dirty="0"/>
              <a:t>Cover Crop Traditional Forage Radish Early Aerial </a:t>
            </a:r>
          </a:p>
          <a:p>
            <a:pPr lvl="2"/>
            <a:r>
              <a:rPr lang="en-US" dirty="0"/>
              <a:t>Appalachian Plateau Siliciclastic	TN 11%	TP 6%	TSS 9%     </a:t>
            </a:r>
          </a:p>
          <a:p>
            <a:pPr lvl="2"/>
            <a:r>
              <a:rPr lang="en-US" dirty="0"/>
              <a:t>Coastal Plain Dissected Uplands	 TN 14%	TP 6%	TSS 9% </a:t>
            </a:r>
          </a:p>
        </p:txBody>
      </p:sp>
      <p:sp>
        <p:nvSpPr>
          <p:cNvPr id="4" name="Slide Number Placeholder 3">
            <a:extLst>
              <a:ext uri="{FF2B5EF4-FFF2-40B4-BE49-F238E27FC236}">
                <a16:creationId xmlns:a16="http://schemas.microsoft.com/office/drawing/2014/main" id="{57A8C25C-9F13-473A-97E4-04A7279678FF}"/>
              </a:ext>
            </a:extLst>
          </p:cNvPr>
          <p:cNvSpPr>
            <a:spLocks noGrp="1"/>
          </p:cNvSpPr>
          <p:nvPr>
            <p:ph type="sldNum" sz="quarter" idx="12"/>
          </p:nvPr>
        </p:nvSpPr>
        <p:spPr/>
        <p:txBody>
          <a:bodyPr/>
          <a:lstStyle/>
          <a:p>
            <a:fld id="{8A229B59-3607-4BA9-A157-0F638FD4413A}" type="slidenum">
              <a:rPr lang="en-US" smtClean="0"/>
              <a:t>22</a:t>
            </a:fld>
            <a:endParaRPr lang="en-US"/>
          </a:p>
        </p:txBody>
      </p:sp>
      <p:pic>
        <p:nvPicPr>
          <p:cNvPr id="5" name="Picture 4">
            <a:extLst>
              <a:ext uri="{FF2B5EF4-FFF2-40B4-BE49-F238E27FC236}">
                <a16:creationId xmlns:a16="http://schemas.microsoft.com/office/drawing/2014/main" id="{FB1892B8-36F1-4F4D-9A5D-730F79193739}"/>
              </a:ext>
            </a:extLst>
          </p:cNvPr>
          <p:cNvPicPr>
            <a:picLocks noChangeAspect="1"/>
          </p:cNvPicPr>
          <p:nvPr/>
        </p:nvPicPr>
        <p:blipFill rotWithShape="1">
          <a:blip r:embed="rId2"/>
          <a:srcRect l="25504" t="33753" r="65547" b="57012"/>
          <a:stretch/>
        </p:blipFill>
        <p:spPr>
          <a:xfrm>
            <a:off x="10845800" y="136525"/>
            <a:ext cx="1016000" cy="736599"/>
          </a:xfrm>
          <a:prstGeom prst="rect">
            <a:avLst/>
          </a:prstGeom>
        </p:spPr>
      </p:pic>
    </p:spTree>
    <p:extLst>
      <p:ext uri="{BB962C8B-B14F-4D97-AF65-F5344CB8AC3E}">
        <p14:creationId xmlns:p14="http://schemas.microsoft.com/office/powerpoint/2010/main" val="388789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B8A9-8A9A-453D-8EDE-F82C983591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8DB00-44BD-49E7-8615-DE1C7666929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585CFD7-B8F7-41A7-BDD9-1AF5E3327D0E}"/>
              </a:ext>
            </a:extLst>
          </p:cNvPr>
          <p:cNvSpPr>
            <a:spLocks noGrp="1"/>
          </p:cNvSpPr>
          <p:nvPr>
            <p:ph type="sldNum" sz="quarter" idx="12"/>
          </p:nvPr>
        </p:nvSpPr>
        <p:spPr/>
        <p:txBody>
          <a:bodyPr/>
          <a:lstStyle/>
          <a:p>
            <a:fld id="{8A229B59-3607-4BA9-A157-0F638FD4413A}" type="slidenum">
              <a:rPr lang="en-US" smtClean="0"/>
              <a:t>23</a:t>
            </a:fld>
            <a:endParaRPr lang="en-US"/>
          </a:p>
        </p:txBody>
      </p:sp>
      <p:pic>
        <p:nvPicPr>
          <p:cNvPr id="6" name="Picture 5">
            <a:extLst>
              <a:ext uri="{FF2B5EF4-FFF2-40B4-BE49-F238E27FC236}">
                <a16:creationId xmlns:a16="http://schemas.microsoft.com/office/drawing/2014/main" id="{4C51B7FC-2A22-4D8B-9B33-5EAB9C7EA57A}"/>
              </a:ext>
            </a:extLst>
          </p:cNvPr>
          <p:cNvPicPr>
            <a:picLocks noChangeAspect="1"/>
          </p:cNvPicPr>
          <p:nvPr/>
        </p:nvPicPr>
        <p:blipFill>
          <a:blip r:embed="rId2"/>
          <a:stretch>
            <a:fillRect/>
          </a:stretch>
        </p:blipFill>
        <p:spPr>
          <a:xfrm>
            <a:off x="1206500" y="0"/>
            <a:ext cx="9448800" cy="6858000"/>
          </a:xfrm>
          <a:prstGeom prst="rect">
            <a:avLst/>
          </a:prstGeom>
        </p:spPr>
      </p:pic>
      <p:pic>
        <p:nvPicPr>
          <p:cNvPr id="7" name="Picture 6">
            <a:extLst>
              <a:ext uri="{FF2B5EF4-FFF2-40B4-BE49-F238E27FC236}">
                <a16:creationId xmlns:a16="http://schemas.microsoft.com/office/drawing/2014/main" id="{DF70E834-BA30-4756-9EC4-182FE99FA8AF}"/>
              </a:ext>
            </a:extLst>
          </p:cNvPr>
          <p:cNvPicPr>
            <a:picLocks noChangeAspect="1"/>
          </p:cNvPicPr>
          <p:nvPr/>
        </p:nvPicPr>
        <p:blipFill rotWithShape="1">
          <a:blip r:embed="rId3"/>
          <a:srcRect l="25504" t="33753" r="65547" b="57012"/>
          <a:stretch/>
        </p:blipFill>
        <p:spPr>
          <a:xfrm>
            <a:off x="10845800" y="136525"/>
            <a:ext cx="1016000" cy="736599"/>
          </a:xfrm>
          <a:prstGeom prst="rect">
            <a:avLst/>
          </a:prstGeom>
        </p:spPr>
      </p:pic>
    </p:spTree>
    <p:extLst>
      <p:ext uri="{BB962C8B-B14F-4D97-AF65-F5344CB8AC3E}">
        <p14:creationId xmlns:p14="http://schemas.microsoft.com/office/powerpoint/2010/main" val="375242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B201-70F4-4CB4-A31F-2D82FE4B79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F1EC6D-346C-4000-844A-74C3D4ABAFA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DA0ADDD-35B9-40E0-AE15-36C1B1C76E59}"/>
              </a:ext>
            </a:extLst>
          </p:cNvPr>
          <p:cNvSpPr>
            <a:spLocks noGrp="1"/>
          </p:cNvSpPr>
          <p:nvPr>
            <p:ph type="sldNum" sz="quarter" idx="12"/>
          </p:nvPr>
        </p:nvSpPr>
        <p:spPr/>
        <p:txBody>
          <a:bodyPr/>
          <a:lstStyle/>
          <a:p>
            <a:fld id="{8A229B59-3607-4BA9-A157-0F638FD4413A}" type="slidenum">
              <a:rPr lang="en-US" smtClean="0"/>
              <a:t>24</a:t>
            </a:fld>
            <a:endParaRPr lang="en-US"/>
          </a:p>
        </p:txBody>
      </p:sp>
      <p:pic>
        <p:nvPicPr>
          <p:cNvPr id="5" name="Picture 4">
            <a:extLst>
              <a:ext uri="{FF2B5EF4-FFF2-40B4-BE49-F238E27FC236}">
                <a16:creationId xmlns:a16="http://schemas.microsoft.com/office/drawing/2014/main" id="{4DBF5BEC-57A5-4E88-ADA8-BE8B84EBFAF6}"/>
              </a:ext>
            </a:extLst>
          </p:cNvPr>
          <p:cNvPicPr>
            <a:picLocks noChangeAspect="1"/>
          </p:cNvPicPr>
          <p:nvPr/>
        </p:nvPicPr>
        <p:blipFill>
          <a:blip r:embed="rId2"/>
          <a:stretch>
            <a:fillRect/>
          </a:stretch>
        </p:blipFill>
        <p:spPr>
          <a:xfrm>
            <a:off x="838200" y="0"/>
            <a:ext cx="10136372" cy="6858000"/>
          </a:xfrm>
          <a:prstGeom prst="rect">
            <a:avLst/>
          </a:prstGeom>
        </p:spPr>
      </p:pic>
      <p:sp>
        <p:nvSpPr>
          <p:cNvPr id="6" name="TextBox 5">
            <a:extLst>
              <a:ext uri="{FF2B5EF4-FFF2-40B4-BE49-F238E27FC236}">
                <a16:creationId xmlns:a16="http://schemas.microsoft.com/office/drawing/2014/main" id="{A50CCAD7-5CCF-4377-A6AF-D9C9D4F0D5BF}"/>
              </a:ext>
            </a:extLst>
          </p:cNvPr>
          <p:cNvSpPr txBox="1"/>
          <p:nvPr/>
        </p:nvSpPr>
        <p:spPr>
          <a:xfrm>
            <a:off x="3517900" y="498257"/>
            <a:ext cx="1559209" cy="369332"/>
          </a:xfrm>
          <a:prstGeom prst="rect">
            <a:avLst/>
          </a:prstGeom>
          <a:solidFill>
            <a:schemeClr val="accent4">
              <a:lumMod val="40000"/>
              <a:lumOff val="60000"/>
            </a:schemeClr>
          </a:solidFill>
        </p:spPr>
        <p:txBody>
          <a:bodyPr wrap="none" rtlCol="0">
            <a:spAutoFit/>
          </a:bodyPr>
          <a:lstStyle/>
          <a:p>
            <a:r>
              <a:rPr lang="en-US" dirty="0"/>
              <a:t>Feed Additives</a:t>
            </a:r>
          </a:p>
        </p:txBody>
      </p:sp>
      <p:sp>
        <p:nvSpPr>
          <p:cNvPr id="7" name="TextBox 6">
            <a:extLst>
              <a:ext uri="{FF2B5EF4-FFF2-40B4-BE49-F238E27FC236}">
                <a16:creationId xmlns:a16="http://schemas.microsoft.com/office/drawing/2014/main" id="{B09A0C18-F8FC-44C3-A41A-047E07C1E7AF}"/>
              </a:ext>
            </a:extLst>
          </p:cNvPr>
          <p:cNvSpPr txBox="1"/>
          <p:nvPr/>
        </p:nvSpPr>
        <p:spPr>
          <a:xfrm>
            <a:off x="2235200" y="2530257"/>
            <a:ext cx="1628972" cy="369332"/>
          </a:xfrm>
          <a:prstGeom prst="rect">
            <a:avLst/>
          </a:prstGeom>
          <a:solidFill>
            <a:schemeClr val="accent4">
              <a:lumMod val="40000"/>
              <a:lumOff val="60000"/>
            </a:schemeClr>
          </a:solidFill>
        </p:spPr>
        <p:txBody>
          <a:bodyPr wrap="none" rtlCol="0">
            <a:spAutoFit/>
          </a:bodyPr>
          <a:lstStyle/>
          <a:p>
            <a:r>
              <a:rPr lang="en-US" dirty="0"/>
              <a:t>Stream Fencing</a:t>
            </a:r>
          </a:p>
        </p:txBody>
      </p:sp>
      <p:sp>
        <p:nvSpPr>
          <p:cNvPr id="8" name="TextBox 7">
            <a:extLst>
              <a:ext uri="{FF2B5EF4-FFF2-40B4-BE49-F238E27FC236}">
                <a16:creationId xmlns:a16="http://schemas.microsoft.com/office/drawing/2014/main" id="{354643B3-01AA-4D46-90C7-D390538524DA}"/>
              </a:ext>
            </a:extLst>
          </p:cNvPr>
          <p:cNvSpPr txBox="1"/>
          <p:nvPr/>
        </p:nvSpPr>
        <p:spPr>
          <a:xfrm>
            <a:off x="6299200" y="2927628"/>
            <a:ext cx="1856855" cy="923330"/>
          </a:xfrm>
          <a:prstGeom prst="rect">
            <a:avLst/>
          </a:prstGeom>
          <a:solidFill>
            <a:schemeClr val="accent4">
              <a:lumMod val="40000"/>
              <a:lumOff val="60000"/>
            </a:schemeClr>
          </a:solidFill>
        </p:spPr>
        <p:txBody>
          <a:bodyPr wrap="none" rtlCol="0">
            <a:spAutoFit/>
          </a:bodyPr>
          <a:lstStyle/>
          <a:p>
            <a:r>
              <a:rPr lang="en-US" dirty="0"/>
              <a:t>Lagoon Covers</a:t>
            </a:r>
          </a:p>
          <a:p>
            <a:r>
              <a:rPr lang="en-US" dirty="0"/>
              <a:t>Manure Storage</a:t>
            </a:r>
          </a:p>
          <a:p>
            <a:r>
              <a:rPr lang="en-US" dirty="0"/>
              <a:t>Manure transport</a:t>
            </a:r>
          </a:p>
        </p:txBody>
      </p:sp>
      <p:sp>
        <p:nvSpPr>
          <p:cNvPr id="9" name="TextBox 8">
            <a:extLst>
              <a:ext uri="{FF2B5EF4-FFF2-40B4-BE49-F238E27FC236}">
                <a16:creationId xmlns:a16="http://schemas.microsoft.com/office/drawing/2014/main" id="{E6D19CF6-C6C9-4CBE-8944-4EF49C69D060}"/>
              </a:ext>
            </a:extLst>
          </p:cNvPr>
          <p:cNvSpPr txBox="1"/>
          <p:nvPr/>
        </p:nvSpPr>
        <p:spPr>
          <a:xfrm>
            <a:off x="9266715" y="3105834"/>
            <a:ext cx="1430969" cy="646331"/>
          </a:xfrm>
          <a:prstGeom prst="rect">
            <a:avLst/>
          </a:prstGeom>
          <a:solidFill>
            <a:schemeClr val="accent4">
              <a:lumMod val="40000"/>
              <a:lumOff val="60000"/>
            </a:schemeClr>
          </a:solidFill>
        </p:spPr>
        <p:txBody>
          <a:bodyPr wrap="none" rtlCol="0">
            <a:spAutoFit/>
          </a:bodyPr>
          <a:lstStyle/>
          <a:p>
            <a:r>
              <a:rPr lang="en-US" dirty="0"/>
              <a:t>Nutrient</a:t>
            </a:r>
          </a:p>
          <a:p>
            <a:r>
              <a:rPr lang="en-US" dirty="0"/>
              <a:t>management</a:t>
            </a:r>
          </a:p>
        </p:txBody>
      </p:sp>
    </p:spTree>
    <p:extLst>
      <p:ext uri="{BB962C8B-B14F-4D97-AF65-F5344CB8AC3E}">
        <p14:creationId xmlns:p14="http://schemas.microsoft.com/office/powerpoint/2010/main" val="184709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21000" y="6356349"/>
            <a:ext cx="4114800" cy="365125"/>
          </a:xfrm>
        </p:spPr>
        <p:txBody>
          <a:bodyPr/>
          <a:lstStyle/>
          <a:p>
            <a:r>
              <a:rPr lang="en-US"/>
              <a:t>Preliminary Information-Subject to Revision. Not for Citation or Distribution</a:t>
            </a:r>
            <a:endParaRPr lang="en-US" dirty="0"/>
          </a:p>
        </p:txBody>
      </p:sp>
      <p:sp>
        <p:nvSpPr>
          <p:cNvPr id="5" name="Slide Number Placeholder 4"/>
          <p:cNvSpPr>
            <a:spLocks noGrp="1"/>
          </p:cNvSpPr>
          <p:nvPr>
            <p:ph type="sldNum" sz="quarter" idx="12"/>
          </p:nvPr>
        </p:nvSpPr>
        <p:spPr/>
        <p:txBody>
          <a:bodyPr/>
          <a:lstStyle/>
          <a:p>
            <a:fld id="{CF4A803E-F90A-4349-840A-4B5A2F6C7C64}" type="slidenum">
              <a:rPr lang="en-US" smtClean="0"/>
              <a:t>25</a:t>
            </a:fld>
            <a:endParaRPr lang="en-US"/>
          </a:p>
        </p:txBody>
      </p:sp>
      <p:pic>
        <p:nvPicPr>
          <p:cNvPr id="6" name="Picture 5"/>
          <p:cNvPicPr>
            <a:picLocks noChangeAspect="1"/>
          </p:cNvPicPr>
          <p:nvPr/>
        </p:nvPicPr>
        <p:blipFill rotWithShape="1">
          <a:blip r:embed="rId2"/>
          <a:srcRect l="10015" t="8133" r="9584" b="10285"/>
          <a:stretch/>
        </p:blipFill>
        <p:spPr>
          <a:xfrm>
            <a:off x="406400" y="0"/>
            <a:ext cx="5227820" cy="6858000"/>
          </a:xfrm>
          <a:prstGeom prst="rect">
            <a:avLst/>
          </a:prstGeom>
        </p:spPr>
      </p:pic>
      <p:sp>
        <p:nvSpPr>
          <p:cNvPr id="7" name="TextBox 6"/>
          <p:cNvSpPr txBox="1"/>
          <p:nvPr/>
        </p:nvSpPr>
        <p:spPr>
          <a:xfrm>
            <a:off x="5866842" y="3308130"/>
            <a:ext cx="2872389" cy="461665"/>
          </a:xfrm>
          <a:prstGeom prst="rect">
            <a:avLst/>
          </a:prstGeom>
          <a:noFill/>
        </p:spPr>
        <p:txBody>
          <a:bodyPr wrap="none" rtlCol="0">
            <a:spAutoFit/>
          </a:bodyPr>
          <a:lstStyle/>
          <a:p>
            <a:r>
              <a:rPr lang="en-US" sz="2400" dirty="0"/>
              <a:t>Land to Water factors</a:t>
            </a:r>
          </a:p>
        </p:txBody>
      </p:sp>
      <p:sp>
        <p:nvSpPr>
          <p:cNvPr id="8" name="TextBox 7"/>
          <p:cNvSpPr txBox="1"/>
          <p:nvPr/>
        </p:nvSpPr>
        <p:spPr>
          <a:xfrm>
            <a:off x="5903913" y="1725943"/>
            <a:ext cx="2983509" cy="1015663"/>
          </a:xfrm>
          <a:prstGeom prst="rect">
            <a:avLst/>
          </a:prstGeom>
          <a:solidFill>
            <a:schemeClr val="accent1">
              <a:lumMod val="40000"/>
              <a:lumOff val="60000"/>
            </a:schemeClr>
          </a:solidFill>
        </p:spPr>
        <p:txBody>
          <a:bodyPr wrap="none" rtlCol="0">
            <a:spAutoFit/>
          </a:bodyPr>
          <a:lstStyle/>
          <a:p>
            <a:r>
              <a:rPr lang="en-US" sz="6000" b="1" dirty="0"/>
              <a:t>Nitrogen</a:t>
            </a:r>
          </a:p>
        </p:txBody>
      </p:sp>
      <p:sp>
        <p:nvSpPr>
          <p:cNvPr id="2" name="Rectangle 1"/>
          <p:cNvSpPr/>
          <p:nvPr/>
        </p:nvSpPr>
        <p:spPr>
          <a:xfrm>
            <a:off x="5780222" y="4811639"/>
            <a:ext cx="2797277" cy="1200329"/>
          </a:xfrm>
          <a:prstGeom prst="rect">
            <a:avLst/>
          </a:prstGeom>
        </p:spPr>
        <p:txBody>
          <a:bodyPr wrap="square">
            <a:spAutoFit/>
          </a:bodyPr>
          <a:lstStyle/>
          <a:p>
            <a:r>
              <a:rPr lang="en-US" dirty="0"/>
              <a:t>Groundwater recharge</a:t>
            </a:r>
          </a:p>
          <a:p>
            <a:r>
              <a:rPr lang="en-US" dirty="0"/>
              <a:t>Piedmont Carbonate</a:t>
            </a:r>
          </a:p>
          <a:p>
            <a:r>
              <a:rPr lang="en-US" dirty="0"/>
              <a:t>Enhanced Vegetative Index </a:t>
            </a:r>
          </a:p>
          <a:p>
            <a:r>
              <a:rPr lang="en-US" dirty="0"/>
              <a:t>Available water capacity</a:t>
            </a:r>
          </a:p>
        </p:txBody>
      </p:sp>
      <p:pic>
        <p:nvPicPr>
          <p:cNvPr id="15" name="Picture 14"/>
          <p:cNvPicPr>
            <a:picLocks noChangeAspect="1"/>
          </p:cNvPicPr>
          <p:nvPr/>
        </p:nvPicPr>
        <p:blipFill>
          <a:blip r:embed="rId3"/>
          <a:stretch>
            <a:fillRect/>
          </a:stretch>
        </p:blipFill>
        <p:spPr>
          <a:xfrm>
            <a:off x="8577498" y="4903905"/>
            <a:ext cx="165796" cy="1015795"/>
          </a:xfrm>
          <a:prstGeom prst="rect">
            <a:avLst/>
          </a:prstGeom>
        </p:spPr>
      </p:pic>
      <p:sp>
        <p:nvSpPr>
          <p:cNvPr id="9" name="Title 6">
            <a:extLst>
              <a:ext uri="{FF2B5EF4-FFF2-40B4-BE49-F238E27FC236}">
                <a16:creationId xmlns:a16="http://schemas.microsoft.com/office/drawing/2014/main" id="{2A754B49-EBEA-41D2-A273-A4A0A33A8F2E}"/>
              </a:ext>
            </a:extLst>
          </p:cNvPr>
          <p:cNvSpPr txBox="1">
            <a:spLocks/>
          </p:cNvSpPr>
          <p:nvPr/>
        </p:nvSpPr>
        <p:spPr>
          <a:xfrm>
            <a:off x="5567358" y="184887"/>
            <a:ext cx="3656616" cy="709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USGS </a:t>
            </a:r>
          </a:p>
          <a:p>
            <a:r>
              <a:rPr lang="en-US" dirty="0"/>
              <a:t>Sparrow Model</a:t>
            </a:r>
          </a:p>
        </p:txBody>
      </p:sp>
      <p:pic>
        <p:nvPicPr>
          <p:cNvPr id="11" name="Picture 10">
            <a:extLst>
              <a:ext uri="{FF2B5EF4-FFF2-40B4-BE49-F238E27FC236}">
                <a16:creationId xmlns:a16="http://schemas.microsoft.com/office/drawing/2014/main" id="{72CD3DF6-E2EF-4B2D-8274-C1D044948D7D}"/>
              </a:ext>
            </a:extLst>
          </p:cNvPr>
          <p:cNvPicPr>
            <a:picLocks noChangeAspect="1"/>
          </p:cNvPicPr>
          <p:nvPr/>
        </p:nvPicPr>
        <p:blipFill rotWithShape="1">
          <a:blip r:embed="rId4"/>
          <a:srcRect l="33894" t="17451" r="46306" b="54011"/>
          <a:stretch/>
        </p:blipFill>
        <p:spPr>
          <a:xfrm>
            <a:off x="9677400" y="136525"/>
            <a:ext cx="2247900" cy="2276475"/>
          </a:xfrm>
          <a:prstGeom prst="rect">
            <a:avLst/>
          </a:prstGeom>
        </p:spPr>
      </p:pic>
    </p:spTree>
    <p:extLst>
      <p:ext uri="{BB962C8B-B14F-4D97-AF65-F5344CB8AC3E}">
        <p14:creationId xmlns:p14="http://schemas.microsoft.com/office/powerpoint/2010/main" val="275970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353744" y="6356350"/>
            <a:ext cx="4114800" cy="365125"/>
          </a:xfrm>
        </p:spPr>
        <p:txBody>
          <a:bodyPr/>
          <a:lstStyle/>
          <a:p>
            <a:r>
              <a:rPr lang="en-US"/>
              <a:t>Preliminary Information-Subject to Revision. Not for Citation or Distribution</a:t>
            </a:r>
            <a:endParaRPr lang="en-US" dirty="0"/>
          </a:p>
        </p:txBody>
      </p:sp>
      <p:sp>
        <p:nvSpPr>
          <p:cNvPr id="5" name="Slide Number Placeholder 4"/>
          <p:cNvSpPr>
            <a:spLocks noGrp="1"/>
          </p:cNvSpPr>
          <p:nvPr>
            <p:ph type="sldNum" sz="quarter" idx="12"/>
          </p:nvPr>
        </p:nvSpPr>
        <p:spPr/>
        <p:txBody>
          <a:bodyPr/>
          <a:lstStyle/>
          <a:p>
            <a:fld id="{CF4A803E-F90A-4349-840A-4B5A2F6C7C64}" type="slidenum">
              <a:rPr lang="en-US" smtClean="0"/>
              <a:t>26</a:t>
            </a:fld>
            <a:endParaRPr lang="en-US"/>
          </a:p>
        </p:txBody>
      </p:sp>
      <p:sp>
        <p:nvSpPr>
          <p:cNvPr id="7" name="TextBox 6"/>
          <p:cNvSpPr txBox="1"/>
          <p:nvPr/>
        </p:nvSpPr>
        <p:spPr>
          <a:xfrm>
            <a:off x="6338423" y="1133342"/>
            <a:ext cx="3194785" cy="461665"/>
          </a:xfrm>
          <a:prstGeom prst="rect">
            <a:avLst/>
          </a:prstGeom>
          <a:noFill/>
        </p:spPr>
        <p:txBody>
          <a:bodyPr wrap="none" rtlCol="0">
            <a:spAutoFit/>
          </a:bodyPr>
          <a:lstStyle/>
          <a:p>
            <a:r>
              <a:rPr lang="en-US" sz="2400" dirty="0"/>
              <a:t>Stream to River factors </a:t>
            </a:r>
          </a:p>
        </p:txBody>
      </p:sp>
      <p:sp>
        <p:nvSpPr>
          <p:cNvPr id="8" name="TextBox 7"/>
          <p:cNvSpPr txBox="1"/>
          <p:nvPr/>
        </p:nvSpPr>
        <p:spPr>
          <a:xfrm>
            <a:off x="6338423" y="4559122"/>
            <a:ext cx="2983509" cy="1015663"/>
          </a:xfrm>
          <a:prstGeom prst="rect">
            <a:avLst/>
          </a:prstGeom>
          <a:solidFill>
            <a:schemeClr val="accent1">
              <a:lumMod val="40000"/>
              <a:lumOff val="60000"/>
            </a:schemeClr>
          </a:solidFill>
        </p:spPr>
        <p:txBody>
          <a:bodyPr wrap="none" rtlCol="0">
            <a:spAutoFit/>
          </a:bodyPr>
          <a:lstStyle/>
          <a:p>
            <a:r>
              <a:rPr lang="en-US" sz="6000" b="1" dirty="0"/>
              <a:t>Nitrogen</a:t>
            </a:r>
          </a:p>
        </p:txBody>
      </p:sp>
      <p:pic>
        <p:nvPicPr>
          <p:cNvPr id="2" name="Picture 1"/>
          <p:cNvPicPr>
            <a:picLocks noChangeAspect="1"/>
          </p:cNvPicPr>
          <p:nvPr/>
        </p:nvPicPr>
        <p:blipFill rotWithShape="1">
          <a:blip r:embed="rId2"/>
          <a:srcRect l="10232" t="8331" r="9584" b="10755"/>
          <a:stretch/>
        </p:blipFill>
        <p:spPr>
          <a:xfrm>
            <a:off x="839144" y="0"/>
            <a:ext cx="5256856" cy="6858000"/>
          </a:xfrm>
          <a:prstGeom prst="rect">
            <a:avLst/>
          </a:prstGeom>
        </p:spPr>
      </p:pic>
      <p:sp>
        <p:nvSpPr>
          <p:cNvPr id="9" name="Rectangle 8"/>
          <p:cNvSpPr/>
          <p:nvPr/>
        </p:nvSpPr>
        <p:spPr>
          <a:xfrm>
            <a:off x="6251803" y="2636850"/>
            <a:ext cx="2797277" cy="923330"/>
          </a:xfrm>
          <a:prstGeom prst="rect">
            <a:avLst/>
          </a:prstGeom>
        </p:spPr>
        <p:txBody>
          <a:bodyPr wrap="square">
            <a:spAutoFit/>
          </a:bodyPr>
          <a:lstStyle/>
          <a:p>
            <a:r>
              <a:rPr lang="en-US" dirty="0"/>
              <a:t>Temperature</a:t>
            </a:r>
          </a:p>
          <a:p>
            <a:r>
              <a:rPr lang="en-US" dirty="0"/>
              <a:t>Travel time</a:t>
            </a:r>
          </a:p>
          <a:p>
            <a:r>
              <a:rPr lang="en-US" dirty="0"/>
              <a:t>Reservoirs</a:t>
            </a:r>
          </a:p>
        </p:txBody>
      </p:sp>
      <p:sp>
        <p:nvSpPr>
          <p:cNvPr id="11" name="Down Arrow 10"/>
          <p:cNvSpPr/>
          <p:nvPr/>
        </p:nvSpPr>
        <p:spPr>
          <a:xfrm>
            <a:off x="8213606" y="3285593"/>
            <a:ext cx="224376" cy="23168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213606" y="2715371"/>
            <a:ext cx="224376" cy="23168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8213606" y="2982673"/>
            <a:ext cx="224376" cy="23168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E26F20E-B8B5-47E8-862F-550B9E3B0B1B}"/>
              </a:ext>
            </a:extLst>
          </p:cNvPr>
          <p:cNvPicPr>
            <a:picLocks noChangeAspect="1"/>
          </p:cNvPicPr>
          <p:nvPr/>
        </p:nvPicPr>
        <p:blipFill rotWithShape="1">
          <a:blip r:embed="rId3"/>
          <a:srcRect l="33894" t="17451" r="46306" b="54011"/>
          <a:stretch/>
        </p:blipFill>
        <p:spPr>
          <a:xfrm>
            <a:off x="9677400" y="136525"/>
            <a:ext cx="2247900" cy="2276475"/>
          </a:xfrm>
          <a:prstGeom prst="rect">
            <a:avLst/>
          </a:prstGeom>
        </p:spPr>
      </p:pic>
    </p:spTree>
    <p:extLst>
      <p:ext uri="{BB962C8B-B14F-4D97-AF65-F5344CB8AC3E}">
        <p14:creationId xmlns:p14="http://schemas.microsoft.com/office/powerpoint/2010/main" val="304179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val 129">
            <a:extLst>
              <a:ext uri="{FF2B5EF4-FFF2-40B4-BE49-F238E27FC236}">
                <a16:creationId xmlns:a16="http://schemas.microsoft.com/office/drawing/2014/main" id="{DFCDB7EE-9A83-4E96-B59E-CB444A3F9EAB}"/>
              </a:ext>
            </a:extLst>
          </p:cNvPr>
          <p:cNvSpPr/>
          <p:nvPr/>
        </p:nvSpPr>
        <p:spPr>
          <a:xfrm>
            <a:off x="368631" y="3882868"/>
            <a:ext cx="974114" cy="474171"/>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Stream to River factors effect</a:t>
            </a:r>
          </a:p>
        </p:txBody>
      </p:sp>
      <p:pic>
        <p:nvPicPr>
          <p:cNvPr id="2" name="Picture 1">
            <a:extLst>
              <a:ext uri="{FF2B5EF4-FFF2-40B4-BE49-F238E27FC236}">
                <a16:creationId xmlns:a16="http://schemas.microsoft.com/office/drawing/2014/main" id="{C2025FA5-350C-4D31-B735-A7034E3A8AB1}"/>
              </a:ext>
            </a:extLst>
          </p:cNvPr>
          <p:cNvPicPr>
            <a:picLocks noChangeAspect="1"/>
          </p:cNvPicPr>
          <p:nvPr/>
        </p:nvPicPr>
        <p:blipFill>
          <a:blip r:embed="rId2"/>
          <a:stretch>
            <a:fillRect/>
          </a:stretch>
        </p:blipFill>
        <p:spPr>
          <a:xfrm>
            <a:off x="11202699" y="802984"/>
            <a:ext cx="971357" cy="1508159"/>
          </a:xfrm>
          <a:prstGeom prst="rect">
            <a:avLst/>
          </a:prstGeom>
          <a:ln w="19050">
            <a:noFill/>
          </a:ln>
        </p:spPr>
      </p:pic>
      <p:pic>
        <p:nvPicPr>
          <p:cNvPr id="3" name="Picture 2">
            <a:extLst>
              <a:ext uri="{FF2B5EF4-FFF2-40B4-BE49-F238E27FC236}">
                <a16:creationId xmlns:a16="http://schemas.microsoft.com/office/drawing/2014/main" id="{A62533D2-C514-44A5-8088-F7C573C8FB82}"/>
              </a:ext>
            </a:extLst>
          </p:cNvPr>
          <p:cNvPicPr>
            <a:picLocks noChangeAspect="1"/>
          </p:cNvPicPr>
          <p:nvPr/>
        </p:nvPicPr>
        <p:blipFill>
          <a:blip r:embed="rId3"/>
          <a:stretch>
            <a:fillRect/>
          </a:stretch>
        </p:blipFill>
        <p:spPr>
          <a:xfrm>
            <a:off x="9926107" y="2216994"/>
            <a:ext cx="2125299" cy="1643273"/>
          </a:xfrm>
          <a:prstGeom prst="rect">
            <a:avLst/>
          </a:prstGeom>
          <a:ln w="19050">
            <a:noFill/>
          </a:ln>
        </p:spPr>
      </p:pic>
      <p:pic>
        <p:nvPicPr>
          <p:cNvPr id="4" name="Picture 3">
            <a:extLst>
              <a:ext uri="{FF2B5EF4-FFF2-40B4-BE49-F238E27FC236}">
                <a16:creationId xmlns:a16="http://schemas.microsoft.com/office/drawing/2014/main" id="{86A9E591-4BF7-46B7-B22F-7EE243B94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4971" y="3707448"/>
            <a:ext cx="2126588" cy="1643273"/>
          </a:xfrm>
          <a:prstGeom prst="rect">
            <a:avLst/>
          </a:prstGeom>
          <a:ln w="19050">
            <a:noFill/>
          </a:ln>
        </p:spPr>
      </p:pic>
      <p:pic>
        <p:nvPicPr>
          <p:cNvPr id="5" name="Picture 4">
            <a:extLst>
              <a:ext uri="{FF2B5EF4-FFF2-40B4-BE49-F238E27FC236}">
                <a16:creationId xmlns:a16="http://schemas.microsoft.com/office/drawing/2014/main" id="{74A09495-2073-4758-A26D-32CDC6BD765D}"/>
              </a:ext>
            </a:extLst>
          </p:cNvPr>
          <p:cNvPicPr>
            <a:picLocks noChangeAspect="1"/>
          </p:cNvPicPr>
          <p:nvPr/>
        </p:nvPicPr>
        <p:blipFill rotWithShape="1">
          <a:blip r:embed="rId5"/>
          <a:srcRect r="43819"/>
          <a:stretch/>
        </p:blipFill>
        <p:spPr>
          <a:xfrm>
            <a:off x="2782367" y="5225898"/>
            <a:ext cx="1219657" cy="785119"/>
          </a:xfrm>
          <a:prstGeom prst="rect">
            <a:avLst/>
          </a:prstGeom>
          <a:ln w="19050">
            <a:noFill/>
          </a:ln>
        </p:spPr>
      </p:pic>
      <p:pic>
        <p:nvPicPr>
          <p:cNvPr id="6" name="Picture 5">
            <a:extLst>
              <a:ext uri="{FF2B5EF4-FFF2-40B4-BE49-F238E27FC236}">
                <a16:creationId xmlns:a16="http://schemas.microsoft.com/office/drawing/2014/main" id="{23EB8CAE-1A0E-430F-AA72-6F7AEAA7C0CF}"/>
              </a:ext>
            </a:extLst>
          </p:cNvPr>
          <p:cNvPicPr>
            <a:picLocks noChangeAspect="1"/>
          </p:cNvPicPr>
          <p:nvPr/>
        </p:nvPicPr>
        <p:blipFill rotWithShape="1">
          <a:blip r:embed="rId6"/>
          <a:srcRect l="13125" t="14844" r="6875" b="25781"/>
          <a:stretch/>
        </p:blipFill>
        <p:spPr>
          <a:xfrm>
            <a:off x="4484897" y="4652252"/>
            <a:ext cx="2048875" cy="1216519"/>
          </a:xfrm>
          <a:prstGeom prst="rect">
            <a:avLst/>
          </a:prstGeom>
          <a:ln w="19050">
            <a:noFill/>
          </a:ln>
        </p:spPr>
      </p:pic>
      <p:pic>
        <p:nvPicPr>
          <p:cNvPr id="7" name="Picture 6">
            <a:extLst>
              <a:ext uri="{FF2B5EF4-FFF2-40B4-BE49-F238E27FC236}">
                <a16:creationId xmlns:a16="http://schemas.microsoft.com/office/drawing/2014/main" id="{7BFE6802-5B5F-4BB0-BBFA-C49986800CBD}"/>
              </a:ext>
            </a:extLst>
          </p:cNvPr>
          <p:cNvPicPr>
            <a:picLocks noChangeAspect="1"/>
          </p:cNvPicPr>
          <p:nvPr/>
        </p:nvPicPr>
        <p:blipFill>
          <a:blip r:embed="rId7"/>
          <a:stretch>
            <a:fillRect/>
          </a:stretch>
        </p:blipFill>
        <p:spPr>
          <a:xfrm>
            <a:off x="7668436" y="4162695"/>
            <a:ext cx="2144405" cy="895024"/>
          </a:xfrm>
          <a:prstGeom prst="rect">
            <a:avLst/>
          </a:prstGeom>
          <a:ln w="19050">
            <a:noFill/>
          </a:ln>
        </p:spPr>
      </p:pic>
      <p:pic>
        <p:nvPicPr>
          <p:cNvPr id="8" name="Picture 7">
            <a:extLst>
              <a:ext uri="{FF2B5EF4-FFF2-40B4-BE49-F238E27FC236}">
                <a16:creationId xmlns:a16="http://schemas.microsoft.com/office/drawing/2014/main" id="{84DC14EF-E28B-483B-AB27-58E4D2EF8E48}"/>
              </a:ext>
            </a:extLst>
          </p:cNvPr>
          <p:cNvPicPr>
            <a:picLocks noChangeAspect="1"/>
          </p:cNvPicPr>
          <p:nvPr/>
        </p:nvPicPr>
        <p:blipFill rotWithShape="1">
          <a:blip r:embed="rId8"/>
          <a:srcRect r="50960"/>
          <a:stretch/>
        </p:blipFill>
        <p:spPr>
          <a:xfrm>
            <a:off x="8757240" y="5168237"/>
            <a:ext cx="1074475" cy="758644"/>
          </a:xfrm>
          <a:prstGeom prst="rect">
            <a:avLst/>
          </a:prstGeom>
          <a:ln w="19050">
            <a:noFill/>
          </a:ln>
        </p:spPr>
      </p:pic>
      <p:sp>
        <p:nvSpPr>
          <p:cNvPr id="9" name="TextBox 8">
            <a:extLst>
              <a:ext uri="{FF2B5EF4-FFF2-40B4-BE49-F238E27FC236}">
                <a16:creationId xmlns:a16="http://schemas.microsoft.com/office/drawing/2014/main" id="{6CB63E19-C817-4445-AAAC-C0CF2DF740DE}"/>
              </a:ext>
            </a:extLst>
          </p:cNvPr>
          <p:cNvSpPr txBox="1"/>
          <p:nvPr/>
        </p:nvSpPr>
        <p:spPr>
          <a:xfrm>
            <a:off x="11062755" y="6256608"/>
            <a:ext cx="958917" cy="230832"/>
          </a:xfrm>
          <a:prstGeom prst="rect">
            <a:avLst/>
          </a:prstGeom>
          <a:solidFill>
            <a:schemeClr val="accent4">
              <a:lumMod val="40000"/>
              <a:lumOff val="60000"/>
            </a:schemeClr>
          </a:solidFill>
          <a:ln w="19050">
            <a:noFill/>
          </a:ln>
        </p:spPr>
        <p:txBody>
          <a:bodyPr wrap="none" rtlCol="0">
            <a:spAutoFit/>
          </a:bodyPr>
          <a:lstStyle/>
          <a:p>
            <a:r>
              <a:rPr lang="en-US" sz="900" dirty="0"/>
              <a:t>Project/Decision</a:t>
            </a:r>
          </a:p>
        </p:txBody>
      </p:sp>
      <p:sp>
        <p:nvSpPr>
          <p:cNvPr id="10" name="TextBox 9">
            <a:extLst>
              <a:ext uri="{FF2B5EF4-FFF2-40B4-BE49-F238E27FC236}">
                <a16:creationId xmlns:a16="http://schemas.microsoft.com/office/drawing/2014/main" id="{1B245D73-EC1B-4707-8AD6-115C3F49A82F}"/>
              </a:ext>
            </a:extLst>
          </p:cNvPr>
          <p:cNvSpPr txBox="1"/>
          <p:nvPr/>
        </p:nvSpPr>
        <p:spPr>
          <a:xfrm>
            <a:off x="11205907" y="6432810"/>
            <a:ext cx="635110" cy="239746"/>
          </a:xfrm>
          <a:prstGeom prst="rect">
            <a:avLst/>
          </a:prstGeom>
          <a:solidFill>
            <a:schemeClr val="accent1">
              <a:lumMod val="40000"/>
              <a:lumOff val="60000"/>
            </a:schemeClr>
          </a:solidFill>
          <a:ln w="19050">
            <a:noFill/>
          </a:ln>
        </p:spPr>
        <p:txBody>
          <a:bodyPr wrap="none" rtlCol="0">
            <a:spAutoFit/>
          </a:bodyPr>
          <a:lstStyle/>
          <a:p>
            <a:r>
              <a:rPr lang="en-US" sz="900" dirty="0"/>
              <a:t>Endpoint</a:t>
            </a:r>
          </a:p>
        </p:txBody>
      </p:sp>
      <p:sp>
        <p:nvSpPr>
          <p:cNvPr id="11" name="TextBox 10">
            <a:extLst>
              <a:ext uri="{FF2B5EF4-FFF2-40B4-BE49-F238E27FC236}">
                <a16:creationId xmlns:a16="http://schemas.microsoft.com/office/drawing/2014/main" id="{FA9389E3-4F17-4906-80F6-083530AB9694}"/>
              </a:ext>
            </a:extLst>
          </p:cNvPr>
          <p:cNvSpPr txBox="1"/>
          <p:nvPr/>
        </p:nvSpPr>
        <p:spPr>
          <a:xfrm>
            <a:off x="10669798" y="6446422"/>
            <a:ext cx="577402" cy="230832"/>
          </a:xfrm>
          <a:prstGeom prst="rect">
            <a:avLst/>
          </a:prstGeom>
          <a:solidFill>
            <a:schemeClr val="accent6">
              <a:lumMod val="40000"/>
              <a:lumOff val="60000"/>
            </a:schemeClr>
          </a:solidFill>
          <a:ln w="19050">
            <a:noFill/>
          </a:ln>
        </p:spPr>
        <p:txBody>
          <a:bodyPr wrap="none" rtlCol="0">
            <a:spAutoFit/>
          </a:bodyPr>
          <a:lstStyle/>
          <a:p>
            <a:r>
              <a:rPr lang="en-US" sz="900" dirty="0"/>
              <a:t>Data Set</a:t>
            </a:r>
          </a:p>
        </p:txBody>
      </p:sp>
      <p:sp>
        <p:nvSpPr>
          <p:cNvPr id="12" name="TextBox 11">
            <a:extLst>
              <a:ext uri="{FF2B5EF4-FFF2-40B4-BE49-F238E27FC236}">
                <a16:creationId xmlns:a16="http://schemas.microsoft.com/office/drawing/2014/main" id="{91935C41-51FD-468C-98B8-63EEC9AD38AC}"/>
              </a:ext>
            </a:extLst>
          </p:cNvPr>
          <p:cNvSpPr txBox="1"/>
          <p:nvPr/>
        </p:nvSpPr>
        <p:spPr>
          <a:xfrm>
            <a:off x="10670224" y="6260644"/>
            <a:ext cx="508473" cy="239746"/>
          </a:xfrm>
          <a:prstGeom prst="rect">
            <a:avLst/>
          </a:prstGeom>
          <a:solidFill>
            <a:srgbClr val="FFC000"/>
          </a:solidFill>
          <a:ln w="19050">
            <a:noFill/>
          </a:ln>
        </p:spPr>
        <p:txBody>
          <a:bodyPr wrap="none" rtlCol="0">
            <a:spAutoFit/>
          </a:bodyPr>
          <a:lstStyle/>
          <a:p>
            <a:r>
              <a:rPr lang="en-US" sz="900" dirty="0"/>
              <a:t>Model</a:t>
            </a:r>
          </a:p>
        </p:txBody>
      </p:sp>
      <p:sp>
        <p:nvSpPr>
          <p:cNvPr id="13" name="Oval 12">
            <a:extLst>
              <a:ext uri="{FF2B5EF4-FFF2-40B4-BE49-F238E27FC236}">
                <a16:creationId xmlns:a16="http://schemas.microsoft.com/office/drawing/2014/main" id="{D884CE2A-40E8-4274-A27C-D4EF978C2FAB}"/>
              </a:ext>
            </a:extLst>
          </p:cNvPr>
          <p:cNvSpPr/>
          <p:nvPr/>
        </p:nvSpPr>
        <p:spPr>
          <a:xfrm>
            <a:off x="538454" y="2667271"/>
            <a:ext cx="1160463" cy="419648"/>
          </a:xfrm>
          <a:prstGeom prst="ellipse">
            <a:avLst/>
          </a:prstGeom>
          <a:solidFill>
            <a:schemeClr val="accent4">
              <a:lumMod val="40000"/>
              <a:lumOff val="6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BMP effectiveness change</a:t>
            </a:r>
          </a:p>
        </p:txBody>
      </p:sp>
      <p:sp>
        <p:nvSpPr>
          <p:cNvPr id="14" name="Oval 13">
            <a:extLst>
              <a:ext uri="{FF2B5EF4-FFF2-40B4-BE49-F238E27FC236}">
                <a16:creationId xmlns:a16="http://schemas.microsoft.com/office/drawing/2014/main" id="{4B1BFD36-879B-4619-BEDA-3F3243CE7F68}"/>
              </a:ext>
            </a:extLst>
          </p:cNvPr>
          <p:cNvSpPr/>
          <p:nvPr/>
        </p:nvSpPr>
        <p:spPr>
          <a:xfrm>
            <a:off x="487377" y="3252290"/>
            <a:ext cx="923429" cy="498128"/>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Land to water factor effect</a:t>
            </a:r>
          </a:p>
        </p:txBody>
      </p:sp>
      <p:sp>
        <p:nvSpPr>
          <p:cNvPr id="15" name="Oval 14">
            <a:extLst>
              <a:ext uri="{FF2B5EF4-FFF2-40B4-BE49-F238E27FC236}">
                <a16:creationId xmlns:a16="http://schemas.microsoft.com/office/drawing/2014/main" id="{A0BA768A-D0D9-4988-B7DA-C83C74FB3E02}"/>
              </a:ext>
            </a:extLst>
          </p:cNvPr>
          <p:cNvSpPr/>
          <p:nvPr/>
        </p:nvSpPr>
        <p:spPr>
          <a:xfrm>
            <a:off x="402019" y="4435173"/>
            <a:ext cx="949662" cy="568818"/>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Groundwater Travel Time effect</a:t>
            </a:r>
          </a:p>
        </p:txBody>
      </p:sp>
      <p:sp>
        <p:nvSpPr>
          <p:cNvPr id="16" name="Oval 15">
            <a:extLst>
              <a:ext uri="{FF2B5EF4-FFF2-40B4-BE49-F238E27FC236}">
                <a16:creationId xmlns:a16="http://schemas.microsoft.com/office/drawing/2014/main" id="{4D3BF531-C1BF-45C6-88AE-D3EBFFF16628}"/>
              </a:ext>
            </a:extLst>
          </p:cNvPr>
          <p:cNvSpPr/>
          <p:nvPr/>
        </p:nvSpPr>
        <p:spPr>
          <a:xfrm>
            <a:off x="1703396" y="6116741"/>
            <a:ext cx="823777" cy="490543"/>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WWTP and septic</a:t>
            </a:r>
          </a:p>
          <a:p>
            <a:pPr algn="ctr"/>
            <a:r>
              <a:rPr lang="en-US" sz="800" dirty="0">
                <a:solidFill>
                  <a:schemeClr val="tx1"/>
                </a:solidFill>
              </a:rPr>
              <a:t>Effect</a:t>
            </a:r>
          </a:p>
        </p:txBody>
      </p:sp>
      <p:sp>
        <p:nvSpPr>
          <p:cNvPr id="17" name="Oval 16">
            <a:extLst>
              <a:ext uri="{FF2B5EF4-FFF2-40B4-BE49-F238E27FC236}">
                <a16:creationId xmlns:a16="http://schemas.microsoft.com/office/drawing/2014/main" id="{D1F4A45C-71DC-4572-850C-89B2FBB3C1C0}"/>
              </a:ext>
            </a:extLst>
          </p:cNvPr>
          <p:cNvSpPr/>
          <p:nvPr/>
        </p:nvSpPr>
        <p:spPr>
          <a:xfrm>
            <a:off x="502253" y="5606611"/>
            <a:ext cx="714902" cy="43813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Diversion</a:t>
            </a:r>
          </a:p>
          <a:p>
            <a:pPr algn="ctr"/>
            <a:r>
              <a:rPr lang="en-US" sz="800" dirty="0">
                <a:solidFill>
                  <a:schemeClr val="tx1"/>
                </a:solidFill>
              </a:rPr>
              <a:t>Effect</a:t>
            </a:r>
          </a:p>
        </p:txBody>
      </p:sp>
      <p:sp>
        <p:nvSpPr>
          <p:cNvPr id="18" name="Oval 17">
            <a:extLst>
              <a:ext uri="{FF2B5EF4-FFF2-40B4-BE49-F238E27FC236}">
                <a16:creationId xmlns:a16="http://schemas.microsoft.com/office/drawing/2014/main" id="{EC188A3E-B3AD-45DE-A910-C546F6B4700B}"/>
              </a:ext>
            </a:extLst>
          </p:cNvPr>
          <p:cNvSpPr/>
          <p:nvPr/>
        </p:nvSpPr>
        <p:spPr>
          <a:xfrm>
            <a:off x="2807326" y="2842124"/>
            <a:ext cx="1177932" cy="603842"/>
          </a:xfrm>
          <a:prstGeom prst="ellipse">
            <a:avLst/>
          </a:prstGeom>
          <a:solidFill>
            <a:schemeClr val="accent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CMAQ</a:t>
            </a:r>
          </a:p>
          <a:p>
            <a:pPr algn="ctr"/>
            <a:r>
              <a:rPr lang="en-US" sz="800" dirty="0">
                <a:solidFill>
                  <a:schemeClr val="tx1"/>
                </a:solidFill>
              </a:rPr>
              <a:t>Climate change effect</a:t>
            </a:r>
          </a:p>
        </p:txBody>
      </p:sp>
      <p:sp>
        <p:nvSpPr>
          <p:cNvPr id="19" name="Oval 18">
            <a:extLst>
              <a:ext uri="{FF2B5EF4-FFF2-40B4-BE49-F238E27FC236}">
                <a16:creationId xmlns:a16="http://schemas.microsoft.com/office/drawing/2014/main" id="{271E1712-D8F5-4F25-AE6E-10D076B1E7AB}"/>
              </a:ext>
            </a:extLst>
          </p:cNvPr>
          <p:cNvSpPr/>
          <p:nvPr/>
        </p:nvSpPr>
        <p:spPr>
          <a:xfrm>
            <a:off x="3249105" y="1037693"/>
            <a:ext cx="795648" cy="473487"/>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Soil P history</a:t>
            </a:r>
          </a:p>
          <a:p>
            <a:pPr algn="ctr"/>
            <a:r>
              <a:rPr lang="en-US" sz="800" dirty="0">
                <a:solidFill>
                  <a:schemeClr val="tx1"/>
                </a:solidFill>
              </a:rPr>
              <a:t>effect</a:t>
            </a:r>
          </a:p>
        </p:txBody>
      </p:sp>
      <p:sp>
        <p:nvSpPr>
          <p:cNvPr id="20" name="Oval 19">
            <a:extLst>
              <a:ext uri="{FF2B5EF4-FFF2-40B4-BE49-F238E27FC236}">
                <a16:creationId xmlns:a16="http://schemas.microsoft.com/office/drawing/2014/main" id="{0520C18C-43EC-4A6E-8614-FC3ED0A6C131}"/>
              </a:ext>
            </a:extLst>
          </p:cNvPr>
          <p:cNvSpPr/>
          <p:nvPr/>
        </p:nvSpPr>
        <p:spPr>
          <a:xfrm>
            <a:off x="8116877" y="516104"/>
            <a:ext cx="633508" cy="519402"/>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RCP</a:t>
            </a:r>
          </a:p>
        </p:txBody>
      </p:sp>
      <p:sp>
        <p:nvSpPr>
          <p:cNvPr id="21" name="Oval 20">
            <a:extLst>
              <a:ext uri="{FF2B5EF4-FFF2-40B4-BE49-F238E27FC236}">
                <a16:creationId xmlns:a16="http://schemas.microsoft.com/office/drawing/2014/main" id="{2F8E57B6-0145-447E-99C5-1E2C74B252C8}"/>
              </a:ext>
            </a:extLst>
          </p:cNvPr>
          <p:cNvSpPr/>
          <p:nvPr/>
        </p:nvSpPr>
        <p:spPr>
          <a:xfrm>
            <a:off x="5437610" y="806767"/>
            <a:ext cx="983154" cy="750297"/>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Process-based response of flow and sediment</a:t>
            </a:r>
          </a:p>
          <a:p>
            <a:pPr algn="ctr"/>
            <a:r>
              <a:rPr lang="en-US" sz="800" dirty="0">
                <a:solidFill>
                  <a:schemeClr val="tx1"/>
                </a:solidFill>
              </a:rPr>
              <a:t>On land</a:t>
            </a:r>
          </a:p>
        </p:txBody>
      </p:sp>
      <p:sp>
        <p:nvSpPr>
          <p:cNvPr id="22" name="Oval 21">
            <a:extLst>
              <a:ext uri="{FF2B5EF4-FFF2-40B4-BE49-F238E27FC236}">
                <a16:creationId xmlns:a16="http://schemas.microsoft.com/office/drawing/2014/main" id="{9A02EEA9-079E-425B-BDB3-3512830EC854}"/>
              </a:ext>
            </a:extLst>
          </p:cNvPr>
          <p:cNvSpPr/>
          <p:nvPr/>
        </p:nvSpPr>
        <p:spPr>
          <a:xfrm>
            <a:off x="2153901" y="1835532"/>
            <a:ext cx="852125" cy="636346"/>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Specified land nutrient response</a:t>
            </a:r>
          </a:p>
        </p:txBody>
      </p:sp>
      <p:cxnSp>
        <p:nvCxnSpPr>
          <p:cNvPr id="23" name="Connector: Elbow 22">
            <a:extLst>
              <a:ext uri="{FF2B5EF4-FFF2-40B4-BE49-F238E27FC236}">
                <a16:creationId xmlns:a16="http://schemas.microsoft.com/office/drawing/2014/main" id="{5CBAEFC7-3E3F-4E6D-9662-B1A3D43A1252}"/>
              </a:ext>
            </a:extLst>
          </p:cNvPr>
          <p:cNvCxnSpPr>
            <a:cxnSpLocks/>
            <a:stCxn id="43" idx="6"/>
            <a:endCxn id="79" idx="2"/>
          </p:cNvCxnSpPr>
          <p:nvPr/>
        </p:nvCxnSpPr>
        <p:spPr>
          <a:xfrm flipV="1">
            <a:off x="8210826" y="1450090"/>
            <a:ext cx="647786" cy="4156"/>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61C9982-67A6-4097-8601-C83BBDE0CC7F}"/>
              </a:ext>
            </a:extLst>
          </p:cNvPr>
          <p:cNvCxnSpPr>
            <a:cxnSpLocks/>
            <a:stCxn id="20" idx="6"/>
            <a:endCxn id="84" idx="2"/>
          </p:cNvCxnSpPr>
          <p:nvPr/>
        </p:nvCxnSpPr>
        <p:spPr>
          <a:xfrm flipV="1">
            <a:off x="8750385" y="774611"/>
            <a:ext cx="218656" cy="1194"/>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8722EF3-E2AD-4294-AF4C-8070EB43157C}"/>
              </a:ext>
            </a:extLst>
          </p:cNvPr>
          <p:cNvSpPr/>
          <p:nvPr/>
        </p:nvSpPr>
        <p:spPr>
          <a:xfrm>
            <a:off x="6197232" y="3388419"/>
            <a:ext cx="1276561" cy="782386"/>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Estuarine Model</a:t>
            </a:r>
          </a:p>
          <a:p>
            <a:pPr algn="ctr"/>
            <a:r>
              <a:rPr lang="en-US" sz="800" dirty="0">
                <a:solidFill>
                  <a:schemeClr val="tx1"/>
                </a:solidFill>
              </a:rPr>
              <a:t>WQSTM</a:t>
            </a:r>
          </a:p>
        </p:txBody>
      </p:sp>
      <p:sp>
        <p:nvSpPr>
          <p:cNvPr id="26" name="Oval 25">
            <a:extLst>
              <a:ext uri="{FF2B5EF4-FFF2-40B4-BE49-F238E27FC236}">
                <a16:creationId xmlns:a16="http://schemas.microsoft.com/office/drawing/2014/main" id="{2F240263-74AA-4058-A994-2E060310EEFA}"/>
              </a:ext>
            </a:extLst>
          </p:cNvPr>
          <p:cNvSpPr/>
          <p:nvPr/>
        </p:nvSpPr>
        <p:spPr>
          <a:xfrm>
            <a:off x="5943103" y="6227901"/>
            <a:ext cx="1161692" cy="432199"/>
          </a:xfrm>
          <a:prstGeom prst="ellipse">
            <a:avLst/>
          </a:prstGeom>
          <a:solidFill>
            <a:schemeClr val="accent1">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Effect on water quality standards</a:t>
            </a:r>
          </a:p>
        </p:txBody>
      </p:sp>
      <p:sp>
        <p:nvSpPr>
          <p:cNvPr id="27" name="Oval 26">
            <a:extLst>
              <a:ext uri="{FF2B5EF4-FFF2-40B4-BE49-F238E27FC236}">
                <a16:creationId xmlns:a16="http://schemas.microsoft.com/office/drawing/2014/main" id="{7F6A2554-E4A9-4EF3-8E18-248D15195922}"/>
              </a:ext>
            </a:extLst>
          </p:cNvPr>
          <p:cNvSpPr/>
          <p:nvPr/>
        </p:nvSpPr>
        <p:spPr>
          <a:xfrm>
            <a:off x="10405144" y="965462"/>
            <a:ext cx="887901" cy="441489"/>
          </a:xfrm>
          <a:prstGeom prst="ellipse">
            <a:avLst/>
          </a:prstGeom>
          <a:solidFill>
            <a:schemeClr val="accent6">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Climate scenarios</a:t>
            </a:r>
          </a:p>
        </p:txBody>
      </p:sp>
      <p:sp>
        <p:nvSpPr>
          <p:cNvPr id="28" name="Oval 27">
            <a:extLst>
              <a:ext uri="{FF2B5EF4-FFF2-40B4-BE49-F238E27FC236}">
                <a16:creationId xmlns:a16="http://schemas.microsoft.com/office/drawing/2014/main" id="{F14905FE-F84D-458D-A370-290B3B6FAA9B}"/>
              </a:ext>
            </a:extLst>
          </p:cNvPr>
          <p:cNvSpPr/>
          <p:nvPr/>
        </p:nvSpPr>
        <p:spPr>
          <a:xfrm>
            <a:off x="7300828" y="6126345"/>
            <a:ext cx="954804" cy="473292"/>
          </a:xfrm>
          <a:prstGeom prst="ellipse">
            <a:avLst/>
          </a:prstGeom>
          <a:solidFill>
            <a:schemeClr val="accent1">
              <a:lumMod val="40000"/>
              <a:lumOff val="6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Management Effort Adjustment</a:t>
            </a:r>
          </a:p>
        </p:txBody>
      </p:sp>
      <p:cxnSp>
        <p:nvCxnSpPr>
          <p:cNvPr id="29" name="Connector: Elbow 28">
            <a:extLst>
              <a:ext uri="{FF2B5EF4-FFF2-40B4-BE49-F238E27FC236}">
                <a16:creationId xmlns:a16="http://schemas.microsoft.com/office/drawing/2014/main" id="{9AF3378B-52BB-4E6B-BA85-4B075F0428D2}"/>
              </a:ext>
            </a:extLst>
          </p:cNvPr>
          <p:cNvCxnSpPr>
            <a:cxnSpLocks/>
            <a:stCxn id="21" idx="2"/>
            <a:endCxn id="19" idx="6"/>
          </p:cNvCxnSpPr>
          <p:nvPr/>
        </p:nvCxnSpPr>
        <p:spPr>
          <a:xfrm rot="10800000" flipV="1">
            <a:off x="4044752" y="1181915"/>
            <a:ext cx="1392858" cy="92521"/>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AB8781C1-395A-4E27-AA2C-1C2E8BB0C782}"/>
              </a:ext>
            </a:extLst>
          </p:cNvPr>
          <p:cNvCxnSpPr>
            <a:cxnSpLocks/>
            <a:stCxn id="19" idx="3"/>
            <a:endCxn id="22" idx="7"/>
          </p:cNvCxnSpPr>
          <p:nvPr/>
        </p:nvCxnSpPr>
        <p:spPr>
          <a:xfrm rot="5400000">
            <a:off x="2879989" y="1443086"/>
            <a:ext cx="486883" cy="484390"/>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84F5F92-EDA8-40F7-B0E2-28BE57614872}"/>
              </a:ext>
            </a:extLst>
          </p:cNvPr>
          <p:cNvSpPr/>
          <p:nvPr/>
        </p:nvSpPr>
        <p:spPr>
          <a:xfrm>
            <a:off x="1703715" y="4027819"/>
            <a:ext cx="708588" cy="269752"/>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Streams</a:t>
            </a:r>
          </a:p>
        </p:txBody>
      </p:sp>
      <p:cxnSp>
        <p:nvCxnSpPr>
          <p:cNvPr id="32" name="Connector: Elbow 31">
            <a:extLst>
              <a:ext uri="{FF2B5EF4-FFF2-40B4-BE49-F238E27FC236}">
                <a16:creationId xmlns:a16="http://schemas.microsoft.com/office/drawing/2014/main" id="{885B8642-8837-4A7F-AAA8-1A7B52B8CF1B}"/>
              </a:ext>
            </a:extLst>
          </p:cNvPr>
          <p:cNvCxnSpPr>
            <a:cxnSpLocks/>
            <a:stCxn id="22" idx="4"/>
            <a:endCxn id="48" idx="1"/>
          </p:cNvCxnSpPr>
          <p:nvPr/>
        </p:nvCxnSpPr>
        <p:spPr>
          <a:xfrm rot="5400000">
            <a:off x="2147781" y="2434866"/>
            <a:ext cx="395171" cy="469194"/>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FD95800-B587-4844-B1F3-5B6ADD247905}"/>
              </a:ext>
            </a:extLst>
          </p:cNvPr>
          <p:cNvSpPr/>
          <p:nvPr/>
        </p:nvSpPr>
        <p:spPr>
          <a:xfrm>
            <a:off x="4646348" y="1901379"/>
            <a:ext cx="906513" cy="353978"/>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Effect on land use</a:t>
            </a:r>
          </a:p>
        </p:txBody>
      </p:sp>
      <p:sp>
        <p:nvSpPr>
          <p:cNvPr id="34" name="Oval 33">
            <a:extLst>
              <a:ext uri="{FF2B5EF4-FFF2-40B4-BE49-F238E27FC236}">
                <a16:creationId xmlns:a16="http://schemas.microsoft.com/office/drawing/2014/main" id="{E5994FAC-CF49-4981-9FA0-D0B25AB5F73C}"/>
              </a:ext>
            </a:extLst>
          </p:cNvPr>
          <p:cNvSpPr/>
          <p:nvPr/>
        </p:nvSpPr>
        <p:spPr>
          <a:xfrm>
            <a:off x="4560064" y="2282939"/>
            <a:ext cx="906513" cy="322678"/>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Effect on Ag</a:t>
            </a:r>
          </a:p>
        </p:txBody>
      </p:sp>
      <p:sp>
        <p:nvSpPr>
          <p:cNvPr id="35" name="Oval 34">
            <a:extLst>
              <a:ext uri="{FF2B5EF4-FFF2-40B4-BE49-F238E27FC236}">
                <a16:creationId xmlns:a16="http://schemas.microsoft.com/office/drawing/2014/main" id="{D040B341-9ED9-40B0-94BD-C38B0BDFD3D9}"/>
              </a:ext>
            </a:extLst>
          </p:cNvPr>
          <p:cNvSpPr/>
          <p:nvPr/>
        </p:nvSpPr>
        <p:spPr>
          <a:xfrm>
            <a:off x="1781174" y="5383503"/>
            <a:ext cx="708588" cy="269752"/>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Rivers</a:t>
            </a:r>
          </a:p>
        </p:txBody>
      </p:sp>
      <p:sp>
        <p:nvSpPr>
          <p:cNvPr id="36" name="Oval 35">
            <a:extLst>
              <a:ext uri="{FF2B5EF4-FFF2-40B4-BE49-F238E27FC236}">
                <a16:creationId xmlns:a16="http://schemas.microsoft.com/office/drawing/2014/main" id="{B6083B63-B476-45E0-9563-C87CF92808FF}"/>
              </a:ext>
            </a:extLst>
          </p:cNvPr>
          <p:cNvSpPr/>
          <p:nvPr/>
        </p:nvSpPr>
        <p:spPr>
          <a:xfrm>
            <a:off x="2110762" y="534973"/>
            <a:ext cx="1480895" cy="326470"/>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Support/Revise</a:t>
            </a:r>
          </a:p>
          <a:p>
            <a:pPr algn="ctr"/>
            <a:r>
              <a:rPr lang="en-US" sz="800" dirty="0">
                <a:solidFill>
                  <a:schemeClr val="tx1"/>
                </a:solidFill>
              </a:rPr>
              <a:t>Flow--N relationship</a:t>
            </a:r>
          </a:p>
        </p:txBody>
      </p:sp>
      <p:sp>
        <p:nvSpPr>
          <p:cNvPr id="37" name="Oval 36">
            <a:extLst>
              <a:ext uri="{FF2B5EF4-FFF2-40B4-BE49-F238E27FC236}">
                <a16:creationId xmlns:a16="http://schemas.microsoft.com/office/drawing/2014/main" id="{23CA31B6-6698-4411-AA45-EC141B408E5C}"/>
              </a:ext>
            </a:extLst>
          </p:cNvPr>
          <p:cNvSpPr/>
          <p:nvPr/>
        </p:nvSpPr>
        <p:spPr>
          <a:xfrm>
            <a:off x="1342906" y="843492"/>
            <a:ext cx="1004858" cy="415648"/>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Investigate </a:t>
            </a:r>
          </a:p>
          <a:p>
            <a:pPr algn="ctr"/>
            <a:r>
              <a:rPr lang="en-US" sz="800" dirty="0">
                <a:solidFill>
                  <a:schemeClr val="tx1"/>
                </a:solidFill>
              </a:rPr>
              <a:t>Speciation changes</a:t>
            </a:r>
          </a:p>
        </p:txBody>
      </p:sp>
      <p:sp>
        <p:nvSpPr>
          <p:cNvPr id="38" name="Oval 37">
            <a:extLst>
              <a:ext uri="{FF2B5EF4-FFF2-40B4-BE49-F238E27FC236}">
                <a16:creationId xmlns:a16="http://schemas.microsoft.com/office/drawing/2014/main" id="{CAC8BA15-F4C6-415D-8469-F6353FE4CB10}"/>
              </a:ext>
            </a:extLst>
          </p:cNvPr>
          <p:cNvSpPr/>
          <p:nvPr/>
        </p:nvSpPr>
        <p:spPr>
          <a:xfrm>
            <a:off x="705637" y="2058453"/>
            <a:ext cx="1004858" cy="365825"/>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P sensitivity in developed</a:t>
            </a:r>
          </a:p>
        </p:txBody>
      </p:sp>
      <p:sp>
        <p:nvSpPr>
          <p:cNvPr id="39" name="Oval 38">
            <a:extLst>
              <a:ext uri="{FF2B5EF4-FFF2-40B4-BE49-F238E27FC236}">
                <a16:creationId xmlns:a16="http://schemas.microsoft.com/office/drawing/2014/main" id="{7E618703-D2EC-4066-AADD-7687CA8FE6E1}"/>
              </a:ext>
            </a:extLst>
          </p:cNvPr>
          <p:cNvSpPr/>
          <p:nvPr/>
        </p:nvSpPr>
        <p:spPr>
          <a:xfrm>
            <a:off x="4150684" y="2831944"/>
            <a:ext cx="1206891" cy="374197"/>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Wetlands losses and gains</a:t>
            </a:r>
          </a:p>
        </p:txBody>
      </p:sp>
      <p:sp>
        <p:nvSpPr>
          <p:cNvPr id="40" name="Oval 39">
            <a:extLst>
              <a:ext uri="{FF2B5EF4-FFF2-40B4-BE49-F238E27FC236}">
                <a16:creationId xmlns:a16="http://schemas.microsoft.com/office/drawing/2014/main" id="{8BC4EECC-D005-4EEE-84DA-B0DFB49A45BD}"/>
              </a:ext>
            </a:extLst>
          </p:cNvPr>
          <p:cNvSpPr/>
          <p:nvPr/>
        </p:nvSpPr>
        <p:spPr>
          <a:xfrm>
            <a:off x="4145735" y="4297570"/>
            <a:ext cx="920495" cy="282315"/>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Sea level Rise</a:t>
            </a:r>
          </a:p>
        </p:txBody>
      </p:sp>
      <p:sp>
        <p:nvSpPr>
          <p:cNvPr id="41" name="Oval 40">
            <a:extLst>
              <a:ext uri="{FF2B5EF4-FFF2-40B4-BE49-F238E27FC236}">
                <a16:creationId xmlns:a16="http://schemas.microsoft.com/office/drawing/2014/main" id="{FF0723A0-60C8-466C-828C-72CD73C0A2E7}"/>
              </a:ext>
            </a:extLst>
          </p:cNvPr>
          <p:cNvSpPr/>
          <p:nvPr/>
        </p:nvSpPr>
        <p:spPr>
          <a:xfrm>
            <a:off x="8095844" y="2985717"/>
            <a:ext cx="1312198" cy="347379"/>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Reasonable response to sea level rise?</a:t>
            </a:r>
          </a:p>
        </p:txBody>
      </p:sp>
      <p:sp>
        <p:nvSpPr>
          <p:cNvPr id="42" name="Oval 41">
            <a:extLst>
              <a:ext uri="{FF2B5EF4-FFF2-40B4-BE49-F238E27FC236}">
                <a16:creationId xmlns:a16="http://schemas.microsoft.com/office/drawing/2014/main" id="{6F49BF61-8457-4409-BF70-32F8FE469CFD}"/>
              </a:ext>
            </a:extLst>
          </p:cNvPr>
          <p:cNvSpPr/>
          <p:nvPr/>
        </p:nvSpPr>
        <p:spPr>
          <a:xfrm>
            <a:off x="8582863" y="6164440"/>
            <a:ext cx="1340323" cy="473292"/>
          </a:xfrm>
          <a:prstGeom prst="ellipse">
            <a:avLst/>
          </a:prstGeom>
          <a:solidFill>
            <a:schemeClr val="accent4">
              <a:lumMod val="40000"/>
              <a:lumOff val="6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STAC CC2.0</a:t>
            </a:r>
          </a:p>
          <a:p>
            <a:pPr algn="ctr"/>
            <a:r>
              <a:rPr lang="en-US" sz="800" dirty="0">
                <a:solidFill>
                  <a:schemeClr val="tx1"/>
                </a:solidFill>
              </a:rPr>
              <a:t>Framework recommendations</a:t>
            </a:r>
          </a:p>
        </p:txBody>
      </p:sp>
      <p:sp>
        <p:nvSpPr>
          <p:cNvPr id="43" name="Oval 42">
            <a:extLst>
              <a:ext uri="{FF2B5EF4-FFF2-40B4-BE49-F238E27FC236}">
                <a16:creationId xmlns:a16="http://schemas.microsoft.com/office/drawing/2014/main" id="{0561D94F-F10B-4FEB-96CD-08746CC98E7D}"/>
              </a:ext>
            </a:extLst>
          </p:cNvPr>
          <p:cNvSpPr/>
          <p:nvPr/>
        </p:nvSpPr>
        <p:spPr>
          <a:xfrm>
            <a:off x="7322925" y="1233502"/>
            <a:ext cx="887901" cy="441489"/>
          </a:xfrm>
          <a:prstGeom prst="ellipse">
            <a:avLst/>
          </a:prstGeom>
          <a:solidFill>
            <a:schemeClr val="accent6">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Observed Precipitation Trends</a:t>
            </a:r>
          </a:p>
        </p:txBody>
      </p:sp>
      <p:cxnSp>
        <p:nvCxnSpPr>
          <p:cNvPr id="44" name="Connector: Elbow 43">
            <a:extLst>
              <a:ext uri="{FF2B5EF4-FFF2-40B4-BE49-F238E27FC236}">
                <a16:creationId xmlns:a16="http://schemas.microsoft.com/office/drawing/2014/main" id="{0F70107A-98F3-4E0B-A05E-6EDDC7DE8151}"/>
              </a:ext>
            </a:extLst>
          </p:cNvPr>
          <p:cNvCxnSpPr>
            <a:cxnSpLocks/>
            <a:stCxn id="13" idx="6"/>
            <a:endCxn id="48" idx="2"/>
          </p:cNvCxnSpPr>
          <p:nvPr/>
        </p:nvCxnSpPr>
        <p:spPr>
          <a:xfrm>
            <a:off x="1698918" y="2877095"/>
            <a:ext cx="308081" cy="85326"/>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89D841B-D3F8-43D9-BCF9-B4F4D3729615}"/>
              </a:ext>
            </a:extLst>
          </p:cNvPr>
          <p:cNvCxnSpPr>
            <a:cxnSpLocks/>
            <a:stCxn id="48" idx="4"/>
            <a:endCxn id="49" idx="0"/>
          </p:cNvCxnSpPr>
          <p:nvPr/>
        </p:nvCxnSpPr>
        <p:spPr>
          <a:xfrm rot="5400000">
            <a:off x="2117904" y="3176883"/>
            <a:ext cx="322975" cy="163802"/>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85FCFD54-DF5C-4C12-95DD-48A83FFFCBBA}"/>
              </a:ext>
            </a:extLst>
          </p:cNvPr>
          <p:cNvCxnSpPr>
            <a:cxnSpLocks/>
            <a:stCxn id="49" idx="4"/>
            <a:endCxn id="31" idx="0"/>
          </p:cNvCxnSpPr>
          <p:nvPr/>
        </p:nvCxnSpPr>
        <p:spPr>
          <a:xfrm rot="5400000">
            <a:off x="1958852" y="3789181"/>
            <a:ext cx="337795" cy="139481"/>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892B1682-6B4A-4A19-BCE7-8DA082C6D60B}"/>
              </a:ext>
            </a:extLst>
          </p:cNvPr>
          <p:cNvCxnSpPr>
            <a:cxnSpLocks/>
            <a:stCxn id="31" idx="4"/>
            <a:endCxn id="55" idx="0"/>
          </p:cNvCxnSpPr>
          <p:nvPr/>
        </p:nvCxnSpPr>
        <p:spPr>
          <a:xfrm rot="5400000">
            <a:off x="1799836" y="4466675"/>
            <a:ext cx="427278" cy="89068"/>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79561BB7-448D-4CF5-A948-CF78F84B1BA6}"/>
              </a:ext>
            </a:extLst>
          </p:cNvPr>
          <p:cNvSpPr/>
          <p:nvPr/>
        </p:nvSpPr>
        <p:spPr>
          <a:xfrm>
            <a:off x="2006999" y="2827544"/>
            <a:ext cx="708588" cy="269752"/>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BMPs</a:t>
            </a:r>
          </a:p>
        </p:txBody>
      </p:sp>
      <p:sp>
        <p:nvSpPr>
          <p:cNvPr id="49" name="Oval 48">
            <a:extLst>
              <a:ext uri="{FF2B5EF4-FFF2-40B4-BE49-F238E27FC236}">
                <a16:creationId xmlns:a16="http://schemas.microsoft.com/office/drawing/2014/main" id="{C2F63DEC-F2CD-4FEE-A9D8-D154ACCB5B8F}"/>
              </a:ext>
            </a:extLst>
          </p:cNvPr>
          <p:cNvSpPr/>
          <p:nvPr/>
        </p:nvSpPr>
        <p:spPr>
          <a:xfrm>
            <a:off x="1843196" y="3420272"/>
            <a:ext cx="708588" cy="269752"/>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Land to Water</a:t>
            </a:r>
          </a:p>
        </p:txBody>
      </p:sp>
      <p:cxnSp>
        <p:nvCxnSpPr>
          <p:cNvPr id="50" name="Connector: Elbow 49">
            <a:extLst>
              <a:ext uri="{FF2B5EF4-FFF2-40B4-BE49-F238E27FC236}">
                <a16:creationId xmlns:a16="http://schemas.microsoft.com/office/drawing/2014/main" id="{A3494544-55E7-430E-AE0A-6769F1178B81}"/>
              </a:ext>
            </a:extLst>
          </p:cNvPr>
          <p:cNvCxnSpPr>
            <a:cxnSpLocks/>
            <a:stCxn id="130" idx="6"/>
            <a:endCxn id="31" idx="2"/>
          </p:cNvCxnSpPr>
          <p:nvPr/>
        </p:nvCxnSpPr>
        <p:spPr>
          <a:xfrm>
            <a:off x="1342745" y="4119954"/>
            <a:ext cx="360970" cy="42741"/>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16C12B6-3847-4FAA-8423-9DFED275F29C}"/>
              </a:ext>
            </a:extLst>
          </p:cNvPr>
          <p:cNvSpPr/>
          <p:nvPr/>
        </p:nvSpPr>
        <p:spPr>
          <a:xfrm>
            <a:off x="5450530" y="2790285"/>
            <a:ext cx="1292027" cy="438134"/>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Growth and respiration curve for phytoplankton</a:t>
            </a:r>
          </a:p>
        </p:txBody>
      </p:sp>
      <p:sp>
        <p:nvSpPr>
          <p:cNvPr id="52" name="Oval 51">
            <a:extLst>
              <a:ext uri="{FF2B5EF4-FFF2-40B4-BE49-F238E27FC236}">
                <a16:creationId xmlns:a16="http://schemas.microsoft.com/office/drawing/2014/main" id="{18F6A821-65C1-457F-89ED-17A3E0AFAE1F}"/>
              </a:ext>
            </a:extLst>
          </p:cNvPr>
          <p:cNvSpPr/>
          <p:nvPr/>
        </p:nvSpPr>
        <p:spPr>
          <a:xfrm>
            <a:off x="4431691" y="3490619"/>
            <a:ext cx="1005920" cy="301320"/>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Wind effects</a:t>
            </a:r>
          </a:p>
        </p:txBody>
      </p:sp>
      <p:sp>
        <p:nvSpPr>
          <p:cNvPr id="53" name="Oval 52">
            <a:extLst>
              <a:ext uri="{FF2B5EF4-FFF2-40B4-BE49-F238E27FC236}">
                <a16:creationId xmlns:a16="http://schemas.microsoft.com/office/drawing/2014/main" id="{E9E79A3C-FCD6-49E4-BD0A-D4315BE16FED}"/>
              </a:ext>
            </a:extLst>
          </p:cNvPr>
          <p:cNvSpPr/>
          <p:nvPr/>
        </p:nvSpPr>
        <p:spPr>
          <a:xfrm>
            <a:off x="3311969" y="4664444"/>
            <a:ext cx="850031" cy="300332"/>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Ocean Temp</a:t>
            </a:r>
          </a:p>
        </p:txBody>
      </p:sp>
      <p:cxnSp>
        <p:nvCxnSpPr>
          <p:cNvPr id="54" name="Connector: Elbow 53">
            <a:extLst>
              <a:ext uri="{FF2B5EF4-FFF2-40B4-BE49-F238E27FC236}">
                <a16:creationId xmlns:a16="http://schemas.microsoft.com/office/drawing/2014/main" id="{3C598C5D-D536-4262-BF30-340D65B43BA8}"/>
              </a:ext>
            </a:extLst>
          </p:cNvPr>
          <p:cNvCxnSpPr>
            <a:cxnSpLocks/>
            <a:stCxn id="14" idx="6"/>
            <a:endCxn id="49" idx="2"/>
          </p:cNvCxnSpPr>
          <p:nvPr/>
        </p:nvCxnSpPr>
        <p:spPr>
          <a:xfrm>
            <a:off x="1410805" y="3501354"/>
            <a:ext cx="432391" cy="53794"/>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EB91445-6241-4E45-A383-382281137AA6}"/>
              </a:ext>
            </a:extLst>
          </p:cNvPr>
          <p:cNvSpPr/>
          <p:nvPr/>
        </p:nvSpPr>
        <p:spPr>
          <a:xfrm>
            <a:off x="1614647" y="4724848"/>
            <a:ext cx="708588" cy="269752"/>
          </a:xfrm>
          <a:prstGeom prst="ellipse">
            <a:avLst/>
          </a:prstGeom>
          <a:solidFill>
            <a:schemeClr val="accent2">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UNEC</a:t>
            </a:r>
          </a:p>
        </p:txBody>
      </p:sp>
      <p:cxnSp>
        <p:nvCxnSpPr>
          <p:cNvPr id="56" name="Connector: Elbow 55">
            <a:extLst>
              <a:ext uri="{FF2B5EF4-FFF2-40B4-BE49-F238E27FC236}">
                <a16:creationId xmlns:a16="http://schemas.microsoft.com/office/drawing/2014/main" id="{EC1F6D6E-D45C-4CA1-A54A-48CF537C8CE9}"/>
              </a:ext>
            </a:extLst>
          </p:cNvPr>
          <p:cNvCxnSpPr>
            <a:cxnSpLocks/>
            <a:stCxn id="55" idx="4"/>
            <a:endCxn id="35" idx="1"/>
          </p:cNvCxnSpPr>
          <p:nvPr/>
        </p:nvCxnSpPr>
        <p:spPr>
          <a:xfrm rot="5400000">
            <a:off x="1712740" y="5166805"/>
            <a:ext cx="428407" cy="83997"/>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FA59019-E4FE-42A5-BEA7-1DB95AD4A68D}"/>
              </a:ext>
            </a:extLst>
          </p:cNvPr>
          <p:cNvCxnSpPr>
            <a:cxnSpLocks/>
            <a:stCxn id="15" idx="6"/>
            <a:endCxn id="55" idx="2"/>
          </p:cNvCxnSpPr>
          <p:nvPr/>
        </p:nvCxnSpPr>
        <p:spPr>
          <a:xfrm>
            <a:off x="1351681" y="4719582"/>
            <a:ext cx="262966" cy="140143"/>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9262426-5EEF-4B60-95F5-71781F2714E7}"/>
              </a:ext>
            </a:extLst>
          </p:cNvPr>
          <p:cNvCxnSpPr>
            <a:cxnSpLocks/>
            <a:stCxn id="128" idx="6"/>
            <a:endCxn id="35" idx="2"/>
          </p:cNvCxnSpPr>
          <p:nvPr/>
        </p:nvCxnSpPr>
        <p:spPr>
          <a:xfrm>
            <a:off x="1416452" y="5259551"/>
            <a:ext cx="364722" cy="258828"/>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A4E02370-E0CE-41A4-911C-CDE8627AC946}"/>
              </a:ext>
            </a:extLst>
          </p:cNvPr>
          <p:cNvCxnSpPr>
            <a:cxnSpLocks/>
            <a:stCxn id="17" idx="6"/>
            <a:endCxn id="35" idx="3"/>
          </p:cNvCxnSpPr>
          <p:nvPr/>
        </p:nvCxnSpPr>
        <p:spPr>
          <a:xfrm flipV="1">
            <a:off x="1217155" y="5613751"/>
            <a:ext cx="667790" cy="211927"/>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89AF1116-44D4-4718-B2A1-661735DE90FE}"/>
              </a:ext>
            </a:extLst>
          </p:cNvPr>
          <p:cNvCxnSpPr>
            <a:cxnSpLocks/>
            <a:stCxn id="16" idx="7"/>
            <a:endCxn id="35" idx="5"/>
          </p:cNvCxnSpPr>
          <p:nvPr/>
        </p:nvCxnSpPr>
        <p:spPr>
          <a:xfrm rot="16200000" flipV="1">
            <a:off x="2108849" y="5890895"/>
            <a:ext cx="574828" cy="20541"/>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1DBA25C9-202F-4AC9-A475-D5D071F95529}"/>
              </a:ext>
            </a:extLst>
          </p:cNvPr>
          <p:cNvCxnSpPr>
            <a:cxnSpLocks/>
            <a:stCxn id="62" idx="7"/>
            <a:endCxn id="35" idx="4"/>
          </p:cNvCxnSpPr>
          <p:nvPr/>
        </p:nvCxnSpPr>
        <p:spPr>
          <a:xfrm rot="5400000" flipH="1" flipV="1">
            <a:off x="1402894" y="5486528"/>
            <a:ext cx="565847" cy="899302"/>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FD11B7C-2DB6-457B-A7E8-35D28D4FD46B}"/>
              </a:ext>
            </a:extLst>
          </p:cNvPr>
          <p:cNvSpPr/>
          <p:nvPr/>
        </p:nvSpPr>
        <p:spPr>
          <a:xfrm>
            <a:off x="658879" y="6153812"/>
            <a:ext cx="676334" cy="445825"/>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CSO</a:t>
            </a:r>
          </a:p>
          <a:p>
            <a:pPr algn="ctr"/>
            <a:r>
              <a:rPr lang="en-US" sz="800" dirty="0">
                <a:solidFill>
                  <a:schemeClr val="tx1"/>
                </a:solidFill>
              </a:rPr>
              <a:t>Effect</a:t>
            </a:r>
          </a:p>
        </p:txBody>
      </p:sp>
      <p:cxnSp>
        <p:nvCxnSpPr>
          <p:cNvPr id="63" name="Connector: Elbow 62">
            <a:extLst>
              <a:ext uri="{FF2B5EF4-FFF2-40B4-BE49-F238E27FC236}">
                <a16:creationId xmlns:a16="http://schemas.microsoft.com/office/drawing/2014/main" id="{EC0C8123-F764-425F-9FBA-A7DA057A168A}"/>
              </a:ext>
            </a:extLst>
          </p:cNvPr>
          <p:cNvCxnSpPr>
            <a:cxnSpLocks/>
            <a:stCxn id="26" idx="6"/>
            <a:endCxn id="28" idx="2"/>
          </p:cNvCxnSpPr>
          <p:nvPr/>
        </p:nvCxnSpPr>
        <p:spPr>
          <a:xfrm flipV="1">
            <a:off x="7104795" y="6362991"/>
            <a:ext cx="196033" cy="81009"/>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BB63DF85-F8E3-4EBA-839B-75CE1D41EDCF}"/>
              </a:ext>
            </a:extLst>
          </p:cNvPr>
          <p:cNvCxnSpPr>
            <a:cxnSpLocks/>
            <a:stCxn id="41" idx="2"/>
            <a:endCxn id="25" idx="7"/>
          </p:cNvCxnSpPr>
          <p:nvPr/>
        </p:nvCxnSpPr>
        <p:spPr>
          <a:xfrm rot="10800000" flipV="1">
            <a:off x="7286845" y="3159406"/>
            <a:ext cx="808999" cy="343591"/>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C60020D5-947A-4E2F-BA61-5994C71CB64B}"/>
              </a:ext>
            </a:extLst>
          </p:cNvPr>
          <p:cNvSpPr/>
          <p:nvPr/>
        </p:nvSpPr>
        <p:spPr>
          <a:xfrm>
            <a:off x="3186371" y="2211589"/>
            <a:ext cx="885720" cy="363048"/>
          </a:xfrm>
          <a:prstGeom prst="ellipse">
            <a:avLst/>
          </a:prstGeom>
          <a:solidFill>
            <a:schemeClr val="accent6">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Nutrient Inputs</a:t>
            </a:r>
          </a:p>
        </p:txBody>
      </p:sp>
      <p:cxnSp>
        <p:nvCxnSpPr>
          <p:cNvPr id="66" name="Connector: Elbow 65">
            <a:extLst>
              <a:ext uri="{FF2B5EF4-FFF2-40B4-BE49-F238E27FC236}">
                <a16:creationId xmlns:a16="http://schemas.microsoft.com/office/drawing/2014/main" id="{A271E067-25AA-4AD0-B4B1-BA09DE66B31C}"/>
              </a:ext>
            </a:extLst>
          </p:cNvPr>
          <p:cNvCxnSpPr>
            <a:cxnSpLocks/>
            <a:stCxn id="36" idx="4"/>
            <a:endCxn id="22" idx="0"/>
          </p:cNvCxnSpPr>
          <p:nvPr/>
        </p:nvCxnSpPr>
        <p:spPr>
          <a:xfrm rot="5400000">
            <a:off x="2228543" y="1212864"/>
            <a:ext cx="974088" cy="271247"/>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B7E7556-1B6B-47DA-B9F2-B757F4CBB51A}"/>
              </a:ext>
            </a:extLst>
          </p:cNvPr>
          <p:cNvCxnSpPr>
            <a:cxnSpLocks/>
            <a:stCxn id="37" idx="4"/>
            <a:endCxn id="22" idx="1"/>
          </p:cNvCxnSpPr>
          <p:nvPr/>
        </p:nvCxnSpPr>
        <p:spPr>
          <a:xfrm rot="16200000" flipH="1">
            <a:off x="1727222" y="1377253"/>
            <a:ext cx="669582" cy="433356"/>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F0A3D8C6-8708-4CF2-826D-19F34EB87102}"/>
              </a:ext>
            </a:extLst>
          </p:cNvPr>
          <p:cNvCxnSpPr>
            <a:cxnSpLocks/>
            <a:stCxn id="38" idx="7"/>
            <a:endCxn id="22" idx="2"/>
          </p:cNvCxnSpPr>
          <p:nvPr/>
        </p:nvCxnSpPr>
        <p:spPr>
          <a:xfrm rot="16200000" flipH="1">
            <a:off x="1837779" y="1837584"/>
            <a:ext cx="41678" cy="590564"/>
          </a:xfrm>
          <a:prstGeom prst="bentConnector4">
            <a:avLst>
              <a:gd name="adj1" fmla="val -131426"/>
              <a:gd name="adj2" fmla="val 62459"/>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FF018D5B-BAEC-48E5-97ED-875184659CD6}"/>
              </a:ext>
            </a:extLst>
          </p:cNvPr>
          <p:cNvCxnSpPr>
            <a:cxnSpLocks/>
            <a:stCxn id="65" idx="2"/>
            <a:endCxn id="22" idx="5"/>
          </p:cNvCxnSpPr>
          <p:nvPr/>
        </p:nvCxnSpPr>
        <p:spPr>
          <a:xfrm rot="10800000">
            <a:off x="2881235" y="2378687"/>
            <a:ext cx="305136" cy="14426"/>
          </a:xfrm>
          <a:prstGeom prst="bentConnector4">
            <a:avLst>
              <a:gd name="adj1" fmla="val 29552"/>
              <a:gd name="adj2" fmla="val -1638018"/>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F4C069CA-8105-4C6C-9677-8B32D623D8A4}"/>
              </a:ext>
            </a:extLst>
          </p:cNvPr>
          <p:cNvCxnSpPr>
            <a:cxnSpLocks/>
            <a:stCxn id="34" idx="2"/>
            <a:endCxn id="65" idx="6"/>
          </p:cNvCxnSpPr>
          <p:nvPr/>
        </p:nvCxnSpPr>
        <p:spPr>
          <a:xfrm rot="10800000">
            <a:off x="4072091" y="2393113"/>
            <a:ext cx="487973" cy="51165"/>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4B6912F9-BCA9-4A49-B756-5EA7ADC690A2}"/>
              </a:ext>
            </a:extLst>
          </p:cNvPr>
          <p:cNvCxnSpPr>
            <a:cxnSpLocks/>
            <a:stCxn id="33" idx="2"/>
            <a:endCxn id="65" idx="7"/>
          </p:cNvCxnSpPr>
          <p:nvPr/>
        </p:nvCxnSpPr>
        <p:spPr>
          <a:xfrm rot="10800000" flipV="1">
            <a:off x="3942380" y="2078368"/>
            <a:ext cx="703968" cy="186387"/>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391E9E49-2ABB-4D28-A902-61C2380D00E5}"/>
              </a:ext>
            </a:extLst>
          </p:cNvPr>
          <p:cNvCxnSpPr>
            <a:cxnSpLocks/>
            <a:stCxn id="18" idx="0"/>
            <a:endCxn id="65" idx="4"/>
          </p:cNvCxnSpPr>
          <p:nvPr/>
        </p:nvCxnSpPr>
        <p:spPr>
          <a:xfrm rot="5400000" flipH="1" flipV="1">
            <a:off x="3379018" y="2591911"/>
            <a:ext cx="267487" cy="232939"/>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DC04CCA-FD1E-441F-9579-83C65A6F0B07}"/>
              </a:ext>
            </a:extLst>
          </p:cNvPr>
          <p:cNvCxnSpPr>
            <a:cxnSpLocks/>
            <a:stCxn id="42" idx="2"/>
            <a:endCxn id="28" idx="6"/>
          </p:cNvCxnSpPr>
          <p:nvPr/>
        </p:nvCxnSpPr>
        <p:spPr>
          <a:xfrm rot="10800000">
            <a:off x="8255632" y="6362991"/>
            <a:ext cx="327230" cy="38095"/>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88A7A65A-9772-4FFE-A477-0D2498AD9237}"/>
              </a:ext>
            </a:extLst>
          </p:cNvPr>
          <p:cNvCxnSpPr>
            <a:cxnSpLocks/>
            <a:stCxn id="52" idx="2"/>
            <a:endCxn id="87" idx="7"/>
          </p:cNvCxnSpPr>
          <p:nvPr/>
        </p:nvCxnSpPr>
        <p:spPr>
          <a:xfrm rot="10800000" flipV="1">
            <a:off x="4318266" y="3641279"/>
            <a:ext cx="113425" cy="239712"/>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A63D2AC0-A84F-4B88-A2CC-FD0AE4CAD247}"/>
              </a:ext>
            </a:extLst>
          </p:cNvPr>
          <p:cNvCxnSpPr>
            <a:cxnSpLocks/>
            <a:stCxn id="39" idx="3"/>
            <a:endCxn id="87" idx="0"/>
          </p:cNvCxnSpPr>
          <p:nvPr/>
        </p:nvCxnSpPr>
        <p:spPr>
          <a:xfrm rot="5400000">
            <a:off x="3828948" y="3327510"/>
            <a:ext cx="674651" cy="322313"/>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E0656016-93B4-4F09-B5E3-F50E17624188}"/>
              </a:ext>
            </a:extLst>
          </p:cNvPr>
          <p:cNvCxnSpPr>
            <a:cxnSpLocks/>
            <a:stCxn id="88" idx="2"/>
            <a:endCxn id="25" idx="0"/>
          </p:cNvCxnSpPr>
          <p:nvPr/>
        </p:nvCxnSpPr>
        <p:spPr>
          <a:xfrm rot="10800000" flipV="1">
            <a:off x="6835512" y="2796291"/>
            <a:ext cx="64656" cy="592129"/>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0648B044-0E8B-4EB2-A58A-E9690086C01D}"/>
              </a:ext>
            </a:extLst>
          </p:cNvPr>
          <p:cNvSpPr/>
          <p:nvPr/>
        </p:nvSpPr>
        <p:spPr>
          <a:xfrm>
            <a:off x="7037570" y="553866"/>
            <a:ext cx="887901" cy="441489"/>
          </a:xfrm>
          <a:prstGeom prst="ellipse">
            <a:avLst/>
          </a:prstGeom>
          <a:solidFill>
            <a:schemeClr val="accent6">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GCMs</a:t>
            </a:r>
          </a:p>
        </p:txBody>
      </p:sp>
      <p:cxnSp>
        <p:nvCxnSpPr>
          <p:cNvPr id="78" name="Connector: Elbow 77">
            <a:extLst>
              <a:ext uri="{FF2B5EF4-FFF2-40B4-BE49-F238E27FC236}">
                <a16:creationId xmlns:a16="http://schemas.microsoft.com/office/drawing/2014/main" id="{3B5A498C-E6B9-422E-A666-BC11E299073F}"/>
              </a:ext>
            </a:extLst>
          </p:cNvPr>
          <p:cNvCxnSpPr>
            <a:cxnSpLocks/>
            <a:stCxn id="77" idx="6"/>
            <a:endCxn id="20" idx="2"/>
          </p:cNvCxnSpPr>
          <p:nvPr/>
        </p:nvCxnSpPr>
        <p:spPr>
          <a:xfrm>
            <a:off x="7925470" y="774611"/>
            <a:ext cx="191407" cy="1194"/>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CB8C6061-E8D3-4F73-BB4B-19B9B3AF6F13}"/>
              </a:ext>
            </a:extLst>
          </p:cNvPr>
          <p:cNvSpPr/>
          <p:nvPr/>
        </p:nvSpPr>
        <p:spPr>
          <a:xfrm>
            <a:off x="8858612" y="1292918"/>
            <a:ext cx="945609" cy="314344"/>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Extrapolation</a:t>
            </a:r>
          </a:p>
        </p:txBody>
      </p:sp>
      <p:cxnSp>
        <p:nvCxnSpPr>
          <p:cNvPr id="80" name="Connector: Elbow 79">
            <a:extLst>
              <a:ext uri="{FF2B5EF4-FFF2-40B4-BE49-F238E27FC236}">
                <a16:creationId xmlns:a16="http://schemas.microsoft.com/office/drawing/2014/main" id="{3B892714-615F-45C7-847A-D470A211DE3B}"/>
              </a:ext>
            </a:extLst>
          </p:cNvPr>
          <p:cNvCxnSpPr>
            <a:cxnSpLocks/>
            <a:stCxn id="79" idx="6"/>
            <a:endCxn id="27" idx="3"/>
          </p:cNvCxnSpPr>
          <p:nvPr/>
        </p:nvCxnSpPr>
        <p:spPr>
          <a:xfrm flipV="1">
            <a:off x="9804221" y="1342296"/>
            <a:ext cx="730953" cy="107794"/>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77F86AA6-055E-4CE6-A12A-213E8E4AAF68}"/>
              </a:ext>
            </a:extLst>
          </p:cNvPr>
          <p:cNvSpPr/>
          <p:nvPr/>
        </p:nvSpPr>
        <p:spPr>
          <a:xfrm>
            <a:off x="10678065" y="5422713"/>
            <a:ext cx="980533" cy="221306"/>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Included</a:t>
            </a:r>
          </a:p>
        </p:txBody>
      </p:sp>
      <p:sp>
        <p:nvSpPr>
          <p:cNvPr id="82" name="Oval 81">
            <a:extLst>
              <a:ext uri="{FF2B5EF4-FFF2-40B4-BE49-F238E27FC236}">
                <a16:creationId xmlns:a16="http://schemas.microsoft.com/office/drawing/2014/main" id="{9F1A2482-4961-4CAA-8DAE-9016506C2DA7}"/>
              </a:ext>
            </a:extLst>
          </p:cNvPr>
          <p:cNvSpPr/>
          <p:nvPr/>
        </p:nvSpPr>
        <p:spPr>
          <a:xfrm>
            <a:off x="10663152" y="5688932"/>
            <a:ext cx="980533" cy="221306"/>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Not included</a:t>
            </a:r>
          </a:p>
          <a:p>
            <a:pPr algn="ctr"/>
            <a:r>
              <a:rPr lang="en-US" sz="700" dirty="0">
                <a:solidFill>
                  <a:schemeClr val="tx1"/>
                </a:solidFill>
              </a:rPr>
              <a:t>But important</a:t>
            </a:r>
          </a:p>
        </p:txBody>
      </p:sp>
      <p:sp>
        <p:nvSpPr>
          <p:cNvPr id="83" name="Oval 82">
            <a:extLst>
              <a:ext uri="{FF2B5EF4-FFF2-40B4-BE49-F238E27FC236}">
                <a16:creationId xmlns:a16="http://schemas.microsoft.com/office/drawing/2014/main" id="{D16EC58D-2DD3-49A9-817A-9D5D082C903F}"/>
              </a:ext>
            </a:extLst>
          </p:cNvPr>
          <p:cNvSpPr/>
          <p:nvPr/>
        </p:nvSpPr>
        <p:spPr>
          <a:xfrm>
            <a:off x="9798817" y="518982"/>
            <a:ext cx="633508" cy="519402"/>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Down-scaling</a:t>
            </a:r>
          </a:p>
        </p:txBody>
      </p:sp>
      <p:sp>
        <p:nvSpPr>
          <p:cNvPr id="84" name="Oval 83">
            <a:extLst>
              <a:ext uri="{FF2B5EF4-FFF2-40B4-BE49-F238E27FC236}">
                <a16:creationId xmlns:a16="http://schemas.microsoft.com/office/drawing/2014/main" id="{D1662391-DB2A-4B49-A495-1545588E337A}"/>
              </a:ext>
            </a:extLst>
          </p:cNvPr>
          <p:cNvSpPr/>
          <p:nvPr/>
        </p:nvSpPr>
        <p:spPr>
          <a:xfrm>
            <a:off x="8969041" y="514910"/>
            <a:ext cx="660134" cy="519402"/>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GCM</a:t>
            </a:r>
          </a:p>
          <a:p>
            <a:pPr algn="ctr"/>
            <a:r>
              <a:rPr lang="en-US" sz="800" dirty="0">
                <a:solidFill>
                  <a:schemeClr val="tx1"/>
                </a:solidFill>
              </a:rPr>
              <a:t>Selection</a:t>
            </a:r>
          </a:p>
        </p:txBody>
      </p:sp>
      <p:cxnSp>
        <p:nvCxnSpPr>
          <p:cNvPr id="85" name="Connector: Elbow 84">
            <a:extLst>
              <a:ext uri="{FF2B5EF4-FFF2-40B4-BE49-F238E27FC236}">
                <a16:creationId xmlns:a16="http://schemas.microsoft.com/office/drawing/2014/main" id="{69B849B9-FE07-4BB4-9CBF-50D863DC8A33}"/>
              </a:ext>
            </a:extLst>
          </p:cNvPr>
          <p:cNvCxnSpPr>
            <a:cxnSpLocks/>
            <a:stCxn id="83" idx="6"/>
            <a:endCxn id="27" idx="0"/>
          </p:cNvCxnSpPr>
          <p:nvPr/>
        </p:nvCxnSpPr>
        <p:spPr>
          <a:xfrm>
            <a:off x="10432325" y="778682"/>
            <a:ext cx="416769" cy="186780"/>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CAC63DBB-50F1-4E55-8010-23C2CE83FD9F}"/>
              </a:ext>
            </a:extLst>
          </p:cNvPr>
          <p:cNvCxnSpPr>
            <a:cxnSpLocks/>
            <a:stCxn id="84" idx="6"/>
            <a:endCxn id="83" idx="2"/>
          </p:cNvCxnSpPr>
          <p:nvPr/>
        </p:nvCxnSpPr>
        <p:spPr>
          <a:xfrm>
            <a:off x="9629175" y="774611"/>
            <a:ext cx="169642" cy="4072"/>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BDD94AC3-5AC7-44B9-95E1-9C7D5E6F81A9}"/>
              </a:ext>
            </a:extLst>
          </p:cNvPr>
          <p:cNvSpPr/>
          <p:nvPr/>
        </p:nvSpPr>
        <p:spPr>
          <a:xfrm>
            <a:off x="3562256" y="3825992"/>
            <a:ext cx="885720" cy="375556"/>
          </a:xfrm>
          <a:prstGeom prst="ellipse">
            <a:avLst/>
          </a:prstGeom>
          <a:solidFill>
            <a:schemeClr val="accent6">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Estuarine Inputs</a:t>
            </a:r>
          </a:p>
        </p:txBody>
      </p:sp>
      <p:sp>
        <p:nvSpPr>
          <p:cNvPr id="88" name="Oval 87">
            <a:extLst>
              <a:ext uri="{FF2B5EF4-FFF2-40B4-BE49-F238E27FC236}">
                <a16:creationId xmlns:a16="http://schemas.microsoft.com/office/drawing/2014/main" id="{DFD78188-849A-4993-92A8-636164BBBC18}"/>
              </a:ext>
            </a:extLst>
          </p:cNvPr>
          <p:cNvSpPr/>
          <p:nvPr/>
        </p:nvSpPr>
        <p:spPr>
          <a:xfrm>
            <a:off x="6900168" y="2544433"/>
            <a:ext cx="1147249" cy="503715"/>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Reasonable response to temperature?</a:t>
            </a:r>
          </a:p>
        </p:txBody>
      </p:sp>
      <p:cxnSp>
        <p:nvCxnSpPr>
          <p:cNvPr id="89" name="Connector: Elbow 88">
            <a:extLst>
              <a:ext uri="{FF2B5EF4-FFF2-40B4-BE49-F238E27FC236}">
                <a16:creationId xmlns:a16="http://schemas.microsoft.com/office/drawing/2014/main" id="{F76220C0-6725-4670-A312-DD420B125CDB}"/>
              </a:ext>
            </a:extLst>
          </p:cNvPr>
          <p:cNvCxnSpPr>
            <a:cxnSpLocks/>
            <a:stCxn id="51" idx="3"/>
            <a:endCxn id="25" idx="1"/>
          </p:cNvCxnSpPr>
          <p:nvPr/>
        </p:nvCxnSpPr>
        <p:spPr>
          <a:xfrm rot="16200000" flipH="1">
            <a:off x="5842591" y="2961408"/>
            <a:ext cx="338741" cy="744436"/>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2023E72F-DADC-4B36-96DD-98739ABDB9DB}"/>
              </a:ext>
            </a:extLst>
          </p:cNvPr>
          <p:cNvSpPr/>
          <p:nvPr/>
        </p:nvSpPr>
        <p:spPr>
          <a:xfrm>
            <a:off x="10665922" y="5944619"/>
            <a:ext cx="980533" cy="22130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Not included</a:t>
            </a:r>
          </a:p>
          <a:p>
            <a:pPr algn="ctr"/>
            <a:r>
              <a:rPr lang="en-US" sz="700" dirty="0">
                <a:solidFill>
                  <a:schemeClr val="tx1"/>
                </a:solidFill>
              </a:rPr>
              <a:t>minor</a:t>
            </a:r>
          </a:p>
        </p:txBody>
      </p:sp>
      <p:cxnSp>
        <p:nvCxnSpPr>
          <p:cNvPr id="91" name="Connector: Elbow 90">
            <a:extLst>
              <a:ext uri="{FF2B5EF4-FFF2-40B4-BE49-F238E27FC236}">
                <a16:creationId xmlns:a16="http://schemas.microsoft.com/office/drawing/2014/main" id="{D92D4E4E-37C1-4CDA-87D0-F31A52D19111}"/>
              </a:ext>
            </a:extLst>
          </p:cNvPr>
          <p:cNvCxnSpPr>
            <a:cxnSpLocks/>
            <a:stCxn id="53" idx="1"/>
            <a:endCxn id="87" idx="4"/>
          </p:cNvCxnSpPr>
          <p:nvPr/>
        </p:nvCxnSpPr>
        <p:spPr>
          <a:xfrm rot="5400000" flipH="1" flipV="1">
            <a:off x="3467345" y="4170656"/>
            <a:ext cx="506879" cy="56866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54D951E3-A035-480B-9242-65C6F98E7CDA}"/>
              </a:ext>
            </a:extLst>
          </p:cNvPr>
          <p:cNvCxnSpPr>
            <a:cxnSpLocks/>
            <a:stCxn id="18" idx="5"/>
            <a:endCxn id="87" idx="1"/>
          </p:cNvCxnSpPr>
          <p:nvPr/>
        </p:nvCxnSpPr>
        <p:spPr>
          <a:xfrm rot="5400000">
            <a:off x="3490633" y="3558870"/>
            <a:ext cx="523455" cy="12078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C7E39031-2D21-4319-B04E-91301B5C0B82}"/>
              </a:ext>
            </a:extLst>
          </p:cNvPr>
          <p:cNvCxnSpPr>
            <a:cxnSpLocks/>
            <a:stCxn id="40" idx="0"/>
            <a:endCxn id="87" idx="5"/>
          </p:cNvCxnSpPr>
          <p:nvPr/>
        </p:nvCxnSpPr>
        <p:spPr>
          <a:xfrm rot="16200000" flipV="1">
            <a:off x="4386614" y="4078202"/>
            <a:ext cx="151021" cy="28771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023D5F9-6173-4C8B-91D0-AD18ADB5A4B1}"/>
              </a:ext>
            </a:extLst>
          </p:cNvPr>
          <p:cNvSpPr txBox="1"/>
          <p:nvPr/>
        </p:nvSpPr>
        <p:spPr>
          <a:xfrm>
            <a:off x="8727885" y="1727654"/>
            <a:ext cx="977832" cy="400110"/>
          </a:xfrm>
          <a:prstGeom prst="rect">
            <a:avLst/>
          </a:prstGeom>
          <a:noFill/>
          <a:ln w="19050">
            <a:noFill/>
          </a:ln>
        </p:spPr>
        <p:txBody>
          <a:bodyPr wrap="none" rtlCol="0">
            <a:spAutoFit/>
          </a:bodyPr>
          <a:lstStyle/>
          <a:p>
            <a:r>
              <a:rPr lang="en-US" sz="2000" dirty="0">
                <a:solidFill>
                  <a:schemeClr val="accent2">
                    <a:lumMod val="50000"/>
                  </a:schemeClr>
                </a:solidFill>
              </a:rPr>
              <a:t>Climate</a:t>
            </a:r>
          </a:p>
        </p:txBody>
      </p:sp>
      <p:cxnSp>
        <p:nvCxnSpPr>
          <p:cNvPr id="95" name="Straight Connector 94">
            <a:extLst>
              <a:ext uri="{FF2B5EF4-FFF2-40B4-BE49-F238E27FC236}">
                <a16:creationId xmlns:a16="http://schemas.microsoft.com/office/drawing/2014/main" id="{07258D71-AECA-4190-B702-D6983E004048}"/>
              </a:ext>
            </a:extLst>
          </p:cNvPr>
          <p:cNvCxnSpPr>
            <a:cxnSpLocks/>
          </p:cNvCxnSpPr>
          <p:nvPr/>
        </p:nvCxnSpPr>
        <p:spPr>
          <a:xfrm>
            <a:off x="11963524" y="5427851"/>
            <a:ext cx="71" cy="1146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A9BABD-389F-4B26-BBB9-5C31BDAA7113}"/>
              </a:ext>
            </a:extLst>
          </p:cNvPr>
          <p:cNvCxnSpPr>
            <a:cxnSpLocks/>
          </p:cNvCxnSpPr>
          <p:nvPr/>
        </p:nvCxnSpPr>
        <p:spPr>
          <a:xfrm flipV="1">
            <a:off x="10584440" y="6654100"/>
            <a:ext cx="1317470" cy="9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7A8CAB3-5004-4F45-8BE3-90CD1876CFCB}"/>
              </a:ext>
            </a:extLst>
          </p:cNvPr>
          <p:cNvCxnSpPr>
            <a:cxnSpLocks/>
          </p:cNvCxnSpPr>
          <p:nvPr/>
        </p:nvCxnSpPr>
        <p:spPr>
          <a:xfrm flipV="1">
            <a:off x="6733294" y="381817"/>
            <a:ext cx="11793" cy="1549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5191CB-B540-4C6F-9265-FC9E320E1B33}"/>
              </a:ext>
            </a:extLst>
          </p:cNvPr>
          <p:cNvCxnSpPr>
            <a:cxnSpLocks/>
          </p:cNvCxnSpPr>
          <p:nvPr/>
        </p:nvCxnSpPr>
        <p:spPr>
          <a:xfrm>
            <a:off x="7754051" y="2451679"/>
            <a:ext cx="2039029" cy="4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descr="A close up of a computer&#10;&#10;Description automatically generated">
            <a:extLst>
              <a:ext uri="{FF2B5EF4-FFF2-40B4-BE49-F238E27FC236}">
                <a16:creationId xmlns:a16="http://schemas.microsoft.com/office/drawing/2014/main" id="{4EEF9400-4D52-4987-A9E1-992D4DE752E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235215">
            <a:off x="6498479" y="789718"/>
            <a:ext cx="613945" cy="722725"/>
          </a:xfrm>
          <a:prstGeom prst="rect">
            <a:avLst/>
          </a:prstGeom>
          <a:ln w="19050">
            <a:noFill/>
          </a:ln>
        </p:spPr>
      </p:pic>
      <p:pic>
        <p:nvPicPr>
          <p:cNvPr id="101" name="Picture 100" descr="A close up of a computer&#10;&#10;Description automatically generated">
            <a:extLst>
              <a:ext uri="{FF2B5EF4-FFF2-40B4-BE49-F238E27FC236}">
                <a16:creationId xmlns:a16="http://schemas.microsoft.com/office/drawing/2014/main" id="{F79B3942-E571-41A0-A08C-378395BF5E4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249065">
            <a:off x="3609061" y="1423799"/>
            <a:ext cx="613945" cy="712465"/>
          </a:xfrm>
          <a:prstGeom prst="rect">
            <a:avLst/>
          </a:prstGeom>
          <a:ln w="19050">
            <a:noFill/>
          </a:ln>
        </p:spPr>
      </p:pic>
      <p:pic>
        <p:nvPicPr>
          <p:cNvPr id="102" name="Picture 101" descr="A close up of a computer&#10;&#10;Description automatically generated">
            <a:extLst>
              <a:ext uri="{FF2B5EF4-FFF2-40B4-BE49-F238E27FC236}">
                <a16:creationId xmlns:a16="http://schemas.microsoft.com/office/drawing/2014/main" id="{8C8243F7-84B3-4A61-B0FA-49097AF486C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249065">
            <a:off x="4256235" y="1218177"/>
            <a:ext cx="613945" cy="712465"/>
          </a:xfrm>
          <a:prstGeom prst="rect">
            <a:avLst/>
          </a:prstGeom>
          <a:ln w="19050">
            <a:noFill/>
          </a:ln>
        </p:spPr>
      </p:pic>
      <p:pic>
        <p:nvPicPr>
          <p:cNvPr id="103" name="Picture 102">
            <a:extLst>
              <a:ext uri="{FF2B5EF4-FFF2-40B4-BE49-F238E27FC236}">
                <a16:creationId xmlns:a16="http://schemas.microsoft.com/office/drawing/2014/main" id="{2D5F8BD7-72B6-4306-841D-4C38360C722A}"/>
              </a:ext>
            </a:extLst>
          </p:cNvPr>
          <p:cNvPicPr>
            <a:picLocks noChangeAspect="1"/>
          </p:cNvPicPr>
          <p:nvPr/>
        </p:nvPicPr>
        <p:blipFill rotWithShape="1">
          <a:blip r:embed="rId5"/>
          <a:srcRect l="49922"/>
          <a:stretch/>
        </p:blipFill>
        <p:spPr>
          <a:xfrm>
            <a:off x="2854403" y="5946168"/>
            <a:ext cx="1087152" cy="785119"/>
          </a:xfrm>
          <a:prstGeom prst="rect">
            <a:avLst/>
          </a:prstGeom>
          <a:ln w="19050">
            <a:noFill/>
          </a:ln>
        </p:spPr>
      </p:pic>
      <p:cxnSp>
        <p:nvCxnSpPr>
          <p:cNvPr id="104" name="Straight Connector 103">
            <a:extLst>
              <a:ext uri="{FF2B5EF4-FFF2-40B4-BE49-F238E27FC236}">
                <a16:creationId xmlns:a16="http://schemas.microsoft.com/office/drawing/2014/main" id="{8BD12A4E-43A3-4A68-9DBB-6833247A0674}"/>
              </a:ext>
            </a:extLst>
          </p:cNvPr>
          <p:cNvCxnSpPr>
            <a:cxnSpLocks/>
          </p:cNvCxnSpPr>
          <p:nvPr/>
        </p:nvCxnSpPr>
        <p:spPr>
          <a:xfrm>
            <a:off x="5704493" y="1966600"/>
            <a:ext cx="1850426" cy="81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C5869A30-09C0-42D8-80E8-81E0D35E7E61}"/>
              </a:ext>
            </a:extLst>
          </p:cNvPr>
          <p:cNvSpPr txBox="1"/>
          <p:nvPr/>
        </p:nvSpPr>
        <p:spPr>
          <a:xfrm>
            <a:off x="228124" y="1454673"/>
            <a:ext cx="1320426" cy="400110"/>
          </a:xfrm>
          <a:prstGeom prst="rect">
            <a:avLst/>
          </a:prstGeom>
          <a:noFill/>
          <a:ln w="19050">
            <a:noFill/>
          </a:ln>
        </p:spPr>
        <p:txBody>
          <a:bodyPr wrap="none" rtlCol="0">
            <a:spAutoFit/>
          </a:bodyPr>
          <a:lstStyle/>
          <a:p>
            <a:r>
              <a:rPr lang="en-US" sz="2000" dirty="0">
                <a:solidFill>
                  <a:schemeClr val="accent2">
                    <a:lumMod val="50000"/>
                  </a:schemeClr>
                </a:solidFill>
              </a:rPr>
              <a:t>Watershed</a:t>
            </a:r>
          </a:p>
        </p:txBody>
      </p:sp>
      <p:sp>
        <p:nvSpPr>
          <p:cNvPr id="106" name="TextBox 105">
            <a:extLst>
              <a:ext uri="{FF2B5EF4-FFF2-40B4-BE49-F238E27FC236}">
                <a16:creationId xmlns:a16="http://schemas.microsoft.com/office/drawing/2014/main" id="{E5F7F285-02EB-4D7C-B187-E9394AA64B6A}"/>
              </a:ext>
            </a:extLst>
          </p:cNvPr>
          <p:cNvSpPr txBox="1"/>
          <p:nvPr/>
        </p:nvSpPr>
        <p:spPr>
          <a:xfrm>
            <a:off x="6052192" y="2091022"/>
            <a:ext cx="958917" cy="400110"/>
          </a:xfrm>
          <a:prstGeom prst="rect">
            <a:avLst/>
          </a:prstGeom>
          <a:noFill/>
          <a:ln w="19050">
            <a:noFill/>
          </a:ln>
        </p:spPr>
        <p:txBody>
          <a:bodyPr wrap="none" rtlCol="0">
            <a:spAutoFit/>
          </a:bodyPr>
          <a:lstStyle/>
          <a:p>
            <a:r>
              <a:rPr lang="en-US" sz="2000" dirty="0">
                <a:solidFill>
                  <a:schemeClr val="accent2">
                    <a:lumMod val="50000"/>
                  </a:schemeClr>
                </a:solidFill>
              </a:rPr>
              <a:t>Estuary</a:t>
            </a:r>
          </a:p>
        </p:txBody>
      </p:sp>
      <p:sp>
        <p:nvSpPr>
          <p:cNvPr id="107" name="TextBox 106">
            <a:extLst>
              <a:ext uri="{FF2B5EF4-FFF2-40B4-BE49-F238E27FC236}">
                <a16:creationId xmlns:a16="http://schemas.microsoft.com/office/drawing/2014/main" id="{8B477ECA-961E-4B4A-97C6-27D6AE34144D}"/>
              </a:ext>
            </a:extLst>
          </p:cNvPr>
          <p:cNvSpPr txBox="1"/>
          <p:nvPr/>
        </p:nvSpPr>
        <p:spPr>
          <a:xfrm>
            <a:off x="7808650" y="3671294"/>
            <a:ext cx="1584408" cy="400110"/>
          </a:xfrm>
          <a:prstGeom prst="rect">
            <a:avLst/>
          </a:prstGeom>
          <a:noFill/>
          <a:ln w="19050">
            <a:noFill/>
          </a:ln>
        </p:spPr>
        <p:txBody>
          <a:bodyPr wrap="none" rtlCol="0">
            <a:spAutoFit/>
          </a:bodyPr>
          <a:lstStyle/>
          <a:p>
            <a:r>
              <a:rPr lang="en-US" sz="2000" dirty="0">
                <a:solidFill>
                  <a:schemeClr val="accent2">
                    <a:lumMod val="50000"/>
                  </a:schemeClr>
                </a:solidFill>
              </a:rPr>
              <a:t>Management</a:t>
            </a:r>
          </a:p>
        </p:txBody>
      </p:sp>
      <p:cxnSp>
        <p:nvCxnSpPr>
          <p:cNvPr id="108" name="Straight Connector 107">
            <a:extLst>
              <a:ext uri="{FF2B5EF4-FFF2-40B4-BE49-F238E27FC236}">
                <a16:creationId xmlns:a16="http://schemas.microsoft.com/office/drawing/2014/main" id="{E2BAA5C1-270F-43F4-A5E2-3CAD0B0D11A0}"/>
              </a:ext>
            </a:extLst>
          </p:cNvPr>
          <p:cNvCxnSpPr>
            <a:cxnSpLocks/>
          </p:cNvCxnSpPr>
          <p:nvPr/>
        </p:nvCxnSpPr>
        <p:spPr>
          <a:xfrm flipH="1">
            <a:off x="2747817" y="2826986"/>
            <a:ext cx="13825" cy="2275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6A872AF-2367-423F-B7B3-68FDC42ADFA8}"/>
              </a:ext>
            </a:extLst>
          </p:cNvPr>
          <p:cNvCxnSpPr>
            <a:cxnSpLocks/>
          </p:cNvCxnSpPr>
          <p:nvPr/>
        </p:nvCxnSpPr>
        <p:spPr>
          <a:xfrm>
            <a:off x="4053177" y="5181943"/>
            <a:ext cx="9075" cy="1455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6B8126A-6583-4EC4-93A2-BAECF49FB997}"/>
              </a:ext>
            </a:extLst>
          </p:cNvPr>
          <p:cNvCxnSpPr>
            <a:cxnSpLocks/>
          </p:cNvCxnSpPr>
          <p:nvPr/>
        </p:nvCxnSpPr>
        <p:spPr>
          <a:xfrm flipV="1">
            <a:off x="2781192" y="2753703"/>
            <a:ext cx="2923300" cy="3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007569E-20F4-4E70-9C29-A2B2E740B11F}"/>
              </a:ext>
            </a:extLst>
          </p:cNvPr>
          <p:cNvCxnSpPr>
            <a:cxnSpLocks/>
          </p:cNvCxnSpPr>
          <p:nvPr/>
        </p:nvCxnSpPr>
        <p:spPr>
          <a:xfrm flipH="1">
            <a:off x="5671194" y="1942390"/>
            <a:ext cx="3618" cy="716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 name="Picture 111" descr="A close up of a computer&#10;&#10;Description automatically generated">
            <a:extLst>
              <a:ext uri="{FF2B5EF4-FFF2-40B4-BE49-F238E27FC236}">
                <a16:creationId xmlns:a16="http://schemas.microsoft.com/office/drawing/2014/main" id="{929076F2-5F0A-42BC-94D4-6D299A35CFE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893791">
            <a:off x="2401862" y="4665263"/>
            <a:ext cx="613945" cy="722725"/>
          </a:xfrm>
          <a:prstGeom prst="rect">
            <a:avLst/>
          </a:prstGeom>
          <a:ln w="19050">
            <a:noFill/>
          </a:ln>
        </p:spPr>
      </p:pic>
      <p:cxnSp>
        <p:nvCxnSpPr>
          <p:cNvPr id="113" name="Straight Connector 112">
            <a:extLst>
              <a:ext uri="{FF2B5EF4-FFF2-40B4-BE49-F238E27FC236}">
                <a16:creationId xmlns:a16="http://schemas.microsoft.com/office/drawing/2014/main" id="{FCE47CF8-F2CF-4686-A561-E0D36CCD84C9}"/>
              </a:ext>
            </a:extLst>
          </p:cNvPr>
          <p:cNvCxnSpPr>
            <a:cxnSpLocks/>
          </p:cNvCxnSpPr>
          <p:nvPr/>
        </p:nvCxnSpPr>
        <p:spPr>
          <a:xfrm flipV="1">
            <a:off x="2788911" y="5181943"/>
            <a:ext cx="1264266" cy="136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113" descr="A close up of a computer&#10;&#10;Description automatically generated">
            <a:extLst>
              <a:ext uri="{FF2B5EF4-FFF2-40B4-BE49-F238E27FC236}">
                <a16:creationId xmlns:a16="http://schemas.microsoft.com/office/drawing/2014/main" id="{84DA5C17-7F2A-4544-911E-29FCEE37EEA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9955">
            <a:off x="6767434" y="4257147"/>
            <a:ext cx="613945" cy="722725"/>
          </a:xfrm>
          <a:prstGeom prst="rect">
            <a:avLst/>
          </a:prstGeom>
          <a:ln w="19050">
            <a:noFill/>
          </a:ln>
        </p:spPr>
      </p:pic>
      <p:pic>
        <p:nvPicPr>
          <p:cNvPr id="115" name="Picture 114" descr="A close up of a computer&#10;&#10;Description automatically generated">
            <a:extLst>
              <a:ext uri="{FF2B5EF4-FFF2-40B4-BE49-F238E27FC236}">
                <a16:creationId xmlns:a16="http://schemas.microsoft.com/office/drawing/2014/main" id="{CDC82F7B-8DB9-4CCF-9146-DC0F15F39E48}"/>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9955">
            <a:off x="6760040" y="5121317"/>
            <a:ext cx="613945" cy="722725"/>
          </a:xfrm>
          <a:prstGeom prst="rect">
            <a:avLst/>
          </a:prstGeom>
          <a:ln w="19050">
            <a:noFill/>
          </a:ln>
        </p:spPr>
      </p:pic>
      <p:pic>
        <p:nvPicPr>
          <p:cNvPr id="116" name="Picture 115" descr="A close up of a computer&#10;&#10;Description automatically generated">
            <a:extLst>
              <a:ext uri="{FF2B5EF4-FFF2-40B4-BE49-F238E27FC236}">
                <a16:creationId xmlns:a16="http://schemas.microsoft.com/office/drawing/2014/main" id="{E5AB7CF9-6F9D-45F0-8DCF-E49B733EDE79}"/>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603984">
            <a:off x="5612904" y="3540332"/>
            <a:ext cx="403373" cy="722725"/>
          </a:xfrm>
          <a:prstGeom prst="rect">
            <a:avLst/>
          </a:prstGeom>
          <a:ln w="19050">
            <a:noFill/>
          </a:ln>
        </p:spPr>
      </p:pic>
      <p:pic>
        <p:nvPicPr>
          <p:cNvPr id="117" name="Picture 116" descr="A close up of a computer&#10;&#10;Description automatically generated">
            <a:extLst>
              <a:ext uri="{FF2B5EF4-FFF2-40B4-BE49-F238E27FC236}">
                <a16:creationId xmlns:a16="http://schemas.microsoft.com/office/drawing/2014/main" id="{7C2DF826-B752-4412-A67E-F018AB89256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603984">
            <a:off x="4877296" y="3698153"/>
            <a:ext cx="403373" cy="722725"/>
          </a:xfrm>
          <a:prstGeom prst="rect">
            <a:avLst/>
          </a:prstGeom>
          <a:ln w="19050">
            <a:noFill/>
          </a:ln>
        </p:spPr>
      </p:pic>
      <p:cxnSp>
        <p:nvCxnSpPr>
          <p:cNvPr id="118" name="Straight Connector 117">
            <a:extLst>
              <a:ext uri="{FF2B5EF4-FFF2-40B4-BE49-F238E27FC236}">
                <a16:creationId xmlns:a16="http://schemas.microsoft.com/office/drawing/2014/main" id="{FADE6991-5469-4F66-8DA8-F7F7A0420574}"/>
              </a:ext>
            </a:extLst>
          </p:cNvPr>
          <p:cNvCxnSpPr>
            <a:cxnSpLocks/>
          </p:cNvCxnSpPr>
          <p:nvPr/>
        </p:nvCxnSpPr>
        <p:spPr>
          <a:xfrm>
            <a:off x="7652719" y="3579232"/>
            <a:ext cx="2212205" cy="2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25AF006-D67B-471C-99EB-11808280309E}"/>
              </a:ext>
            </a:extLst>
          </p:cNvPr>
          <p:cNvCxnSpPr>
            <a:cxnSpLocks/>
          </p:cNvCxnSpPr>
          <p:nvPr/>
        </p:nvCxnSpPr>
        <p:spPr>
          <a:xfrm flipV="1">
            <a:off x="4072091" y="5926882"/>
            <a:ext cx="3319377" cy="25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EA58CAB-DDFD-4341-9DDD-4970AAA23FD2}"/>
              </a:ext>
            </a:extLst>
          </p:cNvPr>
          <p:cNvCxnSpPr>
            <a:cxnSpLocks/>
          </p:cNvCxnSpPr>
          <p:nvPr/>
        </p:nvCxnSpPr>
        <p:spPr>
          <a:xfrm flipH="1">
            <a:off x="7541093" y="3593328"/>
            <a:ext cx="13825" cy="2275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Picture 120">
            <a:extLst>
              <a:ext uri="{FF2B5EF4-FFF2-40B4-BE49-F238E27FC236}">
                <a16:creationId xmlns:a16="http://schemas.microsoft.com/office/drawing/2014/main" id="{F4C67980-789E-4087-898A-CEAE7D39C42D}"/>
              </a:ext>
            </a:extLst>
          </p:cNvPr>
          <p:cNvPicPr>
            <a:picLocks noChangeAspect="1"/>
          </p:cNvPicPr>
          <p:nvPr/>
        </p:nvPicPr>
        <p:blipFill>
          <a:blip r:embed="rId10"/>
          <a:stretch>
            <a:fillRect/>
          </a:stretch>
        </p:blipFill>
        <p:spPr>
          <a:xfrm>
            <a:off x="7628166" y="5169276"/>
            <a:ext cx="1061718" cy="770461"/>
          </a:xfrm>
          <a:prstGeom prst="rect">
            <a:avLst/>
          </a:prstGeom>
          <a:ln w="19050">
            <a:noFill/>
          </a:ln>
        </p:spPr>
      </p:pic>
      <p:sp>
        <p:nvSpPr>
          <p:cNvPr id="122" name="Oval 121">
            <a:extLst>
              <a:ext uri="{FF2B5EF4-FFF2-40B4-BE49-F238E27FC236}">
                <a16:creationId xmlns:a16="http://schemas.microsoft.com/office/drawing/2014/main" id="{46BCE24D-3945-41E4-9739-870BC11CC197}"/>
              </a:ext>
            </a:extLst>
          </p:cNvPr>
          <p:cNvSpPr/>
          <p:nvPr/>
        </p:nvSpPr>
        <p:spPr>
          <a:xfrm>
            <a:off x="4323889" y="388012"/>
            <a:ext cx="964158" cy="715351"/>
          </a:xfrm>
          <a:prstGeom prst="ellipse">
            <a:avLst/>
          </a:prstGeom>
          <a:solidFill>
            <a:schemeClr val="accent4">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900" dirty="0">
                <a:solidFill>
                  <a:schemeClr val="tx1"/>
                </a:solidFill>
              </a:rPr>
              <a:t>Carbon Dioxide effect</a:t>
            </a:r>
          </a:p>
        </p:txBody>
      </p:sp>
      <p:cxnSp>
        <p:nvCxnSpPr>
          <p:cNvPr id="123" name="Connector: Elbow 122">
            <a:extLst>
              <a:ext uri="{FF2B5EF4-FFF2-40B4-BE49-F238E27FC236}">
                <a16:creationId xmlns:a16="http://schemas.microsoft.com/office/drawing/2014/main" id="{45086F02-1290-4D06-A55F-1D744239691F}"/>
              </a:ext>
            </a:extLst>
          </p:cNvPr>
          <p:cNvCxnSpPr>
            <a:cxnSpLocks/>
            <a:stCxn id="122" idx="6"/>
            <a:endCxn id="21" idx="1"/>
          </p:cNvCxnSpPr>
          <p:nvPr/>
        </p:nvCxnSpPr>
        <p:spPr>
          <a:xfrm>
            <a:off x="5288047" y="745688"/>
            <a:ext cx="293543" cy="170958"/>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5B2DA513-279E-4F42-BF28-0EAA2613EC93}"/>
              </a:ext>
            </a:extLst>
          </p:cNvPr>
          <p:cNvSpPr/>
          <p:nvPr/>
        </p:nvSpPr>
        <p:spPr>
          <a:xfrm>
            <a:off x="2802717" y="3717329"/>
            <a:ext cx="656572" cy="469961"/>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Loads from flooding</a:t>
            </a:r>
          </a:p>
        </p:txBody>
      </p:sp>
      <p:cxnSp>
        <p:nvCxnSpPr>
          <p:cNvPr id="125" name="Straight Connector 124">
            <a:extLst>
              <a:ext uri="{FF2B5EF4-FFF2-40B4-BE49-F238E27FC236}">
                <a16:creationId xmlns:a16="http://schemas.microsoft.com/office/drawing/2014/main" id="{F60D251E-50E6-4D13-A12F-E5C070F79D58}"/>
              </a:ext>
            </a:extLst>
          </p:cNvPr>
          <p:cNvCxnSpPr>
            <a:cxnSpLocks/>
          </p:cNvCxnSpPr>
          <p:nvPr/>
        </p:nvCxnSpPr>
        <p:spPr>
          <a:xfrm flipH="1">
            <a:off x="4021865" y="2781928"/>
            <a:ext cx="9870" cy="638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D580B73-41CB-446C-8B21-AD69AB41CB6B}"/>
              </a:ext>
            </a:extLst>
          </p:cNvPr>
          <p:cNvCxnSpPr>
            <a:cxnSpLocks/>
          </p:cNvCxnSpPr>
          <p:nvPr/>
        </p:nvCxnSpPr>
        <p:spPr>
          <a:xfrm>
            <a:off x="2773896" y="3451933"/>
            <a:ext cx="1122248" cy="2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D58534A4-ADD2-4ACC-9B08-1D07932C9437}"/>
              </a:ext>
            </a:extLst>
          </p:cNvPr>
          <p:cNvCxnSpPr>
            <a:cxnSpLocks/>
            <a:stCxn id="124" idx="4"/>
            <a:endCxn id="87" idx="3"/>
          </p:cNvCxnSpPr>
          <p:nvPr/>
        </p:nvCxnSpPr>
        <p:spPr>
          <a:xfrm rot="5400000" flipH="1" flipV="1">
            <a:off x="3391115" y="3886438"/>
            <a:ext cx="40741" cy="560964"/>
          </a:xfrm>
          <a:prstGeom prst="bentConnector3">
            <a:avLst>
              <a:gd name="adj1" fmla="val -169446"/>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272A18C3-689D-4E3F-8230-F0DBBDBD0065}"/>
              </a:ext>
            </a:extLst>
          </p:cNvPr>
          <p:cNvSpPr/>
          <p:nvPr/>
        </p:nvSpPr>
        <p:spPr>
          <a:xfrm>
            <a:off x="210456" y="5040227"/>
            <a:ext cx="1205996" cy="438648"/>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910" tIns="10955" rIns="21910" bIns="10955" numCol="1" spcCol="0" rtlCol="0" fromWordArt="0" anchor="ctr" anchorCtr="0" forceAA="0" compatLnSpc="1">
            <a:prstTxWarp prst="textNoShape">
              <a:avLst/>
            </a:prstTxWarp>
            <a:noAutofit/>
          </a:bodyPr>
          <a:lstStyle/>
          <a:p>
            <a:pPr algn="ctr"/>
            <a:r>
              <a:rPr lang="en-US" sz="800" dirty="0">
                <a:solidFill>
                  <a:schemeClr val="tx1"/>
                </a:solidFill>
              </a:rPr>
              <a:t>Reservoir Rules effects</a:t>
            </a:r>
          </a:p>
        </p:txBody>
      </p:sp>
      <p:sp>
        <p:nvSpPr>
          <p:cNvPr id="129" name="Oval 128">
            <a:extLst>
              <a:ext uri="{FF2B5EF4-FFF2-40B4-BE49-F238E27FC236}">
                <a16:creationId xmlns:a16="http://schemas.microsoft.com/office/drawing/2014/main" id="{D19DD505-B050-4330-BD2E-1F456A10B3CE}"/>
              </a:ext>
            </a:extLst>
          </p:cNvPr>
          <p:cNvSpPr/>
          <p:nvPr/>
        </p:nvSpPr>
        <p:spPr>
          <a:xfrm>
            <a:off x="367914" y="3896074"/>
            <a:ext cx="983580" cy="459877"/>
          </a:xfrm>
          <a:prstGeom prst="ellipse">
            <a:avLst/>
          </a:prstGeom>
          <a:noFill/>
          <a:ln w="1905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450" tIns="8725" rIns="17450" bIns="8725" numCol="1" spcCol="0" rtlCol="0" fromWordArt="0" anchor="ctr" anchorCtr="0" forceAA="0" compatLnSpc="1">
            <a:prstTxWarp prst="textNoShape">
              <a:avLst/>
            </a:prstTxWarp>
            <a:noAutofit/>
          </a:bodyPr>
          <a:lstStyle/>
          <a:p>
            <a:pPr algn="ctr"/>
            <a:endParaRPr lang="en-US" sz="1400" b="1" dirty="0">
              <a:solidFill>
                <a:schemeClr val="tx1"/>
              </a:solidFill>
            </a:endParaRPr>
          </a:p>
        </p:txBody>
      </p:sp>
      <p:sp>
        <p:nvSpPr>
          <p:cNvPr id="97" name="Slide Number Placeholder 96">
            <a:extLst>
              <a:ext uri="{FF2B5EF4-FFF2-40B4-BE49-F238E27FC236}">
                <a16:creationId xmlns:a16="http://schemas.microsoft.com/office/drawing/2014/main" id="{3F26E008-D3DA-445D-AF4E-44BD8B324582}"/>
              </a:ext>
            </a:extLst>
          </p:cNvPr>
          <p:cNvSpPr>
            <a:spLocks noGrp="1"/>
          </p:cNvSpPr>
          <p:nvPr>
            <p:ph type="sldNum" sz="quarter" idx="12"/>
          </p:nvPr>
        </p:nvSpPr>
        <p:spPr>
          <a:ln w="19050">
            <a:noFill/>
          </a:ln>
        </p:spPr>
        <p:txBody>
          <a:bodyPr/>
          <a:lstStyle/>
          <a:p>
            <a:fld id="{21EF162F-D3BD-41D1-B685-469D0718727D}" type="slidenum">
              <a:rPr lang="en-US" sz="1100" smtClean="0"/>
              <a:t>27</a:t>
            </a:fld>
            <a:endParaRPr lang="en-US" sz="1100"/>
          </a:p>
        </p:txBody>
      </p:sp>
      <p:pic>
        <p:nvPicPr>
          <p:cNvPr id="133" name="Picture 132">
            <a:extLst>
              <a:ext uri="{FF2B5EF4-FFF2-40B4-BE49-F238E27FC236}">
                <a16:creationId xmlns:a16="http://schemas.microsoft.com/office/drawing/2014/main" id="{8EEFA557-563C-473E-8D4B-D5950F402F7F}"/>
              </a:ext>
            </a:extLst>
          </p:cNvPr>
          <p:cNvPicPr>
            <a:picLocks noChangeAspect="1"/>
          </p:cNvPicPr>
          <p:nvPr/>
        </p:nvPicPr>
        <p:blipFill rotWithShape="1">
          <a:blip r:embed="rId11"/>
          <a:srcRect l="19351" t="68621" r="60402" b="19120"/>
          <a:stretch/>
        </p:blipFill>
        <p:spPr>
          <a:xfrm>
            <a:off x="9893300" y="0"/>
            <a:ext cx="2298700" cy="977901"/>
          </a:xfrm>
          <a:prstGeom prst="rect">
            <a:avLst/>
          </a:prstGeom>
        </p:spPr>
      </p:pic>
    </p:spTree>
    <p:extLst>
      <p:ext uri="{BB962C8B-B14F-4D97-AF65-F5344CB8AC3E}">
        <p14:creationId xmlns:p14="http://schemas.microsoft.com/office/powerpoint/2010/main" val="221613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25B63-CA80-4DA7-A83B-1EFFD5D9A21B}"/>
              </a:ext>
            </a:extLst>
          </p:cNvPr>
          <p:cNvPicPr>
            <a:picLocks noChangeAspect="1"/>
          </p:cNvPicPr>
          <p:nvPr/>
        </p:nvPicPr>
        <p:blipFill rotWithShape="1">
          <a:blip r:embed="rId2"/>
          <a:srcRect b="14026"/>
          <a:stretch/>
        </p:blipFill>
        <p:spPr>
          <a:xfrm>
            <a:off x="419025" y="0"/>
            <a:ext cx="11353949" cy="3428999"/>
          </a:xfrm>
          <a:prstGeom prst="rect">
            <a:avLst/>
          </a:prstGeom>
        </p:spPr>
      </p:pic>
      <p:sp>
        <p:nvSpPr>
          <p:cNvPr id="7" name="Slide Number Placeholder 6">
            <a:extLst>
              <a:ext uri="{FF2B5EF4-FFF2-40B4-BE49-F238E27FC236}">
                <a16:creationId xmlns:a16="http://schemas.microsoft.com/office/drawing/2014/main" id="{7D847401-10F2-45C8-996B-C07BC56893A2}"/>
              </a:ext>
            </a:extLst>
          </p:cNvPr>
          <p:cNvSpPr>
            <a:spLocks noGrp="1"/>
          </p:cNvSpPr>
          <p:nvPr>
            <p:ph type="sldNum" sz="quarter" idx="12"/>
          </p:nvPr>
        </p:nvSpPr>
        <p:spPr/>
        <p:txBody>
          <a:bodyPr/>
          <a:lstStyle/>
          <a:p>
            <a:fld id="{8A229B59-3607-4BA9-A157-0F638FD4413A}" type="slidenum">
              <a:rPr lang="en-US" smtClean="0"/>
              <a:t>28</a:t>
            </a:fld>
            <a:endParaRPr lang="en-US"/>
          </a:p>
        </p:txBody>
      </p:sp>
      <p:pic>
        <p:nvPicPr>
          <p:cNvPr id="2" name="Picture 1">
            <a:extLst>
              <a:ext uri="{FF2B5EF4-FFF2-40B4-BE49-F238E27FC236}">
                <a16:creationId xmlns:a16="http://schemas.microsoft.com/office/drawing/2014/main" id="{67F0C0BE-96D2-481D-99B8-0F675E83D809}"/>
              </a:ext>
            </a:extLst>
          </p:cNvPr>
          <p:cNvPicPr>
            <a:picLocks noChangeAspect="1"/>
          </p:cNvPicPr>
          <p:nvPr/>
        </p:nvPicPr>
        <p:blipFill>
          <a:blip r:embed="rId3"/>
          <a:stretch>
            <a:fillRect/>
          </a:stretch>
        </p:blipFill>
        <p:spPr>
          <a:xfrm>
            <a:off x="114300" y="3428999"/>
            <a:ext cx="11988800" cy="3429001"/>
          </a:xfrm>
          <a:prstGeom prst="rect">
            <a:avLst/>
          </a:prstGeom>
        </p:spPr>
      </p:pic>
    </p:spTree>
    <p:extLst>
      <p:ext uri="{BB962C8B-B14F-4D97-AF65-F5344CB8AC3E}">
        <p14:creationId xmlns:p14="http://schemas.microsoft.com/office/powerpoint/2010/main" val="81570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25" y="69783"/>
            <a:ext cx="1837029" cy="3108543"/>
          </a:xfrm>
          <a:prstGeom prst="rect">
            <a:avLst/>
          </a:prstGeom>
          <a:noFill/>
        </p:spPr>
        <p:txBody>
          <a:bodyPr wrap="square" rtlCol="0">
            <a:spAutoFit/>
          </a:bodyPr>
          <a:lstStyle/>
          <a:p>
            <a:r>
              <a:rPr lang="en-US" sz="2800" b="1" dirty="0"/>
              <a:t>How well does the model predict spatial differences in load?</a:t>
            </a:r>
          </a:p>
        </p:txBody>
      </p:sp>
      <p:sp>
        <p:nvSpPr>
          <p:cNvPr id="20" name="Slide Number Placeholder 3"/>
          <p:cNvSpPr>
            <a:spLocks noGrp="1"/>
          </p:cNvSpPr>
          <p:nvPr>
            <p:ph type="sldNum" sz="quarter" idx="12"/>
          </p:nvPr>
        </p:nvSpPr>
        <p:spPr>
          <a:xfrm>
            <a:off x="10017692" y="6468531"/>
            <a:ext cx="622300" cy="365125"/>
          </a:xfrm>
        </p:spPr>
        <p:txBody>
          <a:bodyPr/>
          <a:lstStyle/>
          <a:p>
            <a:fld id="{705EA20C-EB36-D147-8309-5DDF707CE72D}" type="slidenum">
              <a:rPr lang="en-US" sz="2000" b="1"/>
              <a:t>29</a:t>
            </a:fld>
            <a:endParaRPr lang="en-US" sz="2000" b="1" dirty="0"/>
          </a:p>
        </p:txBody>
      </p:sp>
      <p:sp>
        <p:nvSpPr>
          <p:cNvPr id="5" name="TextBox 4"/>
          <p:cNvSpPr txBox="1"/>
          <p:nvPr/>
        </p:nvSpPr>
        <p:spPr>
          <a:xfrm>
            <a:off x="3405707" y="6481815"/>
            <a:ext cx="2028761" cy="338554"/>
          </a:xfrm>
          <a:prstGeom prst="rect">
            <a:avLst/>
          </a:prstGeom>
          <a:noFill/>
        </p:spPr>
        <p:txBody>
          <a:bodyPr wrap="none" rtlCol="0">
            <a:spAutoFit/>
          </a:bodyPr>
          <a:lstStyle/>
          <a:p>
            <a:r>
              <a:rPr lang="en-US" sz="1600" b="1" dirty="0"/>
              <a:t>WRTDS Per Acre Load</a:t>
            </a:r>
          </a:p>
        </p:txBody>
      </p:sp>
      <p:sp>
        <p:nvSpPr>
          <p:cNvPr id="6" name="TextBox 5"/>
          <p:cNvSpPr txBox="1"/>
          <p:nvPr/>
        </p:nvSpPr>
        <p:spPr>
          <a:xfrm rot="16200000">
            <a:off x="627006" y="3802177"/>
            <a:ext cx="2255554" cy="338554"/>
          </a:xfrm>
          <a:prstGeom prst="rect">
            <a:avLst/>
          </a:prstGeom>
          <a:noFill/>
        </p:spPr>
        <p:txBody>
          <a:bodyPr wrap="none" rtlCol="0">
            <a:spAutoFit/>
          </a:bodyPr>
          <a:lstStyle/>
          <a:p>
            <a:r>
              <a:rPr lang="en-US" sz="1600" b="1" dirty="0"/>
              <a:t>Simulated Per Acre Load</a:t>
            </a:r>
          </a:p>
        </p:txBody>
      </p:sp>
      <p:cxnSp>
        <p:nvCxnSpPr>
          <p:cNvPr id="7" name="Straight Arrow Connector 6"/>
          <p:cNvCxnSpPr/>
          <p:nvPr/>
        </p:nvCxnSpPr>
        <p:spPr>
          <a:xfrm>
            <a:off x="1754782" y="6651092"/>
            <a:ext cx="121641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1154553" y="6042883"/>
            <a:ext cx="121641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986254" y="37631"/>
            <a:ext cx="10074266" cy="6335363"/>
          </a:xfrm>
          <a:prstGeom prst="rect">
            <a:avLst/>
          </a:prstGeom>
        </p:spPr>
      </p:pic>
    </p:spTree>
    <p:extLst>
      <p:ext uri="{BB962C8B-B14F-4D97-AF65-F5344CB8AC3E}">
        <p14:creationId xmlns:p14="http://schemas.microsoft.com/office/powerpoint/2010/main" val="308354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1855120" y="0"/>
            <a:ext cx="5676900" cy="6809413"/>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F73D25-7F2D-4524-9D3C-C252D0E38A26}"/>
              </a:ext>
            </a:extLst>
          </p:cNvPr>
          <p:cNvSpPr>
            <a:spLocks noGrp="1"/>
          </p:cNvSpPr>
          <p:nvPr>
            <p:ph type="title"/>
          </p:nvPr>
        </p:nvSpPr>
        <p:spPr>
          <a:xfrm rot="16200000">
            <a:off x="-1901657" y="2701730"/>
            <a:ext cx="5469899" cy="1325563"/>
          </a:xfrm>
        </p:spPr>
        <p:txBody>
          <a:bodyPr/>
          <a:lstStyle/>
          <a:p>
            <a:r>
              <a:rPr lang="en-US" dirty="0"/>
              <a:t>Time-Averaged Model</a:t>
            </a:r>
          </a:p>
        </p:txBody>
      </p:sp>
      <p:sp>
        <p:nvSpPr>
          <p:cNvPr id="3" name="Slide Number Placeholder 2"/>
          <p:cNvSpPr>
            <a:spLocks noGrp="1"/>
          </p:cNvSpPr>
          <p:nvPr>
            <p:ph type="sldNum" sz="quarter" idx="12"/>
          </p:nvPr>
        </p:nvSpPr>
        <p:spPr>
          <a:xfrm>
            <a:off x="8343900" y="6368967"/>
            <a:ext cx="2743200" cy="365125"/>
          </a:xfrm>
        </p:spPr>
        <p:txBody>
          <a:bodyPr/>
          <a:lstStyle/>
          <a:p>
            <a:fld id="{7AB0CCD7-21D7-4BE5-8AA4-B54C789063DC}" type="slidenum">
              <a:rPr lang="en-US" smtClean="0"/>
              <a:pPr/>
              <a:t>3</a:t>
            </a:fld>
            <a:endParaRPr lang="en-US" dirty="0"/>
          </a:p>
        </p:txBody>
      </p:sp>
      <p:sp>
        <p:nvSpPr>
          <p:cNvPr id="26" name="Right Arrow 25"/>
          <p:cNvSpPr/>
          <p:nvPr/>
        </p:nvSpPr>
        <p:spPr>
          <a:xfrm rot="1796252">
            <a:off x="1938682" y="3587685"/>
            <a:ext cx="1727808" cy="100696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Direct Loads</a:t>
            </a:r>
          </a:p>
        </p:txBody>
      </p:sp>
      <p:sp>
        <p:nvSpPr>
          <p:cNvPr id="27" name="TextBox 26"/>
          <p:cNvSpPr txBox="1"/>
          <p:nvPr/>
        </p:nvSpPr>
        <p:spPr>
          <a:xfrm>
            <a:off x="2632108" y="856132"/>
            <a:ext cx="4104585" cy="5016758"/>
          </a:xfrm>
          <a:prstGeom prst="rect">
            <a:avLst/>
          </a:prstGeom>
          <a:noFill/>
        </p:spPr>
        <p:txBody>
          <a:bodyPr wrap="none" rtlCol="0">
            <a:spAutoFit/>
          </a:bodyPr>
          <a:lstStyle/>
          <a:p>
            <a:pPr algn="ctr"/>
            <a:r>
              <a:rPr lang="en-US" sz="2000" b="1" dirty="0"/>
              <a:t>Average Load +     Inputs * Sensitivity</a:t>
            </a:r>
          </a:p>
          <a:p>
            <a:pPr algn="ctr"/>
            <a:endParaRPr lang="en-US" sz="2000" b="1" dirty="0"/>
          </a:p>
          <a:p>
            <a:pPr algn="ctr"/>
            <a:endParaRPr lang="en-US" sz="2000" b="1" dirty="0"/>
          </a:p>
          <a:p>
            <a:pPr algn="ctr"/>
            <a:r>
              <a:rPr lang="en-US" sz="2000" b="1" dirty="0"/>
              <a:t>Land Use Acres</a:t>
            </a:r>
          </a:p>
          <a:p>
            <a:pPr algn="ctr"/>
            <a:endParaRPr lang="en-US" sz="2000" b="1" dirty="0"/>
          </a:p>
          <a:p>
            <a:pPr algn="ctr"/>
            <a:endParaRPr lang="en-US" sz="2000" b="1" dirty="0"/>
          </a:p>
          <a:p>
            <a:pPr algn="ctr"/>
            <a:r>
              <a:rPr lang="en-US" sz="2000" b="1" dirty="0"/>
              <a:t>BMPs</a:t>
            </a:r>
          </a:p>
          <a:p>
            <a:pPr algn="ctr"/>
            <a:endParaRPr lang="en-US" sz="2000" b="1" dirty="0"/>
          </a:p>
          <a:p>
            <a:pPr algn="ctr"/>
            <a:endParaRPr lang="en-US" sz="2000" b="1" dirty="0"/>
          </a:p>
          <a:p>
            <a:pPr algn="ctr"/>
            <a:r>
              <a:rPr lang="en-US" sz="2000" b="1" dirty="0"/>
              <a:t>Land to Water</a:t>
            </a:r>
          </a:p>
          <a:p>
            <a:pPr algn="ctr"/>
            <a:endParaRPr lang="en-US" sz="2000" b="1" dirty="0"/>
          </a:p>
          <a:p>
            <a:pPr algn="ctr"/>
            <a:endParaRPr lang="en-US" sz="2000" b="1" dirty="0"/>
          </a:p>
          <a:p>
            <a:pPr algn="ctr"/>
            <a:r>
              <a:rPr lang="en-US" sz="2000" b="1" dirty="0"/>
              <a:t>Stream Delivery</a:t>
            </a:r>
          </a:p>
          <a:p>
            <a:pPr algn="ctr"/>
            <a:endParaRPr lang="en-US" sz="2000" b="1" dirty="0"/>
          </a:p>
          <a:p>
            <a:pPr algn="ctr"/>
            <a:endParaRPr lang="en-US" sz="2000" b="1" dirty="0"/>
          </a:p>
          <a:p>
            <a:pPr algn="ctr"/>
            <a:r>
              <a:rPr lang="en-US" sz="2000" b="1" dirty="0"/>
              <a:t>River Delivery</a:t>
            </a:r>
          </a:p>
        </p:txBody>
      </p:sp>
      <p:sp>
        <p:nvSpPr>
          <p:cNvPr id="29" name="Isosceles Triangle 28"/>
          <p:cNvSpPr/>
          <p:nvPr/>
        </p:nvSpPr>
        <p:spPr>
          <a:xfrm>
            <a:off x="4394648" y="969441"/>
            <a:ext cx="183945" cy="200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477451" y="4091169"/>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6" name="TextBox 45"/>
          <p:cNvSpPr txBox="1"/>
          <p:nvPr/>
        </p:nvSpPr>
        <p:spPr>
          <a:xfrm>
            <a:off x="4489619" y="4989618"/>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7" name="TextBox 46"/>
          <p:cNvSpPr txBox="1"/>
          <p:nvPr/>
        </p:nvSpPr>
        <p:spPr>
          <a:xfrm>
            <a:off x="4477451" y="1282804"/>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8" name="TextBox 47"/>
          <p:cNvSpPr txBox="1"/>
          <p:nvPr/>
        </p:nvSpPr>
        <p:spPr>
          <a:xfrm>
            <a:off x="4486620" y="2172823"/>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9" name="TextBox 48"/>
          <p:cNvSpPr txBox="1"/>
          <p:nvPr/>
        </p:nvSpPr>
        <p:spPr>
          <a:xfrm>
            <a:off x="4477451" y="3113075"/>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19" name="Title 1"/>
          <p:cNvSpPr txBox="1">
            <a:spLocks/>
          </p:cNvSpPr>
          <p:nvPr/>
        </p:nvSpPr>
        <p:spPr>
          <a:xfrm>
            <a:off x="2553519" y="9332"/>
            <a:ext cx="4257368"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Keep It Simple</a:t>
            </a:r>
          </a:p>
        </p:txBody>
      </p:sp>
      <p:pic>
        <p:nvPicPr>
          <p:cNvPr id="21" name="Picture 20"/>
          <p:cNvPicPr>
            <a:picLocks noChangeAspect="1"/>
          </p:cNvPicPr>
          <p:nvPr/>
        </p:nvPicPr>
        <p:blipFill rotWithShape="1">
          <a:blip r:embed="rId2">
            <a:clrChange>
              <a:clrFrom>
                <a:srgbClr val="8FABDD"/>
              </a:clrFrom>
              <a:clrTo>
                <a:srgbClr val="8FABDD">
                  <a:alpha val="0"/>
                </a:srgbClr>
              </a:clrTo>
            </a:clrChange>
          </a:blip>
          <a:srcRect l="39986"/>
          <a:stretch/>
        </p:blipFill>
        <p:spPr>
          <a:xfrm>
            <a:off x="7513679" y="856133"/>
            <a:ext cx="3211115" cy="5371819"/>
          </a:xfrm>
          <a:prstGeom prst="rect">
            <a:avLst/>
          </a:prstGeom>
        </p:spPr>
      </p:pic>
      <p:sp>
        <p:nvSpPr>
          <p:cNvPr id="22" name="Title 1"/>
          <p:cNvSpPr txBox="1">
            <a:spLocks/>
          </p:cNvSpPr>
          <p:nvPr/>
        </p:nvSpPr>
        <p:spPr>
          <a:xfrm>
            <a:off x="7233674" y="12325"/>
            <a:ext cx="3726426"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Include Everything</a:t>
            </a:r>
          </a:p>
        </p:txBody>
      </p:sp>
      <p:sp>
        <p:nvSpPr>
          <p:cNvPr id="5" name="Right Arrow 4"/>
          <p:cNvSpPr/>
          <p:nvPr/>
        </p:nvSpPr>
        <p:spPr>
          <a:xfrm rot="10800000">
            <a:off x="6506088" y="1356851"/>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6506087" y="2264929"/>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6506087" y="3269643"/>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0800000">
            <a:off x="6506087" y="4275383"/>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3">
            <a:extLst>
              <a:ext uri="{FF2B5EF4-FFF2-40B4-BE49-F238E27FC236}">
                <a16:creationId xmlns:a16="http://schemas.microsoft.com/office/drawing/2014/main" id="{1DE56F79-4330-4134-87C2-6FEA32EFE384}"/>
              </a:ext>
            </a:extLst>
          </p:cNvPr>
          <p:cNvSpPr txBox="1">
            <a:spLocks/>
          </p:cNvSpPr>
          <p:nvPr/>
        </p:nvSpPr>
        <p:spPr>
          <a:xfrm>
            <a:off x="1659698" y="6274019"/>
            <a:ext cx="5469899" cy="73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Load per land use per area</a:t>
            </a:r>
          </a:p>
        </p:txBody>
      </p:sp>
    </p:spTree>
    <p:extLst>
      <p:ext uri="{BB962C8B-B14F-4D97-AF65-F5344CB8AC3E}">
        <p14:creationId xmlns:p14="http://schemas.microsoft.com/office/powerpoint/2010/main" val="3467829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330D0-1CB2-4208-B708-D3EA1EEB5C40}"/>
              </a:ext>
            </a:extLst>
          </p:cNvPr>
          <p:cNvPicPr>
            <a:picLocks noChangeAspect="1"/>
          </p:cNvPicPr>
          <p:nvPr/>
        </p:nvPicPr>
        <p:blipFill>
          <a:blip r:embed="rId2"/>
          <a:stretch>
            <a:fillRect/>
          </a:stretch>
        </p:blipFill>
        <p:spPr>
          <a:xfrm>
            <a:off x="1816100" y="0"/>
            <a:ext cx="10375900" cy="6858000"/>
          </a:xfrm>
          <a:prstGeom prst="rect">
            <a:avLst/>
          </a:prstGeom>
        </p:spPr>
      </p:pic>
      <p:sp>
        <p:nvSpPr>
          <p:cNvPr id="3" name="TextBox 2">
            <a:extLst>
              <a:ext uri="{FF2B5EF4-FFF2-40B4-BE49-F238E27FC236}">
                <a16:creationId xmlns:a16="http://schemas.microsoft.com/office/drawing/2014/main" id="{17739C75-7DFC-4459-8FC4-CD44EC2349BA}"/>
              </a:ext>
            </a:extLst>
          </p:cNvPr>
          <p:cNvSpPr txBox="1"/>
          <p:nvPr/>
        </p:nvSpPr>
        <p:spPr>
          <a:xfrm>
            <a:off x="149225" y="69783"/>
            <a:ext cx="1837029" cy="3108543"/>
          </a:xfrm>
          <a:prstGeom prst="rect">
            <a:avLst/>
          </a:prstGeom>
          <a:noFill/>
        </p:spPr>
        <p:txBody>
          <a:bodyPr wrap="square" rtlCol="0">
            <a:spAutoFit/>
          </a:bodyPr>
          <a:lstStyle/>
          <a:p>
            <a:r>
              <a:rPr lang="en-US" sz="2800" b="1" dirty="0"/>
              <a:t>How well does the model predict Temporal differences in load?</a:t>
            </a:r>
          </a:p>
        </p:txBody>
      </p:sp>
      <p:sp>
        <p:nvSpPr>
          <p:cNvPr id="4" name="TextBox 3">
            <a:extLst>
              <a:ext uri="{FF2B5EF4-FFF2-40B4-BE49-F238E27FC236}">
                <a16:creationId xmlns:a16="http://schemas.microsoft.com/office/drawing/2014/main" id="{980FBF1C-17C8-440F-9B81-BD472B5ECEC4}"/>
              </a:ext>
            </a:extLst>
          </p:cNvPr>
          <p:cNvSpPr txBox="1"/>
          <p:nvPr/>
        </p:nvSpPr>
        <p:spPr>
          <a:xfrm>
            <a:off x="64148" y="4683091"/>
            <a:ext cx="1837029" cy="1569660"/>
          </a:xfrm>
          <a:prstGeom prst="rect">
            <a:avLst/>
          </a:prstGeom>
          <a:noFill/>
        </p:spPr>
        <p:txBody>
          <a:bodyPr wrap="square" rtlCol="0">
            <a:spAutoFit/>
          </a:bodyPr>
          <a:lstStyle/>
          <a:p>
            <a:r>
              <a:rPr lang="en-US" sz="2400" b="1" dirty="0"/>
              <a:t>CBP loads indicator and CAST scenarios</a:t>
            </a:r>
          </a:p>
        </p:txBody>
      </p:sp>
    </p:spTree>
    <p:extLst>
      <p:ext uri="{BB962C8B-B14F-4D97-AF65-F5344CB8AC3E}">
        <p14:creationId xmlns:p14="http://schemas.microsoft.com/office/powerpoint/2010/main" val="262488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CEB414-0C5B-4443-AB92-BE18834F5389}"/>
              </a:ext>
            </a:extLst>
          </p:cNvPr>
          <p:cNvSpPr>
            <a:spLocks noGrp="1"/>
          </p:cNvSpPr>
          <p:nvPr>
            <p:ph type="sldNum" sz="quarter" idx="12"/>
          </p:nvPr>
        </p:nvSpPr>
        <p:spPr/>
        <p:txBody>
          <a:bodyPr/>
          <a:lstStyle/>
          <a:p>
            <a:fld id="{8A229B59-3607-4BA9-A157-0F638FD4413A}" type="slidenum">
              <a:rPr lang="en-US" smtClean="0"/>
              <a:t>31</a:t>
            </a:fld>
            <a:endParaRPr lang="en-US"/>
          </a:p>
        </p:txBody>
      </p:sp>
      <p:pic>
        <p:nvPicPr>
          <p:cNvPr id="3" name="Picture 2">
            <a:extLst>
              <a:ext uri="{FF2B5EF4-FFF2-40B4-BE49-F238E27FC236}">
                <a16:creationId xmlns:a16="http://schemas.microsoft.com/office/drawing/2014/main" id="{451B2B0F-3FE9-4929-9254-A93A3617349B}"/>
              </a:ext>
            </a:extLst>
          </p:cNvPr>
          <p:cNvPicPr>
            <a:picLocks noChangeAspect="1"/>
          </p:cNvPicPr>
          <p:nvPr/>
        </p:nvPicPr>
        <p:blipFill>
          <a:blip r:embed="rId2"/>
          <a:stretch>
            <a:fillRect/>
          </a:stretch>
        </p:blipFill>
        <p:spPr>
          <a:xfrm>
            <a:off x="215900" y="135478"/>
            <a:ext cx="11644630" cy="6585997"/>
          </a:xfrm>
          <a:prstGeom prst="rect">
            <a:avLst/>
          </a:prstGeom>
        </p:spPr>
      </p:pic>
    </p:spTree>
    <p:extLst>
      <p:ext uri="{BB962C8B-B14F-4D97-AF65-F5344CB8AC3E}">
        <p14:creationId xmlns:p14="http://schemas.microsoft.com/office/powerpoint/2010/main" val="2697475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44350-CFB6-4C50-B9A8-50A8BFBA0D07}"/>
              </a:ext>
            </a:extLst>
          </p:cNvPr>
          <p:cNvSpPr>
            <a:spLocks noGrp="1"/>
          </p:cNvSpPr>
          <p:nvPr>
            <p:ph type="sldNum" sz="quarter" idx="12"/>
          </p:nvPr>
        </p:nvSpPr>
        <p:spPr/>
        <p:txBody>
          <a:bodyPr/>
          <a:lstStyle/>
          <a:p>
            <a:fld id="{8A229B59-3607-4BA9-A157-0F638FD4413A}" type="slidenum">
              <a:rPr lang="en-US" smtClean="0"/>
              <a:t>32</a:t>
            </a:fld>
            <a:endParaRPr lang="en-US"/>
          </a:p>
        </p:txBody>
      </p:sp>
      <p:pic>
        <p:nvPicPr>
          <p:cNvPr id="4" name="Picture 3">
            <a:extLst>
              <a:ext uri="{FF2B5EF4-FFF2-40B4-BE49-F238E27FC236}">
                <a16:creationId xmlns:a16="http://schemas.microsoft.com/office/drawing/2014/main" id="{1749C077-AB5E-4250-BD53-AF5A89C2F703}"/>
              </a:ext>
            </a:extLst>
          </p:cNvPr>
          <p:cNvPicPr>
            <a:picLocks noChangeAspect="1"/>
          </p:cNvPicPr>
          <p:nvPr/>
        </p:nvPicPr>
        <p:blipFill>
          <a:blip r:embed="rId2"/>
          <a:stretch>
            <a:fillRect/>
          </a:stretch>
        </p:blipFill>
        <p:spPr>
          <a:xfrm>
            <a:off x="512612" y="136525"/>
            <a:ext cx="11250128" cy="6721475"/>
          </a:xfrm>
          <a:prstGeom prst="rect">
            <a:avLst/>
          </a:prstGeom>
        </p:spPr>
      </p:pic>
    </p:spTree>
    <p:extLst>
      <p:ext uri="{BB962C8B-B14F-4D97-AF65-F5344CB8AC3E}">
        <p14:creationId xmlns:p14="http://schemas.microsoft.com/office/powerpoint/2010/main" val="1584009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5CED6B-20CC-482B-B07C-EFEC69B80418}"/>
              </a:ext>
            </a:extLst>
          </p:cNvPr>
          <p:cNvPicPr>
            <a:picLocks noChangeAspect="1"/>
          </p:cNvPicPr>
          <p:nvPr/>
        </p:nvPicPr>
        <p:blipFill>
          <a:blip r:embed="rId2"/>
          <a:stretch>
            <a:fillRect/>
          </a:stretch>
        </p:blipFill>
        <p:spPr>
          <a:xfrm>
            <a:off x="5321300" y="0"/>
            <a:ext cx="6870700" cy="6870700"/>
          </a:xfrm>
          <a:prstGeom prst="rect">
            <a:avLst/>
          </a:prstGeom>
        </p:spPr>
      </p:pic>
      <p:pic>
        <p:nvPicPr>
          <p:cNvPr id="3" name="Picture 2">
            <a:extLst>
              <a:ext uri="{FF2B5EF4-FFF2-40B4-BE49-F238E27FC236}">
                <a16:creationId xmlns:a16="http://schemas.microsoft.com/office/drawing/2014/main" id="{01CEAFA9-AAD1-4B04-994D-BD5D9D671C86}"/>
              </a:ext>
            </a:extLst>
          </p:cNvPr>
          <p:cNvPicPr>
            <a:picLocks noChangeAspect="1"/>
          </p:cNvPicPr>
          <p:nvPr/>
        </p:nvPicPr>
        <p:blipFill>
          <a:blip r:embed="rId3"/>
          <a:stretch>
            <a:fillRect/>
          </a:stretch>
        </p:blipFill>
        <p:spPr>
          <a:xfrm>
            <a:off x="5498709" y="5750713"/>
            <a:ext cx="480070" cy="305156"/>
          </a:xfrm>
          <a:prstGeom prst="rect">
            <a:avLst/>
          </a:prstGeom>
        </p:spPr>
      </p:pic>
      <p:sp>
        <p:nvSpPr>
          <p:cNvPr id="4" name="TextBox 3">
            <a:extLst>
              <a:ext uri="{FF2B5EF4-FFF2-40B4-BE49-F238E27FC236}">
                <a16:creationId xmlns:a16="http://schemas.microsoft.com/office/drawing/2014/main" id="{1FB9627F-6D8B-4F11-8CA4-E1144DC5538C}"/>
              </a:ext>
            </a:extLst>
          </p:cNvPr>
          <p:cNvSpPr txBox="1"/>
          <p:nvPr/>
        </p:nvSpPr>
        <p:spPr>
          <a:xfrm>
            <a:off x="6171809" y="96630"/>
            <a:ext cx="1191352" cy="369332"/>
          </a:xfrm>
          <a:prstGeom prst="rect">
            <a:avLst/>
          </a:prstGeom>
          <a:solidFill>
            <a:schemeClr val="bg1"/>
          </a:solidFill>
        </p:spPr>
        <p:txBody>
          <a:bodyPr wrap="none" rtlCol="0">
            <a:spAutoFit/>
          </a:bodyPr>
          <a:lstStyle/>
          <a:p>
            <a:r>
              <a:rPr lang="en-US" dirty="0"/>
              <a:t>1985-2014</a:t>
            </a:r>
          </a:p>
        </p:txBody>
      </p:sp>
      <p:sp>
        <p:nvSpPr>
          <p:cNvPr id="7" name="Title 6">
            <a:extLst>
              <a:ext uri="{FF2B5EF4-FFF2-40B4-BE49-F238E27FC236}">
                <a16:creationId xmlns:a16="http://schemas.microsoft.com/office/drawing/2014/main" id="{9D7BDE90-224A-414E-A0B4-209E0F16341C}"/>
              </a:ext>
            </a:extLst>
          </p:cNvPr>
          <p:cNvSpPr>
            <a:spLocks noGrp="1"/>
          </p:cNvSpPr>
          <p:nvPr>
            <p:ph type="title"/>
          </p:nvPr>
        </p:nvSpPr>
        <p:spPr>
          <a:xfrm>
            <a:off x="838200" y="365125"/>
            <a:ext cx="4254500" cy="1325563"/>
          </a:xfrm>
        </p:spPr>
        <p:txBody>
          <a:bodyPr/>
          <a:lstStyle/>
          <a:p>
            <a:r>
              <a:rPr lang="en-US" dirty="0"/>
              <a:t>34 stations with long-term data</a:t>
            </a:r>
          </a:p>
        </p:txBody>
      </p:sp>
      <p:sp>
        <p:nvSpPr>
          <p:cNvPr id="8" name="Content Placeholder 7">
            <a:extLst>
              <a:ext uri="{FF2B5EF4-FFF2-40B4-BE49-F238E27FC236}">
                <a16:creationId xmlns:a16="http://schemas.microsoft.com/office/drawing/2014/main" id="{5B80825B-7713-4068-B6BC-C00432BFF522}"/>
              </a:ext>
            </a:extLst>
          </p:cNvPr>
          <p:cNvSpPr>
            <a:spLocks noGrp="1"/>
          </p:cNvSpPr>
          <p:nvPr>
            <p:ph idx="1"/>
          </p:nvPr>
        </p:nvSpPr>
        <p:spPr>
          <a:xfrm>
            <a:off x="838200" y="1825625"/>
            <a:ext cx="4140200" cy="3622675"/>
          </a:xfrm>
        </p:spPr>
        <p:txBody>
          <a:bodyPr/>
          <a:lstStyle/>
          <a:p>
            <a:r>
              <a:rPr lang="en-US" dirty="0"/>
              <a:t>WRTDS trends</a:t>
            </a:r>
          </a:p>
          <a:p>
            <a:r>
              <a:rPr lang="en-US" dirty="0"/>
              <a:t>CAST scenarios with constant atmospheric deposition</a:t>
            </a:r>
          </a:p>
          <a:p>
            <a:r>
              <a:rPr lang="en-US" dirty="0"/>
              <a:t>WRTDS more variable</a:t>
            </a:r>
          </a:p>
          <a:p>
            <a:r>
              <a:rPr lang="en-US" dirty="0"/>
              <a:t>Average reduction similar</a:t>
            </a:r>
          </a:p>
          <a:p>
            <a:r>
              <a:rPr lang="en-US" dirty="0"/>
              <a:t>74% directionally correct</a:t>
            </a:r>
          </a:p>
        </p:txBody>
      </p:sp>
      <p:sp>
        <p:nvSpPr>
          <p:cNvPr id="9" name="TextBox 8">
            <a:extLst>
              <a:ext uri="{FF2B5EF4-FFF2-40B4-BE49-F238E27FC236}">
                <a16:creationId xmlns:a16="http://schemas.microsoft.com/office/drawing/2014/main" id="{5DA99182-F952-42B8-8233-59BDB8715F52}"/>
              </a:ext>
            </a:extLst>
          </p:cNvPr>
          <p:cNvSpPr txBox="1"/>
          <p:nvPr/>
        </p:nvSpPr>
        <p:spPr>
          <a:xfrm>
            <a:off x="152400" y="6308209"/>
            <a:ext cx="1096967" cy="400110"/>
          </a:xfrm>
          <a:prstGeom prst="rect">
            <a:avLst/>
          </a:prstGeom>
          <a:solidFill>
            <a:schemeClr val="accent2">
              <a:lumMod val="60000"/>
              <a:lumOff val="40000"/>
            </a:schemeClr>
          </a:solidFill>
        </p:spPr>
        <p:txBody>
          <a:bodyPr wrap="none" rtlCol="0">
            <a:spAutoFit/>
          </a:bodyPr>
          <a:lstStyle/>
          <a:p>
            <a:r>
              <a:rPr lang="en-US" sz="2000" dirty="0"/>
              <a:t>Nitrogen</a:t>
            </a:r>
          </a:p>
        </p:txBody>
      </p:sp>
    </p:spTree>
    <p:extLst>
      <p:ext uri="{BB962C8B-B14F-4D97-AF65-F5344CB8AC3E}">
        <p14:creationId xmlns:p14="http://schemas.microsoft.com/office/powerpoint/2010/main" val="11462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EAFA9-AAD1-4B04-994D-BD5D9D671C86}"/>
              </a:ext>
            </a:extLst>
          </p:cNvPr>
          <p:cNvPicPr>
            <a:picLocks noChangeAspect="1"/>
          </p:cNvPicPr>
          <p:nvPr/>
        </p:nvPicPr>
        <p:blipFill>
          <a:blip r:embed="rId2"/>
          <a:stretch>
            <a:fillRect/>
          </a:stretch>
        </p:blipFill>
        <p:spPr>
          <a:xfrm>
            <a:off x="5498709" y="5750713"/>
            <a:ext cx="480070" cy="305156"/>
          </a:xfrm>
          <a:prstGeom prst="rect">
            <a:avLst/>
          </a:prstGeom>
        </p:spPr>
      </p:pic>
      <p:sp>
        <p:nvSpPr>
          <p:cNvPr id="4" name="TextBox 3">
            <a:extLst>
              <a:ext uri="{FF2B5EF4-FFF2-40B4-BE49-F238E27FC236}">
                <a16:creationId xmlns:a16="http://schemas.microsoft.com/office/drawing/2014/main" id="{1FB9627F-6D8B-4F11-8CA4-E1144DC5538C}"/>
              </a:ext>
            </a:extLst>
          </p:cNvPr>
          <p:cNvSpPr txBox="1"/>
          <p:nvPr/>
        </p:nvSpPr>
        <p:spPr>
          <a:xfrm>
            <a:off x="6171809" y="96630"/>
            <a:ext cx="1191352" cy="369332"/>
          </a:xfrm>
          <a:prstGeom prst="rect">
            <a:avLst/>
          </a:prstGeom>
          <a:solidFill>
            <a:schemeClr val="bg1"/>
          </a:solidFill>
        </p:spPr>
        <p:txBody>
          <a:bodyPr wrap="none" rtlCol="0">
            <a:spAutoFit/>
          </a:bodyPr>
          <a:lstStyle/>
          <a:p>
            <a:r>
              <a:rPr lang="en-US" dirty="0"/>
              <a:t>1985-2014</a:t>
            </a:r>
          </a:p>
        </p:txBody>
      </p:sp>
      <p:sp>
        <p:nvSpPr>
          <p:cNvPr id="7" name="Title 6">
            <a:extLst>
              <a:ext uri="{FF2B5EF4-FFF2-40B4-BE49-F238E27FC236}">
                <a16:creationId xmlns:a16="http://schemas.microsoft.com/office/drawing/2014/main" id="{9D7BDE90-224A-414E-A0B4-209E0F16341C}"/>
              </a:ext>
            </a:extLst>
          </p:cNvPr>
          <p:cNvSpPr>
            <a:spLocks noGrp="1"/>
          </p:cNvSpPr>
          <p:nvPr>
            <p:ph type="title"/>
          </p:nvPr>
        </p:nvSpPr>
        <p:spPr>
          <a:xfrm>
            <a:off x="838200" y="365125"/>
            <a:ext cx="4254500" cy="1325563"/>
          </a:xfrm>
        </p:spPr>
        <p:txBody>
          <a:bodyPr/>
          <a:lstStyle/>
          <a:p>
            <a:r>
              <a:rPr lang="en-US" dirty="0"/>
              <a:t>15 stations with long-term data</a:t>
            </a:r>
          </a:p>
        </p:txBody>
      </p:sp>
      <p:sp>
        <p:nvSpPr>
          <p:cNvPr id="8" name="Content Placeholder 7">
            <a:extLst>
              <a:ext uri="{FF2B5EF4-FFF2-40B4-BE49-F238E27FC236}">
                <a16:creationId xmlns:a16="http://schemas.microsoft.com/office/drawing/2014/main" id="{5B80825B-7713-4068-B6BC-C00432BFF522}"/>
              </a:ext>
            </a:extLst>
          </p:cNvPr>
          <p:cNvSpPr>
            <a:spLocks noGrp="1"/>
          </p:cNvSpPr>
          <p:nvPr>
            <p:ph idx="1"/>
          </p:nvPr>
        </p:nvSpPr>
        <p:spPr>
          <a:xfrm>
            <a:off x="838200" y="1825625"/>
            <a:ext cx="4140200" cy="3622675"/>
          </a:xfrm>
        </p:spPr>
        <p:txBody>
          <a:bodyPr>
            <a:normAutofit/>
          </a:bodyPr>
          <a:lstStyle/>
          <a:p>
            <a:r>
              <a:rPr lang="en-US" dirty="0"/>
              <a:t>WRTDS trends</a:t>
            </a:r>
          </a:p>
          <a:p>
            <a:r>
              <a:rPr lang="en-US" dirty="0"/>
              <a:t>CAST scenarios </a:t>
            </a:r>
          </a:p>
          <a:p>
            <a:r>
              <a:rPr lang="en-US" dirty="0"/>
              <a:t>WRTDS more variable</a:t>
            </a:r>
          </a:p>
          <a:p>
            <a:r>
              <a:rPr lang="en-US" dirty="0"/>
              <a:t>Average reduction similar when there are reductions</a:t>
            </a:r>
          </a:p>
          <a:p>
            <a:r>
              <a:rPr lang="en-US" dirty="0"/>
              <a:t>73% directionally correct</a:t>
            </a:r>
          </a:p>
        </p:txBody>
      </p:sp>
      <p:pic>
        <p:nvPicPr>
          <p:cNvPr id="9" name="Picture 8">
            <a:extLst>
              <a:ext uri="{FF2B5EF4-FFF2-40B4-BE49-F238E27FC236}">
                <a16:creationId xmlns:a16="http://schemas.microsoft.com/office/drawing/2014/main" id="{F1ABA68E-41A9-4302-801D-FACAC5245EE0}"/>
              </a:ext>
            </a:extLst>
          </p:cNvPr>
          <p:cNvPicPr>
            <a:picLocks noChangeAspect="1"/>
          </p:cNvPicPr>
          <p:nvPr/>
        </p:nvPicPr>
        <p:blipFill>
          <a:blip r:embed="rId3"/>
          <a:stretch>
            <a:fillRect/>
          </a:stretch>
        </p:blipFill>
        <p:spPr>
          <a:xfrm>
            <a:off x="5308600" y="-25400"/>
            <a:ext cx="6883400" cy="6883400"/>
          </a:xfrm>
          <a:prstGeom prst="rect">
            <a:avLst/>
          </a:prstGeom>
        </p:spPr>
      </p:pic>
      <p:sp>
        <p:nvSpPr>
          <p:cNvPr id="10" name="TextBox 9">
            <a:extLst>
              <a:ext uri="{FF2B5EF4-FFF2-40B4-BE49-F238E27FC236}">
                <a16:creationId xmlns:a16="http://schemas.microsoft.com/office/drawing/2014/main" id="{B1C5FABF-AB2B-40E6-BA1F-518744C66F92}"/>
              </a:ext>
            </a:extLst>
          </p:cNvPr>
          <p:cNvSpPr txBox="1"/>
          <p:nvPr/>
        </p:nvSpPr>
        <p:spPr>
          <a:xfrm>
            <a:off x="152400" y="6308209"/>
            <a:ext cx="1417376" cy="400110"/>
          </a:xfrm>
          <a:prstGeom prst="rect">
            <a:avLst/>
          </a:prstGeom>
          <a:solidFill>
            <a:schemeClr val="accent2">
              <a:lumMod val="60000"/>
              <a:lumOff val="40000"/>
            </a:schemeClr>
          </a:solidFill>
        </p:spPr>
        <p:txBody>
          <a:bodyPr wrap="none" rtlCol="0">
            <a:spAutoFit/>
          </a:bodyPr>
          <a:lstStyle/>
          <a:p>
            <a:r>
              <a:rPr lang="en-US" sz="2000" dirty="0"/>
              <a:t>Phosphorus</a:t>
            </a:r>
          </a:p>
        </p:txBody>
      </p:sp>
    </p:spTree>
    <p:extLst>
      <p:ext uri="{BB962C8B-B14F-4D97-AF65-F5344CB8AC3E}">
        <p14:creationId xmlns:p14="http://schemas.microsoft.com/office/powerpoint/2010/main" val="344144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EAFA9-AAD1-4B04-994D-BD5D9D671C86}"/>
              </a:ext>
            </a:extLst>
          </p:cNvPr>
          <p:cNvPicPr>
            <a:picLocks noChangeAspect="1"/>
          </p:cNvPicPr>
          <p:nvPr/>
        </p:nvPicPr>
        <p:blipFill>
          <a:blip r:embed="rId2"/>
          <a:stretch>
            <a:fillRect/>
          </a:stretch>
        </p:blipFill>
        <p:spPr>
          <a:xfrm>
            <a:off x="5498709" y="5750713"/>
            <a:ext cx="480070" cy="305156"/>
          </a:xfrm>
          <a:prstGeom prst="rect">
            <a:avLst/>
          </a:prstGeom>
        </p:spPr>
      </p:pic>
      <p:sp>
        <p:nvSpPr>
          <p:cNvPr id="4" name="TextBox 3">
            <a:extLst>
              <a:ext uri="{FF2B5EF4-FFF2-40B4-BE49-F238E27FC236}">
                <a16:creationId xmlns:a16="http://schemas.microsoft.com/office/drawing/2014/main" id="{1FB9627F-6D8B-4F11-8CA4-E1144DC5538C}"/>
              </a:ext>
            </a:extLst>
          </p:cNvPr>
          <p:cNvSpPr txBox="1"/>
          <p:nvPr/>
        </p:nvSpPr>
        <p:spPr>
          <a:xfrm>
            <a:off x="6171809" y="96630"/>
            <a:ext cx="1191352" cy="369332"/>
          </a:xfrm>
          <a:prstGeom prst="rect">
            <a:avLst/>
          </a:prstGeom>
          <a:solidFill>
            <a:schemeClr val="bg1"/>
          </a:solidFill>
        </p:spPr>
        <p:txBody>
          <a:bodyPr wrap="none" rtlCol="0">
            <a:spAutoFit/>
          </a:bodyPr>
          <a:lstStyle/>
          <a:p>
            <a:r>
              <a:rPr lang="en-US" dirty="0"/>
              <a:t>1985-2014</a:t>
            </a:r>
          </a:p>
        </p:txBody>
      </p:sp>
      <p:sp>
        <p:nvSpPr>
          <p:cNvPr id="7" name="Title 6">
            <a:extLst>
              <a:ext uri="{FF2B5EF4-FFF2-40B4-BE49-F238E27FC236}">
                <a16:creationId xmlns:a16="http://schemas.microsoft.com/office/drawing/2014/main" id="{9D7BDE90-224A-414E-A0B4-209E0F16341C}"/>
              </a:ext>
            </a:extLst>
          </p:cNvPr>
          <p:cNvSpPr>
            <a:spLocks noGrp="1"/>
          </p:cNvSpPr>
          <p:nvPr>
            <p:ph type="title"/>
          </p:nvPr>
        </p:nvSpPr>
        <p:spPr>
          <a:xfrm>
            <a:off x="838200" y="365125"/>
            <a:ext cx="4254500" cy="1325563"/>
          </a:xfrm>
        </p:spPr>
        <p:txBody>
          <a:bodyPr/>
          <a:lstStyle/>
          <a:p>
            <a:r>
              <a:rPr lang="en-US" dirty="0"/>
              <a:t>319 5-year trends</a:t>
            </a:r>
          </a:p>
        </p:txBody>
      </p:sp>
      <p:sp>
        <p:nvSpPr>
          <p:cNvPr id="8" name="Content Placeholder 7">
            <a:extLst>
              <a:ext uri="{FF2B5EF4-FFF2-40B4-BE49-F238E27FC236}">
                <a16:creationId xmlns:a16="http://schemas.microsoft.com/office/drawing/2014/main" id="{5B80825B-7713-4068-B6BC-C00432BFF522}"/>
              </a:ext>
            </a:extLst>
          </p:cNvPr>
          <p:cNvSpPr>
            <a:spLocks noGrp="1"/>
          </p:cNvSpPr>
          <p:nvPr>
            <p:ph idx="1"/>
          </p:nvPr>
        </p:nvSpPr>
        <p:spPr>
          <a:xfrm>
            <a:off x="838200" y="1825625"/>
            <a:ext cx="4140200" cy="3622675"/>
          </a:xfrm>
        </p:spPr>
        <p:txBody>
          <a:bodyPr>
            <a:normAutofit lnSpcReduction="10000"/>
          </a:bodyPr>
          <a:lstStyle/>
          <a:p>
            <a:r>
              <a:rPr lang="en-US" dirty="0"/>
              <a:t>WRTDS trends</a:t>
            </a:r>
          </a:p>
          <a:p>
            <a:r>
              <a:rPr lang="en-US" dirty="0"/>
              <a:t>CAST scenarios with constant atmospheric deposition</a:t>
            </a:r>
          </a:p>
          <a:p>
            <a:r>
              <a:rPr lang="en-US" dirty="0"/>
              <a:t>WRTDS more variable</a:t>
            </a:r>
          </a:p>
          <a:p>
            <a:r>
              <a:rPr lang="en-US" dirty="0"/>
              <a:t>58% directionally correct</a:t>
            </a:r>
          </a:p>
          <a:p>
            <a:r>
              <a:rPr lang="en-US" dirty="0"/>
              <a:t>Likely too short of a time frame</a:t>
            </a:r>
          </a:p>
        </p:txBody>
      </p:sp>
      <p:pic>
        <p:nvPicPr>
          <p:cNvPr id="5" name="Picture 4">
            <a:extLst>
              <a:ext uri="{FF2B5EF4-FFF2-40B4-BE49-F238E27FC236}">
                <a16:creationId xmlns:a16="http://schemas.microsoft.com/office/drawing/2014/main" id="{8AD9C4A0-FB2E-4AB7-AE02-076253006493}"/>
              </a:ext>
            </a:extLst>
          </p:cNvPr>
          <p:cNvPicPr>
            <a:picLocks noChangeAspect="1"/>
          </p:cNvPicPr>
          <p:nvPr/>
        </p:nvPicPr>
        <p:blipFill>
          <a:blip r:embed="rId3"/>
          <a:stretch>
            <a:fillRect/>
          </a:stretch>
        </p:blipFill>
        <p:spPr>
          <a:xfrm>
            <a:off x="5334000" y="0"/>
            <a:ext cx="6858000" cy="6858000"/>
          </a:xfrm>
          <a:prstGeom prst="rect">
            <a:avLst/>
          </a:prstGeom>
        </p:spPr>
      </p:pic>
      <p:sp>
        <p:nvSpPr>
          <p:cNvPr id="9" name="TextBox 8">
            <a:extLst>
              <a:ext uri="{FF2B5EF4-FFF2-40B4-BE49-F238E27FC236}">
                <a16:creationId xmlns:a16="http://schemas.microsoft.com/office/drawing/2014/main" id="{0A351C5A-EF77-45B3-8986-BE170333D182}"/>
              </a:ext>
            </a:extLst>
          </p:cNvPr>
          <p:cNvSpPr txBox="1"/>
          <p:nvPr/>
        </p:nvSpPr>
        <p:spPr>
          <a:xfrm>
            <a:off x="152400" y="6308209"/>
            <a:ext cx="1096967" cy="400110"/>
          </a:xfrm>
          <a:prstGeom prst="rect">
            <a:avLst/>
          </a:prstGeom>
          <a:solidFill>
            <a:schemeClr val="accent2">
              <a:lumMod val="60000"/>
              <a:lumOff val="40000"/>
            </a:schemeClr>
          </a:solidFill>
        </p:spPr>
        <p:txBody>
          <a:bodyPr wrap="none" rtlCol="0">
            <a:spAutoFit/>
          </a:bodyPr>
          <a:lstStyle/>
          <a:p>
            <a:r>
              <a:rPr lang="en-US" sz="2000" dirty="0"/>
              <a:t>Nitrogen</a:t>
            </a:r>
          </a:p>
        </p:txBody>
      </p:sp>
    </p:spTree>
    <p:extLst>
      <p:ext uri="{BB962C8B-B14F-4D97-AF65-F5344CB8AC3E}">
        <p14:creationId xmlns:p14="http://schemas.microsoft.com/office/powerpoint/2010/main" val="200475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EAFA9-AAD1-4B04-994D-BD5D9D671C86}"/>
              </a:ext>
            </a:extLst>
          </p:cNvPr>
          <p:cNvPicPr>
            <a:picLocks noChangeAspect="1"/>
          </p:cNvPicPr>
          <p:nvPr/>
        </p:nvPicPr>
        <p:blipFill>
          <a:blip r:embed="rId2"/>
          <a:stretch>
            <a:fillRect/>
          </a:stretch>
        </p:blipFill>
        <p:spPr>
          <a:xfrm>
            <a:off x="5498709" y="5750713"/>
            <a:ext cx="480070" cy="305156"/>
          </a:xfrm>
          <a:prstGeom prst="rect">
            <a:avLst/>
          </a:prstGeom>
        </p:spPr>
      </p:pic>
      <p:sp>
        <p:nvSpPr>
          <p:cNvPr id="4" name="TextBox 3">
            <a:extLst>
              <a:ext uri="{FF2B5EF4-FFF2-40B4-BE49-F238E27FC236}">
                <a16:creationId xmlns:a16="http://schemas.microsoft.com/office/drawing/2014/main" id="{1FB9627F-6D8B-4F11-8CA4-E1144DC5538C}"/>
              </a:ext>
            </a:extLst>
          </p:cNvPr>
          <p:cNvSpPr txBox="1"/>
          <p:nvPr/>
        </p:nvSpPr>
        <p:spPr>
          <a:xfrm>
            <a:off x="6171809" y="96630"/>
            <a:ext cx="1191352" cy="369332"/>
          </a:xfrm>
          <a:prstGeom prst="rect">
            <a:avLst/>
          </a:prstGeom>
          <a:solidFill>
            <a:schemeClr val="bg1"/>
          </a:solidFill>
        </p:spPr>
        <p:txBody>
          <a:bodyPr wrap="none" rtlCol="0">
            <a:spAutoFit/>
          </a:bodyPr>
          <a:lstStyle/>
          <a:p>
            <a:r>
              <a:rPr lang="en-US" dirty="0"/>
              <a:t>1985-2014</a:t>
            </a:r>
          </a:p>
        </p:txBody>
      </p:sp>
      <p:sp>
        <p:nvSpPr>
          <p:cNvPr id="7" name="Title 6">
            <a:extLst>
              <a:ext uri="{FF2B5EF4-FFF2-40B4-BE49-F238E27FC236}">
                <a16:creationId xmlns:a16="http://schemas.microsoft.com/office/drawing/2014/main" id="{9D7BDE90-224A-414E-A0B4-209E0F16341C}"/>
              </a:ext>
            </a:extLst>
          </p:cNvPr>
          <p:cNvSpPr>
            <a:spLocks noGrp="1"/>
          </p:cNvSpPr>
          <p:nvPr>
            <p:ph type="title"/>
          </p:nvPr>
        </p:nvSpPr>
        <p:spPr>
          <a:xfrm>
            <a:off x="838200" y="365125"/>
            <a:ext cx="4254500" cy="1325563"/>
          </a:xfrm>
        </p:spPr>
        <p:txBody>
          <a:bodyPr/>
          <a:lstStyle/>
          <a:p>
            <a:r>
              <a:rPr lang="en-US" dirty="0"/>
              <a:t>180 5-year trends</a:t>
            </a:r>
          </a:p>
        </p:txBody>
      </p:sp>
      <p:sp>
        <p:nvSpPr>
          <p:cNvPr id="8" name="Content Placeholder 7">
            <a:extLst>
              <a:ext uri="{FF2B5EF4-FFF2-40B4-BE49-F238E27FC236}">
                <a16:creationId xmlns:a16="http://schemas.microsoft.com/office/drawing/2014/main" id="{5B80825B-7713-4068-B6BC-C00432BFF522}"/>
              </a:ext>
            </a:extLst>
          </p:cNvPr>
          <p:cNvSpPr>
            <a:spLocks noGrp="1"/>
          </p:cNvSpPr>
          <p:nvPr>
            <p:ph idx="1"/>
          </p:nvPr>
        </p:nvSpPr>
        <p:spPr>
          <a:xfrm>
            <a:off x="838200" y="1825625"/>
            <a:ext cx="4140200" cy="3622675"/>
          </a:xfrm>
        </p:spPr>
        <p:txBody>
          <a:bodyPr/>
          <a:lstStyle/>
          <a:p>
            <a:r>
              <a:rPr lang="en-US" dirty="0"/>
              <a:t>WRTDS trends</a:t>
            </a:r>
          </a:p>
          <a:p>
            <a:r>
              <a:rPr lang="en-US" dirty="0"/>
              <a:t>CAST scenarios </a:t>
            </a:r>
          </a:p>
          <a:p>
            <a:r>
              <a:rPr lang="en-US" dirty="0"/>
              <a:t>WRTDS more variable</a:t>
            </a:r>
          </a:p>
          <a:p>
            <a:r>
              <a:rPr lang="en-US" dirty="0"/>
              <a:t>Average reduction similar</a:t>
            </a:r>
          </a:p>
          <a:p>
            <a:r>
              <a:rPr lang="en-US" dirty="0"/>
              <a:t>59% directionally correct</a:t>
            </a:r>
          </a:p>
        </p:txBody>
      </p:sp>
      <p:sp>
        <p:nvSpPr>
          <p:cNvPr id="9" name="TextBox 8">
            <a:extLst>
              <a:ext uri="{FF2B5EF4-FFF2-40B4-BE49-F238E27FC236}">
                <a16:creationId xmlns:a16="http://schemas.microsoft.com/office/drawing/2014/main" id="{7EB6EBF0-E445-4E1F-9984-889BA1416EDA}"/>
              </a:ext>
            </a:extLst>
          </p:cNvPr>
          <p:cNvSpPr txBox="1"/>
          <p:nvPr/>
        </p:nvSpPr>
        <p:spPr>
          <a:xfrm>
            <a:off x="152400" y="6308209"/>
            <a:ext cx="1417376" cy="400110"/>
          </a:xfrm>
          <a:prstGeom prst="rect">
            <a:avLst/>
          </a:prstGeom>
          <a:solidFill>
            <a:schemeClr val="accent2">
              <a:lumMod val="60000"/>
              <a:lumOff val="40000"/>
            </a:schemeClr>
          </a:solidFill>
        </p:spPr>
        <p:txBody>
          <a:bodyPr wrap="none" rtlCol="0">
            <a:spAutoFit/>
          </a:bodyPr>
          <a:lstStyle/>
          <a:p>
            <a:r>
              <a:rPr lang="en-US" sz="2000" dirty="0"/>
              <a:t>Phosphorus</a:t>
            </a:r>
          </a:p>
        </p:txBody>
      </p:sp>
      <p:pic>
        <p:nvPicPr>
          <p:cNvPr id="10" name="Picture 9">
            <a:extLst>
              <a:ext uri="{FF2B5EF4-FFF2-40B4-BE49-F238E27FC236}">
                <a16:creationId xmlns:a16="http://schemas.microsoft.com/office/drawing/2014/main" id="{19FFDA06-03A8-47F1-AED5-F777CD45B8C9}"/>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79917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9EB7E-719A-465C-B8CE-7729AFCB7AE4}"/>
              </a:ext>
            </a:extLst>
          </p:cNvPr>
          <p:cNvPicPr>
            <a:picLocks noChangeAspect="1"/>
          </p:cNvPicPr>
          <p:nvPr/>
        </p:nvPicPr>
        <p:blipFill>
          <a:blip r:embed="rId2"/>
          <a:stretch>
            <a:fillRect/>
          </a:stretch>
        </p:blipFill>
        <p:spPr>
          <a:xfrm>
            <a:off x="685800" y="35875"/>
            <a:ext cx="11357610" cy="6822125"/>
          </a:xfrm>
          <a:prstGeom prst="rect">
            <a:avLst/>
          </a:prstGeom>
        </p:spPr>
      </p:pic>
      <p:sp>
        <p:nvSpPr>
          <p:cNvPr id="3" name="TextBox 2">
            <a:extLst>
              <a:ext uri="{FF2B5EF4-FFF2-40B4-BE49-F238E27FC236}">
                <a16:creationId xmlns:a16="http://schemas.microsoft.com/office/drawing/2014/main" id="{22EAAE32-0C5D-45F3-ABD7-72DEAD4E2EF6}"/>
              </a:ext>
            </a:extLst>
          </p:cNvPr>
          <p:cNvSpPr txBox="1"/>
          <p:nvPr/>
        </p:nvSpPr>
        <p:spPr>
          <a:xfrm>
            <a:off x="152400" y="6308209"/>
            <a:ext cx="1096967" cy="400110"/>
          </a:xfrm>
          <a:prstGeom prst="rect">
            <a:avLst/>
          </a:prstGeom>
          <a:solidFill>
            <a:schemeClr val="accent2">
              <a:lumMod val="60000"/>
              <a:lumOff val="40000"/>
            </a:schemeClr>
          </a:solidFill>
        </p:spPr>
        <p:txBody>
          <a:bodyPr wrap="none" rtlCol="0">
            <a:spAutoFit/>
          </a:bodyPr>
          <a:lstStyle/>
          <a:p>
            <a:r>
              <a:rPr lang="en-US" sz="2000" dirty="0"/>
              <a:t>Nitrogen</a:t>
            </a:r>
          </a:p>
        </p:txBody>
      </p:sp>
    </p:spTree>
    <p:extLst>
      <p:ext uri="{BB962C8B-B14F-4D97-AF65-F5344CB8AC3E}">
        <p14:creationId xmlns:p14="http://schemas.microsoft.com/office/powerpoint/2010/main" val="583637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CED0D-EAD5-4848-843E-E0623509FFB4}"/>
              </a:ext>
            </a:extLst>
          </p:cNvPr>
          <p:cNvSpPr>
            <a:spLocks noGrp="1"/>
          </p:cNvSpPr>
          <p:nvPr>
            <p:ph type="sldNum" sz="quarter" idx="12"/>
          </p:nvPr>
        </p:nvSpPr>
        <p:spPr/>
        <p:txBody>
          <a:bodyPr/>
          <a:lstStyle/>
          <a:p>
            <a:fld id="{8A229B59-3607-4BA9-A157-0F638FD4413A}" type="slidenum">
              <a:rPr lang="en-US" smtClean="0"/>
              <a:t>38</a:t>
            </a:fld>
            <a:endParaRPr lang="en-US"/>
          </a:p>
        </p:txBody>
      </p:sp>
      <p:pic>
        <p:nvPicPr>
          <p:cNvPr id="3" name="Picture 2">
            <a:extLst>
              <a:ext uri="{FF2B5EF4-FFF2-40B4-BE49-F238E27FC236}">
                <a16:creationId xmlns:a16="http://schemas.microsoft.com/office/drawing/2014/main" id="{15B59AC0-FFFF-4CEB-99A9-086925E9028F}"/>
              </a:ext>
            </a:extLst>
          </p:cNvPr>
          <p:cNvPicPr>
            <a:picLocks noChangeAspect="1"/>
          </p:cNvPicPr>
          <p:nvPr/>
        </p:nvPicPr>
        <p:blipFill>
          <a:blip r:embed="rId2"/>
          <a:stretch>
            <a:fillRect/>
          </a:stretch>
        </p:blipFill>
        <p:spPr>
          <a:xfrm>
            <a:off x="838200" y="38163"/>
            <a:ext cx="11353800" cy="6819837"/>
          </a:xfrm>
          <a:prstGeom prst="rect">
            <a:avLst/>
          </a:prstGeom>
        </p:spPr>
      </p:pic>
      <p:sp>
        <p:nvSpPr>
          <p:cNvPr id="4" name="TextBox 3">
            <a:extLst>
              <a:ext uri="{FF2B5EF4-FFF2-40B4-BE49-F238E27FC236}">
                <a16:creationId xmlns:a16="http://schemas.microsoft.com/office/drawing/2014/main" id="{46C57824-D529-41E2-8B5F-672EB025F054}"/>
              </a:ext>
            </a:extLst>
          </p:cNvPr>
          <p:cNvSpPr txBox="1"/>
          <p:nvPr/>
        </p:nvSpPr>
        <p:spPr>
          <a:xfrm>
            <a:off x="152400" y="6308209"/>
            <a:ext cx="1417376" cy="400110"/>
          </a:xfrm>
          <a:prstGeom prst="rect">
            <a:avLst/>
          </a:prstGeom>
          <a:solidFill>
            <a:schemeClr val="accent2">
              <a:lumMod val="60000"/>
              <a:lumOff val="40000"/>
            </a:schemeClr>
          </a:solidFill>
        </p:spPr>
        <p:txBody>
          <a:bodyPr wrap="none" rtlCol="0">
            <a:spAutoFit/>
          </a:bodyPr>
          <a:lstStyle/>
          <a:p>
            <a:r>
              <a:rPr lang="en-US" sz="2000" dirty="0"/>
              <a:t>Phosphorus</a:t>
            </a:r>
          </a:p>
        </p:txBody>
      </p:sp>
    </p:spTree>
    <p:extLst>
      <p:ext uri="{BB962C8B-B14F-4D97-AF65-F5344CB8AC3E}">
        <p14:creationId xmlns:p14="http://schemas.microsoft.com/office/powerpoint/2010/main" val="3476223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562AC-C611-4177-9AAF-B7218403822B}"/>
              </a:ext>
            </a:extLst>
          </p:cNvPr>
          <p:cNvPicPr>
            <a:picLocks noChangeAspect="1"/>
          </p:cNvPicPr>
          <p:nvPr/>
        </p:nvPicPr>
        <p:blipFill>
          <a:blip r:embed="rId2"/>
          <a:stretch>
            <a:fillRect/>
          </a:stretch>
        </p:blipFill>
        <p:spPr>
          <a:xfrm>
            <a:off x="711200" y="-38121"/>
            <a:ext cx="11480800" cy="6896121"/>
          </a:xfrm>
          <a:prstGeom prst="rect">
            <a:avLst/>
          </a:prstGeom>
        </p:spPr>
      </p:pic>
      <p:sp>
        <p:nvSpPr>
          <p:cNvPr id="3" name="TextBox 2">
            <a:extLst>
              <a:ext uri="{FF2B5EF4-FFF2-40B4-BE49-F238E27FC236}">
                <a16:creationId xmlns:a16="http://schemas.microsoft.com/office/drawing/2014/main" id="{85596ED0-F855-4791-9AF1-A4631AC288DA}"/>
              </a:ext>
            </a:extLst>
          </p:cNvPr>
          <p:cNvSpPr txBox="1"/>
          <p:nvPr/>
        </p:nvSpPr>
        <p:spPr>
          <a:xfrm>
            <a:off x="152400" y="6308209"/>
            <a:ext cx="1096967" cy="400110"/>
          </a:xfrm>
          <a:prstGeom prst="rect">
            <a:avLst/>
          </a:prstGeom>
          <a:solidFill>
            <a:schemeClr val="accent2">
              <a:lumMod val="60000"/>
              <a:lumOff val="40000"/>
            </a:schemeClr>
          </a:solidFill>
        </p:spPr>
        <p:txBody>
          <a:bodyPr wrap="none" rtlCol="0">
            <a:spAutoFit/>
          </a:bodyPr>
          <a:lstStyle/>
          <a:p>
            <a:r>
              <a:rPr lang="en-US" sz="2000" dirty="0"/>
              <a:t>Nitrogen</a:t>
            </a:r>
          </a:p>
        </p:txBody>
      </p:sp>
    </p:spTree>
    <p:extLst>
      <p:ext uri="{BB962C8B-B14F-4D97-AF65-F5344CB8AC3E}">
        <p14:creationId xmlns:p14="http://schemas.microsoft.com/office/powerpoint/2010/main" val="131715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1855120" y="0"/>
            <a:ext cx="5676900" cy="6809413"/>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A7C9094-F897-4C69-B490-D72A58554389}"/>
              </a:ext>
            </a:extLst>
          </p:cNvPr>
          <p:cNvSpPr>
            <a:spLocks noGrp="1"/>
          </p:cNvSpPr>
          <p:nvPr>
            <p:ph idx="1"/>
          </p:nvPr>
        </p:nvSpPr>
        <p:spPr>
          <a:xfrm>
            <a:off x="7509286" y="330200"/>
            <a:ext cx="4257368" cy="5846763"/>
          </a:xfrm>
        </p:spPr>
        <p:txBody>
          <a:bodyPr/>
          <a:lstStyle/>
          <a:p>
            <a:r>
              <a:rPr lang="en-US" dirty="0"/>
              <a:t>Time averaged scenario output</a:t>
            </a:r>
          </a:p>
          <a:p>
            <a:r>
              <a:rPr lang="en-US" dirty="0"/>
              <a:t>Estimates the long-term average load given a set of anthropogenic inputs</a:t>
            </a:r>
          </a:p>
          <a:p>
            <a:endParaRPr lang="en-US" dirty="0"/>
          </a:p>
          <a:p>
            <a:endParaRPr lang="en-US" dirty="0"/>
          </a:p>
          <a:p>
            <a:r>
              <a:rPr lang="en-US" dirty="0"/>
              <a:t>Connected to a dynamic model for calibration and to estimate some sensitivities</a:t>
            </a:r>
          </a:p>
        </p:txBody>
      </p:sp>
      <p:sp>
        <p:nvSpPr>
          <p:cNvPr id="3" name="Slide Number Placeholder 2"/>
          <p:cNvSpPr>
            <a:spLocks noGrp="1"/>
          </p:cNvSpPr>
          <p:nvPr>
            <p:ph type="sldNum" sz="quarter" idx="12"/>
          </p:nvPr>
        </p:nvSpPr>
        <p:spPr/>
        <p:txBody>
          <a:bodyPr/>
          <a:lstStyle/>
          <a:p>
            <a:fld id="{7AB0CCD7-21D7-4BE5-8AA4-B54C789063DC}" type="slidenum">
              <a:rPr lang="en-US" smtClean="0"/>
              <a:pPr/>
              <a:t>4</a:t>
            </a:fld>
            <a:endParaRPr lang="en-US" dirty="0"/>
          </a:p>
        </p:txBody>
      </p:sp>
      <p:sp>
        <p:nvSpPr>
          <p:cNvPr id="26" name="Right Arrow 25"/>
          <p:cNvSpPr/>
          <p:nvPr/>
        </p:nvSpPr>
        <p:spPr>
          <a:xfrm rot="1796252">
            <a:off x="1938682" y="3587685"/>
            <a:ext cx="1727808" cy="100696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Direct Loads</a:t>
            </a:r>
          </a:p>
        </p:txBody>
      </p:sp>
      <p:sp>
        <p:nvSpPr>
          <p:cNvPr id="27" name="TextBox 26"/>
          <p:cNvSpPr txBox="1"/>
          <p:nvPr/>
        </p:nvSpPr>
        <p:spPr>
          <a:xfrm>
            <a:off x="2632108" y="856132"/>
            <a:ext cx="4104585" cy="5016758"/>
          </a:xfrm>
          <a:prstGeom prst="rect">
            <a:avLst/>
          </a:prstGeom>
          <a:noFill/>
        </p:spPr>
        <p:txBody>
          <a:bodyPr wrap="none" rtlCol="0">
            <a:spAutoFit/>
          </a:bodyPr>
          <a:lstStyle/>
          <a:p>
            <a:pPr algn="ctr"/>
            <a:r>
              <a:rPr lang="en-US" sz="2000" b="1" dirty="0"/>
              <a:t>Average Load +     Inputs * Sensitivity</a:t>
            </a:r>
          </a:p>
          <a:p>
            <a:pPr algn="ctr"/>
            <a:endParaRPr lang="en-US" sz="2000" b="1" dirty="0"/>
          </a:p>
          <a:p>
            <a:pPr algn="ctr"/>
            <a:endParaRPr lang="en-US" sz="2000" b="1" dirty="0"/>
          </a:p>
          <a:p>
            <a:pPr algn="ctr"/>
            <a:r>
              <a:rPr lang="en-US" sz="2000" b="1" dirty="0"/>
              <a:t>Land Use Acres</a:t>
            </a:r>
          </a:p>
          <a:p>
            <a:pPr algn="ctr"/>
            <a:endParaRPr lang="en-US" sz="2000" b="1" dirty="0"/>
          </a:p>
          <a:p>
            <a:pPr algn="ctr"/>
            <a:endParaRPr lang="en-US" sz="2000" b="1" dirty="0"/>
          </a:p>
          <a:p>
            <a:pPr algn="ctr"/>
            <a:r>
              <a:rPr lang="en-US" sz="2000" b="1" dirty="0"/>
              <a:t>BMPs</a:t>
            </a:r>
          </a:p>
          <a:p>
            <a:pPr algn="ctr"/>
            <a:endParaRPr lang="en-US" sz="2000" b="1" dirty="0"/>
          </a:p>
          <a:p>
            <a:pPr algn="ctr"/>
            <a:endParaRPr lang="en-US" sz="2000" b="1" dirty="0"/>
          </a:p>
          <a:p>
            <a:pPr algn="ctr"/>
            <a:r>
              <a:rPr lang="en-US" sz="2000" b="1" dirty="0"/>
              <a:t>Land to Water</a:t>
            </a:r>
          </a:p>
          <a:p>
            <a:pPr algn="ctr"/>
            <a:endParaRPr lang="en-US" sz="2000" b="1" dirty="0"/>
          </a:p>
          <a:p>
            <a:pPr algn="ctr"/>
            <a:endParaRPr lang="en-US" sz="2000" b="1" dirty="0"/>
          </a:p>
          <a:p>
            <a:pPr algn="ctr"/>
            <a:r>
              <a:rPr lang="en-US" sz="2000" b="1" dirty="0"/>
              <a:t>Stream Delivery</a:t>
            </a:r>
          </a:p>
          <a:p>
            <a:pPr algn="ctr"/>
            <a:endParaRPr lang="en-US" sz="2000" b="1" dirty="0"/>
          </a:p>
          <a:p>
            <a:pPr algn="ctr"/>
            <a:endParaRPr lang="en-US" sz="2000" b="1" dirty="0"/>
          </a:p>
          <a:p>
            <a:pPr algn="ctr"/>
            <a:r>
              <a:rPr lang="en-US" sz="2000" b="1" dirty="0"/>
              <a:t>River Delivery</a:t>
            </a:r>
          </a:p>
        </p:txBody>
      </p:sp>
      <p:sp>
        <p:nvSpPr>
          <p:cNvPr id="29" name="Isosceles Triangle 28"/>
          <p:cNvSpPr/>
          <p:nvPr/>
        </p:nvSpPr>
        <p:spPr>
          <a:xfrm>
            <a:off x="4394648" y="969441"/>
            <a:ext cx="183945" cy="200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477451" y="4091169"/>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6" name="TextBox 45"/>
          <p:cNvSpPr txBox="1"/>
          <p:nvPr/>
        </p:nvSpPr>
        <p:spPr>
          <a:xfrm>
            <a:off x="4489619" y="4989618"/>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7" name="TextBox 46"/>
          <p:cNvSpPr txBox="1"/>
          <p:nvPr/>
        </p:nvSpPr>
        <p:spPr>
          <a:xfrm>
            <a:off x="4477451" y="1282804"/>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8" name="TextBox 47"/>
          <p:cNvSpPr txBox="1"/>
          <p:nvPr/>
        </p:nvSpPr>
        <p:spPr>
          <a:xfrm>
            <a:off x="4486620" y="2172823"/>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9" name="TextBox 48"/>
          <p:cNvSpPr txBox="1"/>
          <p:nvPr/>
        </p:nvSpPr>
        <p:spPr>
          <a:xfrm>
            <a:off x="4477451" y="3113075"/>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19" name="Title 1"/>
          <p:cNvSpPr txBox="1">
            <a:spLocks/>
          </p:cNvSpPr>
          <p:nvPr/>
        </p:nvSpPr>
        <p:spPr>
          <a:xfrm>
            <a:off x="2553519" y="9332"/>
            <a:ext cx="4257368"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CAST</a:t>
            </a:r>
          </a:p>
        </p:txBody>
      </p:sp>
      <p:sp>
        <p:nvSpPr>
          <p:cNvPr id="23" name="Title 3">
            <a:extLst>
              <a:ext uri="{FF2B5EF4-FFF2-40B4-BE49-F238E27FC236}">
                <a16:creationId xmlns:a16="http://schemas.microsoft.com/office/drawing/2014/main" id="{1DE56F79-4330-4134-87C2-6FEA32EFE384}"/>
              </a:ext>
            </a:extLst>
          </p:cNvPr>
          <p:cNvSpPr txBox="1">
            <a:spLocks/>
          </p:cNvSpPr>
          <p:nvPr/>
        </p:nvSpPr>
        <p:spPr>
          <a:xfrm>
            <a:off x="1659698" y="6274019"/>
            <a:ext cx="5469899" cy="73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Load per land use per area</a:t>
            </a:r>
          </a:p>
        </p:txBody>
      </p:sp>
      <p:sp>
        <p:nvSpPr>
          <p:cNvPr id="30" name="Title 3">
            <a:extLst>
              <a:ext uri="{FF2B5EF4-FFF2-40B4-BE49-F238E27FC236}">
                <a16:creationId xmlns:a16="http://schemas.microsoft.com/office/drawing/2014/main" id="{E17827A3-A5DB-4DA6-A91D-DF59136D703D}"/>
              </a:ext>
            </a:extLst>
          </p:cNvPr>
          <p:cNvSpPr>
            <a:spLocks noGrp="1"/>
          </p:cNvSpPr>
          <p:nvPr>
            <p:ph type="title"/>
          </p:nvPr>
        </p:nvSpPr>
        <p:spPr>
          <a:xfrm rot="16200000">
            <a:off x="-1901657" y="2701730"/>
            <a:ext cx="5469899" cy="1325563"/>
          </a:xfrm>
        </p:spPr>
        <p:txBody>
          <a:bodyPr/>
          <a:lstStyle/>
          <a:p>
            <a:r>
              <a:rPr lang="en-US" dirty="0"/>
              <a:t>Time-Averaged Model</a:t>
            </a:r>
          </a:p>
        </p:txBody>
      </p:sp>
    </p:spTree>
    <p:extLst>
      <p:ext uri="{BB962C8B-B14F-4D97-AF65-F5344CB8AC3E}">
        <p14:creationId xmlns:p14="http://schemas.microsoft.com/office/powerpoint/2010/main" val="1075877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799DB-D5B5-4541-AF84-8F2B3F760DE6}"/>
              </a:ext>
            </a:extLst>
          </p:cNvPr>
          <p:cNvSpPr>
            <a:spLocks noGrp="1"/>
          </p:cNvSpPr>
          <p:nvPr>
            <p:ph type="sldNum" sz="quarter" idx="12"/>
          </p:nvPr>
        </p:nvSpPr>
        <p:spPr/>
        <p:txBody>
          <a:bodyPr/>
          <a:lstStyle/>
          <a:p>
            <a:fld id="{8A229B59-3607-4BA9-A157-0F638FD4413A}" type="slidenum">
              <a:rPr lang="en-US" smtClean="0"/>
              <a:t>40</a:t>
            </a:fld>
            <a:endParaRPr lang="en-US"/>
          </a:p>
        </p:txBody>
      </p:sp>
      <p:pic>
        <p:nvPicPr>
          <p:cNvPr id="3" name="Picture 2">
            <a:extLst>
              <a:ext uri="{FF2B5EF4-FFF2-40B4-BE49-F238E27FC236}">
                <a16:creationId xmlns:a16="http://schemas.microsoft.com/office/drawing/2014/main" id="{EE5C4690-77A4-40F6-B866-E07D6EC6814E}"/>
              </a:ext>
            </a:extLst>
          </p:cNvPr>
          <p:cNvPicPr>
            <a:picLocks noChangeAspect="1"/>
          </p:cNvPicPr>
          <p:nvPr/>
        </p:nvPicPr>
        <p:blipFill>
          <a:blip r:embed="rId2"/>
          <a:stretch>
            <a:fillRect/>
          </a:stretch>
        </p:blipFill>
        <p:spPr>
          <a:xfrm>
            <a:off x="571500" y="3873"/>
            <a:ext cx="11391900" cy="6854127"/>
          </a:xfrm>
          <a:prstGeom prst="rect">
            <a:avLst/>
          </a:prstGeom>
        </p:spPr>
      </p:pic>
      <p:sp>
        <p:nvSpPr>
          <p:cNvPr id="4" name="TextBox 3">
            <a:extLst>
              <a:ext uri="{FF2B5EF4-FFF2-40B4-BE49-F238E27FC236}">
                <a16:creationId xmlns:a16="http://schemas.microsoft.com/office/drawing/2014/main" id="{68AEB4BA-D7EE-4888-8C4D-827FC23417BF}"/>
              </a:ext>
            </a:extLst>
          </p:cNvPr>
          <p:cNvSpPr txBox="1"/>
          <p:nvPr/>
        </p:nvSpPr>
        <p:spPr>
          <a:xfrm>
            <a:off x="152400" y="6308209"/>
            <a:ext cx="1417376" cy="400110"/>
          </a:xfrm>
          <a:prstGeom prst="rect">
            <a:avLst/>
          </a:prstGeom>
          <a:solidFill>
            <a:schemeClr val="accent2">
              <a:lumMod val="60000"/>
              <a:lumOff val="40000"/>
            </a:schemeClr>
          </a:solidFill>
        </p:spPr>
        <p:txBody>
          <a:bodyPr wrap="none" rtlCol="0">
            <a:spAutoFit/>
          </a:bodyPr>
          <a:lstStyle/>
          <a:p>
            <a:r>
              <a:rPr lang="en-US" sz="2000" dirty="0"/>
              <a:t>Phosphorus</a:t>
            </a:r>
          </a:p>
        </p:txBody>
      </p:sp>
    </p:spTree>
    <p:extLst>
      <p:ext uri="{BB962C8B-B14F-4D97-AF65-F5344CB8AC3E}">
        <p14:creationId xmlns:p14="http://schemas.microsoft.com/office/powerpoint/2010/main" val="4076439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0EF7-56AE-4268-9B28-8522415E6727}"/>
              </a:ext>
            </a:extLst>
          </p:cNvPr>
          <p:cNvSpPr>
            <a:spLocks noGrp="1"/>
          </p:cNvSpPr>
          <p:nvPr>
            <p:ph type="title"/>
          </p:nvPr>
        </p:nvSpPr>
        <p:spPr/>
        <p:txBody>
          <a:bodyPr/>
          <a:lstStyle/>
          <a:p>
            <a:r>
              <a:rPr lang="en-US" dirty="0"/>
              <a:t>Further investigation</a:t>
            </a:r>
          </a:p>
        </p:txBody>
      </p:sp>
      <p:sp>
        <p:nvSpPr>
          <p:cNvPr id="3" name="Content Placeholder 2">
            <a:extLst>
              <a:ext uri="{FF2B5EF4-FFF2-40B4-BE49-F238E27FC236}">
                <a16:creationId xmlns:a16="http://schemas.microsoft.com/office/drawing/2014/main" id="{CEA59BA2-4237-4259-8F3C-F63000919915}"/>
              </a:ext>
            </a:extLst>
          </p:cNvPr>
          <p:cNvSpPr>
            <a:spLocks noGrp="1"/>
          </p:cNvSpPr>
          <p:nvPr>
            <p:ph idx="1"/>
          </p:nvPr>
        </p:nvSpPr>
        <p:spPr>
          <a:xfrm>
            <a:off x="838200" y="1825625"/>
            <a:ext cx="5397500" cy="4351338"/>
          </a:xfrm>
        </p:spPr>
        <p:txBody>
          <a:bodyPr/>
          <a:lstStyle/>
          <a:p>
            <a:r>
              <a:rPr lang="en-US" dirty="0"/>
              <a:t>Include atmospheric deposition</a:t>
            </a:r>
          </a:p>
          <a:p>
            <a:r>
              <a:rPr lang="en-US" dirty="0"/>
              <a:t>What is the effect of lag times</a:t>
            </a:r>
          </a:p>
          <a:p>
            <a:r>
              <a:rPr lang="en-US" dirty="0"/>
              <a:t>Investigate uncertainty of both WRTDS and CAST</a:t>
            </a:r>
          </a:p>
          <a:p>
            <a:endParaRPr lang="en-US" dirty="0"/>
          </a:p>
          <a:p>
            <a:r>
              <a:rPr lang="en-US" dirty="0"/>
              <a:t>Attempt to isolate factors =&gt;</a:t>
            </a:r>
          </a:p>
        </p:txBody>
      </p:sp>
      <p:sp>
        <p:nvSpPr>
          <p:cNvPr id="4" name="Slide Number Placeholder 3">
            <a:extLst>
              <a:ext uri="{FF2B5EF4-FFF2-40B4-BE49-F238E27FC236}">
                <a16:creationId xmlns:a16="http://schemas.microsoft.com/office/drawing/2014/main" id="{65266410-87CF-4296-AE2C-8DFF647F4C92}"/>
              </a:ext>
            </a:extLst>
          </p:cNvPr>
          <p:cNvSpPr>
            <a:spLocks noGrp="1"/>
          </p:cNvSpPr>
          <p:nvPr>
            <p:ph type="sldNum" sz="quarter" idx="12"/>
          </p:nvPr>
        </p:nvSpPr>
        <p:spPr/>
        <p:txBody>
          <a:bodyPr/>
          <a:lstStyle/>
          <a:p>
            <a:fld id="{8A229B59-3607-4BA9-A157-0F638FD4413A}" type="slidenum">
              <a:rPr lang="en-US" smtClean="0"/>
              <a:t>41</a:t>
            </a:fld>
            <a:endParaRPr lang="en-US"/>
          </a:p>
        </p:txBody>
      </p:sp>
      <p:pic>
        <p:nvPicPr>
          <p:cNvPr id="5" name="Picture 4">
            <a:extLst>
              <a:ext uri="{FF2B5EF4-FFF2-40B4-BE49-F238E27FC236}">
                <a16:creationId xmlns:a16="http://schemas.microsoft.com/office/drawing/2014/main" id="{63B784E2-B2B4-4D68-8331-E8DFAED3D334}"/>
              </a:ext>
            </a:extLst>
          </p:cNvPr>
          <p:cNvPicPr>
            <a:picLocks noChangeAspect="1"/>
          </p:cNvPicPr>
          <p:nvPr/>
        </p:nvPicPr>
        <p:blipFill>
          <a:blip r:embed="rId2"/>
          <a:stretch>
            <a:fillRect/>
          </a:stretch>
        </p:blipFill>
        <p:spPr>
          <a:xfrm>
            <a:off x="6667500" y="0"/>
            <a:ext cx="5105400" cy="6858000"/>
          </a:xfrm>
          <a:prstGeom prst="rect">
            <a:avLst/>
          </a:prstGeom>
        </p:spPr>
      </p:pic>
    </p:spTree>
    <p:extLst>
      <p:ext uri="{BB962C8B-B14F-4D97-AF65-F5344CB8AC3E}">
        <p14:creationId xmlns:p14="http://schemas.microsoft.com/office/powerpoint/2010/main" val="225343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211514" y="28708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859E0082-3B5C-45B1-9A11-3D71AC071054}" type="slidenum">
              <a:rPr lang="en-US" smtClean="0"/>
              <a:t>5</a:t>
            </a:fld>
            <a:endParaRPr lang="en-US"/>
          </a:p>
        </p:txBody>
      </p:sp>
      <p:pic>
        <p:nvPicPr>
          <p:cNvPr id="3" name="Picture 2"/>
          <p:cNvPicPr>
            <a:picLocks noChangeAspect="1"/>
          </p:cNvPicPr>
          <p:nvPr/>
        </p:nvPicPr>
        <p:blipFill>
          <a:blip r:embed="rId2"/>
          <a:stretch>
            <a:fillRect/>
          </a:stretch>
        </p:blipFill>
        <p:spPr>
          <a:xfrm>
            <a:off x="150268" y="809934"/>
            <a:ext cx="11891464" cy="6048066"/>
          </a:xfrm>
          <a:prstGeom prst="rect">
            <a:avLst/>
          </a:prstGeom>
        </p:spPr>
      </p:pic>
      <p:sp>
        <p:nvSpPr>
          <p:cNvPr id="7" name="Title 1">
            <a:extLst>
              <a:ext uri="{FF2B5EF4-FFF2-40B4-BE49-F238E27FC236}">
                <a16:creationId xmlns:a16="http://schemas.microsoft.com/office/drawing/2014/main" id="{58D7EB47-B54E-47E9-B2E5-CA063C435590}"/>
              </a:ext>
            </a:extLst>
          </p:cNvPr>
          <p:cNvSpPr txBox="1">
            <a:spLocks/>
          </p:cNvSpPr>
          <p:nvPr/>
        </p:nvSpPr>
        <p:spPr>
          <a:xfrm>
            <a:off x="6941574" y="12326"/>
            <a:ext cx="3726426"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Include Everyone</a:t>
            </a:r>
          </a:p>
        </p:txBody>
      </p:sp>
    </p:spTree>
    <p:extLst>
      <p:ext uri="{BB962C8B-B14F-4D97-AF65-F5344CB8AC3E}">
        <p14:creationId xmlns:p14="http://schemas.microsoft.com/office/powerpoint/2010/main" val="150499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25B63-CA80-4DA7-A83B-1EFFD5D9A21B}"/>
              </a:ext>
            </a:extLst>
          </p:cNvPr>
          <p:cNvPicPr>
            <a:picLocks noChangeAspect="1"/>
          </p:cNvPicPr>
          <p:nvPr/>
        </p:nvPicPr>
        <p:blipFill rotWithShape="1">
          <a:blip r:embed="rId2"/>
          <a:srcRect b="14026"/>
          <a:stretch/>
        </p:blipFill>
        <p:spPr>
          <a:xfrm>
            <a:off x="419025" y="0"/>
            <a:ext cx="11353949" cy="6858001"/>
          </a:xfrm>
          <a:prstGeom prst="rect">
            <a:avLst/>
          </a:prstGeom>
        </p:spPr>
      </p:pic>
      <p:sp>
        <p:nvSpPr>
          <p:cNvPr id="7" name="Slide Number Placeholder 6">
            <a:extLst>
              <a:ext uri="{FF2B5EF4-FFF2-40B4-BE49-F238E27FC236}">
                <a16:creationId xmlns:a16="http://schemas.microsoft.com/office/drawing/2014/main" id="{7D847401-10F2-45C8-996B-C07BC56893A2}"/>
              </a:ext>
            </a:extLst>
          </p:cNvPr>
          <p:cNvSpPr>
            <a:spLocks noGrp="1"/>
          </p:cNvSpPr>
          <p:nvPr>
            <p:ph type="sldNum" sz="quarter" idx="12"/>
          </p:nvPr>
        </p:nvSpPr>
        <p:spPr/>
        <p:txBody>
          <a:bodyPr/>
          <a:lstStyle/>
          <a:p>
            <a:fld id="{8A229B59-3607-4BA9-A157-0F638FD4413A}" type="slidenum">
              <a:rPr lang="en-US" smtClean="0"/>
              <a:t>6</a:t>
            </a:fld>
            <a:endParaRPr lang="en-US"/>
          </a:p>
        </p:txBody>
      </p:sp>
    </p:spTree>
    <p:extLst>
      <p:ext uri="{BB962C8B-B14F-4D97-AF65-F5344CB8AC3E}">
        <p14:creationId xmlns:p14="http://schemas.microsoft.com/office/powerpoint/2010/main" val="237410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F6309-5C1E-4892-BE89-21A3C406AB65}"/>
              </a:ext>
            </a:extLst>
          </p:cNvPr>
          <p:cNvPicPr>
            <a:picLocks noChangeAspect="1"/>
          </p:cNvPicPr>
          <p:nvPr/>
        </p:nvPicPr>
        <p:blipFill>
          <a:blip r:embed="rId2"/>
          <a:stretch>
            <a:fillRect/>
          </a:stretch>
        </p:blipFill>
        <p:spPr>
          <a:xfrm>
            <a:off x="6896100" y="0"/>
            <a:ext cx="5295900" cy="6858000"/>
          </a:xfrm>
          <a:prstGeom prst="rect">
            <a:avLst/>
          </a:prstGeom>
        </p:spPr>
      </p:pic>
      <p:sp>
        <p:nvSpPr>
          <p:cNvPr id="8" name="TextBox 7"/>
          <p:cNvSpPr txBox="1"/>
          <p:nvPr/>
        </p:nvSpPr>
        <p:spPr>
          <a:xfrm>
            <a:off x="7130185" y="178280"/>
            <a:ext cx="345806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LOCAL POPULATION PROJECTIONS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CBLCM v4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2010 - 2050</a:t>
            </a:r>
          </a:p>
        </p:txBody>
      </p:sp>
      <p:sp>
        <p:nvSpPr>
          <p:cNvPr id="2" name="TextBox 1">
            <a:extLst>
              <a:ext uri="{FF2B5EF4-FFF2-40B4-BE49-F238E27FC236}">
                <a16:creationId xmlns:a16="http://schemas.microsoft.com/office/drawing/2014/main" id="{C851CBB9-6397-4253-AE7E-623EB5C29190}"/>
              </a:ext>
            </a:extLst>
          </p:cNvPr>
          <p:cNvSpPr txBox="1"/>
          <p:nvPr/>
        </p:nvSpPr>
        <p:spPr>
          <a:xfrm>
            <a:off x="767816" y="3657600"/>
            <a:ext cx="564167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Modeling Assumption: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Urban development results from growth in population and employment. </a:t>
            </a:r>
          </a:p>
        </p:txBody>
      </p:sp>
      <p:sp>
        <p:nvSpPr>
          <p:cNvPr id="3" name="TextBox 2">
            <a:extLst>
              <a:ext uri="{FF2B5EF4-FFF2-40B4-BE49-F238E27FC236}">
                <a16:creationId xmlns:a16="http://schemas.microsoft.com/office/drawing/2014/main" id="{FB0A82E2-C690-4AD9-A08F-9C42CE8649EA}"/>
              </a:ext>
            </a:extLst>
          </p:cNvPr>
          <p:cNvSpPr txBox="1"/>
          <p:nvPr/>
        </p:nvSpPr>
        <p:spPr>
          <a:xfrm>
            <a:off x="707366" y="500332"/>
            <a:ext cx="5218981"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Modeling the Effects of Population Growth on Land Use Change and Pollutant Loads</a:t>
            </a:r>
          </a:p>
        </p:txBody>
      </p:sp>
      <p:pic>
        <p:nvPicPr>
          <p:cNvPr id="6" name="Picture 5">
            <a:extLst>
              <a:ext uri="{FF2B5EF4-FFF2-40B4-BE49-F238E27FC236}">
                <a16:creationId xmlns:a16="http://schemas.microsoft.com/office/drawing/2014/main" id="{530AC315-F569-4DBC-BDBC-1614C89391CC}"/>
              </a:ext>
            </a:extLst>
          </p:cNvPr>
          <p:cNvPicPr>
            <a:picLocks noChangeAspect="1"/>
          </p:cNvPicPr>
          <p:nvPr/>
        </p:nvPicPr>
        <p:blipFill rotWithShape="1">
          <a:blip r:embed="rId3"/>
          <a:srcRect l="4699" t="32798" r="86465" b="55420"/>
          <a:stretch/>
        </p:blipFill>
        <p:spPr>
          <a:xfrm>
            <a:off x="0" y="0"/>
            <a:ext cx="1003300" cy="939801"/>
          </a:xfrm>
          <a:prstGeom prst="rect">
            <a:avLst/>
          </a:prstGeom>
        </p:spPr>
      </p:pic>
    </p:spTree>
    <p:extLst>
      <p:ext uri="{BB962C8B-B14F-4D97-AF65-F5344CB8AC3E}">
        <p14:creationId xmlns:p14="http://schemas.microsoft.com/office/powerpoint/2010/main" val="58866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24100" y="66832"/>
            <a:ext cx="7391400" cy="400110"/>
          </a:xfrm>
          <a:prstGeom prst="rect">
            <a:avLst/>
          </a:prstGeom>
          <a:noFill/>
          <a:ln w="9525">
            <a:noFill/>
            <a:miter lim="800000"/>
            <a:headEnd/>
            <a:tailEnd/>
          </a:ln>
          <a:effectLst/>
        </p:spPr>
        <p:txBody>
          <a:bodyPr wrap="square">
            <a:spAutoFit/>
          </a:bodyPr>
          <a:lstStyle/>
          <a:p>
            <a:pPr marL="0" marR="0" lvl="1"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Chesapeake Bay Land Change Model v4</a:t>
            </a:r>
          </a:p>
        </p:txBody>
      </p:sp>
      <p:sp>
        <p:nvSpPr>
          <p:cNvPr id="56323" name="Line 3"/>
          <p:cNvSpPr>
            <a:spLocks noChangeShapeType="1"/>
          </p:cNvSpPr>
          <p:nvPr/>
        </p:nvSpPr>
        <p:spPr bwMode="auto">
          <a:xfrm>
            <a:off x="2586100" y="435730"/>
            <a:ext cx="6858000" cy="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6324" name="Oval 3"/>
          <p:cNvSpPr>
            <a:spLocks noChangeArrowheads="1"/>
          </p:cNvSpPr>
          <p:nvPr/>
        </p:nvSpPr>
        <p:spPr bwMode="auto">
          <a:xfrm>
            <a:off x="1980877" y="457418"/>
            <a:ext cx="1603209" cy="957488"/>
          </a:xfrm>
          <a:prstGeom prst="ellipse">
            <a:avLst/>
          </a:prstGeom>
          <a:solidFill>
            <a:srgbClr val="FF6161"/>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County-level Population Projections</a:t>
            </a:r>
          </a:p>
        </p:txBody>
      </p:sp>
      <p:sp>
        <p:nvSpPr>
          <p:cNvPr id="56349" name="Oval 6"/>
          <p:cNvSpPr>
            <a:spLocks noChangeArrowheads="1"/>
          </p:cNvSpPr>
          <p:nvPr/>
        </p:nvSpPr>
        <p:spPr bwMode="auto">
          <a:xfrm>
            <a:off x="8618755" y="457418"/>
            <a:ext cx="1592045" cy="945483"/>
          </a:xfrm>
          <a:prstGeom prst="ellipse">
            <a:avLst/>
          </a:prstGeom>
          <a:solidFill>
            <a:srgbClr val="FF6161"/>
          </a:solidFill>
          <a:ln w="9525" algn="ctr">
            <a:solidFill>
              <a:schemeClr val="tx1"/>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County-level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Employment  Projections</a:t>
            </a:r>
          </a:p>
        </p:txBody>
      </p:sp>
      <p:grpSp>
        <p:nvGrpSpPr>
          <p:cNvPr id="174" name="Group 173"/>
          <p:cNvGrpSpPr/>
          <p:nvPr/>
        </p:nvGrpSpPr>
        <p:grpSpPr>
          <a:xfrm>
            <a:off x="4242755" y="2882449"/>
            <a:ext cx="5895404" cy="2185744"/>
            <a:chOff x="1516408" y="2874096"/>
            <a:chExt cx="5895404" cy="2185744"/>
          </a:xfrm>
        </p:grpSpPr>
        <p:sp>
          <p:nvSpPr>
            <p:cNvPr id="107" name="Rectangle 12"/>
            <p:cNvSpPr>
              <a:spLocks noChangeArrowheads="1"/>
            </p:cNvSpPr>
            <p:nvPr/>
          </p:nvSpPr>
          <p:spPr bwMode="auto">
            <a:xfrm>
              <a:off x="4777590" y="4706054"/>
              <a:ext cx="2536651" cy="353786"/>
            </a:xfrm>
            <a:prstGeom prst="rect">
              <a:avLst/>
            </a:prstGeom>
            <a:solidFill>
              <a:srgbClr val="00B0F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Commercial Development</a:t>
              </a:r>
            </a:p>
          </p:txBody>
        </p:sp>
        <p:grpSp>
          <p:nvGrpSpPr>
            <p:cNvPr id="169" name="Group 168"/>
            <p:cNvGrpSpPr/>
            <p:nvPr/>
          </p:nvGrpSpPr>
          <p:grpSpPr>
            <a:xfrm>
              <a:off x="1516408" y="2874096"/>
              <a:ext cx="5895404" cy="2170183"/>
              <a:chOff x="1516408" y="2874096"/>
              <a:chExt cx="5895404" cy="2170183"/>
            </a:xfrm>
          </p:grpSpPr>
          <p:cxnSp>
            <p:nvCxnSpPr>
              <p:cNvPr id="115" name="Straight Connector 114"/>
              <p:cNvCxnSpPr>
                <a:stCxn id="56347" idx="2"/>
                <a:endCxn id="56336" idx="0"/>
              </p:cNvCxnSpPr>
              <p:nvPr/>
            </p:nvCxnSpPr>
            <p:spPr bwMode="auto">
              <a:xfrm flipH="1">
                <a:off x="2857019" y="2874096"/>
                <a:ext cx="3235" cy="1816397"/>
              </a:xfrm>
              <a:prstGeom prst="line">
                <a:avLst/>
              </a:prstGeom>
              <a:solidFill>
                <a:schemeClr val="accent1"/>
              </a:solidFill>
              <a:ln w="28575" cap="flat" cmpd="sng" algn="ctr">
                <a:solidFill>
                  <a:schemeClr val="tx1"/>
                </a:solidFill>
                <a:prstDash val="sysDot"/>
                <a:round/>
                <a:headEnd type="none" w="med" len="med"/>
                <a:tailEnd type="triangle" w="med" len="med"/>
              </a:ln>
              <a:effectLst/>
            </p:spPr>
          </p:cxnSp>
          <p:cxnSp>
            <p:nvCxnSpPr>
              <p:cNvPr id="153" name="Straight Connector 152"/>
              <p:cNvCxnSpPr>
                <a:stCxn id="96" idx="2"/>
                <a:endCxn id="107" idx="0"/>
              </p:cNvCxnSpPr>
              <p:nvPr/>
            </p:nvCxnSpPr>
            <p:spPr bwMode="auto">
              <a:xfrm>
                <a:off x="6024446" y="2874096"/>
                <a:ext cx="21470" cy="1831958"/>
              </a:xfrm>
              <a:prstGeom prst="line">
                <a:avLst/>
              </a:prstGeom>
              <a:solidFill>
                <a:schemeClr val="accent1"/>
              </a:solidFill>
              <a:ln w="28575" cap="flat" cmpd="sng" algn="ctr">
                <a:solidFill>
                  <a:schemeClr val="tx1"/>
                </a:solidFill>
                <a:prstDash val="sysDot"/>
                <a:round/>
                <a:headEnd type="none" w="med" len="med"/>
                <a:tailEnd type="triangle" w="med" len="med"/>
              </a:ln>
              <a:effectLst/>
            </p:spPr>
          </p:cxnSp>
          <p:sp>
            <p:nvSpPr>
              <p:cNvPr id="56336" name="Rectangle 12"/>
              <p:cNvSpPr>
                <a:spLocks noChangeArrowheads="1"/>
              </p:cNvSpPr>
              <p:nvPr/>
            </p:nvSpPr>
            <p:spPr bwMode="auto">
              <a:xfrm>
                <a:off x="1580632" y="4690493"/>
                <a:ext cx="2552773" cy="353786"/>
              </a:xfrm>
              <a:prstGeom prst="rect">
                <a:avLst/>
              </a:prstGeom>
              <a:solidFill>
                <a:srgbClr val="00B0F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Residential Development</a:t>
                </a:r>
              </a:p>
            </p:txBody>
          </p:sp>
          <p:sp>
            <p:nvSpPr>
              <p:cNvPr id="45" name="Rectangle 48"/>
              <p:cNvSpPr>
                <a:spLocks noChangeArrowheads="1"/>
              </p:cNvSpPr>
              <p:nvPr/>
            </p:nvSpPr>
            <p:spPr bwMode="auto">
              <a:xfrm>
                <a:off x="1680308" y="4173594"/>
                <a:ext cx="2301609" cy="322108"/>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Housing Density</a:t>
                </a:r>
              </a:p>
            </p:txBody>
          </p:sp>
          <p:sp>
            <p:nvSpPr>
              <p:cNvPr id="49" name="Rectangle 49"/>
              <p:cNvSpPr>
                <a:spLocks noChangeArrowheads="1"/>
              </p:cNvSpPr>
              <p:nvPr/>
            </p:nvSpPr>
            <p:spPr bwMode="auto">
              <a:xfrm>
                <a:off x="1680308" y="3778546"/>
                <a:ext cx="2301609"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Road Gravity</a:t>
                </a:r>
              </a:p>
            </p:txBody>
          </p:sp>
          <p:sp>
            <p:nvSpPr>
              <p:cNvPr id="88" name="Rectangle 49"/>
              <p:cNvSpPr>
                <a:spLocks noChangeArrowheads="1"/>
              </p:cNvSpPr>
              <p:nvPr/>
            </p:nvSpPr>
            <p:spPr bwMode="auto">
              <a:xfrm>
                <a:off x="1680308" y="3377982"/>
                <a:ext cx="2301609" cy="323811"/>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Residential Probability</a:t>
                </a:r>
              </a:p>
            </p:txBody>
          </p:sp>
          <p:sp>
            <p:nvSpPr>
              <p:cNvPr id="104" name="Rectangle 49"/>
              <p:cNvSpPr>
                <a:spLocks noChangeArrowheads="1"/>
              </p:cNvSpPr>
              <p:nvPr/>
            </p:nvSpPr>
            <p:spPr bwMode="auto">
              <a:xfrm>
                <a:off x="1516408" y="2981620"/>
                <a:ext cx="2748391"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Unprotected and Developable</a:t>
                </a:r>
              </a:p>
            </p:txBody>
          </p:sp>
          <p:sp>
            <p:nvSpPr>
              <p:cNvPr id="125" name="Rectangle 48"/>
              <p:cNvSpPr>
                <a:spLocks noChangeArrowheads="1"/>
              </p:cNvSpPr>
              <p:nvPr/>
            </p:nvSpPr>
            <p:spPr bwMode="auto">
              <a:xfrm>
                <a:off x="4905170" y="4168976"/>
                <a:ext cx="2301609" cy="322108"/>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Job Density</a:t>
                </a:r>
              </a:p>
            </p:txBody>
          </p:sp>
          <p:sp>
            <p:nvSpPr>
              <p:cNvPr id="126" name="Rectangle 49"/>
              <p:cNvSpPr>
                <a:spLocks noChangeArrowheads="1"/>
              </p:cNvSpPr>
              <p:nvPr/>
            </p:nvSpPr>
            <p:spPr bwMode="auto">
              <a:xfrm>
                <a:off x="4905170" y="3773928"/>
                <a:ext cx="2301609"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Road Gravity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sp>
            <p:nvSpPr>
              <p:cNvPr id="127" name="Rectangle 49"/>
              <p:cNvSpPr>
                <a:spLocks noChangeArrowheads="1"/>
              </p:cNvSpPr>
              <p:nvPr/>
            </p:nvSpPr>
            <p:spPr bwMode="auto">
              <a:xfrm>
                <a:off x="4905170" y="3373364"/>
                <a:ext cx="2301609" cy="323811"/>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Commercial Probability</a:t>
                </a:r>
              </a:p>
            </p:txBody>
          </p:sp>
          <p:sp>
            <p:nvSpPr>
              <p:cNvPr id="128" name="Rectangle 49"/>
              <p:cNvSpPr>
                <a:spLocks noChangeArrowheads="1"/>
              </p:cNvSpPr>
              <p:nvPr/>
            </p:nvSpPr>
            <p:spPr bwMode="auto">
              <a:xfrm>
                <a:off x="4777590" y="2969267"/>
                <a:ext cx="2634222"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Unprotected and Developable</a:t>
                </a:r>
              </a:p>
            </p:txBody>
          </p:sp>
        </p:grpSp>
      </p:grpSp>
      <p:sp>
        <p:nvSpPr>
          <p:cNvPr id="134" name="Rectangle 44"/>
          <p:cNvSpPr>
            <a:spLocks noChangeArrowheads="1"/>
          </p:cNvSpPr>
          <p:nvPr/>
        </p:nvSpPr>
        <p:spPr bwMode="auto">
          <a:xfrm>
            <a:off x="5434893" y="1523230"/>
            <a:ext cx="1340414" cy="700682"/>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Potential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Infill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Development</a:t>
            </a:r>
          </a:p>
        </p:txBody>
      </p:sp>
      <p:grpSp>
        <p:nvGrpSpPr>
          <p:cNvPr id="165" name="Group 164"/>
          <p:cNvGrpSpPr/>
          <p:nvPr/>
        </p:nvGrpSpPr>
        <p:grpSpPr>
          <a:xfrm>
            <a:off x="3584086" y="659396"/>
            <a:ext cx="3187764" cy="541048"/>
            <a:chOff x="1912386" y="638025"/>
            <a:chExt cx="3187764" cy="541048"/>
          </a:xfrm>
        </p:grpSpPr>
        <p:cxnSp>
          <p:nvCxnSpPr>
            <p:cNvPr id="56332" name="Elbow Connector 14"/>
            <p:cNvCxnSpPr>
              <a:cxnSpLocks noChangeShapeType="1"/>
              <a:stCxn id="56324" idx="6"/>
              <a:endCxn id="135" idx="1"/>
            </p:cNvCxnSpPr>
            <p:nvPr/>
          </p:nvCxnSpPr>
          <p:spPr bwMode="auto">
            <a:xfrm flipV="1">
              <a:off x="1912386" y="908549"/>
              <a:ext cx="1847350" cy="6242"/>
            </a:xfrm>
            <a:prstGeom prst="bentConnector3">
              <a:avLst>
                <a:gd name="adj1" fmla="val 50000"/>
              </a:avLst>
            </a:prstGeom>
            <a:noFill/>
            <a:ln w="9525" algn="ctr">
              <a:solidFill>
                <a:schemeClr val="tx1"/>
              </a:solidFill>
              <a:round/>
              <a:headEnd/>
              <a:tailEnd type="triangle" w="med" len="med"/>
            </a:ln>
          </p:spPr>
        </p:cxnSp>
        <p:sp>
          <p:nvSpPr>
            <p:cNvPr id="135" name="Rectangle 44"/>
            <p:cNvSpPr>
              <a:spLocks noChangeArrowheads="1"/>
            </p:cNvSpPr>
            <p:nvPr/>
          </p:nvSpPr>
          <p:spPr bwMode="auto">
            <a:xfrm>
              <a:off x="3759736" y="638025"/>
              <a:ext cx="1340414" cy="541048"/>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Total Housing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Demand</a:t>
              </a:r>
            </a:p>
          </p:txBody>
        </p:sp>
      </p:grpSp>
      <p:grpSp>
        <p:nvGrpSpPr>
          <p:cNvPr id="168" name="Group 167"/>
          <p:cNvGrpSpPr/>
          <p:nvPr/>
        </p:nvGrpSpPr>
        <p:grpSpPr>
          <a:xfrm>
            <a:off x="4310214" y="2223912"/>
            <a:ext cx="5708904" cy="658537"/>
            <a:chOff x="2638513" y="2202540"/>
            <a:chExt cx="5708904" cy="658537"/>
          </a:xfrm>
        </p:grpSpPr>
        <p:sp>
          <p:nvSpPr>
            <p:cNvPr id="56347" name="Rectangle 7"/>
            <p:cNvSpPr>
              <a:spLocks noChangeArrowheads="1"/>
            </p:cNvSpPr>
            <p:nvPr/>
          </p:nvSpPr>
          <p:spPr bwMode="auto">
            <a:xfrm>
              <a:off x="2638513" y="2542774"/>
              <a:ext cx="2552773" cy="318303"/>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Housing Land Demand</a:t>
              </a:r>
            </a:p>
          </p:txBody>
        </p:sp>
        <p:sp>
          <p:nvSpPr>
            <p:cNvPr id="96" name="Rectangle 7"/>
            <p:cNvSpPr>
              <a:spLocks noChangeArrowheads="1"/>
            </p:cNvSpPr>
            <p:nvPr/>
          </p:nvSpPr>
          <p:spPr bwMode="auto">
            <a:xfrm>
              <a:off x="5810766" y="2542774"/>
              <a:ext cx="2536651" cy="318303"/>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Employment Land Demand</a:t>
              </a:r>
            </a:p>
          </p:txBody>
        </p:sp>
        <p:cxnSp>
          <p:nvCxnSpPr>
            <p:cNvPr id="109" name="Elbow Connector 108"/>
            <p:cNvCxnSpPr>
              <a:stCxn id="134" idx="2"/>
              <a:endCxn id="56347" idx="0"/>
            </p:cNvCxnSpPr>
            <p:nvPr/>
          </p:nvCxnSpPr>
          <p:spPr bwMode="auto">
            <a:xfrm rot="5400000">
              <a:off x="4004033" y="2113408"/>
              <a:ext cx="340234" cy="518499"/>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148" name="Elbow Connector 147"/>
            <p:cNvCxnSpPr>
              <a:stCxn id="134" idx="2"/>
              <a:endCxn id="96" idx="0"/>
            </p:cNvCxnSpPr>
            <p:nvPr/>
          </p:nvCxnSpPr>
          <p:spPr bwMode="auto">
            <a:xfrm rot="16200000" flipH="1">
              <a:off x="5586128" y="1049810"/>
              <a:ext cx="340234" cy="264569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grpSp>
      <p:grpSp>
        <p:nvGrpSpPr>
          <p:cNvPr id="172" name="Group 171"/>
          <p:cNvGrpSpPr/>
          <p:nvPr/>
        </p:nvGrpSpPr>
        <p:grpSpPr>
          <a:xfrm>
            <a:off x="1463088" y="5052633"/>
            <a:ext cx="6791387" cy="1104446"/>
            <a:chOff x="309176" y="4943125"/>
            <a:chExt cx="6791387" cy="1104446"/>
          </a:xfrm>
        </p:grpSpPr>
        <p:sp>
          <p:nvSpPr>
            <p:cNvPr id="110" name="Rectangle 12"/>
            <p:cNvSpPr>
              <a:spLocks noChangeArrowheads="1"/>
            </p:cNvSpPr>
            <p:nvPr/>
          </p:nvSpPr>
          <p:spPr bwMode="auto">
            <a:xfrm>
              <a:off x="2828499" y="5486432"/>
              <a:ext cx="3200400" cy="359597"/>
            </a:xfrm>
            <a:prstGeom prst="rect">
              <a:avLst/>
            </a:prstGeom>
            <a:solidFill>
              <a:srgbClr val="FFCCFF"/>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Future Land Cover</a:t>
              </a:r>
            </a:p>
          </p:txBody>
        </p:sp>
        <p:sp>
          <p:nvSpPr>
            <p:cNvPr id="131" name="Oval 3"/>
            <p:cNvSpPr>
              <a:spLocks noChangeArrowheads="1"/>
            </p:cNvSpPr>
            <p:nvPr/>
          </p:nvSpPr>
          <p:spPr bwMode="auto">
            <a:xfrm>
              <a:off x="309176" y="5284889"/>
              <a:ext cx="1603210" cy="762682"/>
            </a:xfrm>
            <a:prstGeom prst="ellipse">
              <a:avLst/>
            </a:prstGeom>
            <a:solidFill>
              <a:srgbClr val="FF6161"/>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Present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Land Cover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cxnSp>
          <p:nvCxnSpPr>
            <p:cNvPr id="119" name="Elbow Connector 118"/>
            <p:cNvCxnSpPr>
              <a:cxnSpLocks/>
              <a:stCxn id="107" idx="2"/>
              <a:endCxn id="110" idx="0"/>
            </p:cNvCxnSpPr>
            <p:nvPr/>
          </p:nvCxnSpPr>
          <p:spPr bwMode="auto">
            <a:xfrm rot="5400000">
              <a:off x="5500758" y="3886627"/>
              <a:ext cx="527747" cy="2671863"/>
            </a:xfrm>
            <a:prstGeom prst="bentConnector3">
              <a:avLst>
                <a:gd name="adj1" fmla="val 41650"/>
              </a:avLst>
            </a:prstGeom>
            <a:solidFill>
              <a:schemeClr val="accent1"/>
            </a:solidFill>
            <a:ln w="12700" cap="flat" cmpd="sng" algn="ctr">
              <a:solidFill>
                <a:schemeClr val="tx1"/>
              </a:solidFill>
              <a:prstDash val="solid"/>
              <a:round/>
              <a:headEnd type="none" w="med" len="med"/>
              <a:tailEnd type="triangle"/>
            </a:ln>
            <a:effectLst/>
          </p:spPr>
        </p:cxnSp>
        <p:cxnSp>
          <p:nvCxnSpPr>
            <p:cNvPr id="158" name="Elbow Connector 157"/>
            <p:cNvCxnSpPr>
              <a:cxnSpLocks/>
              <a:stCxn id="56336" idx="2"/>
              <a:endCxn id="110" idx="0"/>
            </p:cNvCxnSpPr>
            <p:nvPr/>
          </p:nvCxnSpPr>
          <p:spPr bwMode="auto">
            <a:xfrm rot="5400000">
              <a:off x="4157423" y="5214401"/>
              <a:ext cx="543308" cy="75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grpSp>
      <p:cxnSp>
        <p:nvCxnSpPr>
          <p:cNvPr id="161" name="Elbow Connector 160"/>
          <p:cNvCxnSpPr>
            <a:cxnSpLocks/>
            <a:stCxn id="131" idx="6"/>
            <a:endCxn id="110" idx="1"/>
          </p:cNvCxnSpPr>
          <p:nvPr/>
        </p:nvCxnSpPr>
        <p:spPr bwMode="auto">
          <a:xfrm>
            <a:off x="3066298" y="5775738"/>
            <a:ext cx="916113" cy="1"/>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grpSp>
        <p:nvGrpSpPr>
          <p:cNvPr id="173" name="Group 172"/>
          <p:cNvGrpSpPr/>
          <p:nvPr/>
        </p:nvGrpSpPr>
        <p:grpSpPr>
          <a:xfrm>
            <a:off x="4072001" y="5953259"/>
            <a:ext cx="6162154" cy="840478"/>
            <a:chOff x="2793643" y="5812538"/>
            <a:chExt cx="6545556" cy="871691"/>
          </a:xfrm>
        </p:grpSpPr>
        <p:sp>
          <p:nvSpPr>
            <p:cNvPr id="129" name="Rectangle 12"/>
            <p:cNvSpPr>
              <a:spLocks noChangeArrowheads="1"/>
            </p:cNvSpPr>
            <p:nvPr/>
          </p:nvSpPr>
          <p:spPr bwMode="auto">
            <a:xfrm>
              <a:off x="2793643" y="6077565"/>
              <a:ext cx="3209198" cy="359597"/>
            </a:xfrm>
            <a:prstGeom prst="rect">
              <a:avLst/>
            </a:prstGeom>
            <a:solidFill>
              <a:srgbClr val="FFCCFF"/>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Future Development Statistics</a:t>
              </a:r>
            </a:p>
          </p:txBody>
        </p:sp>
        <p:sp>
          <p:nvSpPr>
            <p:cNvPr id="132" name="Oval 3"/>
            <p:cNvSpPr>
              <a:spLocks noChangeArrowheads="1"/>
            </p:cNvSpPr>
            <p:nvPr/>
          </p:nvSpPr>
          <p:spPr bwMode="auto">
            <a:xfrm>
              <a:off x="6405500" y="5812538"/>
              <a:ext cx="2933699" cy="871691"/>
            </a:xfrm>
            <a:prstGeom prst="ellipse">
              <a:avLst/>
            </a:prstGeom>
            <a:solidFill>
              <a:srgbClr val="FF6161"/>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Summary Units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(P6 modeling segments)  </a:t>
              </a:r>
            </a:p>
          </p:txBody>
        </p:sp>
        <p:cxnSp>
          <p:nvCxnSpPr>
            <p:cNvPr id="156" name="Straight Arrow Connector 155"/>
            <p:cNvCxnSpPr>
              <a:stCxn id="110" idx="2"/>
              <a:endCxn id="129" idx="0"/>
            </p:cNvCxnSpPr>
            <p:nvPr/>
          </p:nvCxnSpPr>
          <p:spPr bwMode="auto">
            <a:xfrm>
              <a:off x="4398241" y="5814901"/>
              <a:ext cx="1" cy="2626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59" name="Straight Arrow Connector 158"/>
            <p:cNvCxnSpPr>
              <a:cxnSpLocks/>
              <a:stCxn id="132" idx="2"/>
              <a:endCxn id="129" idx="3"/>
            </p:cNvCxnSpPr>
            <p:nvPr/>
          </p:nvCxnSpPr>
          <p:spPr bwMode="auto">
            <a:xfrm flipH="1">
              <a:off x="6002841" y="6248383"/>
              <a:ext cx="402660" cy="898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166" name="Group 165"/>
          <p:cNvGrpSpPr/>
          <p:nvPr/>
        </p:nvGrpSpPr>
        <p:grpSpPr>
          <a:xfrm>
            <a:off x="2529375" y="930159"/>
            <a:ext cx="7257323" cy="1291960"/>
            <a:chOff x="857674" y="908787"/>
            <a:chExt cx="7257323" cy="1291960"/>
          </a:xfrm>
        </p:grpSpPr>
        <p:sp>
          <p:nvSpPr>
            <p:cNvPr id="56340" name="Rectangle 44"/>
            <p:cNvSpPr>
              <a:spLocks noChangeArrowheads="1"/>
            </p:cNvSpPr>
            <p:nvPr/>
          </p:nvSpPr>
          <p:spPr bwMode="auto">
            <a:xfrm>
              <a:off x="6659044" y="1500065"/>
              <a:ext cx="1455953" cy="700682"/>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Historic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Development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Patterns</a:t>
              </a:r>
            </a:p>
          </p:txBody>
        </p:sp>
        <p:sp>
          <p:nvSpPr>
            <p:cNvPr id="133" name="Rectangle 44"/>
            <p:cNvSpPr>
              <a:spLocks noChangeArrowheads="1"/>
            </p:cNvSpPr>
            <p:nvPr/>
          </p:nvSpPr>
          <p:spPr bwMode="auto">
            <a:xfrm>
              <a:off x="857674" y="1500065"/>
              <a:ext cx="1340414" cy="700682"/>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Historic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Infill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Patterns</a:t>
              </a:r>
            </a:p>
          </p:txBody>
        </p:sp>
        <p:cxnSp>
          <p:nvCxnSpPr>
            <p:cNvPr id="137" name="Elbow Connector 14"/>
            <p:cNvCxnSpPr>
              <a:cxnSpLocks noChangeShapeType="1"/>
              <a:stCxn id="56349" idx="2"/>
              <a:endCxn id="134" idx="3"/>
            </p:cNvCxnSpPr>
            <p:nvPr/>
          </p:nvCxnSpPr>
          <p:spPr bwMode="auto">
            <a:xfrm rot="10800000" flipV="1">
              <a:off x="5103606" y="908787"/>
              <a:ext cx="1843448" cy="943411"/>
            </a:xfrm>
            <a:prstGeom prst="bentConnector3">
              <a:avLst>
                <a:gd name="adj1" fmla="val 50000"/>
              </a:avLst>
            </a:prstGeom>
            <a:noFill/>
            <a:ln w="9525" algn="ctr">
              <a:solidFill>
                <a:schemeClr val="tx1"/>
              </a:solidFill>
              <a:round/>
              <a:headEnd/>
              <a:tailEnd type="triangle" w="med" len="med"/>
            </a:ln>
          </p:spPr>
        </p:cxnSp>
        <p:cxnSp>
          <p:nvCxnSpPr>
            <p:cNvPr id="140" name="Elbow Connector 14"/>
            <p:cNvCxnSpPr>
              <a:cxnSpLocks noChangeShapeType="1"/>
              <a:stCxn id="133" idx="3"/>
              <a:endCxn id="134" idx="1"/>
            </p:cNvCxnSpPr>
            <p:nvPr/>
          </p:nvCxnSpPr>
          <p:spPr bwMode="auto">
            <a:xfrm>
              <a:off x="2198088" y="1850406"/>
              <a:ext cx="1565105" cy="1794"/>
            </a:xfrm>
            <a:prstGeom prst="bentConnector3">
              <a:avLst>
                <a:gd name="adj1" fmla="val 50000"/>
              </a:avLst>
            </a:prstGeom>
            <a:noFill/>
            <a:ln w="9525" algn="ctr">
              <a:solidFill>
                <a:schemeClr val="tx1"/>
              </a:solidFill>
              <a:round/>
              <a:headEnd/>
              <a:tailEnd type="triangle" w="med" len="med"/>
            </a:ln>
          </p:spPr>
        </p:cxnSp>
        <p:cxnSp>
          <p:nvCxnSpPr>
            <p:cNvPr id="143" name="Elbow Connector 14"/>
            <p:cNvCxnSpPr>
              <a:cxnSpLocks noChangeShapeType="1"/>
              <a:stCxn id="56340" idx="1"/>
              <a:endCxn id="134" idx="3"/>
            </p:cNvCxnSpPr>
            <p:nvPr/>
          </p:nvCxnSpPr>
          <p:spPr bwMode="auto">
            <a:xfrm rot="10800000" flipV="1">
              <a:off x="5103608" y="1850406"/>
              <a:ext cx="1555437" cy="1794"/>
            </a:xfrm>
            <a:prstGeom prst="bentConnector3">
              <a:avLst>
                <a:gd name="adj1" fmla="val 50000"/>
              </a:avLst>
            </a:prstGeom>
            <a:noFill/>
            <a:ln w="9525" algn="ctr">
              <a:solidFill>
                <a:schemeClr val="tx1"/>
              </a:solidFill>
              <a:round/>
              <a:headEnd/>
              <a:tailEnd type="triangle" w="med" len="med"/>
            </a:ln>
          </p:spPr>
        </p:cxnSp>
        <p:cxnSp>
          <p:nvCxnSpPr>
            <p:cNvPr id="186" name="Straight Arrow Connector 185"/>
            <p:cNvCxnSpPr>
              <a:stCxn id="135" idx="2"/>
              <a:endCxn id="134" idx="0"/>
            </p:cNvCxnSpPr>
            <p:nvPr/>
          </p:nvCxnSpPr>
          <p:spPr bwMode="auto">
            <a:xfrm>
              <a:off x="4429943" y="1179073"/>
              <a:ext cx="3457" cy="3227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171" name="Group 170"/>
          <p:cNvGrpSpPr/>
          <p:nvPr/>
        </p:nvGrpSpPr>
        <p:grpSpPr>
          <a:xfrm>
            <a:off x="10174989" y="4628106"/>
            <a:ext cx="1746459" cy="1325153"/>
            <a:chOff x="7372831" y="2471734"/>
            <a:chExt cx="1746459" cy="2672143"/>
          </a:xfrm>
        </p:grpSpPr>
        <p:sp>
          <p:nvSpPr>
            <p:cNvPr id="163" name="Right Brace 162"/>
            <p:cNvSpPr/>
            <p:nvPr/>
          </p:nvSpPr>
          <p:spPr bwMode="auto">
            <a:xfrm>
              <a:off x="7372831" y="2471734"/>
              <a:ext cx="571197" cy="2672143"/>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4" name="TextBox 163"/>
            <p:cNvSpPr txBox="1"/>
            <p:nvPr/>
          </p:nvSpPr>
          <p:spPr>
            <a:xfrm>
              <a:off x="7904794" y="3512318"/>
              <a:ext cx="12144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Iterative &amp; Stochastic</a:t>
              </a:r>
            </a:p>
          </p:txBody>
        </p:sp>
      </p:grpSp>
      <p:grpSp>
        <p:nvGrpSpPr>
          <p:cNvPr id="25" name="Group 24">
            <a:extLst>
              <a:ext uri="{FF2B5EF4-FFF2-40B4-BE49-F238E27FC236}">
                <a16:creationId xmlns:a16="http://schemas.microsoft.com/office/drawing/2014/main" id="{B48F93E4-FC12-4F96-A6C4-819516FCA287}"/>
              </a:ext>
            </a:extLst>
          </p:cNvPr>
          <p:cNvGrpSpPr/>
          <p:nvPr/>
        </p:nvGrpSpPr>
        <p:grpSpPr>
          <a:xfrm>
            <a:off x="1031109" y="2223911"/>
            <a:ext cx="5073992" cy="3372029"/>
            <a:chOff x="1031109" y="2223911"/>
            <a:chExt cx="5073992" cy="3372029"/>
          </a:xfrm>
        </p:grpSpPr>
        <p:grpSp>
          <p:nvGrpSpPr>
            <p:cNvPr id="52" name="Group 51">
              <a:extLst>
                <a:ext uri="{FF2B5EF4-FFF2-40B4-BE49-F238E27FC236}">
                  <a16:creationId xmlns:a16="http://schemas.microsoft.com/office/drawing/2014/main" id="{BF3DA549-1EE2-4878-BEE1-45014A7FB390}"/>
                </a:ext>
              </a:extLst>
            </p:cNvPr>
            <p:cNvGrpSpPr/>
            <p:nvPr/>
          </p:nvGrpSpPr>
          <p:grpSpPr>
            <a:xfrm>
              <a:off x="1031109" y="2846277"/>
              <a:ext cx="2748391" cy="2216519"/>
              <a:chOff x="1516408" y="2827760"/>
              <a:chExt cx="2748391" cy="2216519"/>
            </a:xfrm>
          </p:grpSpPr>
          <p:cxnSp>
            <p:nvCxnSpPr>
              <p:cNvPr id="53" name="Straight Connector 52">
                <a:extLst>
                  <a:ext uri="{FF2B5EF4-FFF2-40B4-BE49-F238E27FC236}">
                    <a16:creationId xmlns:a16="http://schemas.microsoft.com/office/drawing/2014/main" id="{26963B8C-3FD4-4E89-8C9A-EA1A7237B551}"/>
                  </a:ext>
                </a:extLst>
              </p:cNvPr>
              <p:cNvCxnSpPr>
                <a:endCxn id="55" idx="0"/>
              </p:cNvCxnSpPr>
              <p:nvPr/>
            </p:nvCxnSpPr>
            <p:spPr bwMode="auto">
              <a:xfrm>
                <a:off x="2857019" y="2827760"/>
                <a:ext cx="0" cy="1862733"/>
              </a:xfrm>
              <a:prstGeom prst="line">
                <a:avLst/>
              </a:prstGeom>
              <a:solidFill>
                <a:schemeClr val="accent1"/>
              </a:solidFill>
              <a:ln w="28575" cap="flat" cmpd="sng" algn="ctr">
                <a:solidFill>
                  <a:schemeClr val="tx1"/>
                </a:solidFill>
                <a:prstDash val="sysDot"/>
                <a:round/>
                <a:headEnd type="none" w="med" len="med"/>
                <a:tailEnd type="triangle" w="med" len="med"/>
              </a:ln>
              <a:effectLst/>
            </p:spPr>
          </p:cxnSp>
          <p:sp>
            <p:nvSpPr>
              <p:cNvPr id="55" name="Rectangle 12">
                <a:extLst>
                  <a:ext uri="{FF2B5EF4-FFF2-40B4-BE49-F238E27FC236}">
                    <a16:creationId xmlns:a16="http://schemas.microsoft.com/office/drawing/2014/main" id="{4CCE0E56-4D03-4579-9FDC-870380295035}"/>
                  </a:ext>
                </a:extLst>
              </p:cNvPr>
              <p:cNvSpPr>
                <a:spLocks noChangeArrowheads="1"/>
              </p:cNvSpPr>
              <p:nvPr/>
            </p:nvSpPr>
            <p:spPr bwMode="auto">
              <a:xfrm>
                <a:off x="1580632" y="4690493"/>
                <a:ext cx="2552773" cy="353786"/>
              </a:xfrm>
              <a:prstGeom prst="rect">
                <a:avLst/>
              </a:prstGeom>
              <a:solidFill>
                <a:srgbClr val="00B0F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Land Conservation</a:t>
                </a:r>
              </a:p>
            </p:txBody>
          </p:sp>
          <p:sp>
            <p:nvSpPr>
              <p:cNvPr id="57" name="Rectangle 49">
                <a:extLst>
                  <a:ext uri="{FF2B5EF4-FFF2-40B4-BE49-F238E27FC236}">
                    <a16:creationId xmlns:a16="http://schemas.microsoft.com/office/drawing/2014/main" id="{908FA149-3FB0-450F-B69C-4732DA3E1918}"/>
                  </a:ext>
                </a:extLst>
              </p:cNvPr>
              <p:cNvSpPr>
                <a:spLocks noChangeArrowheads="1"/>
              </p:cNvSpPr>
              <p:nvPr/>
            </p:nvSpPr>
            <p:spPr bwMode="auto">
              <a:xfrm>
                <a:off x="1680308" y="3778546"/>
                <a:ext cx="2301609"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Road Gravity</a:t>
                </a:r>
              </a:p>
            </p:txBody>
          </p:sp>
          <p:sp>
            <p:nvSpPr>
              <p:cNvPr id="58" name="Rectangle 49">
                <a:extLst>
                  <a:ext uri="{FF2B5EF4-FFF2-40B4-BE49-F238E27FC236}">
                    <a16:creationId xmlns:a16="http://schemas.microsoft.com/office/drawing/2014/main" id="{8842CB1A-6A5C-4656-8A6B-D793C46ED0BB}"/>
                  </a:ext>
                </a:extLst>
              </p:cNvPr>
              <p:cNvSpPr>
                <a:spLocks noChangeArrowheads="1"/>
              </p:cNvSpPr>
              <p:nvPr/>
            </p:nvSpPr>
            <p:spPr bwMode="auto">
              <a:xfrm>
                <a:off x="1680308" y="3377982"/>
                <a:ext cx="2301609" cy="323811"/>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Conservation Probability</a:t>
                </a:r>
              </a:p>
            </p:txBody>
          </p:sp>
          <p:sp>
            <p:nvSpPr>
              <p:cNvPr id="59" name="Rectangle 49">
                <a:extLst>
                  <a:ext uri="{FF2B5EF4-FFF2-40B4-BE49-F238E27FC236}">
                    <a16:creationId xmlns:a16="http://schemas.microsoft.com/office/drawing/2014/main" id="{FA24E182-B653-4742-81C9-4EBD52F8AAAA}"/>
                  </a:ext>
                </a:extLst>
              </p:cNvPr>
              <p:cNvSpPr>
                <a:spLocks noChangeArrowheads="1"/>
              </p:cNvSpPr>
              <p:nvPr/>
            </p:nvSpPr>
            <p:spPr bwMode="auto">
              <a:xfrm>
                <a:off x="1516408" y="2981620"/>
                <a:ext cx="2748391" cy="318294"/>
              </a:xfrm>
              <a:prstGeom prst="rect">
                <a:avLst/>
              </a:prstGeom>
              <a:solidFill>
                <a:srgbClr val="93BFFF"/>
              </a:solidFill>
              <a:ln w="9525" algn="ctr">
                <a:solidFill>
                  <a:schemeClr val="tx1"/>
                </a:solidFill>
                <a:round/>
                <a:headEnd/>
                <a:tailEnd/>
              </a:ln>
              <a:scene3d>
                <a:camera prst="perspectiveRelaxed"/>
                <a:lightRig rig="threePt" dir="t"/>
              </a:scene3d>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Unprotected</a:t>
                </a:r>
              </a:p>
            </p:txBody>
          </p:sp>
        </p:grpSp>
        <p:cxnSp>
          <p:nvCxnSpPr>
            <p:cNvPr id="68" name="Elbow Connector 108">
              <a:extLst>
                <a:ext uri="{FF2B5EF4-FFF2-40B4-BE49-F238E27FC236}">
                  <a16:creationId xmlns:a16="http://schemas.microsoft.com/office/drawing/2014/main" id="{68002611-016B-43B8-9B9D-3B9BAC1B1AD6}"/>
                </a:ext>
              </a:extLst>
            </p:cNvPr>
            <p:cNvCxnSpPr>
              <a:cxnSpLocks/>
              <a:stCxn id="134" idx="2"/>
              <a:endCxn id="71" idx="0"/>
            </p:cNvCxnSpPr>
            <p:nvPr/>
          </p:nvCxnSpPr>
          <p:spPr bwMode="auto">
            <a:xfrm rot="5400000">
              <a:off x="4077256" y="536300"/>
              <a:ext cx="340233" cy="3715456"/>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sp>
          <p:nvSpPr>
            <p:cNvPr id="71" name="Rectangle 7">
              <a:extLst>
                <a:ext uri="{FF2B5EF4-FFF2-40B4-BE49-F238E27FC236}">
                  <a16:creationId xmlns:a16="http://schemas.microsoft.com/office/drawing/2014/main" id="{43822F69-527F-4AD7-95D7-E1E9E3AB3478}"/>
                </a:ext>
              </a:extLst>
            </p:cNvPr>
            <p:cNvSpPr>
              <a:spLocks noChangeArrowheads="1"/>
            </p:cNvSpPr>
            <p:nvPr/>
          </p:nvSpPr>
          <p:spPr bwMode="auto">
            <a:xfrm>
              <a:off x="1113257" y="2564145"/>
              <a:ext cx="2552773" cy="318303"/>
            </a:xfrm>
            <a:prstGeom prst="rect">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Land Conservation Demand</a:t>
              </a:r>
            </a:p>
          </p:txBody>
        </p:sp>
        <p:cxnSp>
          <p:nvCxnSpPr>
            <p:cNvPr id="73" name="Elbow Connector 157">
              <a:extLst>
                <a:ext uri="{FF2B5EF4-FFF2-40B4-BE49-F238E27FC236}">
                  <a16:creationId xmlns:a16="http://schemas.microsoft.com/office/drawing/2014/main" id="{4A69DC7A-B5BC-4776-86A6-42325B1B9D34}"/>
                </a:ext>
              </a:extLst>
            </p:cNvPr>
            <p:cNvCxnSpPr>
              <a:cxnSpLocks/>
              <a:stCxn id="55" idx="2"/>
              <a:endCxn id="110" idx="0"/>
            </p:cNvCxnSpPr>
            <p:nvPr/>
          </p:nvCxnSpPr>
          <p:spPr bwMode="auto">
            <a:xfrm rot="16200000" flipH="1">
              <a:off x="3710593" y="3723922"/>
              <a:ext cx="533144" cy="3210891"/>
            </a:xfrm>
            <a:prstGeom prst="bentConnector3">
              <a:avLst>
                <a:gd name="adj1" fmla="val 41735"/>
              </a:avLst>
            </a:prstGeom>
            <a:solidFill>
              <a:schemeClr val="accent1"/>
            </a:solidFill>
            <a:ln w="12700" cap="flat" cmpd="sng" algn="ctr">
              <a:solidFill>
                <a:schemeClr val="tx1"/>
              </a:solidFill>
              <a:prstDash val="solid"/>
              <a:round/>
              <a:headEnd type="none" w="med" len="med"/>
              <a:tailEnd type="triangle"/>
            </a:ln>
            <a:effectLst/>
          </p:spPr>
        </p:cxnSp>
      </p:grpSp>
      <p:pic>
        <p:nvPicPr>
          <p:cNvPr id="60" name="Picture 59">
            <a:extLst>
              <a:ext uri="{FF2B5EF4-FFF2-40B4-BE49-F238E27FC236}">
                <a16:creationId xmlns:a16="http://schemas.microsoft.com/office/drawing/2014/main" id="{357F1AFA-6E33-431B-9D18-3162BD1843D2}"/>
              </a:ext>
            </a:extLst>
          </p:cNvPr>
          <p:cNvPicPr>
            <a:picLocks noChangeAspect="1"/>
          </p:cNvPicPr>
          <p:nvPr/>
        </p:nvPicPr>
        <p:blipFill rotWithShape="1">
          <a:blip r:embed="rId3"/>
          <a:srcRect l="4699" t="32798" r="86465" b="55420"/>
          <a:stretch/>
        </p:blipFill>
        <p:spPr>
          <a:xfrm>
            <a:off x="0" y="0"/>
            <a:ext cx="1003300" cy="939801"/>
          </a:xfrm>
          <a:prstGeom prst="rect">
            <a:avLst/>
          </a:prstGeom>
        </p:spPr>
      </p:pic>
    </p:spTree>
    <p:extLst>
      <p:ext uri="{BB962C8B-B14F-4D97-AF65-F5344CB8AC3E}">
        <p14:creationId xmlns:p14="http://schemas.microsoft.com/office/powerpoint/2010/main" val="34457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wipe(up)">
                                      <p:cBhvr>
                                        <p:cTn id="12" dur="500"/>
                                        <p:tgtEl>
                                          <p:spTgt spid="16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up)">
                                      <p:cBhvr>
                                        <p:cTn id="15" dur="5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wipe(up)">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wipe(up)">
                                      <p:cBhvr>
                                        <p:cTn id="25" dur="500"/>
                                        <p:tgtEl>
                                          <p:spTgt spid="174"/>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71"/>
                                        </p:tgtEl>
                                        <p:attrNameLst>
                                          <p:attrName>style.visibility</p:attrName>
                                        </p:attrNameLst>
                                      </p:cBhvr>
                                      <p:to>
                                        <p:strVal val="visible"/>
                                      </p:to>
                                    </p:set>
                                    <p:animEffect transition="in" filter="wipe(right)">
                                      <p:cBhvr>
                                        <p:cTn id="29" dur="500"/>
                                        <p:tgtEl>
                                          <p:spTgt spid="17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wipe(up)">
                                      <p:cBhvr>
                                        <p:cTn id="34" dur="500"/>
                                        <p:tgtEl>
                                          <p:spTgt spid="172"/>
                                        </p:tgtEl>
                                      </p:cBhvr>
                                    </p:animEffect>
                                  </p:childTnLst>
                                </p:cTn>
                              </p:par>
                              <p:par>
                                <p:cTn id="35" presetID="22" presetClass="entr" presetSubtype="1" fill="hold" nodeType="with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wipe(up)">
                                      <p:cBhvr>
                                        <p:cTn id="37" dur="500"/>
                                        <p:tgtEl>
                                          <p:spTgt spid="1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wipe(up)">
                                      <p:cBhvr>
                                        <p:cTn id="42" dur="500"/>
                                        <p:tgtEl>
                                          <p:spTgt spid="1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328EF-C2C8-4861-B0DA-8100FEBAF1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3851B0D-9C68-4D50-8F4C-D51E38A08771}"/>
              </a:ext>
            </a:extLst>
          </p:cNvPr>
          <p:cNvSpPr txBox="1">
            <a:spLocks/>
          </p:cNvSpPr>
          <p:nvPr/>
        </p:nvSpPr>
        <p:spPr>
          <a:xfrm>
            <a:off x="230700" y="158902"/>
            <a:ext cx="11816862" cy="6851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Multiple Stochastic Iterations</a:t>
            </a:r>
          </a:p>
        </p:txBody>
      </p:sp>
      <p:sp>
        <p:nvSpPr>
          <p:cNvPr id="24" name="Content Placeholder 2">
            <a:extLst>
              <a:ext uri="{FF2B5EF4-FFF2-40B4-BE49-F238E27FC236}">
                <a16:creationId xmlns:a16="http://schemas.microsoft.com/office/drawing/2014/main" id="{47ECFA17-AC0D-46ED-99A3-7BFB55CFBEC3}"/>
              </a:ext>
            </a:extLst>
          </p:cNvPr>
          <p:cNvSpPr txBox="1">
            <a:spLocks/>
          </p:cNvSpPr>
          <p:nvPr/>
        </p:nvSpPr>
        <p:spPr>
          <a:xfrm>
            <a:off x="6139131" y="2442521"/>
            <a:ext cx="5481424" cy="11659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county is simulated 101 times for each scenario and target year, i.e., 2025.</a:t>
            </a:r>
          </a:p>
        </p:txBody>
      </p:sp>
      <p:sp>
        <p:nvSpPr>
          <p:cNvPr id="14" name="Content Placeholder 2">
            <a:extLst>
              <a:ext uri="{FF2B5EF4-FFF2-40B4-BE49-F238E27FC236}">
                <a16:creationId xmlns:a16="http://schemas.microsoft.com/office/drawing/2014/main" id="{B9C13F69-DC87-44DB-A462-60451A7A3CC1}"/>
              </a:ext>
            </a:extLst>
          </p:cNvPr>
          <p:cNvSpPr txBox="1">
            <a:spLocks/>
          </p:cNvSpPr>
          <p:nvPr/>
        </p:nvSpPr>
        <p:spPr>
          <a:xfrm>
            <a:off x="6220587" y="4893626"/>
            <a:ext cx="4943856" cy="18052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Average of simulations by summary unit = future 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Relative Standard Deviation = estimate of uncertainty</a:t>
            </a:r>
          </a:p>
        </p:txBody>
      </p:sp>
      <p:pic>
        <p:nvPicPr>
          <p:cNvPr id="3" name="Picture 2">
            <a:extLst>
              <a:ext uri="{FF2B5EF4-FFF2-40B4-BE49-F238E27FC236}">
                <a16:creationId xmlns:a16="http://schemas.microsoft.com/office/drawing/2014/main" id="{0B3D49D3-8DCC-4D17-80B6-5836D084DD97}"/>
              </a:ext>
            </a:extLst>
          </p:cNvPr>
          <p:cNvPicPr>
            <a:picLocks noChangeAspect="1"/>
          </p:cNvPicPr>
          <p:nvPr/>
        </p:nvPicPr>
        <p:blipFill>
          <a:blip r:embed="rId2"/>
          <a:stretch>
            <a:fillRect/>
          </a:stretch>
        </p:blipFill>
        <p:spPr>
          <a:xfrm>
            <a:off x="571445" y="892492"/>
            <a:ext cx="5128260" cy="5646420"/>
          </a:xfrm>
          <a:prstGeom prst="rect">
            <a:avLst/>
          </a:prstGeom>
        </p:spPr>
      </p:pic>
      <p:pic>
        <p:nvPicPr>
          <p:cNvPr id="7" name="Picture 6">
            <a:extLst>
              <a:ext uri="{FF2B5EF4-FFF2-40B4-BE49-F238E27FC236}">
                <a16:creationId xmlns:a16="http://schemas.microsoft.com/office/drawing/2014/main" id="{32050E30-B5F2-4B00-8DF5-EEC308B3EC15}"/>
              </a:ext>
            </a:extLst>
          </p:cNvPr>
          <p:cNvPicPr>
            <a:picLocks noChangeAspect="1"/>
          </p:cNvPicPr>
          <p:nvPr/>
        </p:nvPicPr>
        <p:blipFill rotWithShape="1">
          <a:blip r:embed="rId3"/>
          <a:srcRect l="4699" t="32798" r="86465" b="55420"/>
          <a:stretch/>
        </p:blipFill>
        <p:spPr>
          <a:xfrm>
            <a:off x="0" y="0"/>
            <a:ext cx="1003300" cy="939801"/>
          </a:xfrm>
          <a:prstGeom prst="rect">
            <a:avLst/>
          </a:prstGeom>
        </p:spPr>
      </p:pic>
    </p:spTree>
    <p:extLst>
      <p:ext uri="{BB962C8B-B14F-4D97-AF65-F5344CB8AC3E}">
        <p14:creationId xmlns:p14="http://schemas.microsoft.com/office/powerpoint/2010/main" val="308974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1119</Words>
  <Application>Microsoft Office PowerPoint</Application>
  <PresentationFormat>Widescreen</PresentationFormat>
  <Paragraphs>345</Paragraphs>
  <Slides>41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The Chesapeake Bay Program Watershed Model Processes and Results</vt:lpstr>
      <vt:lpstr>PowerPoint Presentation</vt:lpstr>
      <vt:lpstr>Time-Averaged Model</vt:lpstr>
      <vt:lpstr>Time-Averaged Model</vt:lpstr>
      <vt:lpstr>PowerPoint Presentation</vt:lpstr>
      <vt:lpstr>PowerPoint Presentation</vt:lpstr>
      <vt:lpstr>PowerPoint Presentation</vt:lpstr>
      <vt:lpstr>PowerPoint Presentation</vt:lpstr>
      <vt:lpstr>PowerPoint Presentation</vt:lpstr>
      <vt:lpstr>Point Sources</vt:lpstr>
      <vt:lpstr>PowerPoint Presentation</vt:lpstr>
      <vt:lpstr>Atmospheric Deposition Model</vt:lpstr>
      <vt:lpstr>Atmospheric Deposition Model</vt:lpstr>
      <vt:lpstr>Fine-scale spatial analysis to improve sediment prediction</vt:lpstr>
      <vt:lpstr>Sources</vt:lpstr>
      <vt:lpstr>PowerPoint Presentation</vt:lpstr>
      <vt:lpstr>PowerPoint Presentation</vt:lpstr>
      <vt:lpstr>Soil P data – Lancaster</vt:lpstr>
      <vt:lpstr>Nitrogen in Groundwater</vt:lpstr>
      <vt:lpstr>Flowpath Lags</vt:lpstr>
      <vt:lpstr>Management Practices – BMP Panel Results</vt:lpstr>
      <vt:lpstr>BMPs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 stations with long-term data</vt:lpstr>
      <vt:lpstr>15 stations with long-term data</vt:lpstr>
      <vt:lpstr>319 5-year trends</vt:lpstr>
      <vt:lpstr>180 5-year trends</vt:lpstr>
      <vt:lpstr>PowerPoint Presentation</vt:lpstr>
      <vt:lpstr>PowerPoint Presentation</vt:lpstr>
      <vt:lpstr>PowerPoint Presentation</vt:lpstr>
      <vt:lpstr>PowerPoint Presentation</vt:lpstr>
      <vt:lpstr>Further investigation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Chesapeake Bay Program Watershed Model Processes and Results</dc:title>
  <dc:creator>Gary Shenk</dc:creator>
  <cp:lastModifiedBy>Gary Shenk</cp:lastModifiedBy>
  <cp:revision>22</cp:revision>
  <dcterms:created xsi:type="dcterms:W3CDTF">2019-12-16T14:53:13Z</dcterms:created>
  <dcterms:modified xsi:type="dcterms:W3CDTF">2019-12-17T21:00:31Z</dcterms:modified>
</cp:coreProperties>
</file>