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6" r:id="rId3"/>
    <p:sldMasterId id="2147483694" r:id="rId4"/>
  </p:sldMasterIdLst>
  <p:notesMasterIdLst>
    <p:notesMasterId r:id="rId23"/>
  </p:notesMasterIdLst>
  <p:sldIdLst>
    <p:sldId id="256" r:id="rId5"/>
    <p:sldId id="258" r:id="rId6"/>
    <p:sldId id="295" r:id="rId7"/>
    <p:sldId id="352" r:id="rId8"/>
    <p:sldId id="316" r:id="rId9"/>
    <p:sldId id="354" r:id="rId10"/>
    <p:sldId id="312" r:id="rId11"/>
    <p:sldId id="353" r:id="rId12"/>
    <p:sldId id="355" r:id="rId13"/>
    <p:sldId id="301" r:id="rId14"/>
    <p:sldId id="262" r:id="rId15"/>
    <p:sldId id="357" r:id="rId16"/>
    <p:sldId id="358" r:id="rId17"/>
    <p:sldId id="360" r:id="rId18"/>
    <p:sldId id="359" r:id="rId19"/>
    <p:sldId id="361" r:id="rId20"/>
    <p:sldId id="362" r:id="rId21"/>
    <p:sldId id="286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8" d="100"/>
          <a:sy n="88" d="100"/>
        </p:scale>
        <p:origin x="79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46466A-843B-4ECF-992A-94642392375B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182E6DD-6238-42F1-BC87-103958D6D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4E5F-F424-42EB-BF5E-8390FF3EAB87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1/22/2020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B8B6-9D46-4F87-BB90-EF791A1AF112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3AAFE-F4E6-48EB-BAE9-F9F023365C3D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3AAFE-F4E6-48EB-BAE9-F9F023365C3D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EC910-976F-41D7-ABE5-8249132841B6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4A2A4-7013-4D3B-888E-CE9D5533D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F4E5F-F424-42EB-BF5E-8390FF3EAB87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1/22/2020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FB8B6-9D46-4F87-BB90-EF791A1AF112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0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179BB6-39DF-4CF1-8839-03832405AF82}" type="slidenum">
              <a:rPr lang="en-US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0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179BB6-39DF-4CF1-8839-03832405AF82}" type="slidenum">
              <a:rPr lang="en-US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7B84E-7904-40F6-86D6-D56C84840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2"/>
          <a:stretch/>
        </p:blipFill>
        <p:spPr>
          <a:xfrm>
            <a:off x="0" y="37033"/>
            <a:ext cx="9144000" cy="6820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76401"/>
            <a:ext cx="8382000" cy="1447799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Connecting Soil Health </a:t>
            </a:r>
            <a:br>
              <a:rPr lang="en-US" dirty="0"/>
            </a:br>
            <a:r>
              <a:rPr lang="en-US" dirty="0"/>
              <a:t>and </a:t>
            </a:r>
            <a:r>
              <a:rPr lang="en-US"/>
              <a:t>Watershed Health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5029200"/>
            <a:ext cx="5105400" cy="1219200"/>
          </a:xfrm>
          <a:solidFill>
            <a:schemeClr val="bg1">
              <a:alpha val="5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Mark Tomer</a:t>
            </a:r>
          </a:p>
          <a:p>
            <a:r>
              <a:rPr lang="en-US" dirty="0">
                <a:solidFill>
                  <a:schemeClr val="tx1"/>
                </a:solidFill>
              </a:rPr>
              <a:t>USDA-Agricultural Research Service</a:t>
            </a:r>
          </a:p>
          <a:p>
            <a:r>
              <a:rPr lang="en-US" dirty="0">
                <a:solidFill>
                  <a:schemeClr val="tx1"/>
                </a:solidFill>
              </a:rPr>
              <a:t>Ames, Iowa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114300"/>
            <a:ext cx="4451350" cy="2357438"/>
          </a:xfrm>
        </p:spPr>
        <p:txBody>
          <a:bodyPr anchorCtr="1"/>
          <a:lstStyle/>
          <a:p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Changes in NO</a:t>
            </a:r>
            <a:r>
              <a:rPr lang="en-US" sz="32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3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-N and total P concentrations during a runoff event</a:t>
            </a:r>
          </a:p>
        </p:txBody>
      </p:sp>
      <p:pic>
        <p:nvPicPr>
          <p:cNvPr id="79875" name="Picture 3" descr="DSCN0708"/>
          <p:cNvPicPr>
            <a:picLocks noChangeAspect="1" noChangeArrowheads="1"/>
          </p:cNvPicPr>
          <p:nvPr/>
        </p:nvPicPr>
        <p:blipFill>
          <a:blip r:embed="rId3" cstate="print"/>
          <a:srcRect t="24875"/>
          <a:stretch>
            <a:fillRect/>
          </a:stretch>
        </p:blipFill>
        <p:spPr bwMode="auto">
          <a:xfrm>
            <a:off x="4760913" y="200025"/>
            <a:ext cx="42418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7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827088" y="2686050"/>
          <a:ext cx="7496175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SPW 8.0 Graph" r:id="rId4" imgW="9362520" imgH="4458600" progId="">
                  <p:embed/>
                </p:oleObj>
              </mc:Choice>
              <mc:Fallback>
                <p:oleObj name="SPW 8.0 Graph" r:id="rId4" imgW="9362520" imgH="44586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705"/>
                      <a:stretch>
                        <a:fillRect/>
                      </a:stretch>
                    </p:blipFill>
                    <p:spPr bwMode="auto">
                      <a:xfrm>
                        <a:off x="827088" y="2686050"/>
                        <a:ext cx="7496175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Nutrient Transport: </a:t>
            </a:r>
            <a:br>
              <a:rPr lang="en-US" dirty="0"/>
            </a:br>
            <a:r>
              <a:rPr lang="en-US" b="1" dirty="0"/>
              <a:t>General</a:t>
            </a:r>
            <a:r>
              <a:rPr lang="en-US" dirty="0"/>
              <a:t> Truths Contrasting N versus 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267200" cy="495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/>
              <a:t>Nitrogen:</a:t>
            </a:r>
          </a:p>
          <a:p>
            <a:r>
              <a:rPr lang="en-US" sz="2800" dirty="0"/>
              <a:t>Biologically complex</a:t>
            </a:r>
          </a:p>
          <a:p>
            <a:r>
              <a:rPr lang="en-US" sz="2800" dirty="0"/>
              <a:t>Dominant form is a gas</a:t>
            </a:r>
          </a:p>
          <a:p>
            <a:r>
              <a:rPr lang="en-US" sz="2800" dirty="0"/>
              <a:t>Easily leached from well-drained soils</a:t>
            </a:r>
          </a:p>
          <a:p>
            <a:r>
              <a:rPr lang="en-US" sz="2800" dirty="0"/>
              <a:t>Subsurface transport</a:t>
            </a:r>
          </a:p>
          <a:p>
            <a:r>
              <a:rPr lang="en-US" sz="2800" dirty="0"/>
              <a:t>Seasonally dynamic</a:t>
            </a:r>
          </a:p>
          <a:p>
            <a:r>
              <a:rPr lang="en-US" sz="2800" dirty="0"/>
              <a:t>Released from saturated soils as a gas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524000"/>
            <a:ext cx="4343400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Phosphorus: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Chemically complex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noProof="0" dirty="0"/>
              <a:t>Not any gaseous form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Strongly adsorbed in well-drained soils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Surface transport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Episodically dynamic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Released from saturated soils in dissolved form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E731C-BBD4-466D-9A84-FEA10380A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76200"/>
            <a:ext cx="3733800" cy="15128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65014E-8BFC-4A2C-A85F-B0AF72E5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90312"/>
            <a:ext cx="4182450" cy="6067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EE16A-57AB-4333-B96E-063D4362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49" y="1581071"/>
            <a:ext cx="3649051" cy="4940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CB44A-055E-442C-B473-DF779644E3A3}"/>
              </a:ext>
            </a:extLst>
          </p:cNvPr>
          <p:cNvSpPr txBox="1"/>
          <p:nvPr/>
        </p:nvSpPr>
        <p:spPr>
          <a:xfrm>
            <a:off x="2486548" y="5943600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No-tillage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E1DCE-7832-45A3-8D53-8FFCCB20C820}"/>
              </a:ext>
            </a:extLst>
          </p:cNvPr>
          <p:cNvSpPr txBox="1"/>
          <p:nvPr/>
        </p:nvSpPr>
        <p:spPr>
          <a:xfrm>
            <a:off x="6062965" y="5899926"/>
            <a:ext cx="270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Conservation crop rotation</a:t>
            </a:r>
          </a:p>
        </p:txBody>
      </p:sp>
    </p:spTree>
    <p:extLst>
      <p:ext uri="{BB962C8B-B14F-4D97-AF65-F5344CB8AC3E}">
        <p14:creationId xmlns:p14="http://schemas.microsoft.com/office/powerpoint/2010/main" val="338559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0471A8-E9D9-48D0-8EAF-6F564D906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39" y="0"/>
            <a:ext cx="52993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87D6A-8CCA-4970-A2BC-AA948801BC95}"/>
              </a:ext>
            </a:extLst>
          </p:cNvPr>
          <p:cNvSpPr txBox="1"/>
          <p:nvPr/>
        </p:nvSpPr>
        <p:spPr>
          <a:xfrm>
            <a:off x="304800" y="762000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Agricultural Conservation Planning Framework:</a:t>
            </a:r>
          </a:p>
          <a:p>
            <a:pPr algn="ctr"/>
            <a:r>
              <a:rPr lang="en-US" dirty="0"/>
              <a:t>A data-driven toolset for watershed conservation and landscape research</a:t>
            </a:r>
          </a:p>
        </p:txBody>
      </p:sp>
    </p:spTree>
    <p:extLst>
      <p:ext uri="{BB962C8B-B14F-4D97-AF65-F5344CB8AC3E}">
        <p14:creationId xmlns:p14="http://schemas.microsoft.com/office/powerpoint/2010/main" val="3720217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5B817E-574F-414C-A035-AEB3E478D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59" y="762000"/>
            <a:ext cx="3612543" cy="2651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48EF0-AF78-46AF-AC36-072FB8243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59" y="3495583"/>
            <a:ext cx="3623241" cy="2651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3AFA4-E48F-4190-BF76-38F5DF855CC6}"/>
              </a:ext>
            </a:extLst>
          </p:cNvPr>
          <p:cNvSpPr txBox="1"/>
          <p:nvPr/>
        </p:nvSpPr>
        <p:spPr>
          <a:xfrm>
            <a:off x="4397470" y="1483574"/>
            <a:ext cx="1244947" cy="1361911"/>
          </a:xfrm>
          <a:prstGeom prst="rect">
            <a:avLst/>
          </a:prstGeom>
          <a:solidFill>
            <a:srgbClr val="E5FC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latin typeface="Calibri" panose="020F0502020204030204" pitchFamily="34" charset="0"/>
              </a:rPr>
              <a:t>Define Watersheds to each stream segment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21C43-52D1-487E-BB3F-A25DE72A9582}"/>
              </a:ext>
            </a:extLst>
          </p:cNvPr>
          <p:cNvSpPr txBox="1"/>
          <p:nvPr/>
        </p:nvSpPr>
        <p:spPr>
          <a:xfrm>
            <a:off x="4322860" y="4574651"/>
            <a:ext cx="1319557" cy="854080"/>
          </a:xfrm>
          <a:prstGeom prst="rect">
            <a:avLst/>
          </a:prstGeom>
          <a:solidFill>
            <a:srgbClr val="E5FC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latin typeface="Calibri" panose="020F0502020204030204" pitchFamily="34" charset="0"/>
              </a:rPr>
              <a:t>Split watersheds by stream</a:t>
            </a:r>
          </a:p>
        </p:txBody>
      </p:sp>
      <p:sp>
        <p:nvSpPr>
          <p:cNvPr id="6" name="Down Arrow 12">
            <a:extLst>
              <a:ext uri="{FF2B5EF4-FFF2-40B4-BE49-F238E27FC236}">
                <a16:creationId xmlns:a16="http://schemas.microsoft.com/office/drawing/2014/main" id="{B4C457D9-B6A6-4091-88B1-06698C6B0C3D}"/>
              </a:ext>
            </a:extLst>
          </p:cNvPr>
          <p:cNvSpPr/>
          <p:nvPr/>
        </p:nvSpPr>
        <p:spPr>
          <a:xfrm>
            <a:off x="4957007" y="3221328"/>
            <a:ext cx="202070" cy="913349"/>
          </a:xfrm>
          <a:prstGeom prst="downArrow">
            <a:avLst/>
          </a:prstGeom>
          <a:solidFill>
            <a:srgbClr val="F3FE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1DE95D-DDB7-4499-ABBD-0C52FABAA234}"/>
              </a:ext>
            </a:extLst>
          </p:cNvPr>
          <p:cNvSpPr txBox="1">
            <a:spLocks/>
          </p:cNvSpPr>
          <p:nvPr/>
        </p:nvSpPr>
        <p:spPr>
          <a:xfrm>
            <a:off x="76200" y="-61976"/>
            <a:ext cx="8991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ACPF Version 3 -  Riparian catchments: </a:t>
            </a:r>
            <a:br>
              <a:rPr lang="en-US" sz="2400" dirty="0"/>
            </a:br>
            <a:r>
              <a:rPr lang="en-US" sz="2400" dirty="0"/>
              <a:t>Discretizing watersheds by riparian segment lengths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2841E-9F06-49E9-899D-A042C4BBB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3897916" cy="55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2CA4A5-DFF2-487C-A1EA-C1591F106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28" y="0"/>
            <a:ext cx="52968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85B249-B870-4B62-9137-696E88F6514C}"/>
              </a:ext>
            </a:extLst>
          </p:cNvPr>
          <p:cNvSpPr txBox="1"/>
          <p:nvPr/>
        </p:nvSpPr>
        <p:spPr>
          <a:xfrm>
            <a:off x="152400" y="533400"/>
            <a:ext cx="34641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results on landscape capacities-</a:t>
            </a:r>
            <a:br>
              <a:rPr lang="en-US" dirty="0"/>
            </a:b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Quantifying water storage capacities of different landscapes based on specific practices (flood water detention)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Quantifying densities at which different EOF practices can be placed (siting potentials)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Quantifying saturated buffer placements relative to distribution of tile drainage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Prioritizing locations where riparian buffers can treat disproportionate delivery of nutrients from cropland</a:t>
            </a:r>
          </a:p>
        </p:txBody>
      </p:sp>
    </p:spTree>
    <p:extLst>
      <p:ext uri="{BB962C8B-B14F-4D97-AF65-F5344CB8AC3E}">
        <p14:creationId xmlns:p14="http://schemas.microsoft.com/office/powerpoint/2010/main" val="4014853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8D83E-1C5C-4BF5-B274-974BCE5E7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05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3184-8DFB-4524-9278-F9E9695D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C9BB1-FE7F-44E5-8148-8C96D1CC6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Soil improvement has significant potential to reduce impacts of flood and drought.</a:t>
            </a:r>
          </a:p>
          <a:p>
            <a:r>
              <a:rPr lang="en-US" dirty="0"/>
              <a:t>Diversified crop rotations provide important options for soil improvement and addressing environmental trade-offs often associated with conservation management.</a:t>
            </a:r>
          </a:p>
          <a:p>
            <a:r>
              <a:rPr lang="en-US" dirty="0"/>
              <a:t>Analysis tools are available that enable researchers to develop a greater landscape-based cognizance of opportunities and challenges for soil and water conservation unique to any given watershed. </a:t>
            </a:r>
          </a:p>
        </p:txBody>
      </p:sp>
    </p:spTree>
    <p:extLst>
      <p:ext uri="{BB962C8B-B14F-4D97-AF65-F5344CB8AC3E}">
        <p14:creationId xmlns:p14="http://schemas.microsoft.com/office/powerpoint/2010/main" val="3897779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02" name="Picture 6" descr="P10101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4393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4130675"/>
            <a:ext cx="4089400" cy="1000125"/>
          </a:xfrm>
          <a:solidFill>
            <a:srgbClr val="D5C5A9">
              <a:alpha val="50000"/>
            </a:srgbClr>
          </a:solidFill>
          <a:ln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Images\TEMP\NRCSDC01018-histe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468562"/>
            <a:ext cx="6400800" cy="4389438"/>
          </a:xfrm>
          <a:prstGeom prst="rect">
            <a:avLst/>
          </a:prstGeom>
          <a:noFill/>
        </p:spPr>
      </p:pic>
      <p:pic>
        <p:nvPicPr>
          <p:cNvPr id="2053" name="Picture 5" descr="H:\Images\TEMP\NRCSOK01001-histe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938855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ankErosi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4650" y="2568575"/>
            <a:ext cx="6899275" cy="2236788"/>
            <a:chOff x="236" y="1618"/>
            <a:chExt cx="4346" cy="1409"/>
          </a:xfrm>
        </p:grpSpPr>
        <p:sp>
          <p:nvSpPr>
            <p:cNvPr id="31749" name="Freeform 4"/>
            <p:cNvSpPr>
              <a:spLocks/>
            </p:cNvSpPr>
            <p:nvPr/>
          </p:nvSpPr>
          <p:spPr bwMode="auto">
            <a:xfrm>
              <a:off x="236" y="2513"/>
              <a:ext cx="4300" cy="514"/>
            </a:xfrm>
            <a:custGeom>
              <a:avLst/>
              <a:gdLst>
                <a:gd name="T0" fmla="*/ 0 w 4300"/>
                <a:gd name="T1" fmla="*/ 514 h 514"/>
                <a:gd name="T2" fmla="*/ 822 w 4300"/>
                <a:gd name="T3" fmla="*/ 456 h 514"/>
                <a:gd name="T4" fmla="*/ 1581 w 4300"/>
                <a:gd name="T5" fmla="*/ 425 h 514"/>
                <a:gd name="T6" fmla="*/ 2283 w 4300"/>
                <a:gd name="T7" fmla="*/ 341 h 514"/>
                <a:gd name="T8" fmla="*/ 2764 w 4300"/>
                <a:gd name="T9" fmla="*/ 205 h 514"/>
                <a:gd name="T10" fmla="*/ 3267 w 4300"/>
                <a:gd name="T11" fmla="*/ 168 h 514"/>
                <a:gd name="T12" fmla="*/ 4142 w 4300"/>
                <a:gd name="T13" fmla="*/ 63 h 514"/>
                <a:gd name="T14" fmla="*/ 4215 w 4300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00"/>
                <a:gd name="T25" fmla="*/ 0 h 514"/>
                <a:gd name="T26" fmla="*/ 4300 w 4300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00" h="514">
                  <a:moveTo>
                    <a:pt x="0" y="514"/>
                  </a:moveTo>
                  <a:cubicBezTo>
                    <a:pt x="279" y="492"/>
                    <a:pt x="559" y="471"/>
                    <a:pt x="822" y="456"/>
                  </a:cubicBezTo>
                  <a:cubicBezTo>
                    <a:pt x="1085" y="441"/>
                    <a:pt x="1338" y="444"/>
                    <a:pt x="1581" y="425"/>
                  </a:cubicBezTo>
                  <a:cubicBezTo>
                    <a:pt x="1824" y="406"/>
                    <a:pt x="2086" y="378"/>
                    <a:pt x="2283" y="341"/>
                  </a:cubicBezTo>
                  <a:cubicBezTo>
                    <a:pt x="2480" y="304"/>
                    <a:pt x="2600" y="234"/>
                    <a:pt x="2764" y="205"/>
                  </a:cubicBezTo>
                  <a:cubicBezTo>
                    <a:pt x="2928" y="176"/>
                    <a:pt x="3037" y="192"/>
                    <a:pt x="3267" y="168"/>
                  </a:cubicBezTo>
                  <a:cubicBezTo>
                    <a:pt x="3497" y="144"/>
                    <a:pt x="3984" y="91"/>
                    <a:pt x="4142" y="63"/>
                  </a:cubicBezTo>
                  <a:cubicBezTo>
                    <a:pt x="4300" y="35"/>
                    <a:pt x="4257" y="17"/>
                    <a:pt x="4215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4213" name="Text Box 5"/>
            <p:cNvSpPr txBox="1">
              <a:spLocks noChangeArrowheads="1"/>
            </p:cNvSpPr>
            <p:nvPr/>
          </p:nvSpPr>
          <p:spPr bwMode="auto">
            <a:xfrm rot="-227444">
              <a:off x="696" y="2742"/>
              <a:ext cx="2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Pre-settlement soil surface</a:t>
              </a:r>
            </a:p>
          </p:txBody>
        </p:sp>
        <p:sp>
          <p:nvSpPr>
            <p:cNvPr id="31751" name="Line 6"/>
            <p:cNvSpPr>
              <a:spLocks noChangeShapeType="1"/>
            </p:cNvSpPr>
            <p:nvPr/>
          </p:nvSpPr>
          <p:spPr bwMode="auto">
            <a:xfrm flipH="1" flipV="1">
              <a:off x="3346" y="1618"/>
              <a:ext cx="31" cy="10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4215" name="Text Box 7"/>
            <p:cNvSpPr txBox="1">
              <a:spLocks noChangeArrowheads="1"/>
            </p:cNvSpPr>
            <p:nvPr/>
          </p:nvSpPr>
          <p:spPr bwMode="auto">
            <a:xfrm>
              <a:off x="3356" y="1637"/>
              <a:ext cx="122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Post-settlement</a:t>
              </a:r>
            </a:p>
            <a:p>
              <a:pPr>
                <a:defRPr/>
              </a:pPr>
              <a:r>
                <a:rPr 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alluvium</a:t>
              </a:r>
            </a:p>
          </p:txBody>
        </p:sp>
      </p:grp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3B844-50AE-4DA8-8B6F-5CD6A67C2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62" y="76200"/>
            <a:ext cx="5677876" cy="72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95692-BEB6-403E-928A-4F0852A2D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86" y="762000"/>
            <a:ext cx="6706914" cy="1362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165C6B-E342-49DA-A882-F1F0518E4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09800"/>
            <a:ext cx="7924800" cy="1362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7DA28-CDC9-4E8F-88BF-B1FC00C7D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467200"/>
            <a:ext cx="5701051" cy="33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7FEA8-0B9B-4566-8853-D5D45CE19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4343400"/>
            <a:ext cx="3834000" cy="1592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E7FE3-9F97-4A76-AFD8-30CAF981C817}"/>
              </a:ext>
            </a:extLst>
          </p:cNvPr>
          <p:cNvSpPr txBox="1"/>
          <p:nvPr/>
        </p:nvSpPr>
        <p:spPr>
          <a:xfrm>
            <a:off x="5181600" y="4004846"/>
            <a:ext cx="11464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Disclaimer:</a:t>
            </a:r>
          </a:p>
        </p:txBody>
      </p:sp>
    </p:spTree>
    <p:extLst>
      <p:ext uri="{BB962C8B-B14F-4D97-AF65-F5344CB8AC3E}">
        <p14:creationId xmlns:p14="http://schemas.microsoft.com/office/powerpoint/2010/main" val="212601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75"/>
            <a:ext cx="9144000" cy="1085850"/>
          </a:xfrm>
        </p:spPr>
        <p:txBody>
          <a:bodyPr/>
          <a:lstStyle/>
          <a:p>
            <a:r>
              <a:rPr lang="en-US" sz="4000"/>
              <a:t>Deep Loess Research Station: Watersheds &amp; Experimental design</a:t>
            </a:r>
          </a:p>
        </p:txBody>
      </p:sp>
      <p:pic>
        <p:nvPicPr>
          <p:cNvPr id="347139" name="Picture 3" descr="D:\Images\Treynor\ws1234_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44700"/>
            <a:ext cx="9144000" cy="4813300"/>
          </a:xfrm>
          <a:prstGeom prst="rect">
            <a:avLst/>
          </a:prstGeom>
          <a:noFill/>
        </p:spPr>
      </p:pic>
      <p:sp>
        <p:nvSpPr>
          <p:cNvPr id="347140" name="Text Box 4"/>
          <p:cNvSpPr txBox="1">
            <a:spLocks noChangeArrowheads="1"/>
          </p:cNvSpPr>
          <p:nvPr/>
        </p:nvSpPr>
        <p:spPr bwMode="auto">
          <a:xfrm>
            <a:off x="714375" y="1457325"/>
            <a:ext cx="22399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00"/>
                </a:solidFill>
                <a:latin typeface="Arial" pitchFamily="34" charset="0"/>
              </a:rPr>
              <a:t>Conventional Tillage: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00"/>
                </a:solidFill>
                <a:latin typeface="Arial" pitchFamily="34" charset="0"/>
              </a:rPr>
              <a:t>1971-1995</a:t>
            </a:r>
          </a:p>
        </p:txBody>
      </p:sp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5895975" y="1455738"/>
            <a:ext cx="1517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00"/>
                </a:solidFill>
                <a:latin typeface="Arial" pitchFamily="34" charset="0"/>
              </a:rPr>
              <a:t>Ridge Tillage: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00"/>
                </a:solidFill>
                <a:latin typeface="Arial" pitchFamily="34" charset="0"/>
              </a:rPr>
              <a:t>1971-1995</a:t>
            </a: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5613400" y="3702050"/>
            <a:ext cx="1404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pitchFamily="34" charset="0"/>
              </a:rPr>
              <a:t>(plus terraces)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8735AC-F8AE-4B7F-B996-7A54E17B8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2" y="76200"/>
            <a:ext cx="6790276" cy="876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8E8426-D3B2-46AD-B811-75B19FE83B08}"/>
              </a:ext>
            </a:extLst>
          </p:cNvPr>
          <p:cNvSpPr txBox="1"/>
          <p:nvPr/>
        </p:nvSpPr>
        <p:spPr>
          <a:xfrm>
            <a:off x="609601" y="11430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conservation watershed showed lower bulk density (by 0.08 Mg m</a:t>
            </a:r>
            <a:r>
              <a:rPr lang="en-US" baseline="30000" dirty="0"/>
              <a:t>-3</a:t>
            </a:r>
            <a:r>
              <a:rPr lang="en-US" dirty="0"/>
              <a:t>), and higher organic carbon content (by 0.42% mass).</a:t>
            </a:r>
          </a:p>
          <a:p>
            <a:r>
              <a:rPr lang="en-US" dirty="0"/>
              <a:t>Implications for field water contents?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30A84-A184-40E1-8D57-B0F28BA3A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01100"/>
            <a:ext cx="3174975" cy="448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1728F3-54DF-4530-B70D-F0525ED95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975" y="2834721"/>
            <a:ext cx="4125150" cy="33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22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4000"/>
            <a:ext cx="9144000" cy="1143000"/>
          </a:xfrm>
        </p:spPr>
        <p:txBody>
          <a:bodyPr/>
          <a:lstStyle/>
          <a:p>
            <a:r>
              <a:rPr lang="en-US" sz="4000" dirty="0">
                <a:latin typeface="Arial" pitchFamily="34" charset="0"/>
              </a:rPr>
              <a:t>Effect of conservation practices on stream hydrology: flow duration curves</a:t>
            </a:r>
          </a:p>
        </p:txBody>
      </p:sp>
      <p:pic>
        <p:nvPicPr>
          <p:cNvPr id="351235" name="Picture 3"/>
          <p:cNvPicPr>
            <a:picLocks noChangeAspect="1" noChangeArrowheads="1"/>
          </p:cNvPicPr>
          <p:nvPr/>
        </p:nvPicPr>
        <p:blipFill>
          <a:blip r:embed="rId2" cstate="print"/>
          <a:srcRect l="21664" t="3429" r="16383" b="87997"/>
          <a:stretch>
            <a:fillRect/>
          </a:stretch>
        </p:blipFill>
        <p:spPr bwMode="auto">
          <a:xfrm>
            <a:off x="2220913" y="1746250"/>
            <a:ext cx="48641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125663"/>
            <a:ext cx="4567238" cy="4194175"/>
            <a:chOff x="2832" y="1330"/>
            <a:chExt cx="2877" cy="2642"/>
          </a:xfrm>
        </p:grpSpPr>
        <p:pic>
          <p:nvPicPr>
            <p:cNvPr id="35123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t="11290" r="2902"/>
            <a:stretch>
              <a:fillRect/>
            </a:stretch>
          </p:blipFill>
          <p:spPr bwMode="auto">
            <a:xfrm>
              <a:off x="2832" y="1874"/>
              <a:ext cx="2877" cy="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1238" name="Rectangle 6"/>
            <p:cNvSpPr>
              <a:spLocks noChangeArrowheads="1"/>
            </p:cNvSpPr>
            <p:nvPr/>
          </p:nvSpPr>
          <p:spPr bwMode="auto">
            <a:xfrm>
              <a:off x="3231" y="1330"/>
              <a:ext cx="239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>
                  <a:solidFill>
                    <a:srgbClr val="FFFFFF"/>
                  </a:solidFill>
                  <a:latin typeface="Arial" pitchFamily="34" charset="0"/>
                </a:rPr>
                <a:t>baseflow</a:t>
              </a:r>
            </a:p>
          </p:txBody>
        </p:sp>
        <p:sp>
          <p:nvSpPr>
            <p:cNvPr id="351239" name="Text Box 7"/>
            <p:cNvSpPr txBox="1">
              <a:spLocks noChangeArrowheads="1"/>
            </p:cNvSpPr>
            <p:nvPr/>
          </p:nvSpPr>
          <p:spPr bwMode="auto">
            <a:xfrm rot="1337854">
              <a:off x="3431" y="2925"/>
              <a:ext cx="10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FF00"/>
                  </a:solidFill>
                  <a:latin typeface="Arial" pitchFamily="34" charset="0"/>
                </a:rPr>
                <a:t>Conventional-till</a:t>
              </a:r>
            </a:p>
          </p:txBody>
        </p:sp>
        <p:sp>
          <p:nvSpPr>
            <p:cNvPr id="351240" name="Text Box 8"/>
            <p:cNvSpPr txBox="1">
              <a:spLocks noChangeArrowheads="1"/>
            </p:cNvSpPr>
            <p:nvPr/>
          </p:nvSpPr>
          <p:spPr bwMode="auto">
            <a:xfrm rot="1749419">
              <a:off x="3687" y="2351"/>
              <a:ext cx="6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FF00"/>
                  </a:solidFill>
                  <a:latin typeface="Arial" pitchFamily="34" charset="0"/>
                </a:rPr>
                <a:t>Ridge-till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14850" y="2146300"/>
            <a:ext cx="4899025" cy="4186238"/>
            <a:chOff x="0" y="1330"/>
            <a:chExt cx="3086" cy="2637"/>
          </a:xfrm>
        </p:grpSpPr>
        <p:pic>
          <p:nvPicPr>
            <p:cNvPr id="35124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 t="7574"/>
            <a:stretch>
              <a:fillRect/>
            </a:stretch>
          </p:blipFill>
          <p:spPr bwMode="auto">
            <a:xfrm>
              <a:off x="0" y="1868"/>
              <a:ext cx="3086" cy="2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1243" name="Rectangle 11"/>
            <p:cNvSpPr>
              <a:spLocks noChangeArrowheads="1"/>
            </p:cNvSpPr>
            <p:nvPr/>
          </p:nvSpPr>
          <p:spPr bwMode="auto">
            <a:xfrm>
              <a:off x="429" y="1330"/>
              <a:ext cx="237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>
                  <a:solidFill>
                    <a:srgbClr val="FFFFFF"/>
                  </a:solidFill>
                  <a:latin typeface="Arial" pitchFamily="34" charset="0"/>
                </a:rPr>
                <a:t>runoff</a:t>
              </a:r>
            </a:p>
          </p:txBody>
        </p:sp>
        <p:sp>
          <p:nvSpPr>
            <p:cNvPr id="351244" name="Text Box 12"/>
            <p:cNvSpPr txBox="1">
              <a:spLocks noChangeArrowheads="1"/>
            </p:cNvSpPr>
            <p:nvPr/>
          </p:nvSpPr>
          <p:spPr bwMode="auto">
            <a:xfrm rot="2812107">
              <a:off x="662" y="2698"/>
              <a:ext cx="10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FF00"/>
                  </a:solidFill>
                  <a:latin typeface="Arial" pitchFamily="34" charset="0"/>
                </a:rPr>
                <a:t>Conventional-till</a:t>
              </a:r>
            </a:p>
          </p:txBody>
        </p:sp>
        <p:sp>
          <p:nvSpPr>
            <p:cNvPr id="351245" name="Text Box 13"/>
            <p:cNvSpPr txBox="1">
              <a:spLocks noChangeArrowheads="1"/>
            </p:cNvSpPr>
            <p:nvPr/>
          </p:nvSpPr>
          <p:spPr bwMode="auto">
            <a:xfrm rot="1055169">
              <a:off x="539" y="3167"/>
              <a:ext cx="6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FF00"/>
                  </a:solidFill>
                  <a:latin typeface="Arial" pitchFamily="34" charset="0"/>
                </a:rPr>
                <a:t>Ridge-till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4372B-F8F9-4DFF-9603-3366EF30E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4" y="304800"/>
            <a:ext cx="8736976" cy="755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C8282B-B78D-4BF4-A962-99756578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799" y="1600200"/>
            <a:ext cx="4954601" cy="3740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99A61-B6CC-4331-B5D4-435CC8A02A5F}"/>
              </a:ext>
            </a:extLst>
          </p:cNvPr>
          <p:cNvSpPr txBox="1"/>
          <p:nvPr/>
        </p:nvSpPr>
        <p:spPr>
          <a:xfrm>
            <a:off x="838200" y="5638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each of four droughts, baseflow recovered more rapidly in watersheds under conservation tillage than those under conventional tillage</a:t>
            </a:r>
          </a:p>
        </p:txBody>
      </p:sp>
    </p:spTree>
    <p:extLst>
      <p:ext uri="{BB962C8B-B14F-4D97-AF65-F5344CB8AC3E}">
        <p14:creationId xmlns:p14="http://schemas.microsoft.com/office/powerpoint/2010/main" val="66257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54CC0-9A78-4BB1-B52E-07285F4A8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631" y="138074"/>
            <a:ext cx="5350569" cy="6567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B03B0C-E462-46C3-93CF-8B80D9AE7E7D}"/>
              </a:ext>
            </a:extLst>
          </p:cNvPr>
          <p:cNvSpPr txBox="1"/>
          <p:nvPr/>
        </p:nvSpPr>
        <p:spPr>
          <a:xfrm>
            <a:off x="228600" y="762000"/>
            <a:ext cx="3260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Impact of management change:</a:t>
            </a:r>
          </a:p>
          <a:p>
            <a:endParaRPr lang="en-US" dirty="0"/>
          </a:p>
          <a:p>
            <a:r>
              <a:rPr lang="en-US" dirty="0"/>
              <a:t>Conventionally tilled watersheds both converted to no-tillage in 1996, </a:t>
            </a:r>
          </a:p>
          <a:p>
            <a:endParaRPr lang="en-US" dirty="0"/>
          </a:p>
          <a:p>
            <a:r>
              <a:rPr lang="en-US" dirty="0"/>
              <a:t>With a Corn-soybean rotation in W1,  and a</a:t>
            </a:r>
            <a:br>
              <a:rPr lang="en-US" dirty="0"/>
            </a:br>
            <a:endParaRPr lang="en-US" dirty="0"/>
          </a:p>
          <a:p>
            <a:r>
              <a:rPr lang="en-US" dirty="0"/>
              <a:t>Six-year (CSCAAA) rotation in W2</a:t>
            </a:r>
          </a:p>
        </p:txBody>
      </p:sp>
    </p:spTree>
    <p:extLst>
      <p:ext uri="{BB962C8B-B14F-4D97-AF65-F5344CB8AC3E}">
        <p14:creationId xmlns:p14="http://schemas.microsoft.com/office/powerpoint/2010/main" val="3917838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MT">
      <a:dk1>
        <a:sysClr val="windowText" lastClr="000000"/>
      </a:dk1>
      <a:lt1>
        <a:srgbClr val="FFFF00"/>
      </a:lt1>
      <a:dk2>
        <a:srgbClr val="1F497D"/>
      </a:dk2>
      <a:lt2>
        <a:srgbClr val="E8E9CD"/>
      </a:lt2>
      <a:accent1>
        <a:srgbClr val="4F81BD"/>
      </a:accent1>
      <a:accent2>
        <a:srgbClr val="C0504D"/>
      </a:accent2>
      <a:accent3>
        <a:srgbClr val="00B050"/>
      </a:accent3>
      <a:accent4>
        <a:srgbClr val="7030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NSTLwater">
  <a:themeElements>
    <a:clrScheme name="">
      <a:dk1>
        <a:srgbClr val="808080"/>
      </a:dk1>
      <a:lt1>
        <a:srgbClr val="FFFF00"/>
      </a:lt1>
      <a:dk2>
        <a:srgbClr val="000066"/>
      </a:dk2>
      <a:lt2>
        <a:srgbClr val="FFFFFF"/>
      </a:lt2>
      <a:accent1>
        <a:srgbClr val="00CC99"/>
      </a:accent1>
      <a:accent2>
        <a:srgbClr val="3333CC"/>
      </a:accent2>
      <a:accent3>
        <a:srgbClr val="AAAAB8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STLwat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STLwat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STLwa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NSTLwater">
  <a:themeElements>
    <a:clrScheme name="">
      <a:dk1>
        <a:srgbClr val="808080"/>
      </a:dk1>
      <a:lt1>
        <a:srgbClr val="FFFF00"/>
      </a:lt1>
      <a:dk2>
        <a:srgbClr val="000066"/>
      </a:dk2>
      <a:lt2>
        <a:srgbClr val="FFFFFF"/>
      </a:lt2>
      <a:accent1>
        <a:srgbClr val="00CC99"/>
      </a:accent1>
      <a:accent2>
        <a:srgbClr val="3333CC"/>
      </a:accent2>
      <a:accent3>
        <a:srgbClr val="AAAAB8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STLwat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STLwat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STLwa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Lwa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376</Words>
  <Application>Microsoft Office PowerPoint</Application>
  <PresentationFormat>On-screen Show (4:3)</PresentationFormat>
  <Paragraphs>63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2_Office Theme</vt:lpstr>
      <vt:lpstr>3_NSTLwater</vt:lpstr>
      <vt:lpstr>7_NSTLwater</vt:lpstr>
      <vt:lpstr>SPW 8.0 Graph</vt:lpstr>
      <vt:lpstr>Connecting Soil Health  and Watershed Health</vt:lpstr>
      <vt:lpstr>PowerPoint Presentation</vt:lpstr>
      <vt:lpstr>PowerPoint Presentation</vt:lpstr>
      <vt:lpstr>PowerPoint Presentation</vt:lpstr>
      <vt:lpstr>Deep Loess Research Station: Watersheds &amp; Experimental design</vt:lpstr>
      <vt:lpstr>PowerPoint Presentation</vt:lpstr>
      <vt:lpstr>Effect of conservation practices on stream hydrology: flow duration curves</vt:lpstr>
      <vt:lpstr>PowerPoint Presentation</vt:lpstr>
      <vt:lpstr>PowerPoint Presentation</vt:lpstr>
      <vt:lpstr>Changes in NO3-N and total P concentrations during a runoff event</vt:lpstr>
      <vt:lpstr>Nutrient Transport:  General Truths Contrasting N versus 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Tomer</dc:creator>
  <cp:lastModifiedBy>Tomer, Mark</cp:lastModifiedBy>
  <cp:revision>114</cp:revision>
  <dcterms:created xsi:type="dcterms:W3CDTF">2011-11-29T16:18:46Z</dcterms:created>
  <dcterms:modified xsi:type="dcterms:W3CDTF">2020-01-23T03:09:57Z</dcterms:modified>
</cp:coreProperties>
</file>