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65" r:id="rId2"/>
    <p:sldId id="301" r:id="rId3"/>
    <p:sldId id="304" r:id="rId4"/>
    <p:sldId id="302" r:id="rId5"/>
    <p:sldId id="292" r:id="rId6"/>
    <p:sldId id="306" r:id="rId7"/>
    <p:sldId id="297" r:id="rId8"/>
    <p:sldId id="305" r:id="rId9"/>
    <p:sldId id="307" r:id="rId10"/>
    <p:sldId id="308" r:id="rId11"/>
    <p:sldId id="295" r:id="rId12"/>
    <p:sldId id="309" r:id="rId13"/>
    <p:sldId id="296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46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91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837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783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14729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057674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00620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743566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>
      <p:cViewPr>
        <p:scale>
          <a:sx n="100" d="100"/>
          <a:sy n="100" d="100"/>
        </p:scale>
        <p:origin x="898" y="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D8C384-8CC3-0C49-844C-FC9C7E28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729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anja/Documents/5-resources/ppt/2018%20ppt-with%20R/new/working%20files/graphics_HD-title-maroon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0550"/>
            <a:ext cx="8001000" cy="857250"/>
          </a:xfrm>
        </p:spPr>
        <p:txBody>
          <a:bodyPr/>
          <a:lstStyle>
            <a:lvl1pPr algn="l">
              <a:defRPr>
                <a:solidFill>
                  <a:srgbClr val="7A001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190750"/>
            <a:ext cx="8001000" cy="4572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800">
                <a:solidFill>
                  <a:srgbClr val="FFFFFF"/>
                </a:solidFill>
              </a:defRPr>
            </a:lvl2pPr>
            <a:lvl3pPr marL="685891" indent="0">
              <a:buNone/>
              <a:defRPr sz="1800">
                <a:solidFill>
                  <a:srgbClr val="FFFFFF"/>
                </a:solidFill>
              </a:defRPr>
            </a:lvl3pPr>
            <a:lvl4pPr marL="1028837" indent="0">
              <a:buNone/>
              <a:defRPr sz="1800">
                <a:solidFill>
                  <a:srgbClr val="FFFFFF"/>
                </a:solidFill>
              </a:defRPr>
            </a:lvl4pPr>
            <a:lvl5pPr marL="1371783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Presenter/unit/department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647950"/>
            <a:ext cx="8001000" cy="381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200">
                <a:solidFill>
                  <a:srgbClr val="FFFFFF"/>
                </a:solidFill>
              </a:defRPr>
            </a:lvl2pPr>
            <a:lvl3pPr marL="685891" indent="0">
              <a:buNone/>
              <a:defRPr sz="1200">
                <a:solidFill>
                  <a:srgbClr val="FFFFFF"/>
                </a:solidFill>
              </a:defRPr>
            </a:lvl3pPr>
            <a:lvl4pPr marL="1028837" indent="0">
              <a:buNone/>
              <a:defRPr sz="1200">
                <a:solidFill>
                  <a:srgbClr val="FFFFFF"/>
                </a:solidFill>
              </a:defRPr>
            </a:lvl4pPr>
            <a:lvl5pPr marL="137178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3" name="graphics_HD-title-maroon.png" descr="/Users/ranja/Documents/5-resources/ppt/2018 ppt-with R/new/working files/graphics_HD-title-maroon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470"/>
            <a:ext cx="9144000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9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ranja/Documents/5-resources/ppt/2018%20ppt-with%20R/new/working%20files/graphics_HD-M-maroon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graphics_HD-M-maroon.png" descr="/Users/ranja/Documents/5-resources/ppt/2018 ppt-with R/new/working files/graphics_HD-M-maroon.png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2035"/>
            <a:ext cx="9144000" cy="291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0">
          <a:solidFill>
            <a:srgbClr val="7A001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5pPr>
      <a:lvl6pPr marL="342946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6pPr>
      <a:lvl7pPr marL="68589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7pPr>
      <a:lvl8pPr marL="1028837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8pPr>
      <a:lvl9pPr marL="1371783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209" indent="-257209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557287" indent="-21434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100">
          <a:solidFill>
            <a:srgbClr val="595959"/>
          </a:solidFill>
          <a:latin typeface="+mn-lt"/>
          <a:ea typeface="ＭＳ Ｐゴシック" charset="0"/>
        </a:defRPr>
      </a:lvl2pPr>
      <a:lvl3pPr marL="857364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1800">
          <a:solidFill>
            <a:srgbClr val="595959"/>
          </a:solidFill>
          <a:latin typeface="+mn-lt"/>
          <a:ea typeface="ＭＳ Ｐゴシック" charset="0"/>
        </a:defRPr>
      </a:lvl3pPr>
      <a:lvl4pPr marL="1200310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1500">
          <a:solidFill>
            <a:srgbClr val="595959"/>
          </a:solidFill>
          <a:latin typeface="+mn-lt"/>
          <a:ea typeface="ＭＳ Ｐゴシック" charset="0"/>
        </a:defRPr>
      </a:lvl4pPr>
      <a:lvl5pPr marL="1543256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rgbClr val="595959"/>
          </a:solidFill>
          <a:latin typeface="+mn-lt"/>
          <a:ea typeface="ＭＳ Ｐゴシック" charset="0"/>
        </a:defRPr>
      </a:lvl5pPr>
      <a:lvl6pPr marL="1886201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147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2093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039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90550"/>
            <a:ext cx="8382000" cy="857250"/>
          </a:xfrm>
        </p:spPr>
        <p:txBody>
          <a:bodyPr/>
          <a:lstStyle/>
          <a:p>
            <a:pPr algn="ctr"/>
            <a:r>
              <a:rPr lang="en-US" sz="3600" b="1" dirty="0"/>
              <a:t>Drainage requirements to maintain soil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809750"/>
            <a:ext cx="9144000" cy="4572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Jeff Strock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Southwest Research and </a:t>
            </a:r>
            <a:r>
              <a:rPr lang="en-US" dirty="0" smtClean="0">
                <a:solidFill>
                  <a:schemeClr val="tx1"/>
                </a:solidFill>
              </a:rPr>
              <a:t>Outreach </a:t>
            </a:r>
            <a:r>
              <a:rPr lang="en-US" dirty="0">
                <a:solidFill>
                  <a:schemeClr val="tx1"/>
                </a:solidFill>
              </a:rPr>
              <a:t>Center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Lamberton</a:t>
            </a:r>
            <a:r>
              <a:rPr lang="en-US" dirty="0">
                <a:solidFill>
                  <a:schemeClr val="tx1"/>
                </a:solidFill>
              </a:rPr>
              <a:t>, MN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r="16483"/>
          <a:stretch/>
        </p:blipFill>
        <p:spPr>
          <a:xfrm>
            <a:off x="7239000" y="3713071"/>
            <a:ext cx="1271533" cy="146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8352597" y="4352097"/>
            <a:ext cx="13981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Source: Northwest MN Arts Council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256731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Linking Soil and Watershed Health to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In-field and Edge-of-Field Water Management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23-24, 2020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5833"/>
          <a:stretch/>
        </p:blipFill>
        <p:spPr>
          <a:xfrm>
            <a:off x="152399" y="133348"/>
            <a:ext cx="1584979" cy="1814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343150"/>
            <a:ext cx="4027170" cy="2190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56046"/>
            <a:ext cx="2876550" cy="1564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22806"/>
          <a:stretch/>
        </p:blipFill>
        <p:spPr>
          <a:xfrm>
            <a:off x="6939812" y="457677"/>
            <a:ext cx="1564481" cy="156448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6781800" y="2952750"/>
            <a:ext cx="158012" cy="158012"/>
          </a:xfrm>
          <a:prstGeom prst="rect">
            <a:avLst/>
          </a:prstGeom>
          <a:noFill/>
          <a:ln w="285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9531"/>
            <a:ext cx="2876550" cy="156448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5109210" y="617220"/>
            <a:ext cx="285750" cy="293370"/>
          </a:xfrm>
          <a:custGeom>
            <a:avLst/>
            <a:gdLst>
              <a:gd name="connsiteX0" fmla="*/ 0 w 285750"/>
              <a:gd name="connsiteY0" fmla="*/ 205740 h 293370"/>
              <a:gd name="connsiteX1" fmla="*/ 0 w 285750"/>
              <a:gd name="connsiteY1" fmla="*/ 289560 h 293370"/>
              <a:gd name="connsiteX2" fmla="*/ 156210 w 285750"/>
              <a:gd name="connsiteY2" fmla="*/ 293370 h 293370"/>
              <a:gd name="connsiteX3" fmla="*/ 182880 w 285750"/>
              <a:gd name="connsiteY3" fmla="*/ 236220 h 293370"/>
              <a:gd name="connsiteX4" fmla="*/ 224790 w 285750"/>
              <a:gd name="connsiteY4" fmla="*/ 171450 h 293370"/>
              <a:gd name="connsiteX5" fmla="*/ 255270 w 285750"/>
              <a:gd name="connsiteY5" fmla="*/ 121920 h 293370"/>
              <a:gd name="connsiteX6" fmla="*/ 278130 w 285750"/>
              <a:gd name="connsiteY6" fmla="*/ 68580 h 293370"/>
              <a:gd name="connsiteX7" fmla="*/ 285750 w 285750"/>
              <a:gd name="connsiteY7" fmla="*/ 0 h 293370"/>
              <a:gd name="connsiteX8" fmla="*/ 217170 w 285750"/>
              <a:gd name="connsiteY8" fmla="*/ 3810 h 293370"/>
              <a:gd name="connsiteX9" fmla="*/ 217170 w 285750"/>
              <a:gd name="connsiteY9" fmla="*/ 3810 h 293370"/>
              <a:gd name="connsiteX10" fmla="*/ 156210 w 285750"/>
              <a:gd name="connsiteY10" fmla="*/ 30480 h 293370"/>
              <a:gd name="connsiteX11" fmla="*/ 156210 w 285750"/>
              <a:gd name="connsiteY11" fmla="*/ 137160 h 293370"/>
              <a:gd name="connsiteX12" fmla="*/ 76200 w 285750"/>
              <a:gd name="connsiteY12" fmla="*/ 137160 h 293370"/>
              <a:gd name="connsiteX13" fmla="*/ 68580 w 285750"/>
              <a:gd name="connsiteY13" fmla="*/ 156210 h 293370"/>
              <a:gd name="connsiteX14" fmla="*/ 72390 w 285750"/>
              <a:gd name="connsiteY14" fmla="*/ 217170 h 293370"/>
              <a:gd name="connsiteX15" fmla="*/ 0 w 285750"/>
              <a:gd name="connsiteY15" fmla="*/ 20574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750" h="293370">
                <a:moveTo>
                  <a:pt x="0" y="205740"/>
                </a:moveTo>
                <a:lnTo>
                  <a:pt x="0" y="289560"/>
                </a:lnTo>
                <a:lnTo>
                  <a:pt x="156210" y="293370"/>
                </a:lnTo>
                <a:lnTo>
                  <a:pt x="182880" y="236220"/>
                </a:lnTo>
                <a:lnTo>
                  <a:pt x="224790" y="171450"/>
                </a:lnTo>
                <a:lnTo>
                  <a:pt x="255270" y="121920"/>
                </a:lnTo>
                <a:lnTo>
                  <a:pt x="278130" y="68580"/>
                </a:lnTo>
                <a:lnTo>
                  <a:pt x="285750" y="0"/>
                </a:lnTo>
                <a:lnTo>
                  <a:pt x="217170" y="3810"/>
                </a:lnTo>
                <a:lnTo>
                  <a:pt x="217170" y="3810"/>
                </a:lnTo>
                <a:lnTo>
                  <a:pt x="156210" y="30480"/>
                </a:lnTo>
                <a:lnTo>
                  <a:pt x="156210" y="137160"/>
                </a:lnTo>
                <a:lnTo>
                  <a:pt x="76200" y="137160"/>
                </a:lnTo>
                <a:lnTo>
                  <a:pt x="68580" y="156210"/>
                </a:lnTo>
                <a:lnTo>
                  <a:pt x="72390" y="217170"/>
                </a:lnTo>
                <a:lnTo>
                  <a:pt x="0" y="205740"/>
                </a:lnTo>
                <a:close/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 bwMode="auto">
          <a:xfrm flipH="1">
            <a:off x="944888" y="1948146"/>
            <a:ext cx="1" cy="3950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3" idx="3"/>
            <a:endCxn id="4" idx="1"/>
          </p:cNvCxnSpPr>
          <p:nvPr/>
        </p:nvCxnSpPr>
        <p:spPr bwMode="auto">
          <a:xfrm>
            <a:off x="4179569" y="3438287"/>
            <a:ext cx="84963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endCxn id="4" idx="3"/>
          </p:cNvCxnSpPr>
          <p:nvPr/>
        </p:nvCxnSpPr>
        <p:spPr bwMode="auto">
          <a:xfrm rot="5400000">
            <a:off x="7215307" y="1814393"/>
            <a:ext cx="2314337" cy="93345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8504293" y="1123949"/>
            <a:ext cx="3349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endCxn id="8" idx="3"/>
          </p:cNvCxnSpPr>
          <p:nvPr/>
        </p:nvCxnSpPr>
        <p:spPr bwMode="auto">
          <a:xfrm flipH="1" flipV="1">
            <a:off x="6229350" y="1121772"/>
            <a:ext cx="628650" cy="2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791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2353" r="32353"/>
          <a:stretch/>
        </p:blipFill>
        <p:spPr>
          <a:xfrm>
            <a:off x="1524000" y="438150"/>
            <a:ext cx="2720579" cy="404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8150"/>
            <a:ext cx="267004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Proper water management (aka tile drainage) in the root zone is necessary to maintain adequate soil water conditions for:</a:t>
            </a:r>
          </a:p>
          <a:p>
            <a:pPr lvl="1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plant growth and optimum yield.</a:t>
            </a:r>
            <a:endParaRPr lang="en-US" sz="14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soil biological communities and biological function.</a:t>
            </a:r>
          </a:p>
          <a:p>
            <a:pPr lvl="1"/>
            <a:endParaRPr lang="en-US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There is a need for interdisciplinary collaboration in order to address the complex interactions among soil, water, plant and microbiological realms.</a:t>
            </a:r>
          </a:p>
          <a:p>
            <a:endParaRPr lang="en-US" sz="2000" dirty="0"/>
          </a:p>
          <a:p>
            <a:r>
              <a:rPr lang="en-US" sz="2000" dirty="0" smtClean="0"/>
              <a:t>Don’t forget about scale.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28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57350" y="37453"/>
            <a:ext cx="5829300" cy="85725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1650" y="742951"/>
            <a:ext cx="5600700" cy="37410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428751"/>
            <a:ext cx="2857500" cy="206409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253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 smtClean="0"/>
              <a:t>Comment on phosphorus in tile drainage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2982" y="742950"/>
            <a:ext cx="4572000" cy="4114800"/>
          </a:xfrm>
        </p:spPr>
        <p:txBody>
          <a:bodyPr/>
          <a:lstStyle/>
          <a:p>
            <a:pPr marL="547688" indent="-411163">
              <a:lnSpc>
                <a:spcPct val="90000"/>
              </a:lnSpc>
            </a:pPr>
            <a:r>
              <a:rPr lang="en-US" altLang="en-US" sz="2000" dirty="0"/>
              <a:t>Elevated P loss from drainage system; some plausible explanations</a:t>
            </a:r>
            <a:r>
              <a:rPr lang="en-US" altLang="en-US" sz="2000" dirty="0" smtClean="0"/>
              <a:t>: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Soil texture?</a:t>
            </a:r>
            <a:endParaRPr lang="en-US" altLang="en-US" dirty="0"/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Plant available soil P?</a:t>
            </a:r>
            <a:endParaRPr lang="en-US" altLang="en-US" dirty="0"/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History of manure applications?</a:t>
            </a:r>
            <a:endParaRPr lang="en-US" altLang="en-US" dirty="0"/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Artifact </a:t>
            </a:r>
            <a:r>
              <a:rPr lang="en-US" altLang="en-US" dirty="0"/>
              <a:t>of new tile drainage?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Preferential flow?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Reductive dissolution of P?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Mineralization of SOM?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Dissolution of P minerals?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Sorption/desorption of P from sediment in tiles?</a:t>
            </a:r>
          </a:p>
          <a:p>
            <a:pPr marL="928688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Microbial reduction?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67486"/>
            <a:ext cx="3810000" cy="28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water management (aka tile drainage) in the root zone is necessary to maintain adequate soil water conditions for:</a:t>
            </a:r>
          </a:p>
          <a:p>
            <a:pPr lvl="1"/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plant growth and optimum yield.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soil biological communities and biological function.</a:t>
            </a:r>
          </a:p>
          <a:p>
            <a:pPr lvl="1"/>
            <a:endParaRPr lang="en-US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It is not a matter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or </a:t>
            </a:r>
            <a:r>
              <a:rPr lang="en-US" dirty="0" smtClean="0">
                <a:cs typeface="Times New Roman" panose="02020603050405020304" pitchFamily="18" charset="0"/>
              </a:rPr>
              <a:t>but rather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and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" y="1276350"/>
            <a:ext cx="2430780" cy="3436620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>
            <a:off x="7208520" y="1169670"/>
            <a:ext cx="1554480" cy="1554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plant production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~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food security and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biodiversity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5292931" y="2236470"/>
            <a:ext cx="1554480" cy="1554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OM // nutrient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cycling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000000"/>
                </a:solidFill>
              </a:rPr>
              <a:t>~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resource use efficiency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72817" y="3181350"/>
            <a:ext cx="1554480" cy="1554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habitat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for biological activity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000000"/>
                </a:solidFill>
              </a:rPr>
              <a:t>~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biodiversity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284720" y="3181350"/>
            <a:ext cx="1554480" cy="1554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filter and buffer for water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~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water security, flood protection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72817" y="1169670"/>
            <a:ext cx="1554480" cy="1554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carbon sequestration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~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climate security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function</a:t>
            </a:r>
            <a:endParaRPr lang="en-US" dirty="0"/>
          </a:p>
        </p:txBody>
      </p:sp>
      <p:sp>
        <p:nvSpPr>
          <p:cNvPr id="3" name="Down Arrow 2"/>
          <p:cNvSpPr>
            <a:spLocks noChangeAspect="1"/>
          </p:cNvSpPr>
          <p:nvPr/>
        </p:nvSpPr>
        <p:spPr bwMode="auto">
          <a:xfrm rot="16200000">
            <a:off x="2230472" y="2735620"/>
            <a:ext cx="1453912" cy="518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752667" y="2267703"/>
            <a:ext cx="614894" cy="40176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27297" y="1761275"/>
            <a:ext cx="2335503" cy="4107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722151" y="2288980"/>
            <a:ext cx="535637" cy="32079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744627" y="3392674"/>
            <a:ext cx="568418" cy="3240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827297" y="3385961"/>
            <a:ext cx="535637" cy="32079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849125" y="4005821"/>
            <a:ext cx="2408663" cy="2053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050057" y="2772969"/>
            <a:ext cx="0" cy="40838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01000" y="2772968"/>
            <a:ext cx="0" cy="40838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859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soil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Resistance</a:t>
            </a:r>
            <a:r>
              <a:rPr lang="en-US" dirty="0" smtClean="0"/>
              <a:t> is defined as the capacity to resist change due to an in imposed disturbance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Resilience</a:t>
            </a:r>
            <a:r>
              <a:rPr lang="en-US" dirty="0" smtClean="0"/>
              <a:t> is defined as the capacity to return to a pre-disturbed/stressed condition.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371600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8753" y="4229100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Mark </a:t>
            </a:r>
            <a:r>
              <a:rPr lang="en-US" sz="1100" dirty="0" err="1" smtClean="0"/>
              <a:t>Tomer</a:t>
            </a:r>
            <a:r>
              <a:rPr lang="en-US" sz="1100" dirty="0" smtClean="0"/>
              <a:t>, 1/23/20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45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85" y="57150"/>
            <a:ext cx="8862801" cy="4773452"/>
            <a:chOff x="130385" y="57150"/>
            <a:chExt cx="8862801" cy="4773452"/>
          </a:xfrm>
        </p:grpSpPr>
        <p:grpSp>
          <p:nvGrpSpPr>
            <p:cNvPr id="13" name="Group 12"/>
            <p:cNvGrpSpPr/>
            <p:nvPr/>
          </p:nvGrpSpPr>
          <p:grpSpPr>
            <a:xfrm>
              <a:off x="130385" y="57150"/>
              <a:ext cx="8862801" cy="1226731"/>
              <a:chOff x="130385" y="57150"/>
              <a:chExt cx="8862801" cy="1226731"/>
            </a:xfrm>
          </p:grpSpPr>
          <p:sp>
            <p:nvSpPr>
              <p:cNvPr id="3" name="Oval 2"/>
              <p:cNvSpPr>
                <a:spLocks noChangeAspect="1"/>
              </p:cNvSpPr>
              <p:nvPr/>
            </p:nvSpPr>
            <p:spPr bwMode="auto">
              <a:xfrm>
                <a:off x="130385" y="85765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physical properties</a:t>
                </a: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AWC and soil water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retention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 bwMode="auto">
              <a:xfrm>
                <a:off x="1407832" y="85765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gas exchange</a:t>
                </a: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O</a:t>
                </a:r>
                <a:r>
                  <a:rPr kumimoji="0" lang="en-US" sz="10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and CO</a:t>
                </a:r>
                <a:r>
                  <a:rPr kumimoji="0" lang="en-US" sz="1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</a:t>
                </a:r>
                <a:endParaRPr kumimoji="0" lang="en-US" sz="1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 bwMode="auto">
              <a:xfrm>
                <a:off x="3962728" y="85765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microbial activity</a:t>
                </a: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WFPS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60% &amp; 80%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2685280" y="78234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carbon mgmt.</a:t>
                </a: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structure,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kumimoji="0" lang="en-US" sz="10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aggreg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.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5240176" y="78234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plant disease</a:t>
                </a: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water logging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7795072" y="57150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root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growth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water logging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6517624" y="57150"/>
                <a:ext cx="1198114" cy="119811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rPr>
                  <a:t>soil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rPr>
                  <a:t>temp.</a:t>
                </a: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aseline="0" dirty="0" smtClean="0">
                    <a:solidFill>
                      <a:srgbClr val="000000"/>
                    </a:solidFill>
                  </a:rPr>
                  <a:t>~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SWC, thermal conductivity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643343" y="1289152"/>
              <a:ext cx="1725676" cy="1756074"/>
              <a:chOff x="4643343" y="1289152"/>
              <a:chExt cx="1725676" cy="1756074"/>
            </a:xfrm>
          </p:grpSpPr>
          <p:sp>
            <p:nvSpPr>
              <p:cNvPr id="15" name="Hexagon 14"/>
              <p:cNvSpPr>
                <a:spLocks noChangeAspect="1"/>
              </p:cNvSpPr>
              <p:nvPr/>
            </p:nvSpPr>
            <p:spPr bwMode="auto">
              <a:xfrm>
                <a:off x="4708426" y="1504950"/>
                <a:ext cx="1463774" cy="1294055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management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disturbance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63447" y="1289152"/>
                <a:ext cx="7537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pH, liming</a:t>
                </a:r>
                <a:endParaRPr lang="en-US" sz="1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63447" y="2799005"/>
                <a:ext cx="8370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compaction</a:t>
                </a:r>
                <a:endParaRPr lang="en-US" sz="1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3665710">
                <a:off x="5897833" y="1655319"/>
                <a:ext cx="5180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tillage</a:t>
                </a:r>
                <a:endParaRPr lang="en-US" sz="1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7747146">
                <a:off x="5832173" y="2347814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</a:t>
                </a:r>
                <a:r>
                  <a:rPr lang="en-US" sz="1000" dirty="0" smtClean="0"/>
                  <a:t>ropping</a:t>
                </a:r>
              </a:p>
              <a:p>
                <a:r>
                  <a:rPr lang="en-US" sz="1000" dirty="0" smtClean="0"/>
                  <a:t> system</a:t>
                </a:r>
                <a:endParaRPr lang="en-US" sz="1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779651">
                <a:off x="4438495" y="2437658"/>
                <a:ext cx="6735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nutrients</a:t>
                </a:r>
                <a:endParaRPr lang="en-US" sz="1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7850852">
                <a:off x="4479356" y="1624080"/>
                <a:ext cx="5741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texture</a:t>
                </a:r>
                <a:endParaRPr lang="en-US" sz="10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63566" y="1276350"/>
              <a:ext cx="1858107" cy="1909963"/>
              <a:chOff x="4510912" y="1289152"/>
              <a:chExt cx="1858107" cy="1909963"/>
            </a:xfrm>
          </p:grpSpPr>
          <p:sp>
            <p:nvSpPr>
              <p:cNvPr id="24" name="Hexagon 23"/>
              <p:cNvSpPr>
                <a:spLocks noChangeAspect="1"/>
              </p:cNvSpPr>
              <p:nvPr/>
            </p:nvSpPr>
            <p:spPr bwMode="auto">
              <a:xfrm>
                <a:off x="4708426" y="1504950"/>
                <a:ext cx="1463774" cy="1294055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environmental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disturbance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62567" y="1289152"/>
                <a:ext cx="3626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fire</a:t>
                </a:r>
                <a:endParaRPr lang="en-US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63447" y="2799005"/>
                <a:ext cx="604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wet-dry</a:t>
                </a:r>
              </a:p>
              <a:p>
                <a:pPr algn="ctr"/>
                <a:r>
                  <a:rPr lang="en-US" sz="1000" dirty="0" smtClean="0"/>
                  <a:t>cycles</a:t>
                </a:r>
                <a:endParaRPr lang="en-US" sz="1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3818925">
                <a:off x="5816081" y="1655319"/>
                <a:ext cx="6815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acid rain</a:t>
                </a:r>
                <a:endParaRPr lang="en-US" sz="1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7747146">
                <a:off x="5841791" y="2347814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hot-cold</a:t>
                </a:r>
              </a:p>
              <a:p>
                <a:pPr algn="ctr"/>
                <a:r>
                  <a:rPr lang="en-US" sz="1000" dirty="0" smtClean="0"/>
                  <a:t>cycles</a:t>
                </a:r>
                <a:endParaRPr lang="en-US" sz="1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3779651">
                <a:off x="4285209" y="2353135"/>
                <a:ext cx="8515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freeze-thaw</a:t>
                </a:r>
              </a:p>
              <a:p>
                <a:pPr algn="ctr"/>
                <a:r>
                  <a:rPr lang="en-US" sz="1000" dirty="0" smtClean="0"/>
                  <a:t>cycles</a:t>
                </a:r>
                <a:endParaRPr lang="en-US" sz="1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7850852">
                <a:off x="4674088" y="16240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rot="17850852">
              <a:off x="2435679" y="1624079"/>
              <a:ext cx="934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flood-drought</a:t>
              </a:r>
              <a:endParaRPr lang="en-US" sz="10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561638" y="3426703"/>
              <a:ext cx="4127974" cy="299837"/>
              <a:chOff x="2365111" y="3497058"/>
              <a:chExt cx="4127974" cy="299837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2365111" y="3497058"/>
                <a:ext cx="2057400" cy="299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4435685" y="3497058"/>
                <a:ext cx="2057400" cy="299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559302" y="3114283"/>
              <a:ext cx="4127974" cy="299837"/>
              <a:chOff x="2365111" y="3497058"/>
              <a:chExt cx="4127974" cy="299837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2365111" y="3497058"/>
                <a:ext cx="2057400" cy="299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435685" y="3497058"/>
                <a:ext cx="2057400" cy="2998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964582" y="309688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resistance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64748" y="3096881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resilience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30115" y="3412849"/>
              <a:ext cx="92044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 smtClean="0"/>
                <a:t>tolerance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34478" y="3434334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adaptation</a:t>
              </a:r>
              <a:endParaRPr lang="en-US" sz="1400" dirty="0"/>
            </a:p>
          </p:txBody>
        </p:sp>
        <p:sp>
          <p:nvSpPr>
            <p:cNvPr id="46" name="Regular Pentagon 45"/>
            <p:cNvSpPr>
              <a:spLocks noChangeAspect="1"/>
            </p:cNvSpPr>
            <p:nvPr/>
          </p:nvSpPr>
          <p:spPr bwMode="auto">
            <a:xfrm>
              <a:off x="3876659" y="3536547"/>
              <a:ext cx="1358758" cy="1294055"/>
            </a:xfrm>
            <a:prstGeom prst="pent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84794" y="3790950"/>
              <a:ext cx="918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ecosystem</a:t>
              </a:r>
            </a:p>
            <a:p>
              <a:pPr algn="ctr"/>
              <a:r>
                <a:rPr lang="en-US" sz="1200" dirty="0" smtClean="0"/>
                <a:t> function, </a:t>
              </a:r>
            </a:p>
            <a:p>
              <a:pPr algn="ctr"/>
              <a:r>
                <a:rPr lang="en-US" sz="1200" dirty="0" smtClean="0"/>
                <a:t>services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64484" y="4584182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productivity</a:t>
              </a:r>
              <a:endParaRPr 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9466470">
              <a:off x="3871471" y="3566891"/>
              <a:ext cx="7441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regulation</a:t>
              </a:r>
              <a:endParaRPr lang="en-US" sz="10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096645">
              <a:off x="4704839" y="3582962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cycles</a:t>
              </a:r>
              <a:endParaRPr 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4324833">
              <a:off x="3717451" y="435177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</a:t>
              </a:r>
              <a:r>
                <a:rPr lang="en-US" sz="1000" dirty="0" smtClean="0"/>
                <a:t>ate</a:t>
              </a:r>
              <a:endParaRPr 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7299701">
              <a:off x="4895429" y="4329738"/>
              <a:ext cx="6319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process</a:t>
              </a:r>
              <a:endParaRPr 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99437" y="3853812"/>
              <a:ext cx="12234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S</a:t>
              </a:r>
              <a:r>
                <a:rPr lang="en-US" dirty="0" smtClean="0"/>
                <a:t>c</a:t>
              </a:r>
              <a:r>
                <a:rPr lang="en-US" sz="2800" dirty="0" smtClean="0"/>
                <a:t>a</a:t>
              </a:r>
              <a:r>
                <a:rPr lang="en-US" sz="4400" dirty="0" smtClean="0"/>
                <a:t>l</a:t>
              </a:r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087822" y="2058690"/>
              <a:ext cx="1617569" cy="161756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7425873" y="2685885"/>
              <a:ext cx="970541" cy="97054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7708947" y="3248159"/>
              <a:ext cx="404392" cy="40439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288" y="3415400"/>
            <a:ext cx="25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Importance of drainage</a:t>
            </a:r>
          </a:p>
          <a:p>
            <a:r>
              <a:rPr lang="en-US" dirty="0" smtClean="0"/>
              <a:t>beyond agronomics and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2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Disturbances and </a:t>
            </a:r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Disturbance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631156"/>
            <a:ext cx="4645027" cy="2963466"/>
          </a:xfrm>
        </p:spPr>
        <p:txBody>
          <a:bodyPr/>
          <a:lstStyle/>
          <a:p>
            <a:r>
              <a:rPr lang="en-US" sz="2000" dirty="0"/>
              <a:t>Extreme precipitation: </a:t>
            </a:r>
          </a:p>
          <a:p>
            <a:pPr lvl="1"/>
            <a:r>
              <a:rPr lang="en-US" dirty="0" smtClean="0"/>
              <a:t>wetting-drying cycles // flooding // drought</a:t>
            </a:r>
            <a:endParaRPr lang="en-US" dirty="0"/>
          </a:p>
          <a:p>
            <a:r>
              <a:rPr lang="en-US" sz="2000" dirty="0"/>
              <a:t>Extreme temperature:</a:t>
            </a:r>
          </a:p>
          <a:p>
            <a:pPr lvl="1"/>
            <a:r>
              <a:rPr lang="en-US" dirty="0"/>
              <a:t>hot-cold // freeze-thaw cycles</a:t>
            </a:r>
          </a:p>
          <a:p>
            <a:r>
              <a:rPr lang="en-US" sz="2000" dirty="0"/>
              <a:t>Nutrient availability </a:t>
            </a:r>
            <a:r>
              <a:rPr lang="en-US" sz="1200" dirty="0"/>
              <a:t>(macro and micro nutrients)</a:t>
            </a:r>
            <a:endParaRPr lang="en-US" sz="2000" dirty="0"/>
          </a:p>
          <a:p>
            <a:pPr lvl="1"/>
            <a:r>
              <a:rPr lang="en-US" dirty="0"/>
              <a:t>deficit – </a:t>
            </a:r>
            <a:r>
              <a:rPr lang="en-US" dirty="0" smtClean="0"/>
              <a:t>excess</a:t>
            </a:r>
          </a:p>
          <a:p>
            <a:pPr lvl="1"/>
            <a:r>
              <a:rPr lang="en-US" dirty="0" smtClean="0"/>
              <a:t>Inorganic amendments // organic amendments</a:t>
            </a:r>
            <a:endParaRPr lang="en-US" dirty="0"/>
          </a:p>
          <a:p>
            <a:r>
              <a:rPr lang="en-US" dirty="0" smtClean="0"/>
              <a:t>Compaction</a:t>
            </a:r>
          </a:p>
          <a:p>
            <a:r>
              <a:rPr lang="en-US" dirty="0" smtClean="0"/>
              <a:t>Fire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1631156"/>
            <a:ext cx="4041775" cy="2963466"/>
          </a:xfrm>
        </p:spPr>
        <p:txBody>
          <a:bodyPr/>
          <a:lstStyle/>
          <a:p>
            <a:r>
              <a:rPr lang="en-US" dirty="0"/>
              <a:t>Respiration</a:t>
            </a:r>
          </a:p>
          <a:p>
            <a:r>
              <a:rPr lang="en-US" dirty="0"/>
              <a:t>Enzyme activity</a:t>
            </a:r>
          </a:p>
          <a:p>
            <a:r>
              <a:rPr lang="en-US" dirty="0"/>
              <a:t>Microbial growth rates</a:t>
            </a:r>
          </a:p>
          <a:p>
            <a:r>
              <a:rPr lang="en-US" dirty="0"/>
              <a:t>Microbial biomass </a:t>
            </a:r>
            <a:r>
              <a:rPr lang="en-US" dirty="0" smtClean="0"/>
              <a:t>carbon</a:t>
            </a:r>
            <a:endParaRPr lang="en-US" dirty="0"/>
          </a:p>
          <a:p>
            <a:r>
              <a:rPr lang="en-US" dirty="0"/>
              <a:t>Fungal </a:t>
            </a:r>
            <a:r>
              <a:rPr lang="en-US" dirty="0" smtClean="0"/>
              <a:t>growth rates</a:t>
            </a:r>
            <a:endParaRPr lang="en-US" dirty="0"/>
          </a:p>
          <a:p>
            <a:r>
              <a:rPr lang="en-US" dirty="0" smtClean="0"/>
              <a:t>Soil structure/aggregate stability</a:t>
            </a:r>
            <a:endParaRPr lang="en-US" dirty="0"/>
          </a:p>
          <a:p>
            <a:r>
              <a:rPr lang="en-US" dirty="0" smtClean="0"/>
              <a:t>Decomposition rates</a:t>
            </a:r>
          </a:p>
          <a:p>
            <a:r>
              <a:rPr lang="en-US" dirty="0" smtClean="0"/>
              <a:t>Water availability</a:t>
            </a:r>
            <a:endParaRPr lang="en-US" dirty="0"/>
          </a:p>
          <a:p>
            <a:r>
              <a:rPr lang="en-US" dirty="0" smtClean="0"/>
              <a:t>Nitrification </a:t>
            </a:r>
            <a:r>
              <a:rPr lang="en-US" dirty="0"/>
              <a:t>// </a:t>
            </a:r>
            <a:r>
              <a:rPr lang="en-US" dirty="0" smtClean="0"/>
              <a:t>Denitrification </a:t>
            </a:r>
            <a:r>
              <a:rPr lang="en-US" dirty="0"/>
              <a:t>rates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35" y="4893571"/>
            <a:ext cx="3837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B.S. Griffiths and L. </a:t>
            </a:r>
            <a:r>
              <a:rPr lang="en-US" sz="800" dirty="0" err="1" smtClean="0">
                <a:solidFill>
                  <a:schemeClr val="bg1"/>
                </a:solidFill>
              </a:rPr>
              <a:t>Philippot</a:t>
            </a:r>
            <a:r>
              <a:rPr lang="en-US" sz="800" dirty="0" smtClean="0">
                <a:solidFill>
                  <a:schemeClr val="bg1"/>
                </a:solidFill>
              </a:rPr>
              <a:t>, FEMS Microbiology Reviews, (2013), 37:112-129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3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857250"/>
          </a:xfrm>
        </p:spPr>
        <p:txBody>
          <a:bodyPr/>
          <a:lstStyle/>
          <a:p>
            <a:r>
              <a:rPr lang="en-US" dirty="0" smtClean="0"/>
              <a:t>Soil Water Content and Microbial Activity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000" r="10000"/>
          <a:stretch/>
        </p:blipFill>
        <p:spPr>
          <a:xfrm>
            <a:off x="4038600" y="1375550"/>
            <a:ext cx="4953183" cy="28496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0223"/>
            <a:ext cx="3810000" cy="2960254"/>
          </a:xfrm>
        </p:spPr>
      </p:pic>
      <p:sp>
        <p:nvSpPr>
          <p:cNvPr id="14" name="TextBox 13"/>
          <p:cNvSpPr txBox="1"/>
          <p:nvPr/>
        </p:nvSpPr>
        <p:spPr>
          <a:xfrm>
            <a:off x="228600" y="4306953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Conceptual relationship between percent water filled pore space (</a:t>
            </a:r>
            <a:r>
              <a:rPr lang="en-US" sz="1000" dirty="0" smtClean="0"/>
              <a:t>WFPS) </a:t>
            </a:r>
            <a:r>
              <a:rPr lang="en-US" sz="1000" dirty="0"/>
              <a:t>and relative biogeochemical process rates. (Adapted from Linn and Doran, 1984, and Lohse et al., 2009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35464" y="422515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Relationships between </a:t>
            </a:r>
            <a:r>
              <a:rPr lang="en-US" sz="1000" dirty="0" smtClean="0"/>
              <a:t>the decomposition constant with temperatures </a:t>
            </a:r>
            <a:r>
              <a:rPr lang="en-US" sz="1000" dirty="0"/>
              <a:t>and moisture </a:t>
            </a:r>
            <a:r>
              <a:rPr lang="en-US" sz="1000" dirty="0" smtClean="0"/>
              <a:t>classes of 79 soils across Italy. (From </a:t>
            </a:r>
            <a:r>
              <a:rPr lang="en-US" sz="1000" dirty="0"/>
              <a:t>Alessandro </a:t>
            </a:r>
            <a:r>
              <a:rPr lang="en-US" sz="1000" dirty="0" err="1" smtClean="0"/>
              <a:t>Petraglia</a:t>
            </a:r>
            <a:r>
              <a:rPr lang="en-US" sz="1000" dirty="0" smtClean="0"/>
              <a:t> et al., 2019)</a:t>
            </a:r>
            <a:endParaRPr lang="en-US" sz="400" dirty="0"/>
          </a:p>
        </p:txBody>
      </p:sp>
      <p:sp>
        <p:nvSpPr>
          <p:cNvPr id="2" name="Oval 1"/>
          <p:cNvSpPr>
            <a:spLocks noChangeAspect="1"/>
          </p:cNvSpPr>
          <p:nvPr/>
        </p:nvSpPr>
        <p:spPr bwMode="auto">
          <a:xfrm>
            <a:off x="5105400" y="1581150"/>
            <a:ext cx="3810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924800" y="1581150"/>
            <a:ext cx="3810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8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915902" y="85789"/>
            <a:ext cx="7389898" cy="4696615"/>
            <a:chOff x="208916" y="85789"/>
            <a:chExt cx="7389898" cy="4696615"/>
          </a:xfrm>
        </p:grpSpPr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208916" y="85789"/>
              <a:ext cx="641894" cy="4696615"/>
              <a:chOff x="208896" y="85767"/>
              <a:chExt cx="732011" cy="5356073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982" y="85767"/>
                <a:ext cx="727925" cy="72792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55" y="854596"/>
                <a:ext cx="724268" cy="72792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897" y="1623425"/>
                <a:ext cx="727925" cy="72426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480" y="2407829"/>
                <a:ext cx="727925" cy="72792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554" y="3173001"/>
                <a:ext cx="724268" cy="72426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896" y="3952400"/>
                <a:ext cx="727925" cy="72792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896" y="4713915"/>
                <a:ext cx="724268" cy="727925"/>
              </a:xfrm>
              <a:prstGeom prst="rect">
                <a:avLst/>
              </a:prstGeom>
            </p:spPr>
          </p:pic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600" y="508164"/>
              <a:ext cx="1999661" cy="17801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16344" y="2547448"/>
              <a:ext cx="2158171" cy="193869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67400" y="1587587"/>
              <a:ext cx="1731414" cy="17070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>
              <a:stCxn id="52" idx="3"/>
              <a:endCxn id="59" idx="1"/>
            </p:cNvCxnSpPr>
            <p:nvPr/>
          </p:nvCxnSpPr>
          <p:spPr bwMode="auto">
            <a:xfrm>
              <a:off x="850810" y="404939"/>
              <a:ext cx="2044790" cy="993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>
              <a:stCxn id="53" idx="3"/>
              <a:endCxn id="59" idx="1"/>
            </p:cNvCxnSpPr>
            <p:nvPr/>
          </p:nvCxnSpPr>
          <p:spPr bwMode="auto">
            <a:xfrm>
              <a:off x="847229" y="1079107"/>
              <a:ext cx="2048371" cy="3191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>
              <a:stCxn id="54" idx="3"/>
              <a:endCxn id="59" idx="1"/>
            </p:cNvCxnSpPr>
            <p:nvPr/>
          </p:nvCxnSpPr>
          <p:spPr bwMode="auto">
            <a:xfrm flipV="1">
              <a:off x="847228" y="1398257"/>
              <a:ext cx="2048372" cy="353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>
              <a:stCxn id="55" idx="3"/>
              <a:endCxn id="59" idx="1"/>
            </p:cNvCxnSpPr>
            <p:nvPr/>
          </p:nvCxnSpPr>
          <p:spPr bwMode="auto">
            <a:xfrm flipV="1">
              <a:off x="849493" y="1398257"/>
              <a:ext cx="2046107" cy="10428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>
              <a:stCxn id="56" idx="3"/>
              <a:endCxn id="59" idx="1"/>
            </p:cNvCxnSpPr>
            <p:nvPr/>
          </p:nvCxnSpPr>
          <p:spPr bwMode="auto">
            <a:xfrm flipV="1">
              <a:off x="847228" y="1398257"/>
              <a:ext cx="2048372" cy="17122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>
              <a:stCxn id="57" idx="3"/>
              <a:endCxn id="59" idx="1"/>
            </p:cNvCxnSpPr>
            <p:nvPr/>
          </p:nvCxnSpPr>
          <p:spPr bwMode="auto">
            <a:xfrm flipV="1">
              <a:off x="847227" y="1398257"/>
              <a:ext cx="2048373" cy="23972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>
              <a:stCxn id="58" idx="3"/>
              <a:endCxn id="59" idx="1"/>
            </p:cNvCxnSpPr>
            <p:nvPr/>
          </p:nvCxnSpPr>
          <p:spPr bwMode="auto">
            <a:xfrm flipV="1">
              <a:off x="844020" y="1398257"/>
              <a:ext cx="2051580" cy="30649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>
              <a:stCxn id="59" idx="3"/>
              <a:endCxn id="64" idx="1"/>
            </p:cNvCxnSpPr>
            <p:nvPr/>
          </p:nvCxnSpPr>
          <p:spPr bwMode="auto">
            <a:xfrm>
              <a:off x="4895261" y="1398257"/>
              <a:ext cx="972139" cy="10428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>
              <a:stCxn id="62" idx="3"/>
              <a:endCxn id="64" idx="1"/>
            </p:cNvCxnSpPr>
            <p:nvPr/>
          </p:nvCxnSpPr>
          <p:spPr bwMode="auto">
            <a:xfrm flipV="1">
              <a:off x="4974515" y="2441101"/>
              <a:ext cx="892885" cy="10756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>
              <a:stCxn id="52" idx="3"/>
              <a:endCxn id="62" idx="1"/>
            </p:cNvCxnSpPr>
            <p:nvPr/>
          </p:nvCxnSpPr>
          <p:spPr bwMode="auto">
            <a:xfrm>
              <a:off x="850810" y="404939"/>
              <a:ext cx="1965534" cy="31118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>
              <a:stCxn id="53" idx="3"/>
              <a:endCxn id="62" idx="1"/>
            </p:cNvCxnSpPr>
            <p:nvPr/>
          </p:nvCxnSpPr>
          <p:spPr bwMode="auto">
            <a:xfrm>
              <a:off x="847229" y="1079107"/>
              <a:ext cx="1969115" cy="2437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>
              <a:stCxn id="54" idx="3"/>
              <a:endCxn id="62" idx="1"/>
            </p:cNvCxnSpPr>
            <p:nvPr/>
          </p:nvCxnSpPr>
          <p:spPr bwMode="auto">
            <a:xfrm>
              <a:off x="847228" y="1751672"/>
              <a:ext cx="1969116" cy="17651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>
              <a:stCxn id="55" idx="3"/>
              <a:endCxn id="62" idx="1"/>
            </p:cNvCxnSpPr>
            <p:nvPr/>
          </p:nvCxnSpPr>
          <p:spPr bwMode="auto">
            <a:xfrm>
              <a:off x="849493" y="2441101"/>
              <a:ext cx="1966851" cy="10756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>
              <a:stCxn id="56" idx="3"/>
              <a:endCxn id="62" idx="1"/>
            </p:cNvCxnSpPr>
            <p:nvPr/>
          </p:nvCxnSpPr>
          <p:spPr bwMode="auto">
            <a:xfrm>
              <a:off x="847228" y="3110459"/>
              <a:ext cx="1969116" cy="4063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>
              <a:stCxn id="57" idx="3"/>
              <a:endCxn id="62" idx="1"/>
            </p:cNvCxnSpPr>
            <p:nvPr/>
          </p:nvCxnSpPr>
          <p:spPr bwMode="auto">
            <a:xfrm flipV="1">
              <a:off x="847227" y="3516796"/>
              <a:ext cx="1969117" cy="278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>
              <a:stCxn id="58" idx="3"/>
              <a:endCxn id="62" idx="1"/>
            </p:cNvCxnSpPr>
            <p:nvPr/>
          </p:nvCxnSpPr>
          <p:spPr bwMode="auto">
            <a:xfrm flipV="1">
              <a:off x="844020" y="3516796"/>
              <a:ext cx="1972324" cy="9464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12230487"/>
      </p:ext>
    </p:extLst>
  </p:cSld>
  <p:clrMapOvr>
    <a:masterClrMapping/>
  </p:clrMapOvr>
</p:sld>
</file>

<file path=ppt/theme/theme1.xml><?xml version="1.0" encoding="utf-8"?>
<a:theme xmlns:a="http://schemas.openxmlformats.org/drawingml/2006/main" name="SVP-regents-PowerPoint-HD-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D7D9D7"/>
      </a:lt2>
      <a:accent1>
        <a:srgbClr val="7A0019"/>
      </a:accent1>
      <a:accent2>
        <a:srgbClr val="FFCC33"/>
      </a:accent2>
      <a:accent3>
        <a:srgbClr val="C82936"/>
      </a:accent3>
      <a:accent4>
        <a:srgbClr val="003D4C"/>
      </a:accent4>
      <a:accent5>
        <a:srgbClr val="79C9C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UMN-HD-1</Template>
  <TotalTime>530</TotalTime>
  <Words>541</Words>
  <Application>Microsoft Office PowerPoint</Application>
  <PresentationFormat>On-screen Show (16:9)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Corbel</vt:lpstr>
      <vt:lpstr>Times New Roman</vt:lpstr>
      <vt:lpstr>SVP-regents-PowerPoint-HD-3</vt:lpstr>
      <vt:lpstr>Drainage requirements to maintain soil health</vt:lpstr>
      <vt:lpstr>Comment on phosphorus in tile drainage</vt:lpstr>
      <vt:lpstr>Key Points</vt:lpstr>
      <vt:lpstr>Soil function</vt:lpstr>
      <vt:lpstr>Stability of soil function</vt:lpstr>
      <vt:lpstr>PowerPoint Presentation</vt:lpstr>
      <vt:lpstr>Example Disturbances and Responses</vt:lpstr>
      <vt:lpstr>Soil Water Content and Microbial Activity</vt:lpstr>
      <vt:lpstr>PowerPoint Presentation</vt:lpstr>
      <vt:lpstr>PowerPoint Presentation</vt:lpstr>
      <vt:lpstr>PowerPoint Presentation</vt:lpstr>
      <vt:lpstr>Key Points</vt:lpstr>
      <vt:lpstr>Questions?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52</cp:revision>
  <dcterms:created xsi:type="dcterms:W3CDTF">2019-11-07T15:51:38Z</dcterms:created>
  <dcterms:modified xsi:type="dcterms:W3CDTF">2020-01-24T12:35:14Z</dcterms:modified>
</cp:coreProperties>
</file>