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4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5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6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7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8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19.xml" ContentType="application/vnd.openxmlformats-officedocument.theme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20.xml" ContentType="application/vnd.openxmlformats-officedocument.theme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56" r:id="rId3"/>
    <p:sldMasterId id="2147483768" r:id="rId4"/>
    <p:sldMasterId id="2147483781" r:id="rId5"/>
    <p:sldMasterId id="2147484023" r:id="rId6"/>
    <p:sldMasterId id="2147484035" r:id="rId7"/>
    <p:sldMasterId id="2147484071" r:id="rId8"/>
    <p:sldMasterId id="2147484227" r:id="rId9"/>
    <p:sldMasterId id="2147484239" r:id="rId10"/>
    <p:sldMasterId id="2147484251" r:id="rId11"/>
    <p:sldMasterId id="2147484263" r:id="rId12"/>
    <p:sldMasterId id="2147484275" r:id="rId13"/>
    <p:sldMasterId id="2147484316" r:id="rId14"/>
    <p:sldMasterId id="2147484328" r:id="rId15"/>
    <p:sldMasterId id="2147484352" r:id="rId16"/>
    <p:sldMasterId id="2147484364" r:id="rId17"/>
    <p:sldMasterId id="2147484376" r:id="rId18"/>
    <p:sldMasterId id="2147484400" r:id="rId19"/>
    <p:sldMasterId id="2147484412" r:id="rId20"/>
    <p:sldMasterId id="2147484436" r:id="rId21"/>
  </p:sldMasterIdLst>
  <p:notesMasterIdLst>
    <p:notesMasterId r:id="rId53"/>
  </p:notesMasterIdLst>
  <p:handoutMasterIdLst>
    <p:handoutMasterId r:id="rId54"/>
  </p:handoutMasterIdLst>
  <p:sldIdLst>
    <p:sldId id="341" r:id="rId22"/>
    <p:sldId id="378" r:id="rId23"/>
    <p:sldId id="355" r:id="rId24"/>
    <p:sldId id="356" r:id="rId25"/>
    <p:sldId id="358" r:id="rId26"/>
    <p:sldId id="359" r:id="rId27"/>
    <p:sldId id="363" r:id="rId28"/>
    <p:sldId id="362" r:id="rId29"/>
    <p:sldId id="302" r:id="rId30"/>
    <p:sldId id="354" r:id="rId31"/>
    <p:sldId id="360" r:id="rId32"/>
    <p:sldId id="361" r:id="rId33"/>
    <p:sldId id="365" r:id="rId34"/>
    <p:sldId id="382" r:id="rId35"/>
    <p:sldId id="305" r:id="rId36"/>
    <p:sldId id="366" r:id="rId37"/>
    <p:sldId id="368" r:id="rId38"/>
    <p:sldId id="367" r:id="rId39"/>
    <p:sldId id="369" r:id="rId40"/>
    <p:sldId id="370" r:id="rId41"/>
    <p:sldId id="371" r:id="rId42"/>
    <p:sldId id="372" r:id="rId43"/>
    <p:sldId id="373" r:id="rId44"/>
    <p:sldId id="374" r:id="rId45"/>
    <p:sldId id="377" r:id="rId46"/>
    <p:sldId id="383" r:id="rId47"/>
    <p:sldId id="384" r:id="rId48"/>
    <p:sldId id="386" r:id="rId49"/>
    <p:sldId id="357" r:id="rId50"/>
    <p:sldId id="380" r:id="rId51"/>
    <p:sldId id="379" r:id="rId5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41" Type="http://schemas.openxmlformats.org/officeDocument/2006/relationships/slide" Target="slides/slide2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CB4A32F-C6E7-4EFA-AEAB-94995657EFF4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F370E6-2220-4D1A-AB0A-7274EADD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06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9B6228-0844-4E22-80CE-204CFF0FC205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B619BA5-17EE-4965-9222-90B93A93C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25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ECB3-6B6D-4AB2-BDC2-52C5F2CFEAE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86AB-E0E8-4383-B0EE-696A523D82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ECB3-6B6D-4AB2-BDC2-52C5F2CFEAE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86AB-E0E8-4383-B0EE-696A523D82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48293-DD2F-4C37-B0DD-F39E02231A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6172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7A4AF092-17A9-4A8C-B528-E100A3BDA7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1428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CDA05955-D45E-4842-948E-0ACB4062B3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9601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76B0E615-9ED6-4890-81B9-ABC78E85A3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00200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44AE2251-7A13-4102-B849-CE34EF2B03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5171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3B5BE560-33AA-4EAB-8E1B-238ED2393B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44622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D79C5BDF-153F-4DCC-BF6A-69AE411E60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4174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4CFCC540-FCCC-429C-AC93-3ECBA001D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787714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E6B5CF65-A9E6-4C69-ADB9-10CB953240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20043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B26795F4-6476-46AF-88A6-75F0D63426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21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ECB3-6B6D-4AB2-BDC2-52C5F2CFEAE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86AB-E0E8-4383-B0EE-696A523D82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62BE2C8C-6AFD-43BC-B730-067FCB6FA1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219289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5356420A-B2D2-4186-B42F-E48994F4C9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8819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CE9803-218A-457B-ADCC-7AB239390A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7691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561340-3981-4D08-9A69-318E287A0A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42908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1097CC-D6D4-48CB-9AF8-F07AA45ACE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40459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E2EE5-6B4D-4A51-AE96-51FCDE7058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62894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5926B1-7E63-4856-99CF-642B0114B9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32295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65AE78-02A9-49BC-BB84-28E90060ED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02088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9753B0-6108-4341-8249-8A249E9C8F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17013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D1AA19-4525-4B46-ACEE-47EE7D6515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9764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C4EB0-8FF2-48EB-98A3-29D19D91F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65438-5E63-4D7F-861E-997D0A868A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98835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8CBF3F-03F9-44C8-9006-7323295C14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39532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E51F8-2F98-4892-8476-9E20179DA2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9935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5A1F-45AC-4668-A278-F59B2A2EC913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F06B-AE34-4C78-92ED-9937BAB5A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3784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5A1F-45AC-4668-A278-F59B2A2EC913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F06B-AE34-4C78-92ED-9937BAB5A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6781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5A1F-45AC-4668-A278-F59B2A2EC913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F06B-AE34-4C78-92ED-9937BAB5A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2410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5A1F-45AC-4668-A278-F59B2A2EC913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F06B-AE34-4C78-92ED-9937BAB5A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8708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5A1F-45AC-4668-A278-F59B2A2EC913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F06B-AE34-4C78-92ED-9937BAB5A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3316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5A1F-45AC-4668-A278-F59B2A2EC913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F06B-AE34-4C78-92ED-9937BAB5A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0035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5A1F-45AC-4668-A278-F59B2A2EC913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F06B-AE34-4C78-92ED-9937BAB5A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62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6E2F1-E115-4F7E-BAD4-AFA09116A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5A1F-45AC-4668-A278-F59B2A2EC913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F06B-AE34-4C78-92ED-9937BAB5A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4052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5A1F-45AC-4668-A278-F59B2A2EC913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F06B-AE34-4C78-92ED-9937BAB5A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8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5A1F-45AC-4668-A278-F59B2A2EC913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F06B-AE34-4C78-92ED-9937BAB5A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7661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5A1F-45AC-4668-A278-F59B2A2EC913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F06B-AE34-4C78-92ED-9937BAB5A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8204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9490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491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CEA73B0-AEBD-414E-BEAA-DD9E191411EB}" type="datetime1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97A00B2-B22B-47F2-923B-7D583068D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02910"/>
      </p:ext>
    </p:extLst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A41A2-BFBC-4436-A25D-8B73CD9106A1}" type="datetime1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0F0D0-97BC-41C7-AC9E-2A77F1E42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53264"/>
      </p:ext>
    </p:extLst>
  </p:cSld>
  <p:clrMapOvr>
    <a:masterClrMapping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315DB-7503-4233-87AB-E4D297FE6AE6}" type="datetime1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5C958-B9C3-4C03-90A3-EC5199307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4426"/>
      </p:ext>
    </p:extLst>
  </p:cSld>
  <p:clrMapOvr>
    <a:masterClrMapping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198B8-7403-4880-980E-6DBDCDBB9B7F}" type="datetime1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D92EB-80A0-456C-A990-006E80F45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99809"/>
      </p:ext>
    </p:extLst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DCA7-FEEC-4811-89E4-5E2524CCD143}" type="datetime1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01DDF-2E95-498C-8A38-92EFF7FAD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23903"/>
      </p:ext>
    </p:extLst>
  </p:cSld>
  <p:clrMapOvr>
    <a:masterClrMapping/>
  </p:clrMapOvr>
  <p:transition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71D95-053A-41A4-A2E7-5D5C87C79302}" type="datetime1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0577F-5298-43D3-ADE4-33584C18B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4647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11E8D-D48F-46E3-B16E-50AEF9027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A9494-9472-4330-96E1-3266BA20F42E}" type="datetime1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CF667-CAA3-44A0-9383-F3F5925CC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99852"/>
      </p:ext>
    </p:extLst>
  </p:cSld>
  <p:clrMapOvr>
    <a:masterClrMapping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07265-2759-4517-B841-67C8897897E8}" type="datetime1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B29D3-8C2A-4542-ACE0-FC27727A1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61223"/>
      </p:ext>
    </p:extLst>
  </p:cSld>
  <p:clrMapOvr>
    <a:masterClrMapping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66596-F2C6-4E92-BB64-BF82A9FB492F}" type="datetime1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9C002-0C96-4704-A7A4-FD62A4946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54944"/>
      </p:ext>
    </p:extLst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9ABDD-942C-42C9-A402-85CA6034B4BF}" type="datetime1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DC96A-D606-4DEB-A704-8C43F925A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11255"/>
      </p:ext>
    </p:extLst>
  </p:cSld>
  <p:clrMapOvr>
    <a:masterClrMapping/>
  </p:clrMapOvr>
  <p:transition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54057-2869-449D-A348-88049B30A100}" type="datetime1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CD12F-2392-4CA3-BE25-3CE5922B3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59343"/>
      </p:ext>
    </p:extLst>
  </p:cSld>
  <p:clrMapOvr>
    <a:masterClrMapping/>
  </p:clrMapOvr>
  <p:transition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43B3A-C9E0-4972-A1D6-9DDDF52F2D7F}" type="datetime1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13F90-3AE3-4967-9988-8909A23BA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10184"/>
      </p:ext>
    </p:extLst>
  </p:cSld>
  <p:clrMapOvr>
    <a:masterClrMapping/>
  </p:clrMapOvr>
  <p:transition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519A-3BB8-45A4-8CFA-7B6111835CEB}" type="datetime1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AD5D7-8048-470F-BA39-62313CBA2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09739"/>
      </p:ext>
    </p:extLst>
  </p:cSld>
  <p:clrMapOvr>
    <a:masterClrMapping/>
  </p:clrMapOvr>
  <p:transition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9CD43-D03D-430D-93F9-8C885B73E3EC}" type="datetime1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6B376-3D61-4018-8295-1627E68CA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62024"/>
      </p:ext>
    </p:extLst>
  </p:cSld>
  <p:clrMapOvr>
    <a:masterClrMapping/>
  </p:clrMapOvr>
  <p:transition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4412B-FD90-434B-8F9E-680E5B851495}" type="datetime1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C0524-6BEF-4A51-9BE1-2D2298ED0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55235"/>
      </p:ext>
    </p:extLst>
  </p:cSld>
  <p:clrMapOvr>
    <a:masterClrMapping/>
  </p:clrMapOvr>
  <p:transition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43000" y="609600"/>
            <a:ext cx="7799388" cy="5451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4F600-F44F-4E72-A0E3-C7F2424716DF}" type="datetime1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CC414-B14E-4AC2-B740-130D09382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3138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61E6A-1415-48EA-9E26-0CB7172C7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E8FB2-F8C8-4B79-94A5-3C9D5CED03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57873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9D31B-80CB-4FE8-ADBD-153D6AE0A2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99388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64A72-E86A-40AB-A15F-623920FE49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988337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AA793-6273-4293-A00F-14E9B30019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4100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74987-856D-4529-B4D4-75B7683EBC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57737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FEC46-7151-455D-B61B-51E11A58F8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83945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8587C-99C5-47CA-8775-94630B4594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43671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45990-0FDD-4121-B33B-75E0B245F4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1921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EA7F3-6ED3-4D26-B609-D4D3D3E3D8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95587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CAA1E-6D64-43C5-AFA7-F3DCBBDADB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401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EC28E-390A-4ACD-9364-4FF8898F2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71A05-BBFC-42CD-A485-FA341C054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39540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2DEF9-3326-4A57-8162-BC83620372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71543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61E62-0EC0-4C9F-86AE-BFB26FBF79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14009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195D2-B50B-43C7-81E8-402DA55B9D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09605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D6293-EA3C-450E-BA52-D61C4B4D2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33620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D0F4F-53DA-4FCB-9BCE-DDD1854FA9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29426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52DEC-5C8A-4DA9-9EDB-14ED41631E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6618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5B641-F473-4A6E-AAA2-3DDE15666E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70288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65B70-3F0C-42E7-8DFE-9C486B8064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8026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5D41A-BCF9-4044-81BA-2EF46C5412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635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A5687-36DA-4502-B5AE-78AE9DBAA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61DE5-681B-4F62-8935-6143D7CA9C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0595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E97C1-AE33-4E61-B912-4D9F921E6A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65005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3F8E0-21B9-4AA8-A8EA-2F0D5EC95A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9940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E0E1E-50A0-4971-8265-271FDDABF5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47010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1874A-202F-4BEA-B93D-010410913C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79155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1FEEC-597E-44EC-B058-663A53CFD0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658980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1477E-D2C3-477E-AF78-3840D6F7A8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82635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DE7C2-D449-42A0-B938-03D2FB6C93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94136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A7AEC-0042-4B3A-B3CD-B35FE2F6E5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114422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2EF03-328B-4D1C-8C93-98A190DC0C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391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684ED-C348-4471-BBD3-951570D8F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96654-1E40-4D04-B1C5-21349DAB2F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87599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16023-E9A2-47BA-B23F-C1D801AFA4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65756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A9682-8DB8-404C-98F9-5CE688A2C3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53614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05DF-8E44-4B07-B35B-03B9B4DB131F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CD0B-1BDF-46F7-9859-4E7F78BF0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6708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05DF-8E44-4B07-B35B-03B9B4DB131F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CD0B-1BDF-46F7-9859-4E7F78BF0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7777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05DF-8E44-4B07-B35B-03B9B4DB131F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CD0B-1BDF-46F7-9859-4E7F78BF0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9061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05DF-8E44-4B07-B35B-03B9B4DB131F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CD0B-1BDF-46F7-9859-4E7F78BF0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9988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05DF-8E44-4B07-B35B-03B9B4DB131F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CD0B-1BDF-46F7-9859-4E7F78BF0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2613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05DF-8E44-4B07-B35B-03B9B4DB131F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CD0B-1BDF-46F7-9859-4E7F78BF0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824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05DF-8E44-4B07-B35B-03B9B4DB131F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CD0B-1BDF-46F7-9859-4E7F78BF0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0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1EE1D-C61E-430B-86DC-606087C4E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05DF-8E44-4B07-B35B-03B9B4DB131F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CD0B-1BDF-46F7-9859-4E7F78BF0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0614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05DF-8E44-4B07-B35B-03B9B4DB131F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CD0B-1BDF-46F7-9859-4E7F78BF0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0273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05DF-8E44-4B07-B35B-03B9B4DB131F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CD0B-1BDF-46F7-9859-4E7F78BF0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2632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05DF-8E44-4B07-B35B-03B9B4DB131F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CD0B-1BDF-46F7-9859-4E7F78BF0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7145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79FD7-B4AD-47FA-AE09-E0FA4F0F45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08430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3FDF9-5F12-4916-8B16-0B815A6808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42537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9B545-AB14-43C6-85E4-E912B9417E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492875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4BE23-AE85-4A11-8EA0-99C632B2ED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92255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963DB-6C80-4F38-91E1-472A875F57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97410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70A46-58A9-4298-A51B-60121DCDBF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952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ECB3-6B6D-4AB2-BDC2-52C5F2CFEAE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86AB-E0E8-4383-B0EE-696A523D82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7A0C4-9AEF-4E6F-8F2E-2A5152813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35B5B-E364-465A-90D0-32D6CC4FC3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66286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F2A26-1493-4A8D-8C9A-E210D5E630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45318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2DE74-442F-4DD2-A703-7DC41CE4AE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60832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4E7CA-7F80-4FEA-83D4-3E93ACC11E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3847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8B193-BD61-4319-9566-4EBDB18EEF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38811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B9BCFE-521F-4142-ABC0-A6A9CEB201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97693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556E28-33CB-4920-A911-4D581E344B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89404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2E0690-18CD-4F86-8FC0-8387BEC631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1429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EE412D-7827-484A-9EDB-F8C7B8D3CA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27889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77C67D-72E5-46E8-AF8D-022ED397BB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8798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71775-CBAB-47EB-91E4-968893BE6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470836-795D-4540-9111-44BE25B5FF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44591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2F99BD-9C80-4E02-A62B-DDBDB71CDF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91979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01425B-414D-421F-B8C3-272210A04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62554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5AD00-6F4D-48D4-B03C-5F58CE1C54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24862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9A9DA9-6875-4C1A-BAED-0E60DDE2E8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47365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1342C6-B1B5-4FEA-A1CF-2B2131BDD7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31437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15843-98F0-4742-B9A5-51274B61D1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37838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9236A-CEC9-4011-86BA-F0846B01D9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09409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5FEBBF-6E58-4CA4-8CE5-7DA02A7ED3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886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95C9BA-2A2D-43D3-A6A5-7466ABD182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693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F709E-7908-4B34-A1D2-C34C0DF2A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933FB4-DF31-4444-B917-B5A52E45DA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44834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78DB5B-B62C-42F0-8BDD-3A1E3E5751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25654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3A474-F8B0-48FD-9F15-A3BFC88672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07682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4FC49-0FB2-45D1-862B-6E5DBB09A0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84199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AA3086-BEF4-46EB-8386-EF24C55D82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95571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65159-2635-4A16-B2FE-84294B5BDA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41802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9F2E54-D4D7-4F52-A7FB-B3F7D584C7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13660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C59268-53C5-4F55-BB23-9B996A7080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512042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F5E004-6AB2-4766-95C6-B74DF9142D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33084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2B675-5A9F-4040-BB2D-5533C3443C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4785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CB96A-C62B-4A9C-9220-80C4668035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21216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65A1EF-9C1F-435F-8970-085B780C84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5404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A36E6C-B418-4DF9-AE2A-D564AE826F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6096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5A1D6B-B42C-451D-BC93-F26C0996E0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82508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3CE9A-4B43-4B2D-B052-6C39E11DE5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33910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2B78AB-C4C7-4B59-9397-DAE2E2E201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05467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F3817-0C64-4821-9C87-B77AD5AA62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514734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2FBB2-F9D5-4637-B4FB-B9FC98C211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70290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7D8E3-92BB-4520-AA69-0D3D61DFFB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190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17FDE-B204-4DCA-9BA6-C1509D43D7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3067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94393-204F-40D0-ACBA-0370465F15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4725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7B02A-A359-47C8-8F0E-BE9929A158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907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4D5DF-77CC-45C2-A1E4-7D8F7FC887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4705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F55A8-3C79-4286-9217-20FD044C16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742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5D1C4-7868-46AC-B3A4-9AE4C2AFF1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43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ECB3-6B6D-4AB2-BDC2-52C5F2CFEAE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86AB-E0E8-4383-B0EE-696A523D82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E8244-55F0-40BA-842C-A5DE6899AE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7450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F670F-E288-45F4-88CD-2F157FA8F7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7818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B6AEB-E429-4B07-A1B6-1A968B59E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889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B0013-77E0-4874-A039-B5F7CE6472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192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35D00-27E8-4007-9A28-41DFCF1333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1233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2D38E-D1B4-4E46-8493-08486BCBEA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3555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4123C-BFD2-4C60-90B0-C1C9F19D57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3951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7B939-D9AC-4091-B87C-6486B02DC3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2090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96550-F90B-4CCC-B5B7-F14B426988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54192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0CFFD-9370-4B60-95F5-11C9D3DB33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05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ECB3-6B6D-4AB2-BDC2-52C5F2CFEAE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86AB-E0E8-4383-B0EE-696A523D82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AF5B1-5B09-4A48-983C-8CB9504844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6343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5D6B8-9E58-47EF-9979-5C5372F5EF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0555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52C7D-6FAA-47B2-A708-0ABAA83DFA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0370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E4AF4-03FD-4CEC-855C-D352F88183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6632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4969D-BDF4-453E-9DBA-05430AA03B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971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8F978-2177-4A75-8D38-C7F998FA8A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0996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9B517-C180-495D-BED7-62A50F5E630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247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39614-B9C8-4BB5-B2E6-79D8D5B99E6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8201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EE31F-1536-41E5-B919-AE741E7213F5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770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C2154-D01D-4867-B90E-57E3E2CD0B48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275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ECB3-6B6D-4AB2-BDC2-52C5F2CFEAE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86AB-E0E8-4383-B0EE-696A523D82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5E8F2-3945-4714-B2A9-9793F6AD5935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850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83168-760A-4CF1-9380-11CE53A5FA4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931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EE496-341B-4649-A8BF-9FC686E715A4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531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1BB2E-2592-4CE7-8A86-99E35D033F44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8235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19511-682F-4DDE-B80F-F97DB98AA02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9238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B1046-509D-4F93-8EBD-17185DF06ACB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008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CB4B2-85BD-46FE-BF68-82BC4F405C0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9394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82E3-70AD-45AC-B9F0-3CA583317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AED0-3EDF-47F4-99C9-55325D4A3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942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82E3-70AD-45AC-B9F0-3CA583317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AED0-3EDF-47F4-99C9-55325D4A3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611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82E3-70AD-45AC-B9F0-3CA583317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AED0-3EDF-47F4-99C9-55325D4A3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1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ECB3-6B6D-4AB2-BDC2-52C5F2CFEAE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86AB-E0E8-4383-B0EE-696A523D82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82E3-70AD-45AC-B9F0-3CA583317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AED0-3EDF-47F4-99C9-55325D4A3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7626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82E3-70AD-45AC-B9F0-3CA583317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AED0-3EDF-47F4-99C9-55325D4A3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484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82E3-70AD-45AC-B9F0-3CA583317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AED0-3EDF-47F4-99C9-55325D4A3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7385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82E3-70AD-45AC-B9F0-3CA583317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AED0-3EDF-47F4-99C9-55325D4A3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516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82E3-70AD-45AC-B9F0-3CA583317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AED0-3EDF-47F4-99C9-55325D4A3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925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82E3-70AD-45AC-B9F0-3CA583317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AED0-3EDF-47F4-99C9-55325D4A3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499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82E3-70AD-45AC-B9F0-3CA583317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AED0-3EDF-47F4-99C9-55325D4A3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9276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82E3-70AD-45AC-B9F0-3CA583317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AED0-3EDF-47F4-99C9-55325D4A3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597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9AD42-3A51-43EF-9BF7-1BD2FC9D71C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7594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F53E5-4B67-4794-AF05-90FB98A68EE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11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ECB3-6B6D-4AB2-BDC2-52C5F2CFEAE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86AB-E0E8-4383-B0EE-696A523D82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037A5-B35E-405A-8B24-4479A7B8BC9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2982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5F692-AA45-48CD-BBD2-58DFD57A6D7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64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AB160-6B2D-44AF-A5F6-4E04BDDCFC4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3876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4D347-B16E-4647-8CE5-EDE6C38AE05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5013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217A5-82E7-4685-9A70-9ED344C27BC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544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ADFF0-7589-4186-AC53-52D59A5F71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919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2C98C-1649-463A-8F80-990F8D52B16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6200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C6E07-7CA9-43F6-99F7-5A9FA51D9FC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241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0EA82-298C-4B7B-BA60-250500883CF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3535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774C0E55-105D-46FB-A0E5-F082FAF746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392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ECB3-6B6D-4AB2-BDC2-52C5F2CFEAE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86AB-E0E8-4383-B0EE-696A523D82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A23567FB-AECB-43E2-83EF-AE3D592AB9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4475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E8697D45-F29D-43F0-B8D2-20219C5A64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4165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66854C68-2F2E-4907-AD37-0DA53209E9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3771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F2670C9F-5ECE-42E8-B8E7-99A1E64E29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5155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3472FA70-AD68-4B57-BAFF-8CFA1C93BC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1076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01888561-70ED-4356-8B76-17673061B1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9815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789F8ABC-36D9-4268-916A-A9B706604D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0291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09FC3092-F7D4-47A2-912C-06087A6B6A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5711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CC3BE699-85D1-46FB-866E-1530F4B80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7507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C7F107D1-AFD8-455E-9BF2-5F4F09DE7C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375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ECB3-6B6D-4AB2-BDC2-52C5F2CFEAE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86AB-E0E8-4383-B0EE-696A523D82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A47DB-A9C7-4B4D-9CBE-CA1450F3FE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9841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03EB5-9BC2-4D75-881A-A45752CC5C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5441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F833D-A285-4C13-8A98-3347E21028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9838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5B2A5-DD48-4606-8D66-345067AACF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17551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388FB-04D9-4682-BB55-DC92AA4AF7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29746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426FA-0B27-4372-9748-2D2AB1FE90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80860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D8690-F6AB-4AE5-B0A0-98DA9DE621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52021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91B5A-83DD-4870-BF9E-9E9A06C4CD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4345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B5D1C-D961-48B8-BD55-293DF43D48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8733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470B2-8DB5-446D-9EC0-8AFB102B80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77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6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22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233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8.xml"/><Relationship Id="rId1" Type="http://schemas.openxmlformats.org/officeDocument/2006/relationships/slideLayout" Target="../slideLayouts/slideLayout227.xml"/><Relationship Id="rId6" Type="http://schemas.openxmlformats.org/officeDocument/2006/relationships/slideLayout" Target="../slideLayouts/slideLayout232.xml"/><Relationship Id="rId11" Type="http://schemas.openxmlformats.org/officeDocument/2006/relationships/slideLayout" Target="../slideLayouts/slideLayout237.xml"/><Relationship Id="rId5" Type="http://schemas.openxmlformats.org/officeDocument/2006/relationships/slideLayout" Target="../slideLayouts/slideLayout231.xml"/><Relationship Id="rId10" Type="http://schemas.openxmlformats.org/officeDocument/2006/relationships/slideLayout" Target="../slideLayouts/slideLayout236.xml"/><Relationship Id="rId4" Type="http://schemas.openxmlformats.org/officeDocument/2006/relationships/slideLayout" Target="../slideLayouts/slideLayout230.xml"/><Relationship Id="rId9" Type="http://schemas.openxmlformats.org/officeDocument/2006/relationships/slideLayout" Target="../slideLayouts/slideLayout2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0ECB3-6B6D-4AB2-BDC2-52C5F2CFEAE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186AB-E0E8-4383-B0EE-696A523D82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F33F70-AAC4-421F-B143-5B02C9E65CA7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24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48" r:id="rId9"/>
    <p:sldLayoutId id="2147484249" r:id="rId10"/>
    <p:sldLayoutId id="21474842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8E21A3-C1A9-4450-B5C9-0EBD66A4483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9800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85A1F-45AC-4668-A278-F59B2A2EC913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0F06B-AE34-4C78-92ED-9937BAB5A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8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843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15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843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43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43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44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44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44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44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444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44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446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447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448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44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450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45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45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45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45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45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45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45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458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459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46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46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46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463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46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46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614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67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3D9101E-3D24-4C85-9F73-B97A0B012D3E}" type="datetime1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18468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69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DDD956D-AEC6-4F92-8C51-30B309021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47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65632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76" r:id="rId1"/>
    <p:sldLayoutId id="2147484277" r:id="rId2"/>
    <p:sldLayoutId id="2147484278" r:id="rId3"/>
    <p:sldLayoutId id="2147484279" r:id="rId4"/>
    <p:sldLayoutId id="2147484280" r:id="rId5"/>
    <p:sldLayoutId id="2147484281" r:id="rId6"/>
    <p:sldLayoutId id="2147484282" r:id="rId7"/>
    <p:sldLayoutId id="2147484283" r:id="rId8"/>
    <p:sldLayoutId id="2147484284" r:id="rId9"/>
    <p:sldLayoutId id="2147484285" r:id="rId10"/>
    <p:sldLayoutId id="2147484286" r:id="rId11"/>
    <p:sldLayoutId id="2147484287" r:id="rId12"/>
    <p:sldLayoutId id="2147484288" r:id="rId13"/>
    <p:sldLayoutId id="2147484289" r:id="rId14"/>
    <p:sldLayoutId id="2147484290" r:id="rId15"/>
    <p:sldLayoutId id="2147484291" r:id="rId16"/>
  </p:sldLayoutIdLst>
  <p:transition>
    <p:fade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C548EC-28D0-48F1-88C5-50579F76EDB5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0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7" r:id="rId1"/>
    <p:sldLayoutId id="2147484318" r:id="rId2"/>
    <p:sldLayoutId id="2147484319" r:id="rId3"/>
    <p:sldLayoutId id="2147484320" r:id="rId4"/>
    <p:sldLayoutId id="2147484321" r:id="rId5"/>
    <p:sldLayoutId id="2147484322" r:id="rId6"/>
    <p:sldLayoutId id="2147484323" r:id="rId7"/>
    <p:sldLayoutId id="2147484324" r:id="rId8"/>
    <p:sldLayoutId id="2147484325" r:id="rId9"/>
    <p:sldLayoutId id="2147484326" r:id="rId10"/>
    <p:sldLayoutId id="21474843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8B2AD9-708F-42F8-A5E3-791AF30A376C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12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4330" r:id="rId2"/>
    <p:sldLayoutId id="2147484331" r:id="rId3"/>
    <p:sldLayoutId id="2147484332" r:id="rId4"/>
    <p:sldLayoutId id="2147484333" r:id="rId5"/>
    <p:sldLayoutId id="2147484334" r:id="rId6"/>
    <p:sldLayoutId id="2147484335" r:id="rId7"/>
    <p:sldLayoutId id="2147484336" r:id="rId8"/>
    <p:sldLayoutId id="2147484337" r:id="rId9"/>
    <p:sldLayoutId id="2147484338" r:id="rId10"/>
    <p:sldLayoutId id="21474843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5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5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53B1B2-84A3-4743-9962-4F25B3CE96E7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030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705DF-8E44-4B07-B35B-03B9B4DB131F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4CD0B-1BDF-46F7-9859-4E7F78BF0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4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66" r:id="rId2"/>
    <p:sldLayoutId id="2147484367" r:id="rId3"/>
    <p:sldLayoutId id="2147484368" r:id="rId4"/>
    <p:sldLayoutId id="2147484369" r:id="rId5"/>
    <p:sldLayoutId id="2147484370" r:id="rId6"/>
    <p:sldLayoutId id="2147484371" r:id="rId7"/>
    <p:sldLayoutId id="2147484372" r:id="rId8"/>
    <p:sldLayoutId id="2147484373" r:id="rId9"/>
    <p:sldLayoutId id="2147484374" r:id="rId10"/>
    <p:sldLayoutId id="21474843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93043CC-0E5C-4E9C-A102-F213175715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7399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77" r:id="rId1"/>
    <p:sldLayoutId id="2147484378" r:id="rId2"/>
    <p:sldLayoutId id="2147484379" r:id="rId3"/>
    <p:sldLayoutId id="2147484380" r:id="rId4"/>
    <p:sldLayoutId id="2147484381" r:id="rId5"/>
    <p:sldLayoutId id="2147484382" r:id="rId6"/>
    <p:sldLayoutId id="2147484383" r:id="rId7"/>
    <p:sldLayoutId id="2147484384" r:id="rId8"/>
    <p:sldLayoutId id="2147484385" r:id="rId9"/>
    <p:sldLayoutId id="2147484386" r:id="rId10"/>
    <p:sldLayoutId id="21474843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647C4678-7F25-489E-8947-CD190B2B4D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1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402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9C1152-16C3-4790-819B-7DD8521E660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3523957A-08DC-4D97-AEFC-197E2A541E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9545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13" r:id="rId1"/>
    <p:sldLayoutId id="2147484414" r:id="rId2"/>
    <p:sldLayoutId id="2147484415" r:id="rId3"/>
    <p:sldLayoutId id="2147484416" r:id="rId4"/>
    <p:sldLayoutId id="2147484417" r:id="rId5"/>
    <p:sldLayoutId id="2147484418" r:id="rId6"/>
    <p:sldLayoutId id="2147484419" r:id="rId7"/>
    <p:sldLayoutId id="2147484420" r:id="rId8"/>
    <p:sldLayoutId id="2147484421" r:id="rId9"/>
    <p:sldLayoutId id="2147484422" r:id="rId10"/>
    <p:sldLayoutId id="21474844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CADCA123-6A38-44F5-8E6B-1EB0834F53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09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7" r:id="rId1"/>
    <p:sldLayoutId id="2147484438" r:id="rId2"/>
    <p:sldLayoutId id="2147484439" r:id="rId3"/>
    <p:sldLayoutId id="2147484440" r:id="rId4"/>
    <p:sldLayoutId id="2147484441" r:id="rId5"/>
    <p:sldLayoutId id="2147484442" r:id="rId6"/>
    <p:sldLayoutId id="2147484443" r:id="rId7"/>
    <p:sldLayoutId id="2147484444" r:id="rId8"/>
    <p:sldLayoutId id="2147484445" r:id="rId9"/>
    <p:sldLayoutId id="2147484446" r:id="rId10"/>
    <p:sldLayoutId id="21474844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A690F8-853D-4534-A9AC-4D31EF28BCA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389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7" tIns="45693" rIns="91387" bIns="456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BDE392-916F-4D47-8AF4-5D2FACED193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76413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3B9F8E-DA38-4743-80F1-83E81A9A3CA6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822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782E3-70AD-45AC-B9F0-3CA5833170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EAED0-3EDF-47F4-99C9-55325D4A3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80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73D769-9D00-4EFA-8FEE-301F2F897C06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6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08AC8E-E9B5-46A9-8824-3DFF42C730C7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36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919910E-1EB9-4F41-AEDE-652CD5E93A0C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7287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28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  <p:sldLayoutId id="2147484237" r:id="rId10"/>
    <p:sldLayoutId id="21474842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8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3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1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2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8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10" y="2377725"/>
            <a:ext cx="8853616" cy="1671833"/>
          </a:xfrm>
        </p:spPr>
        <p:txBody>
          <a:bodyPr/>
          <a:lstStyle/>
          <a:p>
            <a:pPr eaLnBrk="1" hangingPunct="1"/>
            <a:r>
              <a:rPr lang="en-US" altLang="en-US" sz="3200" u="sng" dirty="0" smtClean="0">
                <a:solidFill>
                  <a:srgbClr val="CC3300"/>
                </a:solidFill>
                <a:latin typeface="Arial" panose="020B0604020202020204" pitchFamily="34" charset="0"/>
              </a:rPr>
              <a:t>Chesapeake Bay Program STAC Workshop</a:t>
            </a:r>
            <a:r>
              <a:rPr lang="en-US" altLang="en-US" sz="3200" dirty="0" smtClean="0">
                <a:solidFill>
                  <a:srgbClr val="CC3300"/>
                </a:solidFill>
                <a:latin typeface="Arial" panose="020B0604020202020204" pitchFamily="34" charset="0"/>
              </a:rPr>
              <a:t>:</a:t>
            </a:r>
            <a:r>
              <a:rPr lang="en-US" altLang="en-US" sz="3200" dirty="0">
                <a:solidFill>
                  <a:srgbClr val="CC3300"/>
                </a:solidFill>
                <a:latin typeface="Arial" panose="020B0604020202020204" pitchFamily="34" charset="0"/>
              </a:rPr>
              <a:t/>
            </a:r>
            <a:br>
              <a:rPr lang="en-US" altLang="en-US" sz="3200" dirty="0">
                <a:solidFill>
                  <a:srgbClr val="CC3300"/>
                </a:solidFill>
                <a:latin typeface="Arial" panose="020B0604020202020204" pitchFamily="34" charset="0"/>
              </a:rPr>
            </a:br>
            <a:r>
              <a:rPr lang="en-US" altLang="en-US" sz="2700" dirty="0" smtClean="0">
                <a:solidFill>
                  <a:srgbClr val="CC3300"/>
                </a:solidFill>
                <a:latin typeface="Arial" panose="020B0604020202020204" pitchFamily="34" charset="0"/>
              </a:rPr>
              <a:t/>
            </a:r>
            <a:br>
              <a:rPr lang="en-US" altLang="en-US" sz="2700" dirty="0" smtClean="0">
                <a:solidFill>
                  <a:srgbClr val="CC3300"/>
                </a:solidFill>
                <a:latin typeface="Arial" panose="020B0604020202020204" pitchFamily="34" charset="0"/>
              </a:rPr>
            </a:br>
            <a:r>
              <a:rPr lang="en-US" altLang="en-US" sz="2700" u="sng" dirty="0" smtClean="0">
                <a:solidFill>
                  <a:srgbClr val="002060"/>
                </a:solidFill>
                <a:latin typeface="Arial" panose="020B0604020202020204" pitchFamily="34" charset="0"/>
              </a:rPr>
              <a:t>Linking Soil and Watershed Health to</a:t>
            </a:r>
            <a:r>
              <a:rPr lang="en-US" altLang="en-US" sz="2700" u="sng" dirty="0">
                <a:solidFill>
                  <a:srgbClr val="002060"/>
                </a:solidFill>
                <a:latin typeface="Arial" panose="020B0604020202020204" pitchFamily="34" charset="0"/>
              </a:rPr>
              <a:t/>
            </a:r>
            <a:br>
              <a:rPr lang="en-US" altLang="en-US" sz="2700" u="sng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en-US" altLang="en-US" sz="2700" u="sng" dirty="0" smtClean="0">
                <a:solidFill>
                  <a:srgbClr val="002060"/>
                </a:solidFill>
                <a:latin typeface="Arial" panose="020B0604020202020204" pitchFamily="34" charset="0"/>
              </a:rPr>
              <a:t>In-field and Edge-of-Field Water Management</a:t>
            </a:r>
            <a:r>
              <a:rPr lang="en-US" altLang="en-US" sz="2550" u="sng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700" dirty="0">
                <a:solidFill>
                  <a:srgbClr val="002060"/>
                </a:solidFill>
                <a:latin typeface="Arial" panose="020B0604020202020204" pitchFamily="34" charset="0"/>
              </a:rPr>
              <a:t/>
            </a:r>
            <a:br>
              <a:rPr lang="en-US" altLang="en-US" sz="2700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en-US" altLang="en-US" sz="2700" dirty="0" smtClean="0">
                <a:solidFill>
                  <a:srgbClr val="002060"/>
                </a:solidFill>
                <a:latin typeface="Arial" panose="020B0604020202020204" pitchFamily="34" charset="0"/>
              </a:rPr>
              <a:t/>
            </a:r>
            <a:br>
              <a:rPr lang="en-US" altLang="en-US" sz="2700" dirty="0" smtClean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en-US" altLang="en-US" sz="2100" dirty="0" smtClean="0">
                <a:solidFill>
                  <a:srgbClr val="002060"/>
                </a:solidFill>
                <a:latin typeface="Arial" panose="020B0604020202020204" pitchFamily="34" charset="0"/>
              </a:rPr>
              <a:t>January 23-24, 2020</a:t>
            </a:r>
            <a:r>
              <a:rPr lang="en-US" altLang="en-US" sz="2100" dirty="0">
                <a:solidFill>
                  <a:srgbClr val="002060"/>
                </a:solidFill>
                <a:latin typeface="Arial" panose="020B0604020202020204" pitchFamily="34" charset="0"/>
              </a:rPr>
              <a:t/>
            </a:r>
            <a:br>
              <a:rPr lang="en-US" altLang="en-US" sz="2100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en-US" altLang="en-US" sz="2100" dirty="0" smtClean="0">
                <a:solidFill>
                  <a:srgbClr val="002060"/>
                </a:solidFill>
                <a:latin typeface="Arial" panose="020B0604020202020204" pitchFamily="34" charset="0"/>
              </a:rPr>
              <a:t>Morgantown, WV</a:t>
            </a:r>
            <a:br>
              <a:rPr lang="en-US" altLang="en-US" sz="2100" dirty="0" smtClean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en-US" altLang="en-US" sz="2100" dirty="0">
                <a:solidFill>
                  <a:srgbClr val="002060"/>
                </a:solidFill>
                <a:latin typeface="Arial" panose="020B0604020202020204" pitchFamily="34" charset="0"/>
              </a:rPr>
              <a:t/>
            </a:r>
            <a:br>
              <a:rPr lang="en-US" altLang="en-US" sz="2100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en-US" altLang="en-US" sz="27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700" dirty="0" smtClean="0">
                <a:solidFill>
                  <a:srgbClr val="002060"/>
                </a:solidFill>
                <a:latin typeface="Arial" panose="020B0604020202020204" pitchFamily="34" charset="0"/>
              </a:rPr>
              <a:t>Optimizing Soil and Water Quality</a:t>
            </a:r>
            <a:r>
              <a:rPr lang="en-US" altLang="en-US" sz="2700" dirty="0" smtClean="0">
                <a:solidFill>
                  <a:srgbClr val="CC33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100" dirty="0" smtClean="0">
                <a:solidFill>
                  <a:srgbClr val="CC33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100" dirty="0">
                <a:solidFill>
                  <a:srgbClr val="CC3300"/>
                </a:solidFill>
                <a:latin typeface="Arial" panose="020B0604020202020204" pitchFamily="34" charset="0"/>
              </a:rPr>
              <a:t/>
            </a:r>
            <a:br>
              <a:rPr lang="en-US" altLang="en-US" sz="2100" dirty="0">
                <a:solidFill>
                  <a:srgbClr val="CC3300"/>
                </a:solidFill>
                <a:latin typeface="Arial" panose="020B0604020202020204" pitchFamily="34" charset="0"/>
              </a:rPr>
            </a:br>
            <a:r>
              <a:rPr lang="en-US" altLang="en-US" sz="2100" dirty="0" smtClean="0">
                <a:solidFill>
                  <a:srgbClr val="CC3300"/>
                </a:solidFill>
                <a:latin typeface="Arial" panose="020B0604020202020204" pitchFamily="34" charset="0"/>
              </a:rPr>
              <a:t/>
            </a:r>
            <a:br>
              <a:rPr lang="en-US" altLang="en-US" sz="2100" dirty="0" smtClean="0">
                <a:solidFill>
                  <a:srgbClr val="CC3300"/>
                </a:solidFill>
                <a:latin typeface="Arial" panose="020B0604020202020204" pitchFamily="34" charset="0"/>
              </a:rPr>
            </a:br>
            <a:r>
              <a:rPr lang="en-US" altLang="en-US" sz="2100" dirty="0" smtClean="0">
                <a:solidFill>
                  <a:srgbClr val="CC3300"/>
                </a:solidFill>
                <a:latin typeface="Arial" panose="020B0604020202020204" pitchFamily="34" charset="0"/>
              </a:rPr>
              <a:t/>
            </a:r>
            <a:br>
              <a:rPr lang="en-US" altLang="en-US" sz="2100" dirty="0" smtClean="0">
                <a:solidFill>
                  <a:srgbClr val="CC3300"/>
                </a:solidFill>
                <a:latin typeface="Arial" panose="020B0604020202020204" pitchFamily="34" charset="0"/>
              </a:rPr>
            </a:br>
            <a:r>
              <a:rPr lang="en-US" altLang="en-US" sz="2100" dirty="0" smtClean="0">
                <a:solidFill>
                  <a:schemeClr val="tx1"/>
                </a:solidFill>
              </a:rPr>
              <a:t>Ken </a:t>
            </a:r>
            <a:r>
              <a:rPr lang="en-US" altLang="en-US" sz="2100" dirty="0">
                <a:solidFill>
                  <a:schemeClr val="tx1"/>
                </a:solidFill>
              </a:rPr>
              <a:t>Staver  </a:t>
            </a:r>
            <a:r>
              <a:rPr lang="en-US" altLang="en-US" sz="1800" dirty="0">
                <a:solidFill>
                  <a:srgbClr val="CC3300"/>
                </a:solidFill>
                <a:latin typeface="Arial" panose="020B0604020202020204" pitchFamily="34" charset="0"/>
              </a:rPr>
              <a:t/>
            </a:r>
            <a:br>
              <a:rPr lang="en-US" altLang="en-US" sz="1800" dirty="0">
                <a:solidFill>
                  <a:srgbClr val="CC3300"/>
                </a:solidFill>
                <a:latin typeface="Arial" panose="020B0604020202020204" pitchFamily="34" charset="0"/>
              </a:rPr>
            </a:br>
            <a:r>
              <a:rPr lang="en-US" altLang="en-US" sz="3000" dirty="0">
                <a:solidFill>
                  <a:srgbClr val="CC3300"/>
                </a:solidFill>
                <a:latin typeface="Arial" panose="020B0604020202020204" pitchFamily="34" charset="0"/>
              </a:rPr>
              <a:t/>
            </a:r>
            <a:br>
              <a:rPr lang="en-US" altLang="en-US" sz="3000" dirty="0">
                <a:solidFill>
                  <a:srgbClr val="CC3300"/>
                </a:solidFill>
                <a:latin typeface="Arial" panose="020B0604020202020204" pitchFamily="34" charset="0"/>
              </a:rPr>
            </a:br>
            <a:endParaRPr lang="en-US" altLang="en-US" sz="1500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 flipV="1">
            <a:off x="685800" y="4591825"/>
            <a:ext cx="7917380" cy="14483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029200"/>
            <a:ext cx="3957052" cy="8463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33800" y="5690841"/>
            <a:ext cx="3415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en-US" dirty="0">
                <a:solidFill>
                  <a:srgbClr val="000000"/>
                </a:solidFill>
                <a:latin typeface="Times New Roman"/>
              </a:rPr>
              <a:t>Wye Research &amp; Education Center</a:t>
            </a:r>
            <a:endParaRPr lang="en-US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074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" y="762000"/>
            <a:ext cx="3539042" cy="4579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0" r="705" b="1281"/>
          <a:stretch/>
        </p:blipFill>
        <p:spPr>
          <a:xfrm>
            <a:off x="3658786" y="1066409"/>
            <a:ext cx="5371339" cy="411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6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19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228600"/>
            <a:ext cx="8367481" cy="641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4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ext Box 2"/>
          <p:cNvSpPr txBox="1">
            <a:spLocks noChangeArrowheads="1"/>
          </p:cNvSpPr>
          <p:nvPr/>
        </p:nvSpPr>
        <p:spPr bwMode="auto">
          <a:xfrm>
            <a:off x="304800" y="914400"/>
            <a:ext cx="861060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5400" u="sng" dirty="0">
                <a:solidFill>
                  <a:srgbClr val="CC3300"/>
                </a:solidFill>
                <a:latin typeface="Calibri" panose="020F0502020204030204" pitchFamily="34" charset="0"/>
              </a:rPr>
              <a:t>Some Rough Numbers</a:t>
            </a:r>
          </a:p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dirty="0">
                <a:solidFill>
                  <a:srgbClr val="FFFFFF"/>
                </a:solidFill>
                <a:latin typeface="Calibri" panose="020F0502020204030204" pitchFamily="34" charset="0"/>
              </a:rPr>
              <a:t>In the Coastal Plain, approximately 80 % of the N delivered to Chesapeake Bay from crop land moves through groundwater flow </a:t>
            </a:r>
            <a:r>
              <a:rPr lang="en-US" altLang="en-US" sz="4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paths as nitrate. </a:t>
            </a:r>
            <a:endParaRPr lang="en-US" altLang="en-US" sz="4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dirty="0">
                <a:solidFill>
                  <a:srgbClr val="FFFFFF"/>
                </a:solidFill>
                <a:latin typeface="Calibri" panose="020F0502020204030204" pitchFamily="34" charset="0"/>
              </a:rPr>
              <a:t>~20-30 kg/ha </a:t>
            </a:r>
          </a:p>
        </p:txBody>
      </p:sp>
    </p:spTree>
    <p:extLst>
      <p:ext uri="{BB962C8B-B14F-4D97-AF65-F5344CB8AC3E}">
        <p14:creationId xmlns:p14="http://schemas.microsoft.com/office/powerpoint/2010/main" val="169815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20236"/>
              </p:ext>
            </p:extLst>
          </p:nvPr>
        </p:nvGraphicFramePr>
        <p:xfrm>
          <a:off x="152400" y="181760"/>
          <a:ext cx="8839200" cy="654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SPW 10.0 Graph" r:id="rId3" imgW="8338320" imgH="6172920" progId="SigmaPlotGraphicObject.9">
                  <p:embed/>
                </p:oleObj>
              </mc:Choice>
              <mc:Fallback>
                <p:oleObj name="SPW 10.0 Graph" r:id="rId3" imgW="8338320" imgH="6172920" progId="SigmaPlotGraphicObject.9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181760"/>
                        <a:ext cx="8839200" cy="6543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813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458200" cy="641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u="sng" dirty="0" err="1" smtClean="0">
                <a:solidFill>
                  <a:srgbClr val="CC3300"/>
                </a:solidFill>
                <a:latin typeface="Arial" charset="0"/>
              </a:rPr>
              <a:t>Karlan</a:t>
            </a:r>
            <a:r>
              <a:rPr lang="en-US" sz="4000" u="sng" dirty="0" smtClean="0">
                <a:solidFill>
                  <a:srgbClr val="CC3300"/>
                </a:solidFill>
                <a:latin typeface="Arial" charset="0"/>
              </a:rPr>
              <a:t> et al. JSWC Mar-Apr 2017  </a:t>
            </a:r>
            <a:endParaRPr lang="en-US" sz="4000" u="sng" dirty="0">
              <a:solidFill>
                <a:srgbClr val="CC3300"/>
              </a:solidFill>
              <a:latin typeface="Arial" charset="0"/>
            </a:endParaRPr>
          </a:p>
          <a:p>
            <a:pPr marL="342900" indent="-342900"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800" dirty="0" smtClean="0">
                <a:solidFill>
                  <a:srgbClr val="FFFFFF"/>
                </a:solidFill>
                <a:latin typeface="Arial" charset="0"/>
              </a:rPr>
              <a:t>“On a broad level, soil health assessment is intended to assess soil functions that relate to multiple ecosystem services, including environmental protection (e.g., water quality). Therefore, crop production , although a critical ecosystem function, is not the sole driver of a valid soil health assessment.”</a:t>
            </a:r>
            <a:r>
              <a:rPr lang="en-US" sz="4800" b="1" u="sng" dirty="0" smtClean="0">
                <a:solidFill>
                  <a:srgbClr val="FFFF00"/>
                </a:solidFill>
                <a:latin typeface="Arial" charset="0"/>
              </a:rPr>
              <a:t> </a:t>
            </a:r>
            <a:endParaRPr lang="en-US" sz="4800" b="1" u="sng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92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Slide" r:id="rId3" imgW="4064611" imgH="3048090" progId="PowerPoint.Slide.8">
                  <p:embed/>
                </p:oleObj>
              </mc:Choice>
              <mc:Fallback>
                <p:oleObj name="Slide" r:id="rId3" imgW="4064611" imgH="3048090" progId="PowerPoint.Slide.8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857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906353"/>
              </p:ext>
            </p:extLst>
          </p:nvPr>
        </p:nvGraphicFramePr>
        <p:xfrm>
          <a:off x="191224" y="228600"/>
          <a:ext cx="8761552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SPW 8.0 Graph" r:id="rId3" imgW="8470800" imgH="6188400" progId="SigmaPlotGraphicObject.7">
                  <p:embed/>
                </p:oleObj>
              </mc:Choice>
              <mc:Fallback>
                <p:oleObj name="SPW 8.0 Graph" r:id="rId3" imgW="8470800" imgH="6188400" progId="SigmaPlotGraphicObject.7">
                  <p:embed/>
                  <p:pic>
                    <p:nvPicPr>
                      <p:cNvPr id="307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224" y="228600"/>
                        <a:ext cx="8761552" cy="640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441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9372" y="2226469"/>
            <a:ext cx="9333460" cy="39758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50722" y="735895"/>
            <a:ext cx="1082140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52400" y="228601"/>
          <a:ext cx="8799623" cy="6428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0" name="SPW 10.0 Graph" r:id="rId3" imgW="6383782" imgH="4655880" progId="SigmaPlotGraphicObject.9">
                  <p:embed/>
                </p:oleObj>
              </mc:Choice>
              <mc:Fallback>
                <p:oleObj name="SPW 10.0 Graph" r:id="rId3" imgW="6383782" imgH="4655880" progId="SigmaPlotGraphicObject.9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601"/>
                        <a:ext cx="8799623" cy="64284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845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561975" y="1917700"/>
            <a:ext cx="809625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What we do in agriculture</a:t>
            </a:r>
            <a:r>
              <a:rPr kumimoji="0" lang="en-US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Capture and repackage solar energy for </a:t>
            </a:r>
            <a:r>
              <a:rPr kumimoji="0" lang="en-US" altLang="en-US" sz="4000" b="0" i="1" u="sng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economic gain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8275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04" y="457200"/>
            <a:ext cx="8861678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4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 descr="turbo till &amp; NEI deoxygenation 03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8905" y="860425"/>
            <a:ext cx="4220187" cy="293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004" y="0"/>
            <a:ext cx="9036995" cy="866775"/>
          </a:xfrm>
        </p:spPr>
        <p:txBody>
          <a:bodyPr>
            <a:normAutofit/>
          </a:bodyPr>
          <a:lstStyle/>
          <a:p>
            <a:pPr algn="ctr"/>
            <a:r>
              <a:rPr lang="en-US" sz="2400" b="1" cap="small" dirty="0" smtClean="0">
                <a:latin typeface="Comic Sans MS" pitchFamily="66" charset="0"/>
              </a:rPr>
              <a:t>Effects of Tillage Practices on surface runoff of contaminants, specifically estrogens and nutrients</a:t>
            </a:r>
            <a:endParaRPr lang="en-US" sz="2400" b="1" cap="small" dirty="0">
              <a:latin typeface="Comic Sans MS" pitchFamily="66" charset="0"/>
            </a:endParaRPr>
          </a:p>
        </p:txBody>
      </p:sp>
      <p:pic>
        <p:nvPicPr>
          <p:cNvPr id="7" name="Picture 6" descr="All%20photos%20from%20camera%20(January%2006)%2012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725682" y="860425"/>
            <a:ext cx="4299560" cy="2981325"/>
          </a:xfrm>
          <a:prstGeom prst="rect">
            <a:avLst/>
          </a:prstGeom>
        </p:spPr>
      </p:pic>
      <p:pic>
        <p:nvPicPr>
          <p:cNvPr id="9" name="Picture 1" descr="100_0985 (Medium).JPG"/>
          <p:cNvPicPr>
            <a:picLocks noGrp="1" noChangeAspect="1"/>
          </p:cNvPicPr>
          <p:nvPr isPhoto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39732" y="3841750"/>
            <a:ext cx="4271459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19125" y="723900"/>
            <a:ext cx="1539875" cy="9906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No-Till</a:t>
            </a:r>
            <a:endParaRPr kumimoji="0" lang="en-US" sz="2800" b="0" i="0" u="none" strike="noStrike" kern="1200" cap="small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860925" y="660400"/>
            <a:ext cx="4029075" cy="9906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Conventional Till</a:t>
            </a:r>
            <a:endParaRPr kumimoji="0" lang="en-US" sz="2800" b="0" i="0" u="none" strike="noStrike" kern="1200" cap="small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144797" y="3673248"/>
            <a:ext cx="4283075" cy="3149600"/>
            <a:chOff x="606425" y="3708400"/>
            <a:chExt cx="4283075" cy="3149600"/>
          </a:xfrm>
        </p:grpSpPr>
        <p:pic>
          <p:nvPicPr>
            <p:cNvPr id="8" name="Picture 4" descr="turbo till &amp; NEI deoxygenation 015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637563" y="3835400"/>
              <a:ext cx="4251937" cy="3022600"/>
            </a:xfrm>
            <a:prstGeom prst="rect">
              <a:avLst/>
            </a:prstGeom>
            <a:noFill/>
          </p:spPr>
        </p:pic>
        <p:sp>
          <p:nvSpPr>
            <p:cNvPr id="13" name="Rectangle 2"/>
            <p:cNvSpPr txBox="1">
              <a:spLocks noChangeArrowheads="1"/>
            </p:cNvSpPr>
            <p:nvPr/>
          </p:nvSpPr>
          <p:spPr>
            <a:xfrm>
              <a:off x="606425" y="3708400"/>
              <a:ext cx="4029075" cy="990600"/>
            </a:xfrm>
            <a:prstGeom prst="rect">
              <a:avLst/>
            </a:prstGeom>
          </p:spPr>
          <p:txBody>
            <a:bodyPr anchor="ctr">
              <a:normAutofit fontScale="97500"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small" spc="0" normalizeH="0" baseline="0" noProof="0" dirty="0" smtClean="0">
                  <a:ln>
                    <a:noFill/>
                  </a:ln>
                  <a:solidFill>
                    <a:srgbClr val="572314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omic Sans MS" pitchFamily="66" charset="0"/>
                  <a:ea typeface="+mn-ea"/>
                  <a:cs typeface="+mn-cs"/>
                </a:rPr>
                <a:t>Turbo Till</a:t>
              </a:r>
              <a:endPara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114925" y="3628122"/>
            <a:ext cx="4029075" cy="9906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Sub-surface Injection</a:t>
            </a:r>
            <a:endParaRPr kumimoji="0" lang="en-US" sz="2800" b="0" i="0" u="none" strike="noStrike" kern="1200" cap="small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1877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2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02" name="Object 2"/>
          <p:cNvGraphicFramePr>
            <a:graphicFrameLocks noChangeAspect="1"/>
          </p:cNvGraphicFramePr>
          <p:nvPr/>
        </p:nvGraphicFramePr>
        <p:xfrm>
          <a:off x="447675" y="190500"/>
          <a:ext cx="8250238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" name="SPW 8.0 Graph" r:id="rId3" imgW="8250631" imgH="6476695" progId="SigmaPlotGraphicObject.7">
                  <p:embed/>
                </p:oleObj>
              </mc:Choice>
              <mc:Fallback>
                <p:oleObj name="SPW 8.0 Graph" r:id="rId3" imgW="8250631" imgH="6476695" progId="SigmaPlotGraphicObject.7">
                  <p:embed/>
                  <p:pic>
                    <p:nvPicPr>
                      <p:cNvPr id="2560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190500"/>
                        <a:ext cx="8250238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532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89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4" name="Picture 1" descr="100_0976 (Medium)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8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02" y="502741"/>
            <a:ext cx="8792897" cy="582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9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854966"/>
              </p:ext>
            </p:extLst>
          </p:nvPr>
        </p:nvGraphicFramePr>
        <p:xfrm>
          <a:off x="167625" y="457201"/>
          <a:ext cx="8776754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SPW 8.0 Graph" r:id="rId3" imgW="8726760" imgH="5757840" progId="SigmaPlotGraphicObject.7">
                  <p:embed/>
                </p:oleObj>
              </mc:Choice>
              <mc:Fallback>
                <p:oleObj name="SPW 8.0 Graph" r:id="rId3" imgW="8726760" imgH="5757840" progId="SigmaPlotGraphicObject.7">
                  <p:embed/>
                  <p:pic>
                    <p:nvPicPr>
                      <p:cNvPr id="7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25" y="457201"/>
                        <a:ext cx="8776754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1371600" y="2743200"/>
            <a:ext cx="7391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47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610027"/>
              </p:ext>
            </p:extLst>
          </p:nvPr>
        </p:nvGraphicFramePr>
        <p:xfrm>
          <a:off x="180774" y="364489"/>
          <a:ext cx="8810826" cy="6112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SPW 8.0 Graph" r:id="rId3" imgW="8301600" imgH="5757840" progId="SigmaPlotGraphicObject.7">
                  <p:embed/>
                </p:oleObj>
              </mc:Choice>
              <mc:Fallback>
                <p:oleObj name="SPW 8.0 Graph" r:id="rId3" imgW="8301600" imgH="5757840" progId="SigmaPlotGraphicObject.7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774" y="364489"/>
                        <a:ext cx="8810826" cy="61125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520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z="4800" u="sng" smtClean="0">
                <a:solidFill>
                  <a:srgbClr val="CC0000"/>
                </a:solidFill>
                <a:latin typeface="Arial" panose="020B0604020202020204" pitchFamily="34" charset="0"/>
              </a:rPr>
              <a:t>Lessons Learned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9144000" cy="5181600"/>
          </a:xfrm>
        </p:spPr>
        <p:txBody>
          <a:bodyPr/>
          <a:lstStyle/>
          <a:p>
            <a:pPr eaLnBrk="1" hangingPunct="1"/>
            <a:r>
              <a:rPr lang="en-US" altLang="en-US" sz="4400" dirty="0" smtClean="0">
                <a:solidFill>
                  <a:schemeClr val="bg1"/>
                </a:solidFill>
                <a:latin typeface="Arial" panose="020B0604020202020204" pitchFamily="34" charset="0"/>
              </a:rPr>
              <a:t>Farmers like to be good stewards but </a:t>
            </a:r>
            <a:r>
              <a:rPr lang="en-US" altLang="en-US" sz="4400" i="1" u="sng" dirty="0" smtClean="0">
                <a:solidFill>
                  <a:srgbClr val="FFC000"/>
                </a:solidFill>
                <a:latin typeface="Arial" panose="020B0604020202020204" pitchFamily="34" charset="0"/>
              </a:rPr>
              <a:t>the bottom line rules</a:t>
            </a:r>
          </a:p>
          <a:p>
            <a:pPr eaLnBrk="1" hangingPunct="1"/>
            <a:r>
              <a:rPr lang="en-US" altLang="en-US" sz="4400" dirty="0" smtClean="0">
                <a:solidFill>
                  <a:schemeClr val="bg1"/>
                </a:solidFill>
                <a:latin typeface="Arial" panose="020B0604020202020204" pitchFamily="34" charset="0"/>
              </a:rPr>
              <a:t>Implementation has to be high </a:t>
            </a:r>
          </a:p>
          <a:p>
            <a:pPr eaLnBrk="1" hangingPunct="1"/>
            <a:r>
              <a:rPr lang="en-US" altLang="en-US" sz="4400" dirty="0" smtClean="0">
                <a:solidFill>
                  <a:schemeClr val="bg1"/>
                </a:solidFill>
                <a:latin typeface="Arial" panose="020B0604020202020204" pitchFamily="34" charset="0"/>
              </a:rPr>
              <a:t>If it doesn’t pay its own way (NT) there will need to be carrots(</a:t>
            </a:r>
            <a:r>
              <a:rPr lang="en-US" altLang="en-US" sz="44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CREP,cover</a:t>
            </a:r>
            <a:r>
              <a:rPr lang="en-US" altLang="en-US" sz="4400" dirty="0" smtClean="0">
                <a:solidFill>
                  <a:schemeClr val="bg1"/>
                </a:solidFill>
                <a:latin typeface="Arial" panose="020B0604020202020204" pitchFamily="34" charset="0"/>
              </a:rPr>
              <a:t> crops) or sticks(?)</a:t>
            </a:r>
            <a:endParaRPr lang="en-US" altLang="en-US" sz="36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152400" y="11784"/>
            <a:ext cx="8915400" cy="632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MDA Nutrient</a:t>
            </a:r>
            <a:r>
              <a:rPr kumimoji="0" lang="en-US" sz="4000" b="0" i="0" u="sng" strike="noStrike" kern="1200" cap="none" spc="0" normalizeH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Management News: </a:t>
            </a:r>
            <a:endParaRPr kumimoji="0" lang="en-US" sz="3200" b="0" i="0" u="sng" strike="noStrike" kern="1200" cap="none" spc="0" normalizeH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u="sng" dirty="0" smtClean="0">
                <a:solidFill>
                  <a:srgbClr val="CC3300"/>
                </a:solidFill>
                <a:latin typeface="Arial" charset="0"/>
              </a:rPr>
              <a:t>Winter 2017</a:t>
            </a:r>
            <a:endParaRPr kumimoji="0" lang="en-US" sz="3200" b="0" i="0" u="sng" strike="noStrike" kern="1200" cap="none" spc="0" normalizeH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u="sng" baseline="0" dirty="0" smtClean="0">
                <a:solidFill>
                  <a:srgbClr val="CC3300"/>
                </a:solidFill>
                <a:latin typeface="Arial" charset="0"/>
              </a:rPr>
              <a:t>Department</a:t>
            </a:r>
            <a:r>
              <a:rPr lang="en-US" sz="3200" u="sng" dirty="0" smtClean="0">
                <a:solidFill>
                  <a:srgbClr val="CC3300"/>
                </a:solidFill>
                <a:latin typeface="Arial" charset="0"/>
              </a:rPr>
              <a:t> modifies NM </a:t>
            </a:r>
            <a:r>
              <a:rPr lang="en-US" sz="3200" u="sng" dirty="0" err="1" smtClean="0">
                <a:solidFill>
                  <a:srgbClr val="CC3300"/>
                </a:solidFill>
                <a:latin typeface="Arial" charset="0"/>
              </a:rPr>
              <a:t>regs</a:t>
            </a:r>
            <a:r>
              <a:rPr lang="en-US" sz="3200" u="sng" dirty="0" smtClean="0">
                <a:solidFill>
                  <a:srgbClr val="CC3300"/>
                </a:solidFill>
                <a:latin typeface="Arial" charset="0"/>
              </a:rPr>
              <a:t> :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“Removing the incorporation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requirement for spring and fall manure spreading. Studies conducted by the USDA NRCS show that </a:t>
            </a:r>
            <a:r>
              <a:rPr kumimoji="0" lang="en-US" sz="3800" i="1" u="sng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soil health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is improved with little or no soil disturbance other than planting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.”</a:t>
            </a:r>
            <a:r>
              <a:rPr kumimoji="0" lang="en-US" sz="4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2184"/>
            <a:ext cx="8077200" cy="659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03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Text Box 2"/>
          <p:cNvSpPr txBox="1">
            <a:spLocks noChangeArrowheads="1"/>
          </p:cNvSpPr>
          <p:nvPr/>
        </p:nvSpPr>
        <p:spPr bwMode="auto">
          <a:xfrm>
            <a:off x="0" y="381000"/>
            <a:ext cx="9144000" cy="807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sng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Soil Quality-Water Quality Conflicts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1. No-till and surface applied nutrients can lead to high dissolved nutrient loss.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2. Sacrificing fall N scavenging for cover crop diversity can lead to higher leaching rates.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800" dirty="0" smtClean="0">
                <a:solidFill>
                  <a:srgbClr val="FFFFFF"/>
                </a:solidFill>
                <a:latin typeface="Arial" panose="020B0604020202020204" pitchFamily="34" charset="0"/>
              </a:rPr>
              <a:t> 3. Soil quality benefits have not yet been perceived by most MD farmers to make cover crops cost effective.</a:t>
            </a:r>
            <a:endParaRPr kumimoji="0" lang="en-US" altLang="en-US" sz="3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863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02" y="502741"/>
            <a:ext cx="8792897" cy="58218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0" y="3810000"/>
            <a:ext cx="55321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Thank you!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08081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3" descr="Wye Watershed.jpg-compress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13297"/>
            <a:ext cx="7848600" cy="660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17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93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302627"/>
              </p:ext>
            </p:extLst>
          </p:nvPr>
        </p:nvGraphicFramePr>
        <p:xfrm>
          <a:off x="76201" y="304800"/>
          <a:ext cx="8946846" cy="6280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SPW 8.0 Graph" r:id="rId3" imgW="8507578" imgH="5971946" progId="SigmaPlotGraphicObject.7">
                  <p:embed/>
                </p:oleObj>
              </mc:Choice>
              <mc:Fallback>
                <p:oleObj name="SPW 8.0 Graph" r:id="rId3" imgW="8507578" imgH="5971946" progId="SigmaPlotGraphicObject.7">
                  <p:embed/>
                  <p:pic>
                    <p:nvPicPr>
                      <p:cNvPr id="2293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1" y="304800"/>
                        <a:ext cx="8946846" cy="62806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672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04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705992"/>
              </p:ext>
            </p:extLst>
          </p:nvPr>
        </p:nvGraphicFramePr>
        <p:xfrm>
          <a:off x="152400" y="304800"/>
          <a:ext cx="8860123" cy="6233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SPW 8.0 Graph" r:id="rId3" imgW="8546897" imgH="6013094" progId="SigmaPlotGraphicObject.7">
                  <p:embed/>
                </p:oleObj>
              </mc:Choice>
              <mc:Fallback>
                <p:oleObj name="SPW 8.0 Graph" r:id="rId3" imgW="8546897" imgH="6013094" progId="SigmaPlotGraphicObject.7">
                  <p:embed/>
                  <p:pic>
                    <p:nvPicPr>
                      <p:cNvPr id="2304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04800"/>
                        <a:ext cx="8860123" cy="62336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499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3" y="457201"/>
            <a:ext cx="8976176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59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Slide" r:id="rId3" imgW="4064611" imgH="3048090" progId="PowerPoint.Slide.8">
                  <p:embed/>
                </p:oleObj>
              </mc:Choice>
              <mc:Fallback>
                <p:oleObj name="Slide" r:id="rId3" imgW="4064611" imgH="3048090" progId="PowerPoint.Slide.8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706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685799"/>
            <a:ext cx="8861206" cy="550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0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9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6_Default Design">
  <a:themeElements>
    <a:clrScheme name="14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4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Azure">
  <a:themeElements>
    <a:clrScheme name="Azure 4">
      <a:dk1>
        <a:srgbClr val="000000"/>
      </a:dk1>
      <a:lt1>
        <a:srgbClr val="FFFF00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00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alisto MT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alisto MT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4">
        <a:dk1>
          <a:srgbClr val="000000"/>
        </a:dk1>
        <a:lt1>
          <a:srgbClr val="FFFF00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00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36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8_Default Design">
  <a:themeElements>
    <a:clrScheme name="">
      <a:dk1>
        <a:srgbClr val="808080"/>
      </a:dk1>
      <a:lt1>
        <a:srgbClr val="FFFFFF"/>
      </a:lt1>
      <a:dk2>
        <a:srgbClr val="3399FF"/>
      </a:dk2>
      <a:lt2>
        <a:srgbClr val="000000"/>
      </a:lt2>
      <a:accent1>
        <a:srgbClr val="00CC99"/>
      </a:accent1>
      <a:accent2>
        <a:srgbClr val="3333CC"/>
      </a:accent2>
      <a:accent3>
        <a:srgbClr val="ADCA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7_Default Design">
  <a:themeElements>
    <a:clrScheme name="">
      <a:dk1>
        <a:srgbClr val="808080"/>
      </a:dk1>
      <a:lt1>
        <a:srgbClr val="FFFFFF"/>
      </a:lt1>
      <a:dk2>
        <a:srgbClr val="3399FF"/>
      </a:dk2>
      <a:lt2>
        <a:srgbClr val="000000"/>
      </a:lt2>
      <a:accent1>
        <a:srgbClr val="00CC99"/>
      </a:accent1>
      <a:accent2>
        <a:srgbClr val="3333CC"/>
      </a:accent2>
      <a:accent3>
        <a:srgbClr val="ADCA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5_Default Design">
  <a:themeElements>
    <a:clrScheme name="">
      <a:dk1>
        <a:srgbClr val="808080"/>
      </a:dk1>
      <a:lt1>
        <a:srgbClr val="FFFFFF"/>
      </a:lt1>
      <a:dk2>
        <a:srgbClr val="3399FF"/>
      </a:dk2>
      <a:lt2>
        <a:srgbClr val="000000"/>
      </a:lt2>
      <a:accent1>
        <a:srgbClr val="00CC99"/>
      </a:accent1>
      <a:accent2>
        <a:srgbClr val="3333CC"/>
      </a:accent2>
      <a:accent3>
        <a:srgbClr val="ADCA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5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_Default Design">
  <a:themeElements>
    <a:clrScheme name="">
      <a:dk1>
        <a:srgbClr val="808080"/>
      </a:dk1>
      <a:lt1>
        <a:srgbClr val="FFFFFF"/>
      </a:lt1>
      <a:dk2>
        <a:srgbClr val="3399FF"/>
      </a:dk2>
      <a:lt2>
        <a:srgbClr val="000000"/>
      </a:lt2>
      <a:accent1>
        <a:srgbClr val="00CC99"/>
      </a:accent1>
      <a:accent2>
        <a:srgbClr val="3333CC"/>
      </a:accent2>
      <a:accent3>
        <a:srgbClr val="ADCA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77_Default Design">
  <a:themeElements>
    <a:clrScheme name="75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75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5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5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5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5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5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5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5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">
      <a:dk1>
        <a:srgbClr val="000066"/>
      </a:dk1>
      <a:lt1>
        <a:srgbClr val="FFFFFF"/>
      </a:lt1>
      <a:dk2>
        <a:srgbClr val="3333FF"/>
      </a:dk2>
      <a:lt2>
        <a:srgbClr val="FF3300"/>
      </a:lt2>
      <a:accent1>
        <a:srgbClr val="00CC99"/>
      </a:accent1>
      <a:accent2>
        <a:srgbClr val="3333CC"/>
      </a:accent2>
      <a:accent3>
        <a:srgbClr val="ADAD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">
      <a:dk1>
        <a:srgbClr val="808080"/>
      </a:dk1>
      <a:lt1>
        <a:srgbClr val="FFFFFF"/>
      </a:lt1>
      <a:dk2>
        <a:srgbClr val="3399FF"/>
      </a:dk2>
      <a:lt2>
        <a:srgbClr val="000000"/>
      </a:lt2>
      <a:accent1>
        <a:srgbClr val="00CC99"/>
      </a:accent1>
      <a:accent2>
        <a:srgbClr val="3333CC"/>
      </a:accent2>
      <a:accent3>
        <a:srgbClr val="ADCA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5_Default Design">
  <a:themeElements>
    <a:clrScheme name="">
      <a:dk1>
        <a:srgbClr val="808080"/>
      </a:dk1>
      <a:lt1>
        <a:srgbClr val="FFFFFF"/>
      </a:lt1>
      <a:dk2>
        <a:srgbClr val="3399FF"/>
      </a:dk2>
      <a:lt2>
        <a:srgbClr val="000000"/>
      </a:lt2>
      <a:accent1>
        <a:srgbClr val="00CC99"/>
      </a:accent1>
      <a:accent2>
        <a:srgbClr val="3333CC"/>
      </a:accent2>
      <a:accent3>
        <a:srgbClr val="ADCA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5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1530</TotalTime>
  <Words>328</Words>
  <Application>Microsoft Office PowerPoint</Application>
  <PresentationFormat>On-screen Show (4:3)</PresentationFormat>
  <Paragraphs>29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61" baseType="lpstr">
      <vt:lpstr>Arial</vt:lpstr>
      <vt:lpstr>Calibri</vt:lpstr>
      <vt:lpstr>Calibri Light</vt:lpstr>
      <vt:lpstr>Comic Sans MS</vt:lpstr>
      <vt:lpstr>Times New Roman</vt:lpstr>
      <vt:lpstr>Wingdings</vt:lpstr>
      <vt:lpstr>Office Theme</vt:lpstr>
      <vt:lpstr>15_Default Design</vt:lpstr>
      <vt:lpstr>Default Design</vt:lpstr>
      <vt:lpstr>4_Default Design</vt:lpstr>
      <vt:lpstr>1_Default Design</vt:lpstr>
      <vt:lpstr>1_Office Theme</vt:lpstr>
      <vt:lpstr>21_Default Design</vt:lpstr>
      <vt:lpstr>22_Default Design</vt:lpstr>
      <vt:lpstr>35_Default Design</vt:lpstr>
      <vt:lpstr>39_Default Design</vt:lpstr>
      <vt:lpstr>16_Default Design</vt:lpstr>
      <vt:lpstr>2_Office Theme</vt:lpstr>
      <vt:lpstr>Azure</vt:lpstr>
      <vt:lpstr>6_Default Design</vt:lpstr>
      <vt:lpstr>36_Default Design</vt:lpstr>
      <vt:lpstr>18_Default Design</vt:lpstr>
      <vt:lpstr>3_Office Theme</vt:lpstr>
      <vt:lpstr>17_Default Design</vt:lpstr>
      <vt:lpstr>29_Default Design</vt:lpstr>
      <vt:lpstr>2_Default Design</vt:lpstr>
      <vt:lpstr>77_Default Design</vt:lpstr>
      <vt:lpstr>SPW 8.0 Graph</vt:lpstr>
      <vt:lpstr>Slide</vt:lpstr>
      <vt:lpstr>SPW 10.0 Graph</vt:lpstr>
      <vt:lpstr>Chesapeake Bay Program STAC Workshop:  Linking Soil and Watershed Health to In-field and Edge-of-Field Water Management   January 23-24, 2020 Morgantown, WV   Optimizing Soil and Water Quality     Ken Staver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Effects of Tillage Practices on surface runoff of contaminants, specifically estrogens and nutrients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Lessons Learned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Kenneth Staver2</dc:creator>
  <cp:lastModifiedBy>Kenneth Staver</cp:lastModifiedBy>
  <cp:revision>61</cp:revision>
  <cp:lastPrinted>2020-01-21T23:32:08Z</cp:lastPrinted>
  <dcterms:created xsi:type="dcterms:W3CDTF">2014-01-13T15:27:52Z</dcterms:created>
  <dcterms:modified xsi:type="dcterms:W3CDTF">2020-02-03T14:23:52Z</dcterms:modified>
</cp:coreProperties>
</file>