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77" r:id="rId3"/>
    <p:sldId id="259" r:id="rId4"/>
    <p:sldId id="342" r:id="rId5"/>
    <p:sldId id="378" r:id="rId6"/>
    <p:sldId id="360" r:id="rId7"/>
    <p:sldId id="288" r:id="rId8"/>
    <p:sldId id="291" r:id="rId9"/>
    <p:sldId id="368" r:id="rId10"/>
    <p:sldId id="455" r:id="rId11"/>
    <p:sldId id="458" r:id="rId12"/>
    <p:sldId id="275" r:id="rId13"/>
    <p:sldId id="262" r:id="rId14"/>
    <p:sldId id="452" r:id="rId15"/>
    <p:sldId id="278" r:id="rId16"/>
    <p:sldId id="269" r:id="rId17"/>
    <p:sldId id="453" r:id="rId18"/>
    <p:sldId id="454" r:id="rId19"/>
    <p:sldId id="451" r:id="rId20"/>
    <p:sldId id="457" r:id="rId21"/>
    <p:sldId id="456" r:id="rId22"/>
    <p:sldId id="388" r:id="rId23"/>
    <p:sldId id="389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D1A7128-257E-4BE3-9E4F-BAC7F6517BA5}">
          <p14:sldIdLst>
            <p14:sldId id="256"/>
            <p14:sldId id="377"/>
            <p14:sldId id="259"/>
            <p14:sldId id="342"/>
            <p14:sldId id="378"/>
            <p14:sldId id="360"/>
            <p14:sldId id="288"/>
            <p14:sldId id="291"/>
            <p14:sldId id="368"/>
            <p14:sldId id="455"/>
            <p14:sldId id="458"/>
            <p14:sldId id="275"/>
            <p14:sldId id="262"/>
            <p14:sldId id="452"/>
          </p14:sldIdLst>
        </p14:section>
        <p14:section name="Untitled Section" id="{90B8D03E-111E-4698-A2DE-23F06837D7CE}">
          <p14:sldIdLst>
            <p14:sldId id="278"/>
            <p14:sldId id="269"/>
            <p14:sldId id="453"/>
            <p14:sldId id="454"/>
            <p14:sldId id="451"/>
            <p14:sldId id="457"/>
            <p14:sldId id="456"/>
            <p14:sldId id="388"/>
            <p14:sldId id="3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66" d="100"/>
          <a:sy n="66" d="100"/>
        </p:scale>
        <p:origin x="5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B9C36CB-CC08-42F7-93F9-A1D33C6CD259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B7631C9-CF68-4CB0-8430-45CAD73F8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51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0A52-4DB6-4475-90BD-C37B298CA3A6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0F37-3A2F-4265-AFC3-A079CED4E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8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0A52-4DB6-4475-90BD-C37B298CA3A6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0F37-3A2F-4265-AFC3-A079CED4E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0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0A52-4DB6-4475-90BD-C37B298CA3A6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0F37-3A2F-4265-AFC3-A079CED4E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49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025A75D-E7F1-48EC-A5A2-4C3C3228298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12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0A52-4DB6-4475-90BD-C37B298CA3A6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0F37-3A2F-4265-AFC3-A079CED4E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36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0A52-4DB6-4475-90BD-C37B298CA3A6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0F37-3A2F-4265-AFC3-A079CED4E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94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0A52-4DB6-4475-90BD-C37B298CA3A6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0F37-3A2F-4265-AFC3-A079CED4E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96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0A52-4DB6-4475-90BD-C37B298CA3A6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0F37-3A2F-4265-AFC3-A079CED4E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3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0A52-4DB6-4475-90BD-C37B298CA3A6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0F37-3A2F-4265-AFC3-A079CED4E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05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0A52-4DB6-4475-90BD-C37B298CA3A6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0F37-3A2F-4265-AFC3-A079CED4E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31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0A52-4DB6-4475-90BD-C37B298CA3A6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0F37-3A2F-4265-AFC3-A079CED4E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50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0A52-4DB6-4475-90BD-C37B298CA3A6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30F37-3A2F-4265-AFC3-A079CED4E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04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E0A52-4DB6-4475-90BD-C37B298CA3A6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30F37-3A2F-4265-AFC3-A079CED4E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91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jpeg"/><Relationship Id="rId5" Type="http://schemas.openxmlformats.org/officeDocument/2006/relationships/image" Target="../media/image37.emf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45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6.jpeg"/><Relationship Id="rId9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ea typeface="Adobe Fangsong Std R" panose="02020400000000000000" pitchFamily="18" charset="-128"/>
                <a:cs typeface="Arial" panose="020B0604020202020204" pitchFamily="34" charset="0"/>
              </a:rPr>
              <a:t>Water table fluctuations in tiled glacial landscapes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/>
          <a:lstStyle/>
          <a:p>
            <a:r>
              <a:rPr lang="en-US" dirty="0"/>
              <a:t>Keith E. Schilling, Ph.D.</a:t>
            </a:r>
          </a:p>
          <a:p>
            <a:r>
              <a:rPr lang="en-US" dirty="0"/>
              <a:t>State Geologist/Research Engineer</a:t>
            </a:r>
          </a:p>
          <a:p>
            <a:r>
              <a:rPr lang="en-US" dirty="0"/>
              <a:t>Iowa Geological Survey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012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0AD1-6862-4EF9-8181-7243A4049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6393"/>
          </a:xfrm>
        </p:spPr>
        <p:txBody>
          <a:bodyPr/>
          <a:lstStyle/>
          <a:p>
            <a:r>
              <a:rPr lang="en-US" dirty="0"/>
              <a:t>Groundwater rise contribution to ponding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A7397-638D-4FDE-BDE6-80F1DA808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419" y="1421518"/>
            <a:ext cx="8091494" cy="50713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CC7072-3B3C-454F-AD64-6B7F2650C606}"/>
              </a:ext>
            </a:extLst>
          </p:cNvPr>
          <p:cNvSpPr txBox="1"/>
          <p:nvPr/>
        </p:nvSpPr>
        <p:spPr>
          <a:xfrm>
            <a:off x="9227860" y="1421518"/>
            <a:ext cx="24496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Groundwater will occasionally rise above the ground surface in the pothole depressions during wet periods</a:t>
            </a:r>
          </a:p>
        </p:txBody>
      </p:sp>
    </p:spTree>
    <p:extLst>
      <p:ext uri="{BB962C8B-B14F-4D97-AF65-F5344CB8AC3E}">
        <p14:creationId xmlns:p14="http://schemas.microsoft.com/office/powerpoint/2010/main" val="1336071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4EC4C-A70D-428A-AC2E-5A411BC45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586" y="412697"/>
            <a:ext cx="10515600" cy="1106323"/>
          </a:xfrm>
        </p:spPr>
        <p:txBody>
          <a:bodyPr/>
          <a:lstStyle/>
          <a:p>
            <a:r>
              <a:rPr lang="en-US" dirty="0"/>
              <a:t>Groundwater monitoring in a tiled field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490CF2-82B1-4396-BA7E-81A7B80CA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6344"/>
            <a:ext cx="3566659" cy="4442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9F5200-DD25-43D3-B357-548703E4A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659" y="1347951"/>
            <a:ext cx="3641283" cy="50090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E1D773-38BA-4A08-8602-40489C30AD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4" r="4825" b="35619"/>
          <a:stretch/>
        </p:blipFill>
        <p:spPr>
          <a:xfrm>
            <a:off x="7207942" y="1366343"/>
            <a:ext cx="4984058" cy="45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38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685446" y="320328"/>
            <a:ext cx="73921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</a:rPr>
              <a:t>Old glacial landscape - Farming on sloping landscape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914400" y="6294709"/>
            <a:ext cx="6934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dirty="0">
                <a:latin typeface="Garamond" pitchFamily="18" charset="0"/>
              </a:rPr>
              <a:t>Monona County                                Photo from Land-Use Analysis Laboratory</a:t>
            </a:r>
            <a:br>
              <a:rPr lang="en-US" sz="1600" dirty="0">
                <a:latin typeface="Garamond" pitchFamily="18" charset="0"/>
              </a:rPr>
            </a:br>
            <a:r>
              <a:rPr lang="en-US" sz="1600" dirty="0">
                <a:latin typeface="Garamond" pitchFamily="18" charset="0"/>
              </a:rPr>
              <a:t>                                                                              Iowa State University</a:t>
            </a:r>
          </a:p>
        </p:txBody>
      </p:sp>
      <p:grpSp>
        <p:nvGrpSpPr>
          <p:cNvPr id="55320" name="Group 24"/>
          <p:cNvGrpSpPr>
            <a:grpSpLocks/>
          </p:cNvGrpSpPr>
          <p:nvPr/>
        </p:nvGrpSpPr>
        <p:grpSpPr bwMode="auto">
          <a:xfrm>
            <a:off x="3810000" y="4876800"/>
            <a:ext cx="1143000" cy="914400"/>
            <a:chOff x="1440" y="3072"/>
            <a:chExt cx="720" cy="576"/>
          </a:xfrm>
        </p:grpSpPr>
        <p:sp>
          <p:nvSpPr>
            <p:cNvPr id="55302" name="Line 6"/>
            <p:cNvSpPr>
              <a:spLocks noChangeShapeType="1"/>
            </p:cNvSpPr>
            <p:nvPr/>
          </p:nvSpPr>
          <p:spPr bwMode="auto">
            <a:xfrm flipH="1" flipV="1">
              <a:off x="1440" y="3072"/>
              <a:ext cx="96" cy="576"/>
            </a:xfrm>
            <a:prstGeom prst="line">
              <a:avLst/>
            </a:prstGeom>
            <a:noFill/>
            <a:ln w="57150">
              <a:solidFill>
                <a:srgbClr val="99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03" name="Line 7"/>
            <p:cNvSpPr>
              <a:spLocks noChangeShapeType="1"/>
            </p:cNvSpPr>
            <p:nvPr/>
          </p:nvSpPr>
          <p:spPr bwMode="auto">
            <a:xfrm flipH="1" flipV="1">
              <a:off x="1440" y="3072"/>
              <a:ext cx="720" cy="144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5325" name="Picture 29" descr="SIDPPC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1" y="882651"/>
            <a:ext cx="7924800" cy="536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52CE461-4BF4-499A-9994-1D3BE4A5EB1D}"/>
              </a:ext>
            </a:extLst>
          </p:cNvPr>
          <p:cNvGrpSpPr/>
          <p:nvPr/>
        </p:nvGrpSpPr>
        <p:grpSpPr>
          <a:xfrm>
            <a:off x="1745673" y="1154875"/>
            <a:ext cx="10237519" cy="3624397"/>
            <a:chOff x="1745673" y="1154875"/>
            <a:chExt cx="10237519" cy="36243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640FB44-6AED-4BF9-830D-927EC9FD9E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14" t="10851" r="16570" b="7132"/>
            <a:stretch/>
          </p:blipFill>
          <p:spPr>
            <a:xfrm>
              <a:off x="7548748" y="1154875"/>
              <a:ext cx="4434444" cy="3624397"/>
            </a:xfrm>
            <a:prstGeom prst="rect">
              <a:avLst/>
            </a:prstGeom>
          </p:spPr>
        </p:pic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699B0D4D-EE0A-4E1F-87A2-4C56C4E60C82}"/>
                </a:ext>
              </a:extLst>
            </p:cNvPr>
            <p:cNvCxnSpPr/>
            <p:nvPr/>
          </p:nvCxnSpPr>
          <p:spPr>
            <a:xfrm flipH="1">
              <a:off x="3479470" y="3657600"/>
              <a:ext cx="4251366" cy="32063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4E80913-9068-4E4F-8D27-56570C77BC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94566" y="1356240"/>
              <a:ext cx="854034" cy="77181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9BF169C-1100-4682-B186-4267DA5403B3}"/>
                </a:ext>
              </a:extLst>
            </p:cNvPr>
            <p:cNvCxnSpPr/>
            <p:nvPr/>
          </p:nvCxnSpPr>
          <p:spPr>
            <a:xfrm flipV="1">
              <a:off x="1745673" y="1356240"/>
              <a:ext cx="5070763" cy="161083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90E5780-C10E-41A8-ABA3-3974C27C2E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89466" y="3611292"/>
              <a:ext cx="520534" cy="2066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248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2106" y="381707"/>
            <a:ext cx="7024307" cy="934740"/>
          </a:xfrm>
        </p:spPr>
        <p:txBody>
          <a:bodyPr>
            <a:noAutofit/>
          </a:bodyPr>
          <a:lstStyle/>
          <a:p>
            <a:r>
              <a:rPr lang="en-US" sz="3200" b="1" dirty="0"/>
              <a:t>Water tables in older, sloping landscapes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" t="6123" r="7462" b="39801"/>
          <a:stretch/>
        </p:blipFill>
        <p:spPr bwMode="auto">
          <a:xfrm>
            <a:off x="1630255" y="1161747"/>
            <a:ext cx="6353299" cy="5164408"/>
          </a:xfrm>
          <a:prstGeom prst="rect">
            <a:avLst/>
          </a:prstGeom>
          <a:ln w="254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6AD761-06C7-4592-99E3-44A6B85EB07F}"/>
              </a:ext>
            </a:extLst>
          </p:cNvPr>
          <p:cNvGrpSpPr/>
          <p:nvPr/>
        </p:nvGrpSpPr>
        <p:grpSpPr>
          <a:xfrm>
            <a:off x="7623309" y="1718613"/>
            <a:ext cx="2597920" cy="923330"/>
            <a:chOff x="7728248" y="2001290"/>
            <a:chExt cx="2597920" cy="923330"/>
          </a:xfrm>
        </p:grpSpPr>
        <p:sp>
          <p:nvSpPr>
            <p:cNvPr id="4" name="TextBox 3"/>
            <p:cNvSpPr txBox="1"/>
            <p:nvPr/>
          </p:nvSpPr>
          <p:spPr>
            <a:xfrm>
              <a:off x="8164082" y="2001290"/>
              <a:ext cx="21620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Narrow range of fluctuation in floodplain</a:t>
              </a:r>
            </a:p>
          </p:txBody>
        </p:sp>
        <p:sp>
          <p:nvSpPr>
            <p:cNvPr id="6" name="Right Brace 5"/>
            <p:cNvSpPr/>
            <p:nvPr/>
          </p:nvSpPr>
          <p:spPr>
            <a:xfrm>
              <a:off x="7728248" y="2110811"/>
              <a:ext cx="213645" cy="427290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12A2C0-3432-4418-916D-8C9B03ECCFEE}"/>
              </a:ext>
            </a:extLst>
          </p:cNvPr>
          <p:cNvGrpSpPr/>
          <p:nvPr/>
        </p:nvGrpSpPr>
        <p:grpSpPr>
          <a:xfrm>
            <a:off x="7730131" y="4188683"/>
            <a:ext cx="2728977" cy="977250"/>
            <a:chOff x="7785199" y="4201501"/>
            <a:chExt cx="2728977" cy="977250"/>
          </a:xfrm>
        </p:grpSpPr>
        <p:sp>
          <p:nvSpPr>
            <p:cNvPr id="5" name="TextBox 4"/>
            <p:cNvSpPr txBox="1"/>
            <p:nvPr/>
          </p:nvSpPr>
          <p:spPr>
            <a:xfrm>
              <a:off x="8167821" y="4366961"/>
              <a:ext cx="23463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Water table in uplands fluctuates &gt;3m</a:t>
              </a:r>
            </a:p>
          </p:txBody>
        </p:sp>
        <p:sp>
          <p:nvSpPr>
            <p:cNvPr id="7" name="Right Brace 6"/>
            <p:cNvSpPr/>
            <p:nvPr/>
          </p:nvSpPr>
          <p:spPr>
            <a:xfrm>
              <a:off x="7785199" y="4201501"/>
              <a:ext cx="213645" cy="977250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138BBE6-E008-4397-AE52-87C68DBE3D6E}"/>
              </a:ext>
            </a:extLst>
          </p:cNvPr>
          <p:cNvSpPr txBox="1"/>
          <p:nvPr/>
        </p:nvSpPr>
        <p:spPr>
          <a:xfrm>
            <a:off x="1306286" y="6326155"/>
            <a:ext cx="77257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Schilling, K.E., M.T. Streeter, T.M. Isenhart, W.J Beck, M.D. Tomer, K.J. Cole and J.L. Kovar. 2018. Distribution and mass of groundwater </a:t>
            </a:r>
            <a:r>
              <a:rPr lang="en-US" sz="1100" dirty="0" err="1"/>
              <a:t>orthophosphorus</a:t>
            </a:r>
            <a:r>
              <a:rPr lang="en-US" sz="1100" dirty="0"/>
              <a:t> in an agricultural watershed. </a:t>
            </a:r>
            <a:r>
              <a:rPr lang="en-US" sz="1100" u="sng" dirty="0"/>
              <a:t>Science of the Total Environment</a:t>
            </a:r>
            <a:r>
              <a:rPr lang="en-US" sz="1100" dirty="0"/>
              <a:t> 65:1330-1340</a:t>
            </a:r>
          </a:p>
        </p:txBody>
      </p:sp>
    </p:spTree>
    <p:extLst>
      <p:ext uri="{BB962C8B-B14F-4D97-AF65-F5344CB8AC3E}">
        <p14:creationId xmlns:p14="http://schemas.microsoft.com/office/powerpoint/2010/main" val="1720325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1334C-B482-4D61-B830-3BF76D1DC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804" y="551738"/>
            <a:ext cx="10515600" cy="1325563"/>
          </a:xfrm>
        </p:spPr>
        <p:txBody>
          <a:bodyPr/>
          <a:lstStyle/>
          <a:p>
            <a:r>
              <a:rPr lang="en-US" dirty="0"/>
              <a:t>Difference in water partitioning by landscape position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7AE120-0E95-4932-B114-17DF99D30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294" y="2058254"/>
            <a:ext cx="7041411" cy="36987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37F6C8-D60E-4FB8-A7DE-29474B5E1811}"/>
              </a:ext>
            </a:extLst>
          </p:cNvPr>
          <p:cNvSpPr txBox="1"/>
          <p:nvPr/>
        </p:nvSpPr>
        <p:spPr>
          <a:xfrm>
            <a:off x="2146041" y="5937941"/>
            <a:ext cx="81829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Schilling, KE. 2009. Investigating local variations in groundwater recharge along a topographic gradient. Hydrogeology Journal 17:397-407.</a:t>
            </a:r>
          </a:p>
        </p:txBody>
      </p:sp>
    </p:spTree>
    <p:extLst>
      <p:ext uri="{BB962C8B-B14F-4D97-AF65-F5344CB8AC3E}">
        <p14:creationId xmlns:p14="http://schemas.microsoft.com/office/powerpoint/2010/main" val="1758093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96" y="106878"/>
            <a:ext cx="569928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96001" y="5886463"/>
            <a:ext cx="44039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Schilling, K.E., M.T. Streeter, D. Quade and M. Skopec. 2016. Groundwater loading of nitrate-nitrogen and phosphorus to a large glacial lake, Iowa.  Journal of Great Lakes Research, 42:588-598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DA8E38-DED6-4A33-89A4-55E9F45B6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985" y="733112"/>
            <a:ext cx="6345316" cy="425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46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544" y="498924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Water table fluctuations – </a:t>
            </a:r>
            <a:br>
              <a:rPr lang="en-US" dirty="0"/>
            </a:br>
            <a:r>
              <a:rPr lang="en-US" sz="3200" dirty="0"/>
              <a:t>Note the effects of urban pavement on levels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356" y="1584961"/>
            <a:ext cx="6934457" cy="4921687"/>
          </a:xfrm>
          <a:prstGeom prst="rect">
            <a:avLst/>
          </a:prstGeom>
        </p:spPr>
      </p:pic>
      <p:cxnSp>
        <p:nvCxnSpPr>
          <p:cNvPr id="7" name="Straight Connector 6"/>
          <p:cNvCxnSpPr>
            <a:stCxn id="3" idx="2"/>
          </p:cNvCxnSpPr>
          <p:nvPr/>
        </p:nvCxnSpPr>
        <p:spPr bwMode="auto">
          <a:xfrm flipH="1">
            <a:off x="3947160" y="2877569"/>
            <a:ext cx="1524000" cy="342900"/>
          </a:xfrm>
          <a:prstGeom prst="lin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2438400" y="2667000"/>
            <a:ext cx="20574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1981200" y="2819400"/>
            <a:ext cx="152400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10210800" y="5257800"/>
            <a:ext cx="91440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>
            <a:stCxn id="3" idx="2"/>
          </p:cNvCxnSpPr>
          <p:nvPr/>
        </p:nvCxnSpPr>
        <p:spPr bwMode="auto">
          <a:xfrm flipH="1">
            <a:off x="4023360" y="2877569"/>
            <a:ext cx="1447800" cy="342900"/>
          </a:xfrm>
          <a:prstGeom prst="lin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0" name="Group 19"/>
          <p:cNvGrpSpPr/>
          <p:nvPr/>
        </p:nvGrpSpPr>
        <p:grpSpPr>
          <a:xfrm>
            <a:off x="1714500" y="2534669"/>
            <a:ext cx="5204461" cy="2100613"/>
            <a:chOff x="129539" y="2336549"/>
            <a:chExt cx="5204461" cy="2100613"/>
          </a:xfrm>
        </p:grpSpPr>
        <p:sp>
          <p:nvSpPr>
            <p:cNvPr id="3" name="Oval 2"/>
            <p:cNvSpPr/>
            <p:nvPr/>
          </p:nvSpPr>
          <p:spPr bwMode="auto">
            <a:xfrm>
              <a:off x="3886200" y="2336549"/>
              <a:ext cx="1447800" cy="685800"/>
            </a:xfrm>
            <a:prstGeom prst="ellipse">
              <a:avLst/>
            </a:prstGeom>
            <a:noFill/>
            <a:ln w="28575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sz="1400">
                <a:solidFill>
                  <a:schemeClr val="tx2"/>
                </a:solidFill>
                <a:latin typeface="Palatino Linotype" pitchFamily="18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flipV="1">
              <a:off x="2362200" y="2711323"/>
              <a:ext cx="1524000" cy="50850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129539" y="2621280"/>
              <a:ext cx="2057400" cy="1815882"/>
            </a:xfrm>
            <a:prstGeom prst="rect">
              <a:avLst/>
            </a:prstGeom>
            <a:noFill/>
            <a:ln w="19050">
              <a:solidFill>
                <a:srgbClr val="FF33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No seasonal trends</a:t>
              </a:r>
            </a:p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Narrow range of fluctuation</a:t>
              </a:r>
            </a:p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Indicates little groundwater recharge occurring beneath pavement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953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2D913-59E0-472D-B5CB-77D92502D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0875" cy="1325563"/>
          </a:xfrm>
        </p:spPr>
        <p:txBody>
          <a:bodyPr/>
          <a:lstStyle/>
          <a:p>
            <a:r>
              <a:rPr lang="en-US" dirty="0"/>
              <a:t>Tiling patterns in young vs old glacial landscapes</a:t>
            </a:r>
          </a:p>
        </p:txBody>
      </p:sp>
      <p:pic>
        <p:nvPicPr>
          <p:cNvPr id="3" name="Picture 2" descr="tile_design_comb.jpg">
            <a:extLst>
              <a:ext uri="{FF2B5EF4-FFF2-40B4-BE49-F238E27FC236}">
                <a16:creationId xmlns:a16="http://schemas.microsoft.com/office/drawing/2014/main" id="{B721139A-624D-4CCD-BD84-9C41827B2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742" y="1811085"/>
            <a:ext cx="5684313" cy="384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77D6A291-E60B-4B74-87F2-445DD6656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4742" y="5776909"/>
            <a:ext cx="5684314" cy="646331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Drainage tiles in older glacial landscapes are often located along grass waterways </a:t>
            </a:r>
          </a:p>
        </p:txBody>
      </p:sp>
      <p:pic>
        <p:nvPicPr>
          <p:cNvPr id="5" name="Picture 4" descr="7685f01">
            <a:extLst>
              <a:ext uri="{FF2B5EF4-FFF2-40B4-BE49-F238E27FC236}">
                <a16:creationId xmlns:a16="http://schemas.microsoft.com/office/drawing/2014/main" id="{82BF9DDF-47A6-4205-BD3F-9342C6D0C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11085"/>
            <a:ext cx="3736385" cy="384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B4374D75-B193-4EFC-91CF-BE17BC9CA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513" y="5776909"/>
            <a:ext cx="4340291" cy="646331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Drainage tile in young glacial landscapes is often installed in a variety of patterns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419C39-E88C-4F8D-88C1-45011951FC72}"/>
              </a:ext>
            </a:extLst>
          </p:cNvPr>
          <p:cNvSpPr txBox="1"/>
          <p:nvPr/>
        </p:nvSpPr>
        <p:spPr>
          <a:xfrm>
            <a:off x="1530220" y="1427584"/>
            <a:ext cx="2575249" cy="38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Young landscape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BE08D-D50F-4FEF-80AC-BBA720885583}"/>
              </a:ext>
            </a:extLst>
          </p:cNvPr>
          <p:cNvSpPr txBox="1"/>
          <p:nvPr/>
        </p:nvSpPr>
        <p:spPr>
          <a:xfrm>
            <a:off x="7803501" y="1388233"/>
            <a:ext cx="2575249" cy="38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Old landscape</a:t>
            </a:r>
          </a:p>
        </p:txBody>
      </p:sp>
    </p:spTree>
    <p:extLst>
      <p:ext uri="{BB962C8B-B14F-4D97-AF65-F5344CB8AC3E}">
        <p14:creationId xmlns:p14="http://schemas.microsoft.com/office/powerpoint/2010/main" val="1835374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F0FD7-1B64-4137-8FCE-5DD228218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55" y="86778"/>
            <a:ext cx="9504860" cy="74631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200" b="1" dirty="0"/>
              <a:t>Effects on groundwater travel times and drainage density</a:t>
            </a:r>
          </a:p>
        </p:txBody>
      </p:sp>
      <p:pic>
        <p:nvPicPr>
          <p:cNvPr id="3" name="Picture 2" descr="tile_design_comb.jpg">
            <a:extLst>
              <a:ext uri="{FF2B5EF4-FFF2-40B4-BE49-F238E27FC236}">
                <a16:creationId xmlns:a16="http://schemas.microsoft.com/office/drawing/2014/main" id="{7DB69E99-F27C-4638-BD2C-5F2945A27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875" y="970921"/>
            <a:ext cx="2793912" cy="189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0">
            <a:extLst>
              <a:ext uri="{FF2B5EF4-FFF2-40B4-BE49-F238E27FC236}">
                <a16:creationId xmlns:a16="http://schemas.microsoft.com/office/drawing/2014/main" id="{6D817CA8-42F0-4BFB-844E-7A4C5E82F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" t="1662" r="1718" b="2841"/>
          <a:stretch>
            <a:fillRect/>
          </a:stretch>
        </p:blipFill>
        <p:spPr bwMode="auto">
          <a:xfrm>
            <a:off x="471600" y="2883160"/>
            <a:ext cx="423862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D56DE9-DFCA-4076-8DE1-2E02F1F9E961}"/>
              </a:ext>
            </a:extLst>
          </p:cNvPr>
          <p:cNvSpPr txBox="1"/>
          <p:nvPr/>
        </p:nvSpPr>
        <p:spPr>
          <a:xfrm>
            <a:off x="471600" y="5964134"/>
            <a:ext cx="44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Travel time decreased from 40 to 20 years</a:t>
            </a:r>
          </a:p>
        </p:txBody>
      </p:sp>
      <p:pic>
        <p:nvPicPr>
          <p:cNvPr id="6" name="Picture 3" descr="TTComparison">
            <a:extLst>
              <a:ext uri="{FF2B5EF4-FFF2-40B4-BE49-F238E27FC236}">
                <a16:creationId xmlns:a16="http://schemas.microsoft.com/office/drawing/2014/main" id="{E705D411-FBC2-41F4-B537-92AD36A50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475" y="852139"/>
            <a:ext cx="3972499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EF7FDB5-75F0-4BAC-A6F1-71D6954E00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760126"/>
              </p:ext>
            </p:extLst>
          </p:nvPr>
        </p:nvGraphicFramePr>
        <p:xfrm>
          <a:off x="5521475" y="4049613"/>
          <a:ext cx="5746620" cy="270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6655">
                  <a:extLst>
                    <a:ext uri="{9D8B030D-6E8A-4147-A177-3AD203B41FA5}">
                      <a16:colId xmlns:a16="http://schemas.microsoft.com/office/drawing/2014/main" val="1131954304"/>
                    </a:ext>
                  </a:extLst>
                </a:gridCol>
                <a:gridCol w="1436655">
                  <a:extLst>
                    <a:ext uri="{9D8B030D-6E8A-4147-A177-3AD203B41FA5}">
                      <a16:colId xmlns:a16="http://schemas.microsoft.com/office/drawing/2014/main" val="2642798227"/>
                    </a:ext>
                  </a:extLst>
                </a:gridCol>
                <a:gridCol w="1436655">
                  <a:extLst>
                    <a:ext uri="{9D8B030D-6E8A-4147-A177-3AD203B41FA5}">
                      <a16:colId xmlns:a16="http://schemas.microsoft.com/office/drawing/2014/main" val="629261069"/>
                    </a:ext>
                  </a:extLst>
                </a:gridCol>
                <a:gridCol w="1436655">
                  <a:extLst>
                    <a:ext uri="{9D8B030D-6E8A-4147-A177-3AD203B41FA5}">
                      <a16:colId xmlns:a16="http://schemas.microsoft.com/office/drawing/2014/main" val="5270699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Drainage Intensity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Mean travel time (years)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Drainage density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(m-1)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Mean Flow Length (m)</a:t>
                      </a:r>
                    </a:p>
                  </a:txBody>
                  <a:tcPr marL="68580" marR="68580" marT="0" marB="0" anchor="b" horzOverflow="overflow"/>
                </a:tc>
                <a:extLst>
                  <a:ext uri="{0D108BD9-81ED-4DB2-BD59-A6C34878D82A}">
                    <a16:rowId xmlns:a16="http://schemas.microsoft.com/office/drawing/2014/main" val="2671966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High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1.07±1.28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0.039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23.6±21.4</a:t>
                      </a:r>
                    </a:p>
                  </a:txBody>
                  <a:tcPr marL="68580" marR="68580" marT="0" marB="0" anchor="b" horzOverflow="overflow"/>
                </a:tc>
                <a:extLst>
                  <a:ext uri="{0D108BD9-81ED-4DB2-BD59-A6C34878D82A}">
                    <a16:rowId xmlns:a16="http://schemas.microsoft.com/office/drawing/2014/main" val="1166430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Medium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2.64±2.88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0.010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55.5±42.7</a:t>
                      </a:r>
                    </a:p>
                  </a:txBody>
                  <a:tcPr marL="68580" marR="68580" marT="0" marB="0" anchor="b" horzOverflow="overflow"/>
                </a:tc>
                <a:extLst>
                  <a:ext uri="{0D108BD9-81ED-4DB2-BD59-A6C34878D82A}">
                    <a16:rowId xmlns:a16="http://schemas.microsoft.com/office/drawing/2014/main" val="413936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Low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5.57±5.27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0.0047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110±82.4</a:t>
                      </a:r>
                    </a:p>
                  </a:txBody>
                  <a:tcPr marL="68580" marR="68580" marT="0" marB="0" anchor="b" horzOverflow="overflow"/>
                </a:tc>
                <a:extLst>
                  <a:ext uri="{0D108BD9-81ED-4DB2-BD59-A6C34878D82A}">
                    <a16:rowId xmlns:a16="http://schemas.microsoft.com/office/drawing/2014/main" val="2401915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Perennial network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82.5±88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0.0006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1,527±1215</a:t>
                      </a:r>
                    </a:p>
                  </a:txBody>
                  <a:tcPr marL="68580" marR="68580" marT="0" marB="0" anchor="b" horzOverflow="overflow"/>
                </a:tc>
                <a:extLst>
                  <a:ext uri="{0D108BD9-81ED-4DB2-BD59-A6C34878D82A}">
                    <a16:rowId xmlns:a16="http://schemas.microsoft.com/office/drawing/2014/main" val="3378976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Pre-settlement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181.6±134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0.00015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9,311±8197</a:t>
                      </a:r>
                    </a:p>
                  </a:txBody>
                  <a:tcPr marL="68580" marR="68580" marT="0" marB="0" anchor="b" horzOverflow="overflow"/>
                </a:tc>
                <a:extLst>
                  <a:ext uri="{0D108BD9-81ED-4DB2-BD59-A6C34878D82A}">
                    <a16:rowId xmlns:a16="http://schemas.microsoft.com/office/drawing/2014/main" val="3031360495"/>
                  </a:ext>
                </a:extLst>
              </a:tr>
            </a:tbl>
          </a:graphicData>
        </a:graphic>
      </p:graphicFrame>
      <p:pic>
        <p:nvPicPr>
          <p:cNvPr id="9" name="Picture 5" descr="Model_insert.jpg">
            <a:extLst>
              <a:ext uri="{FF2B5EF4-FFF2-40B4-BE49-F238E27FC236}">
                <a16:creationId xmlns:a16="http://schemas.microsoft.com/office/drawing/2014/main" id="{A9E1F6A2-5CE2-4ED7-8892-3B63DBA60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55" y="962682"/>
            <a:ext cx="1550743" cy="190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C413D35-F060-43E2-90DA-1B7C266E5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925" y="852139"/>
            <a:ext cx="1760244" cy="1232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8C0C55-C5B0-4D33-8260-F618091AD1A0}"/>
              </a:ext>
            </a:extLst>
          </p:cNvPr>
          <p:cNvSpPr txBox="1"/>
          <p:nvPr/>
        </p:nvSpPr>
        <p:spPr>
          <a:xfrm>
            <a:off x="9661925" y="2140174"/>
            <a:ext cx="2215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Tile drainage decreased travel times and shortened flow paths to streams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A49CBA-BA7C-4024-BBF6-D737C647BEEB}"/>
              </a:ext>
            </a:extLst>
          </p:cNvPr>
          <p:cNvSpPr txBox="1"/>
          <p:nvPr/>
        </p:nvSpPr>
        <p:spPr>
          <a:xfrm>
            <a:off x="289249" y="6347390"/>
            <a:ext cx="4329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Schilling, K.E., P. Jindal, N. </a:t>
            </a:r>
            <a:r>
              <a:rPr lang="en-US" sz="800" dirty="0" err="1"/>
              <a:t>Basu</a:t>
            </a:r>
            <a:r>
              <a:rPr lang="en-US" sz="800" dirty="0"/>
              <a:t> and M.J. Helmers.  2012. Impact of artificial subsurface drainage on groundwater travel times and baseflow discharge in an agricultural watershed, Iowa (USA).  Hydrological Processes, 26:3092-3100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01BF7F-7EB2-412E-ADD5-BCF232515A19}"/>
              </a:ext>
            </a:extLst>
          </p:cNvPr>
          <p:cNvSpPr txBox="1"/>
          <p:nvPr/>
        </p:nvSpPr>
        <p:spPr>
          <a:xfrm>
            <a:off x="9487867" y="3387180"/>
            <a:ext cx="256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Schilling, K.E., C.F. Wolter, T.M Isenhart, and R.C. Schultz. 2015. Tile drainage reduces groundwater travel times and compromises riparian buffer effectiveness.  Journal of Environmental Quality, 44:1754-1763</a:t>
            </a:r>
          </a:p>
        </p:txBody>
      </p:sp>
    </p:spTree>
    <p:extLst>
      <p:ext uri="{BB962C8B-B14F-4D97-AF65-F5344CB8AC3E}">
        <p14:creationId xmlns:p14="http://schemas.microsoft.com/office/powerpoint/2010/main" val="1101716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10131" y="641495"/>
            <a:ext cx="10581126" cy="9906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Interesting comparison of Bear Creek (young glacial landscape, intensive drainage) and Walnut Creek (old glacial landscape)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023376"/>
              </p:ext>
            </p:extLst>
          </p:nvPr>
        </p:nvGraphicFramePr>
        <p:xfrm>
          <a:off x="1904999" y="1905001"/>
          <a:ext cx="8305800" cy="36498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84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2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5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04286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Pre-settlement</a:t>
                      </a:r>
                      <a:r>
                        <a:rPr lang="en-US" sz="2000" baseline="0" dirty="0"/>
                        <a:t> drainage density </a:t>
                      </a:r>
                    </a:p>
                    <a:p>
                      <a:r>
                        <a:rPr lang="en-US" sz="2000" baseline="0" dirty="0"/>
                        <a:t>(m</a:t>
                      </a:r>
                      <a:r>
                        <a:rPr lang="en-US" sz="2000" baseline="30000" dirty="0"/>
                        <a:t>-1</a:t>
                      </a:r>
                      <a:r>
                        <a:rPr lang="en-US" sz="2000" baseline="0" dirty="0"/>
                        <a:t>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Current stream drainage</a:t>
                      </a:r>
                      <a:r>
                        <a:rPr lang="en-US" sz="2000" baseline="0" dirty="0"/>
                        <a:t> density (m</a:t>
                      </a:r>
                      <a:r>
                        <a:rPr lang="en-US" sz="2000" baseline="30000" dirty="0"/>
                        <a:t>-1</a:t>
                      </a:r>
                      <a:r>
                        <a:rPr lang="en-US" sz="2000" baseline="0" dirty="0"/>
                        <a:t>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Increase in drainage 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Drainage density</a:t>
                      </a:r>
                      <a:r>
                        <a:rPr lang="en-US" sz="2000" baseline="0" dirty="0"/>
                        <a:t> with tiles (m</a:t>
                      </a:r>
                      <a:r>
                        <a:rPr lang="en-US" sz="2000" baseline="30000" dirty="0"/>
                        <a:t>-1</a:t>
                      </a:r>
                      <a:r>
                        <a:rPr lang="en-US" sz="2000" baseline="0" dirty="0"/>
                        <a:t>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Increase in drainage density with tiles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494">
                <a:tc>
                  <a:txBody>
                    <a:bodyPr/>
                    <a:lstStyle/>
                    <a:p>
                      <a:r>
                        <a:rPr lang="en-US" sz="2000" dirty="0"/>
                        <a:t>Bear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0.00015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0.0006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0.010 (med.)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67x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4494">
                <a:tc>
                  <a:txBody>
                    <a:bodyPr/>
                    <a:lstStyle/>
                    <a:p>
                      <a:r>
                        <a:rPr lang="en-US" sz="2000" dirty="0"/>
                        <a:t>Walnut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0.0007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0.0011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1.6x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0.0027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2.5x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183081" y="4188855"/>
            <a:ext cx="6947731" cy="1855233"/>
            <a:chOff x="457200" y="3429000"/>
            <a:chExt cx="6947731" cy="1855233"/>
          </a:xfrm>
        </p:grpSpPr>
        <p:sp>
          <p:nvSpPr>
            <p:cNvPr id="5" name="Oval 4"/>
            <p:cNvSpPr/>
            <p:nvPr/>
          </p:nvSpPr>
          <p:spPr>
            <a:xfrm>
              <a:off x="1371600" y="3429000"/>
              <a:ext cx="1371600" cy="1371600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57200" y="4914901"/>
              <a:ext cx="69477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Pre-settlement density in Walnut Creek 5x greater that Bear Creek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D6AA90-734E-4B10-85CA-9B867702BB9F}"/>
              </a:ext>
            </a:extLst>
          </p:cNvPr>
          <p:cNvGrpSpPr/>
          <p:nvPr/>
        </p:nvGrpSpPr>
        <p:grpSpPr>
          <a:xfrm>
            <a:off x="2183081" y="4188855"/>
            <a:ext cx="7010400" cy="2440008"/>
            <a:chOff x="2183081" y="4188855"/>
            <a:chExt cx="7010400" cy="2440008"/>
          </a:xfrm>
        </p:grpSpPr>
        <p:sp>
          <p:nvSpPr>
            <p:cNvPr id="9" name="Rounded Rectangle 8"/>
            <p:cNvSpPr/>
            <p:nvPr/>
          </p:nvSpPr>
          <p:spPr>
            <a:xfrm>
              <a:off x="3097481" y="4899481"/>
              <a:ext cx="1143000" cy="3810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262752" y="4188855"/>
              <a:ext cx="1143000" cy="3810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>
              <a:cxnSpLocks/>
              <a:endCxn id="10" idx="1"/>
            </p:cNvCxnSpPr>
            <p:nvPr/>
          </p:nvCxnSpPr>
          <p:spPr>
            <a:xfrm flipV="1">
              <a:off x="4240481" y="4379355"/>
              <a:ext cx="3022271" cy="5598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183081" y="6044088"/>
              <a:ext cx="7010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2060"/>
                  </a:solidFill>
                </a:rPr>
                <a:t>Drainage density in Bear Creek today exceeds pre-settlement Walnut Creek, an old glacial landscape that had a </a:t>
              </a:r>
              <a:r>
                <a:rPr lang="en-US" sz="1600" b="1" dirty="0">
                  <a:solidFill>
                    <a:srgbClr val="002060"/>
                  </a:solidFill>
                </a:rPr>
                <a:t>500,000 year </a:t>
              </a:r>
              <a:r>
                <a:rPr lang="en-US" sz="1600" dirty="0">
                  <a:solidFill>
                    <a:srgbClr val="002060"/>
                  </a:solidFill>
                </a:rPr>
                <a:t>head start!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643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6" descr="gl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5463"/>
            <a:ext cx="883920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1" descr="gl-pi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"/>
            <a:ext cx="8915400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3581400" y="0"/>
            <a:ext cx="563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7C80"/>
                </a:solidFill>
                <a:latin typeface="Times New Roman" panose="02020603050405020304" pitchFamily="18" charset="0"/>
              </a:rPr>
              <a:t>2,500,000 to 500,000 years</a:t>
            </a:r>
          </a:p>
        </p:txBody>
      </p:sp>
      <p:graphicFrame>
        <p:nvGraphicFramePr>
          <p:cNvPr id="12310" name="Object 22"/>
          <p:cNvGraphicFramePr>
            <a:graphicFrameLocks noChangeAspect="1"/>
          </p:cNvGraphicFramePr>
          <p:nvPr/>
        </p:nvGraphicFramePr>
        <p:xfrm>
          <a:off x="1524000" y="534988"/>
          <a:ext cx="8915400" cy="601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Paint Shop Pro Image" r:id="rId5" imgW="9248780" imgH="6243902" progId="PaintShopPro">
                  <p:embed/>
                </p:oleObj>
              </mc:Choice>
              <mc:Fallback>
                <p:oleObj name="Paint Shop Pro Image" r:id="rId5" imgW="9248780" imgH="6243902" progId="PaintShopPro">
                  <p:embed/>
                  <p:pic>
                    <p:nvPicPr>
                      <p:cNvPr id="1231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34988"/>
                        <a:ext cx="8915400" cy="6018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3352800" y="-31750"/>
            <a:ext cx="5638800" cy="641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6699FF"/>
                </a:solidFill>
                <a:latin typeface="Times New Roman" panose="02020603050405020304" pitchFamily="18" charset="0"/>
              </a:rPr>
              <a:t>    300,000 – 130,000 years</a:t>
            </a:r>
          </a:p>
        </p:txBody>
      </p:sp>
      <p:pic>
        <p:nvPicPr>
          <p:cNvPr id="12301" name="Picture 13" descr="gl-wi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8FE"/>
              </a:clrFrom>
              <a:clrTo>
                <a:srgbClr val="FFF8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1814"/>
            <a:ext cx="8915400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3505200" y="-31750"/>
            <a:ext cx="5410200" cy="641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33CC33"/>
                </a:solidFill>
                <a:latin typeface="Times New Roman" panose="02020603050405020304" pitchFamily="18" charset="0"/>
              </a:rPr>
              <a:t>    30,000 – 10,500 years  </a:t>
            </a:r>
          </a:p>
        </p:txBody>
      </p:sp>
    </p:spTree>
    <p:extLst>
      <p:ext uri="{BB962C8B-B14F-4D97-AF65-F5344CB8AC3E}">
        <p14:creationId xmlns:p14="http://schemas.microsoft.com/office/powerpoint/2010/main" val="11564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3" grpId="0" autoUpdateAnimBg="0"/>
      <p:bldP spid="12304" grpId="0" animBg="1" autoUpdateAnimBg="0"/>
      <p:bldP spid="12305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B9FAC-7463-4419-BC9A-B8DB791A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soil texture on water table levels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013D95-CC8A-4B7F-93EC-8C8718991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061" y="1644968"/>
            <a:ext cx="3646581" cy="4522013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97A28E7-12C3-4920-AAD1-386F7D7623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643959"/>
              </p:ext>
            </p:extLst>
          </p:nvPr>
        </p:nvGraphicFramePr>
        <p:xfrm>
          <a:off x="581751" y="1644968"/>
          <a:ext cx="3493861" cy="452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Acrobat Document" r:id="rId4" imgW="5829058" imgH="7543510" progId="AcroExch.Document.2017">
                  <p:embed/>
                </p:oleObj>
              </mc:Choice>
              <mc:Fallback>
                <p:oleObj name="Acrobat Document" r:id="rId4" imgW="5829058" imgH="7543510" progId="AcroExch.Document.20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1751" y="1644968"/>
                        <a:ext cx="3493861" cy="4522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3AB33FD6-EFDB-4762-90E8-660506B37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2" t="28762" r="14522" b="28000"/>
          <a:stretch/>
        </p:blipFill>
        <p:spPr>
          <a:xfrm>
            <a:off x="8235091" y="1644968"/>
            <a:ext cx="3994471" cy="296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45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52733-4AF6-4959-9493-7A2C649C8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238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dirty="0"/>
              <a:t>Water table fluctuations near an incised stream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81BBF8-AE16-4C20-846C-A6074AC2F9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512" y="4165599"/>
            <a:ext cx="5295900" cy="23256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box plot by well position 8 panel">
            <a:extLst>
              <a:ext uri="{FF2B5EF4-FFF2-40B4-BE49-F238E27FC236}">
                <a16:creationId xmlns:a16="http://schemas.microsoft.com/office/drawing/2014/main" id="{9AA08A32-5A1E-452E-8549-95375F465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" t="7843" r="74848" b="70588"/>
          <a:stretch/>
        </p:blipFill>
        <p:spPr bwMode="auto">
          <a:xfrm>
            <a:off x="5603328" y="1257584"/>
            <a:ext cx="6488113" cy="52308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32B6EC-A7B5-4DD3-84E0-D0925FDD0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75" y="1144587"/>
            <a:ext cx="5295900" cy="2820988"/>
          </a:xfrm>
          <a:prstGeom prst="rect">
            <a:avLst/>
          </a:prstGeom>
        </p:spPr>
      </p:pic>
      <p:sp>
        <p:nvSpPr>
          <p:cNvPr id="55" name="Text Box 4">
            <a:extLst>
              <a:ext uri="{FF2B5EF4-FFF2-40B4-BE49-F238E27FC236}">
                <a16:creationId xmlns:a16="http://schemas.microsoft.com/office/drawing/2014/main" id="{608FEF2F-61CC-4F89-A8D8-1AB1208D0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428" y="6491287"/>
            <a:ext cx="2057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 dirty="0"/>
              <a:t>Schilling et al., 2004, J. </a:t>
            </a:r>
            <a:r>
              <a:rPr lang="en-US" altLang="en-US" sz="1000" dirty="0" err="1"/>
              <a:t>Hydrol</a:t>
            </a:r>
            <a:r>
              <a:rPr lang="en-US" altLang="en-US" sz="1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761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EGland">
            <a:extLst>
              <a:ext uri="{FF2B5EF4-FFF2-40B4-BE49-F238E27FC236}">
                <a16:creationId xmlns:a16="http://schemas.microsoft.com/office/drawing/2014/main" id="{B91761AD-056B-4E27-814F-527B00CCC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02" y="269874"/>
            <a:ext cx="4510088" cy="320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699" name="Text Box 3">
            <a:extLst>
              <a:ext uri="{FF2B5EF4-FFF2-40B4-BE49-F238E27FC236}">
                <a16:creationId xmlns:a16="http://schemas.microsoft.com/office/drawing/2014/main" id="{7A300585-09A6-4D7A-B4A5-C7B195BE4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0238" y="554686"/>
            <a:ext cx="66185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Effect of land cover on water table behavior </a:t>
            </a:r>
          </a:p>
        </p:txBody>
      </p:sp>
      <p:pic>
        <p:nvPicPr>
          <p:cNvPr id="157701" name="Picture 5" descr="WNGland">
            <a:extLst>
              <a:ext uri="{FF2B5EF4-FFF2-40B4-BE49-F238E27FC236}">
                <a16:creationId xmlns:a16="http://schemas.microsoft.com/office/drawing/2014/main" id="{19F4AD68-E976-4DE5-8903-40A9C8FFC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46" y="3352801"/>
            <a:ext cx="4495800" cy="323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62DE7640-F376-419F-97D8-66643D574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6358" y="182879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047104-9DF9-4D6D-A62E-A97176F054A2}"/>
              </a:ext>
            </a:extLst>
          </p:cNvPr>
          <p:cNvSpPr txBox="1"/>
          <p:nvPr/>
        </p:nvSpPr>
        <p:spPr>
          <a:xfrm>
            <a:off x="5348341" y="6018406"/>
            <a:ext cx="517129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Zhang, Y-K, and K.E. Schilling.  2005.  Effects of land cover on evapotranspiration, soil moisture and groundwater table and recharge: field observations and assessment.  Journal of Hydrology.  319:328-338</a:t>
            </a:r>
          </a:p>
          <a:p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48593DC-4FA3-40FA-9210-631CE8D26A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9231435"/>
              </p:ext>
            </p:extLst>
          </p:nvPr>
        </p:nvGraphicFramePr>
        <p:xfrm>
          <a:off x="5505723" y="978706"/>
          <a:ext cx="4178640" cy="2496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" name="Chart" r:id="rId5" imgW="5867400" imgH="3505200" progId="Excel.Chart.8">
                  <p:embed/>
                </p:oleObj>
              </mc:Choice>
              <mc:Fallback>
                <p:oleObj name="Chart" r:id="rId5" imgW="5867400" imgH="3505200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5723" y="978706"/>
                        <a:ext cx="4178640" cy="24963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5F71FC9-992E-430A-9A52-B5D8374784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730499"/>
              </p:ext>
            </p:extLst>
          </p:nvPr>
        </p:nvGraphicFramePr>
        <p:xfrm>
          <a:off x="5505723" y="3427606"/>
          <a:ext cx="4197125" cy="2496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Chart" r:id="rId7" imgW="5829300" imgH="3467100" progId="Excel.Chart.8">
                  <p:embed/>
                </p:oleObj>
              </mc:Choice>
              <mc:Fallback>
                <p:oleObj name="Chart" r:id="rId7" imgW="5829300" imgH="3467100" progId="Excel.Char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5723" y="3427606"/>
                        <a:ext cx="4197125" cy="24963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3">
            <a:extLst>
              <a:ext uri="{FF2B5EF4-FFF2-40B4-BE49-F238E27FC236}">
                <a16:creationId xmlns:a16="http://schemas.microsoft.com/office/drawing/2014/main" id="{3745A7D1-BC86-4B13-8CCF-18B1CDFF2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A5CD9784-0DCD-45A8-AE34-24B89BF43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6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38C9B51B-5C6B-4E1D-AEA3-144501A4E00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8089" r="44807" b="20816"/>
          <a:stretch/>
        </p:blipFill>
        <p:spPr>
          <a:xfrm>
            <a:off x="9863525" y="1075828"/>
            <a:ext cx="2256940" cy="238161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8722" name="Object 2">
            <a:extLst>
              <a:ext uri="{FF2B5EF4-FFF2-40B4-BE49-F238E27FC236}">
                <a16:creationId xmlns:a16="http://schemas.microsoft.com/office/drawing/2014/main" id="{5B0FA1A9-3DBD-4DF9-99C3-4884DB023B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0" y="457201"/>
          <a:ext cx="6172200" cy="281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0" name="CorelDRAW" r:id="rId3" imgW="8386560" imgH="3827160" progId="CorelDraw.Graphic.8">
                  <p:embed/>
                </p:oleObj>
              </mc:Choice>
              <mc:Fallback>
                <p:oleObj name="CorelDRAW" r:id="rId3" imgW="8386560" imgH="3827160" progId="CorelDraw.Graphic.8">
                  <p:embed/>
                  <p:pic>
                    <p:nvPicPr>
                      <p:cNvPr id="158722" name="Object 2">
                        <a:extLst>
                          <a:ext uri="{FF2B5EF4-FFF2-40B4-BE49-F238E27FC236}">
                            <a16:creationId xmlns:a16="http://schemas.microsoft.com/office/drawing/2014/main" id="{5B0FA1A9-3DBD-4DF9-99C3-4884DB023B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457201"/>
                        <a:ext cx="6172200" cy="28162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8723" name="Object 3">
            <a:extLst>
              <a:ext uri="{FF2B5EF4-FFF2-40B4-BE49-F238E27FC236}">
                <a16:creationId xmlns:a16="http://schemas.microsoft.com/office/drawing/2014/main" id="{961A9B81-DBFB-4E23-BB02-35C9A701E1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0" y="3429001"/>
          <a:ext cx="6172200" cy="251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1" name="CorelDRAW" r:id="rId5" imgW="8386560" imgH="3420360" progId="CorelDraw.Graphic.8">
                  <p:embed/>
                </p:oleObj>
              </mc:Choice>
              <mc:Fallback>
                <p:oleObj name="CorelDRAW" r:id="rId5" imgW="8386560" imgH="3420360" progId="CorelDraw.Graphic.8">
                  <p:embed/>
                  <p:pic>
                    <p:nvPicPr>
                      <p:cNvPr id="158723" name="Object 3">
                        <a:extLst>
                          <a:ext uri="{FF2B5EF4-FFF2-40B4-BE49-F238E27FC236}">
                            <a16:creationId xmlns:a16="http://schemas.microsoft.com/office/drawing/2014/main" id="{961A9B81-DBFB-4E23-BB02-35C9A701E1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429001"/>
                        <a:ext cx="6172200" cy="25193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8724" name="Text Box 4">
            <a:extLst>
              <a:ext uri="{FF2B5EF4-FFF2-40B4-BE49-F238E27FC236}">
                <a16:creationId xmlns:a16="http://schemas.microsoft.com/office/drawing/2014/main" id="{DB79AB24-3BE3-4F62-AE15-C043BF659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114801"/>
            <a:ext cx="2057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NO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-N Concentrations</a:t>
            </a:r>
          </a:p>
        </p:txBody>
      </p:sp>
      <p:sp>
        <p:nvSpPr>
          <p:cNvPr id="158725" name="Text Box 5">
            <a:extLst>
              <a:ext uri="{FF2B5EF4-FFF2-40B4-BE49-F238E27FC236}">
                <a16:creationId xmlns:a16="http://schemas.microsoft.com/office/drawing/2014/main" id="{024BDA99-42FF-4604-AFCD-411D68B7E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295401"/>
            <a:ext cx="2133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NH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-N Concentrations</a:t>
            </a:r>
          </a:p>
        </p:txBody>
      </p:sp>
      <p:sp>
        <p:nvSpPr>
          <p:cNvPr id="158726" name="Text Box 6">
            <a:extLst>
              <a:ext uri="{FF2B5EF4-FFF2-40B4-BE49-F238E27FC236}">
                <a16:creationId xmlns:a16="http://schemas.microsoft.com/office/drawing/2014/main" id="{E0FF0EDB-A6AC-4DAF-9A2F-708A0D97D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60198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Grass Cover</a:t>
            </a:r>
          </a:p>
        </p:txBody>
      </p:sp>
      <p:sp>
        <p:nvSpPr>
          <p:cNvPr id="158727" name="Text Box 7">
            <a:extLst>
              <a:ext uri="{FF2B5EF4-FFF2-40B4-BE49-F238E27FC236}">
                <a16:creationId xmlns:a16="http://schemas.microsoft.com/office/drawing/2014/main" id="{5B4554BE-786D-47C9-8440-208363070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019800"/>
            <a:ext cx="228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No Grass Cover</a:t>
            </a:r>
          </a:p>
        </p:txBody>
      </p:sp>
      <p:sp>
        <p:nvSpPr>
          <p:cNvPr id="158728" name="Text Box 8">
            <a:extLst>
              <a:ext uri="{FF2B5EF4-FFF2-40B4-BE49-F238E27FC236}">
                <a16:creationId xmlns:a16="http://schemas.microsoft.com/office/drawing/2014/main" id="{CDAE5CC8-3F0A-4B0E-89DC-5BC836F96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926" y="6514321"/>
            <a:ext cx="3886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Schilling and Jacobson, Biogeochemistry, 2008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7773"/>
            <a:ext cx="10515600" cy="1325563"/>
          </a:xfrm>
        </p:spPr>
        <p:txBody>
          <a:bodyPr/>
          <a:lstStyle/>
          <a:p>
            <a:r>
              <a:rPr lang="en-US" dirty="0"/>
              <a:t>Cropping intensity varies by land slope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CC9660-D6A6-4F98-9D63-8D27FA51D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003" y="1745927"/>
            <a:ext cx="4927892" cy="3904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78815F-FD9B-4A70-8587-12D33D4EA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818" y="1753336"/>
            <a:ext cx="5085806" cy="38968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5C6C5F-205E-434E-B875-B647EEDABE03}"/>
              </a:ext>
            </a:extLst>
          </p:cNvPr>
          <p:cNvSpPr txBox="1"/>
          <p:nvPr/>
        </p:nvSpPr>
        <p:spPr>
          <a:xfrm>
            <a:off x="2456326" y="5654567"/>
            <a:ext cx="2129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Row crop intensity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E772A1-06E2-4406-BD5A-476042E007CF}"/>
              </a:ext>
            </a:extLst>
          </p:cNvPr>
          <p:cNvSpPr txBox="1"/>
          <p:nvPr/>
        </p:nvSpPr>
        <p:spPr>
          <a:xfrm>
            <a:off x="8218715" y="5654567"/>
            <a:ext cx="232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Slope of cropped lands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A657E6-11A0-4554-932D-C56D8A49870D}"/>
              </a:ext>
            </a:extLst>
          </p:cNvPr>
          <p:cNvSpPr txBox="1"/>
          <p:nvPr/>
        </p:nvSpPr>
        <p:spPr>
          <a:xfrm>
            <a:off x="1045650" y="6309306"/>
            <a:ext cx="57196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Schilling, K.E., C.F. Wolter and E. McLellan. 2014. </a:t>
            </a:r>
            <a:r>
              <a:rPr lang="en-US" sz="1100" dirty="0" err="1"/>
              <a:t>Agro</a:t>
            </a:r>
            <a:r>
              <a:rPr lang="en-US" sz="1100" dirty="0"/>
              <a:t>-hydrologic landscapes in the Upper Mississippi and Ohio river basins.  Environmental Management, 55:646-656.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39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2083837" y="444799"/>
            <a:ext cx="697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</a:rPr>
              <a:t>Young glacial landscape - areas of level terrain</a:t>
            </a: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1013927" y="6416271"/>
            <a:ext cx="746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Winnebago  County, Rice Lake                       photo by Gary </a:t>
            </a:r>
            <a:r>
              <a:rPr lang="en-US" dirty="0" err="1">
                <a:solidFill>
                  <a:prstClr val="black"/>
                </a:solidFill>
              </a:rPr>
              <a:t>Hightshoe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0117" name="Picture 5" descr="dm_a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82" y="982663"/>
            <a:ext cx="8229600" cy="534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63D0212-8B74-4D63-B51D-CC5236181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1" t="5677" r="6102" b="38233"/>
          <a:stretch/>
        </p:blipFill>
        <p:spPr bwMode="auto">
          <a:xfrm>
            <a:off x="6578080" y="1129004"/>
            <a:ext cx="5355771" cy="287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2179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FF46B6-20CC-4983-9A4A-69A283F1161F}"/>
              </a:ext>
            </a:extLst>
          </p:cNvPr>
          <p:cNvSpPr txBox="1">
            <a:spLocks/>
          </p:cNvSpPr>
          <p:nvPr/>
        </p:nvSpPr>
        <p:spPr>
          <a:xfrm>
            <a:off x="954346" y="442365"/>
            <a:ext cx="5773783" cy="1063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Water tables in Des Moines Lobe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07F14DF-F6B8-4DBD-9799-DE3AE798D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r="5417" b="10905"/>
          <a:stretch/>
        </p:blipFill>
        <p:spPr bwMode="auto">
          <a:xfrm>
            <a:off x="82112" y="1319298"/>
            <a:ext cx="7518252" cy="539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F67C92-2AEC-4808-93A7-CAC434AE3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598" y="517890"/>
            <a:ext cx="4906037" cy="634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27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449" y="610129"/>
            <a:ext cx="9347475" cy="1325563"/>
          </a:xfrm>
        </p:spPr>
        <p:txBody>
          <a:bodyPr>
            <a:normAutofit/>
          </a:bodyPr>
          <a:lstStyle/>
          <a:p>
            <a:r>
              <a:rPr lang="en-US" dirty="0"/>
              <a:t>Water table depths in tiled landscapes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23136" r="16378" b="32074"/>
          <a:stretch/>
        </p:blipFill>
        <p:spPr bwMode="auto">
          <a:xfrm>
            <a:off x="296091" y="2287967"/>
            <a:ext cx="4341222" cy="32134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787557" y="2426543"/>
            <a:ext cx="4084890" cy="1468155"/>
            <a:chOff x="2743200" y="2274903"/>
            <a:chExt cx="4084890" cy="1468155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2743200" y="3743058"/>
              <a:ext cx="408489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ight Brace 6"/>
            <p:cNvSpPr/>
            <p:nvPr/>
          </p:nvSpPr>
          <p:spPr>
            <a:xfrm rot="16200000">
              <a:off x="4204531" y="2280350"/>
              <a:ext cx="435836" cy="1163607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99573" y="2274903"/>
              <a:ext cx="3307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High water tables March to July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F5AC522-852B-49A9-8D7F-702C1DA916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69"/>
          <a:stretch/>
        </p:blipFill>
        <p:spPr>
          <a:xfrm>
            <a:off x="4707556" y="1783320"/>
            <a:ext cx="7306665" cy="422275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E3D2AE-4AF9-4EA8-A622-C252413151A3}"/>
              </a:ext>
            </a:extLst>
          </p:cNvPr>
          <p:cNvCxnSpPr/>
          <p:nvPr/>
        </p:nvCxnSpPr>
        <p:spPr>
          <a:xfrm flipV="1">
            <a:off x="5387454" y="3741042"/>
            <a:ext cx="6144209" cy="139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F8E4CE4-28EB-48F2-930B-26E09ECA9CE7}"/>
              </a:ext>
            </a:extLst>
          </p:cNvPr>
          <p:cNvSpPr txBox="1"/>
          <p:nvPr/>
        </p:nvSpPr>
        <p:spPr>
          <a:xfrm>
            <a:off x="2440990" y="6088686"/>
            <a:ext cx="806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Water table in tiled farm fields is rarely above tile depth</a:t>
            </a:r>
          </a:p>
        </p:txBody>
      </p:sp>
    </p:spTree>
    <p:extLst>
      <p:ext uri="{BB962C8B-B14F-4D97-AF65-F5344CB8AC3E}">
        <p14:creationId xmlns:p14="http://schemas.microsoft.com/office/powerpoint/2010/main" val="24537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4096" y="894285"/>
            <a:ext cx="828988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Relation of water table to surface inlets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116" y="1976093"/>
            <a:ext cx="7431768" cy="38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81650" y="3600450"/>
            <a:ext cx="20002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Drains gradually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4400" y="4200525"/>
            <a:ext cx="20002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Drains rapidly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441992" y="3692694"/>
            <a:ext cx="4014087" cy="507831"/>
            <a:chOff x="2590800" y="4005797"/>
            <a:chExt cx="5352116" cy="677108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2590800" y="4343400"/>
              <a:ext cx="2590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5352116" y="4005797"/>
              <a:ext cx="25908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Water table rapidly decreased to tile depth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E6771C8-90D7-4FF7-9204-5B62331E57F6}"/>
              </a:ext>
            </a:extLst>
          </p:cNvPr>
          <p:cNvSpPr txBox="1"/>
          <p:nvPr/>
        </p:nvSpPr>
        <p:spPr>
          <a:xfrm>
            <a:off x="1371600" y="6148873"/>
            <a:ext cx="61115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Schilling, K.E., P.J. Jacobson, M.T. Streeter, and C.S. Jones. 2018. Groundwater hydrology and quality in farmed wetlands of the Des Moines Lobe, Iowa. Wetlands. 38:247-259</a:t>
            </a:r>
          </a:p>
        </p:txBody>
      </p:sp>
    </p:spTree>
    <p:extLst>
      <p:ext uri="{BB962C8B-B14F-4D97-AF65-F5344CB8AC3E}">
        <p14:creationId xmlns:p14="http://schemas.microsoft.com/office/powerpoint/2010/main" val="20957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I:\Wetlands\Wetland_Journal\Revision\Figures\Figure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34" y="1735568"/>
            <a:ext cx="44577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 descr="I:\Wetlands\Wetland_Journal\Revision\Figures\Fig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099" y="1735569"/>
            <a:ext cx="4147297" cy="371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1603" y="5658435"/>
            <a:ext cx="82229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cap="all" dirty="0"/>
              <a:t>INVESTIGATING HYDROLOGIC CONNECTIVITY of a DRAINED PRAIRIE POTHOLE REGION WETLAND COMPLEX USING A fully integrated, physically-based model </a:t>
            </a:r>
            <a:endParaRPr lang="en-US" sz="135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72316" y="410006"/>
            <a:ext cx="7886700" cy="1325563"/>
          </a:xfrm>
        </p:spPr>
        <p:txBody>
          <a:bodyPr/>
          <a:lstStyle/>
          <a:p>
            <a:r>
              <a:rPr lang="en-US" dirty="0"/>
              <a:t>Modeling Connectivity of Drained Potholes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1603" y="6519446"/>
            <a:ext cx="5956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Arenas, A.A., M. Politano, K.E. Schilling and L.J. Weber. 2016. Investigating hydrologic connectivity of a drained Prairie Pothole Region wetland complex using a fully integrate, physically-based model.  Wetlands. DOI:10.1007/s13157-016-0800-5</a:t>
            </a:r>
          </a:p>
        </p:txBody>
      </p:sp>
    </p:spTree>
    <p:extLst>
      <p:ext uri="{BB962C8B-B14F-4D97-AF65-F5344CB8AC3E}">
        <p14:creationId xmlns:p14="http://schemas.microsoft.com/office/powerpoint/2010/main" val="4179914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calibration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466" y="1563716"/>
            <a:ext cx="8760711" cy="51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84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1607</TotalTime>
  <Words>877</Words>
  <Application>Microsoft Office PowerPoint</Application>
  <PresentationFormat>Widescreen</PresentationFormat>
  <Paragraphs>110</Paragraphs>
  <Slides>23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Garamond</vt:lpstr>
      <vt:lpstr>Palatino Linotype</vt:lpstr>
      <vt:lpstr>Times New Roman</vt:lpstr>
      <vt:lpstr>Office Theme</vt:lpstr>
      <vt:lpstr>Paint Shop Pro Image</vt:lpstr>
      <vt:lpstr>Acrobat Document</vt:lpstr>
      <vt:lpstr>Chart</vt:lpstr>
      <vt:lpstr>CorelDRAW</vt:lpstr>
      <vt:lpstr>Water table fluctuations in tiled glacial landscapes</vt:lpstr>
      <vt:lpstr>PowerPoint Presentation</vt:lpstr>
      <vt:lpstr>Cropping intensity varies by land slope</vt:lpstr>
      <vt:lpstr>PowerPoint Presentation</vt:lpstr>
      <vt:lpstr>PowerPoint Presentation</vt:lpstr>
      <vt:lpstr>Water table depths in tiled landscapes</vt:lpstr>
      <vt:lpstr>Relation of water table to surface inlets</vt:lpstr>
      <vt:lpstr>Modeling Connectivity of Drained Potholes</vt:lpstr>
      <vt:lpstr>Model calibration</vt:lpstr>
      <vt:lpstr>Groundwater rise contribution to ponding</vt:lpstr>
      <vt:lpstr>Groundwater monitoring in a tiled field</vt:lpstr>
      <vt:lpstr>PowerPoint Presentation</vt:lpstr>
      <vt:lpstr>Water tables in older, sloping landscapes</vt:lpstr>
      <vt:lpstr>Difference in water partitioning by landscape position</vt:lpstr>
      <vt:lpstr>PowerPoint Presentation</vt:lpstr>
      <vt:lpstr>Water table fluctuations –  Note the effects of urban pavement on levels</vt:lpstr>
      <vt:lpstr>Tiling patterns in young vs old glacial landscapes</vt:lpstr>
      <vt:lpstr>Effects on groundwater travel times and drainage density</vt:lpstr>
      <vt:lpstr>Interesting comparison of Bear Creek (young glacial landscape, intensive drainage) and Walnut Creek (old glacial landscape)</vt:lpstr>
      <vt:lpstr>Effects of soil texture on water table levels</vt:lpstr>
      <vt:lpstr>Water table fluctuations near an incised stream</vt:lpstr>
      <vt:lpstr>PowerPoint Presentation</vt:lpstr>
      <vt:lpstr>PowerPoint Presentation</vt:lpstr>
    </vt:vector>
  </TitlesOfParts>
  <Company>IIHR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Kerr, Phillip J</dc:creator>
  <cp:lastModifiedBy>Schilling, Keith E</cp:lastModifiedBy>
  <cp:revision>52</cp:revision>
  <cp:lastPrinted>2020-01-21T21:27:46Z</cp:lastPrinted>
  <dcterms:created xsi:type="dcterms:W3CDTF">2016-01-15T20:22:33Z</dcterms:created>
  <dcterms:modified xsi:type="dcterms:W3CDTF">2020-01-23T13:34:20Z</dcterms:modified>
</cp:coreProperties>
</file>