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997" r:id="rId2"/>
    <p:sldId id="1315" r:id="rId3"/>
    <p:sldId id="1323" r:id="rId4"/>
    <p:sldId id="1321" r:id="rId5"/>
    <p:sldId id="1324" r:id="rId6"/>
    <p:sldId id="1322" r:id="rId7"/>
    <p:sldId id="1316" r:id="rId8"/>
    <p:sldId id="1327" r:id="rId9"/>
    <p:sldId id="1325" r:id="rId10"/>
    <p:sldId id="1336" r:id="rId11"/>
    <p:sldId id="1380" r:id="rId12"/>
    <p:sldId id="1351" r:id="rId13"/>
    <p:sldId id="1347" r:id="rId14"/>
    <p:sldId id="1349" r:id="rId15"/>
    <p:sldId id="1350" r:id="rId16"/>
    <p:sldId id="1341" r:id="rId17"/>
    <p:sldId id="1339" r:id="rId18"/>
    <p:sldId id="1342" r:id="rId19"/>
    <p:sldId id="1364" r:id="rId20"/>
    <p:sldId id="1365" r:id="rId21"/>
    <p:sldId id="1366" r:id="rId22"/>
    <p:sldId id="1367" r:id="rId23"/>
    <p:sldId id="1368" r:id="rId24"/>
    <p:sldId id="1369" r:id="rId25"/>
    <p:sldId id="1370" r:id="rId26"/>
    <p:sldId id="1371" r:id="rId27"/>
    <p:sldId id="1353" r:id="rId28"/>
    <p:sldId id="1356" r:id="rId29"/>
    <p:sldId id="1357" r:id="rId30"/>
    <p:sldId id="1358" r:id="rId31"/>
    <p:sldId id="1362" r:id="rId32"/>
    <p:sldId id="1363" r:id="rId33"/>
    <p:sldId id="1354" r:id="rId34"/>
    <p:sldId id="1372" r:id="rId35"/>
    <p:sldId id="1379" r:id="rId36"/>
    <p:sldId id="1373" r:id="rId37"/>
    <p:sldId id="1378" r:id="rId38"/>
    <p:sldId id="1376" r:id="rId39"/>
    <p:sldId id="1374" r:id="rId40"/>
    <p:sldId id="1375" r:id="rId4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5" autoAdjust="0"/>
    <p:restoredTop sz="94660"/>
  </p:normalViewPr>
  <p:slideViewPr>
    <p:cSldViewPr snapToGrid="0">
      <p:cViewPr>
        <p:scale>
          <a:sx n="50" d="100"/>
          <a:sy n="50" d="100"/>
        </p:scale>
        <p:origin x="1254" y="288"/>
      </p:cViewPr>
      <p:guideLst/>
    </p:cSldViewPr>
  </p:slideViewPr>
  <p:notesTextViewPr>
    <p:cViewPr>
      <p:scale>
        <a:sx n="3" d="2"/>
        <a:sy n="3" d="2"/>
      </p:scale>
      <p:origin x="0" y="0"/>
    </p:cViewPr>
  </p:notesTextViewPr>
  <p:sorterViewPr>
    <p:cViewPr varScale="1">
      <p:scale>
        <a:sx n="1" d="1"/>
        <a:sy n="1" d="1"/>
      </p:scale>
      <p:origin x="0" y="-23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E:\DPAC_script\powerpoint\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DPAC_script\powerpoint\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8046726941199"/>
          <c:y val="5.8179641770720103E-2"/>
          <c:w val="0.68611887205442601"/>
          <c:h val="0.82802007489649598"/>
        </c:manualLayout>
      </c:layout>
      <c:barChart>
        <c:barDir val="col"/>
        <c:grouping val="clustered"/>
        <c:varyColors val="0"/>
        <c:ser>
          <c:idx val="1"/>
          <c:order val="0"/>
          <c:tx>
            <c:v>Free</c:v>
          </c:tx>
          <c:spPr>
            <a:solidFill>
              <a:srgbClr val="BCAF8E"/>
            </a:solidFill>
            <a:ln>
              <a:solidFill>
                <a:srgbClr val="BCAF8E"/>
              </a:solidFill>
            </a:ln>
            <a:effectLst/>
          </c:spPr>
          <c:invertIfNegative val="0"/>
          <c:cat>
            <c:numRef>
              <c:f>[1]Nitrate!$P$28:$P$38</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[1]Nitrate!$W$28:$W$38</c:f>
              <c:numCache>
                <c:formatCode>General</c:formatCode>
                <c:ptCount val="11"/>
                <c:pt idx="0">
                  <c:v>15.682025886473999</c:v>
                </c:pt>
                <c:pt idx="1">
                  <c:v>27.521612248861128</c:v>
                </c:pt>
                <c:pt idx="2">
                  <c:v>44.222085449134198</c:v>
                </c:pt>
                <c:pt idx="3">
                  <c:v>19.845944069131999</c:v>
                </c:pt>
                <c:pt idx="4">
                  <c:v>28.340276008678391</c:v>
                </c:pt>
                <c:pt idx="5">
                  <c:v>21.194058991038599</c:v>
                </c:pt>
                <c:pt idx="6">
                  <c:v>16.894575597646998</c:v>
                </c:pt>
                <c:pt idx="7">
                  <c:v>33.611490318045398</c:v>
                </c:pt>
                <c:pt idx="8">
                  <c:v>35.89336804458037</c:v>
                </c:pt>
                <c:pt idx="9">
                  <c:v>18.983771449429781</c:v>
                </c:pt>
                <c:pt idx="10">
                  <c:v>19.015007711526401</c:v>
                </c:pt>
              </c:numCache>
            </c:numRef>
          </c:val>
          <c:extLst>
            <c:ext xmlns:c16="http://schemas.microsoft.com/office/drawing/2014/chart" uri="{C3380CC4-5D6E-409C-BE32-E72D297353CC}">
              <c16:uniqueId val="{00000000-6F4C-48D3-B268-C85079388B52}"/>
            </c:ext>
          </c:extLst>
        </c:ser>
        <c:ser>
          <c:idx val="3"/>
          <c:order val="1"/>
          <c:tx>
            <c:v>Controlled</c:v>
          </c:tx>
          <c:spPr>
            <a:solidFill>
              <a:srgbClr val="2D79B6"/>
            </a:solidFill>
            <a:ln>
              <a:solidFill>
                <a:schemeClr val="accent1"/>
              </a:solidFill>
            </a:ln>
            <a:effectLst/>
          </c:spPr>
          <c:invertIfNegative val="0"/>
          <c:cat>
            <c:numRef>
              <c:f>[1]Nitrate!$P$28:$P$38</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[1]Nitrate!$X$28:$X$38</c:f>
              <c:numCache>
                <c:formatCode>General</c:formatCode>
                <c:ptCount val="11"/>
                <c:pt idx="0">
                  <c:v>14.696060119131999</c:v>
                </c:pt>
                <c:pt idx="1">
                  <c:v>15.5762822810518</c:v>
                </c:pt>
                <c:pt idx="2">
                  <c:v>25.236558963212008</c:v>
                </c:pt>
                <c:pt idx="3">
                  <c:v>12.2927182302864</c:v>
                </c:pt>
                <c:pt idx="4">
                  <c:v>22.252231628933981</c:v>
                </c:pt>
                <c:pt idx="5">
                  <c:v>14.764356176200801</c:v>
                </c:pt>
                <c:pt idx="6">
                  <c:v>10.63070956490921</c:v>
                </c:pt>
                <c:pt idx="7">
                  <c:v>18.122925880338389</c:v>
                </c:pt>
                <c:pt idx="8">
                  <c:v>27.18625239038639</c:v>
                </c:pt>
                <c:pt idx="9">
                  <c:v>14.992951519777201</c:v>
                </c:pt>
                <c:pt idx="10">
                  <c:v>10.7458256352798</c:v>
                </c:pt>
              </c:numCache>
            </c:numRef>
          </c:val>
          <c:extLst>
            <c:ext xmlns:c16="http://schemas.microsoft.com/office/drawing/2014/chart" uri="{C3380CC4-5D6E-409C-BE32-E72D297353CC}">
              <c16:uniqueId val="{00000001-6F4C-48D3-B268-C85079388B52}"/>
            </c:ext>
          </c:extLst>
        </c:ser>
        <c:dLbls>
          <c:showLegendKey val="0"/>
          <c:showVal val="0"/>
          <c:showCatName val="0"/>
          <c:showSerName val="0"/>
          <c:showPercent val="0"/>
          <c:showBubbleSize val="0"/>
        </c:dLbls>
        <c:gapWidth val="150"/>
        <c:axId val="440516496"/>
        <c:axId val="440492992"/>
      </c:barChart>
      <c:catAx>
        <c:axId val="440516496"/>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440492992"/>
        <c:crossesAt val="0"/>
        <c:auto val="1"/>
        <c:lblAlgn val="ctr"/>
        <c:lblOffset val="100"/>
        <c:tickMarkSkip val="1"/>
        <c:noMultiLvlLbl val="1"/>
      </c:catAx>
      <c:valAx>
        <c:axId val="4404929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sz="2400">
                    <a:solidFill>
                      <a:sysClr val="windowText" lastClr="000000"/>
                    </a:solidFill>
                  </a:rPr>
                  <a:t>Nitrate-N load (Ib/ac)</a:t>
                </a:r>
              </a:p>
            </c:rich>
          </c:tx>
          <c:layout>
            <c:manualLayout>
              <c:xMode val="edge"/>
              <c:yMode val="edge"/>
              <c:x val="6.8824290448231597E-3"/>
              <c:y val="9.2395522868961896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440516496"/>
        <c:crosses val="autoZero"/>
        <c:crossBetween val="between"/>
        <c:majorUnit val="10"/>
        <c:min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359809138571"/>
          <c:y val="6.2965879265091798E-2"/>
          <c:w val="0.66589130847422096"/>
          <c:h val="0.73596982035696301"/>
        </c:manualLayout>
      </c:layout>
      <c:barChart>
        <c:barDir val="col"/>
        <c:grouping val="clustered"/>
        <c:varyColors val="0"/>
        <c:ser>
          <c:idx val="1"/>
          <c:order val="0"/>
          <c:tx>
            <c:v>Free</c:v>
          </c:tx>
          <c:spPr>
            <a:solidFill>
              <a:srgbClr val="BCAF8E"/>
            </a:solidFill>
            <a:ln>
              <a:solidFill>
                <a:srgbClr val="BCAF8E"/>
              </a:solidFill>
            </a:ln>
            <a:effectLst/>
          </c:spPr>
          <c:invertIfNegative val="0"/>
          <c:cat>
            <c:numRef>
              <c:f>[1]SRP!$H$14:$H$18</c:f>
              <c:numCache>
                <c:formatCode>General</c:formatCode>
                <c:ptCount val="5"/>
                <c:pt idx="0">
                  <c:v>2012</c:v>
                </c:pt>
                <c:pt idx="1">
                  <c:v>2013</c:v>
                </c:pt>
                <c:pt idx="2">
                  <c:v>2014</c:v>
                </c:pt>
                <c:pt idx="3">
                  <c:v>2015</c:v>
                </c:pt>
                <c:pt idx="4">
                  <c:v>2016</c:v>
                </c:pt>
              </c:numCache>
            </c:numRef>
          </c:cat>
          <c:val>
            <c:numRef>
              <c:f>[1]TP!$N$40:$N$44</c:f>
              <c:numCache>
                <c:formatCode>General</c:formatCode>
                <c:ptCount val="5"/>
                <c:pt idx="0">
                  <c:v>0.1037077295982</c:v>
                </c:pt>
                <c:pt idx="1">
                  <c:v>0.77088326986080002</c:v>
                </c:pt>
                <c:pt idx="2">
                  <c:v>0.61068696997140004</c:v>
                </c:pt>
                <c:pt idx="3">
                  <c:v>0.61280231853540001</c:v>
                </c:pt>
                <c:pt idx="4">
                  <c:v>0.32768199733100001</c:v>
                </c:pt>
              </c:numCache>
            </c:numRef>
          </c:val>
          <c:extLst>
            <c:ext xmlns:c16="http://schemas.microsoft.com/office/drawing/2014/chart" uri="{C3380CC4-5D6E-409C-BE32-E72D297353CC}">
              <c16:uniqueId val="{00000000-327E-496F-B81A-1891A5162C45}"/>
            </c:ext>
          </c:extLst>
        </c:ser>
        <c:ser>
          <c:idx val="4"/>
          <c:order val="1"/>
          <c:tx>
            <c:v>Controlled</c:v>
          </c:tx>
          <c:spPr>
            <a:solidFill>
              <a:srgbClr val="5B9BD5"/>
            </a:solidFill>
            <a:ln>
              <a:solidFill>
                <a:srgbClr val="5B9BD5"/>
              </a:solidFill>
            </a:ln>
            <a:effectLst/>
          </c:spPr>
          <c:invertIfNegative val="0"/>
          <c:cat>
            <c:numRef>
              <c:f>[1]SRP!$H$14:$H$18</c:f>
              <c:numCache>
                <c:formatCode>General</c:formatCode>
                <c:ptCount val="5"/>
                <c:pt idx="0">
                  <c:v>2012</c:v>
                </c:pt>
                <c:pt idx="1">
                  <c:v>2013</c:v>
                </c:pt>
                <c:pt idx="2">
                  <c:v>2014</c:v>
                </c:pt>
                <c:pt idx="3">
                  <c:v>2015</c:v>
                </c:pt>
                <c:pt idx="4">
                  <c:v>2016</c:v>
                </c:pt>
              </c:numCache>
            </c:numRef>
          </c:cat>
          <c:val>
            <c:numRef>
              <c:f>[1]TP!$O$40:$O$44</c:f>
              <c:numCache>
                <c:formatCode>General</c:formatCode>
                <c:ptCount val="5"/>
                <c:pt idx="0">
                  <c:v>0.313160344594</c:v>
                </c:pt>
                <c:pt idx="1">
                  <c:v>0.77228811339720005</c:v>
                </c:pt>
                <c:pt idx="2">
                  <c:v>0.69221568964680003</c:v>
                </c:pt>
                <c:pt idx="3">
                  <c:v>0.5966705016128</c:v>
                </c:pt>
                <c:pt idx="4">
                  <c:v>0.2747457296684</c:v>
                </c:pt>
              </c:numCache>
            </c:numRef>
          </c:val>
          <c:extLst>
            <c:ext xmlns:c16="http://schemas.microsoft.com/office/drawing/2014/chart" uri="{C3380CC4-5D6E-409C-BE32-E72D297353CC}">
              <c16:uniqueId val="{00000001-327E-496F-B81A-1891A5162C45}"/>
            </c:ext>
          </c:extLst>
        </c:ser>
        <c:dLbls>
          <c:showLegendKey val="0"/>
          <c:showVal val="0"/>
          <c:showCatName val="0"/>
          <c:showSerName val="0"/>
          <c:showPercent val="0"/>
          <c:showBubbleSize val="0"/>
        </c:dLbls>
        <c:gapWidth val="150"/>
        <c:axId val="440459024"/>
        <c:axId val="456340720"/>
      </c:barChart>
      <c:catAx>
        <c:axId val="440459024"/>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456340720"/>
        <c:crossesAt val="0"/>
        <c:auto val="1"/>
        <c:lblAlgn val="ctr"/>
        <c:lblOffset val="100"/>
        <c:noMultiLvlLbl val="0"/>
      </c:catAx>
      <c:valAx>
        <c:axId val="456340720"/>
        <c:scaling>
          <c:orientation val="minMax"/>
          <c:max val="1"/>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sz="2400">
                    <a:solidFill>
                      <a:sysClr val="windowText" lastClr="000000"/>
                    </a:solidFill>
                  </a:rPr>
                  <a:t>TP load (Ib/ac)</a:t>
                </a:r>
              </a:p>
            </c:rich>
          </c:tx>
          <c:layout>
            <c:manualLayout>
              <c:xMode val="edge"/>
              <c:yMode val="edge"/>
              <c:x val="2.17891757943665E-3"/>
              <c:y val="0.2136781464617240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0.0" sourceLinked="0"/>
        <c:majorTickMark val="in"/>
        <c:minorTickMark val="none"/>
        <c:tickLblPos val="nextTo"/>
        <c:spPr>
          <a:noFill/>
          <a:ln>
            <a:solidFill>
              <a:schemeClr val="lt1">
                <a:shade val="50000"/>
              </a:schemeClr>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440459024"/>
        <c:crosses val="autoZero"/>
        <c:crossBetween val="between"/>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5FC1E30-65C0-40CD-B5B5-A2E504047722}" type="datetimeFigureOut">
              <a:rPr lang="en-US" smtClean="0"/>
              <a:t>1/24/2020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CB62B84-AC4A-4643-90B5-FDDF5D912321}" type="slidenum">
              <a:rPr lang="en-US" smtClean="0"/>
              <a:t>‹#›</a:t>
            </a:fld>
            <a:endParaRPr lang="en-US"/>
          </a:p>
        </p:txBody>
      </p:sp>
    </p:spTree>
    <p:extLst>
      <p:ext uri="{BB962C8B-B14F-4D97-AF65-F5344CB8AC3E}">
        <p14:creationId xmlns:p14="http://schemas.microsoft.com/office/powerpoint/2010/main" val="242431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txBox="1">
            <a:spLocks noGrp="1" noChangeArrowheads="1"/>
          </p:cNvSpPr>
          <p:nvPr/>
        </p:nvSpPr>
        <p:spPr bwMode="auto">
          <a:xfrm>
            <a:off x="3970785" y="8977821"/>
            <a:ext cx="3038049" cy="472054"/>
          </a:xfrm>
          <a:prstGeom prst="rect">
            <a:avLst/>
          </a:prstGeom>
          <a:noFill/>
          <a:ln w="9525">
            <a:noFill/>
            <a:miter lim="800000"/>
            <a:headEnd/>
            <a:tailEnd/>
          </a:ln>
        </p:spPr>
        <p:txBody>
          <a:bodyPr lIns="90929" tIns="45465" rIns="90929" bIns="45465" anchor="b"/>
          <a:lstStyle/>
          <a:p>
            <a:pPr algn="r"/>
            <a:fld id="{3B90E098-BB4F-4740-8FE9-A7867AAD4188}" type="slidenum">
              <a:rPr lang="en-US" sz="1200"/>
              <a:pPr algn="r"/>
              <a:t>1</a:t>
            </a:fld>
            <a:endParaRPr lang="en-US" sz="1200" dirty="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8529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Redo words: </a:t>
            </a:r>
          </a:p>
          <a:p>
            <a:r>
              <a:rPr lang="en-US" sz="1200" kern="1200" dirty="0" smtClean="0">
                <a:solidFill>
                  <a:schemeClr val="tx1"/>
                </a:solidFill>
                <a:effectLst/>
                <a:latin typeface="+mn-lt"/>
                <a:ea typeface="+mn-ea"/>
                <a:cs typeface="+mn-cs"/>
              </a:rPr>
              <a:t>The phosphorus amounts again are very low at this site with an average of only half a pound per acre being lost yearly.  This number did not change significantly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due to controlled drainage. </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15</a:t>
            </a:fld>
            <a:endParaRPr lang="en-US"/>
          </a:p>
        </p:txBody>
      </p:sp>
    </p:spTree>
    <p:extLst>
      <p:ext uri="{BB962C8B-B14F-4D97-AF65-F5344CB8AC3E}">
        <p14:creationId xmlns:p14="http://schemas.microsoft.com/office/powerpoint/2010/main" val="378265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the problem of water excess – the “sometimes too much” on the left. Water scarcity, when</a:t>
            </a:r>
            <a:r>
              <a:rPr lang="en-US" baseline="0" dirty="0"/>
              <a:t> there’s too little, is not as obvious in the Midwest, and historically has not been as much of a concern. </a:t>
            </a:r>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21</a:t>
            </a:fld>
            <a:endParaRPr lang="en-US"/>
          </a:p>
        </p:txBody>
      </p:sp>
    </p:spTree>
    <p:extLst>
      <p:ext uri="{BB962C8B-B14F-4D97-AF65-F5344CB8AC3E}">
        <p14:creationId xmlns:p14="http://schemas.microsoft.com/office/powerpoint/2010/main" val="391831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F47DCF-E06F-4D45-931B-CD7CB6E37FC2}" type="slidenum">
              <a:rPr lang="en-US" smtClean="0"/>
              <a:t>22</a:t>
            </a:fld>
            <a:endParaRPr lang="en-US"/>
          </a:p>
        </p:txBody>
      </p:sp>
    </p:spTree>
    <p:extLst>
      <p:ext uri="{BB962C8B-B14F-4D97-AF65-F5344CB8AC3E}">
        <p14:creationId xmlns:p14="http://schemas.microsoft.com/office/powerpoint/2010/main" val="1251249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23</a:t>
            </a:fld>
            <a:endParaRPr lang="en-US"/>
          </a:p>
        </p:txBody>
      </p:sp>
    </p:spTree>
    <p:extLst>
      <p:ext uri="{BB962C8B-B14F-4D97-AF65-F5344CB8AC3E}">
        <p14:creationId xmlns:p14="http://schemas.microsoft.com/office/powerpoint/2010/main" val="87734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expected increase in water at already-wet times of the year is a real concern</a:t>
            </a:r>
            <a:r>
              <a:rPr lang="en-US" baseline="0" dirty="0"/>
              <a:t>. We can expect more and more severe water quality problems in the future. We also need to expect increases in flooding, which can cause immense damage as we have been reminded of by recent hurricanes and </a:t>
            </a:r>
            <a:r>
              <a:rPr lang="en-US" baseline="0" dirty="0" err="1"/>
              <a:t>th</a:t>
            </a:r>
            <a:r>
              <a:rPr lang="en-US" baseline="0" dirty="0"/>
              <a:t> devastation they have caused. </a:t>
            </a:r>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24</a:t>
            </a:fld>
            <a:endParaRPr lang="en-US"/>
          </a:p>
        </p:txBody>
      </p:sp>
    </p:spTree>
    <p:extLst>
      <p:ext uri="{BB962C8B-B14F-4D97-AF65-F5344CB8AC3E}">
        <p14:creationId xmlns:p14="http://schemas.microsoft.com/office/powerpoint/2010/main" val="27028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can also expect more severe problems due to lack of water, since even if precipitation continues the summers will be warmer, causing higher water use by crops. Irrigation is a way many farmers will cope with increased moisture stress in the summer, but water supplies are limited in some locations. </a:t>
            </a:r>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25</a:t>
            </a:fld>
            <a:endParaRPr lang="en-US"/>
          </a:p>
        </p:txBody>
      </p:sp>
    </p:spTree>
    <p:extLst>
      <p:ext uri="{BB962C8B-B14F-4D97-AF65-F5344CB8AC3E}">
        <p14:creationId xmlns:p14="http://schemas.microsoft.com/office/powerpoint/2010/main" val="1332459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solution for both too</a:t>
            </a:r>
            <a:r>
              <a:rPr lang="en-US" baseline="0" dirty="0"/>
              <a:t> much and too little water is to </a:t>
            </a:r>
            <a:r>
              <a:rPr lang="en-US" baseline="0"/>
              <a:t>add storage. </a:t>
            </a:r>
            <a:r>
              <a:rPr lang="en-US" baseline="0" dirty="0"/>
              <a:t>We need to figure out how to store more of the water from the rich times, to be used in poor or dry times. Our landscape used to have much more storage, before it was drained, and our challenge is to figure out how to keep the drainage we need, while adding storage. This is the focus of a large effort led by Purdue called Transforming Drainage. As we look at managing water for tomorrow’s agriculture, our vision is that our goal would be transformed, from getting rid of as much water as possible as quickly as possible, to </a:t>
            </a:r>
            <a:r>
              <a:rPr lang="en-US" b="1" baseline="0" dirty="0"/>
              <a:t>storing</a:t>
            </a:r>
            <a:r>
              <a:rPr lang="en-US" baseline="0" dirty="0"/>
              <a:t> water as a precious resource for use when we need it.  </a:t>
            </a:r>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26</a:t>
            </a:fld>
            <a:endParaRPr lang="en-US"/>
          </a:p>
        </p:txBody>
      </p:sp>
    </p:spTree>
    <p:extLst>
      <p:ext uri="{BB962C8B-B14F-4D97-AF65-F5344CB8AC3E}">
        <p14:creationId xmlns:p14="http://schemas.microsoft.com/office/powerpoint/2010/main" val="255800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we can make the water storage have economic value to agricultural</a:t>
            </a:r>
            <a:r>
              <a:rPr lang="en-US" baseline="0" dirty="0"/>
              <a:t> production is to recycle the water back onto crops, in what we call drainage water recycling. In this system, tile drains flow into a pond, rather than directly into a ditch or stream to be taken away downstream. The water is then used when the crops need it. </a:t>
            </a:r>
            <a:r>
              <a:rPr lang="en-US" baseline="0" dirty="0" err="1"/>
              <a:t>Anotehr</a:t>
            </a:r>
            <a:r>
              <a:rPr lang="en-US" baseline="0" dirty="0"/>
              <a:t> advantage of this system is that the nitrogen and phosphorus lost in the drainage water can be recycled back onto the crops as well. If they flow </a:t>
            </a:r>
            <a:r>
              <a:rPr lang="en-US" baseline="0" dirty="0" err="1"/>
              <a:t>downsltream</a:t>
            </a:r>
            <a:r>
              <a:rPr lang="en-US" baseline="0" dirty="0"/>
              <a:t> they pollute the water, but applied back on the crops they are an </a:t>
            </a:r>
            <a:r>
              <a:rPr lang="en-US" baseline="0" dirty="0" err="1"/>
              <a:t>econcomic</a:t>
            </a:r>
            <a:r>
              <a:rPr lang="en-US" baseline="0" dirty="0"/>
              <a:t> resource. </a:t>
            </a:r>
            <a:endParaRPr lang="en-US" dirty="0"/>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pPr>
                <a:defRPr/>
              </a:pPr>
              <a:t>28</a:t>
            </a:fld>
            <a:endParaRPr lang="en-US"/>
          </a:p>
        </p:txBody>
      </p:sp>
    </p:spTree>
    <p:extLst>
      <p:ext uri="{BB962C8B-B14F-4D97-AF65-F5344CB8AC3E}">
        <p14:creationId xmlns:p14="http://schemas.microsoft.com/office/powerpoint/2010/main" val="14504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A56C80C-7168-4EE5-A8AF-FA92B613B441}"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038760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50152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combining drain flow and concentration results the researchers can calculate the amount of nitrate and phosphorus loads that are lost through the tile drains in pounds per acre. </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6</a:t>
            </a:fld>
            <a:endParaRPr lang="en-US"/>
          </a:p>
        </p:txBody>
      </p:sp>
    </p:spTree>
    <p:extLst>
      <p:ext uri="{BB962C8B-B14F-4D97-AF65-F5344CB8AC3E}">
        <p14:creationId xmlns:p14="http://schemas.microsoft.com/office/powerpoint/2010/main" val="36650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1627CF7-DB0A-48C6-97C3-940C7376CC21}"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66510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A56C80C-7168-4EE5-A8AF-FA92B613B441}"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86668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098DB95-EE8A-4797-AC95-6955F93D5947}" type="slidenum">
              <a:rPr lang="en-US" smtClean="0"/>
              <a:pPr/>
              <a:t>10</a:t>
            </a:fld>
            <a:endParaRPr lang="en-US"/>
          </a:p>
        </p:txBody>
      </p:sp>
    </p:spTree>
    <p:extLst>
      <p:ext uri="{BB962C8B-B14F-4D97-AF65-F5344CB8AC3E}">
        <p14:creationId xmlns:p14="http://schemas.microsoft.com/office/powerpoint/2010/main" val="2687784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water control structure (CLICK) was installed in the NW and SE quadrants for controlled drainage, (CLICK) with an additional one in the SE due to the amount of elevation change within the quadrant.</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12</a:t>
            </a:fld>
            <a:endParaRPr lang="en-US"/>
          </a:p>
        </p:txBody>
      </p:sp>
    </p:spTree>
    <p:extLst>
      <p:ext uri="{BB962C8B-B14F-4D97-AF65-F5344CB8AC3E}">
        <p14:creationId xmlns:p14="http://schemas.microsoft.com/office/powerpoint/2010/main" val="15058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Nitrate </a:t>
            </a:r>
            <a:r>
              <a:rPr lang="en-US" sz="1200" kern="1200" dirty="0" smtClean="0">
                <a:solidFill>
                  <a:schemeClr val="tx1"/>
                </a:solidFill>
                <a:effectLst/>
                <a:latin typeface="+mn-lt"/>
                <a:ea typeface="+mn-ea"/>
                <a:cs typeface="+mn-cs"/>
              </a:rPr>
              <a:t>load reduction</a:t>
            </a:r>
            <a:r>
              <a:rPr lang="en-US" sz="1200" kern="1200" baseline="0" dirty="0" smtClean="0">
                <a:solidFill>
                  <a:schemeClr val="tx1"/>
                </a:solidFill>
                <a:effectLst/>
                <a:latin typeface="+mn-lt"/>
                <a:ea typeface="+mn-ea"/>
                <a:cs typeface="+mn-cs"/>
              </a:rPr>
              <a:t> from controlled drainage </a:t>
            </a:r>
            <a:r>
              <a:rPr lang="en-US" sz="1200" kern="1200" dirty="0" smtClean="0">
                <a:solidFill>
                  <a:schemeClr val="tx1"/>
                </a:solidFill>
                <a:effectLst/>
                <a:latin typeface="+mn-lt"/>
                <a:ea typeface="+mn-ea"/>
                <a:cs typeface="+mn-cs"/>
              </a:rPr>
              <a:t>is the key water quality impact. Over 11 years the average nitrate load for (CLICK) free drainage was</a:t>
            </a:r>
            <a:r>
              <a:rPr lang="en-US" sz="1200" kern="1200" baseline="0" dirty="0" smtClean="0">
                <a:solidFill>
                  <a:schemeClr val="tx1"/>
                </a:solidFill>
                <a:effectLst/>
                <a:latin typeface="+mn-lt"/>
                <a:ea typeface="+mn-ea"/>
                <a:cs typeface="+mn-cs"/>
              </a:rPr>
              <a:t> 26 </a:t>
            </a:r>
            <a:r>
              <a:rPr lang="en-US" sz="1200" kern="1200" baseline="0" dirty="0" err="1" smtClean="0">
                <a:solidFill>
                  <a:schemeClr val="tx1"/>
                </a:solidFill>
                <a:effectLst/>
                <a:latin typeface="+mn-lt"/>
                <a:ea typeface="+mn-ea"/>
                <a:cs typeface="+mn-cs"/>
              </a:rPr>
              <a:t>lb</a:t>
            </a:r>
            <a:r>
              <a:rPr lang="en-US" sz="1200" kern="1200" baseline="0" dirty="0" smtClean="0">
                <a:solidFill>
                  <a:schemeClr val="tx1"/>
                </a:solidFill>
                <a:effectLst/>
                <a:latin typeface="+mn-lt"/>
                <a:ea typeface="+mn-ea"/>
                <a:cs typeface="+mn-cs"/>
              </a:rPr>
              <a:t>/acre and the average for (CLICK) controlled drainage was 17 </a:t>
            </a:r>
            <a:r>
              <a:rPr lang="en-US" sz="1200" kern="1200" baseline="0" dirty="0" err="1" smtClean="0">
                <a:solidFill>
                  <a:schemeClr val="tx1"/>
                </a:solidFill>
                <a:effectLst/>
                <a:latin typeface="+mn-lt"/>
                <a:ea typeface="+mn-ea"/>
                <a:cs typeface="+mn-cs"/>
              </a:rPr>
              <a:t>lb</a:t>
            </a:r>
            <a:r>
              <a:rPr lang="en-US" sz="1200" kern="1200" baseline="0" dirty="0" smtClean="0">
                <a:solidFill>
                  <a:schemeClr val="tx1"/>
                </a:solidFill>
                <a:effectLst/>
                <a:latin typeface="+mn-lt"/>
                <a:ea typeface="+mn-ea"/>
                <a:cs typeface="+mn-cs"/>
              </a:rPr>
              <a:t>/acre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Controlled drainage decreased nitrate loads by about 9 </a:t>
            </a:r>
            <a:r>
              <a:rPr lang="en-US" sz="1200" kern="1200" dirty="0" err="1" smtClean="0">
                <a:solidFill>
                  <a:schemeClr val="tx1"/>
                </a:solidFill>
                <a:effectLst/>
                <a:latin typeface="+mn-lt"/>
                <a:ea typeface="+mn-ea"/>
                <a:cs typeface="+mn-cs"/>
              </a:rPr>
              <a:t>lb</a:t>
            </a:r>
            <a:r>
              <a:rPr lang="en-US" sz="1200" kern="1200" dirty="0" smtClean="0">
                <a:solidFill>
                  <a:schemeClr val="tx1"/>
                </a:solidFill>
                <a:effectLst/>
                <a:latin typeface="+mn-lt"/>
                <a:ea typeface="+mn-ea"/>
                <a:cs typeface="+mn-cs"/>
              </a:rPr>
              <a:t>/acre for a 35% reduction. </a:t>
            </a:r>
            <a:endParaRPr lang="en-US" dirty="0"/>
          </a:p>
        </p:txBody>
      </p:sp>
      <p:sp>
        <p:nvSpPr>
          <p:cNvPr id="4" name="Slide Number Placeholder 3"/>
          <p:cNvSpPr>
            <a:spLocks noGrp="1"/>
          </p:cNvSpPr>
          <p:nvPr>
            <p:ph type="sldNum" sz="quarter" idx="10"/>
          </p:nvPr>
        </p:nvSpPr>
        <p:spPr/>
        <p:txBody>
          <a:bodyPr/>
          <a:lstStyle/>
          <a:p>
            <a:fld id="{499D534F-C460-4DE0-8D5C-98115D8D8B38}" type="slidenum">
              <a:rPr lang="en-US" smtClean="0"/>
              <a:t>14</a:t>
            </a:fld>
            <a:endParaRPr lang="en-US"/>
          </a:p>
        </p:txBody>
      </p:sp>
    </p:spTree>
    <p:extLst>
      <p:ext uri="{BB962C8B-B14F-4D97-AF65-F5344CB8AC3E}">
        <p14:creationId xmlns:p14="http://schemas.microsoft.com/office/powerpoint/2010/main" val="46732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657D-5BD9-48A7-BEBB-EEC9EB92D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258B7-7CB0-4BEE-B2E3-5D2313DA9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6317F-88F3-4663-B2A1-3A901C2436FB}"/>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4DCB2D06-E0CE-4EA6-BBEC-FA6095919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0A961-05DD-4F2B-BB2A-35FEA812006C}"/>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412734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7009-CFEC-45E6-B231-3F23041656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1A902A-56D3-434D-BE32-FAEBE6EA5D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3F9C8-7FAA-46B0-B57B-F9063C217C64}"/>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8EF94F32-F153-4F04-9D19-4330752FD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501EC-86D4-4323-AB9B-A2449F3A92B6}"/>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31816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3133F-70D3-4605-BAF8-50E66C487C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F6C289-E527-4F45-BB7A-92CE6F372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A6F4F-4A8D-4C38-B984-2D8A081F3072}"/>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94DB3543-DE1A-41F4-AB25-9A7E64E7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481C1-6A1F-47AC-9452-6C092CC82172}"/>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31684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FB9B-B40A-4697-90EF-872602822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C06F42-0EFD-46FD-9941-B67AD9DB43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0AF36-3FC6-404C-BD4C-02A22ED0F1FB}"/>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55894828-77C4-4C1D-AE32-DF3FB974E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E304A-E06B-469A-A944-DAC68582A9CD}"/>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369246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FBE2-05B6-4EE7-9812-B4AE072C6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A0BC87-1972-4405-AB9D-A1548BE66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6DD0DD-BC0C-4BF4-B083-A20D207A903E}"/>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6D510C7A-1FCC-4109-833C-F2A174439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C6EC8-3AE6-4E6B-B1A5-8C9338AD8CF1}"/>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39224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2D62-409A-4F0C-8CF0-8418A646E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424CB-FF45-4880-98D0-E0C3C8B618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FD6AE3-7B40-4A1B-A016-81A795F3EF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DD35F-5398-48F7-A329-0A9FA60E5EA2}"/>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6" name="Footer Placeholder 5">
            <a:extLst>
              <a:ext uri="{FF2B5EF4-FFF2-40B4-BE49-F238E27FC236}">
                <a16:creationId xmlns:a16="http://schemas.microsoft.com/office/drawing/2014/main" id="{B935EF6D-3FE8-4272-8DE1-8CECC7F5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25CB3-2A3F-4F31-AEE5-D5221548571E}"/>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336007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4872-03CB-447F-84A2-1D4CE68D9A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5A983-9476-4E32-BD5D-1BFF5F823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D2C71-958F-4489-B40D-78D159CA2C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CFAD3-B5B9-4742-9C49-04D9BD0E0B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C12141-8808-4964-9E4F-385C2637E0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8FFD49-3F78-49A4-B476-1677ABBF36EC}"/>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8" name="Footer Placeholder 7">
            <a:extLst>
              <a:ext uri="{FF2B5EF4-FFF2-40B4-BE49-F238E27FC236}">
                <a16:creationId xmlns:a16="http://schemas.microsoft.com/office/drawing/2014/main" id="{A31B5FBD-CB66-465C-B693-B21957112A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F52942-AF61-454A-8693-775E01634E95}"/>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98065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DA31-A322-4809-8E22-ADE010FB7F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19919-7280-422B-AA84-BAADF517EDC4}"/>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4" name="Footer Placeholder 3">
            <a:extLst>
              <a:ext uri="{FF2B5EF4-FFF2-40B4-BE49-F238E27FC236}">
                <a16:creationId xmlns:a16="http://schemas.microsoft.com/office/drawing/2014/main" id="{EC735D44-CFD8-4FC8-99EF-E0C2AA6AA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5EA239-A9A1-43D5-9598-92DEB9383A21}"/>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44377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A9879-A1D9-4145-98CD-58EBD634108E}"/>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3" name="Footer Placeholder 2">
            <a:extLst>
              <a:ext uri="{FF2B5EF4-FFF2-40B4-BE49-F238E27FC236}">
                <a16:creationId xmlns:a16="http://schemas.microsoft.com/office/drawing/2014/main" id="{9050E8C7-DFA4-4E2B-97D2-94BCDA0ECA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1BAB97-CD48-423A-AA72-218BD5AF4FE2}"/>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06722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FC2F-8AC2-40DD-B54A-0440DA3FD5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4BEFF-4C33-47FA-A162-5F62B8DDA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F8777-0E4F-40EF-8168-EA2369EA2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F9EB3A-202C-45F9-B00F-543D2DBEB528}"/>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6" name="Footer Placeholder 5">
            <a:extLst>
              <a:ext uri="{FF2B5EF4-FFF2-40B4-BE49-F238E27FC236}">
                <a16:creationId xmlns:a16="http://schemas.microsoft.com/office/drawing/2014/main" id="{A6BFDE9B-EFE4-45A6-829A-0688F2DFEE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4C6BF-A6A4-43FB-B0E0-2D970C6FC423}"/>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37385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7773-D357-4450-AB0E-CCF90C895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F321E8-B504-40FB-9BFB-830E257B2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718141-61D4-44E2-8C0D-147CCD791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BE95C0-BDF6-44AB-8204-D29C24E39EFC}"/>
              </a:ext>
            </a:extLst>
          </p:cNvPr>
          <p:cNvSpPr>
            <a:spLocks noGrp="1"/>
          </p:cNvSpPr>
          <p:nvPr>
            <p:ph type="dt" sz="half" idx="10"/>
          </p:nvPr>
        </p:nvSpPr>
        <p:spPr/>
        <p:txBody>
          <a:bodyPr/>
          <a:lstStyle/>
          <a:p>
            <a:fld id="{7A07B138-981D-47D4-A01E-FC8EC4766986}" type="datetimeFigureOut">
              <a:rPr lang="en-US" smtClean="0"/>
              <a:t>1/24/2020</a:t>
            </a:fld>
            <a:endParaRPr lang="en-US"/>
          </a:p>
        </p:txBody>
      </p:sp>
      <p:sp>
        <p:nvSpPr>
          <p:cNvPr id="6" name="Footer Placeholder 5">
            <a:extLst>
              <a:ext uri="{FF2B5EF4-FFF2-40B4-BE49-F238E27FC236}">
                <a16:creationId xmlns:a16="http://schemas.microsoft.com/office/drawing/2014/main" id="{70A77EA2-4AD0-4E2F-957B-72D8FCAAD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ED2EB-86E3-40B5-87FD-AA264D497939}"/>
              </a:ext>
            </a:extLst>
          </p:cNvPr>
          <p:cNvSpPr>
            <a:spLocks noGrp="1"/>
          </p:cNvSpPr>
          <p:nvPr>
            <p:ph type="sldNum" sz="quarter" idx="12"/>
          </p:nvPr>
        </p:nvSpPr>
        <p:spPr/>
        <p:txBody>
          <a:bodyPr/>
          <a:lstStyle/>
          <a:p>
            <a:fld id="{02D2F322-DAAD-4EFB-BBE7-CB32296FA37D}" type="slidenum">
              <a:rPr lang="en-US" smtClean="0"/>
              <a:t>‹#›</a:t>
            </a:fld>
            <a:endParaRPr lang="en-US"/>
          </a:p>
        </p:txBody>
      </p:sp>
    </p:spTree>
    <p:extLst>
      <p:ext uri="{BB962C8B-B14F-4D97-AF65-F5344CB8AC3E}">
        <p14:creationId xmlns:p14="http://schemas.microsoft.com/office/powerpoint/2010/main" val="1051117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D68EA-0F4E-448F-98D6-13A98A354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E0463F-AF2C-45AE-9E15-1908E6484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7D34D-4E6C-4656-A6A2-3E553E5A5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7B138-981D-47D4-A01E-FC8EC4766986}" type="datetimeFigureOut">
              <a:rPr lang="en-US" smtClean="0"/>
              <a:t>1/24/2020</a:t>
            </a:fld>
            <a:endParaRPr lang="en-US"/>
          </a:p>
        </p:txBody>
      </p:sp>
      <p:sp>
        <p:nvSpPr>
          <p:cNvPr id="5" name="Footer Placeholder 4">
            <a:extLst>
              <a:ext uri="{FF2B5EF4-FFF2-40B4-BE49-F238E27FC236}">
                <a16:creationId xmlns:a16="http://schemas.microsoft.com/office/drawing/2014/main" id="{914BDFF3-B047-4110-A40B-364B19E2C7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6986C-6F1C-4274-AD16-390EBEB0D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2F322-DAAD-4EFB-BBE7-CB32296FA37D}" type="slidenum">
              <a:rPr lang="en-US" smtClean="0"/>
              <a:t>‹#›</a:t>
            </a:fld>
            <a:endParaRPr lang="en-US"/>
          </a:p>
        </p:txBody>
      </p:sp>
    </p:spTree>
    <p:extLst>
      <p:ext uri="{BB962C8B-B14F-4D97-AF65-F5344CB8AC3E}">
        <p14:creationId xmlns:p14="http://schemas.microsoft.com/office/powerpoint/2010/main" val="3699030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311324" y="0"/>
            <a:ext cx="9948080" cy="1143000"/>
          </a:xfrm>
          <a:prstGeom prst="rect">
            <a:avLst/>
          </a:prstGeom>
        </p:spPr>
        <p:txBody>
          <a:bodyPr/>
          <a:lstStyle/>
          <a:p>
            <a:pPr algn="ctr" eaLnBrk="0" hangingPunct="0">
              <a:defRPr/>
            </a:pPr>
            <a:r>
              <a:rPr lang="en-US" sz="4000" dirty="0"/>
              <a:t>Practices for </a:t>
            </a:r>
            <a:r>
              <a:rPr lang="en-US" sz="4000" dirty="0" smtClean="0"/>
              <a:t>Managing Water Table Conditions in Artificially Drained Land </a:t>
            </a:r>
          </a:p>
          <a:p>
            <a:pPr algn="ctr" eaLnBrk="0" hangingPunct="0">
              <a:defRPr/>
            </a:pPr>
            <a:r>
              <a:rPr lang="en-US" sz="2800" kern="0" dirty="0" smtClean="0">
                <a:latin typeface="+mj-lt"/>
                <a:ea typeface="+mj-ea"/>
                <a:cs typeface="+mj-cs"/>
              </a:rPr>
              <a:t>Jane Frankenberger</a:t>
            </a:r>
          </a:p>
          <a:p>
            <a:pPr algn="ctr" eaLnBrk="0" hangingPunct="0">
              <a:defRPr/>
            </a:pPr>
            <a:r>
              <a:rPr lang="en-US" sz="2800" kern="0" dirty="0" smtClean="0">
                <a:latin typeface="+mj-lt"/>
                <a:ea typeface="+mj-ea"/>
                <a:cs typeface="+mj-cs"/>
              </a:rPr>
              <a:t>Agricultural &amp; Biological Engineering, Purdue University</a:t>
            </a:r>
            <a:endParaRPr lang="en-US" sz="2800" kern="0" dirty="0">
              <a:latin typeface="+mj-lt"/>
              <a:ea typeface="+mj-ea"/>
              <a:cs typeface="+mj-cs"/>
            </a:endParaRPr>
          </a:p>
        </p:txBody>
      </p:sp>
      <p:pic>
        <p:nvPicPr>
          <p:cNvPr id="4" name="Picture 4" descr="DPAC photo from Steve Hawkins"/>
          <p:cNvPicPr>
            <a:picLocks noChangeAspect="1" noChangeArrowheads="1"/>
          </p:cNvPicPr>
          <p:nvPr/>
        </p:nvPicPr>
        <p:blipFill>
          <a:blip r:embed="rId3" cstate="print"/>
          <a:srcRect/>
          <a:stretch>
            <a:fillRect/>
          </a:stretch>
        </p:blipFill>
        <p:spPr>
          <a:xfrm>
            <a:off x="6619164" y="2324568"/>
            <a:ext cx="5257899" cy="4284162"/>
          </a:xfrm>
          <a:prstGeom prst="rect">
            <a:avLst/>
          </a:prstGeom>
          <a:noFill/>
          <a:ln/>
        </p:spPr>
      </p:pic>
      <p:pic>
        <p:nvPicPr>
          <p:cNvPr id="8" name="Content Placeholder 9"/>
          <p:cNvPicPr>
            <a:picLocks noChangeAspect="1"/>
          </p:cNvPicPr>
          <p:nvPr/>
        </p:nvPicPr>
        <p:blipFill rotWithShape="1">
          <a:blip r:embed="rId4" cstate="print">
            <a:extLst>
              <a:ext uri="{28A0092B-C50C-407E-A947-70E740481C1C}">
                <a14:useLocalDpi xmlns:a14="http://schemas.microsoft.com/office/drawing/2010/main" val="0"/>
              </a:ext>
            </a:extLst>
          </a:blip>
          <a:srcRect r="4007"/>
          <a:stretch/>
        </p:blipFill>
        <p:spPr>
          <a:xfrm>
            <a:off x="243385" y="2324568"/>
            <a:ext cx="6168728" cy="4284162"/>
          </a:xfrm>
          <a:prstGeom prst="rect">
            <a:avLst/>
          </a:prstGeom>
        </p:spPr>
      </p:pic>
    </p:spTree>
    <p:extLst>
      <p:ext uri="{BB962C8B-B14F-4D97-AF65-F5344CB8AC3E}">
        <p14:creationId xmlns:p14="http://schemas.microsoft.com/office/powerpoint/2010/main" val="165941733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rotWithShape="1">
          <a:blip r:embed="rId3" cstate="print"/>
          <a:srcRect r="2735"/>
          <a:stretch/>
        </p:blipFill>
        <p:spPr bwMode="auto">
          <a:xfrm>
            <a:off x="4115395" y="0"/>
            <a:ext cx="7943255" cy="588566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643881" y="1833137"/>
            <a:ext cx="7340037" cy="5024863"/>
          </a:xfrm>
          <a:prstGeom prst="rect">
            <a:avLst/>
          </a:prstGeom>
          <a:ln w="38100">
            <a:solidFill>
              <a:schemeClr val="tx2">
                <a:lumMod val="75000"/>
              </a:schemeClr>
            </a:solidFill>
          </a:ln>
        </p:spPr>
      </p:pic>
      <p:sp>
        <p:nvSpPr>
          <p:cNvPr id="6" name="TextBox 5"/>
          <p:cNvSpPr txBox="1"/>
          <p:nvPr/>
        </p:nvSpPr>
        <p:spPr>
          <a:xfrm>
            <a:off x="7810501" y="3216464"/>
            <a:ext cx="4248149" cy="1200329"/>
          </a:xfrm>
          <a:prstGeom prst="rect">
            <a:avLst/>
          </a:prstGeom>
          <a:solidFill>
            <a:schemeClr val="accent1">
              <a:lumMod val="20000"/>
              <a:lumOff val="80000"/>
            </a:schemeClr>
          </a:solidFill>
          <a:ln>
            <a:solidFill>
              <a:schemeClr val="tx2">
                <a:lumMod val="75000"/>
              </a:schemeClr>
            </a:solidFill>
          </a:ln>
        </p:spPr>
        <p:txBody>
          <a:bodyPr wrap="square" rtlCol="0">
            <a:spAutoFit/>
          </a:bodyPr>
          <a:lstStyle/>
          <a:p>
            <a:r>
              <a:rPr lang="en-US" sz="2400" b="1" dirty="0" smtClean="0">
                <a:solidFill>
                  <a:schemeClr val="accent1">
                    <a:lumMod val="75000"/>
                  </a:schemeClr>
                </a:solidFill>
              </a:rPr>
              <a:t>The drainage industry also formed a group, and met together with the Task Force.</a:t>
            </a:r>
            <a:endParaRPr lang="en-US" sz="2400" dirty="0">
              <a:solidFill>
                <a:schemeClr val="accent1">
                  <a:lumMod val="75000"/>
                </a:schemeClr>
              </a:solidFill>
            </a:endParaRPr>
          </a:p>
        </p:txBody>
      </p:sp>
      <p:sp>
        <p:nvSpPr>
          <p:cNvPr id="8" name="Content Placeholder 7"/>
          <p:cNvSpPr txBox="1">
            <a:spLocks noGrp="1"/>
          </p:cNvSpPr>
          <p:nvPr>
            <p:ph idx="1"/>
          </p:nvPr>
        </p:nvSpPr>
        <p:spPr>
          <a:xfrm>
            <a:off x="304800" y="0"/>
            <a:ext cx="3981450" cy="5667192"/>
          </a:xfrm>
          <a:prstGeom prst="rect">
            <a:avLst/>
          </a:prstGeom>
          <a:solidFill>
            <a:schemeClr val="bg1"/>
          </a:solidFill>
        </p:spPr>
        <p:txBody>
          <a:bodyPr wrap="square" rtlCol="0">
            <a:spAutoFit/>
          </a:bodyPr>
          <a:lstStyle/>
          <a:p>
            <a:pPr marL="0" indent="0">
              <a:buNone/>
            </a:pPr>
            <a:r>
              <a:rPr lang="en-US" sz="3200" dirty="0" smtClean="0"/>
              <a:t>2002: Visionary leaders from industry and NRCS asked: “What would it take to bring controlled drainage to the Midwest?”</a:t>
            </a:r>
          </a:p>
          <a:p>
            <a:pPr marL="0" indent="0">
              <a:buNone/>
            </a:pPr>
            <a:endParaRPr lang="en-US" sz="3200" dirty="0"/>
          </a:p>
          <a:p>
            <a:pPr marL="0" indent="0">
              <a:buNone/>
            </a:pPr>
            <a:r>
              <a:rPr lang="en-US" sz="3200" dirty="0" smtClean="0"/>
              <a:t>Formed the </a:t>
            </a:r>
            <a:r>
              <a:rPr lang="en-US" sz="3200" b="1" dirty="0" smtClean="0"/>
              <a:t>Agricultural Drainage Management Systems Task Force </a:t>
            </a:r>
            <a:endParaRPr lang="en-US" sz="3200" b="1" dirty="0"/>
          </a:p>
        </p:txBody>
      </p:sp>
    </p:spTree>
    <p:extLst>
      <p:ext uri="{BB962C8B-B14F-4D97-AF65-F5344CB8AC3E}">
        <p14:creationId xmlns:p14="http://schemas.microsoft.com/office/powerpoint/2010/main" val="4447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We started implementing </a:t>
            </a:r>
            <a:r>
              <a:rPr lang="en-US" sz="4000" dirty="0" smtClean="0"/>
              <a:t>and </a:t>
            </a:r>
            <a:r>
              <a:rPr lang="en-US" sz="4000" dirty="0" smtClean="0"/>
              <a:t>monitoring controlled drainage in the Midwest</a:t>
            </a:r>
            <a:endParaRPr lang="en-US" sz="40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2266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63272" y="382142"/>
            <a:ext cx="2886547" cy="2735179"/>
          </a:xfrm>
          <a:custGeom>
            <a:avLst/>
            <a:gdLst>
              <a:gd name="connsiteX0" fmla="*/ 0 w 2963335"/>
              <a:gd name="connsiteY0" fmla="*/ 0 h 2841013"/>
              <a:gd name="connsiteX1" fmla="*/ 2963335 w 2963335"/>
              <a:gd name="connsiteY1" fmla="*/ 0 h 2841013"/>
              <a:gd name="connsiteX2" fmla="*/ 2963335 w 2963335"/>
              <a:gd name="connsiteY2" fmla="*/ 2841013 h 2841013"/>
              <a:gd name="connsiteX3" fmla="*/ 0 w 2963335"/>
              <a:gd name="connsiteY3" fmla="*/ 2841013 h 2841013"/>
              <a:gd name="connsiteX4" fmla="*/ 0 w 2963335"/>
              <a:gd name="connsiteY4" fmla="*/ 0 h 2841013"/>
              <a:gd name="connsiteX0" fmla="*/ 0 w 2963335"/>
              <a:gd name="connsiteY0" fmla="*/ 0 h 2841013"/>
              <a:gd name="connsiteX1" fmla="*/ 2963335 w 2963335"/>
              <a:gd name="connsiteY1" fmla="*/ 0 h 2841013"/>
              <a:gd name="connsiteX2" fmla="*/ 2963335 w 2963335"/>
              <a:gd name="connsiteY2" fmla="*/ 2841013 h 2841013"/>
              <a:gd name="connsiteX3" fmla="*/ 21167 w 2963335"/>
              <a:gd name="connsiteY3" fmla="*/ 2841013 h 2841013"/>
              <a:gd name="connsiteX4" fmla="*/ 0 w 2963335"/>
              <a:gd name="connsiteY4" fmla="*/ 0 h 2841013"/>
              <a:gd name="connsiteX0" fmla="*/ 0 w 2963335"/>
              <a:gd name="connsiteY0" fmla="*/ 63500 h 2841013"/>
              <a:gd name="connsiteX1" fmla="*/ 2963335 w 2963335"/>
              <a:gd name="connsiteY1" fmla="*/ 0 h 2841013"/>
              <a:gd name="connsiteX2" fmla="*/ 2963335 w 2963335"/>
              <a:gd name="connsiteY2" fmla="*/ 2841013 h 2841013"/>
              <a:gd name="connsiteX3" fmla="*/ 21167 w 2963335"/>
              <a:gd name="connsiteY3" fmla="*/ 2841013 h 2841013"/>
              <a:gd name="connsiteX4" fmla="*/ 0 w 2963335"/>
              <a:gd name="connsiteY4" fmla="*/ 63500 h 2841013"/>
              <a:gd name="connsiteX0" fmla="*/ 0 w 2984502"/>
              <a:gd name="connsiteY0" fmla="*/ 63500 h 2841013"/>
              <a:gd name="connsiteX1" fmla="*/ 2963335 w 2984502"/>
              <a:gd name="connsiteY1" fmla="*/ 0 h 2841013"/>
              <a:gd name="connsiteX2" fmla="*/ 2984502 w 2984502"/>
              <a:gd name="connsiteY2" fmla="*/ 2841013 h 2841013"/>
              <a:gd name="connsiteX3" fmla="*/ 21167 w 2984502"/>
              <a:gd name="connsiteY3" fmla="*/ 2841013 h 2841013"/>
              <a:gd name="connsiteX4" fmla="*/ 0 w 2984502"/>
              <a:gd name="connsiteY4" fmla="*/ 63500 h 2841013"/>
              <a:gd name="connsiteX0" fmla="*/ 0 w 2984502"/>
              <a:gd name="connsiteY0" fmla="*/ 63500 h 2841013"/>
              <a:gd name="connsiteX1" fmla="*/ 2963335 w 2984502"/>
              <a:gd name="connsiteY1" fmla="*/ 0 h 2841013"/>
              <a:gd name="connsiteX2" fmla="*/ 2984502 w 2984502"/>
              <a:gd name="connsiteY2" fmla="*/ 2756347 h 2841013"/>
              <a:gd name="connsiteX3" fmla="*/ 21167 w 2984502"/>
              <a:gd name="connsiteY3" fmla="*/ 2841013 h 2841013"/>
              <a:gd name="connsiteX4" fmla="*/ 0 w 2984502"/>
              <a:gd name="connsiteY4" fmla="*/ 63500 h 2841013"/>
              <a:gd name="connsiteX0" fmla="*/ 0 w 2984502"/>
              <a:gd name="connsiteY0" fmla="*/ 63500 h 2841013"/>
              <a:gd name="connsiteX1" fmla="*/ 2963335 w 2984502"/>
              <a:gd name="connsiteY1" fmla="*/ 0 h 2841013"/>
              <a:gd name="connsiteX2" fmla="*/ 2984502 w 2984502"/>
              <a:gd name="connsiteY2" fmla="*/ 2756347 h 2841013"/>
              <a:gd name="connsiteX3" fmla="*/ 42334 w 2984502"/>
              <a:gd name="connsiteY3" fmla="*/ 2841013 h 2841013"/>
              <a:gd name="connsiteX4" fmla="*/ 0 w 2984502"/>
              <a:gd name="connsiteY4" fmla="*/ 63500 h 2841013"/>
              <a:gd name="connsiteX0" fmla="*/ 0 w 2984502"/>
              <a:gd name="connsiteY0" fmla="*/ 63500 h 2841013"/>
              <a:gd name="connsiteX1" fmla="*/ 2914489 w 2984502"/>
              <a:gd name="connsiteY1" fmla="*/ 0 h 2841013"/>
              <a:gd name="connsiteX2" fmla="*/ 2984502 w 2984502"/>
              <a:gd name="connsiteY2" fmla="*/ 2756347 h 2841013"/>
              <a:gd name="connsiteX3" fmla="*/ 42334 w 2984502"/>
              <a:gd name="connsiteY3" fmla="*/ 2841013 h 2841013"/>
              <a:gd name="connsiteX4" fmla="*/ 0 w 2984502"/>
              <a:gd name="connsiteY4" fmla="*/ 63500 h 2841013"/>
              <a:gd name="connsiteX0" fmla="*/ 0 w 2955194"/>
              <a:gd name="connsiteY0" fmla="*/ 63500 h 2841013"/>
              <a:gd name="connsiteX1" fmla="*/ 2914489 w 2955194"/>
              <a:gd name="connsiteY1" fmla="*/ 0 h 2841013"/>
              <a:gd name="connsiteX2" fmla="*/ 2955194 w 2955194"/>
              <a:gd name="connsiteY2" fmla="*/ 2796936 h 2841013"/>
              <a:gd name="connsiteX3" fmla="*/ 42334 w 2955194"/>
              <a:gd name="connsiteY3" fmla="*/ 2841013 h 2841013"/>
              <a:gd name="connsiteX4" fmla="*/ 0 w 2955194"/>
              <a:gd name="connsiteY4" fmla="*/ 63500 h 284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194" h="2841013">
                <a:moveTo>
                  <a:pt x="0" y="63500"/>
                </a:moveTo>
                <a:lnTo>
                  <a:pt x="2914489" y="0"/>
                </a:lnTo>
                <a:lnTo>
                  <a:pt x="2955194" y="2796936"/>
                </a:lnTo>
                <a:lnTo>
                  <a:pt x="42334" y="2841013"/>
                </a:lnTo>
                <a:lnTo>
                  <a:pt x="0" y="6350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694105" y="3371321"/>
            <a:ext cx="2900130" cy="2752506"/>
          </a:xfrm>
          <a:custGeom>
            <a:avLst/>
            <a:gdLst>
              <a:gd name="connsiteX0" fmla="*/ 0 w 2942166"/>
              <a:gd name="connsiteY0" fmla="*/ 0 h 2772833"/>
              <a:gd name="connsiteX1" fmla="*/ 2772833 w 2942166"/>
              <a:gd name="connsiteY1" fmla="*/ 42333 h 2772833"/>
              <a:gd name="connsiteX2" fmla="*/ 2942166 w 2942166"/>
              <a:gd name="connsiteY2" fmla="*/ 2772833 h 2772833"/>
              <a:gd name="connsiteX3" fmla="*/ 1016000 w 2942166"/>
              <a:gd name="connsiteY3" fmla="*/ 2751666 h 2772833"/>
              <a:gd name="connsiteX4" fmla="*/ 973666 w 2942166"/>
              <a:gd name="connsiteY4" fmla="*/ 1778000 h 2772833"/>
              <a:gd name="connsiteX5" fmla="*/ 42333 w 2942166"/>
              <a:gd name="connsiteY5" fmla="*/ 1756833 h 2772833"/>
              <a:gd name="connsiteX6" fmla="*/ 0 w 2942166"/>
              <a:gd name="connsiteY6" fmla="*/ 0 h 2772833"/>
              <a:gd name="connsiteX0" fmla="*/ 0 w 2942166"/>
              <a:gd name="connsiteY0" fmla="*/ 42334 h 2815167"/>
              <a:gd name="connsiteX1" fmla="*/ 2836333 w 2942166"/>
              <a:gd name="connsiteY1" fmla="*/ 0 h 2815167"/>
              <a:gd name="connsiteX2" fmla="*/ 2942166 w 2942166"/>
              <a:gd name="connsiteY2" fmla="*/ 2815167 h 2815167"/>
              <a:gd name="connsiteX3" fmla="*/ 1016000 w 2942166"/>
              <a:gd name="connsiteY3" fmla="*/ 2794000 h 2815167"/>
              <a:gd name="connsiteX4" fmla="*/ 973666 w 2942166"/>
              <a:gd name="connsiteY4" fmla="*/ 1820334 h 2815167"/>
              <a:gd name="connsiteX5" fmla="*/ 42333 w 2942166"/>
              <a:gd name="connsiteY5" fmla="*/ 1799167 h 2815167"/>
              <a:gd name="connsiteX6" fmla="*/ 0 w 2942166"/>
              <a:gd name="connsiteY6" fmla="*/ 42334 h 2815167"/>
              <a:gd name="connsiteX0" fmla="*/ 0 w 2963333"/>
              <a:gd name="connsiteY0" fmla="*/ 21168 h 2815167"/>
              <a:gd name="connsiteX1" fmla="*/ 2857500 w 2963333"/>
              <a:gd name="connsiteY1" fmla="*/ 0 h 2815167"/>
              <a:gd name="connsiteX2" fmla="*/ 2963333 w 2963333"/>
              <a:gd name="connsiteY2" fmla="*/ 2815167 h 2815167"/>
              <a:gd name="connsiteX3" fmla="*/ 1037167 w 2963333"/>
              <a:gd name="connsiteY3" fmla="*/ 2794000 h 2815167"/>
              <a:gd name="connsiteX4" fmla="*/ 994833 w 2963333"/>
              <a:gd name="connsiteY4" fmla="*/ 1820334 h 2815167"/>
              <a:gd name="connsiteX5" fmla="*/ 63500 w 2963333"/>
              <a:gd name="connsiteY5" fmla="*/ 1799167 h 2815167"/>
              <a:gd name="connsiteX6" fmla="*/ 0 w 2963333"/>
              <a:gd name="connsiteY6" fmla="*/ 21168 h 2815167"/>
              <a:gd name="connsiteX0" fmla="*/ 0 w 3026833"/>
              <a:gd name="connsiteY0" fmla="*/ 21168 h 2815167"/>
              <a:gd name="connsiteX1" fmla="*/ 2857500 w 3026833"/>
              <a:gd name="connsiteY1" fmla="*/ 0 h 2815167"/>
              <a:gd name="connsiteX2" fmla="*/ 3026833 w 3026833"/>
              <a:gd name="connsiteY2" fmla="*/ 2815167 h 2815167"/>
              <a:gd name="connsiteX3" fmla="*/ 1037167 w 3026833"/>
              <a:gd name="connsiteY3" fmla="*/ 2794000 h 2815167"/>
              <a:gd name="connsiteX4" fmla="*/ 994833 w 3026833"/>
              <a:gd name="connsiteY4" fmla="*/ 1820334 h 2815167"/>
              <a:gd name="connsiteX5" fmla="*/ 63500 w 3026833"/>
              <a:gd name="connsiteY5" fmla="*/ 1799167 h 2815167"/>
              <a:gd name="connsiteX6" fmla="*/ 0 w 3026833"/>
              <a:gd name="connsiteY6" fmla="*/ 21168 h 2815167"/>
              <a:gd name="connsiteX0" fmla="*/ 0 w 3026833"/>
              <a:gd name="connsiteY0" fmla="*/ 21168 h 2921299"/>
              <a:gd name="connsiteX1" fmla="*/ 2857500 w 3026833"/>
              <a:gd name="connsiteY1" fmla="*/ 0 h 2921299"/>
              <a:gd name="connsiteX2" fmla="*/ 3026833 w 3026833"/>
              <a:gd name="connsiteY2" fmla="*/ 2815167 h 2921299"/>
              <a:gd name="connsiteX3" fmla="*/ 1100668 w 3026833"/>
              <a:gd name="connsiteY3" fmla="*/ 2921000 h 2921299"/>
              <a:gd name="connsiteX4" fmla="*/ 1037167 w 3026833"/>
              <a:gd name="connsiteY4" fmla="*/ 2794000 h 2921299"/>
              <a:gd name="connsiteX5" fmla="*/ 994833 w 3026833"/>
              <a:gd name="connsiteY5" fmla="*/ 1820334 h 2921299"/>
              <a:gd name="connsiteX6" fmla="*/ 63500 w 3026833"/>
              <a:gd name="connsiteY6" fmla="*/ 1799167 h 2921299"/>
              <a:gd name="connsiteX7" fmla="*/ 0 w 3026833"/>
              <a:gd name="connsiteY7" fmla="*/ 21168 h 2921299"/>
              <a:gd name="connsiteX0" fmla="*/ 0 w 2878666"/>
              <a:gd name="connsiteY0" fmla="*/ 21168 h 2921299"/>
              <a:gd name="connsiteX1" fmla="*/ 2857500 w 2878666"/>
              <a:gd name="connsiteY1" fmla="*/ 0 h 2921299"/>
              <a:gd name="connsiteX2" fmla="*/ 2878666 w 2878666"/>
              <a:gd name="connsiteY2" fmla="*/ 2815167 h 2921299"/>
              <a:gd name="connsiteX3" fmla="*/ 1100668 w 2878666"/>
              <a:gd name="connsiteY3" fmla="*/ 2921000 h 2921299"/>
              <a:gd name="connsiteX4" fmla="*/ 1037167 w 2878666"/>
              <a:gd name="connsiteY4" fmla="*/ 2794000 h 2921299"/>
              <a:gd name="connsiteX5" fmla="*/ 994833 w 2878666"/>
              <a:gd name="connsiteY5" fmla="*/ 1820334 h 2921299"/>
              <a:gd name="connsiteX6" fmla="*/ 63500 w 2878666"/>
              <a:gd name="connsiteY6" fmla="*/ 1799167 h 2921299"/>
              <a:gd name="connsiteX7" fmla="*/ 0 w 2878666"/>
              <a:gd name="connsiteY7" fmla="*/ 21168 h 2921299"/>
              <a:gd name="connsiteX0" fmla="*/ 0 w 2878666"/>
              <a:gd name="connsiteY0" fmla="*/ 21168 h 2815167"/>
              <a:gd name="connsiteX1" fmla="*/ 2857500 w 2878666"/>
              <a:gd name="connsiteY1" fmla="*/ 0 h 2815167"/>
              <a:gd name="connsiteX2" fmla="*/ 2878666 w 2878666"/>
              <a:gd name="connsiteY2" fmla="*/ 2815167 h 2815167"/>
              <a:gd name="connsiteX3" fmla="*/ 1100668 w 2878666"/>
              <a:gd name="connsiteY3" fmla="*/ 2794000 h 2815167"/>
              <a:gd name="connsiteX4" fmla="*/ 1037167 w 2878666"/>
              <a:gd name="connsiteY4" fmla="*/ 2794000 h 2815167"/>
              <a:gd name="connsiteX5" fmla="*/ 994833 w 2878666"/>
              <a:gd name="connsiteY5" fmla="*/ 1820334 h 2815167"/>
              <a:gd name="connsiteX6" fmla="*/ 63500 w 2878666"/>
              <a:gd name="connsiteY6" fmla="*/ 1799167 h 2815167"/>
              <a:gd name="connsiteX7" fmla="*/ 0 w 2878666"/>
              <a:gd name="connsiteY7" fmla="*/ 21168 h 2815167"/>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994833 w 2878666"/>
              <a:gd name="connsiteY5" fmla="*/ 1820334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34291 w 2878666"/>
              <a:gd name="connsiteY5" fmla="*/ 1794016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27715 w 2878666"/>
              <a:gd name="connsiteY5" fmla="*/ 1813754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27715 w 2878666"/>
              <a:gd name="connsiteY5" fmla="*/ 1813754 h 2794000"/>
              <a:gd name="connsiteX6" fmla="*/ 56924 w 2878666"/>
              <a:gd name="connsiteY6" fmla="*/ 1825485 h 2794000"/>
              <a:gd name="connsiteX7" fmla="*/ 0 w 2878666"/>
              <a:gd name="connsiteY7" fmla="*/ 21168 h 2794000"/>
              <a:gd name="connsiteX0" fmla="*/ 0 w 2943414"/>
              <a:gd name="connsiteY0" fmla="*/ 21168 h 2794000"/>
              <a:gd name="connsiteX1" fmla="*/ 2857500 w 2943414"/>
              <a:gd name="connsiteY1" fmla="*/ 0 h 2794000"/>
              <a:gd name="connsiteX2" fmla="*/ 2943414 w 2943414"/>
              <a:gd name="connsiteY2" fmla="*/ 2773260 h 2794000"/>
              <a:gd name="connsiteX3" fmla="*/ 1100668 w 2943414"/>
              <a:gd name="connsiteY3" fmla="*/ 2794000 h 2794000"/>
              <a:gd name="connsiteX4" fmla="*/ 1037167 w 2943414"/>
              <a:gd name="connsiteY4" fmla="*/ 2794000 h 2794000"/>
              <a:gd name="connsiteX5" fmla="*/ 1027715 w 2943414"/>
              <a:gd name="connsiteY5" fmla="*/ 1813754 h 2794000"/>
              <a:gd name="connsiteX6" fmla="*/ 56924 w 2943414"/>
              <a:gd name="connsiteY6" fmla="*/ 1825485 h 2794000"/>
              <a:gd name="connsiteX7" fmla="*/ 0 w 2943414"/>
              <a:gd name="connsiteY7" fmla="*/ 21168 h 2794000"/>
              <a:gd name="connsiteX0" fmla="*/ 0 w 2900249"/>
              <a:gd name="connsiteY0" fmla="*/ 21168 h 2794000"/>
              <a:gd name="connsiteX1" fmla="*/ 2857500 w 2900249"/>
              <a:gd name="connsiteY1" fmla="*/ 0 h 2794000"/>
              <a:gd name="connsiteX2" fmla="*/ 2900249 w 2900249"/>
              <a:gd name="connsiteY2" fmla="*/ 2784056 h 2794000"/>
              <a:gd name="connsiteX3" fmla="*/ 1100668 w 2900249"/>
              <a:gd name="connsiteY3" fmla="*/ 2794000 h 2794000"/>
              <a:gd name="connsiteX4" fmla="*/ 1037167 w 2900249"/>
              <a:gd name="connsiteY4" fmla="*/ 2794000 h 2794000"/>
              <a:gd name="connsiteX5" fmla="*/ 1027715 w 2900249"/>
              <a:gd name="connsiteY5" fmla="*/ 1813754 h 2794000"/>
              <a:gd name="connsiteX6" fmla="*/ 56924 w 2900249"/>
              <a:gd name="connsiteY6" fmla="*/ 1825485 h 2794000"/>
              <a:gd name="connsiteX7" fmla="*/ 0 w 2900249"/>
              <a:gd name="connsiteY7" fmla="*/ 21168 h 2794000"/>
              <a:gd name="connsiteX0" fmla="*/ 0 w 2997370"/>
              <a:gd name="connsiteY0" fmla="*/ 21168 h 2805648"/>
              <a:gd name="connsiteX1" fmla="*/ 2857500 w 2997370"/>
              <a:gd name="connsiteY1" fmla="*/ 0 h 2805648"/>
              <a:gd name="connsiteX2" fmla="*/ 2997370 w 2997370"/>
              <a:gd name="connsiteY2" fmla="*/ 2805648 h 2805648"/>
              <a:gd name="connsiteX3" fmla="*/ 1100668 w 2997370"/>
              <a:gd name="connsiteY3" fmla="*/ 2794000 h 2805648"/>
              <a:gd name="connsiteX4" fmla="*/ 1037167 w 2997370"/>
              <a:gd name="connsiteY4" fmla="*/ 2794000 h 2805648"/>
              <a:gd name="connsiteX5" fmla="*/ 1027715 w 2997370"/>
              <a:gd name="connsiteY5" fmla="*/ 1813754 h 2805648"/>
              <a:gd name="connsiteX6" fmla="*/ 56924 w 2997370"/>
              <a:gd name="connsiteY6" fmla="*/ 1825485 h 2805648"/>
              <a:gd name="connsiteX7" fmla="*/ 0 w 2997370"/>
              <a:gd name="connsiteY7" fmla="*/ 21168 h 2805648"/>
              <a:gd name="connsiteX0" fmla="*/ 0 w 2964996"/>
              <a:gd name="connsiteY0" fmla="*/ 21168 h 2816444"/>
              <a:gd name="connsiteX1" fmla="*/ 2857500 w 2964996"/>
              <a:gd name="connsiteY1" fmla="*/ 0 h 2816444"/>
              <a:gd name="connsiteX2" fmla="*/ 2964996 w 2964996"/>
              <a:gd name="connsiteY2" fmla="*/ 2816444 h 2816444"/>
              <a:gd name="connsiteX3" fmla="*/ 1100668 w 2964996"/>
              <a:gd name="connsiteY3" fmla="*/ 2794000 h 2816444"/>
              <a:gd name="connsiteX4" fmla="*/ 1037167 w 2964996"/>
              <a:gd name="connsiteY4" fmla="*/ 2794000 h 2816444"/>
              <a:gd name="connsiteX5" fmla="*/ 1027715 w 2964996"/>
              <a:gd name="connsiteY5" fmla="*/ 1813754 h 2816444"/>
              <a:gd name="connsiteX6" fmla="*/ 56924 w 2964996"/>
              <a:gd name="connsiteY6" fmla="*/ 1825485 h 2816444"/>
              <a:gd name="connsiteX7" fmla="*/ 0 w 2964996"/>
              <a:gd name="connsiteY7" fmla="*/ 21168 h 2816444"/>
              <a:gd name="connsiteX0" fmla="*/ 0 w 2943414"/>
              <a:gd name="connsiteY0" fmla="*/ 21168 h 2794852"/>
              <a:gd name="connsiteX1" fmla="*/ 2857500 w 2943414"/>
              <a:gd name="connsiteY1" fmla="*/ 0 h 2794852"/>
              <a:gd name="connsiteX2" fmla="*/ 2943414 w 2943414"/>
              <a:gd name="connsiteY2" fmla="*/ 2794852 h 2794852"/>
              <a:gd name="connsiteX3" fmla="*/ 1100668 w 2943414"/>
              <a:gd name="connsiteY3" fmla="*/ 2794000 h 2794852"/>
              <a:gd name="connsiteX4" fmla="*/ 1037167 w 2943414"/>
              <a:gd name="connsiteY4" fmla="*/ 2794000 h 2794852"/>
              <a:gd name="connsiteX5" fmla="*/ 1027715 w 2943414"/>
              <a:gd name="connsiteY5" fmla="*/ 1813754 h 2794852"/>
              <a:gd name="connsiteX6" fmla="*/ 56924 w 2943414"/>
              <a:gd name="connsiteY6" fmla="*/ 1825485 h 2794852"/>
              <a:gd name="connsiteX7" fmla="*/ 0 w 2943414"/>
              <a:gd name="connsiteY7" fmla="*/ 21168 h 279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414" h="2794852">
                <a:moveTo>
                  <a:pt x="0" y="21168"/>
                </a:moveTo>
                <a:lnTo>
                  <a:pt x="2857500" y="0"/>
                </a:lnTo>
                <a:lnTo>
                  <a:pt x="2943414" y="2794852"/>
                </a:lnTo>
                <a:lnTo>
                  <a:pt x="1100668" y="2794000"/>
                </a:lnTo>
                <a:lnTo>
                  <a:pt x="1037167" y="2794000"/>
                </a:lnTo>
                <a:cubicBezTo>
                  <a:pt x="1036208" y="2460672"/>
                  <a:pt x="1028674" y="2147082"/>
                  <a:pt x="1027715" y="1813754"/>
                </a:cubicBezTo>
                <a:lnTo>
                  <a:pt x="56924" y="1825485"/>
                </a:lnTo>
                <a:lnTo>
                  <a:pt x="0" y="21168"/>
                </a:lnTo>
                <a:close/>
              </a:path>
            </a:pathLst>
          </a:custGeom>
          <a:no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l="21211" r="18555"/>
          <a:stretch/>
        </p:blipFill>
        <p:spPr>
          <a:xfrm>
            <a:off x="5019716" y="2810"/>
            <a:ext cx="7172284" cy="6737021"/>
          </a:xfrm>
          <a:prstGeom prst="rect">
            <a:avLst/>
          </a:prstGeom>
        </p:spPr>
      </p:pic>
      <p:grpSp>
        <p:nvGrpSpPr>
          <p:cNvPr id="20" name="Group 19"/>
          <p:cNvGrpSpPr/>
          <p:nvPr/>
        </p:nvGrpSpPr>
        <p:grpSpPr>
          <a:xfrm>
            <a:off x="5517153" y="382142"/>
            <a:ext cx="6177410" cy="5741685"/>
            <a:chOff x="604554" y="382142"/>
            <a:chExt cx="6177410" cy="5741685"/>
          </a:xfrm>
        </p:grpSpPr>
        <p:sp>
          <p:nvSpPr>
            <p:cNvPr id="21" name="TextBox 20"/>
            <p:cNvSpPr txBox="1"/>
            <p:nvPr/>
          </p:nvSpPr>
          <p:spPr>
            <a:xfrm>
              <a:off x="817436" y="965841"/>
              <a:ext cx="2251880" cy="1569660"/>
            </a:xfrm>
            <a:prstGeom prst="rect">
              <a:avLst/>
            </a:prstGeom>
            <a:noFill/>
          </p:spPr>
          <p:txBody>
            <a:bodyPr wrap="square" rtlCol="0">
              <a:spAutoFit/>
            </a:bodyPr>
            <a:lstStyle/>
            <a:p>
              <a:pPr algn="ctr"/>
              <a:r>
                <a:rPr lang="en-US" sz="3200" dirty="0">
                  <a:solidFill>
                    <a:srgbClr val="FFFF00"/>
                  </a:solidFill>
                </a:rPr>
                <a:t>NW</a:t>
              </a:r>
            </a:p>
            <a:p>
              <a:pPr algn="ctr"/>
              <a:r>
                <a:rPr lang="en-US" sz="3200" dirty="0">
                  <a:solidFill>
                    <a:srgbClr val="FFFF00"/>
                  </a:solidFill>
                </a:rPr>
                <a:t>Controlled</a:t>
              </a:r>
            </a:p>
            <a:p>
              <a:pPr algn="ctr"/>
              <a:r>
                <a:rPr lang="en-US" sz="3200" dirty="0">
                  <a:solidFill>
                    <a:srgbClr val="FFFF00"/>
                  </a:solidFill>
                </a:rPr>
                <a:t>Drainage</a:t>
              </a:r>
            </a:p>
          </p:txBody>
        </p:sp>
        <p:sp>
          <p:nvSpPr>
            <p:cNvPr id="22" name="Rectangle 7"/>
            <p:cNvSpPr/>
            <p:nvPr/>
          </p:nvSpPr>
          <p:spPr>
            <a:xfrm>
              <a:off x="3763272" y="382142"/>
              <a:ext cx="2886547" cy="2735179"/>
            </a:xfrm>
            <a:custGeom>
              <a:avLst/>
              <a:gdLst>
                <a:gd name="connsiteX0" fmla="*/ 0 w 2963335"/>
                <a:gd name="connsiteY0" fmla="*/ 0 h 2841013"/>
                <a:gd name="connsiteX1" fmla="*/ 2963335 w 2963335"/>
                <a:gd name="connsiteY1" fmla="*/ 0 h 2841013"/>
                <a:gd name="connsiteX2" fmla="*/ 2963335 w 2963335"/>
                <a:gd name="connsiteY2" fmla="*/ 2841013 h 2841013"/>
                <a:gd name="connsiteX3" fmla="*/ 0 w 2963335"/>
                <a:gd name="connsiteY3" fmla="*/ 2841013 h 2841013"/>
                <a:gd name="connsiteX4" fmla="*/ 0 w 2963335"/>
                <a:gd name="connsiteY4" fmla="*/ 0 h 2841013"/>
                <a:gd name="connsiteX0" fmla="*/ 0 w 2963335"/>
                <a:gd name="connsiteY0" fmla="*/ 0 h 2841013"/>
                <a:gd name="connsiteX1" fmla="*/ 2963335 w 2963335"/>
                <a:gd name="connsiteY1" fmla="*/ 0 h 2841013"/>
                <a:gd name="connsiteX2" fmla="*/ 2963335 w 2963335"/>
                <a:gd name="connsiteY2" fmla="*/ 2841013 h 2841013"/>
                <a:gd name="connsiteX3" fmla="*/ 21167 w 2963335"/>
                <a:gd name="connsiteY3" fmla="*/ 2841013 h 2841013"/>
                <a:gd name="connsiteX4" fmla="*/ 0 w 2963335"/>
                <a:gd name="connsiteY4" fmla="*/ 0 h 2841013"/>
                <a:gd name="connsiteX0" fmla="*/ 0 w 2963335"/>
                <a:gd name="connsiteY0" fmla="*/ 63500 h 2841013"/>
                <a:gd name="connsiteX1" fmla="*/ 2963335 w 2963335"/>
                <a:gd name="connsiteY1" fmla="*/ 0 h 2841013"/>
                <a:gd name="connsiteX2" fmla="*/ 2963335 w 2963335"/>
                <a:gd name="connsiteY2" fmla="*/ 2841013 h 2841013"/>
                <a:gd name="connsiteX3" fmla="*/ 21167 w 2963335"/>
                <a:gd name="connsiteY3" fmla="*/ 2841013 h 2841013"/>
                <a:gd name="connsiteX4" fmla="*/ 0 w 2963335"/>
                <a:gd name="connsiteY4" fmla="*/ 63500 h 2841013"/>
                <a:gd name="connsiteX0" fmla="*/ 0 w 2984502"/>
                <a:gd name="connsiteY0" fmla="*/ 63500 h 2841013"/>
                <a:gd name="connsiteX1" fmla="*/ 2963335 w 2984502"/>
                <a:gd name="connsiteY1" fmla="*/ 0 h 2841013"/>
                <a:gd name="connsiteX2" fmla="*/ 2984502 w 2984502"/>
                <a:gd name="connsiteY2" fmla="*/ 2841013 h 2841013"/>
                <a:gd name="connsiteX3" fmla="*/ 21167 w 2984502"/>
                <a:gd name="connsiteY3" fmla="*/ 2841013 h 2841013"/>
                <a:gd name="connsiteX4" fmla="*/ 0 w 2984502"/>
                <a:gd name="connsiteY4" fmla="*/ 63500 h 2841013"/>
                <a:gd name="connsiteX0" fmla="*/ 0 w 2984502"/>
                <a:gd name="connsiteY0" fmla="*/ 63500 h 2841013"/>
                <a:gd name="connsiteX1" fmla="*/ 2963335 w 2984502"/>
                <a:gd name="connsiteY1" fmla="*/ 0 h 2841013"/>
                <a:gd name="connsiteX2" fmla="*/ 2984502 w 2984502"/>
                <a:gd name="connsiteY2" fmla="*/ 2756347 h 2841013"/>
                <a:gd name="connsiteX3" fmla="*/ 21167 w 2984502"/>
                <a:gd name="connsiteY3" fmla="*/ 2841013 h 2841013"/>
                <a:gd name="connsiteX4" fmla="*/ 0 w 2984502"/>
                <a:gd name="connsiteY4" fmla="*/ 63500 h 2841013"/>
                <a:gd name="connsiteX0" fmla="*/ 0 w 2984502"/>
                <a:gd name="connsiteY0" fmla="*/ 63500 h 2841013"/>
                <a:gd name="connsiteX1" fmla="*/ 2963335 w 2984502"/>
                <a:gd name="connsiteY1" fmla="*/ 0 h 2841013"/>
                <a:gd name="connsiteX2" fmla="*/ 2984502 w 2984502"/>
                <a:gd name="connsiteY2" fmla="*/ 2756347 h 2841013"/>
                <a:gd name="connsiteX3" fmla="*/ 42334 w 2984502"/>
                <a:gd name="connsiteY3" fmla="*/ 2841013 h 2841013"/>
                <a:gd name="connsiteX4" fmla="*/ 0 w 2984502"/>
                <a:gd name="connsiteY4" fmla="*/ 63500 h 2841013"/>
                <a:gd name="connsiteX0" fmla="*/ 0 w 2984502"/>
                <a:gd name="connsiteY0" fmla="*/ 63500 h 2841013"/>
                <a:gd name="connsiteX1" fmla="*/ 2914489 w 2984502"/>
                <a:gd name="connsiteY1" fmla="*/ 0 h 2841013"/>
                <a:gd name="connsiteX2" fmla="*/ 2984502 w 2984502"/>
                <a:gd name="connsiteY2" fmla="*/ 2756347 h 2841013"/>
                <a:gd name="connsiteX3" fmla="*/ 42334 w 2984502"/>
                <a:gd name="connsiteY3" fmla="*/ 2841013 h 2841013"/>
                <a:gd name="connsiteX4" fmla="*/ 0 w 2984502"/>
                <a:gd name="connsiteY4" fmla="*/ 63500 h 2841013"/>
                <a:gd name="connsiteX0" fmla="*/ 0 w 2955194"/>
                <a:gd name="connsiteY0" fmla="*/ 63500 h 2841013"/>
                <a:gd name="connsiteX1" fmla="*/ 2914489 w 2955194"/>
                <a:gd name="connsiteY1" fmla="*/ 0 h 2841013"/>
                <a:gd name="connsiteX2" fmla="*/ 2955194 w 2955194"/>
                <a:gd name="connsiteY2" fmla="*/ 2796936 h 2841013"/>
                <a:gd name="connsiteX3" fmla="*/ 42334 w 2955194"/>
                <a:gd name="connsiteY3" fmla="*/ 2841013 h 2841013"/>
                <a:gd name="connsiteX4" fmla="*/ 0 w 2955194"/>
                <a:gd name="connsiteY4" fmla="*/ 63500 h 284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194" h="2841013">
                  <a:moveTo>
                    <a:pt x="0" y="63500"/>
                  </a:moveTo>
                  <a:lnTo>
                    <a:pt x="2914489" y="0"/>
                  </a:lnTo>
                  <a:lnTo>
                    <a:pt x="2955194" y="2796936"/>
                  </a:lnTo>
                  <a:lnTo>
                    <a:pt x="42334" y="2841013"/>
                  </a:lnTo>
                  <a:lnTo>
                    <a:pt x="0" y="63500"/>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
            <p:cNvSpPr/>
            <p:nvPr/>
          </p:nvSpPr>
          <p:spPr>
            <a:xfrm>
              <a:off x="604554" y="444707"/>
              <a:ext cx="2875150" cy="2766170"/>
            </a:xfrm>
            <a:custGeom>
              <a:avLst/>
              <a:gdLst>
                <a:gd name="connsiteX0" fmla="*/ 0 w 3224464"/>
                <a:gd name="connsiteY0" fmla="*/ 0 h 3043990"/>
                <a:gd name="connsiteX1" fmla="*/ 3224464 w 3224464"/>
                <a:gd name="connsiteY1" fmla="*/ 0 h 3043990"/>
                <a:gd name="connsiteX2" fmla="*/ 3224464 w 3224464"/>
                <a:gd name="connsiteY2" fmla="*/ 3043990 h 3043990"/>
                <a:gd name="connsiteX3" fmla="*/ 0 w 3224464"/>
                <a:gd name="connsiteY3" fmla="*/ 3043990 h 3043990"/>
                <a:gd name="connsiteX4" fmla="*/ 0 w 3224464"/>
                <a:gd name="connsiteY4" fmla="*/ 0 h 3043990"/>
                <a:gd name="connsiteX0" fmla="*/ 0 w 3263732"/>
                <a:gd name="connsiteY0" fmla="*/ 0 h 3060820"/>
                <a:gd name="connsiteX1" fmla="*/ 3263732 w 3263732"/>
                <a:gd name="connsiteY1" fmla="*/ 16830 h 3060820"/>
                <a:gd name="connsiteX2" fmla="*/ 3263732 w 3263732"/>
                <a:gd name="connsiteY2" fmla="*/ 3060820 h 3060820"/>
                <a:gd name="connsiteX3" fmla="*/ 39268 w 3263732"/>
                <a:gd name="connsiteY3" fmla="*/ 3060820 h 3060820"/>
                <a:gd name="connsiteX4" fmla="*/ 0 w 3263732"/>
                <a:gd name="connsiteY4" fmla="*/ 0 h 3060820"/>
                <a:gd name="connsiteX0" fmla="*/ 0 w 3303001"/>
                <a:gd name="connsiteY0" fmla="*/ 0 h 3066430"/>
                <a:gd name="connsiteX1" fmla="*/ 3263732 w 3303001"/>
                <a:gd name="connsiteY1" fmla="*/ 16830 h 3066430"/>
                <a:gd name="connsiteX2" fmla="*/ 3303001 w 3303001"/>
                <a:gd name="connsiteY2" fmla="*/ 3066430 h 3066430"/>
                <a:gd name="connsiteX3" fmla="*/ 39268 w 3303001"/>
                <a:gd name="connsiteY3" fmla="*/ 3060820 h 3066430"/>
                <a:gd name="connsiteX4" fmla="*/ 0 w 3303001"/>
                <a:gd name="connsiteY4" fmla="*/ 0 h 3066430"/>
                <a:gd name="connsiteX0" fmla="*/ 0 w 3303001"/>
                <a:gd name="connsiteY0" fmla="*/ 0 h 3066430"/>
                <a:gd name="connsiteX1" fmla="*/ 3263732 w 3303001"/>
                <a:gd name="connsiteY1" fmla="*/ 16830 h 3066430"/>
                <a:gd name="connsiteX2" fmla="*/ 3303001 w 3303001"/>
                <a:gd name="connsiteY2" fmla="*/ 3066430 h 3066430"/>
                <a:gd name="connsiteX3" fmla="*/ 16828 w 3303001"/>
                <a:gd name="connsiteY3" fmla="*/ 3055210 h 3066430"/>
                <a:gd name="connsiteX4" fmla="*/ 0 w 3303001"/>
                <a:gd name="connsiteY4" fmla="*/ 0 h 3066430"/>
                <a:gd name="connsiteX0" fmla="*/ 0 w 3303001"/>
                <a:gd name="connsiteY0" fmla="*/ 0 h 3072040"/>
                <a:gd name="connsiteX1" fmla="*/ 3263732 w 3303001"/>
                <a:gd name="connsiteY1" fmla="*/ 16830 h 3072040"/>
                <a:gd name="connsiteX2" fmla="*/ 3303001 w 3303001"/>
                <a:gd name="connsiteY2" fmla="*/ 3066430 h 3072040"/>
                <a:gd name="connsiteX3" fmla="*/ 39267 w 3303001"/>
                <a:gd name="connsiteY3" fmla="*/ 3072040 h 3072040"/>
                <a:gd name="connsiteX4" fmla="*/ 0 w 3303001"/>
                <a:gd name="connsiteY4" fmla="*/ 0 h 3072040"/>
                <a:gd name="connsiteX0" fmla="*/ 0 w 3263732"/>
                <a:gd name="connsiteY0" fmla="*/ 0 h 3072040"/>
                <a:gd name="connsiteX1" fmla="*/ 3263732 w 3263732"/>
                <a:gd name="connsiteY1" fmla="*/ 16830 h 3072040"/>
                <a:gd name="connsiteX2" fmla="*/ 3257281 w 3263732"/>
                <a:gd name="connsiteY2" fmla="*/ 3070240 h 3072040"/>
                <a:gd name="connsiteX3" fmla="*/ 39267 w 3263732"/>
                <a:gd name="connsiteY3" fmla="*/ 3072040 h 3072040"/>
                <a:gd name="connsiteX4" fmla="*/ 0 w 3263732"/>
                <a:gd name="connsiteY4" fmla="*/ 0 h 3072040"/>
                <a:gd name="connsiteX0" fmla="*/ 0 w 3280297"/>
                <a:gd name="connsiteY0" fmla="*/ 0 h 3074050"/>
                <a:gd name="connsiteX1" fmla="*/ 3263732 w 3280297"/>
                <a:gd name="connsiteY1" fmla="*/ 16830 h 3074050"/>
                <a:gd name="connsiteX2" fmla="*/ 3280141 w 3280297"/>
                <a:gd name="connsiteY2" fmla="*/ 3074050 h 3074050"/>
                <a:gd name="connsiteX3" fmla="*/ 39267 w 3280297"/>
                <a:gd name="connsiteY3" fmla="*/ 3072040 h 3074050"/>
                <a:gd name="connsiteX4" fmla="*/ 0 w 3280297"/>
                <a:gd name="connsiteY4" fmla="*/ 0 h 3074050"/>
                <a:gd name="connsiteX0" fmla="*/ 0 w 3272760"/>
                <a:gd name="connsiteY0" fmla="*/ 0 h 3074050"/>
                <a:gd name="connsiteX1" fmla="*/ 3263732 w 3272760"/>
                <a:gd name="connsiteY1" fmla="*/ 16830 h 3074050"/>
                <a:gd name="connsiteX2" fmla="*/ 3272521 w 3272760"/>
                <a:gd name="connsiteY2" fmla="*/ 3074050 h 3074050"/>
                <a:gd name="connsiteX3" fmla="*/ 39267 w 3272760"/>
                <a:gd name="connsiteY3" fmla="*/ 3072040 h 3074050"/>
                <a:gd name="connsiteX4" fmla="*/ 0 w 3272760"/>
                <a:gd name="connsiteY4" fmla="*/ 0 h 3074050"/>
                <a:gd name="connsiteX0" fmla="*/ 0 w 3272647"/>
                <a:gd name="connsiteY0" fmla="*/ 0 h 3074050"/>
                <a:gd name="connsiteX1" fmla="*/ 3250731 w 3272647"/>
                <a:gd name="connsiteY1" fmla="*/ 16830 h 3074050"/>
                <a:gd name="connsiteX2" fmla="*/ 3272521 w 3272647"/>
                <a:gd name="connsiteY2" fmla="*/ 3074050 h 3074050"/>
                <a:gd name="connsiteX3" fmla="*/ 39267 w 3272647"/>
                <a:gd name="connsiteY3" fmla="*/ 3072040 h 3074050"/>
                <a:gd name="connsiteX4" fmla="*/ 0 w 3272647"/>
                <a:gd name="connsiteY4" fmla="*/ 0 h 3074050"/>
                <a:gd name="connsiteX0" fmla="*/ 0 w 3297568"/>
                <a:gd name="connsiteY0" fmla="*/ 0 h 3072043"/>
                <a:gd name="connsiteX1" fmla="*/ 3250731 w 3297568"/>
                <a:gd name="connsiteY1" fmla="*/ 16830 h 3072043"/>
                <a:gd name="connsiteX2" fmla="*/ 3297502 w 3297568"/>
                <a:gd name="connsiteY2" fmla="*/ 2982434 h 3072043"/>
                <a:gd name="connsiteX3" fmla="*/ 39267 w 3297568"/>
                <a:gd name="connsiteY3" fmla="*/ 3072040 h 3072043"/>
                <a:gd name="connsiteX4" fmla="*/ 0 w 3297568"/>
                <a:gd name="connsiteY4" fmla="*/ 0 h 3072043"/>
                <a:gd name="connsiteX0" fmla="*/ 0 w 3297568"/>
                <a:gd name="connsiteY0" fmla="*/ 0 h 3026239"/>
                <a:gd name="connsiteX1" fmla="*/ 3250731 w 3297568"/>
                <a:gd name="connsiteY1" fmla="*/ 16830 h 3026239"/>
                <a:gd name="connsiteX2" fmla="*/ 3297502 w 3297568"/>
                <a:gd name="connsiteY2" fmla="*/ 2982434 h 3026239"/>
                <a:gd name="connsiteX3" fmla="*/ 14285 w 3297568"/>
                <a:gd name="connsiteY3" fmla="*/ 3026232 h 3026239"/>
                <a:gd name="connsiteX4" fmla="*/ 0 w 3297568"/>
                <a:gd name="connsiteY4" fmla="*/ 0 h 3026239"/>
                <a:gd name="connsiteX0" fmla="*/ 0 w 3397497"/>
                <a:gd name="connsiteY0" fmla="*/ 28978 h 3009409"/>
                <a:gd name="connsiteX1" fmla="*/ 3350660 w 3397497"/>
                <a:gd name="connsiteY1" fmla="*/ 0 h 3009409"/>
                <a:gd name="connsiteX2" fmla="*/ 3397431 w 3397497"/>
                <a:gd name="connsiteY2" fmla="*/ 2965604 h 3009409"/>
                <a:gd name="connsiteX3" fmla="*/ 114214 w 3397497"/>
                <a:gd name="connsiteY3" fmla="*/ 3009402 h 3009409"/>
                <a:gd name="connsiteX4" fmla="*/ 0 w 3397497"/>
                <a:gd name="connsiteY4" fmla="*/ 28978 h 3009409"/>
                <a:gd name="connsiteX0" fmla="*/ 0 w 3397497"/>
                <a:gd name="connsiteY0" fmla="*/ 28978 h 2986498"/>
                <a:gd name="connsiteX1" fmla="*/ 3350660 w 3397497"/>
                <a:gd name="connsiteY1" fmla="*/ 0 h 2986498"/>
                <a:gd name="connsiteX2" fmla="*/ 3397431 w 3397497"/>
                <a:gd name="connsiteY2" fmla="*/ 2965604 h 2986498"/>
                <a:gd name="connsiteX3" fmla="*/ 89232 w 3397497"/>
                <a:gd name="connsiteY3" fmla="*/ 2986498 h 2986498"/>
                <a:gd name="connsiteX4" fmla="*/ 0 w 3397497"/>
                <a:gd name="connsiteY4" fmla="*/ 28978 h 2986498"/>
                <a:gd name="connsiteX0" fmla="*/ 0 w 3339846"/>
                <a:gd name="connsiteY0" fmla="*/ 28978 h 2986498"/>
                <a:gd name="connsiteX1" fmla="*/ 3293009 w 3339846"/>
                <a:gd name="connsiteY1" fmla="*/ 0 h 2986498"/>
                <a:gd name="connsiteX2" fmla="*/ 3339780 w 3339846"/>
                <a:gd name="connsiteY2" fmla="*/ 2965604 h 2986498"/>
                <a:gd name="connsiteX3" fmla="*/ 31581 w 3339846"/>
                <a:gd name="connsiteY3" fmla="*/ 2986498 h 2986498"/>
                <a:gd name="connsiteX4" fmla="*/ 0 w 3339846"/>
                <a:gd name="connsiteY4" fmla="*/ 28978 h 2986498"/>
                <a:gd name="connsiteX0" fmla="*/ 0 w 3397497"/>
                <a:gd name="connsiteY0" fmla="*/ 28978 h 2986498"/>
                <a:gd name="connsiteX1" fmla="*/ 3350660 w 3397497"/>
                <a:gd name="connsiteY1" fmla="*/ 0 h 2986498"/>
                <a:gd name="connsiteX2" fmla="*/ 3397431 w 3397497"/>
                <a:gd name="connsiteY2" fmla="*/ 2965604 h 2986498"/>
                <a:gd name="connsiteX3" fmla="*/ 89232 w 3397497"/>
                <a:gd name="connsiteY3" fmla="*/ 2986498 h 2986498"/>
                <a:gd name="connsiteX4" fmla="*/ 0 w 3397497"/>
                <a:gd name="connsiteY4" fmla="*/ 28978 h 2986498"/>
                <a:gd name="connsiteX0" fmla="*/ 0 w 3378280"/>
                <a:gd name="connsiteY0" fmla="*/ 37788 h 2986498"/>
                <a:gd name="connsiteX1" fmla="*/ 3331443 w 3378280"/>
                <a:gd name="connsiteY1" fmla="*/ 0 h 2986498"/>
                <a:gd name="connsiteX2" fmla="*/ 3378214 w 3378280"/>
                <a:gd name="connsiteY2" fmla="*/ 2965604 h 2986498"/>
                <a:gd name="connsiteX3" fmla="*/ 70015 w 3378280"/>
                <a:gd name="connsiteY3" fmla="*/ 2986498 h 2986498"/>
                <a:gd name="connsiteX4" fmla="*/ 0 w 3378280"/>
                <a:gd name="connsiteY4" fmla="*/ 37788 h 2986498"/>
                <a:gd name="connsiteX0" fmla="*/ 0 w 3378280"/>
                <a:gd name="connsiteY0" fmla="*/ 37788 h 2986498"/>
                <a:gd name="connsiteX1" fmla="*/ 3331443 w 3378280"/>
                <a:gd name="connsiteY1" fmla="*/ 0 h 2986498"/>
                <a:gd name="connsiteX2" fmla="*/ 3378214 w 3378280"/>
                <a:gd name="connsiteY2" fmla="*/ 2965604 h 2986498"/>
                <a:gd name="connsiteX3" fmla="*/ 79623 w 3378280"/>
                <a:gd name="connsiteY3" fmla="*/ 2986498 h 2986498"/>
                <a:gd name="connsiteX4" fmla="*/ 0 w 3378280"/>
                <a:gd name="connsiteY4" fmla="*/ 37788 h 2986498"/>
                <a:gd name="connsiteX0" fmla="*/ 0 w 3378280"/>
                <a:gd name="connsiteY0" fmla="*/ 37788 h 2986498"/>
                <a:gd name="connsiteX1" fmla="*/ 3331443 w 3378280"/>
                <a:gd name="connsiteY1" fmla="*/ 0 h 2986498"/>
                <a:gd name="connsiteX2" fmla="*/ 3378214 w 3378280"/>
                <a:gd name="connsiteY2" fmla="*/ 2910083 h 2986498"/>
                <a:gd name="connsiteX3" fmla="*/ 79623 w 3378280"/>
                <a:gd name="connsiteY3" fmla="*/ 2986498 h 2986498"/>
                <a:gd name="connsiteX4" fmla="*/ 0 w 3378280"/>
                <a:gd name="connsiteY4" fmla="*/ 37788 h 2986498"/>
                <a:gd name="connsiteX0" fmla="*/ 0 w 3393406"/>
                <a:gd name="connsiteY0" fmla="*/ 37788 h 2986498"/>
                <a:gd name="connsiteX1" fmla="*/ 3331443 w 3393406"/>
                <a:gd name="connsiteY1" fmla="*/ 0 h 2986498"/>
                <a:gd name="connsiteX2" fmla="*/ 3393355 w 3393406"/>
                <a:gd name="connsiteY2" fmla="*/ 2854560 h 2986498"/>
                <a:gd name="connsiteX3" fmla="*/ 79623 w 3393406"/>
                <a:gd name="connsiteY3" fmla="*/ 2986498 h 2986498"/>
                <a:gd name="connsiteX4" fmla="*/ 0 w 3393406"/>
                <a:gd name="connsiteY4" fmla="*/ 37788 h 2986498"/>
                <a:gd name="connsiteX0" fmla="*/ 0 w 3393406"/>
                <a:gd name="connsiteY0" fmla="*/ 37788 h 2930975"/>
                <a:gd name="connsiteX1" fmla="*/ 3331443 w 3393406"/>
                <a:gd name="connsiteY1" fmla="*/ 0 h 2930975"/>
                <a:gd name="connsiteX2" fmla="*/ 3393355 w 3393406"/>
                <a:gd name="connsiteY2" fmla="*/ 2854560 h 2930975"/>
                <a:gd name="connsiteX3" fmla="*/ 94765 w 3393406"/>
                <a:gd name="connsiteY3" fmla="*/ 2930975 h 2930975"/>
                <a:gd name="connsiteX4" fmla="*/ 0 w 3393406"/>
                <a:gd name="connsiteY4" fmla="*/ 37788 h 293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406" h="2930975">
                  <a:moveTo>
                    <a:pt x="0" y="37788"/>
                  </a:moveTo>
                  <a:lnTo>
                    <a:pt x="3331443" y="0"/>
                  </a:lnTo>
                  <a:cubicBezTo>
                    <a:pt x="3329293" y="1017803"/>
                    <a:pt x="3395505" y="1836757"/>
                    <a:pt x="3393355" y="2854560"/>
                  </a:cubicBezTo>
                  <a:lnTo>
                    <a:pt x="94765" y="2930975"/>
                  </a:lnTo>
                  <a:cubicBezTo>
                    <a:pt x="89156" y="1912572"/>
                    <a:pt x="5609" y="1056191"/>
                    <a:pt x="0" y="37788"/>
                  </a:cubicBezTo>
                  <a:close/>
                </a:path>
              </a:pathLst>
            </a:custGeom>
            <a:noFill/>
            <a:ln w="7620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107739" y="965841"/>
              <a:ext cx="2251880" cy="646331"/>
            </a:xfrm>
            <a:prstGeom prst="rect">
              <a:avLst/>
            </a:prstGeom>
            <a:noFill/>
          </p:spPr>
          <p:txBody>
            <a:bodyPr wrap="square" rtlCol="0">
              <a:spAutoFit/>
            </a:bodyPr>
            <a:lstStyle/>
            <a:p>
              <a:pPr algn="ctr"/>
              <a:r>
                <a:rPr lang="en-US" sz="3600" dirty="0">
                  <a:solidFill>
                    <a:srgbClr val="FFFF00"/>
                  </a:solidFill>
                </a:rPr>
                <a:t>NE</a:t>
              </a:r>
            </a:p>
          </p:txBody>
        </p:sp>
        <p:sp>
          <p:nvSpPr>
            <p:cNvPr id="25" name="TextBox 24"/>
            <p:cNvSpPr txBox="1"/>
            <p:nvPr/>
          </p:nvSpPr>
          <p:spPr>
            <a:xfrm>
              <a:off x="896358" y="3968395"/>
              <a:ext cx="2251880" cy="646331"/>
            </a:xfrm>
            <a:prstGeom prst="rect">
              <a:avLst/>
            </a:prstGeom>
            <a:noFill/>
          </p:spPr>
          <p:txBody>
            <a:bodyPr wrap="square" rtlCol="0">
              <a:spAutoFit/>
            </a:bodyPr>
            <a:lstStyle/>
            <a:p>
              <a:pPr algn="ctr"/>
              <a:r>
                <a:rPr lang="en-US" sz="3600" dirty="0">
                  <a:solidFill>
                    <a:srgbClr val="FFFF00"/>
                  </a:solidFill>
                </a:rPr>
                <a:t>SW</a:t>
              </a:r>
            </a:p>
          </p:txBody>
        </p:sp>
        <p:sp>
          <p:nvSpPr>
            <p:cNvPr id="26" name="TextBox 25"/>
            <p:cNvSpPr txBox="1"/>
            <p:nvPr/>
          </p:nvSpPr>
          <p:spPr>
            <a:xfrm>
              <a:off x="4212901" y="3928734"/>
              <a:ext cx="2251880" cy="1569660"/>
            </a:xfrm>
            <a:prstGeom prst="rect">
              <a:avLst/>
            </a:prstGeom>
            <a:noFill/>
          </p:spPr>
          <p:txBody>
            <a:bodyPr wrap="square" rtlCol="0">
              <a:spAutoFit/>
            </a:bodyPr>
            <a:lstStyle/>
            <a:p>
              <a:pPr algn="ctr"/>
              <a:r>
                <a:rPr lang="en-US" sz="3200" dirty="0">
                  <a:solidFill>
                    <a:srgbClr val="FFFF00"/>
                  </a:solidFill>
                </a:rPr>
                <a:t>SE</a:t>
              </a:r>
            </a:p>
            <a:p>
              <a:pPr algn="ctr"/>
              <a:r>
                <a:rPr lang="en-US" sz="3200" dirty="0">
                  <a:solidFill>
                    <a:srgbClr val="FFFF00"/>
                  </a:solidFill>
                </a:rPr>
                <a:t>Controlled </a:t>
              </a:r>
            </a:p>
            <a:p>
              <a:pPr algn="ctr"/>
              <a:r>
                <a:rPr lang="en-US" sz="3200" dirty="0">
                  <a:solidFill>
                    <a:srgbClr val="FFFF00"/>
                  </a:solidFill>
                </a:rPr>
                <a:t>Drainage</a:t>
              </a:r>
            </a:p>
          </p:txBody>
        </p:sp>
        <p:sp>
          <p:nvSpPr>
            <p:cNvPr id="27" name="Freeform 26"/>
            <p:cNvSpPr/>
            <p:nvPr/>
          </p:nvSpPr>
          <p:spPr>
            <a:xfrm>
              <a:off x="694105" y="3371321"/>
              <a:ext cx="2900130" cy="2752506"/>
            </a:xfrm>
            <a:custGeom>
              <a:avLst/>
              <a:gdLst>
                <a:gd name="connsiteX0" fmla="*/ 0 w 2942166"/>
                <a:gd name="connsiteY0" fmla="*/ 0 h 2772833"/>
                <a:gd name="connsiteX1" fmla="*/ 2772833 w 2942166"/>
                <a:gd name="connsiteY1" fmla="*/ 42333 h 2772833"/>
                <a:gd name="connsiteX2" fmla="*/ 2942166 w 2942166"/>
                <a:gd name="connsiteY2" fmla="*/ 2772833 h 2772833"/>
                <a:gd name="connsiteX3" fmla="*/ 1016000 w 2942166"/>
                <a:gd name="connsiteY3" fmla="*/ 2751666 h 2772833"/>
                <a:gd name="connsiteX4" fmla="*/ 973666 w 2942166"/>
                <a:gd name="connsiteY4" fmla="*/ 1778000 h 2772833"/>
                <a:gd name="connsiteX5" fmla="*/ 42333 w 2942166"/>
                <a:gd name="connsiteY5" fmla="*/ 1756833 h 2772833"/>
                <a:gd name="connsiteX6" fmla="*/ 0 w 2942166"/>
                <a:gd name="connsiteY6" fmla="*/ 0 h 2772833"/>
                <a:gd name="connsiteX0" fmla="*/ 0 w 2942166"/>
                <a:gd name="connsiteY0" fmla="*/ 42334 h 2815167"/>
                <a:gd name="connsiteX1" fmla="*/ 2836333 w 2942166"/>
                <a:gd name="connsiteY1" fmla="*/ 0 h 2815167"/>
                <a:gd name="connsiteX2" fmla="*/ 2942166 w 2942166"/>
                <a:gd name="connsiteY2" fmla="*/ 2815167 h 2815167"/>
                <a:gd name="connsiteX3" fmla="*/ 1016000 w 2942166"/>
                <a:gd name="connsiteY3" fmla="*/ 2794000 h 2815167"/>
                <a:gd name="connsiteX4" fmla="*/ 973666 w 2942166"/>
                <a:gd name="connsiteY4" fmla="*/ 1820334 h 2815167"/>
                <a:gd name="connsiteX5" fmla="*/ 42333 w 2942166"/>
                <a:gd name="connsiteY5" fmla="*/ 1799167 h 2815167"/>
                <a:gd name="connsiteX6" fmla="*/ 0 w 2942166"/>
                <a:gd name="connsiteY6" fmla="*/ 42334 h 2815167"/>
                <a:gd name="connsiteX0" fmla="*/ 0 w 2963333"/>
                <a:gd name="connsiteY0" fmla="*/ 21168 h 2815167"/>
                <a:gd name="connsiteX1" fmla="*/ 2857500 w 2963333"/>
                <a:gd name="connsiteY1" fmla="*/ 0 h 2815167"/>
                <a:gd name="connsiteX2" fmla="*/ 2963333 w 2963333"/>
                <a:gd name="connsiteY2" fmla="*/ 2815167 h 2815167"/>
                <a:gd name="connsiteX3" fmla="*/ 1037167 w 2963333"/>
                <a:gd name="connsiteY3" fmla="*/ 2794000 h 2815167"/>
                <a:gd name="connsiteX4" fmla="*/ 994833 w 2963333"/>
                <a:gd name="connsiteY4" fmla="*/ 1820334 h 2815167"/>
                <a:gd name="connsiteX5" fmla="*/ 63500 w 2963333"/>
                <a:gd name="connsiteY5" fmla="*/ 1799167 h 2815167"/>
                <a:gd name="connsiteX6" fmla="*/ 0 w 2963333"/>
                <a:gd name="connsiteY6" fmla="*/ 21168 h 2815167"/>
                <a:gd name="connsiteX0" fmla="*/ 0 w 3026833"/>
                <a:gd name="connsiteY0" fmla="*/ 21168 h 2815167"/>
                <a:gd name="connsiteX1" fmla="*/ 2857500 w 3026833"/>
                <a:gd name="connsiteY1" fmla="*/ 0 h 2815167"/>
                <a:gd name="connsiteX2" fmla="*/ 3026833 w 3026833"/>
                <a:gd name="connsiteY2" fmla="*/ 2815167 h 2815167"/>
                <a:gd name="connsiteX3" fmla="*/ 1037167 w 3026833"/>
                <a:gd name="connsiteY3" fmla="*/ 2794000 h 2815167"/>
                <a:gd name="connsiteX4" fmla="*/ 994833 w 3026833"/>
                <a:gd name="connsiteY4" fmla="*/ 1820334 h 2815167"/>
                <a:gd name="connsiteX5" fmla="*/ 63500 w 3026833"/>
                <a:gd name="connsiteY5" fmla="*/ 1799167 h 2815167"/>
                <a:gd name="connsiteX6" fmla="*/ 0 w 3026833"/>
                <a:gd name="connsiteY6" fmla="*/ 21168 h 2815167"/>
                <a:gd name="connsiteX0" fmla="*/ 0 w 3026833"/>
                <a:gd name="connsiteY0" fmla="*/ 21168 h 2921299"/>
                <a:gd name="connsiteX1" fmla="*/ 2857500 w 3026833"/>
                <a:gd name="connsiteY1" fmla="*/ 0 h 2921299"/>
                <a:gd name="connsiteX2" fmla="*/ 3026833 w 3026833"/>
                <a:gd name="connsiteY2" fmla="*/ 2815167 h 2921299"/>
                <a:gd name="connsiteX3" fmla="*/ 1100668 w 3026833"/>
                <a:gd name="connsiteY3" fmla="*/ 2921000 h 2921299"/>
                <a:gd name="connsiteX4" fmla="*/ 1037167 w 3026833"/>
                <a:gd name="connsiteY4" fmla="*/ 2794000 h 2921299"/>
                <a:gd name="connsiteX5" fmla="*/ 994833 w 3026833"/>
                <a:gd name="connsiteY5" fmla="*/ 1820334 h 2921299"/>
                <a:gd name="connsiteX6" fmla="*/ 63500 w 3026833"/>
                <a:gd name="connsiteY6" fmla="*/ 1799167 h 2921299"/>
                <a:gd name="connsiteX7" fmla="*/ 0 w 3026833"/>
                <a:gd name="connsiteY7" fmla="*/ 21168 h 2921299"/>
                <a:gd name="connsiteX0" fmla="*/ 0 w 2878666"/>
                <a:gd name="connsiteY0" fmla="*/ 21168 h 2921299"/>
                <a:gd name="connsiteX1" fmla="*/ 2857500 w 2878666"/>
                <a:gd name="connsiteY1" fmla="*/ 0 h 2921299"/>
                <a:gd name="connsiteX2" fmla="*/ 2878666 w 2878666"/>
                <a:gd name="connsiteY2" fmla="*/ 2815167 h 2921299"/>
                <a:gd name="connsiteX3" fmla="*/ 1100668 w 2878666"/>
                <a:gd name="connsiteY3" fmla="*/ 2921000 h 2921299"/>
                <a:gd name="connsiteX4" fmla="*/ 1037167 w 2878666"/>
                <a:gd name="connsiteY4" fmla="*/ 2794000 h 2921299"/>
                <a:gd name="connsiteX5" fmla="*/ 994833 w 2878666"/>
                <a:gd name="connsiteY5" fmla="*/ 1820334 h 2921299"/>
                <a:gd name="connsiteX6" fmla="*/ 63500 w 2878666"/>
                <a:gd name="connsiteY6" fmla="*/ 1799167 h 2921299"/>
                <a:gd name="connsiteX7" fmla="*/ 0 w 2878666"/>
                <a:gd name="connsiteY7" fmla="*/ 21168 h 2921299"/>
                <a:gd name="connsiteX0" fmla="*/ 0 w 2878666"/>
                <a:gd name="connsiteY0" fmla="*/ 21168 h 2815167"/>
                <a:gd name="connsiteX1" fmla="*/ 2857500 w 2878666"/>
                <a:gd name="connsiteY1" fmla="*/ 0 h 2815167"/>
                <a:gd name="connsiteX2" fmla="*/ 2878666 w 2878666"/>
                <a:gd name="connsiteY2" fmla="*/ 2815167 h 2815167"/>
                <a:gd name="connsiteX3" fmla="*/ 1100668 w 2878666"/>
                <a:gd name="connsiteY3" fmla="*/ 2794000 h 2815167"/>
                <a:gd name="connsiteX4" fmla="*/ 1037167 w 2878666"/>
                <a:gd name="connsiteY4" fmla="*/ 2794000 h 2815167"/>
                <a:gd name="connsiteX5" fmla="*/ 994833 w 2878666"/>
                <a:gd name="connsiteY5" fmla="*/ 1820334 h 2815167"/>
                <a:gd name="connsiteX6" fmla="*/ 63500 w 2878666"/>
                <a:gd name="connsiteY6" fmla="*/ 1799167 h 2815167"/>
                <a:gd name="connsiteX7" fmla="*/ 0 w 2878666"/>
                <a:gd name="connsiteY7" fmla="*/ 21168 h 2815167"/>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994833 w 2878666"/>
                <a:gd name="connsiteY5" fmla="*/ 1820334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34291 w 2878666"/>
                <a:gd name="connsiteY5" fmla="*/ 1794016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27715 w 2878666"/>
                <a:gd name="connsiteY5" fmla="*/ 1813754 h 2794000"/>
                <a:gd name="connsiteX6" fmla="*/ 63500 w 2878666"/>
                <a:gd name="connsiteY6" fmla="*/ 1799167 h 2794000"/>
                <a:gd name="connsiteX7" fmla="*/ 0 w 2878666"/>
                <a:gd name="connsiteY7" fmla="*/ 21168 h 2794000"/>
                <a:gd name="connsiteX0" fmla="*/ 0 w 2878666"/>
                <a:gd name="connsiteY0" fmla="*/ 21168 h 2794000"/>
                <a:gd name="connsiteX1" fmla="*/ 2857500 w 2878666"/>
                <a:gd name="connsiteY1" fmla="*/ 0 h 2794000"/>
                <a:gd name="connsiteX2" fmla="*/ 2878666 w 2878666"/>
                <a:gd name="connsiteY2" fmla="*/ 2751667 h 2794000"/>
                <a:gd name="connsiteX3" fmla="*/ 1100668 w 2878666"/>
                <a:gd name="connsiteY3" fmla="*/ 2794000 h 2794000"/>
                <a:gd name="connsiteX4" fmla="*/ 1037167 w 2878666"/>
                <a:gd name="connsiteY4" fmla="*/ 2794000 h 2794000"/>
                <a:gd name="connsiteX5" fmla="*/ 1027715 w 2878666"/>
                <a:gd name="connsiteY5" fmla="*/ 1813754 h 2794000"/>
                <a:gd name="connsiteX6" fmla="*/ 56924 w 2878666"/>
                <a:gd name="connsiteY6" fmla="*/ 1825485 h 2794000"/>
                <a:gd name="connsiteX7" fmla="*/ 0 w 2878666"/>
                <a:gd name="connsiteY7" fmla="*/ 21168 h 2794000"/>
                <a:gd name="connsiteX0" fmla="*/ 0 w 2943414"/>
                <a:gd name="connsiteY0" fmla="*/ 21168 h 2794000"/>
                <a:gd name="connsiteX1" fmla="*/ 2857500 w 2943414"/>
                <a:gd name="connsiteY1" fmla="*/ 0 h 2794000"/>
                <a:gd name="connsiteX2" fmla="*/ 2943414 w 2943414"/>
                <a:gd name="connsiteY2" fmla="*/ 2773260 h 2794000"/>
                <a:gd name="connsiteX3" fmla="*/ 1100668 w 2943414"/>
                <a:gd name="connsiteY3" fmla="*/ 2794000 h 2794000"/>
                <a:gd name="connsiteX4" fmla="*/ 1037167 w 2943414"/>
                <a:gd name="connsiteY4" fmla="*/ 2794000 h 2794000"/>
                <a:gd name="connsiteX5" fmla="*/ 1027715 w 2943414"/>
                <a:gd name="connsiteY5" fmla="*/ 1813754 h 2794000"/>
                <a:gd name="connsiteX6" fmla="*/ 56924 w 2943414"/>
                <a:gd name="connsiteY6" fmla="*/ 1825485 h 2794000"/>
                <a:gd name="connsiteX7" fmla="*/ 0 w 2943414"/>
                <a:gd name="connsiteY7" fmla="*/ 21168 h 2794000"/>
                <a:gd name="connsiteX0" fmla="*/ 0 w 2900249"/>
                <a:gd name="connsiteY0" fmla="*/ 21168 h 2794000"/>
                <a:gd name="connsiteX1" fmla="*/ 2857500 w 2900249"/>
                <a:gd name="connsiteY1" fmla="*/ 0 h 2794000"/>
                <a:gd name="connsiteX2" fmla="*/ 2900249 w 2900249"/>
                <a:gd name="connsiteY2" fmla="*/ 2784056 h 2794000"/>
                <a:gd name="connsiteX3" fmla="*/ 1100668 w 2900249"/>
                <a:gd name="connsiteY3" fmla="*/ 2794000 h 2794000"/>
                <a:gd name="connsiteX4" fmla="*/ 1037167 w 2900249"/>
                <a:gd name="connsiteY4" fmla="*/ 2794000 h 2794000"/>
                <a:gd name="connsiteX5" fmla="*/ 1027715 w 2900249"/>
                <a:gd name="connsiteY5" fmla="*/ 1813754 h 2794000"/>
                <a:gd name="connsiteX6" fmla="*/ 56924 w 2900249"/>
                <a:gd name="connsiteY6" fmla="*/ 1825485 h 2794000"/>
                <a:gd name="connsiteX7" fmla="*/ 0 w 2900249"/>
                <a:gd name="connsiteY7" fmla="*/ 21168 h 2794000"/>
                <a:gd name="connsiteX0" fmla="*/ 0 w 2997370"/>
                <a:gd name="connsiteY0" fmla="*/ 21168 h 2805648"/>
                <a:gd name="connsiteX1" fmla="*/ 2857500 w 2997370"/>
                <a:gd name="connsiteY1" fmla="*/ 0 h 2805648"/>
                <a:gd name="connsiteX2" fmla="*/ 2997370 w 2997370"/>
                <a:gd name="connsiteY2" fmla="*/ 2805648 h 2805648"/>
                <a:gd name="connsiteX3" fmla="*/ 1100668 w 2997370"/>
                <a:gd name="connsiteY3" fmla="*/ 2794000 h 2805648"/>
                <a:gd name="connsiteX4" fmla="*/ 1037167 w 2997370"/>
                <a:gd name="connsiteY4" fmla="*/ 2794000 h 2805648"/>
                <a:gd name="connsiteX5" fmla="*/ 1027715 w 2997370"/>
                <a:gd name="connsiteY5" fmla="*/ 1813754 h 2805648"/>
                <a:gd name="connsiteX6" fmla="*/ 56924 w 2997370"/>
                <a:gd name="connsiteY6" fmla="*/ 1825485 h 2805648"/>
                <a:gd name="connsiteX7" fmla="*/ 0 w 2997370"/>
                <a:gd name="connsiteY7" fmla="*/ 21168 h 2805648"/>
                <a:gd name="connsiteX0" fmla="*/ 0 w 2964996"/>
                <a:gd name="connsiteY0" fmla="*/ 21168 h 2816444"/>
                <a:gd name="connsiteX1" fmla="*/ 2857500 w 2964996"/>
                <a:gd name="connsiteY1" fmla="*/ 0 h 2816444"/>
                <a:gd name="connsiteX2" fmla="*/ 2964996 w 2964996"/>
                <a:gd name="connsiteY2" fmla="*/ 2816444 h 2816444"/>
                <a:gd name="connsiteX3" fmla="*/ 1100668 w 2964996"/>
                <a:gd name="connsiteY3" fmla="*/ 2794000 h 2816444"/>
                <a:gd name="connsiteX4" fmla="*/ 1037167 w 2964996"/>
                <a:gd name="connsiteY4" fmla="*/ 2794000 h 2816444"/>
                <a:gd name="connsiteX5" fmla="*/ 1027715 w 2964996"/>
                <a:gd name="connsiteY5" fmla="*/ 1813754 h 2816444"/>
                <a:gd name="connsiteX6" fmla="*/ 56924 w 2964996"/>
                <a:gd name="connsiteY6" fmla="*/ 1825485 h 2816444"/>
                <a:gd name="connsiteX7" fmla="*/ 0 w 2964996"/>
                <a:gd name="connsiteY7" fmla="*/ 21168 h 2816444"/>
                <a:gd name="connsiteX0" fmla="*/ 0 w 2943414"/>
                <a:gd name="connsiteY0" fmla="*/ 21168 h 2794852"/>
                <a:gd name="connsiteX1" fmla="*/ 2857500 w 2943414"/>
                <a:gd name="connsiteY1" fmla="*/ 0 h 2794852"/>
                <a:gd name="connsiteX2" fmla="*/ 2943414 w 2943414"/>
                <a:gd name="connsiteY2" fmla="*/ 2794852 h 2794852"/>
                <a:gd name="connsiteX3" fmla="*/ 1100668 w 2943414"/>
                <a:gd name="connsiteY3" fmla="*/ 2794000 h 2794852"/>
                <a:gd name="connsiteX4" fmla="*/ 1037167 w 2943414"/>
                <a:gd name="connsiteY4" fmla="*/ 2794000 h 2794852"/>
                <a:gd name="connsiteX5" fmla="*/ 1027715 w 2943414"/>
                <a:gd name="connsiteY5" fmla="*/ 1813754 h 2794852"/>
                <a:gd name="connsiteX6" fmla="*/ 56924 w 2943414"/>
                <a:gd name="connsiteY6" fmla="*/ 1825485 h 2794852"/>
                <a:gd name="connsiteX7" fmla="*/ 0 w 2943414"/>
                <a:gd name="connsiteY7" fmla="*/ 21168 h 279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414" h="2794852">
                  <a:moveTo>
                    <a:pt x="0" y="21168"/>
                  </a:moveTo>
                  <a:lnTo>
                    <a:pt x="2857500" y="0"/>
                  </a:lnTo>
                  <a:lnTo>
                    <a:pt x="2943414" y="2794852"/>
                  </a:lnTo>
                  <a:lnTo>
                    <a:pt x="1100668" y="2794000"/>
                  </a:lnTo>
                  <a:lnTo>
                    <a:pt x="1037167" y="2794000"/>
                  </a:lnTo>
                  <a:cubicBezTo>
                    <a:pt x="1036208" y="2460672"/>
                    <a:pt x="1028674" y="2147082"/>
                    <a:pt x="1027715" y="1813754"/>
                  </a:cubicBezTo>
                  <a:lnTo>
                    <a:pt x="56924" y="1825485"/>
                  </a:lnTo>
                  <a:lnTo>
                    <a:pt x="0" y="21168"/>
                  </a:lnTo>
                  <a:close/>
                </a:path>
              </a:pathLst>
            </a:custGeom>
            <a:no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3"/>
            <p:cNvSpPr/>
            <p:nvPr/>
          </p:nvSpPr>
          <p:spPr>
            <a:xfrm>
              <a:off x="3805606" y="3328988"/>
              <a:ext cx="2976358" cy="2709333"/>
            </a:xfrm>
            <a:custGeom>
              <a:avLst/>
              <a:gdLst>
                <a:gd name="connsiteX0" fmla="*/ 0 w 2772833"/>
                <a:gd name="connsiteY0" fmla="*/ 0 h 2667000"/>
                <a:gd name="connsiteX1" fmla="*/ 2772833 w 2772833"/>
                <a:gd name="connsiteY1" fmla="*/ 0 h 2667000"/>
                <a:gd name="connsiteX2" fmla="*/ 2772833 w 2772833"/>
                <a:gd name="connsiteY2" fmla="*/ 2667000 h 2667000"/>
                <a:gd name="connsiteX3" fmla="*/ 0 w 2772833"/>
                <a:gd name="connsiteY3" fmla="*/ 2667000 h 2667000"/>
                <a:gd name="connsiteX4" fmla="*/ 0 w 2772833"/>
                <a:gd name="connsiteY4" fmla="*/ 0 h 2667000"/>
                <a:gd name="connsiteX0" fmla="*/ 0 w 2878667"/>
                <a:gd name="connsiteY0" fmla="*/ 0 h 2667000"/>
                <a:gd name="connsiteX1" fmla="*/ 2878667 w 2878667"/>
                <a:gd name="connsiteY1" fmla="*/ 0 h 2667000"/>
                <a:gd name="connsiteX2" fmla="*/ 2878667 w 2878667"/>
                <a:gd name="connsiteY2" fmla="*/ 2667000 h 2667000"/>
                <a:gd name="connsiteX3" fmla="*/ 105834 w 2878667"/>
                <a:gd name="connsiteY3" fmla="*/ 2667000 h 2667000"/>
                <a:gd name="connsiteX4" fmla="*/ 0 w 2878667"/>
                <a:gd name="connsiteY4" fmla="*/ 0 h 2667000"/>
                <a:gd name="connsiteX0" fmla="*/ 0 w 2878667"/>
                <a:gd name="connsiteY0" fmla="*/ 42333 h 2709333"/>
                <a:gd name="connsiteX1" fmla="*/ 2815167 w 2878667"/>
                <a:gd name="connsiteY1" fmla="*/ 0 h 2709333"/>
                <a:gd name="connsiteX2" fmla="*/ 2878667 w 2878667"/>
                <a:gd name="connsiteY2" fmla="*/ 2709333 h 2709333"/>
                <a:gd name="connsiteX3" fmla="*/ 105834 w 2878667"/>
                <a:gd name="connsiteY3" fmla="*/ 2709333 h 2709333"/>
                <a:gd name="connsiteX4" fmla="*/ 0 w 2878667"/>
                <a:gd name="connsiteY4" fmla="*/ 42333 h 2709333"/>
                <a:gd name="connsiteX0" fmla="*/ 0 w 2815167"/>
                <a:gd name="connsiteY0" fmla="*/ 42333 h 2730500"/>
                <a:gd name="connsiteX1" fmla="*/ 2815167 w 2815167"/>
                <a:gd name="connsiteY1" fmla="*/ 0 h 2730500"/>
                <a:gd name="connsiteX2" fmla="*/ 2815167 w 2815167"/>
                <a:gd name="connsiteY2" fmla="*/ 2730500 h 2730500"/>
                <a:gd name="connsiteX3" fmla="*/ 105834 w 2815167"/>
                <a:gd name="connsiteY3" fmla="*/ 2709333 h 2730500"/>
                <a:gd name="connsiteX4" fmla="*/ 0 w 2815167"/>
                <a:gd name="connsiteY4" fmla="*/ 42333 h 2730500"/>
                <a:gd name="connsiteX0" fmla="*/ 0 w 2815167"/>
                <a:gd name="connsiteY0" fmla="*/ 42333 h 2730500"/>
                <a:gd name="connsiteX1" fmla="*/ 2815167 w 2815167"/>
                <a:gd name="connsiteY1" fmla="*/ 0 h 2730500"/>
                <a:gd name="connsiteX2" fmla="*/ 2815167 w 2815167"/>
                <a:gd name="connsiteY2" fmla="*/ 2730500 h 2730500"/>
                <a:gd name="connsiteX3" fmla="*/ 105834 w 2815167"/>
                <a:gd name="connsiteY3" fmla="*/ 2709333 h 2730500"/>
                <a:gd name="connsiteX4" fmla="*/ 0 w 2815167"/>
                <a:gd name="connsiteY4" fmla="*/ 42333 h 2730500"/>
                <a:gd name="connsiteX0" fmla="*/ 0 w 2815167"/>
                <a:gd name="connsiteY0" fmla="*/ 42333 h 2730500"/>
                <a:gd name="connsiteX1" fmla="*/ 2815167 w 2815167"/>
                <a:gd name="connsiteY1" fmla="*/ 0 h 2730500"/>
                <a:gd name="connsiteX2" fmla="*/ 2815167 w 2815167"/>
                <a:gd name="connsiteY2" fmla="*/ 2730500 h 2730500"/>
                <a:gd name="connsiteX3" fmla="*/ 69234 w 2815167"/>
                <a:gd name="connsiteY3" fmla="*/ 2709333 h 2730500"/>
                <a:gd name="connsiteX4" fmla="*/ 0 w 2815167"/>
                <a:gd name="connsiteY4" fmla="*/ 42333 h 2730500"/>
                <a:gd name="connsiteX0" fmla="*/ 0 w 2815167"/>
                <a:gd name="connsiteY0" fmla="*/ 42333 h 2730500"/>
                <a:gd name="connsiteX1" fmla="*/ 2760267 w 2815167"/>
                <a:gd name="connsiteY1" fmla="*/ 0 h 2730500"/>
                <a:gd name="connsiteX2" fmla="*/ 2815167 w 2815167"/>
                <a:gd name="connsiteY2" fmla="*/ 2730500 h 2730500"/>
                <a:gd name="connsiteX3" fmla="*/ 69234 w 2815167"/>
                <a:gd name="connsiteY3" fmla="*/ 2709333 h 2730500"/>
                <a:gd name="connsiteX4" fmla="*/ 0 w 2815167"/>
                <a:gd name="connsiteY4" fmla="*/ 42333 h 2730500"/>
                <a:gd name="connsiteX0" fmla="*/ 0 w 2787717"/>
                <a:gd name="connsiteY0" fmla="*/ 42333 h 2709333"/>
                <a:gd name="connsiteX1" fmla="*/ 2760267 w 2787717"/>
                <a:gd name="connsiteY1" fmla="*/ 0 h 2709333"/>
                <a:gd name="connsiteX2" fmla="*/ 2787717 w 2787717"/>
                <a:gd name="connsiteY2" fmla="*/ 2701192 h 2709333"/>
                <a:gd name="connsiteX3" fmla="*/ 69234 w 2787717"/>
                <a:gd name="connsiteY3" fmla="*/ 2709333 h 2709333"/>
                <a:gd name="connsiteX4" fmla="*/ 0 w 2787717"/>
                <a:gd name="connsiteY4" fmla="*/ 42333 h 270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717" h="2709333">
                  <a:moveTo>
                    <a:pt x="0" y="42333"/>
                  </a:moveTo>
                  <a:lnTo>
                    <a:pt x="2760267" y="0"/>
                  </a:lnTo>
                  <a:lnTo>
                    <a:pt x="2787717" y="2701192"/>
                  </a:lnTo>
                  <a:lnTo>
                    <a:pt x="69234" y="2709333"/>
                  </a:lnTo>
                  <a:lnTo>
                    <a:pt x="0" y="42333"/>
                  </a:lnTo>
                  <a:close/>
                </a:path>
              </a:pathLst>
            </a:custGeom>
            <a:noFill/>
            <a:ln w="76200" cmpd="sng">
              <a:solidFill>
                <a:srgbClr val="00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p:cNvSpPr/>
          <p:nvPr/>
        </p:nvSpPr>
        <p:spPr>
          <a:xfrm>
            <a:off x="8605858" y="3614412"/>
            <a:ext cx="334549" cy="200197"/>
          </a:xfrm>
          <a:prstGeom prst="rect">
            <a:avLst/>
          </a:prstGeom>
          <a:solidFill>
            <a:srgbClr val="C0C0C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690183" y="3968395"/>
            <a:ext cx="334549" cy="200197"/>
          </a:xfrm>
          <a:prstGeom prst="rect">
            <a:avLst/>
          </a:prstGeom>
          <a:solidFill>
            <a:srgbClr val="C0C0C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cxnSpLocks/>
            <a:endCxn id="29" idx="1"/>
          </p:cNvCxnSpPr>
          <p:nvPr/>
        </p:nvCxnSpPr>
        <p:spPr>
          <a:xfrm flipV="1">
            <a:off x="4411798" y="668786"/>
            <a:ext cx="1021538" cy="126920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a:cxnSpLocks/>
            <a:endCxn id="29" idx="1"/>
          </p:cNvCxnSpPr>
          <p:nvPr/>
        </p:nvCxnSpPr>
        <p:spPr>
          <a:xfrm flipV="1">
            <a:off x="4411798" y="668786"/>
            <a:ext cx="1021538" cy="5932133"/>
          </a:xfrm>
          <a:prstGeom prst="line">
            <a:avLst/>
          </a:prstGeom>
          <a:ln w="19050"/>
        </p:spPr>
        <p:style>
          <a:lnRef idx="1">
            <a:schemeClr val="dk1"/>
          </a:lnRef>
          <a:fillRef idx="0">
            <a:schemeClr val="dk1"/>
          </a:fillRef>
          <a:effectRef idx="0">
            <a:schemeClr val="dk1"/>
          </a:effectRef>
          <a:fontRef idx="minor">
            <a:schemeClr val="tx1"/>
          </a:fontRef>
        </p:style>
      </p:cxnSp>
      <p:sp>
        <p:nvSpPr>
          <p:cNvPr id="29" name="Rectangle 28"/>
          <p:cNvSpPr/>
          <p:nvPr/>
        </p:nvSpPr>
        <p:spPr>
          <a:xfrm>
            <a:off x="5433336" y="568687"/>
            <a:ext cx="334549" cy="200197"/>
          </a:xfrm>
          <a:prstGeom prst="rect">
            <a:avLst/>
          </a:prstGeom>
          <a:solidFill>
            <a:srgbClr val="C0C0C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l="22357" r="15757"/>
          <a:stretch/>
        </p:blipFill>
        <p:spPr>
          <a:xfrm>
            <a:off x="1088694" y="1937989"/>
            <a:ext cx="3323104" cy="4707142"/>
          </a:xfrm>
          <a:prstGeom prst="rect">
            <a:avLst/>
          </a:prstGeom>
        </p:spPr>
      </p:pic>
      <p:sp>
        <p:nvSpPr>
          <p:cNvPr id="5" name="TextBox 4">
            <a:extLst>
              <a:ext uri="{FF2B5EF4-FFF2-40B4-BE49-F238E27FC236}">
                <a16:creationId xmlns:a16="http://schemas.microsoft.com/office/drawing/2014/main" id="{2DE96820-7AAD-4904-B18F-362965956787}"/>
              </a:ext>
            </a:extLst>
          </p:cNvPr>
          <p:cNvSpPr txBox="1"/>
          <p:nvPr/>
        </p:nvSpPr>
        <p:spPr>
          <a:xfrm>
            <a:off x="218887" y="146949"/>
            <a:ext cx="4694388" cy="1569660"/>
          </a:xfrm>
          <a:prstGeom prst="rect">
            <a:avLst/>
          </a:prstGeom>
          <a:noFill/>
        </p:spPr>
        <p:txBody>
          <a:bodyPr wrap="square" rtlCol="0">
            <a:spAutoFit/>
          </a:bodyPr>
          <a:lstStyle/>
          <a:p>
            <a:r>
              <a:rPr lang="en-US" sz="3200" dirty="0" smtClean="0"/>
              <a:t>Monitoring controlled drainage at </a:t>
            </a:r>
            <a:r>
              <a:rPr lang="en-US" sz="3200" dirty="0"/>
              <a:t>the Davis Purdue Ag </a:t>
            </a:r>
            <a:r>
              <a:rPr lang="en-US" sz="3200" dirty="0" smtClean="0"/>
              <a:t>Center</a:t>
            </a:r>
            <a:endParaRPr lang="en-US" sz="3200" dirty="0"/>
          </a:p>
        </p:txBody>
      </p:sp>
    </p:spTree>
    <p:extLst>
      <p:ext uri="{BB962C8B-B14F-4D97-AF65-F5344CB8AC3E}">
        <p14:creationId xmlns:p14="http://schemas.microsoft.com/office/powerpoint/2010/main" val="38488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5450" y="249239"/>
            <a:ext cx="8972550" cy="1103311"/>
          </a:xfrm>
        </p:spPr>
        <p:txBody>
          <a:bodyPr>
            <a:normAutofit/>
          </a:bodyPr>
          <a:lstStyle/>
          <a:p>
            <a:pPr marL="0" indent="0" algn="ctr">
              <a:buNone/>
            </a:pPr>
            <a:r>
              <a:rPr lang="en-US" sz="3200" dirty="0"/>
              <a:t>10 Years with sufficient drain flow (bars) and</a:t>
            </a:r>
          </a:p>
          <a:p>
            <a:pPr marL="0" indent="0" algn="ctr">
              <a:buNone/>
            </a:pPr>
            <a:r>
              <a:rPr lang="en-US" sz="3200" dirty="0"/>
              <a:t> nitrate concentration (symbols) </a:t>
            </a:r>
          </a:p>
        </p:txBody>
      </p:sp>
      <p:sp>
        <p:nvSpPr>
          <p:cNvPr id="4" name="Slide Number Placeholder 3"/>
          <p:cNvSpPr>
            <a:spLocks noGrp="1"/>
          </p:cNvSpPr>
          <p:nvPr>
            <p:ph type="sldNum" sz="quarter" idx="12"/>
          </p:nvPr>
        </p:nvSpPr>
        <p:spPr/>
        <p:txBody>
          <a:bodyPr/>
          <a:lstStyle/>
          <a:p>
            <a:fld id="{42302587-3790-4AC4-BC2F-4F630666ED8A}" type="slidenum">
              <a:rPr lang="en-US" smtClean="0"/>
              <a:t>13</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52551"/>
            <a:ext cx="11144250" cy="5003800"/>
          </a:xfrm>
          <a:prstGeom prst="rect">
            <a:avLst/>
          </a:prstGeom>
          <a:noFill/>
          <a:ln>
            <a:noFill/>
          </a:ln>
        </p:spPr>
      </p:pic>
    </p:spTree>
    <p:extLst>
      <p:ext uri="{BB962C8B-B14F-4D97-AF65-F5344CB8AC3E}">
        <p14:creationId xmlns:p14="http://schemas.microsoft.com/office/powerpoint/2010/main" val="2013543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044490" y="255671"/>
          <a:ext cx="11388142" cy="438049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flipV="1">
            <a:off x="2254443" y="2839453"/>
            <a:ext cx="7964378" cy="21617"/>
          </a:xfrm>
          <a:prstGeom prst="line">
            <a:avLst/>
          </a:prstGeom>
          <a:ln w="38100">
            <a:solidFill>
              <a:srgbClr val="5B9BD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646695" y="1968978"/>
            <a:ext cx="3384884" cy="400110"/>
          </a:xfrm>
          <a:prstGeom prst="rect">
            <a:avLst/>
          </a:prstGeom>
          <a:noFill/>
        </p:spPr>
        <p:txBody>
          <a:bodyPr wrap="square" rtlCol="0">
            <a:spAutoFit/>
          </a:bodyPr>
          <a:lstStyle/>
          <a:p>
            <a:r>
              <a:rPr lang="en-US" sz="2000" dirty="0" smtClean="0"/>
              <a:t>Average Free 26 </a:t>
            </a:r>
            <a:r>
              <a:rPr lang="en-US" sz="2000" dirty="0" err="1" smtClean="0"/>
              <a:t>lb</a:t>
            </a:r>
            <a:r>
              <a:rPr lang="en-US" sz="2000" dirty="0" smtClean="0"/>
              <a:t>/acre </a:t>
            </a:r>
            <a:endParaRPr lang="en-US" sz="2000" dirty="0"/>
          </a:p>
        </p:txBody>
      </p:sp>
      <p:sp>
        <p:nvSpPr>
          <p:cNvPr id="7" name="TextBox 6"/>
          <p:cNvSpPr txBox="1"/>
          <p:nvPr/>
        </p:nvSpPr>
        <p:spPr>
          <a:xfrm>
            <a:off x="8526379" y="2369088"/>
            <a:ext cx="4072020" cy="400110"/>
          </a:xfrm>
          <a:prstGeom prst="rect">
            <a:avLst/>
          </a:prstGeom>
          <a:noFill/>
        </p:spPr>
        <p:txBody>
          <a:bodyPr wrap="square" rtlCol="0">
            <a:spAutoFit/>
          </a:bodyPr>
          <a:lstStyle/>
          <a:p>
            <a:r>
              <a:rPr lang="en-US" sz="2000" dirty="0" smtClean="0"/>
              <a:t>Average Controlled 17 </a:t>
            </a:r>
            <a:r>
              <a:rPr lang="en-US" sz="2000" dirty="0" err="1" smtClean="0"/>
              <a:t>lb</a:t>
            </a:r>
            <a:r>
              <a:rPr lang="en-US" sz="2000" dirty="0" smtClean="0"/>
              <a:t>/acre </a:t>
            </a:r>
            <a:endParaRPr lang="en-US" sz="2000" dirty="0"/>
          </a:p>
        </p:txBody>
      </p:sp>
      <p:cxnSp>
        <p:nvCxnSpPr>
          <p:cNvPr id="8" name="Straight Connector 7"/>
          <p:cNvCxnSpPr/>
          <p:nvPr/>
        </p:nvCxnSpPr>
        <p:spPr>
          <a:xfrm>
            <a:off x="2254443" y="2311160"/>
            <a:ext cx="7964378" cy="16984"/>
          </a:xfrm>
          <a:prstGeom prst="line">
            <a:avLst/>
          </a:prstGeom>
          <a:ln w="38100">
            <a:solidFill>
              <a:srgbClr val="CABFA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803457"/>
            <a:ext cx="12193057" cy="2054543"/>
          </a:xfrm>
          <a:prstGeom prst="rect">
            <a:avLst/>
          </a:prstGeom>
        </p:spPr>
      </p:pic>
      <p:sp>
        <p:nvSpPr>
          <p:cNvPr id="3" name="TextBox 2"/>
          <p:cNvSpPr txBox="1"/>
          <p:nvPr/>
        </p:nvSpPr>
        <p:spPr>
          <a:xfrm>
            <a:off x="7941733" y="0"/>
            <a:ext cx="4656666" cy="646331"/>
          </a:xfrm>
          <a:prstGeom prst="rect">
            <a:avLst/>
          </a:prstGeom>
          <a:solidFill>
            <a:schemeClr val="accent4">
              <a:lumMod val="20000"/>
              <a:lumOff val="80000"/>
            </a:schemeClr>
          </a:solidFill>
        </p:spPr>
        <p:txBody>
          <a:bodyPr wrap="square" rtlCol="0">
            <a:spAutoFit/>
          </a:bodyPr>
          <a:lstStyle/>
          <a:p>
            <a:r>
              <a:rPr lang="en-US" sz="3600" dirty="0" smtClean="0"/>
              <a:t>Water Quality Impact</a:t>
            </a:r>
            <a:endParaRPr lang="en-US" sz="3600" dirty="0"/>
          </a:p>
        </p:txBody>
      </p:sp>
      <p:sp>
        <p:nvSpPr>
          <p:cNvPr id="11" name="TextBox 10"/>
          <p:cNvSpPr txBox="1"/>
          <p:nvPr/>
        </p:nvSpPr>
        <p:spPr>
          <a:xfrm>
            <a:off x="7907867" y="609600"/>
            <a:ext cx="4656666" cy="584775"/>
          </a:xfrm>
          <a:prstGeom prst="rect">
            <a:avLst/>
          </a:prstGeom>
          <a:solidFill>
            <a:schemeClr val="accent4">
              <a:lumMod val="20000"/>
              <a:lumOff val="80000"/>
            </a:schemeClr>
          </a:solidFill>
        </p:spPr>
        <p:txBody>
          <a:bodyPr wrap="square" rtlCol="0">
            <a:spAutoFit/>
          </a:bodyPr>
          <a:lstStyle/>
          <a:p>
            <a:r>
              <a:rPr lang="en-US" sz="3200" dirty="0" smtClean="0"/>
              <a:t>35% Nitrate Reduction</a:t>
            </a:r>
            <a:endParaRPr lang="en-US" sz="3200" dirty="0"/>
          </a:p>
        </p:txBody>
      </p:sp>
      <p:sp>
        <p:nvSpPr>
          <p:cNvPr id="10" name="TextBox 9"/>
          <p:cNvSpPr txBox="1"/>
          <p:nvPr/>
        </p:nvSpPr>
        <p:spPr>
          <a:xfrm>
            <a:off x="3120481" y="92332"/>
            <a:ext cx="4455622" cy="461665"/>
          </a:xfrm>
          <a:prstGeom prst="rect">
            <a:avLst/>
          </a:prstGeom>
          <a:noFill/>
        </p:spPr>
        <p:txBody>
          <a:bodyPr wrap="square" rtlCol="0">
            <a:spAutoFit/>
          </a:bodyPr>
          <a:lstStyle/>
          <a:p>
            <a:r>
              <a:rPr lang="en-US" sz="2400" dirty="0" smtClean="0"/>
              <a:t>Average Nitrate- </a:t>
            </a:r>
            <a:r>
              <a:rPr lang="en-US" sz="2400" smtClean="0"/>
              <a:t>N Load</a:t>
            </a:r>
            <a:endParaRPr lang="en-US" sz="2400" dirty="0"/>
          </a:p>
        </p:txBody>
      </p:sp>
    </p:spTree>
    <p:extLst>
      <p:ext uri="{BB962C8B-B14F-4D97-AF65-F5344CB8AC3E}">
        <p14:creationId xmlns:p14="http://schemas.microsoft.com/office/powerpoint/2010/main" val="37953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animBg="0"/>
        </p:bldSub>
      </p:bldGraphic>
      <p:bldP spid="2" grpId="0"/>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1235241" y="203381"/>
          <a:ext cx="11101138" cy="491404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803457"/>
            <a:ext cx="12193057" cy="2054543"/>
          </a:xfrm>
          <a:prstGeom prst="rect">
            <a:avLst/>
          </a:prstGeom>
        </p:spPr>
      </p:pic>
      <p:sp>
        <p:nvSpPr>
          <p:cNvPr id="5" name="TextBox 4"/>
          <p:cNvSpPr txBox="1"/>
          <p:nvPr/>
        </p:nvSpPr>
        <p:spPr>
          <a:xfrm>
            <a:off x="7535334" y="0"/>
            <a:ext cx="4656666" cy="1200329"/>
          </a:xfrm>
          <a:prstGeom prst="rect">
            <a:avLst/>
          </a:prstGeom>
          <a:solidFill>
            <a:schemeClr val="accent4">
              <a:lumMod val="20000"/>
              <a:lumOff val="80000"/>
            </a:schemeClr>
          </a:solidFill>
        </p:spPr>
        <p:txBody>
          <a:bodyPr wrap="square" rtlCol="0">
            <a:spAutoFit/>
          </a:bodyPr>
          <a:lstStyle/>
          <a:p>
            <a:r>
              <a:rPr lang="en-US" sz="3600" dirty="0" smtClean="0"/>
              <a:t>No significant change in phosphorus loss</a:t>
            </a:r>
            <a:endParaRPr lang="en-US" sz="3600" dirty="0"/>
          </a:p>
        </p:txBody>
      </p:sp>
      <p:cxnSp>
        <p:nvCxnSpPr>
          <p:cNvPr id="6" name="Straight Connector 5"/>
          <p:cNvCxnSpPr/>
          <p:nvPr/>
        </p:nvCxnSpPr>
        <p:spPr>
          <a:xfrm>
            <a:off x="2874265" y="2302880"/>
            <a:ext cx="7628858" cy="0"/>
          </a:xfrm>
          <a:prstGeom prst="line">
            <a:avLst/>
          </a:prstGeom>
          <a:ln w="28575">
            <a:solidFill>
              <a:srgbClr val="5B9BD5"/>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8520176" y="1927671"/>
            <a:ext cx="3621971" cy="400110"/>
          </a:xfrm>
          <a:prstGeom prst="rect">
            <a:avLst/>
          </a:prstGeom>
          <a:noFill/>
        </p:spPr>
        <p:txBody>
          <a:bodyPr wrap="square" rtlCol="0">
            <a:spAutoFit/>
          </a:bodyPr>
          <a:lstStyle/>
          <a:p>
            <a:pPr algn="ctr"/>
            <a:r>
              <a:rPr lang="en-US" sz="2000" dirty="0" smtClean="0"/>
              <a:t>Average Controlled .53 </a:t>
            </a:r>
            <a:r>
              <a:rPr lang="en-US" sz="2000" dirty="0" err="1" smtClean="0"/>
              <a:t>lb</a:t>
            </a:r>
            <a:r>
              <a:rPr lang="en-US" sz="2000" dirty="0" smtClean="0"/>
              <a:t>/ac</a:t>
            </a:r>
            <a:endParaRPr lang="en-US" sz="2000" dirty="0"/>
          </a:p>
        </p:txBody>
      </p:sp>
      <p:cxnSp>
        <p:nvCxnSpPr>
          <p:cNvPr id="8" name="Straight Connector 7"/>
          <p:cNvCxnSpPr/>
          <p:nvPr/>
        </p:nvCxnSpPr>
        <p:spPr>
          <a:xfrm>
            <a:off x="2874265" y="2391112"/>
            <a:ext cx="7628858" cy="0"/>
          </a:xfrm>
          <a:prstGeom prst="line">
            <a:avLst/>
          </a:prstGeom>
          <a:ln w="28575">
            <a:solidFill>
              <a:srgbClr val="BCAF8E"/>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8254573" y="2377560"/>
            <a:ext cx="3218187" cy="400110"/>
          </a:xfrm>
          <a:prstGeom prst="rect">
            <a:avLst/>
          </a:prstGeom>
          <a:noFill/>
        </p:spPr>
        <p:txBody>
          <a:bodyPr wrap="square" rtlCol="0">
            <a:spAutoFit/>
          </a:bodyPr>
          <a:lstStyle/>
          <a:p>
            <a:pPr algn="ctr"/>
            <a:r>
              <a:rPr lang="en-US" sz="2000" dirty="0" smtClean="0"/>
              <a:t>Average Free .49 </a:t>
            </a:r>
            <a:r>
              <a:rPr lang="en-US" sz="2000" dirty="0" err="1" smtClean="0"/>
              <a:t>lb</a:t>
            </a:r>
            <a:r>
              <a:rPr lang="en-US" sz="2000" dirty="0" smtClean="0"/>
              <a:t>/ac</a:t>
            </a:r>
            <a:endParaRPr lang="en-US" sz="2000" dirty="0"/>
          </a:p>
        </p:txBody>
      </p:sp>
      <p:sp>
        <p:nvSpPr>
          <p:cNvPr id="10" name="TextBox 9"/>
          <p:cNvSpPr txBox="1"/>
          <p:nvPr/>
        </p:nvSpPr>
        <p:spPr>
          <a:xfrm>
            <a:off x="3336612" y="100645"/>
            <a:ext cx="4455622" cy="461665"/>
          </a:xfrm>
          <a:prstGeom prst="rect">
            <a:avLst/>
          </a:prstGeom>
          <a:noFill/>
        </p:spPr>
        <p:txBody>
          <a:bodyPr wrap="square" rtlCol="0">
            <a:spAutoFit/>
          </a:bodyPr>
          <a:lstStyle/>
          <a:p>
            <a:r>
              <a:rPr lang="en-US" sz="2400" dirty="0" smtClean="0"/>
              <a:t>Average </a:t>
            </a:r>
            <a:r>
              <a:rPr lang="en-US" sz="2400" smtClean="0"/>
              <a:t>Total Phosphorus Load</a:t>
            </a:r>
            <a:endParaRPr lang="en-US" sz="2400" dirty="0"/>
          </a:p>
        </p:txBody>
      </p:sp>
    </p:spTree>
    <p:extLst>
      <p:ext uri="{BB962C8B-B14F-4D97-AF65-F5344CB8AC3E}">
        <p14:creationId xmlns:p14="http://schemas.microsoft.com/office/powerpoint/2010/main" val="30463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4819650" cy="1325563"/>
          </a:xfrm>
        </p:spPr>
        <p:txBody>
          <a:bodyPr>
            <a:normAutofit fontScale="90000"/>
          </a:bodyPr>
          <a:lstStyle/>
          <a:p>
            <a:r>
              <a:rPr lang="en-US" dirty="0" smtClean="0"/>
              <a:t>Load reductions from controlled drainage across sites</a:t>
            </a:r>
            <a:endParaRPr lang="en-US" dirty="0"/>
          </a:p>
        </p:txBody>
      </p:sp>
      <p:sp>
        <p:nvSpPr>
          <p:cNvPr id="3" name="Content Placeholder 2"/>
          <p:cNvSpPr>
            <a:spLocks noGrp="1"/>
          </p:cNvSpPr>
          <p:nvPr>
            <p:ph idx="1"/>
          </p:nvPr>
        </p:nvSpPr>
        <p:spPr>
          <a:xfrm>
            <a:off x="152400" y="2259636"/>
            <a:ext cx="3943350" cy="4351338"/>
          </a:xfrm>
        </p:spPr>
        <p:txBody>
          <a:bodyPr>
            <a:normAutofit/>
          </a:bodyPr>
          <a:lstStyle/>
          <a:p>
            <a:r>
              <a:rPr lang="en-US" sz="2400" dirty="0"/>
              <a:t>Smith, D.R., White, M., McLellan, E.L., </a:t>
            </a:r>
            <a:r>
              <a:rPr lang="en-US" sz="2400" dirty="0" err="1"/>
              <a:t>Pampell</a:t>
            </a:r>
            <a:r>
              <a:rPr lang="en-US" sz="2400" dirty="0"/>
              <a:t>, R. and </a:t>
            </a:r>
            <a:r>
              <a:rPr lang="en-US" sz="2400" dirty="0" err="1"/>
              <a:t>Harmel</a:t>
            </a:r>
            <a:r>
              <a:rPr lang="en-US" sz="2400" dirty="0"/>
              <a:t>, R.D., 2019. Using the Conservation Practice Effectiveness (</a:t>
            </a:r>
            <a:r>
              <a:rPr lang="en-US" sz="2400" dirty="0" err="1"/>
              <a:t>CoPE</a:t>
            </a:r>
            <a:r>
              <a:rPr lang="en-US" sz="2400" dirty="0"/>
              <a:t>) Database to assess adoption tradeoffs. </a:t>
            </a:r>
            <a:r>
              <a:rPr lang="en-US" sz="2400" i="1" dirty="0"/>
              <a:t>Journal of Soil and Water Conservation</a:t>
            </a:r>
            <a:r>
              <a:rPr lang="en-US" sz="2400" dirty="0"/>
              <a:t>, </a:t>
            </a:r>
            <a:r>
              <a:rPr lang="en-US" sz="2400" i="1" dirty="0"/>
              <a:t>74</a:t>
            </a:r>
            <a:r>
              <a:rPr lang="en-US" sz="2400" dirty="0"/>
              <a:t>(6), pp.554-559.</a:t>
            </a:r>
          </a:p>
        </p:txBody>
      </p:sp>
      <p:pic>
        <p:nvPicPr>
          <p:cNvPr id="4" name="Picture 3"/>
          <p:cNvPicPr>
            <a:picLocks noChangeAspect="1"/>
          </p:cNvPicPr>
          <p:nvPr/>
        </p:nvPicPr>
        <p:blipFill>
          <a:blip r:embed="rId2"/>
          <a:stretch>
            <a:fillRect/>
          </a:stretch>
        </p:blipFill>
        <p:spPr>
          <a:xfrm>
            <a:off x="4619625" y="-1"/>
            <a:ext cx="7572375" cy="6610975"/>
          </a:xfrm>
          <a:prstGeom prst="rect">
            <a:avLst/>
          </a:prstGeom>
        </p:spPr>
      </p:pic>
    </p:spTree>
    <p:extLst>
      <p:ext uri="{BB962C8B-B14F-4D97-AF65-F5344CB8AC3E}">
        <p14:creationId xmlns:p14="http://schemas.microsoft.com/office/powerpoint/2010/main" val="437932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280987"/>
            <a:ext cx="8896350" cy="5586413"/>
          </a:xfrm>
        </p:spPr>
        <p:txBody>
          <a:bodyPr>
            <a:normAutofit/>
          </a:bodyPr>
          <a:lstStyle/>
          <a:p>
            <a:pPr marL="0" indent="0">
              <a:buNone/>
            </a:pPr>
            <a:r>
              <a:rPr lang="en-US" sz="3200" dirty="0" smtClean="0"/>
              <a:t>Members of the Agricultural Drainage Management Systems Task Force </a:t>
            </a:r>
            <a:r>
              <a:rPr lang="en-US" sz="3200" dirty="0" smtClean="0"/>
              <a:t>shared and discussed research</a:t>
            </a:r>
            <a:r>
              <a:rPr lang="en-US" sz="3200" dirty="0" smtClean="0"/>
              <a:t>, and developed a new </a:t>
            </a:r>
            <a:r>
              <a:rPr lang="en-US" sz="3200" dirty="0" smtClean="0"/>
              <a:t>USDA-NRCS </a:t>
            </a:r>
            <a:r>
              <a:rPr lang="en-US" sz="3200" dirty="0" smtClean="0"/>
              <a:t>Conservation </a:t>
            </a:r>
            <a:r>
              <a:rPr lang="en-US" sz="3200" dirty="0"/>
              <a:t>Practice </a:t>
            </a:r>
            <a:r>
              <a:rPr lang="en-US" sz="3200" dirty="0" smtClean="0"/>
              <a:t>Standard  </a:t>
            </a:r>
            <a:r>
              <a:rPr lang="en-US" sz="3200" b="1" dirty="0" smtClean="0"/>
              <a:t>#</a:t>
            </a:r>
            <a:r>
              <a:rPr lang="en-US" sz="3200" b="1" dirty="0"/>
              <a:t>554 “Drainage Water </a:t>
            </a:r>
            <a:r>
              <a:rPr lang="en-US" sz="3200" b="1" dirty="0" smtClean="0"/>
              <a:t>Management</a:t>
            </a:r>
            <a:r>
              <a:rPr lang="en-US" sz="3200" dirty="0" smtClean="0"/>
              <a:t>”</a:t>
            </a:r>
          </a:p>
        </p:txBody>
      </p:sp>
      <p:sp>
        <p:nvSpPr>
          <p:cNvPr id="4" name="TextBox 3"/>
          <p:cNvSpPr txBox="1"/>
          <p:nvPr/>
        </p:nvSpPr>
        <p:spPr>
          <a:xfrm>
            <a:off x="9372600" y="6455331"/>
            <a:ext cx="2544223" cy="369332"/>
          </a:xfrm>
          <a:prstGeom prst="rect">
            <a:avLst/>
          </a:prstGeom>
          <a:noFill/>
        </p:spPr>
        <p:txBody>
          <a:bodyPr wrap="none" rtlCol="0">
            <a:spAutoFit/>
          </a:bodyPr>
          <a:lstStyle/>
          <a:p>
            <a:r>
              <a:rPr lang="en-US" dirty="0" smtClean="0"/>
              <a:t>Image: Purdue University</a:t>
            </a:r>
            <a:endParaRPr lang="en-US" dirty="0"/>
          </a:p>
        </p:txBody>
      </p:sp>
      <p:sp>
        <p:nvSpPr>
          <p:cNvPr id="5" name="TextBox 4"/>
          <p:cNvSpPr txBox="1"/>
          <p:nvPr/>
        </p:nvSpPr>
        <p:spPr>
          <a:xfrm>
            <a:off x="247650" y="3074193"/>
            <a:ext cx="8896350" cy="3539430"/>
          </a:xfrm>
          <a:prstGeom prst="rect">
            <a:avLst/>
          </a:prstGeom>
          <a:noFill/>
        </p:spPr>
        <p:txBody>
          <a:bodyPr wrap="square" rtlCol="0">
            <a:spAutoFit/>
          </a:bodyPr>
          <a:lstStyle/>
          <a:p>
            <a:r>
              <a:rPr lang="en-US" sz="3200" b="1" dirty="0" smtClean="0"/>
              <a:t>Terminology note</a:t>
            </a:r>
            <a:r>
              <a:rPr lang="en-US" sz="3200" dirty="0" smtClean="0"/>
              <a:t>: NRCS chose “Drainage Water Management” rather than “Controlled Drainage” to avoid potential farmer concern about “control”. </a:t>
            </a:r>
          </a:p>
          <a:p>
            <a:endParaRPr lang="en-US" sz="3200" dirty="0"/>
          </a:p>
          <a:p>
            <a:r>
              <a:rPr lang="en-US" sz="3200" dirty="0" smtClean="0"/>
              <a:t>Later, NRCS used “drainage water management” for various practices that manage water quality on drained lands. </a:t>
            </a:r>
            <a:endParaRPr lang="en-US" sz="3200" dirty="0"/>
          </a:p>
        </p:txBody>
      </p:sp>
      <p:pic>
        <p:nvPicPr>
          <p:cNvPr id="6" name="Picture 5"/>
          <p:cNvPicPr>
            <a:picLocks noChangeAspect="1"/>
          </p:cNvPicPr>
          <p:nvPr/>
        </p:nvPicPr>
        <p:blipFill>
          <a:blip r:embed="rId2"/>
          <a:stretch>
            <a:fillRect/>
          </a:stretch>
        </p:blipFill>
        <p:spPr>
          <a:xfrm>
            <a:off x="9372600" y="200025"/>
            <a:ext cx="2544223" cy="6255424"/>
          </a:xfrm>
          <a:prstGeom prst="rect">
            <a:avLst/>
          </a:prstGeom>
        </p:spPr>
      </p:pic>
    </p:spTree>
    <p:extLst>
      <p:ext uri="{BB962C8B-B14F-4D97-AF65-F5344CB8AC3E}">
        <p14:creationId xmlns:p14="http://schemas.microsoft.com/office/powerpoint/2010/main" val="35587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324" y="642778"/>
            <a:ext cx="6457951" cy="1325563"/>
          </a:xfrm>
        </p:spPr>
        <p:txBody>
          <a:bodyPr>
            <a:normAutofit fontScale="90000"/>
          </a:bodyPr>
          <a:lstStyle/>
          <a:p>
            <a:r>
              <a:rPr lang="en-US" dirty="0" smtClean="0"/>
              <a:t>Shallow Drainage</a:t>
            </a:r>
            <a:br>
              <a:rPr lang="en-US" dirty="0" smtClean="0"/>
            </a:br>
            <a:r>
              <a:rPr lang="en-US" sz="3600" dirty="0" smtClean="0"/>
              <a:t>Reduce drain depth to 2.5-3.5 feet. Narrower spacing required to achieve the same drainage intensity.</a:t>
            </a:r>
            <a:br>
              <a:rPr lang="en-US" sz="3600" dirty="0" smtClean="0"/>
            </a:br>
            <a:endParaRPr lang="en-US" sz="3600" i="1" dirty="0"/>
          </a:p>
        </p:txBody>
      </p:sp>
      <p:pic>
        <p:nvPicPr>
          <p:cNvPr id="4" name="Picture 3"/>
          <p:cNvPicPr>
            <a:picLocks noChangeAspect="1"/>
          </p:cNvPicPr>
          <p:nvPr/>
        </p:nvPicPr>
        <p:blipFill>
          <a:blip r:embed="rId2"/>
          <a:stretch>
            <a:fillRect/>
          </a:stretch>
        </p:blipFill>
        <p:spPr>
          <a:xfrm>
            <a:off x="5786437" y="1968341"/>
            <a:ext cx="4943475" cy="4205164"/>
          </a:xfrm>
          <a:prstGeom prst="rect">
            <a:avLst/>
          </a:prstGeom>
        </p:spPr>
      </p:pic>
      <p:pic>
        <p:nvPicPr>
          <p:cNvPr id="5" name="Picture 4"/>
          <p:cNvPicPr>
            <a:picLocks noChangeAspect="1"/>
          </p:cNvPicPr>
          <p:nvPr/>
        </p:nvPicPr>
        <p:blipFill>
          <a:blip r:embed="rId3"/>
          <a:stretch>
            <a:fillRect/>
          </a:stretch>
        </p:blipFill>
        <p:spPr>
          <a:xfrm>
            <a:off x="542925" y="0"/>
            <a:ext cx="4581525" cy="6773228"/>
          </a:xfrm>
          <a:prstGeom prst="rect">
            <a:avLst/>
          </a:prstGeom>
        </p:spPr>
      </p:pic>
      <p:sp>
        <p:nvSpPr>
          <p:cNvPr id="6" name="TextBox 5"/>
          <p:cNvSpPr txBox="1"/>
          <p:nvPr/>
        </p:nvSpPr>
        <p:spPr>
          <a:xfrm>
            <a:off x="5895975" y="6258343"/>
            <a:ext cx="5829300" cy="604653"/>
          </a:xfrm>
          <a:prstGeom prst="rect">
            <a:avLst/>
          </a:prstGeom>
          <a:noFill/>
        </p:spPr>
        <p:txBody>
          <a:bodyPr wrap="square" rtlCol="0">
            <a:spAutoFit/>
          </a:bodyPr>
          <a:lstStyle/>
          <a:p>
            <a:pPr>
              <a:lnSpc>
                <a:spcPts val="1800"/>
              </a:lnSpc>
            </a:pPr>
            <a:r>
              <a:rPr lang="en-US" dirty="0"/>
              <a:t>Images from Christianson et al., 2016</a:t>
            </a:r>
            <a:r>
              <a:rPr lang="en-US" i="1" dirty="0"/>
              <a:t>. Ten Ways to Reduce Nitrate Loads from Drained Cropland</a:t>
            </a:r>
            <a:r>
              <a:rPr lang="en-US" sz="3200" i="1" dirty="0"/>
              <a:t>. </a:t>
            </a:r>
            <a:endParaRPr lang="en-US" dirty="0"/>
          </a:p>
        </p:txBody>
      </p:sp>
    </p:spTree>
    <p:extLst>
      <p:ext uri="{BB962C8B-B14F-4D97-AF65-F5344CB8AC3E}">
        <p14:creationId xmlns:p14="http://schemas.microsoft.com/office/powerpoint/2010/main" val="11197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Denitrifying bioreactor (NRCS Conservation Practice Standard 604)</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21052" y="1619250"/>
            <a:ext cx="9749896" cy="5238750"/>
          </a:xfrm>
          <a:prstGeom prst="rect">
            <a:avLst/>
          </a:prstGeom>
        </p:spPr>
      </p:pic>
    </p:spTree>
    <p:extLst>
      <p:ext uri="{BB962C8B-B14F-4D97-AF65-F5344CB8AC3E}">
        <p14:creationId xmlns:p14="http://schemas.microsoft.com/office/powerpoint/2010/main" val="1966841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2083" y="0"/>
            <a:ext cx="12774083" cy="6858000"/>
          </a:xfrm>
          <a:prstGeom prst="rect">
            <a:avLst/>
          </a:prstGeom>
        </p:spPr>
      </p:pic>
      <p:pic>
        <p:nvPicPr>
          <p:cNvPr id="4" name="Picture 3"/>
          <p:cNvPicPr>
            <a:picLocks noChangeAspect="1"/>
          </p:cNvPicPr>
          <p:nvPr/>
        </p:nvPicPr>
        <p:blipFill>
          <a:blip r:embed="rId3"/>
          <a:stretch>
            <a:fillRect/>
          </a:stretch>
        </p:blipFill>
        <p:spPr>
          <a:xfrm>
            <a:off x="8607474" y="526158"/>
            <a:ext cx="2454890" cy="1851066"/>
          </a:xfrm>
          <a:prstGeom prst="rect">
            <a:avLst/>
          </a:prstGeom>
        </p:spPr>
      </p:pic>
      <p:sp>
        <p:nvSpPr>
          <p:cNvPr id="5" name="TextBox 4"/>
          <p:cNvSpPr txBox="1"/>
          <p:nvPr/>
        </p:nvSpPr>
        <p:spPr>
          <a:xfrm>
            <a:off x="8572554" y="2085873"/>
            <a:ext cx="2531719" cy="646331"/>
          </a:xfrm>
          <a:prstGeom prst="rect">
            <a:avLst/>
          </a:prstGeom>
          <a:solidFill>
            <a:schemeClr val="bg1"/>
          </a:solidFill>
        </p:spPr>
        <p:txBody>
          <a:bodyPr wrap="none" rtlCol="0">
            <a:spAutoFit/>
          </a:bodyPr>
          <a:lstStyle/>
          <a:p>
            <a:r>
              <a:rPr lang="en-US" dirty="0" smtClean="0"/>
              <a:t>Thanks to Darrell Schulze</a:t>
            </a:r>
          </a:p>
          <a:p>
            <a:r>
              <a:rPr lang="en-US" dirty="0" smtClean="0"/>
              <a:t>http://soilexplorer.net</a:t>
            </a:r>
            <a:endParaRPr lang="en-US" dirty="0"/>
          </a:p>
        </p:txBody>
      </p:sp>
      <p:sp>
        <p:nvSpPr>
          <p:cNvPr id="8" name="TextBox 7"/>
          <p:cNvSpPr txBox="1"/>
          <p:nvPr/>
        </p:nvSpPr>
        <p:spPr>
          <a:xfrm>
            <a:off x="5934390" y="45541"/>
            <a:ext cx="6257610" cy="769441"/>
          </a:xfrm>
          <a:prstGeom prst="rect">
            <a:avLst/>
          </a:prstGeom>
          <a:solidFill>
            <a:srgbClr val="FFFFFF">
              <a:alpha val="40000"/>
            </a:srgbClr>
          </a:solidFill>
        </p:spPr>
        <p:txBody>
          <a:bodyPr wrap="none" rtlCol="0">
            <a:spAutoFit/>
          </a:bodyPr>
          <a:lstStyle/>
          <a:p>
            <a:r>
              <a:rPr lang="en-US" sz="4400" b="1" dirty="0" smtClean="0"/>
              <a:t>Natural soil drainage class</a:t>
            </a:r>
            <a:endParaRPr lang="en-US" sz="4400" b="1" dirty="0"/>
          </a:p>
        </p:txBody>
      </p:sp>
    </p:spTree>
    <p:extLst>
      <p:ext uri="{BB962C8B-B14F-4D97-AF65-F5344CB8AC3E}">
        <p14:creationId xmlns:p14="http://schemas.microsoft.com/office/powerpoint/2010/main" val="22361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10515600" cy="1325563"/>
          </a:xfrm>
        </p:spPr>
        <p:txBody>
          <a:bodyPr/>
          <a:lstStyle/>
          <a:p>
            <a:r>
              <a:rPr lang="en-US" dirty="0" smtClean="0"/>
              <a:t>Saturated buffer </a:t>
            </a:r>
            <a:r>
              <a:rPr lang="en-US" dirty="0"/>
              <a:t>(NRCS Conservation Practice Standard </a:t>
            </a:r>
            <a:r>
              <a:rPr lang="en-US" dirty="0" smtClean="0"/>
              <a:t>605)</a:t>
            </a:r>
            <a:endParaRPr lang="en-US" dirty="0"/>
          </a:p>
        </p:txBody>
      </p:sp>
      <p:sp>
        <p:nvSpPr>
          <p:cNvPr id="6" name="Content Placeholder 5"/>
          <p:cNvSpPr>
            <a:spLocks noGrp="1"/>
          </p:cNvSpPr>
          <p:nvPr>
            <p:ph idx="1"/>
          </p:nvPr>
        </p:nvSpPr>
        <p:spPr>
          <a:xfrm>
            <a:off x="3143250" y="1390652"/>
            <a:ext cx="8229600" cy="4525963"/>
          </a:xfrm>
        </p:spPr>
        <p:txBody>
          <a:bodyPr/>
          <a:lstStyle/>
          <a:p>
            <a:endParaRPr lang="en-US"/>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7050" y="933450"/>
            <a:ext cx="8077200" cy="6206621"/>
          </a:xfrm>
          <a:prstGeom prst="rect">
            <a:avLst/>
          </a:prstGeom>
        </p:spPr>
      </p:pic>
      <p:sp>
        <p:nvSpPr>
          <p:cNvPr id="8" name="Rounded Rectangular Callout 7"/>
          <p:cNvSpPr/>
          <p:nvPr/>
        </p:nvSpPr>
        <p:spPr>
          <a:xfrm>
            <a:off x="5124450" y="2152650"/>
            <a:ext cx="1828800" cy="993648"/>
          </a:xfrm>
          <a:prstGeom prst="wedgeRoundRectCallout">
            <a:avLst>
              <a:gd name="adj1" fmla="val 30330"/>
              <a:gd name="adj2" fmla="val 764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Distribution line to saturate buffer </a:t>
            </a:r>
          </a:p>
        </p:txBody>
      </p:sp>
      <p:sp>
        <p:nvSpPr>
          <p:cNvPr id="9" name="Up Arrow 8"/>
          <p:cNvSpPr/>
          <p:nvPr/>
        </p:nvSpPr>
        <p:spPr>
          <a:xfrm rot="6920906">
            <a:off x="7101001" y="5029571"/>
            <a:ext cx="484632" cy="978408"/>
          </a:xfrm>
          <a:prstGeom prst="upArrow">
            <a:avLst>
              <a:gd name="adj1" fmla="val 50000"/>
              <a:gd name="adj2" fmla="val 859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Nitrate</a:t>
            </a:r>
          </a:p>
        </p:txBody>
      </p:sp>
      <p:sp>
        <p:nvSpPr>
          <p:cNvPr id="10" name="Up Arrow 9"/>
          <p:cNvSpPr/>
          <p:nvPr/>
        </p:nvSpPr>
        <p:spPr>
          <a:xfrm>
            <a:off x="7867650" y="2609850"/>
            <a:ext cx="484632" cy="978408"/>
          </a:xfrm>
          <a:prstGeom prst="upArrow">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905250" y="5124450"/>
            <a:ext cx="2514600" cy="993648"/>
          </a:xfrm>
          <a:prstGeom prst="wedgeRoundRectCallout">
            <a:avLst>
              <a:gd name="adj1" fmla="val 65848"/>
              <a:gd name="adj2" fmla="val -3380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Conventional buffer – Nitrate in tiles is not treated</a:t>
            </a:r>
          </a:p>
        </p:txBody>
      </p:sp>
      <p:sp>
        <p:nvSpPr>
          <p:cNvPr id="12" name="Up Arrow 11"/>
          <p:cNvSpPr/>
          <p:nvPr/>
        </p:nvSpPr>
        <p:spPr>
          <a:xfrm>
            <a:off x="7181850" y="3143250"/>
            <a:ext cx="484632" cy="978408"/>
          </a:xfrm>
          <a:prstGeom prst="upArrow">
            <a:avLst/>
          </a:prstGeom>
          <a:solidFill>
            <a:srgbClr val="FFD6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172450" y="2914650"/>
            <a:ext cx="1582484" cy="369332"/>
          </a:xfrm>
          <a:prstGeom prst="rect">
            <a:avLst/>
          </a:prstGeom>
          <a:noFill/>
        </p:spPr>
        <p:txBody>
          <a:bodyPr wrap="none" rtlCol="0">
            <a:spAutoFit/>
          </a:bodyPr>
          <a:lstStyle/>
          <a:p>
            <a:r>
              <a:rPr lang="en-US" dirty="0" err="1"/>
              <a:t>Denitrification</a:t>
            </a:r>
            <a:endParaRPr lang="en-US" dirty="0"/>
          </a:p>
        </p:txBody>
      </p:sp>
    </p:spTree>
    <p:extLst>
      <p:ext uri="{BB962C8B-B14F-4D97-AF65-F5344CB8AC3E}">
        <p14:creationId xmlns:p14="http://schemas.microsoft.com/office/powerpoint/2010/main" val="18973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28599"/>
            <a:ext cx="11714986" cy="609599"/>
          </a:xfrm>
        </p:spPr>
        <p:txBody>
          <a:bodyPr>
            <a:noAutofit/>
          </a:bodyPr>
          <a:lstStyle/>
          <a:p>
            <a:r>
              <a:rPr lang="en-US" sz="3600" dirty="0">
                <a:solidFill>
                  <a:srgbClr val="006600"/>
                </a:solidFill>
              </a:rPr>
              <a:t>Two </a:t>
            </a:r>
            <a:r>
              <a:rPr lang="en-US" sz="3600" dirty="0" smtClean="0">
                <a:solidFill>
                  <a:srgbClr val="006600"/>
                </a:solidFill>
              </a:rPr>
              <a:t>water-related problems (Rattan Lal “Two sides of a coin”</a:t>
            </a:r>
            <a:endParaRPr lang="en-US" sz="3600" dirty="0">
              <a:solidFill>
                <a:srgbClr val="006600"/>
              </a:solidFill>
            </a:endParaRPr>
          </a:p>
        </p:txBody>
      </p:sp>
      <p:pic>
        <p:nvPicPr>
          <p:cNvPr id="6" name="Picture 5"/>
          <p:cNvPicPr>
            <a:picLocks noChangeAspect="1" noChangeArrowheads="1"/>
          </p:cNvPicPr>
          <p:nvPr/>
        </p:nvPicPr>
        <p:blipFill rotWithShape="1">
          <a:blip r:embed="rId3" cstate="print"/>
          <a:srcRect r="1909"/>
          <a:stretch/>
        </p:blipFill>
        <p:spPr bwMode="auto">
          <a:xfrm>
            <a:off x="5943600" y="1524000"/>
            <a:ext cx="6095236" cy="4190999"/>
          </a:xfrm>
          <a:prstGeom prst="rect">
            <a:avLst/>
          </a:prstGeom>
          <a:noFill/>
          <a:ln w="9525">
            <a:noFill/>
            <a:miter lim="800000"/>
            <a:headEnd/>
            <a:tailEnd/>
          </a:ln>
        </p:spPr>
      </p:pic>
      <p:sp>
        <p:nvSpPr>
          <p:cNvPr id="8" name="Title 1"/>
          <p:cNvSpPr txBox="1">
            <a:spLocks/>
          </p:cNvSpPr>
          <p:nvPr/>
        </p:nvSpPr>
        <p:spPr bwMode="auto">
          <a:xfrm>
            <a:off x="7315200" y="762000"/>
            <a:ext cx="3886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tx1"/>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a:lstStyle>
          <a:p>
            <a:r>
              <a:rPr lang="en-US" sz="3200" kern="0" dirty="0"/>
              <a:t>Sometimes too little</a:t>
            </a:r>
          </a:p>
        </p:txBody>
      </p:sp>
      <p:sp>
        <p:nvSpPr>
          <p:cNvPr id="9" name="Title 1"/>
          <p:cNvSpPr txBox="1">
            <a:spLocks/>
          </p:cNvSpPr>
          <p:nvPr/>
        </p:nvSpPr>
        <p:spPr bwMode="auto">
          <a:xfrm>
            <a:off x="762000" y="914399"/>
            <a:ext cx="4267200" cy="3047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tx1"/>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a:lstStyle>
          <a:p>
            <a:r>
              <a:rPr lang="en-US" sz="3200" kern="0" dirty="0" smtClean="0"/>
              <a:t>Sometimes </a:t>
            </a:r>
            <a:r>
              <a:rPr lang="en-US" sz="3200" kern="0" dirty="0"/>
              <a:t>too much</a:t>
            </a:r>
            <a:endParaRPr lang="en-US" sz="3600" kern="0" dirty="0"/>
          </a:p>
        </p:txBody>
      </p:sp>
      <p:pic>
        <p:nvPicPr>
          <p:cNvPr id="7" name="Picture 2">
            <a:extLst>
              <a:ext uri="{FF2B5EF4-FFF2-40B4-BE49-F238E27FC236}">
                <a16:creationId xmlns:a16="http://schemas.microsoft.com/office/drawing/2014/main" id="{F20AFD1B-0579-42EB-B604-B10633CA3B21}"/>
              </a:ext>
            </a:extLst>
          </p:cNvPr>
          <p:cNvPicPr>
            <a:picLocks noChangeAspect="1" noChangeArrowheads="1"/>
          </p:cNvPicPr>
          <p:nvPr/>
        </p:nvPicPr>
        <p:blipFill rotWithShape="1">
          <a:blip r:embed="rId4" cstate="print"/>
          <a:srcRect t="7659"/>
          <a:stretch/>
        </p:blipFill>
        <p:spPr bwMode="auto">
          <a:xfrm>
            <a:off x="-838200" y="1523998"/>
            <a:ext cx="6706364" cy="4221621"/>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extrusionH="25400"/>
        </p:spPr>
      </p:pic>
    </p:spTree>
    <p:extLst>
      <p:ext uri="{BB962C8B-B14F-4D97-AF65-F5344CB8AC3E}">
        <p14:creationId xmlns:p14="http://schemas.microsoft.com/office/powerpoint/2010/main" val="792441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 y="-38100"/>
            <a:ext cx="12191999" cy="9119671"/>
          </a:xfrm>
          <a:prstGeom prst="rect">
            <a:avLst/>
          </a:prstGeom>
          <a:noFill/>
          <a:ln w="9525">
            <a:noFill/>
            <a:miter lim="800000"/>
            <a:headEnd/>
            <a:tailEnd/>
          </a:ln>
        </p:spPr>
      </p:pic>
      <p:sp>
        <p:nvSpPr>
          <p:cNvPr id="2" name="Title 1"/>
          <p:cNvSpPr>
            <a:spLocks noGrp="1"/>
          </p:cNvSpPr>
          <p:nvPr>
            <p:ph type="ctrTitle"/>
          </p:nvPr>
        </p:nvSpPr>
        <p:spPr>
          <a:xfrm>
            <a:off x="2580353" y="3276608"/>
            <a:ext cx="7772400" cy="1470025"/>
          </a:xfrm>
        </p:spPr>
        <p:txBody>
          <a:bodyPr>
            <a:noAutofit/>
          </a:bodyPr>
          <a:lstStyle/>
          <a:p>
            <a:r>
              <a:rPr lang="en-US" b="1" dirty="0" smtClean="0">
                <a:solidFill>
                  <a:schemeClr val="bg1"/>
                </a:solidFill>
              </a:rPr>
              <a:t>Need for </a:t>
            </a:r>
            <a:r>
              <a:rPr lang="en-US" b="1" smtClean="0">
                <a:solidFill>
                  <a:schemeClr val="bg1"/>
                </a:solidFill>
              </a:rPr>
              <a:t>resiliency to </a:t>
            </a:r>
            <a:r>
              <a:rPr lang="en-US" b="1" dirty="0" smtClean="0">
                <a:solidFill>
                  <a:schemeClr val="bg1"/>
                </a:solidFill>
              </a:rPr>
              <a:t>climate change</a:t>
            </a:r>
            <a:endParaRPr lang="en-US" dirty="0">
              <a:solidFill>
                <a:schemeClr val="bg1"/>
              </a:solidFill>
            </a:endParaRPr>
          </a:p>
        </p:txBody>
      </p:sp>
      <p:sp>
        <p:nvSpPr>
          <p:cNvPr id="4" name="Subtitle 3"/>
          <p:cNvSpPr>
            <a:spLocks noGrp="1"/>
          </p:cNvSpPr>
          <p:nvPr>
            <p:ph type="subTitle" idx="1"/>
          </p:nvPr>
        </p:nvSpPr>
        <p:spPr/>
        <p:txBody>
          <a:bodyPr/>
          <a:lstStyle/>
          <a:p>
            <a:r>
              <a:rPr lang="en-US" dirty="0" smtClean="0"/>
              <a:t>L</a:t>
            </a:r>
            <a:endParaRPr lang="en-US" dirty="0"/>
          </a:p>
        </p:txBody>
      </p:sp>
    </p:spTree>
    <p:extLst>
      <p:ext uri="{BB962C8B-B14F-4D97-AF65-F5344CB8AC3E}">
        <p14:creationId xmlns:p14="http://schemas.microsoft.com/office/powerpoint/2010/main" val="3980653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cstate="print"/>
          <a:srcRect r="1909"/>
          <a:stretch/>
        </p:blipFill>
        <p:spPr bwMode="auto">
          <a:xfrm>
            <a:off x="6019800" y="1447800"/>
            <a:ext cx="5943600" cy="4086736"/>
          </a:xfrm>
          <a:prstGeom prst="rect">
            <a:avLst/>
          </a:prstGeom>
          <a:noFill/>
          <a:ln w="9525">
            <a:noFill/>
            <a:miter lim="800000"/>
            <a:headEnd/>
            <a:tailEnd/>
          </a:ln>
        </p:spPr>
      </p:pic>
      <p:sp>
        <p:nvSpPr>
          <p:cNvPr id="8" name="Title 1"/>
          <p:cNvSpPr txBox="1">
            <a:spLocks/>
          </p:cNvSpPr>
          <p:nvPr/>
        </p:nvSpPr>
        <p:spPr bwMode="auto">
          <a:xfrm>
            <a:off x="6553200" y="5715000"/>
            <a:ext cx="4038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tx1"/>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a:lstStyle>
          <a:p>
            <a:r>
              <a:rPr lang="en-US" sz="2800" kern="0" dirty="0"/>
              <a:t>Summer: More drought and crop yield loss</a:t>
            </a:r>
          </a:p>
        </p:txBody>
      </p:sp>
      <p:sp>
        <p:nvSpPr>
          <p:cNvPr id="9" name="Title 1"/>
          <p:cNvSpPr txBox="1">
            <a:spLocks/>
          </p:cNvSpPr>
          <p:nvPr/>
        </p:nvSpPr>
        <p:spPr bwMode="auto">
          <a:xfrm>
            <a:off x="76200" y="5791200"/>
            <a:ext cx="4800601"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tx1"/>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a:lstStyle>
          <a:p>
            <a:r>
              <a:rPr lang="en-US" sz="2800" kern="0" dirty="0"/>
              <a:t>Spring: More runoff and nutrient loss</a:t>
            </a:r>
            <a:endParaRPr lang="en-US" sz="3200" kern="0" dirty="0"/>
          </a:p>
        </p:txBody>
      </p:sp>
      <p:sp>
        <p:nvSpPr>
          <p:cNvPr id="3" name="Up Arrow 2"/>
          <p:cNvSpPr/>
          <p:nvPr/>
        </p:nvSpPr>
        <p:spPr>
          <a:xfrm rot="1946282">
            <a:off x="4775623" y="5634318"/>
            <a:ext cx="533400" cy="9144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7889737">
            <a:off x="10768052" y="5684283"/>
            <a:ext cx="533400" cy="9144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4" cstate="print"/>
          <a:srcRect t="7659"/>
          <a:stretch/>
        </p:blipFill>
        <p:spPr bwMode="auto">
          <a:xfrm>
            <a:off x="-633176" y="1447800"/>
            <a:ext cx="6536670" cy="4114800"/>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extrusionH="25400"/>
        </p:spPr>
      </p:pic>
      <p:sp>
        <p:nvSpPr>
          <p:cNvPr id="4" name="Rectangle 3"/>
          <p:cNvSpPr/>
          <p:nvPr/>
        </p:nvSpPr>
        <p:spPr>
          <a:xfrm>
            <a:off x="2382212" y="784719"/>
            <a:ext cx="7827784" cy="584775"/>
          </a:xfrm>
          <a:prstGeom prst="rect">
            <a:avLst/>
          </a:prstGeom>
        </p:spPr>
        <p:txBody>
          <a:bodyPr wrap="none">
            <a:spAutoFit/>
          </a:bodyPr>
          <a:lstStyle/>
          <a:p>
            <a:r>
              <a:rPr lang="en-US" dirty="0"/>
              <a:t> </a:t>
            </a:r>
            <a:r>
              <a:rPr lang="en-US" sz="3200" dirty="0"/>
              <a:t>Both intensifying </a:t>
            </a:r>
            <a:r>
              <a:rPr lang="en-US" sz="3200" dirty="0" smtClean="0"/>
              <a:t>under our changing climate.</a:t>
            </a:r>
            <a:endParaRPr lang="en-US" sz="3200" dirty="0"/>
          </a:p>
        </p:txBody>
      </p:sp>
      <p:sp>
        <p:nvSpPr>
          <p:cNvPr id="12" name="Title 1"/>
          <p:cNvSpPr txBox="1">
            <a:spLocks/>
          </p:cNvSpPr>
          <p:nvPr/>
        </p:nvSpPr>
        <p:spPr bwMode="auto">
          <a:xfrm>
            <a:off x="1038304" y="210843"/>
            <a:ext cx="10515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tx1"/>
                </a:solidFill>
                <a:latin typeface="+mj-lt"/>
                <a:ea typeface="+mj-ea"/>
                <a:cs typeface="+mj-cs"/>
              </a:defRPr>
            </a:lvl1pPr>
            <a:lvl2pPr algn="ctr" rtl="0" eaLnBrk="0" fontAlgn="base" hangingPunct="0">
              <a:spcBef>
                <a:spcPct val="0"/>
              </a:spcBef>
              <a:spcAft>
                <a:spcPct val="0"/>
              </a:spcAft>
              <a:defRPr sz="4400" b="1">
                <a:solidFill>
                  <a:srgbClr val="008000"/>
                </a:solidFill>
                <a:latin typeface="Arial" charset="0"/>
              </a:defRPr>
            </a:lvl2pPr>
            <a:lvl3pPr algn="ctr" rtl="0" eaLnBrk="0" fontAlgn="base" hangingPunct="0">
              <a:spcBef>
                <a:spcPct val="0"/>
              </a:spcBef>
              <a:spcAft>
                <a:spcPct val="0"/>
              </a:spcAft>
              <a:defRPr sz="4400" b="1">
                <a:solidFill>
                  <a:srgbClr val="008000"/>
                </a:solidFill>
                <a:latin typeface="Arial" charset="0"/>
              </a:defRPr>
            </a:lvl3pPr>
            <a:lvl4pPr algn="ctr" rtl="0" eaLnBrk="0" fontAlgn="base" hangingPunct="0">
              <a:spcBef>
                <a:spcPct val="0"/>
              </a:spcBef>
              <a:spcAft>
                <a:spcPct val="0"/>
              </a:spcAft>
              <a:defRPr sz="4400" b="1">
                <a:solidFill>
                  <a:srgbClr val="008000"/>
                </a:solidFill>
                <a:latin typeface="Arial" charset="0"/>
              </a:defRPr>
            </a:lvl4pPr>
            <a:lvl5pPr algn="ctr" rtl="0" eaLnBrk="0" fontAlgn="base" hangingPunct="0">
              <a:spcBef>
                <a:spcPct val="0"/>
              </a:spcBef>
              <a:spcAft>
                <a:spcPct val="0"/>
              </a:spcAft>
              <a:defRPr sz="4400" b="1">
                <a:solidFill>
                  <a:srgbClr val="008000"/>
                </a:solidFill>
                <a:latin typeface="Arial" charset="0"/>
              </a:defRPr>
            </a:lvl5pPr>
            <a:lvl6pPr marL="457200" algn="ctr" rtl="0" fontAlgn="base">
              <a:spcBef>
                <a:spcPct val="0"/>
              </a:spcBef>
              <a:spcAft>
                <a:spcPct val="0"/>
              </a:spcAft>
              <a:defRPr sz="4400" b="1">
                <a:solidFill>
                  <a:srgbClr val="008000"/>
                </a:solidFill>
                <a:latin typeface="Arial" charset="0"/>
              </a:defRPr>
            </a:lvl6pPr>
            <a:lvl7pPr marL="914400" algn="ctr" rtl="0" fontAlgn="base">
              <a:spcBef>
                <a:spcPct val="0"/>
              </a:spcBef>
              <a:spcAft>
                <a:spcPct val="0"/>
              </a:spcAft>
              <a:defRPr sz="4400" b="1">
                <a:solidFill>
                  <a:srgbClr val="008000"/>
                </a:solidFill>
                <a:latin typeface="Arial" charset="0"/>
              </a:defRPr>
            </a:lvl7pPr>
            <a:lvl8pPr marL="1371600" algn="ctr" rtl="0" fontAlgn="base">
              <a:spcBef>
                <a:spcPct val="0"/>
              </a:spcBef>
              <a:spcAft>
                <a:spcPct val="0"/>
              </a:spcAft>
              <a:defRPr sz="4400" b="1">
                <a:solidFill>
                  <a:srgbClr val="008000"/>
                </a:solidFill>
                <a:latin typeface="Arial" charset="0"/>
              </a:defRPr>
            </a:lvl8pPr>
            <a:lvl9pPr marL="1828800" algn="ctr" rtl="0" fontAlgn="base">
              <a:spcBef>
                <a:spcPct val="0"/>
              </a:spcBef>
              <a:spcAft>
                <a:spcPct val="0"/>
              </a:spcAft>
              <a:defRPr sz="4400" b="1">
                <a:solidFill>
                  <a:srgbClr val="008000"/>
                </a:solidFill>
                <a:latin typeface="Arial" charset="0"/>
              </a:defRPr>
            </a:lvl9pPr>
          </a:lstStyle>
          <a:p>
            <a:r>
              <a:rPr lang="en-US" sz="3600" kern="0" dirty="0"/>
              <a:t>Sometimes too much; sometimes too little</a:t>
            </a:r>
            <a:r>
              <a:rPr lang="en-US" sz="3600" kern="0" dirty="0">
                <a:solidFill>
                  <a:srgbClr val="2D79B6"/>
                </a:solidFill>
              </a:rPr>
              <a:t>.</a:t>
            </a:r>
          </a:p>
        </p:txBody>
      </p:sp>
    </p:spTree>
    <p:extLst>
      <p:ext uri="{BB962C8B-B14F-4D97-AF65-F5344CB8AC3E}">
        <p14:creationId xmlns:p14="http://schemas.microsoft.com/office/powerpoint/2010/main" val="20091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animBg="1"/>
      <p:bldP spid="1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52400"/>
            <a:ext cx="11677650" cy="847089"/>
          </a:xfrm>
        </p:spPr>
        <p:txBody>
          <a:bodyPr/>
          <a:lstStyle/>
          <a:p>
            <a:r>
              <a:rPr lang="en-US" sz="3200" dirty="0">
                <a:solidFill>
                  <a:srgbClr val="536A3A"/>
                </a:solidFill>
              </a:rPr>
              <a:t>In periods with too much water already, we expect more in the future</a:t>
            </a:r>
          </a:p>
        </p:txBody>
      </p:sp>
      <p:sp>
        <p:nvSpPr>
          <p:cNvPr id="5" name="Content Placeholder 4"/>
          <p:cNvSpPr>
            <a:spLocks noGrp="1"/>
          </p:cNvSpPr>
          <p:nvPr>
            <p:ph sz="half" idx="1"/>
          </p:nvPr>
        </p:nvSpPr>
        <p:spPr>
          <a:xfrm>
            <a:off x="806413" y="914400"/>
            <a:ext cx="2896907" cy="4525963"/>
          </a:xfrm>
        </p:spPr>
        <p:txBody>
          <a:bodyPr/>
          <a:lstStyle/>
          <a:p>
            <a:pPr marL="0" indent="0">
              <a:buNone/>
            </a:pPr>
            <a:r>
              <a:rPr lang="en-US" dirty="0"/>
              <a:t>More water quality problems</a:t>
            </a:r>
          </a:p>
        </p:txBody>
      </p:sp>
      <p:sp>
        <p:nvSpPr>
          <p:cNvPr id="6" name="Content Placeholder 5"/>
          <p:cNvSpPr>
            <a:spLocks noGrp="1"/>
          </p:cNvSpPr>
          <p:nvPr>
            <p:ph sz="half" idx="2"/>
          </p:nvPr>
        </p:nvSpPr>
        <p:spPr>
          <a:xfrm>
            <a:off x="8610600" y="1231899"/>
            <a:ext cx="4572000" cy="4602165"/>
          </a:xfrm>
        </p:spPr>
        <p:txBody>
          <a:bodyPr/>
          <a:lstStyle/>
          <a:p>
            <a:pPr marL="0" indent="0">
              <a:buNone/>
            </a:pPr>
            <a:r>
              <a:rPr lang="en-US" dirty="0"/>
              <a:t>More flooding</a:t>
            </a:r>
          </a:p>
        </p:txBody>
      </p:sp>
      <p:pic>
        <p:nvPicPr>
          <p:cNvPr id="3" name="Picture 2"/>
          <p:cNvPicPr>
            <a:picLocks noChangeAspect="1"/>
          </p:cNvPicPr>
          <p:nvPr/>
        </p:nvPicPr>
        <p:blipFill>
          <a:blip r:embed="rId3" cstate="print"/>
          <a:stretch>
            <a:fillRect/>
          </a:stretch>
        </p:blipFill>
        <p:spPr>
          <a:xfrm>
            <a:off x="1127106" y="2057400"/>
            <a:ext cx="3276600" cy="5089866"/>
          </a:xfrm>
          <a:prstGeom prst="rect">
            <a:avLst/>
          </a:prstGeom>
        </p:spPr>
      </p:pic>
      <p:sp>
        <p:nvSpPr>
          <p:cNvPr id="4" name="TextBox 3"/>
          <p:cNvSpPr txBox="1"/>
          <p:nvPr/>
        </p:nvSpPr>
        <p:spPr>
          <a:xfrm>
            <a:off x="1524000" y="6172200"/>
            <a:ext cx="1295400" cy="523220"/>
          </a:xfrm>
          <a:prstGeom prst="rect">
            <a:avLst/>
          </a:prstGeom>
          <a:noFill/>
        </p:spPr>
        <p:txBody>
          <a:bodyPr wrap="square" rtlCol="0">
            <a:spAutoFit/>
          </a:bodyPr>
          <a:lstStyle/>
          <a:p>
            <a:r>
              <a:rPr lang="en-US" sz="1400" dirty="0">
                <a:solidFill>
                  <a:schemeClr val="bg2">
                    <a:lumMod val="60000"/>
                    <a:lumOff val="40000"/>
                  </a:schemeClr>
                </a:solidFill>
              </a:rPr>
              <a:t>Photo: Tom Bridgeman</a:t>
            </a:r>
          </a:p>
        </p:txBody>
      </p:sp>
      <p:sp>
        <p:nvSpPr>
          <p:cNvPr id="10" name="Rectangle 9">
            <a:extLst>
              <a:ext uri="{FF2B5EF4-FFF2-40B4-BE49-F238E27FC236}">
                <a16:creationId xmlns:a16="http://schemas.microsoft.com/office/drawing/2014/main" id="{D2D11C45-E99C-41A3-AC67-9202F54491C8}"/>
              </a:ext>
            </a:extLst>
          </p:cNvPr>
          <p:cNvSpPr/>
          <p:nvPr/>
        </p:nvSpPr>
        <p:spPr>
          <a:xfrm>
            <a:off x="4800600" y="6539448"/>
            <a:ext cx="8229600" cy="338554"/>
          </a:xfrm>
          <a:prstGeom prst="rect">
            <a:avLst/>
          </a:prstGeom>
        </p:spPr>
        <p:txBody>
          <a:bodyPr wrap="square">
            <a:spAutoFit/>
          </a:bodyPr>
          <a:lstStyle/>
          <a:p>
            <a:r>
              <a:rPr lang="en-US" sz="1600" u="sng" dirty="0" smtClean="0">
                <a:latin typeface="Arial" panose="020B0604020202020204" pitchFamily="34" charset="0"/>
              </a:rPr>
              <a:t>Photo: Reuters Media from Hurricane Florence, 2018</a:t>
            </a:r>
            <a:endParaRPr lang="en-US" sz="1600" dirty="0"/>
          </a:p>
        </p:txBody>
      </p:sp>
      <p:pic>
        <p:nvPicPr>
          <p:cNvPr id="12"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3077"/>
          <a:stretch/>
        </p:blipFill>
        <p:spPr bwMode="auto">
          <a:xfrm>
            <a:off x="4565649" y="1731326"/>
            <a:ext cx="7626351" cy="4816676"/>
          </a:xfrm>
          <a:prstGeom prst="rect">
            <a:avLst/>
          </a:prstGeom>
          <a:noFill/>
          <a:ln w="9525">
            <a:noFill/>
            <a:miter lim="800000"/>
            <a:headEnd/>
            <a:tailEnd/>
          </a:ln>
        </p:spPr>
      </p:pic>
    </p:spTree>
    <p:extLst>
      <p:ext uri="{BB962C8B-B14F-4D97-AF65-F5344CB8AC3E}">
        <p14:creationId xmlns:p14="http://schemas.microsoft.com/office/powerpoint/2010/main" val="275070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6" grpId="1" build="p"/>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43600" y="2209800"/>
            <a:ext cx="4527615" cy="4095750"/>
          </a:xfrm>
          <a:prstGeom prst="rect">
            <a:avLst/>
          </a:prstGeom>
        </p:spPr>
      </p:pic>
      <p:sp>
        <p:nvSpPr>
          <p:cNvPr id="2" name="Title 1"/>
          <p:cNvSpPr>
            <a:spLocks noGrp="1"/>
          </p:cNvSpPr>
          <p:nvPr>
            <p:ph type="title"/>
          </p:nvPr>
        </p:nvSpPr>
        <p:spPr>
          <a:xfrm>
            <a:off x="381000" y="152400"/>
            <a:ext cx="11430000" cy="1143000"/>
          </a:xfrm>
        </p:spPr>
        <p:txBody>
          <a:bodyPr/>
          <a:lstStyle/>
          <a:p>
            <a:r>
              <a:rPr lang="en-US" sz="3200" dirty="0">
                <a:solidFill>
                  <a:srgbClr val="536A3A"/>
                </a:solidFill>
              </a:rPr>
              <a:t>In periods with too little water already, we expect drier conditions in the future</a:t>
            </a:r>
          </a:p>
        </p:txBody>
      </p:sp>
      <p:sp>
        <p:nvSpPr>
          <p:cNvPr id="5" name="Content Placeholder 4"/>
          <p:cNvSpPr>
            <a:spLocks noGrp="1"/>
          </p:cNvSpPr>
          <p:nvPr>
            <p:ph sz="half" idx="1"/>
          </p:nvPr>
        </p:nvSpPr>
        <p:spPr>
          <a:xfrm>
            <a:off x="806413" y="1371600"/>
            <a:ext cx="2896907" cy="4068763"/>
          </a:xfrm>
        </p:spPr>
        <p:txBody>
          <a:bodyPr/>
          <a:lstStyle/>
          <a:p>
            <a:pPr marL="0" indent="0">
              <a:buNone/>
            </a:pPr>
            <a:r>
              <a:rPr lang="en-US" dirty="0"/>
              <a:t>More crop loss</a:t>
            </a:r>
          </a:p>
        </p:txBody>
      </p:sp>
      <p:sp>
        <p:nvSpPr>
          <p:cNvPr id="6" name="Content Placeholder 5"/>
          <p:cNvSpPr>
            <a:spLocks noGrp="1"/>
          </p:cNvSpPr>
          <p:nvPr>
            <p:ph sz="half" idx="2"/>
          </p:nvPr>
        </p:nvSpPr>
        <p:spPr>
          <a:xfrm>
            <a:off x="5867400" y="1371600"/>
            <a:ext cx="5943600" cy="4691064"/>
          </a:xfrm>
        </p:spPr>
        <p:txBody>
          <a:bodyPr/>
          <a:lstStyle/>
          <a:p>
            <a:pPr marL="0" indent="0">
              <a:buNone/>
            </a:pPr>
            <a:r>
              <a:rPr lang="en-US" dirty="0"/>
              <a:t>More need for irrigation using potentially scarce water supplies</a:t>
            </a:r>
          </a:p>
        </p:txBody>
      </p:sp>
      <p:pic>
        <p:nvPicPr>
          <p:cNvPr id="7" name="Picture 6"/>
          <p:cNvPicPr>
            <a:picLocks noChangeAspect="1"/>
          </p:cNvPicPr>
          <p:nvPr/>
        </p:nvPicPr>
        <p:blipFill>
          <a:blip r:embed="rId4"/>
          <a:stretch>
            <a:fillRect/>
          </a:stretch>
        </p:blipFill>
        <p:spPr>
          <a:xfrm>
            <a:off x="381000" y="2286000"/>
            <a:ext cx="4700587" cy="4070413"/>
          </a:xfrm>
          <a:prstGeom prst="rect">
            <a:avLst/>
          </a:prstGeom>
        </p:spPr>
      </p:pic>
    </p:spTree>
    <p:extLst>
      <p:ext uri="{BB962C8B-B14F-4D97-AF65-F5344CB8AC3E}">
        <p14:creationId xmlns:p14="http://schemas.microsoft.com/office/powerpoint/2010/main" val="83049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371600"/>
            <a:ext cx="10896600" cy="1470025"/>
          </a:xfrm>
        </p:spPr>
        <p:txBody>
          <a:bodyPr/>
          <a:lstStyle/>
          <a:p>
            <a:r>
              <a:rPr lang="en-US" sz="4800" dirty="0">
                <a:solidFill>
                  <a:srgbClr val="2D79B6"/>
                </a:solidFill>
              </a:rPr>
              <a:t>Solution: </a:t>
            </a:r>
            <a:br>
              <a:rPr lang="en-US" sz="4800" dirty="0">
                <a:solidFill>
                  <a:srgbClr val="2D79B6"/>
                </a:solidFill>
              </a:rPr>
            </a:br>
            <a:r>
              <a:rPr lang="en-US" sz="4800" dirty="0" smtClean="0">
                <a:solidFill>
                  <a:srgbClr val="2D79B6"/>
                </a:solidFill>
              </a:rPr>
              <a:t>Storing </a:t>
            </a:r>
            <a:r>
              <a:rPr lang="en-US" sz="4800" dirty="0">
                <a:solidFill>
                  <a:srgbClr val="2D79B6"/>
                </a:solidFill>
              </a:rPr>
              <a:t>more water in the landscape</a:t>
            </a:r>
          </a:p>
        </p:txBody>
      </p:sp>
      <p:pic>
        <p:nvPicPr>
          <p:cNvPr id="3" name="Picture 2">
            <a:extLst>
              <a:ext uri="{FF2B5EF4-FFF2-40B4-BE49-F238E27FC236}">
                <a16:creationId xmlns:a16="http://schemas.microsoft.com/office/drawing/2014/main" id="{031B52E2-1DF9-4CA4-BFD7-7904C0A23562}"/>
              </a:ext>
            </a:extLst>
          </p:cNvPr>
          <p:cNvPicPr>
            <a:picLocks noChangeAspect="1"/>
          </p:cNvPicPr>
          <p:nvPr/>
        </p:nvPicPr>
        <p:blipFill rotWithShape="1">
          <a:blip r:embed="rId3">
            <a:extLst>
              <a:ext uri="{28A0092B-C50C-407E-A947-70E740481C1C}">
                <a14:useLocalDpi xmlns:a14="http://schemas.microsoft.com/office/drawing/2010/main" val="0"/>
              </a:ext>
            </a:extLst>
          </a:blip>
          <a:srcRect t="3690" b="9631"/>
          <a:stretch/>
        </p:blipFill>
        <p:spPr>
          <a:xfrm>
            <a:off x="3352800" y="3810000"/>
            <a:ext cx="5865767" cy="2333960"/>
          </a:xfrm>
          <a:prstGeom prst="rect">
            <a:avLst/>
          </a:prstGeom>
          <a:ln>
            <a:noFill/>
          </a:ln>
        </p:spPr>
      </p:pic>
    </p:spTree>
    <p:extLst>
      <p:ext uri="{BB962C8B-B14F-4D97-AF65-F5344CB8AC3E}">
        <p14:creationId xmlns:p14="http://schemas.microsoft.com/office/powerpoint/2010/main" val="38660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Drainage Team</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57200" y="1438701"/>
            <a:ext cx="11125200" cy="5194186"/>
          </a:xfrm>
          <a:prstGeom prst="rect">
            <a:avLst/>
          </a:prstGeom>
        </p:spPr>
      </p:pic>
    </p:spTree>
    <p:extLst>
      <p:ext uri="{BB962C8B-B14F-4D97-AF65-F5344CB8AC3E}">
        <p14:creationId xmlns:p14="http://schemas.microsoft.com/office/powerpoint/2010/main" val="2391046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2254" y="1464070"/>
            <a:ext cx="6268889" cy="473613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983"/>
          <a:stretch/>
        </p:blipFill>
        <p:spPr>
          <a:xfrm>
            <a:off x="4758192" y="1295400"/>
            <a:ext cx="5766619" cy="4904804"/>
          </a:xfrm>
          <a:prstGeom prst="rect">
            <a:avLst/>
          </a:prstGeom>
        </p:spPr>
      </p:pic>
      <p:sp>
        <p:nvSpPr>
          <p:cNvPr id="2" name="AutoShape 13"/>
          <p:cNvSpPr>
            <a:spLocks noChangeArrowheads="1"/>
          </p:cNvSpPr>
          <p:nvPr/>
        </p:nvSpPr>
        <p:spPr bwMode="auto">
          <a:xfrm rot="3709982" flipH="1">
            <a:off x="7765957" y="1355692"/>
            <a:ext cx="2703097" cy="2185039"/>
          </a:xfrm>
          <a:custGeom>
            <a:avLst/>
            <a:gdLst>
              <a:gd name="T0" fmla="*/ 18318842 w 21600"/>
              <a:gd name="T1" fmla="*/ 579823 h 21600"/>
              <a:gd name="T2" fmla="*/ 3789760 w 21600"/>
              <a:gd name="T3" fmla="*/ 4107093 h 21600"/>
              <a:gd name="T4" fmla="*/ 16935593 w 21600"/>
              <a:gd name="T5" fmla="*/ 2605561 h 21600"/>
              <a:gd name="T6" fmla="*/ 29690624 w 21600"/>
              <a:gd name="T7" fmla="*/ 9668152 h 21600"/>
              <a:gd name="T8" fmla="*/ 23681715 w 21600"/>
              <a:gd name="T9" fmla="*/ 12141200 h 21600"/>
              <a:gd name="T10" fmla="*/ 19518394 w 21600"/>
              <a:gd name="T11" fmla="*/ 857366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88" y="12192"/>
                </a:moveTo>
                <a:cubicBezTo>
                  <a:pt x="18572" y="11733"/>
                  <a:pt x="18614" y="11267"/>
                  <a:pt x="18614" y="10800"/>
                </a:cubicBezTo>
                <a:cubicBezTo>
                  <a:pt x="18614" y="6484"/>
                  <a:pt x="15115" y="2986"/>
                  <a:pt x="10800" y="2986"/>
                </a:cubicBezTo>
                <a:cubicBezTo>
                  <a:pt x="8197" y="2986"/>
                  <a:pt x="5765" y="4282"/>
                  <a:pt x="4313" y="6442"/>
                </a:cubicBezTo>
                <a:lnTo>
                  <a:pt x="1835" y="4777"/>
                </a:lnTo>
                <a:cubicBezTo>
                  <a:pt x="3841" y="1791"/>
                  <a:pt x="7202" y="0"/>
                  <a:pt x="10800" y="0"/>
                </a:cubicBezTo>
                <a:cubicBezTo>
                  <a:pt x="16764" y="0"/>
                  <a:pt x="21600" y="4835"/>
                  <a:pt x="21600" y="10800"/>
                </a:cubicBezTo>
                <a:cubicBezTo>
                  <a:pt x="21600" y="11445"/>
                  <a:pt x="21542" y="12089"/>
                  <a:pt x="21427" y="12725"/>
                </a:cubicBezTo>
                <a:lnTo>
                  <a:pt x="24083" y="13206"/>
                </a:lnTo>
                <a:lnTo>
                  <a:pt x="19209" y="16584"/>
                </a:lnTo>
                <a:lnTo>
                  <a:pt x="15832" y="11711"/>
                </a:lnTo>
                <a:lnTo>
                  <a:pt x="18488" y="12192"/>
                </a:lnTo>
                <a:close/>
              </a:path>
            </a:pathLst>
          </a:custGeom>
          <a:solidFill>
            <a:srgbClr val="76C7FE">
              <a:alpha val="36000"/>
            </a:srgbClr>
          </a:solidFill>
          <a:ln w="9525">
            <a:noFill/>
            <a:round/>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a:endParaRPr>
          </a:p>
        </p:txBody>
      </p:sp>
      <p:sp>
        <p:nvSpPr>
          <p:cNvPr id="8" name="AutoShape 14"/>
          <p:cNvSpPr>
            <a:spLocks noChangeArrowheads="1"/>
          </p:cNvSpPr>
          <p:nvPr/>
        </p:nvSpPr>
        <p:spPr bwMode="auto">
          <a:xfrm rot="13648427" flipH="1">
            <a:off x="4765939" y="4122954"/>
            <a:ext cx="3182802" cy="2065486"/>
          </a:xfrm>
          <a:custGeom>
            <a:avLst/>
            <a:gdLst>
              <a:gd name="T0" fmla="*/ 27820839 w 21600"/>
              <a:gd name="T1" fmla="*/ 679495 h 21600"/>
              <a:gd name="T2" fmla="*/ 5517244 w 21600"/>
              <a:gd name="T3" fmla="*/ 5136345 h 21600"/>
              <a:gd name="T4" fmla="*/ 26041689 w 21600"/>
              <a:gd name="T5" fmla="*/ 2945719 h 21600"/>
              <a:gd name="T6" fmla="*/ 45714435 w 21600"/>
              <a:gd name="T7" fmla="*/ 11929441 h 21600"/>
              <a:gd name="T8" fmla="*/ 37112111 w 21600"/>
              <a:gd name="T9" fmla="*/ 15075841 h 21600"/>
              <a:gd name="T10" fmla="*/ 30729916 w 21600"/>
              <a:gd name="T11" fmla="*/ 10832739 h 21600"/>
              <a:gd name="T12" fmla="*/ 0 60000 65536"/>
              <a:gd name="T13" fmla="*/ 0 60000 65536"/>
              <a:gd name="T14" fmla="*/ 0 60000 65536"/>
              <a:gd name="T15" fmla="*/ 0 60000 65536"/>
              <a:gd name="T16" fmla="*/ 0 60000 65536"/>
              <a:gd name="T17" fmla="*/ 0 60000 65536"/>
              <a:gd name="T18" fmla="*/ 3163 w 21600"/>
              <a:gd name="T19" fmla="*/ 3164 h 21600"/>
              <a:gd name="T20" fmla="*/ 18437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907" y="12002"/>
                </a:moveTo>
                <a:cubicBezTo>
                  <a:pt x="18966" y="11604"/>
                  <a:pt x="18996" y="11202"/>
                  <a:pt x="18996" y="10800"/>
                </a:cubicBezTo>
                <a:cubicBezTo>
                  <a:pt x="18996" y="6273"/>
                  <a:pt x="15326" y="2604"/>
                  <a:pt x="10800" y="2604"/>
                </a:cubicBezTo>
                <a:cubicBezTo>
                  <a:pt x="8069" y="2604"/>
                  <a:pt x="5519" y="3963"/>
                  <a:pt x="3996" y="6229"/>
                </a:cubicBezTo>
                <a:lnTo>
                  <a:pt x="1835" y="4777"/>
                </a:lnTo>
                <a:cubicBezTo>
                  <a:pt x="3841" y="1791"/>
                  <a:pt x="7202" y="0"/>
                  <a:pt x="10800" y="0"/>
                </a:cubicBezTo>
                <a:cubicBezTo>
                  <a:pt x="16764" y="0"/>
                  <a:pt x="21600" y="4835"/>
                  <a:pt x="21600" y="10800"/>
                </a:cubicBezTo>
                <a:cubicBezTo>
                  <a:pt x="21600" y="11330"/>
                  <a:pt x="21560" y="11860"/>
                  <a:pt x="21483" y="12385"/>
                </a:cubicBezTo>
                <a:lnTo>
                  <a:pt x="24153" y="12781"/>
                </a:lnTo>
                <a:lnTo>
                  <a:pt x="19608" y="16152"/>
                </a:lnTo>
                <a:lnTo>
                  <a:pt x="16236" y="11606"/>
                </a:lnTo>
                <a:lnTo>
                  <a:pt x="18907" y="12002"/>
                </a:lnTo>
                <a:close/>
              </a:path>
            </a:pathLst>
          </a:custGeom>
          <a:solidFill>
            <a:srgbClr val="76C7FE"/>
          </a:solidFill>
          <a:ln w="9525">
            <a:noFill/>
            <a:round/>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prstClr val="black"/>
              </a:solidFill>
              <a:latin typeface="Calibri"/>
            </a:endParaRPr>
          </a:p>
        </p:txBody>
      </p:sp>
      <p:sp>
        <p:nvSpPr>
          <p:cNvPr id="12" name="Title 1"/>
          <p:cNvSpPr>
            <a:spLocks noGrp="1"/>
          </p:cNvSpPr>
          <p:nvPr>
            <p:ph type="title"/>
          </p:nvPr>
        </p:nvSpPr>
        <p:spPr>
          <a:xfrm>
            <a:off x="361950" y="-17807"/>
            <a:ext cx="11639550" cy="1143000"/>
          </a:xfrm>
        </p:spPr>
        <p:txBody>
          <a:bodyPr>
            <a:normAutofit/>
          </a:bodyPr>
          <a:lstStyle/>
          <a:p>
            <a:r>
              <a:rPr lang="en-US" sz="3600" dirty="0"/>
              <a:t>Storing water in ponds or reservoirs: </a:t>
            </a:r>
            <a:r>
              <a:rPr lang="en-US" sz="3600" b="1" dirty="0"/>
              <a:t>Drainage </a:t>
            </a:r>
            <a:r>
              <a:rPr lang="en-US" sz="3600" b="1" dirty="0" smtClean="0"/>
              <a:t>Water </a:t>
            </a:r>
            <a:r>
              <a:rPr lang="en-US" sz="3600" b="1" dirty="0"/>
              <a:t>R</a:t>
            </a:r>
            <a:r>
              <a:rPr lang="en-US" sz="3600" b="1" dirty="0" smtClean="0"/>
              <a:t>ecycling</a:t>
            </a:r>
            <a:endParaRPr lang="en-US" sz="2800" b="1" dirty="0"/>
          </a:p>
        </p:txBody>
      </p:sp>
      <p:sp>
        <p:nvSpPr>
          <p:cNvPr id="10" name="TextBox 9"/>
          <p:cNvSpPr txBox="1"/>
          <p:nvPr/>
        </p:nvSpPr>
        <p:spPr>
          <a:xfrm>
            <a:off x="1066800" y="4114800"/>
            <a:ext cx="3529969" cy="1569660"/>
          </a:xfrm>
          <a:prstGeom prst="rect">
            <a:avLst/>
          </a:prstGeom>
          <a:noFill/>
        </p:spPr>
        <p:txBody>
          <a:bodyPr wrap="square" rtlCol="0">
            <a:spAutoFit/>
          </a:bodyPr>
          <a:lstStyle/>
          <a:p>
            <a:r>
              <a:rPr lang="en-US" sz="3200" dirty="0"/>
              <a:t>and irrigate it back onto crops later in the season</a:t>
            </a:r>
          </a:p>
        </p:txBody>
      </p:sp>
      <p:sp>
        <p:nvSpPr>
          <p:cNvPr id="3" name="TextBox 2">
            <a:extLst>
              <a:ext uri="{FF2B5EF4-FFF2-40B4-BE49-F238E27FC236}">
                <a16:creationId xmlns:a16="http://schemas.microsoft.com/office/drawing/2014/main" id="{1B37F847-FA13-4B41-AC31-C238C1DC1D13}"/>
              </a:ext>
            </a:extLst>
          </p:cNvPr>
          <p:cNvSpPr txBox="1"/>
          <p:nvPr/>
        </p:nvSpPr>
        <p:spPr>
          <a:xfrm>
            <a:off x="1194574" y="1556015"/>
            <a:ext cx="3406128" cy="1569660"/>
          </a:xfrm>
          <a:prstGeom prst="rect">
            <a:avLst/>
          </a:prstGeom>
          <a:noFill/>
        </p:spPr>
        <p:txBody>
          <a:bodyPr wrap="square" rtlCol="0">
            <a:spAutoFit/>
          </a:bodyPr>
          <a:lstStyle/>
          <a:p>
            <a:r>
              <a:rPr lang="en-US" sz="3200" dirty="0"/>
              <a:t>Store drained water in a </a:t>
            </a:r>
            <a:r>
              <a:rPr lang="en-US" sz="3200" dirty="0" smtClean="0"/>
              <a:t>pond or reservoir</a:t>
            </a:r>
            <a:endParaRPr lang="en-US" sz="3200" dirty="0"/>
          </a:p>
        </p:txBody>
      </p:sp>
    </p:spTree>
    <p:custDataLst>
      <p:tags r:id="rId1"/>
    </p:custDataLst>
    <p:extLst>
      <p:ext uri="{BB962C8B-B14F-4D97-AF65-F5344CB8AC3E}">
        <p14:creationId xmlns:p14="http://schemas.microsoft.com/office/powerpoint/2010/main" val="2839721686"/>
      </p:ext>
    </p:extLst>
  </p:cSld>
  <p:clrMapOvr>
    <a:masterClrMapping/>
  </p:clrMapOvr>
  <mc:AlternateContent xmlns:mc="http://schemas.openxmlformats.org/markup-compatibility/2006" xmlns:p14="http://schemas.microsoft.com/office/powerpoint/2010/main">
    <mc:Choice Requires="p14">
      <p:transition spd="slow" p14:dur="2000" advTm="55895"/>
    </mc:Choice>
    <mc:Fallback xmlns="">
      <p:transition spd="slow" advTm="558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1506200" cy="831002"/>
          </a:xfrm>
        </p:spPr>
        <p:txBody>
          <a:bodyPr/>
          <a:lstStyle/>
          <a:p>
            <a:r>
              <a:rPr lang="en-US" sz="3200" dirty="0"/>
              <a:t>An old idea being </a:t>
            </a:r>
            <a:r>
              <a:rPr lang="en-US" sz="3200" dirty="0" smtClean="0"/>
              <a:t>analyzed and researched in new ways. </a:t>
            </a:r>
            <a:endParaRPr lang="en-US" sz="3200"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2" cstate="print"/>
          <a:stretch>
            <a:fillRect/>
          </a:stretch>
        </p:blipFill>
        <p:spPr>
          <a:xfrm>
            <a:off x="1524000" y="838200"/>
            <a:ext cx="9144000" cy="6019800"/>
          </a:xfrm>
          <a:prstGeom prst="rect">
            <a:avLst/>
          </a:prstGeom>
        </p:spPr>
      </p:pic>
    </p:spTree>
    <p:extLst>
      <p:ext uri="{BB962C8B-B14F-4D97-AF65-F5344CB8AC3E}">
        <p14:creationId xmlns:p14="http://schemas.microsoft.com/office/powerpoint/2010/main" val="310565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ainplowsDPAC">
            <a:hlinkClick r:id="" action="ppaction://media"/>
          </p:cNvPr>
          <p:cNvPicPr>
            <a:picLocks noChangeAspect="1"/>
          </p:cNvPicPr>
          <p:nvPr>
            <a:videoFile r:link="rId1"/>
            <p:extLst>
              <p:ext uri="{DAA4B4D4-6D71-4841-9C94-3DE7FCFB9230}">
                <p14:media xmlns:p14="http://schemas.microsoft.com/office/powerpoint/2010/main" r:embed="rId2">
                  <p14:trim st="1427" end="27634.2111"/>
                </p14:media>
              </p:ext>
            </p:extLst>
          </p:nvPr>
        </p:nvPicPr>
        <p:blipFill>
          <a:blip r:embed="rId4"/>
          <a:stretch>
            <a:fillRect/>
          </a:stretch>
        </p:blipFill>
        <p:spPr>
          <a:xfrm>
            <a:off x="0" y="1"/>
            <a:ext cx="12296632" cy="6921125"/>
          </a:xfrm>
          <a:prstGeom prst="rect">
            <a:avLst/>
          </a:prstGeom>
        </p:spPr>
      </p:pic>
    </p:spTree>
    <p:extLst>
      <p:ext uri="{BB962C8B-B14F-4D97-AF65-F5344CB8AC3E}">
        <p14:creationId xmlns:p14="http://schemas.microsoft.com/office/powerpoint/2010/main" val="13028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2121"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31" y="1447800"/>
            <a:ext cx="2231109" cy="4525963"/>
          </a:xfrm>
        </p:spPr>
        <p:txBody>
          <a:bodyPr>
            <a:normAutofit/>
          </a:bodyPr>
          <a:lstStyle/>
          <a:p>
            <a:pPr marL="0" indent="0">
              <a:buNone/>
            </a:pPr>
            <a:r>
              <a:rPr lang="en-US" sz="3200" dirty="0"/>
              <a:t>Reservoirs will need to be </a:t>
            </a:r>
            <a:r>
              <a:rPr lang="en-US" sz="3200" b="1" dirty="0"/>
              <a:t>large.</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38400" y="217592"/>
            <a:ext cx="9658368" cy="6422815"/>
          </a:xfrm>
          <a:prstGeom prst="rect">
            <a:avLst/>
          </a:prstGeom>
        </p:spPr>
      </p:pic>
      <p:sp>
        <p:nvSpPr>
          <p:cNvPr id="2" name="TextBox 1"/>
          <p:cNvSpPr txBox="1"/>
          <p:nvPr/>
        </p:nvSpPr>
        <p:spPr>
          <a:xfrm>
            <a:off x="8801100" y="6271075"/>
            <a:ext cx="2911887" cy="369332"/>
          </a:xfrm>
          <a:prstGeom prst="rect">
            <a:avLst/>
          </a:prstGeom>
          <a:noFill/>
        </p:spPr>
        <p:txBody>
          <a:bodyPr wrap="none" rtlCol="0">
            <a:spAutoFit/>
          </a:bodyPr>
          <a:lstStyle/>
          <a:p>
            <a:r>
              <a:rPr lang="en-US" dirty="0" smtClean="0">
                <a:solidFill>
                  <a:schemeClr val="bg1"/>
                </a:solidFill>
              </a:rPr>
              <a:t>Photo: JKW Construction, Ltd</a:t>
            </a:r>
            <a:endParaRPr lang="en-US" dirty="0">
              <a:solidFill>
                <a:schemeClr val="bg1"/>
              </a:solidFill>
            </a:endParaRPr>
          </a:p>
        </p:txBody>
      </p:sp>
    </p:spTree>
    <p:extLst>
      <p:ext uri="{BB962C8B-B14F-4D97-AF65-F5344CB8AC3E}">
        <p14:creationId xmlns:p14="http://schemas.microsoft.com/office/powerpoint/2010/main" val="3812510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814"/>
            <a:ext cx="11620500" cy="930274"/>
          </a:xfrm>
        </p:spPr>
        <p:txBody>
          <a:bodyPr>
            <a:normAutofit fontScale="90000"/>
          </a:bodyPr>
          <a:lstStyle/>
          <a:p>
            <a:r>
              <a:rPr lang="en-US" dirty="0" smtClean="0"/>
              <a:t>Irrigation can be through a sprinkler, or </a:t>
            </a:r>
            <a:r>
              <a:rPr lang="en-US" b="1" dirty="0" smtClean="0"/>
              <a:t>subirrigation</a:t>
            </a:r>
            <a:endParaRPr lang="en-US" b="1" dirty="0"/>
          </a:p>
        </p:txBody>
      </p:sp>
      <p:pic>
        <p:nvPicPr>
          <p:cNvPr id="3" name="Content Placeholder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9809" y="1428751"/>
            <a:ext cx="6324600" cy="5282571"/>
          </a:xfrm>
          <a:prstGeom prst="rect">
            <a:avLst/>
          </a:prstGeom>
        </p:spPr>
      </p:pic>
      <p:sp>
        <p:nvSpPr>
          <p:cNvPr id="4" name="TextBox 3"/>
          <p:cNvSpPr txBox="1"/>
          <p:nvPr/>
        </p:nvSpPr>
        <p:spPr>
          <a:xfrm>
            <a:off x="8172450" y="1428751"/>
            <a:ext cx="3350559" cy="4339650"/>
          </a:xfrm>
          <a:prstGeom prst="rect">
            <a:avLst/>
          </a:prstGeom>
          <a:solidFill>
            <a:schemeClr val="bg1"/>
          </a:solidFill>
        </p:spPr>
        <p:txBody>
          <a:bodyPr wrap="square" rtlCol="0">
            <a:spAutoFit/>
          </a:bodyPr>
          <a:lstStyle/>
          <a:p>
            <a:r>
              <a:rPr lang="en-US" sz="2800" b="1" dirty="0" smtClean="0"/>
              <a:t>Subirrigation</a:t>
            </a:r>
            <a:r>
              <a:rPr lang="en-US" sz="2800" dirty="0" smtClean="0"/>
              <a:t> requires specific site properties</a:t>
            </a:r>
            <a:endParaRPr lang="en-US" sz="2800" dirty="0"/>
          </a:p>
          <a:p>
            <a:pPr marL="342900" indent="-342900">
              <a:buFont typeface="+mj-lt"/>
              <a:buAutoNum type="arabicPeriod"/>
            </a:pPr>
            <a:r>
              <a:rPr lang="en-US" sz="2800" dirty="0"/>
              <a:t>High hydraulic conductivity</a:t>
            </a:r>
          </a:p>
          <a:p>
            <a:pPr marL="342900" indent="-342900">
              <a:buFont typeface="+mj-lt"/>
              <a:buAutoNum type="arabicPeriod"/>
            </a:pPr>
            <a:r>
              <a:rPr lang="en-US" sz="2800" dirty="0"/>
              <a:t>Very low slope</a:t>
            </a:r>
          </a:p>
          <a:p>
            <a:pPr marL="342900" indent="-342900">
              <a:buFont typeface="+mj-lt"/>
              <a:buAutoNum type="arabicPeriod"/>
            </a:pPr>
            <a:r>
              <a:rPr lang="en-US" sz="2800" dirty="0"/>
              <a:t>Impermeable layer that holds up the water</a:t>
            </a:r>
          </a:p>
          <a:p>
            <a:pPr marL="342900" indent="-342900">
              <a:buFont typeface="+mj-lt"/>
              <a:buAutoNum type="arabicPeriod"/>
            </a:pPr>
            <a:endParaRPr lang="en-US" sz="2400" dirty="0"/>
          </a:p>
        </p:txBody>
      </p:sp>
      <p:sp>
        <p:nvSpPr>
          <p:cNvPr id="5" name="TextBox 4"/>
          <p:cNvSpPr txBox="1"/>
          <p:nvPr/>
        </p:nvSpPr>
        <p:spPr>
          <a:xfrm>
            <a:off x="8494059" y="5136234"/>
            <a:ext cx="2209800" cy="1261884"/>
          </a:xfrm>
          <a:prstGeom prst="rect">
            <a:avLst/>
          </a:prstGeom>
          <a:noFill/>
        </p:spPr>
        <p:txBody>
          <a:bodyPr wrap="square" rtlCol="0">
            <a:spAutoFit/>
          </a:bodyPr>
          <a:lstStyle/>
          <a:p>
            <a:r>
              <a:rPr lang="en-US" sz="2800" dirty="0"/>
              <a:t>Where are these found?</a:t>
            </a:r>
          </a:p>
          <a:p>
            <a:endParaRPr lang="en-US" sz="2000" dirty="0"/>
          </a:p>
        </p:txBody>
      </p:sp>
    </p:spTree>
    <p:extLst>
      <p:ext uri="{BB962C8B-B14F-4D97-AF65-F5344CB8AC3E}">
        <p14:creationId xmlns:p14="http://schemas.microsoft.com/office/powerpoint/2010/main" val="1929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subir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271" y="1"/>
            <a:ext cx="12180719" cy="6857999"/>
          </a:xfrm>
          <a:prstGeom prst="rect">
            <a:avLst/>
          </a:prstGeom>
        </p:spPr>
      </p:pic>
    </p:spTree>
    <p:extLst>
      <p:ext uri="{BB962C8B-B14F-4D97-AF65-F5344CB8AC3E}">
        <p14:creationId xmlns:p14="http://schemas.microsoft.com/office/powerpoint/2010/main" val="31778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44" y="-41400"/>
            <a:ext cx="12058650" cy="933078"/>
          </a:xfrm>
        </p:spPr>
        <p:txBody>
          <a:bodyPr/>
          <a:lstStyle/>
          <a:p>
            <a:r>
              <a:rPr lang="en-US" sz="2800" dirty="0" smtClean="0"/>
              <a:t>Collected data from drainage storage research sites– </a:t>
            </a:r>
            <a:r>
              <a:rPr lang="en-US" sz="2800" dirty="0"/>
              <a:t>Existing, New, </a:t>
            </a:r>
            <a:r>
              <a:rPr lang="en-US" sz="2800" dirty="0" smtClean="0"/>
              <a:t>Historical</a:t>
            </a:r>
            <a:endParaRPr lang="en-US" sz="2800" dirty="0"/>
          </a:p>
        </p:txBody>
      </p:sp>
      <p:pic>
        <p:nvPicPr>
          <p:cNvPr id="70" name="Content Placeholder 69"/>
          <p:cNvPicPr>
            <a:picLocks noGrp="1" noChangeAspect="1"/>
          </p:cNvPicPr>
          <p:nvPr>
            <p:ph idx="1"/>
          </p:nvPr>
        </p:nvPicPr>
        <p:blipFill>
          <a:blip r:embed="rId2" cstate="print"/>
          <a:stretch>
            <a:fillRect/>
          </a:stretch>
        </p:blipFill>
        <p:spPr>
          <a:xfrm>
            <a:off x="1981200" y="1601565"/>
            <a:ext cx="8229600" cy="4523232"/>
          </a:xfrm>
          <a:prstGeom prst="rect">
            <a:avLst/>
          </a:prstGeom>
        </p:spPr>
      </p:pic>
      <p:grpSp>
        <p:nvGrpSpPr>
          <p:cNvPr id="4" name="Group 3"/>
          <p:cNvGrpSpPr/>
          <p:nvPr/>
        </p:nvGrpSpPr>
        <p:grpSpPr>
          <a:xfrm>
            <a:off x="1718481" y="990600"/>
            <a:ext cx="8563625" cy="6476999"/>
            <a:chOff x="1924333" y="382136"/>
            <a:chExt cx="7806521" cy="630526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95" t="5572" r="9045" b="2488"/>
            <a:stretch/>
          </p:blipFill>
          <p:spPr>
            <a:xfrm>
              <a:off x="1924333" y="382136"/>
              <a:ext cx="7806521" cy="6305267"/>
            </a:xfrm>
            <a:prstGeom prst="rect">
              <a:avLst/>
            </a:prstGeom>
          </p:spPr>
        </p:pic>
        <p:sp>
          <p:nvSpPr>
            <p:cNvPr id="6" name="Flowchart: Connector 5"/>
            <p:cNvSpPr/>
            <p:nvPr/>
          </p:nvSpPr>
          <p:spPr>
            <a:xfrm>
              <a:off x="3155324" y="1622738"/>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7" name="Flowchart: Connector 6"/>
            <p:cNvSpPr/>
            <p:nvPr/>
          </p:nvSpPr>
          <p:spPr>
            <a:xfrm>
              <a:off x="3513786" y="2316050"/>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8" name="Flowchart: Connector 7"/>
            <p:cNvSpPr/>
            <p:nvPr/>
          </p:nvSpPr>
          <p:spPr>
            <a:xfrm>
              <a:off x="3155324" y="2792569"/>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9" name="Flowchart: Connector 8"/>
            <p:cNvSpPr/>
            <p:nvPr/>
          </p:nvSpPr>
          <p:spPr>
            <a:xfrm>
              <a:off x="4041820" y="3127420"/>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0" name="Flowchart: Connector 9"/>
            <p:cNvSpPr/>
            <p:nvPr/>
          </p:nvSpPr>
          <p:spPr>
            <a:xfrm>
              <a:off x="4582732" y="3454758"/>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1" name="Flowchart: Connector 10"/>
            <p:cNvSpPr/>
            <p:nvPr/>
          </p:nvSpPr>
          <p:spPr>
            <a:xfrm>
              <a:off x="4383108" y="3906196"/>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2" name="Flowchart: Connector 11"/>
            <p:cNvSpPr/>
            <p:nvPr/>
          </p:nvSpPr>
          <p:spPr>
            <a:xfrm>
              <a:off x="4550533" y="3977422"/>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3" name="Flowchart: Connector 12"/>
            <p:cNvSpPr/>
            <p:nvPr/>
          </p:nvSpPr>
          <p:spPr>
            <a:xfrm>
              <a:off x="6321380" y="3629693"/>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4" name="Flowchart: Connector 13"/>
            <p:cNvSpPr/>
            <p:nvPr/>
          </p:nvSpPr>
          <p:spPr>
            <a:xfrm>
              <a:off x="6555470" y="3279668"/>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5" name="Flowchart: Connector 14"/>
            <p:cNvSpPr/>
            <p:nvPr/>
          </p:nvSpPr>
          <p:spPr>
            <a:xfrm>
              <a:off x="6733504" y="3222938"/>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6" name="Flowchart: Connector 15"/>
            <p:cNvSpPr/>
            <p:nvPr/>
          </p:nvSpPr>
          <p:spPr>
            <a:xfrm>
              <a:off x="6676307" y="3429000"/>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7" name="Flowchart: Connector 16"/>
            <p:cNvSpPr/>
            <p:nvPr/>
          </p:nvSpPr>
          <p:spPr>
            <a:xfrm>
              <a:off x="6888050" y="3428999"/>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8" name="Flowchart: Connector 17"/>
            <p:cNvSpPr/>
            <p:nvPr/>
          </p:nvSpPr>
          <p:spPr>
            <a:xfrm>
              <a:off x="6533123" y="3565298"/>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9" name="Flowchart: Connector 18"/>
            <p:cNvSpPr/>
            <p:nvPr/>
          </p:nvSpPr>
          <p:spPr>
            <a:xfrm>
              <a:off x="6708503" y="3580862"/>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0" name="Flowchart: Connector 19"/>
            <p:cNvSpPr/>
            <p:nvPr/>
          </p:nvSpPr>
          <p:spPr>
            <a:xfrm>
              <a:off x="6971762" y="3596424"/>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1" name="Flowchart: Connector 20"/>
            <p:cNvSpPr/>
            <p:nvPr/>
          </p:nvSpPr>
          <p:spPr>
            <a:xfrm>
              <a:off x="8858518" y="4981977"/>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2" name="Flowchart: Connector 21"/>
            <p:cNvSpPr/>
            <p:nvPr/>
          </p:nvSpPr>
          <p:spPr>
            <a:xfrm>
              <a:off x="3346361" y="1447801"/>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3" name="Flowchart: Connector 22"/>
            <p:cNvSpPr/>
            <p:nvPr/>
          </p:nvSpPr>
          <p:spPr>
            <a:xfrm>
              <a:off x="3588911" y="2251655"/>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4" name="Flowchart: Connector 23"/>
            <p:cNvSpPr/>
            <p:nvPr/>
          </p:nvSpPr>
          <p:spPr>
            <a:xfrm>
              <a:off x="3653358" y="2392285"/>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5" name="Flowchart: Connector 24"/>
            <p:cNvSpPr/>
            <p:nvPr/>
          </p:nvSpPr>
          <p:spPr>
            <a:xfrm>
              <a:off x="4405267" y="3790679"/>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6" name="Flowchart: Connector 25"/>
            <p:cNvSpPr/>
            <p:nvPr/>
          </p:nvSpPr>
          <p:spPr>
            <a:xfrm>
              <a:off x="4559117" y="3832535"/>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7" name="Flowchart: Connector 26"/>
            <p:cNvSpPr/>
            <p:nvPr/>
          </p:nvSpPr>
          <p:spPr>
            <a:xfrm>
              <a:off x="5828764" y="3596424"/>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8" name="Flowchart: Connector 27"/>
            <p:cNvSpPr/>
            <p:nvPr/>
          </p:nvSpPr>
          <p:spPr>
            <a:xfrm>
              <a:off x="6445241" y="3354795"/>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9" name="Flowchart: Connector 28"/>
            <p:cNvSpPr/>
            <p:nvPr/>
          </p:nvSpPr>
          <p:spPr>
            <a:xfrm>
              <a:off x="6489050" y="3161274"/>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0" name="Flowchart: Connector 29"/>
            <p:cNvSpPr/>
            <p:nvPr/>
          </p:nvSpPr>
          <p:spPr>
            <a:xfrm>
              <a:off x="6673917" y="3089492"/>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1" name="Flowchart: Connector 30"/>
            <p:cNvSpPr/>
            <p:nvPr/>
          </p:nvSpPr>
          <p:spPr>
            <a:xfrm>
              <a:off x="8900374" y="4814552"/>
              <a:ext cx="167425" cy="167425"/>
            </a:xfrm>
            <a:prstGeom prst="flowChartConnector">
              <a:avLst/>
            </a:prstGeom>
            <a:solidFill>
              <a:srgbClr val="70AD47"/>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2" name="Flowchart: Connector 31"/>
            <p:cNvSpPr/>
            <p:nvPr/>
          </p:nvSpPr>
          <p:spPr>
            <a:xfrm>
              <a:off x="8753878" y="4906476"/>
              <a:ext cx="167425" cy="167425"/>
            </a:xfrm>
            <a:prstGeom prst="flowChartConnector">
              <a:avLst/>
            </a:prstGeom>
            <a:solidFill>
              <a:srgbClr val="4472C4"/>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3" name="Flowchart: Connector 32"/>
            <p:cNvSpPr/>
            <p:nvPr/>
          </p:nvSpPr>
          <p:spPr>
            <a:xfrm>
              <a:off x="4041819" y="2993849"/>
              <a:ext cx="167425" cy="167425"/>
            </a:xfrm>
            <a:prstGeom prst="flowChartConnector">
              <a:avLst/>
            </a:prstGeom>
            <a:solidFill>
              <a:srgbClr val="FFC000"/>
            </a:solidFill>
            <a:ln w="1270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4" name="Flowchart: Connector 33"/>
            <p:cNvSpPr/>
            <p:nvPr/>
          </p:nvSpPr>
          <p:spPr>
            <a:xfrm>
              <a:off x="4164046" y="3043707"/>
              <a:ext cx="167425" cy="167425"/>
            </a:xfrm>
            <a:prstGeom prst="flowChartConnector">
              <a:avLst/>
            </a:prstGeom>
            <a:solidFill>
              <a:srgbClr val="FFC000"/>
            </a:solidFill>
            <a:ln w="12700" cap="flat" cmpd="sng" algn="ctr">
              <a:solidFill>
                <a:srgbClr val="4472C4"/>
              </a:solid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grpSp>
          <p:nvGrpSpPr>
            <p:cNvPr id="35" name="Group 34"/>
            <p:cNvGrpSpPr/>
            <p:nvPr/>
          </p:nvGrpSpPr>
          <p:grpSpPr>
            <a:xfrm>
              <a:off x="3155324" y="1447801"/>
              <a:ext cx="5828764" cy="3757093"/>
              <a:chOff x="3155323" y="1472320"/>
              <a:chExt cx="5828764" cy="3757093"/>
            </a:xfrm>
          </p:grpSpPr>
          <p:cxnSp>
            <p:nvCxnSpPr>
              <p:cNvPr id="36" name="Curved Connector 35"/>
              <p:cNvCxnSpPr>
                <a:stCxn id="22" idx="7"/>
                <a:endCxn id="30" idx="0"/>
              </p:cNvCxnSpPr>
              <p:nvPr/>
            </p:nvCxnSpPr>
            <p:spPr>
              <a:xfrm rot="16200000" flipH="1">
                <a:off x="4314862" y="646725"/>
                <a:ext cx="1617172" cy="3268363"/>
              </a:xfrm>
              <a:prstGeom prst="curvedConnector3">
                <a:avLst>
                  <a:gd name="adj1" fmla="val -15652"/>
                </a:avLst>
              </a:prstGeom>
              <a:noFill/>
              <a:ln w="19050" cap="flat" cmpd="sng" algn="ctr">
                <a:solidFill>
                  <a:srgbClr val="5B9BD5"/>
                </a:solidFill>
                <a:prstDash val="solid"/>
                <a:miter lim="800000"/>
                <a:headEnd type="triangle"/>
                <a:tailEnd type="triangle"/>
              </a:ln>
              <a:effectLst/>
            </p:spPr>
          </p:cxnSp>
          <p:cxnSp>
            <p:nvCxnSpPr>
              <p:cNvPr id="37" name="Curved Connector 36"/>
              <p:cNvCxnSpPr>
                <a:stCxn id="22" idx="7"/>
                <a:endCxn id="29" idx="0"/>
              </p:cNvCxnSpPr>
              <p:nvPr/>
            </p:nvCxnSpPr>
            <p:spPr>
              <a:xfrm rot="16200000" flipH="1">
                <a:off x="4186538" y="775049"/>
                <a:ext cx="1688954" cy="3083496"/>
              </a:xfrm>
              <a:prstGeom prst="curvedConnector3">
                <a:avLst>
                  <a:gd name="adj1" fmla="val -14987"/>
                </a:avLst>
              </a:prstGeom>
              <a:noFill/>
              <a:ln w="19050" cap="flat" cmpd="sng" algn="ctr">
                <a:solidFill>
                  <a:srgbClr val="5B9BD5"/>
                </a:solidFill>
                <a:prstDash val="solid"/>
                <a:miter lim="800000"/>
                <a:headEnd type="triangle"/>
                <a:tailEnd type="triangle"/>
              </a:ln>
              <a:effectLst/>
            </p:spPr>
          </p:cxnSp>
          <p:cxnSp>
            <p:nvCxnSpPr>
              <p:cNvPr id="38" name="Curved Connector 37"/>
              <p:cNvCxnSpPr>
                <a:stCxn id="22" idx="7"/>
                <a:endCxn id="28" idx="1"/>
              </p:cNvCxnSpPr>
              <p:nvPr/>
            </p:nvCxnSpPr>
            <p:spPr>
              <a:xfrm rot="16200000" flipH="1">
                <a:off x="4026016" y="935571"/>
                <a:ext cx="1906994" cy="2980493"/>
              </a:xfrm>
              <a:prstGeom prst="curvedConnector3">
                <a:avLst>
                  <a:gd name="adj1" fmla="val -13273"/>
                </a:avLst>
              </a:prstGeom>
              <a:noFill/>
              <a:ln w="19050" cap="flat" cmpd="sng" algn="ctr">
                <a:solidFill>
                  <a:srgbClr val="5B9BD5"/>
                </a:solidFill>
                <a:prstDash val="solid"/>
                <a:miter lim="800000"/>
                <a:headEnd type="triangle"/>
                <a:tailEnd type="triangle"/>
              </a:ln>
              <a:effectLst/>
            </p:spPr>
          </p:cxnSp>
          <p:cxnSp>
            <p:nvCxnSpPr>
              <p:cNvPr id="39" name="Curved Connector 38"/>
              <p:cNvCxnSpPr>
                <a:endCxn id="27" idx="0"/>
              </p:cNvCxnSpPr>
              <p:nvPr/>
            </p:nvCxnSpPr>
            <p:spPr>
              <a:xfrm>
                <a:off x="3521741" y="1531513"/>
                <a:ext cx="2390736" cy="2064911"/>
              </a:xfrm>
              <a:prstGeom prst="curvedConnector2">
                <a:avLst/>
              </a:prstGeom>
              <a:noFill/>
              <a:ln w="19050" cap="flat" cmpd="sng" algn="ctr">
                <a:solidFill>
                  <a:srgbClr val="5B9BD5"/>
                </a:solidFill>
                <a:prstDash val="solid"/>
                <a:miter lim="800000"/>
                <a:headEnd type="triangle"/>
                <a:tailEnd type="triangle"/>
              </a:ln>
              <a:effectLst/>
            </p:spPr>
          </p:cxnSp>
          <p:cxnSp>
            <p:nvCxnSpPr>
              <p:cNvPr id="40" name="Curved Connector 39"/>
              <p:cNvCxnSpPr>
                <a:stCxn id="23" idx="0"/>
                <a:endCxn id="30" idx="0"/>
              </p:cNvCxnSpPr>
              <p:nvPr/>
            </p:nvCxnSpPr>
            <p:spPr>
              <a:xfrm rot="16200000" flipH="1">
                <a:off x="4796208" y="1128070"/>
                <a:ext cx="837837" cy="3085006"/>
              </a:xfrm>
              <a:prstGeom prst="curvedConnector3">
                <a:avLst>
                  <a:gd name="adj1" fmla="val -27285"/>
                </a:avLst>
              </a:prstGeom>
              <a:noFill/>
              <a:ln w="19050" cap="flat" cmpd="sng" algn="ctr">
                <a:solidFill>
                  <a:srgbClr val="5B9BD5"/>
                </a:solidFill>
                <a:prstDash val="solid"/>
                <a:miter lim="800000"/>
                <a:headEnd type="triangle"/>
                <a:tailEnd type="triangle"/>
              </a:ln>
              <a:effectLst/>
            </p:spPr>
          </p:cxnSp>
          <p:cxnSp>
            <p:nvCxnSpPr>
              <p:cNvPr id="41" name="Curved Connector 40"/>
              <p:cNvCxnSpPr>
                <a:stCxn id="23" idx="6"/>
                <a:endCxn id="29" idx="0"/>
              </p:cNvCxnSpPr>
              <p:nvPr/>
            </p:nvCxnSpPr>
            <p:spPr>
              <a:xfrm>
                <a:off x="3756336" y="2335368"/>
                <a:ext cx="2816427" cy="825906"/>
              </a:xfrm>
              <a:prstGeom prst="curvedConnector2">
                <a:avLst/>
              </a:prstGeom>
              <a:noFill/>
              <a:ln w="19050" cap="flat" cmpd="sng" algn="ctr">
                <a:solidFill>
                  <a:srgbClr val="5B9BD5"/>
                </a:solidFill>
                <a:prstDash val="solid"/>
                <a:miter lim="800000"/>
                <a:headEnd type="triangle"/>
                <a:tailEnd type="triangle"/>
              </a:ln>
              <a:effectLst/>
            </p:spPr>
          </p:cxnSp>
          <p:cxnSp>
            <p:nvCxnSpPr>
              <p:cNvPr id="42" name="Curved Connector 41"/>
              <p:cNvCxnSpPr>
                <a:stCxn id="25" idx="0"/>
              </p:cNvCxnSpPr>
              <p:nvPr/>
            </p:nvCxnSpPr>
            <p:spPr>
              <a:xfrm rot="16200000" flipV="1">
                <a:off x="3474013" y="2775712"/>
                <a:ext cx="1365533" cy="664402"/>
              </a:xfrm>
              <a:prstGeom prst="curvedConnector2">
                <a:avLst/>
              </a:prstGeom>
              <a:noFill/>
              <a:ln w="19050" cap="flat" cmpd="sng" algn="ctr">
                <a:solidFill>
                  <a:srgbClr val="5B9BD5"/>
                </a:solidFill>
                <a:prstDash val="solid"/>
                <a:miter lim="800000"/>
                <a:headEnd type="triangle"/>
                <a:tailEnd type="triangle"/>
              </a:ln>
              <a:effectLst/>
            </p:spPr>
          </p:cxnSp>
          <p:cxnSp>
            <p:nvCxnSpPr>
              <p:cNvPr id="43" name="Curved Connector 42"/>
              <p:cNvCxnSpPr>
                <a:endCxn id="27" idx="0"/>
              </p:cNvCxnSpPr>
              <p:nvPr/>
            </p:nvCxnSpPr>
            <p:spPr>
              <a:xfrm>
                <a:off x="3820783" y="2419080"/>
                <a:ext cx="2091694" cy="1177344"/>
              </a:xfrm>
              <a:prstGeom prst="curvedConnector2">
                <a:avLst/>
              </a:prstGeom>
              <a:noFill/>
              <a:ln w="19050" cap="flat" cmpd="sng" algn="ctr">
                <a:solidFill>
                  <a:srgbClr val="5B9BD5"/>
                </a:solidFill>
                <a:prstDash val="solid"/>
                <a:miter lim="800000"/>
                <a:headEnd type="triangle"/>
                <a:tailEnd type="triangle"/>
              </a:ln>
              <a:effectLst/>
            </p:spPr>
          </p:cxnSp>
          <p:cxnSp>
            <p:nvCxnSpPr>
              <p:cNvPr id="44" name="Curved Connector 43"/>
              <p:cNvCxnSpPr>
                <a:stCxn id="27" idx="0"/>
                <a:endCxn id="29" idx="2"/>
              </p:cNvCxnSpPr>
              <p:nvPr/>
            </p:nvCxnSpPr>
            <p:spPr>
              <a:xfrm rot="5400000" flipH="1" flipV="1">
                <a:off x="6025045" y="3132420"/>
                <a:ext cx="351437" cy="576573"/>
              </a:xfrm>
              <a:prstGeom prst="curvedConnector2">
                <a:avLst/>
              </a:prstGeom>
              <a:noFill/>
              <a:ln w="19050" cap="flat" cmpd="sng" algn="ctr">
                <a:solidFill>
                  <a:srgbClr val="5B9BD5"/>
                </a:solidFill>
                <a:prstDash val="solid"/>
                <a:miter lim="800000"/>
                <a:headEnd type="triangle"/>
                <a:tailEnd type="triangle"/>
              </a:ln>
              <a:effectLst/>
            </p:spPr>
          </p:cxnSp>
          <p:cxnSp>
            <p:nvCxnSpPr>
              <p:cNvPr id="45" name="Curved Connector 44"/>
              <p:cNvCxnSpPr>
                <a:endCxn id="26" idx="7"/>
              </p:cNvCxnSpPr>
              <p:nvPr/>
            </p:nvCxnSpPr>
            <p:spPr>
              <a:xfrm rot="10800000" flipV="1">
                <a:off x="4702023" y="3607610"/>
                <a:ext cx="1151260" cy="249444"/>
              </a:xfrm>
              <a:prstGeom prst="curvedConnector2">
                <a:avLst/>
              </a:prstGeom>
              <a:noFill/>
              <a:ln w="19050" cap="flat" cmpd="sng" algn="ctr">
                <a:solidFill>
                  <a:srgbClr val="5B9BD5"/>
                </a:solidFill>
                <a:prstDash val="solid"/>
                <a:miter lim="800000"/>
                <a:headEnd type="triangle"/>
                <a:tailEnd type="triangle"/>
              </a:ln>
              <a:effectLst/>
            </p:spPr>
          </p:cxnSp>
          <p:cxnSp>
            <p:nvCxnSpPr>
              <p:cNvPr id="46" name="Curved Connector 45"/>
              <p:cNvCxnSpPr>
                <a:stCxn id="25" idx="0"/>
              </p:cNvCxnSpPr>
              <p:nvPr/>
            </p:nvCxnSpPr>
            <p:spPr>
              <a:xfrm rot="16200000" flipV="1">
                <a:off x="2873690" y="2175388"/>
                <a:ext cx="2264030" cy="966551"/>
              </a:xfrm>
              <a:prstGeom prst="curvedConnector2">
                <a:avLst/>
              </a:prstGeom>
              <a:noFill/>
              <a:ln w="19050" cap="flat" cmpd="sng" algn="ctr">
                <a:solidFill>
                  <a:srgbClr val="5B9BD5"/>
                </a:solidFill>
                <a:prstDash val="solid"/>
                <a:miter lim="800000"/>
                <a:headEnd type="triangle"/>
                <a:tailEnd type="triangle"/>
              </a:ln>
              <a:effectLst/>
            </p:spPr>
          </p:cxnSp>
          <p:cxnSp>
            <p:nvCxnSpPr>
              <p:cNvPr id="47" name="Curved Connector 46"/>
              <p:cNvCxnSpPr>
                <a:stCxn id="32" idx="0"/>
              </p:cNvCxnSpPr>
              <p:nvPr/>
            </p:nvCxnSpPr>
            <p:spPr>
              <a:xfrm rot="16200000" flipV="1">
                <a:off x="6949939" y="3018823"/>
                <a:ext cx="1779057" cy="1996249"/>
              </a:xfrm>
              <a:prstGeom prst="curvedConnector2">
                <a:avLst/>
              </a:prstGeom>
              <a:noFill/>
              <a:ln w="19050" cap="flat" cmpd="sng" algn="ctr">
                <a:solidFill>
                  <a:srgbClr val="5B9BD5"/>
                </a:solidFill>
                <a:prstDash val="solid"/>
                <a:miter lim="800000"/>
                <a:headEnd type="triangle"/>
                <a:tailEnd type="triangle"/>
              </a:ln>
              <a:effectLst/>
            </p:spPr>
          </p:cxnSp>
          <p:cxnSp>
            <p:nvCxnSpPr>
              <p:cNvPr id="48" name="Curved Connector 47"/>
              <p:cNvCxnSpPr>
                <a:stCxn id="32" idx="2"/>
                <a:endCxn id="27" idx="4"/>
              </p:cNvCxnSpPr>
              <p:nvPr/>
            </p:nvCxnSpPr>
            <p:spPr>
              <a:xfrm rot="10800000">
                <a:off x="5912478" y="3763849"/>
                <a:ext cx="2841401" cy="1226340"/>
              </a:xfrm>
              <a:prstGeom prst="curvedConnector2">
                <a:avLst/>
              </a:prstGeom>
              <a:noFill/>
              <a:ln w="19050" cap="flat" cmpd="sng" algn="ctr">
                <a:solidFill>
                  <a:srgbClr val="5B9BD5"/>
                </a:solidFill>
                <a:prstDash val="solid"/>
                <a:miter lim="800000"/>
                <a:headEnd type="triangle"/>
                <a:tailEnd type="triangle"/>
              </a:ln>
              <a:effectLst/>
            </p:spPr>
          </p:cxnSp>
          <p:cxnSp>
            <p:nvCxnSpPr>
              <p:cNvPr id="49" name="Curved Connector 48"/>
              <p:cNvCxnSpPr>
                <a:stCxn id="32" idx="2"/>
                <a:endCxn id="26" idx="5"/>
              </p:cNvCxnSpPr>
              <p:nvPr/>
            </p:nvCxnSpPr>
            <p:spPr>
              <a:xfrm rot="10800000">
                <a:off x="4702024" y="3975441"/>
                <a:ext cx="4051855" cy="1014748"/>
              </a:xfrm>
              <a:prstGeom prst="curvedConnector2">
                <a:avLst/>
              </a:prstGeom>
              <a:noFill/>
              <a:ln w="19050" cap="flat" cmpd="sng" algn="ctr">
                <a:solidFill>
                  <a:srgbClr val="5B9BD5"/>
                </a:solidFill>
                <a:prstDash val="solid"/>
                <a:miter lim="800000"/>
                <a:headEnd type="triangle"/>
                <a:tailEnd type="triangle"/>
              </a:ln>
              <a:effectLst/>
            </p:spPr>
          </p:cxnSp>
          <p:cxnSp>
            <p:nvCxnSpPr>
              <p:cNvPr id="50" name="Curved Connector 49"/>
              <p:cNvCxnSpPr/>
              <p:nvPr/>
            </p:nvCxnSpPr>
            <p:spPr>
              <a:xfrm rot="10800000">
                <a:off x="6469760" y="3470879"/>
                <a:ext cx="2284118" cy="1492488"/>
              </a:xfrm>
              <a:prstGeom prst="curvedConnector2">
                <a:avLst/>
              </a:prstGeom>
              <a:noFill/>
              <a:ln w="19050" cap="flat" cmpd="sng" algn="ctr">
                <a:solidFill>
                  <a:srgbClr val="5B9BD5"/>
                </a:solidFill>
                <a:prstDash val="solid"/>
                <a:miter lim="800000"/>
                <a:headEnd type="triangle"/>
                <a:tailEnd type="triangle"/>
              </a:ln>
              <a:effectLst/>
            </p:spPr>
          </p:cxnSp>
          <p:sp>
            <p:nvSpPr>
              <p:cNvPr id="51" name="Freeform 50"/>
              <p:cNvSpPr/>
              <p:nvPr/>
            </p:nvSpPr>
            <p:spPr>
              <a:xfrm>
                <a:off x="3395508" y="1614115"/>
                <a:ext cx="5382731" cy="3615298"/>
              </a:xfrm>
              <a:custGeom>
                <a:avLst/>
                <a:gdLst>
                  <a:gd name="connsiteX0" fmla="*/ 5434971 w 5434971"/>
                  <a:gd name="connsiteY0" fmla="*/ 3474720 h 3718096"/>
                  <a:gd name="connsiteX1" fmla="*/ 4385399 w 5434971"/>
                  <a:gd name="connsiteY1" fmla="*/ 3641697 h 3718096"/>
                  <a:gd name="connsiteX2" fmla="*/ 3057531 w 5434971"/>
                  <a:gd name="connsiteY2" fmla="*/ 3713259 h 3718096"/>
                  <a:gd name="connsiteX3" fmla="*/ 1538832 w 5434971"/>
                  <a:gd name="connsiteY3" fmla="*/ 3514476 h 3718096"/>
                  <a:gd name="connsiteX4" fmla="*/ 870922 w 5434971"/>
                  <a:gd name="connsiteY4" fmla="*/ 3124862 h 3718096"/>
                  <a:gd name="connsiteX5" fmla="*/ 473357 w 5434971"/>
                  <a:gd name="connsiteY5" fmla="*/ 2608027 h 3718096"/>
                  <a:gd name="connsiteX6" fmla="*/ 147354 w 5434971"/>
                  <a:gd name="connsiteY6" fmla="*/ 1598212 h 3718096"/>
                  <a:gd name="connsiteX7" fmla="*/ 4230 w 5434971"/>
                  <a:gd name="connsiteY7" fmla="*/ 675860 h 3718096"/>
                  <a:gd name="connsiteX8" fmla="*/ 51938 w 5434971"/>
                  <a:gd name="connsiteY8" fmla="*/ 0 h 3718096"/>
                  <a:gd name="connsiteX0" fmla="*/ 5434971 w 5434971"/>
                  <a:gd name="connsiteY0" fmla="*/ 3474720 h 3718096"/>
                  <a:gd name="connsiteX1" fmla="*/ 4385399 w 5434971"/>
                  <a:gd name="connsiteY1" fmla="*/ 3641697 h 3718096"/>
                  <a:gd name="connsiteX2" fmla="*/ 3057531 w 5434971"/>
                  <a:gd name="connsiteY2" fmla="*/ 3713259 h 3718096"/>
                  <a:gd name="connsiteX3" fmla="*/ 1538832 w 5434971"/>
                  <a:gd name="connsiteY3" fmla="*/ 3514476 h 3718096"/>
                  <a:gd name="connsiteX4" fmla="*/ 1125364 w 5434971"/>
                  <a:gd name="connsiteY4" fmla="*/ 2989690 h 3718096"/>
                  <a:gd name="connsiteX5" fmla="*/ 473357 w 5434971"/>
                  <a:gd name="connsiteY5" fmla="*/ 2608027 h 3718096"/>
                  <a:gd name="connsiteX6" fmla="*/ 147354 w 5434971"/>
                  <a:gd name="connsiteY6" fmla="*/ 1598212 h 3718096"/>
                  <a:gd name="connsiteX7" fmla="*/ 4230 w 5434971"/>
                  <a:gd name="connsiteY7" fmla="*/ 675860 h 3718096"/>
                  <a:gd name="connsiteX8" fmla="*/ 51938 w 5434971"/>
                  <a:gd name="connsiteY8" fmla="*/ 0 h 3718096"/>
                  <a:gd name="connsiteX0" fmla="*/ 5434971 w 5434971"/>
                  <a:gd name="connsiteY0" fmla="*/ 3474720 h 3725945"/>
                  <a:gd name="connsiteX1" fmla="*/ 4385399 w 5434971"/>
                  <a:gd name="connsiteY1" fmla="*/ 3641697 h 3725945"/>
                  <a:gd name="connsiteX2" fmla="*/ 3057531 w 5434971"/>
                  <a:gd name="connsiteY2" fmla="*/ 3713259 h 3725945"/>
                  <a:gd name="connsiteX3" fmla="*/ 1920494 w 5434971"/>
                  <a:gd name="connsiteY3" fmla="*/ 3387255 h 3725945"/>
                  <a:gd name="connsiteX4" fmla="*/ 1125364 w 5434971"/>
                  <a:gd name="connsiteY4" fmla="*/ 2989690 h 3725945"/>
                  <a:gd name="connsiteX5" fmla="*/ 473357 w 5434971"/>
                  <a:gd name="connsiteY5" fmla="*/ 2608027 h 3725945"/>
                  <a:gd name="connsiteX6" fmla="*/ 147354 w 5434971"/>
                  <a:gd name="connsiteY6" fmla="*/ 1598212 h 3725945"/>
                  <a:gd name="connsiteX7" fmla="*/ 4230 w 5434971"/>
                  <a:gd name="connsiteY7" fmla="*/ 675860 h 3725945"/>
                  <a:gd name="connsiteX8" fmla="*/ 51938 w 5434971"/>
                  <a:gd name="connsiteY8" fmla="*/ 0 h 3725945"/>
                  <a:gd name="connsiteX0" fmla="*/ 5434971 w 5434971"/>
                  <a:gd name="connsiteY0" fmla="*/ 3474720 h 3644213"/>
                  <a:gd name="connsiteX1" fmla="*/ 4385399 w 5434971"/>
                  <a:gd name="connsiteY1" fmla="*/ 3641697 h 3644213"/>
                  <a:gd name="connsiteX2" fmla="*/ 3200654 w 5434971"/>
                  <a:gd name="connsiteY2" fmla="*/ 3562185 h 3644213"/>
                  <a:gd name="connsiteX3" fmla="*/ 1920494 w 5434971"/>
                  <a:gd name="connsiteY3" fmla="*/ 3387255 h 3644213"/>
                  <a:gd name="connsiteX4" fmla="*/ 1125364 w 5434971"/>
                  <a:gd name="connsiteY4" fmla="*/ 2989690 h 3644213"/>
                  <a:gd name="connsiteX5" fmla="*/ 473357 w 5434971"/>
                  <a:gd name="connsiteY5" fmla="*/ 2608027 h 3644213"/>
                  <a:gd name="connsiteX6" fmla="*/ 147354 w 5434971"/>
                  <a:gd name="connsiteY6" fmla="*/ 1598212 h 3644213"/>
                  <a:gd name="connsiteX7" fmla="*/ 4230 w 5434971"/>
                  <a:gd name="connsiteY7" fmla="*/ 675860 h 3644213"/>
                  <a:gd name="connsiteX8" fmla="*/ 51938 w 5434971"/>
                  <a:gd name="connsiteY8" fmla="*/ 0 h 3644213"/>
                  <a:gd name="connsiteX0" fmla="*/ 5434971 w 5434971"/>
                  <a:gd name="connsiteY0" fmla="*/ 3474720 h 3642454"/>
                  <a:gd name="connsiteX1" fmla="*/ 4385399 w 5434971"/>
                  <a:gd name="connsiteY1" fmla="*/ 3641697 h 3642454"/>
                  <a:gd name="connsiteX2" fmla="*/ 3208605 w 5434971"/>
                  <a:gd name="connsiteY2" fmla="*/ 3530379 h 3642454"/>
                  <a:gd name="connsiteX3" fmla="*/ 1920494 w 5434971"/>
                  <a:gd name="connsiteY3" fmla="*/ 3387255 h 3642454"/>
                  <a:gd name="connsiteX4" fmla="*/ 1125364 w 5434971"/>
                  <a:gd name="connsiteY4" fmla="*/ 2989690 h 3642454"/>
                  <a:gd name="connsiteX5" fmla="*/ 473357 w 5434971"/>
                  <a:gd name="connsiteY5" fmla="*/ 2608027 h 3642454"/>
                  <a:gd name="connsiteX6" fmla="*/ 147354 w 5434971"/>
                  <a:gd name="connsiteY6" fmla="*/ 1598212 h 3642454"/>
                  <a:gd name="connsiteX7" fmla="*/ 4230 w 5434971"/>
                  <a:gd name="connsiteY7" fmla="*/ 675860 h 3642454"/>
                  <a:gd name="connsiteX8" fmla="*/ 51938 w 5434971"/>
                  <a:gd name="connsiteY8" fmla="*/ 0 h 3642454"/>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473357 w 5434971"/>
                  <a:gd name="connsiteY5" fmla="*/ 2608027 h 3648608"/>
                  <a:gd name="connsiteX6" fmla="*/ 147354 w 5434971"/>
                  <a:gd name="connsiteY6" fmla="*/ 1598212 h 3648608"/>
                  <a:gd name="connsiteX7" fmla="*/ 4230 w 5434971"/>
                  <a:gd name="connsiteY7" fmla="*/ 675860 h 3648608"/>
                  <a:gd name="connsiteX8" fmla="*/ 51938 w 5434971"/>
                  <a:gd name="connsiteY8" fmla="*/ 0 h 3648608"/>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560822 w 5434971"/>
                  <a:gd name="connsiteY5" fmla="*/ 2480806 h 3648608"/>
                  <a:gd name="connsiteX6" fmla="*/ 147354 w 5434971"/>
                  <a:gd name="connsiteY6" fmla="*/ 1598212 h 3648608"/>
                  <a:gd name="connsiteX7" fmla="*/ 4230 w 5434971"/>
                  <a:gd name="connsiteY7" fmla="*/ 675860 h 3648608"/>
                  <a:gd name="connsiteX8" fmla="*/ 51938 w 5434971"/>
                  <a:gd name="connsiteY8" fmla="*/ 0 h 3648608"/>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672141 w 5434971"/>
                  <a:gd name="connsiteY5" fmla="*/ 2433098 h 3648608"/>
                  <a:gd name="connsiteX6" fmla="*/ 147354 w 5434971"/>
                  <a:gd name="connsiteY6" fmla="*/ 1598212 h 3648608"/>
                  <a:gd name="connsiteX7" fmla="*/ 4230 w 5434971"/>
                  <a:gd name="connsiteY7" fmla="*/ 675860 h 3648608"/>
                  <a:gd name="connsiteX8" fmla="*/ 51938 w 5434971"/>
                  <a:gd name="connsiteY8" fmla="*/ 0 h 3648608"/>
                  <a:gd name="connsiteX0" fmla="*/ 5438544 w 5438544"/>
                  <a:gd name="connsiteY0" fmla="*/ 3474720 h 3648608"/>
                  <a:gd name="connsiteX1" fmla="*/ 4388972 w 5438544"/>
                  <a:gd name="connsiteY1" fmla="*/ 3641697 h 3648608"/>
                  <a:gd name="connsiteX2" fmla="*/ 3307594 w 5438544"/>
                  <a:gd name="connsiteY2" fmla="*/ 3593989 h 3648608"/>
                  <a:gd name="connsiteX3" fmla="*/ 1924067 w 5438544"/>
                  <a:gd name="connsiteY3" fmla="*/ 3387255 h 3648608"/>
                  <a:gd name="connsiteX4" fmla="*/ 1128937 w 5438544"/>
                  <a:gd name="connsiteY4" fmla="*/ 2989690 h 3648608"/>
                  <a:gd name="connsiteX5" fmla="*/ 675714 w 5438544"/>
                  <a:gd name="connsiteY5" fmla="*/ 2433098 h 3648608"/>
                  <a:gd name="connsiteX6" fmla="*/ 206586 w 5438544"/>
                  <a:gd name="connsiteY6" fmla="*/ 1566406 h 3648608"/>
                  <a:gd name="connsiteX7" fmla="*/ 7803 w 5438544"/>
                  <a:gd name="connsiteY7" fmla="*/ 675860 h 3648608"/>
                  <a:gd name="connsiteX8" fmla="*/ 55511 w 5438544"/>
                  <a:gd name="connsiteY8" fmla="*/ 0 h 3648608"/>
                  <a:gd name="connsiteX0" fmla="*/ 5441775 w 5441775"/>
                  <a:gd name="connsiteY0" fmla="*/ 3474720 h 3648608"/>
                  <a:gd name="connsiteX1" fmla="*/ 4392203 w 5441775"/>
                  <a:gd name="connsiteY1" fmla="*/ 3641697 h 3648608"/>
                  <a:gd name="connsiteX2" fmla="*/ 3310825 w 5441775"/>
                  <a:gd name="connsiteY2" fmla="*/ 3593989 h 3648608"/>
                  <a:gd name="connsiteX3" fmla="*/ 1927298 w 5441775"/>
                  <a:gd name="connsiteY3" fmla="*/ 3387255 h 3648608"/>
                  <a:gd name="connsiteX4" fmla="*/ 1132168 w 5441775"/>
                  <a:gd name="connsiteY4" fmla="*/ 2989690 h 3648608"/>
                  <a:gd name="connsiteX5" fmla="*/ 678945 w 5441775"/>
                  <a:gd name="connsiteY5" fmla="*/ 2433098 h 3648608"/>
                  <a:gd name="connsiteX6" fmla="*/ 257525 w 5441775"/>
                  <a:gd name="connsiteY6" fmla="*/ 1550504 h 3648608"/>
                  <a:gd name="connsiteX7" fmla="*/ 11034 w 5441775"/>
                  <a:gd name="connsiteY7" fmla="*/ 675860 h 3648608"/>
                  <a:gd name="connsiteX8" fmla="*/ 58742 w 5441775"/>
                  <a:gd name="connsiteY8" fmla="*/ 0 h 3648608"/>
                  <a:gd name="connsiteX0" fmla="*/ 5400733 w 5400733"/>
                  <a:gd name="connsiteY0" fmla="*/ 3474720 h 3648608"/>
                  <a:gd name="connsiteX1" fmla="*/ 4351161 w 5400733"/>
                  <a:gd name="connsiteY1" fmla="*/ 3641697 h 3648608"/>
                  <a:gd name="connsiteX2" fmla="*/ 3269783 w 5400733"/>
                  <a:gd name="connsiteY2" fmla="*/ 3593989 h 3648608"/>
                  <a:gd name="connsiteX3" fmla="*/ 1886256 w 5400733"/>
                  <a:gd name="connsiteY3" fmla="*/ 3387255 h 3648608"/>
                  <a:gd name="connsiteX4" fmla="*/ 1091126 w 5400733"/>
                  <a:gd name="connsiteY4" fmla="*/ 2989690 h 3648608"/>
                  <a:gd name="connsiteX5" fmla="*/ 637903 w 5400733"/>
                  <a:gd name="connsiteY5" fmla="*/ 2433098 h 3648608"/>
                  <a:gd name="connsiteX6" fmla="*/ 216483 w 5400733"/>
                  <a:gd name="connsiteY6" fmla="*/ 1550504 h 3648608"/>
                  <a:gd name="connsiteX7" fmla="*/ 33602 w 5400733"/>
                  <a:gd name="connsiteY7" fmla="*/ 675860 h 3648608"/>
                  <a:gd name="connsiteX8" fmla="*/ 17700 w 5400733"/>
                  <a:gd name="connsiteY8" fmla="*/ 0 h 3648608"/>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1073124 w 5382731"/>
                  <a:gd name="connsiteY4" fmla="*/ 2957885 h 3616803"/>
                  <a:gd name="connsiteX5" fmla="*/ 619901 w 5382731"/>
                  <a:gd name="connsiteY5" fmla="*/ 2401293 h 3616803"/>
                  <a:gd name="connsiteX6" fmla="*/ 198481 w 5382731"/>
                  <a:gd name="connsiteY6" fmla="*/ 1518699 h 3616803"/>
                  <a:gd name="connsiteX7" fmla="*/ 15600 w 5382731"/>
                  <a:gd name="connsiteY7" fmla="*/ 644055 h 3616803"/>
                  <a:gd name="connsiteX8" fmla="*/ 31503 w 5382731"/>
                  <a:gd name="connsiteY8" fmla="*/ 0 h 3616803"/>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619901 w 5382731"/>
                  <a:gd name="connsiteY4" fmla="*/ 2401293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890245 w 5382731"/>
                  <a:gd name="connsiteY4" fmla="*/ 2639832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6803"/>
                  <a:gd name="connsiteX1" fmla="*/ 4333159 w 5382731"/>
                  <a:gd name="connsiteY1" fmla="*/ 3609892 h 3616803"/>
                  <a:gd name="connsiteX2" fmla="*/ 3084804 w 5382731"/>
                  <a:gd name="connsiteY2" fmla="*/ 3562184 h 3616803"/>
                  <a:gd name="connsiteX3" fmla="*/ 1868254 w 5382731"/>
                  <a:gd name="connsiteY3" fmla="*/ 3355450 h 3616803"/>
                  <a:gd name="connsiteX4" fmla="*/ 890245 w 5382731"/>
                  <a:gd name="connsiteY4" fmla="*/ 2639832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5298"/>
                  <a:gd name="connsiteX1" fmla="*/ 4333159 w 5382731"/>
                  <a:gd name="connsiteY1" fmla="*/ 3609892 h 3615298"/>
                  <a:gd name="connsiteX2" fmla="*/ 3052999 w 5382731"/>
                  <a:gd name="connsiteY2" fmla="*/ 3554232 h 3615298"/>
                  <a:gd name="connsiteX3" fmla="*/ 1868254 w 5382731"/>
                  <a:gd name="connsiteY3" fmla="*/ 3355450 h 3615298"/>
                  <a:gd name="connsiteX4" fmla="*/ 890245 w 5382731"/>
                  <a:gd name="connsiteY4" fmla="*/ 2639832 h 3615298"/>
                  <a:gd name="connsiteX5" fmla="*/ 198481 w 5382731"/>
                  <a:gd name="connsiteY5" fmla="*/ 1518699 h 3615298"/>
                  <a:gd name="connsiteX6" fmla="*/ 15600 w 5382731"/>
                  <a:gd name="connsiteY6" fmla="*/ 644055 h 3615298"/>
                  <a:gd name="connsiteX7" fmla="*/ 31503 w 5382731"/>
                  <a:gd name="connsiteY7" fmla="*/ 0 h 36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2731" h="3615298">
                    <a:moveTo>
                      <a:pt x="5382731" y="3442915"/>
                    </a:moveTo>
                    <a:cubicBezTo>
                      <a:pt x="5056065" y="3506525"/>
                      <a:pt x="4721448" y="3591339"/>
                      <a:pt x="4333159" y="3609892"/>
                    </a:cubicBezTo>
                    <a:cubicBezTo>
                      <a:pt x="3944870" y="3628445"/>
                      <a:pt x="3463817" y="3596639"/>
                      <a:pt x="3052999" y="3554232"/>
                    </a:cubicBezTo>
                    <a:cubicBezTo>
                      <a:pt x="2642181" y="3511825"/>
                      <a:pt x="2228713" y="3507850"/>
                      <a:pt x="1868254" y="3355450"/>
                    </a:cubicBezTo>
                    <a:cubicBezTo>
                      <a:pt x="1507795" y="3203050"/>
                      <a:pt x="1168540" y="2945957"/>
                      <a:pt x="890245" y="2639832"/>
                    </a:cubicBezTo>
                    <a:cubicBezTo>
                      <a:pt x="611950" y="2333707"/>
                      <a:pt x="344255" y="1851328"/>
                      <a:pt x="198481" y="1518699"/>
                    </a:cubicBezTo>
                    <a:cubicBezTo>
                      <a:pt x="52707" y="1186070"/>
                      <a:pt x="43430" y="897172"/>
                      <a:pt x="15600" y="644055"/>
                    </a:cubicBezTo>
                    <a:cubicBezTo>
                      <a:pt x="-12230" y="390939"/>
                      <a:pt x="-303" y="204745"/>
                      <a:pt x="31503" y="0"/>
                    </a:cubicBezTo>
                  </a:path>
                </a:pathLst>
              </a:custGeom>
              <a:noFill/>
              <a:ln w="19050" cap="flat" cmpd="sng" algn="ctr">
                <a:solidFill>
                  <a:srgbClr val="5B9BD5"/>
                </a:solidFill>
                <a:prstDash val="solid"/>
                <a:miter lim="800000"/>
                <a:headEnd type="triangle"/>
                <a:tailEnd type="triangle"/>
              </a:ln>
              <a:effectLst/>
            </p:spPr>
            <p:txBody>
              <a:bodyPr rtlCol="0" anchor="ctr"/>
              <a:lstStyle/>
              <a:p>
                <a:pPr algn="ctr" fontAlgn="auto">
                  <a:spcBef>
                    <a:spcPts val="0"/>
                  </a:spcBef>
                  <a:spcAft>
                    <a:spcPts val="0"/>
                  </a:spcAft>
                  <a:defRPr/>
                </a:pPr>
                <a:endParaRPr lang="en-US" kern="0">
                  <a:solidFill>
                    <a:prstClr val="black"/>
                  </a:solidFill>
                  <a:latin typeface="Calibri" panose="020F0502020204030204"/>
                </a:endParaRPr>
              </a:p>
            </p:txBody>
          </p:sp>
          <p:sp>
            <p:nvSpPr>
              <p:cNvPr id="52" name="Freeform 51"/>
              <p:cNvSpPr/>
              <p:nvPr/>
            </p:nvSpPr>
            <p:spPr>
              <a:xfrm>
                <a:off x="3711757" y="2560320"/>
                <a:ext cx="200285" cy="1200646"/>
              </a:xfrm>
              <a:custGeom>
                <a:avLst/>
                <a:gdLst>
                  <a:gd name="connsiteX0" fmla="*/ 128723 w 128723"/>
                  <a:gd name="connsiteY0" fmla="*/ 1049572 h 1049572"/>
                  <a:gd name="connsiteX1" fmla="*/ 73064 w 128723"/>
                  <a:gd name="connsiteY1" fmla="*/ 803082 h 1049572"/>
                  <a:gd name="connsiteX2" fmla="*/ 9453 w 128723"/>
                  <a:gd name="connsiteY2" fmla="*/ 341906 h 1049572"/>
                  <a:gd name="connsiteX3" fmla="*/ 1502 w 128723"/>
                  <a:gd name="connsiteY3" fmla="*/ 0 h 1049572"/>
                  <a:gd name="connsiteX0" fmla="*/ 184382 w 184382"/>
                  <a:gd name="connsiteY0" fmla="*/ 1184744 h 1184744"/>
                  <a:gd name="connsiteX1" fmla="*/ 73064 w 184382"/>
                  <a:gd name="connsiteY1" fmla="*/ 803082 h 1184744"/>
                  <a:gd name="connsiteX2" fmla="*/ 9453 w 184382"/>
                  <a:gd name="connsiteY2" fmla="*/ 341906 h 1184744"/>
                  <a:gd name="connsiteX3" fmla="*/ 1502 w 184382"/>
                  <a:gd name="connsiteY3" fmla="*/ 0 h 1184744"/>
                  <a:gd name="connsiteX0" fmla="*/ 176431 w 176431"/>
                  <a:gd name="connsiteY0" fmla="*/ 1160890 h 1160890"/>
                  <a:gd name="connsiteX1" fmla="*/ 73064 w 176431"/>
                  <a:gd name="connsiteY1" fmla="*/ 803082 h 1160890"/>
                  <a:gd name="connsiteX2" fmla="*/ 9453 w 176431"/>
                  <a:gd name="connsiteY2" fmla="*/ 341906 h 1160890"/>
                  <a:gd name="connsiteX3" fmla="*/ 1502 w 176431"/>
                  <a:gd name="connsiteY3" fmla="*/ 0 h 1160890"/>
                  <a:gd name="connsiteX0" fmla="*/ 200285 w 200285"/>
                  <a:gd name="connsiteY0" fmla="*/ 1200646 h 1200646"/>
                  <a:gd name="connsiteX1" fmla="*/ 73064 w 200285"/>
                  <a:gd name="connsiteY1" fmla="*/ 803082 h 1200646"/>
                  <a:gd name="connsiteX2" fmla="*/ 9453 w 200285"/>
                  <a:gd name="connsiteY2" fmla="*/ 341906 h 1200646"/>
                  <a:gd name="connsiteX3" fmla="*/ 1502 w 200285"/>
                  <a:gd name="connsiteY3" fmla="*/ 0 h 1200646"/>
                </a:gdLst>
                <a:ahLst/>
                <a:cxnLst>
                  <a:cxn ang="0">
                    <a:pos x="connsiteX0" y="connsiteY0"/>
                  </a:cxn>
                  <a:cxn ang="0">
                    <a:pos x="connsiteX1" y="connsiteY1"/>
                  </a:cxn>
                  <a:cxn ang="0">
                    <a:pos x="connsiteX2" y="connsiteY2"/>
                  </a:cxn>
                  <a:cxn ang="0">
                    <a:pos x="connsiteX3" y="connsiteY3"/>
                  </a:cxn>
                </a:cxnLst>
                <a:rect l="l" t="t" r="r" b="b"/>
                <a:pathLst>
                  <a:path w="200285" h="1200646">
                    <a:moveTo>
                      <a:pt x="200285" y="1200646"/>
                    </a:moveTo>
                    <a:cubicBezTo>
                      <a:pt x="182394" y="1136373"/>
                      <a:pt x="104869" y="946205"/>
                      <a:pt x="73064" y="803082"/>
                    </a:cubicBezTo>
                    <a:cubicBezTo>
                      <a:pt x="41259" y="659959"/>
                      <a:pt x="21380" y="475753"/>
                      <a:pt x="9453" y="341906"/>
                    </a:cubicBezTo>
                    <a:cubicBezTo>
                      <a:pt x="-2474" y="208059"/>
                      <a:pt x="-486" y="104029"/>
                      <a:pt x="1502" y="0"/>
                    </a:cubicBezTo>
                  </a:path>
                </a:pathLst>
              </a:custGeom>
              <a:noFill/>
              <a:ln w="19050" cap="flat" cmpd="sng" algn="ctr">
                <a:solidFill>
                  <a:srgbClr val="5B9BD5"/>
                </a:solidFill>
                <a:prstDash val="solid"/>
                <a:miter lim="800000"/>
                <a:headEnd type="none"/>
                <a:tailEnd type="triangle"/>
              </a:ln>
              <a:effectLst/>
            </p:spPr>
            <p:txBody>
              <a:bodyPr rtlCol="0" anchor="ctr"/>
              <a:lstStyle/>
              <a:p>
                <a:pPr algn="ctr" fontAlgn="auto">
                  <a:spcBef>
                    <a:spcPts val="0"/>
                  </a:spcBef>
                  <a:spcAft>
                    <a:spcPts val="0"/>
                  </a:spcAft>
                  <a:defRPr/>
                </a:pPr>
                <a:endParaRPr lang="en-US" kern="0">
                  <a:solidFill>
                    <a:prstClr val="black"/>
                  </a:solidFill>
                  <a:latin typeface="Calibri" panose="020F0502020204030204"/>
                </a:endParaRPr>
              </a:p>
            </p:txBody>
          </p:sp>
          <p:cxnSp>
            <p:nvCxnSpPr>
              <p:cNvPr id="53" name="Curved Connector 52"/>
              <p:cNvCxnSpPr>
                <a:stCxn id="6" idx="2"/>
                <a:endCxn id="8" idx="2"/>
              </p:cNvCxnSpPr>
              <p:nvPr/>
            </p:nvCxnSpPr>
            <p:spPr>
              <a:xfrm rot="10800000" flipV="1">
                <a:off x="3155324" y="1706450"/>
                <a:ext cx="12700" cy="1169831"/>
              </a:xfrm>
              <a:prstGeom prst="curvedConnector3">
                <a:avLst>
                  <a:gd name="adj1" fmla="val 1800000"/>
                </a:avLst>
              </a:prstGeom>
              <a:noFill/>
              <a:ln w="19050" cap="flat" cmpd="sng" algn="ctr">
                <a:solidFill>
                  <a:srgbClr val="70AD47"/>
                </a:solidFill>
                <a:prstDash val="solid"/>
                <a:miter lim="800000"/>
                <a:headEnd type="triangle"/>
                <a:tailEnd type="triangle"/>
              </a:ln>
              <a:effectLst/>
            </p:spPr>
          </p:cxnSp>
          <p:cxnSp>
            <p:nvCxnSpPr>
              <p:cNvPr id="54" name="Curved Connector 53"/>
              <p:cNvCxnSpPr>
                <a:stCxn id="6" idx="2"/>
                <a:endCxn id="21" idx="3"/>
              </p:cNvCxnSpPr>
              <p:nvPr/>
            </p:nvCxnSpPr>
            <p:spPr>
              <a:xfrm rot="10800000" flipH="1" flipV="1">
                <a:off x="3155323" y="1706451"/>
                <a:ext cx="5727713" cy="3418432"/>
              </a:xfrm>
              <a:prstGeom prst="curvedConnector4">
                <a:avLst>
                  <a:gd name="adj1" fmla="val -6490"/>
                  <a:gd name="adj2" fmla="val 107405"/>
                </a:avLst>
              </a:prstGeom>
              <a:noFill/>
              <a:ln w="19050" cap="flat" cmpd="sng" algn="ctr">
                <a:solidFill>
                  <a:srgbClr val="70AD47"/>
                </a:solidFill>
                <a:prstDash val="solid"/>
                <a:miter lim="800000"/>
                <a:headEnd type="triangle"/>
                <a:tailEnd type="triangle"/>
              </a:ln>
              <a:effectLst/>
            </p:spPr>
          </p:cxnSp>
          <p:sp>
            <p:nvSpPr>
              <p:cNvPr id="55" name="Freeform 54"/>
              <p:cNvSpPr/>
              <p:nvPr/>
            </p:nvSpPr>
            <p:spPr>
              <a:xfrm>
                <a:off x="3244132" y="1789043"/>
                <a:ext cx="262393" cy="588397"/>
              </a:xfrm>
              <a:custGeom>
                <a:avLst/>
                <a:gdLst>
                  <a:gd name="connsiteX0" fmla="*/ 0 w 262393"/>
                  <a:gd name="connsiteY0" fmla="*/ 0 h 588397"/>
                  <a:gd name="connsiteX1" fmla="*/ 47708 w 262393"/>
                  <a:gd name="connsiteY1" fmla="*/ 166978 h 588397"/>
                  <a:gd name="connsiteX2" fmla="*/ 159026 w 262393"/>
                  <a:gd name="connsiteY2" fmla="*/ 437322 h 588397"/>
                  <a:gd name="connsiteX3" fmla="*/ 262393 w 262393"/>
                  <a:gd name="connsiteY3" fmla="*/ 588397 h 588397"/>
                </a:gdLst>
                <a:ahLst/>
                <a:cxnLst>
                  <a:cxn ang="0">
                    <a:pos x="connsiteX0" y="connsiteY0"/>
                  </a:cxn>
                  <a:cxn ang="0">
                    <a:pos x="connsiteX1" y="connsiteY1"/>
                  </a:cxn>
                  <a:cxn ang="0">
                    <a:pos x="connsiteX2" y="connsiteY2"/>
                  </a:cxn>
                  <a:cxn ang="0">
                    <a:pos x="connsiteX3" y="connsiteY3"/>
                  </a:cxn>
                </a:cxnLst>
                <a:rect l="l" t="t" r="r" b="b"/>
                <a:pathLst>
                  <a:path w="262393" h="588397">
                    <a:moveTo>
                      <a:pt x="0" y="0"/>
                    </a:moveTo>
                    <a:cubicBezTo>
                      <a:pt x="10602" y="47045"/>
                      <a:pt x="21204" y="94091"/>
                      <a:pt x="47708" y="166978"/>
                    </a:cubicBezTo>
                    <a:cubicBezTo>
                      <a:pt x="74212" y="239865"/>
                      <a:pt x="123245" y="367086"/>
                      <a:pt x="159026" y="437322"/>
                    </a:cubicBezTo>
                    <a:cubicBezTo>
                      <a:pt x="194807" y="507558"/>
                      <a:pt x="228600" y="547977"/>
                      <a:pt x="262393" y="588397"/>
                    </a:cubicBezTo>
                  </a:path>
                </a:pathLst>
              </a:custGeom>
              <a:noFill/>
              <a:ln w="19050" cap="flat" cmpd="sng" algn="ctr">
                <a:solidFill>
                  <a:srgbClr val="70AD47"/>
                </a:solidFill>
                <a:prstDash val="solid"/>
                <a:miter lim="800000"/>
                <a:headEnd type="triangle"/>
                <a:tailEnd type="triangle"/>
              </a:ln>
              <a:effectLst/>
            </p:spPr>
            <p:txBody>
              <a:bodyPr rtlCol="0" anchor="ctr"/>
              <a:lstStyle/>
              <a:p>
                <a:pPr algn="ctr" fontAlgn="auto">
                  <a:spcBef>
                    <a:spcPts val="0"/>
                  </a:spcBef>
                  <a:spcAft>
                    <a:spcPts val="0"/>
                  </a:spcAft>
                  <a:defRPr/>
                </a:pPr>
                <a:endParaRPr lang="en-US" kern="0">
                  <a:solidFill>
                    <a:prstClr val="black"/>
                  </a:solidFill>
                  <a:latin typeface="Calibri" panose="020F0502020204030204"/>
                </a:endParaRPr>
              </a:p>
            </p:txBody>
          </p:sp>
          <p:cxnSp>
            <p:nvCxnSpPr>
              <p:cNvPr id="56" name="Curved Connector 55"/>
              <p:cNvCxnSpPr>
                <a:stCxn id="6" idx="6"/>
              </p:cNvCxnSpPr>
              <p:nvPr/>
            </p:nvCxnSpPr>
            <p:spPr>
              <a:xfrm>
                <a:off x="3322749" y="1706451"/>
                <a:ext cx="1343695" cy="1722548"/>
              </a:xfrm>
              <a:prstGeom prst="curvedConnector2">
                <a:avLst/>
              </a:prstGeom>
              <a:noFill/>
              <a:ln w="19050" cap="flat" cmpd="sng" algn="ctr">
                <a:solidFill>
                  <a:srgbClr val="70AD47"/>
                </a:solidFill>
                <a:prstDash val="solid"/>
                <a:miter lim="800000"/>
                <a:headEnd type="triangle"/>
                <a:tailEnd type="triangle"/>
              </a:ln>
              <a:effectLst/>
            </p:spPr>
          </p:cxnSp>
          <p:cxnSp>
            <p:nvCxnSpPr>
              <p:cNvPr id="57" name="Curved Connector 56"/>
              <p:cNvCxnSpPr>
                <a:stCxn id="9" idx="3"/>
                <a:endCxn id="8" idx="5"/>
              </p:cNvCxnSpPr>
              <p:nvPr/>
            </p:nvCxnSpPr>
            <p:spPr>
              <a:xfrm rot="5400000" flipH="1">
                <a:off x="3514859" y="2718847"/>
                <a:ext cx="334851" cy="768109"/>
              </a:xfrm>
              <a:prstGeom prst="curvedConnector3">
                <a:avLst>
                  <a:gd name="adj1" fmla="val -75592"/>
                </a:avLst>
              </a:prstGeom>
              <a:noFill/>
              <a:ln w="19050" cap="flat" cmpd="sng" algn="ctr">
                <a:solidFill>
                  <a:srgbClr val="70AD47"/>
                </a:solidFill>
                <a:prstDash val="solid"/>
                <a:miter lim="800000"/>
                <a:headEnd type="triangle"/>
                <a:tailEnd type="triangle"/>
              </a:ln>
              <a:effectLst/>
            </p:spPr>
          </p:cxnSp>
          <p:cxnSp>
            <p:nvCxnSpPr>
              <p:cNvPr id="58" name="Curved Connector 57"/>
              <p:cNvCxnSpPr>
                <a:stCxn id="7" idx="4"/>
                <a:endCxn id="9" idx="2"/>
              </p:cNvCxnSpPr>
              <p:nvPr/>
            </p:nvCxnSpPr>
            <p:spPr>
              <a:xfrm rot="16200000" flipH="1">
                <a:off x="3455830" y="2625143"/>
                <a:ext cx="727658" cy="444321"/>
              </a:xfrm>
              <a:prstGeom prst="curvedConnector2">
                <a:avLst/>
              </a:prstGeom>
              <a:noFill/>
              <a:ln w="19050" cap="flat" cmpd="sng" algn="ctr">
                <a:solidFill>
                  <a:srgbClr val="70AD47"/>
                </a:solidFill>
                <a:prstDash val="solid"/>
                <a:miter lim="800000"/>
                <a:headEnd type="triangle"/>
                <a:tailEnd type="triangle"/>
              </a:ln>
              <a:effectLst/>
            </p:spPr>
          </p:cxnSp>
          <p:cxnSp>
            <p:nvCxnSpPr>
              <p:cNvPr id="59" name="Curved Connector 58"/>
              <p:cNvCxnSpPr>
                <a:stCxn id="10" idx="2"/>
                <a:endCxn id="9" idx="5"/>
              </p:cNvCxnSpPr>
              <p:nvPr/>
            </p:nvCxnSpPr>
            <p:spPr>
              <a:xfrm rot="10800000">
                <a:off x="4184726" y="3270327"/>
                <a:ext cx="398006" cy="268145"/>
              </a:xfrm>
              <a:prstGeom prst="curvedConnector2">
                <a:avLst/>
              </a:prstGeom>
              <a:noFill/>
              <a:ln w="19050" cap="flat" cmpd="sng" algn="ctr">
                <a:solidFill>
                  <a:srgbClr val="70AD47"/>
                </a:solidFill>
                <a:prstDash val="solid"/>
                <a:miter lim="800000"/>
                <a:headEnd type="triangle"/>
                <a:tailEnd type="triangle"/>
              </a:ln>
              <a:effectLst/>
            </p:spPr>
          </p:cxnSp>
          <p:cxnSp>
            <p:nvCxnSpPr>
              <p:cNvPr id="60" name="Curved Connector 59"/>
              <p:cNvCxnSpPr>
                <a:stCxn id="9" idx="4"/>
                <a:endCxn id="11" idx="2"/>
              </p:cNvCxnSpPr>
              <p:nvPr/>
            </p:nvCxnSpPr>
            <p:spPr>
              <a:xfrm rot="16200000" flipH="1">
                <a:off x="3906788" y="3513589"/>
                <a:ext cx="695064" cy="257575"/>
              </a:xfrm>
              <a:prstGeom prst="curvedConnector2">
                <a:avLst/>
              </a:prstGeom>
              <a:noFill/>
              <a:ln w="19050" cap="flat" cmpd="sng" algn="ctr">
                <a:solidFill>
                  <a:srgbClr val="70AD47"/>
                </a:solidFill>
                <a:prstDash val="solid"/>
                <a:miter lim="800000"/>
                <a:headEnd type="triangle"/>
                <a:tailEnd type="triangle"/>
              </a:ln>
              <a:effectLst/>
            </p:spPr>
          </p:cxnSp>
          <p:cxnSp>
            <p:nvCxnSpPr>
              <p:cNvPr id="61" name="Curved Connector 60"/>
              <p:cNvCxnSpPr>
                <a:stCxn id="10" idx="3"/>
                <a:endCxn id="8" idx="5"/>
              </p:cNvCxnSpPr>
              <p:nvPr/>
            </p:nvCxnSpPr>
            <p:spPr>
              <a:xfrm rot="5400000" flipH="1">
                <a:off x="3621646" y="2612060"/>
                <a:ext cx="662189" cy="1309021"/>
              </a:xfrm>
              <a:prstGeom prst="curvedConnector3">
                <a:avLst>
                  <a:gd name="adj1" fmla="val -27704"/>
                </a:avLst>
              </a:prstGeom>
              <a:noFill/>
              <a:ln w="19050" cap="flat" cmpd="sng" algn="ctr">
                <a:solidFill>
                  <a:srgbClr val="70AD47"/>
                </a:solidFill>
                <a:prstDash val="solid"/>
                <a:miter lim="800000"/>
                <a:headEnd type="triangle"/>
                <a:tailEnd type="triangle"/>
              </a:ln>
              <a:effectLst/>
            </p:spPr>
          </p:cxnSp>
          <p:cxnSp>
            <p:nvCxnSpPr>
              <p:cNvPr id="62" name="Curved Connector 61"/>
              <p:cNvCxnSpPr>
                <a:stCxn id="12" idx="6"/>
                <a:endCxn id="10" idx="6"/>
              </p:cNvCxnSpPr>
              <p:nvPr/>
            </p:nvCxnSpPr>
            <p:spPr>
              <a:xfrm flipV="1">
                <a:off x="4717958" y="3538471"/>
                <a:ext cx="32199" cy="522664"/>
              </a:xfrm>
              <a:prstGeom prst="curvedConnector3">
                <a:avLst>
                  <a:gd name="adj1" fmla="val 809960"/>
                </a:avLst>
              </a:prstGeom>
              <a:noFill/>
              <a:ln w="19050" cap="flat" cmpd="sng" algn="ctr">
                <a:solidFill>
                  <a:srgbClr val="70AD47"/>
                </a:solidFill>
                <a:prstDash val="solid"/>
                <a:miter lim="800000"/>
                <a:headEnd type="triangle"/>
                <a:tailEnd type="triangle"/>
              </a:ln>
              <a:effectLst/>
            </p:spPr>
          </p:cxnSp>
          <p:cxnSp>
            <p:nvCxnSpPr>
              <p:cNvPr id="63" name="Curved Connector 62"/>
              <p:cNvCxnSpPr>
                <a:stCxn id="11" idx="2"/>
                <a:endCxn id="8" idx="5"/>
              </p:cNvCxnSpPr>
              <p:nvPr/>
            </p:nvCxnSpPr>
            <p:spPr>
              <a:xfrm rot="10800000">
                <a:off x="3298230" y="2935475"/>
                <a:ext cx="1084878" cy="1054434"/>
              </a:xfrm>
              <a:prstGeom prst="curvedConnector2">
                <a:avLst/>
              </a:prstGeom>
              <a:noFill/>
              <a:ln w="19050" cap="flat" cmpd="sng" algn="ctr">
                <a:solidFill>
                  <a:srgbClr val="70AD47"/>
                </a:solidFill>
                <a:prstDash val="solid"/>
                <a:miter lim="800000"/>
                <a:headEnd type="triangle"/>
                <a:tailEnd type="triangle"/>
              </a:ln>
              <a:effectLst/>
            </p:spPr>
          </p:cxnSp>
          <p:cxnSp>
            <p:nvCxnSpPr>
              <p:cNvPr id="64" name="Curved Connector 63"/>
              <p:cNvCxnSpPr>
                <a:stCxn id="12" idx="6"/>
                <a:endCxn id="13" idx="4"/>
              </p:cNvCxnSpPr>
              <p:nvPr/>
            </p:nvCxnSpPr>
            <p:spPr>
              <a:xfrm flipV="1">
                <a:off x="4717958" y="3797118"/>
                <a:ext cx="1687135" cy="264017"/>
              </a:xfrm>
              <a:prstGeom prst="curvedConnector2">
                <a:avLst/>
              </a:prstGeom>
              <a:noFill/>
              <a:ln w="19050" cap="flat" cmpd="sng" algn="ctr">
                <a:solidFill>
                  <a:srgbClr val="70AD47"/>
                </a:solidFill>
                <a:prstDash val="solid"/>
                <a:miter lim="800000"/>
                <a:headEnd type="triangle"/>
                <a:tailEnd type="triangle"/>
              </a:ln>
              <a:effectLst/>
            </p:spPr>
          </p:cxnSp>
          <p:cxnSp>
            <p:nvCxnSpPr>
              <p:cNvPr id="65" name="Curved Connector 64"/>
              <p:cNvCxnSpPr>
                <a:stCxn id="10" idx="7"/>
                <a:endCxn id="13" idx="0"/>
              </p:cNvCxnSpPr>
              <p:nvPr/>
            </p:nvCxnSpPr>
            <p:spPr>
              <a:xfrm rot="16200000" flipH="1">
                <a:off x="5490157" y="2714758"/>
                <a:ext cx="150416" cy="1679455"/>
              </a:xfrm>
              <a:prstGeom prst="curvedConnector3">
                <a:avLst>
                  <a:gd name="adj1" fmla="val -168279"/>
                </a:avLst>
              </a:prstGeom>
              <a:noFill/>
              <a:ln w="19050" cap="flat" cmpd="sng" algn="ctr">
                <a:solidFill>
                  <a:srgbClr val="70AD47"/>
                </a:solidFill>
                <a:prstDash val="solid"/>
                <a:miter lim="800000"/>
                <a:headEnd type="triangle"/>
                <a:tailEnd type="triangle"/>
              </a:ln>
              <a:effectLst/>
            </p:spPr>
          </p:cxnSp>
          <p:cxnSp>
            <p:nvCxnSpPr>
              <p:cNvPr id="66" name="Curved Connector 65"/>
              <p:cNvCxnSpPr>
                <a:stCxn id="13" idx="0"/>
              </p:cNvCxnSpPr>
              <p:nvPr/>
            </p:nvCxnSpPr>
            <p:spPr>
              <a:xfrm rot="16200000" flipV="1">
                <a:off x="3910744" y="1135343"/>
                <a:ext cx="1919763" cy="3068937"/>
              </a:xfrm>
              <a:prstGeom prst="curvedConnector2">
                <a:avLst/>
              </a:prstGeom>
              <a:noFill/>
              <a:ln w="19050" cap="flat" cmpd="sng" algn="ctr">
                <a:solidFill>
                  <a:srgbClr val="70AD47"/>
                </a:solidFill>
                <a:prstDash val="solid"/>
                <a:miter lim="800000"/>
                <a:headEnd type="triangle"/>
                <a:tailEnd type="triangle"/>
              </a:ln>
              <a:effectLst/>
            </p:spPr>
          </p:cxnSp>
          <p:cxnSp>
            <p:nvCxnSpPr>
              <p:cNvPr id="67" name="Curved Connector 66"/>
              <p:cNvCxnSpPr>
                <a:endCxn id="31" idx="0"/>
              </p:cNvCxnSpPr>
              <p:nvPr/>
            </p:nvCxnSpPr>
            <p:spPr>
              <a:xfrm>
                <a:off x="6910604" y="3334903"/>
                <a:ext cx="2073483" cy="1479649"/>
              </a:xfrm>
              <a:prstGeom prst="curvedConnector2">
                <a:avLst/>
              </a:prstGeom>
              <a:noFill/>
              <a:ln w="19050" cap="flat" cmpd="sng" algn="ctr">
                <a:solidFill>
                  <a:srgbClr val="70AD47"/>
                </a:solidFill>
                <a:prstDash val="solid"/>
                <a:miter lim="800000"/>
                <a:headEnd type="triangle"/>
                <a:tailEnd type="triangle"/>
              </a:ln>
              <a:effectLst/>
            </p:spPr>
          </p:cxnSp>
          <p:cxnSp>
            <p:nvCxnSpPr>
              <p:cNvPr id="68" name="Curved Connector 67"/>
              <p:cNvCxnSpPr>
                <a:endCxn id="19" idx="5"/>
              </p:cNvCxnSpPr>
              <p:nvPr/>
            </p:nvCxnSpPr>
            <p:spPr>
              <a:xfrm flipV="1">
                <a:off x="4747297" y="3723768"/>
                <a:ext cx="2104112" cy="333779"/>
              </a:xfrm>
              <a:prstGeom prst="curvedConnector2">
                <a:avLst/>
              </a:prstGeom>
              <a:noFill/>
              <a:ln w="19050" cap="flat" cmpd="sng" algn="ctr">
                <a:solidFill>
                  <a:srgbClr val="70AD47"/>
                </a:solidFill>
                <a:prstDash val="solid"/>
                <a:miter lim="800000"/>
                <a:headEnd type="triangle"/>
                <a:tailEnd type="triangle"/>
              </a:ln>
              <a:effectLst/>
            </p:spPr>
          </p:cxnSp>
          <p:cxnSp>
            <p:nvCxnSpPr>
              <p:cNvPr id="69" name="Curved Connector 68"/>
              <p:cNvCxnSpPr>
                <a:stCxn id="31" idx="1"/>
                <a:endCxn id="20" idx="6"/>
              </p:cNvCxnSpPr>
              <p:nvPr/>
            </p:nvCxnSpPr>
            <p:spPr>
              <a:xfrm rot="16200000" flipV="1">
                <a:off x="7452573" y="3366751"/>
                <a:ext cx="1158934" cy="1785706"/>
              </a:xfrm>
              <a:prstGeom prst="curvedConnector2">
                <a:avLst/>
              </a:prstGeom>
              <a:noFill/>
              <a:ln w="19050" cap="flat" cmpd="sng" algn="ctr">
                <a:solidFill>
                  <a:srgbClr val="70AD47"/>
                </a:solidFill>
                <a:prstDash val="solid"/>
                <a:miter lim="800000"/>
                <a:headEnd type="triangle"/>
                <a:tailEnd type="triangle"/>
              </a:ln>
              <a:effectLst/>
            </p:spPr>
          </p:cxnSp>
        </p:grpSp>
      </p:grpSp>
      <p:pic>
        <p:nvPicPr>
          <p:cNvPr id="71" name="Picture 70"/>
          <p:cNvPicPr>
            <a:picLocks noChangeAspect="1"/>
          </p:cNvPicPr>
          <p:nvPr/>
        </p:nvPicPr>
        <p:blipFill>
          <a:blip r:embed="rId4" cstate="print"/>
          <a:stretch>
            <a:fillRect/>
          </a:stretch>
        </p:blipFill>
        <p:spPr>
          <a:xfrm>
            <a:off x="7015821" y="1218066"/>
            <a:ext cx="2908044" cy="1347333"/>
          </a:xfrm>
          <a:prstGeom prst="rect">
            <a:avLst/>
          </a:prstGeom>
        </p:spPr>
      </p:pic>
    </p:spTree>
    <p:extLst>
      <p:ext uri="{BB962C8B-B14F-4D97-AF65-F5344CB8AC3E}">
        <p14:creationId xmlns:p14="http://schemas.microsoft.com/office/powerpoint/2010/main" val="2561148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Drainage Database</a:t>
            </a:r>
            <a:endParaRPr lang="en-US" dirty="0"/>
          </a:p>
        </p:txBody>
      </p:sp>
      <p:sp>
        <p:nvSpPr>
          <p:cNvPr id="3" name="Content Placeholder 2"/>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CD32FE75-00F4-4727-BCFA-402911A3F44A}"/>
              </a:ext>
            </a:extLst>
          </p:cNvPr>
          <p:cNvGrpSpPr/>
          <p:nvPr/>
        </p:nvGrpSpPr>
        <p:grpSpPr>
          <a:xfrm>
            <a:off x="2337274" y="1443703"/>
            <a:ext cx="7517452" cy="5933121"/>
            <a:chOff x="18623721" y="10398682"/>
            <a:chExt cx="8254804" cy="7341013"/>
          </a:xfrm>
        </p:grpSpPr>
        <p:grpSp>
          <p:nvGrpSpPr>
            <p:cNvPr id="7" name="Group 6"/>
            <p:cNvGrpSpPr/>
            <p:nvPr/>
          </p:nvGrpSpPr>
          <p:grpSpPr>
            <a:xfrm>
              <a:off x="18687781" y="10573394"/>
              <a:ext cx="8190744" cy="5721052"/>
              <a:chOff x="18775280" y="10357076"/>
              <a:chExt cx="9242513" cy="5721052"/>
            </a:xfrm>
          </p:grpSpPr>
          <p:pic>
            <p:nvPicPr>
              <p:cNvPr id="13" name="Picture 12"/>
              <p:cNvPicPr>
                <a:picLocks noChangeAspect="1"/>
              </p:cNvPicPr>
              <p:nvPr/>
            </p:nvPicPr>
            <p:blipFill rotWithShape="1">
              <a:blip r:embed="rId2"/>
              <a:srcRect l="22241" t="37221" r="24319" b="19659"/>
              <a:stretch/>
            </p:blipFill>
            <p:spPr>
              <a:xfrm>
                <a:off x="19572609" y="11751458"/>
                <a:ext cx="7099216" cy="4000372"/>
              </a:xfrm>
              <a:prstGeom prst="rect">
                <a:avLst/>
              </a:prstGeom>
            </p:spPr>
          </p:pic>
          <p:sp>
            <p:nvSpPr>
              <p:cNvPr id="14" name="TextBox 13"/>
              <p:cNvSpPr txBox="1"/>
              <p:nvPr/>
            </p:nvSpPr>
            <p:spPr>
              <a:xfrm>
                <a:off x="18783562" y="10357076"/>
                <a:ext cx="2571971" cy="1673755"/>
              </a:xfrm>
              <a:prstGeom prst="rect">
                <a:avLst/>
              </a:prstGeom>
              <a:solidFill>
                <a:srgbClr val="FFFFFF">
                  <a:alpha val="60000"/>
                </a:srgbClr>
              </a:solidFill>
              <a:effectLst>
                <a:softEdge rad="63500"/>
              </a:effectLst>
            </p:spPr>
            <p:txBody>
              <a:bodyPr wrap="none" rtlCol="0">
                <a:spAutoFit/>
              </a:bodyPr>
              <a:lstStyle/>
              <a:p>
                <a:pPr algn="ctr"/>
                <a:r>
                  <a:rPr lang="en-US" sz="2400" dirty="0"/>
                  <a:t>SITE-YEARS OF </a:t>
                </a:r>
              </a:p>
              <a:p>
                <a:pPr algn="ctr"/>
                <a:r>
                  <a:rPr lang="en-US" sz="2800" dirty="0"/>
                  <a:t>YIELD</a:t>
                </a:r>
              </a:p>
              <a:p>
                <a:pPr algn="ctr"/>
                <a:r>
                  <a:rPr lang="en-US" sz="3600" b="1" dirty="0">
                    <a:latin typeface="Arial Black" panose="020B0A04020102020204" pitchFamily="34" charset="0"/>
                  </a:rPr>
                  <a:t>183</a:t>
                </a:r>
              </a:p>
            </p:txBody>
          </p:sp>
          <p:sp>
            <p:nvSpPr>
              <p:cNvPr id="15" name="TextBox 14"/>
              <p:cNvSpPr txBox="1"/>
              <p:nvPr/>
            </p:nvSpPr>
            <p:spPr>
              <a:xfrm>
                <a:off x="18775280" y="14403418"/>
                <a:ext cx="2588535" cy="1673755"/>
              </a:xfrm>
              <a:prstGeom prst="rect">
                <a:avLst/>
              </a:prstGeom>
              <a:solidFill>
                <a:srgbClr val="FFFFFF">
                  <a:alpha val="60000"/>
                </a:srgbClr>
              </a:solidFill>
              <a:effectLst>
                <a:softEdge rad="63500"/>
              </a:effectLst>
            </p:spPr>
            <p:txBody>
              <a:bodyPr wrap="none" rtlCol="0">
                <a:spAutoFit/>
              </a:bodyPr>
              <a:lstStyle/>
              <a:p>
                <a:pPr algn="ctr"/>
                <a:r>
                  <a:rPr lang="en-US" sz="2400" dirty="0"/>
                  <a:t>SITE-YEARS OF </a:t>
                </a:r>
              </a:p>
              <a:p>
                <a:pPr algn="ctr"/>
                <a:r>
                  <a:rPr lang="en-US" sz="2800" dirty="0"/>
                  <a:t>DRAIN FLOW</a:t>
                </a:r>
              </a:p>
              <a:p>
                <a:pPr algn="ctr"/>
                <a:r>
                  <a:rPr lang="en-US" sz="3600" b="1" dirty="0">
                    <a:latin typeface="Arial Black" panose="020B0A04020102020204" pitchFamily="34" charset="0"/>
                  </a:rPr>
                  <a:t>184</a:t>
                </a:r>
              </a:p>
            </p:txBody>
          </p:sp>
          <p:sp>
            <p:nvSpPr>
              <p:cNvPr id="16" name="TextBox 15"/>
              <p:cNvSpPr txBox="1"/>
              <p:nvPr/>
            </p:nvSpPr>
            <p:spPr>
              <a:xfrm>
                <a:off x="25079708" y="10412798"/>
                <a:ext cx="2708811" cy="1673755"/>
              </a:xfrm>
              <a:prstGeom prst="rect">
                <a:avLst/>
              </a:prstGeom>
              <a:solidFill>
                <a:srgbClr val="FFFFFF">
                  <a:alpha val="60000"/>
                </a:srgbClr>
              </a:solidFill>
              <a:effectLst>
                <a:softEdge rad="63500"/>
              </a:effectLst>
            </p:spPr>
            <p:txBody>
              <a:bodyPr wrap="none" rtlCol="0">
                <a:spAutoFit/>
              </a:bodyPr>
              <a:lstStyle/>
              <a:p>
                <a:pPr algn="ctr"/>
                <a:r>
                  <a:rPr lang="en-US" sz="2400" dirty="0"/>
                  <a:t>SITE-YEARS OF </a:t>
                </a:r>
              </a:p>
              <a:p>
                <a:pPr algn="ctr"/>
                <a:r>
                  <a:rPr lang="en-US" sz="2800" dirty="0"/>
                  <a:t>WATER TABLE</a:t>
                </a:r>
              </a:p>
              <a:p>
                <a:pPr algn="ctr"/>
                <a:r>
                  <a:rPr lang="en-US" sz="3600" b="1" dirty="0">
                    <a:latin typeface="Arial Black" panose="020B0A04020102020204" pitchFamily="34" charset="0"/>
                  </a:rPr>
                  <a:t>78</a:t>
                </a:r>
              </a:p>
            </p:txBody>
          </p:sp>
          <p:sp>
            <p:nvSpPr>
              <p:cNvPr id="17" name="TextBox 16"/>
              <p:cNvSpPr txBox="1"/>
              <p:nvPr/>
            </p:nvSpPr>
            <p:spPr>
              <a:xfrm>
                <a:off x="24850444" y="14404373"/>
                <a:ext cx="3167349" cy="1673755"/>
              </a:xfrm>
              <a:prstGeom prst="rect">
                <a:avLst/>
              </a:prstGeom>
              <a:solidFill>
                <a:srgbClr val="FFFFFF">
                  <a:alpha val="60000"/>
                </a:srgbClr>
              </a:solidFill>
              <a:effectLst>
                <a:softEdge rad="63500"/>
              </a:effectLst>
            </p:spPr>
            <p:txBody>
              <a:bodyPr wrap="none" rtlCol="0">
                <a:spAutoFit/>
              </a:bodyPr>
              <a:lstStyle/>
              <a:p>
                <a:pPr algn="ctr"/>
                <a:r>
                  <a:rPr lang="en-US" sz="2400" dirty="0"/>
                  <a:t>SITE-YEARS OF </a:t>
                </a:r>
              </a:p>
              <a:p>
                <a:pPr algn="ctr"/>
                <a:r>
                  <a:rPr lang="en-US" sz="2800" dirty="0"/>
                  <a:t>TILE DRAIN NO3</a:t>
                </a:r>
              </a:p>
              <a:p>
                <a:pPr algn="ctr"/>
                <a:r>
                  <a:rPr lang="en-US" sz="3600" b="1" dirty="0">
                    <a:latin typeface="Arial Black" panose="020B0A04020102020204" pitchFamily="34" charset="0"/>
                  </a:rPr>
                  <a:t>146</a:t>
                </a:r>
              </a:p>
            </p:txBody>
          </p:sp>
          <p:sp>
            <p:nvSpPr>
              <p:cNvPr id="18" name="TextBox 17"/>
              <p:cNvSpPr txBox="1"/>
              <p:nvPr/>
            </p:nvSpPr>
            <p:spPr>
              <a:xfrm>
                <a:off x="21318396" y="10358230"/>
                <a:ext cx="3607640" cy="1673755"/>
              </a:xfrm>
              <a:prstGeom prst="rect">
                <a:avLst/>
              </a:prstGeom>
              <a:solidFill>
                <a:srgbClr val="FFFFFF">
                  <a:alpha val="60000"/>
                </a:srgbClr>
              </a:solidFill>
              <a:effectLst>
                <a:softEdge rad="63500"/>
              </a:effectLst>
            </p:spPr>
            <p:txBody>
              <a:bodyPr wrap="none" rtlCol="0">
                <a:spAutoFit/>
              </a:bodyPr>
              <a:lstStyle/>
              <a:p>
                <a:pPr algn="ctr"/>
                <a:r>
                  <a:rPr lang="en-US" sz="2400" dirty="0"/>
                  <a:t>SITE-YEARS OF </a:t>
                </a:r>
              </a:p>
              <a:p>
                <a:pPr algn="ctr"/>
                <a:r>
                  <a:rPr lang="en-US" sz="2800" dirty="0"/>
                  <a:t>ON-SITE WEATHER</a:t>
                </a:r>
              </a:p>
              <a:p>
                <a:pPr algn="ctr"/>
                <a:r>
                  <a:rPr lang="en-US" sz="3600" b="1" dirty="0">
                    <a:latin typeface="Arial Black" panose="020B0A04020102020204" pitchFamily="34" charset="0"/>
                  </a:rPr>
                  <a:t>203</a:t>
                </a:r>
              </a:p>
            </p:txBody>
          </p:sp>
        </p:grpSp>
        <p:sp>
          <p:nvSpPr>
            <p:cNvPr id="8" name="Round Diagonal Corner Rectangle 7"/>
            <p:cNvSpPr/>
            <p:nvPr/>
          </p:nvSpPr>
          <p:spPr>
            <a:xfrm flipV="1">
              <a:off x="18623721" y="10398682"/>
              <a:ext cx="8229601" cy="6257315"/>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2"/>
            </a:p>
          </p:txBody>
        </p:sp>
        <p:sp>
          <p:nvSpPr>
            <p:cNvPr id="9" name="Rectangle 8"/>
            <p:cNvSpPr/>
            <p:nvPr/>
          </p:nvSpPr>
          <p:spPr>
            <a:xfrm>
              <a:off x="19525638" y="16189398"/>
              <a:ext cx="6425762" cy="462954"/>
            </a:xfrm>
            <a:prstGeom prst="rect">
              <a:avLst/>
            </a:prstGeom>
          </p:spPr>
          <p:txBody>
            <a:bodyPr wrap="none">
              <a:spAutoFit/>
            </a:bodyPr>
            <a:lstStyle/>
            <a:p>
              <a:pPr algn="ctr"/>
              <a:r>
                <a:rPr lang="en-US" sz="2000" i="1" dirty="0">
                  <a:solidFill>
                    <a:schemeClr val="tx1">
                      <a:lumMod val="50000"/>
                      <a:lumOff val="50000"/>
                    </a:schemeClr>
                  </a:solidFill>
                </a:rPr>
                <a:t>https://transformingdrainage.org/research-database/</a:t>
              </a:r>
            </a:p>
          </p:txBody>
        </p:sp>
        <p:sp>
          <p:nvSpPr>
            <p:cNvPr id="12" name="TextBox 11"/>
            <p:cNvSpPr txBox="1"/>
            <p:nvPr/>
          </p:nvSpPr>
          <p:spPr>
            <a:xfrm>
              <a:off x="20406326" y="17134295"/>
              <a:ext cx="4664385" cy="605400"/>
            </a:xfrm>
            <a:prstGeom prst="rect">
              <a:avLst/>
            </a:prstGeom>
            <a:solidFill>
              <a:srgbClr val="FFFFFF">
                <a:alpha val="60000"/>
              </a:srgbClr>
            </a:solidFill>
            <a:effectLst>
              <a:softEdge rad="63500"/>
            </a:effectLst>
          </p:spPr>
          <p:txBody>
            <a:bodyPr wrap="none" rtlCol="0">
              <a:spAutoFit/>
            </a:bodyPr>
            <a:lstStyle/>
            <a:p>
              <a:pPr algn="ctr"/>
              <a:r>
                <a:rPr lang="en-US" sz="2800" dirty="0" smtClean="0"/>
                <a:t>Seasonal  Tile Flow Patterns</a:t>
              </a:r>
              <a:endParaRPr lang="en-US" sz="3600" b="1" dirty="0"/>
            </a:p>
          </p:txBody>
        </p:sp>
      </p:grpSp>
    </p:spTree>
    <p:extLst>
      <p:ext uri="{BB962C8B-B14F-4D97-AF65-F5344CB8AC3E}">
        <p14:creationId xmlns:p14="http://schemas.microsoft.com/office/powerpoint/2010/main" val="407451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a:stretch>
            <a:fillRect/>
          </a:stretch>
        </p:blipFill>
        <p:spPr>
          <a:xfrm>
            <a:off x="197913" y="3825342"/>
            <a:ext cx="6563319" cy="195482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690" b="9631"/>
          <a:stretch/>
        </p:blipFill>
        <p:spPr>
          <a:xfrm>
            <a:off x="495245" y="1204086"/>
            <a:ext cx="5407520" cy="2151625"/>
          </a:xfrm>
          <a:prstGeom prst="rect">
            <a:avLst/>
          </a:prstGeom>
          <a:ln>
            <a:noFill/>
          </a:ln>
        </p:spPr>
      </p:pic>
      <p:grpSp>
        <p:nvGrpSpPr>
          <p:cNvPr id="5" name="Group 4"/>
          <p:cNvGrpSpPr/>
          <p:nvPr/>
        </p:nvGrpSpPr>
        <p:grpSpPr>
          <a:xfrm>
            <a:off x="6524614" y="1241514"/>
            <a:ext cx="5066289" cy="3846269"/>
            <a:chOff x="1924333" y="382136"/>
            <a:chExt cx="7806521" cy="6305267"/>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995" t="5572" r="9045" b="2488"/>
            <a:stretch/>
          </p:blipFill>
          <p:spPr>
            <a:xfrm>
              <a:off x="1924333" y="382136"/>
              <a:ext cx="7806521" cy="6305267"/>
            </a:xfrm>
            <a:prstGeom prst="rect">
              <a:avLst/>
            </a:prstGeom>
          </p:spPr>
        </p:pic>
        <p:sp>
          <p:nvSpPr>
            <p:cNvPr id="7" name="Flowchart: Connector 6"/>
            <p:cNvSpPr/>
            <p:nvPr/>
          </p:nvSpPr>
          <p:spPr>
            <a:xfrm>
              <a:off x="3155324" y="1622738"/>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8" name="Flowchart: Connector 7"/>
            <p:cNvSpPr/>
            <p:nvPr/>
          </p:nvSpPr>
          <p:spPr>
            <a:xfrm>
              <a:off x="3513786" y="2316050"/>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9" name="Flowchart: Connector 8"/>
            <p:cNvSpPr/>
            <p:nvPr/>
          </p:nvSpPr>
          <p:spPr>
            <a:xfrm>
              <a:off x="3155324" y="2792569"/>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0" name="Flowchart: Connector 9"/>
            <p:cNvSpPr/>
            <p:nvPr/>
          </p:nvSpPr>
          <p:spPr>
            <a:xfrm>
              <a:off x="4041820" y="3127420"/>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1" name="Flowchart: Connector 10"/>
            <p:cNvSpPr/>
            <p:nvPr/>
          </p:nvSpPr>
          <p:spPr>
            <a:xfrm>
              <a:off x="4582732" y="3454758"/>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2" name="Flowchart: Connector 11"/>
            <p:cNvSpPr/>
            <p:nvPr/>
          </p:nvSpPr>
          <p:spPr>
            <a:xfrm>
              <a:off x="4383108" y="3906196"/>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3" name="Flowchart: Connector 12"/>
            <p:cNvSpPr/>
            <p:nvPr/>
          </p:nvSpPr>
          <p:spPr>
            <a:xfrm>
              <a:off x="4550533" y="3977422"/>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4" name="Flowchart: Connector 13"/>
            <p:cNvSpPr/>
            <p:nvPr/>
          </p:nvSpPr>
          <p:spPr>
            <a:xfrm>
              <a:off x="6321380" y="3629693"/>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5" name="Flowchart: Connector 14"/>
            <p:cNvSpPr/>
            <p:nvPr/>
          </p:nvSpPr>
          <p:spPr>
            <a:xfrm>
              <a:off x="6555470" y="3279668"/>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6" name="Flowchart: Connector 15"/>
            <p:cNvSpPr/>
            <p:nvPr/>
          </p:nvSpPr>
          <p:spPr>
            <a:xfrm>
              <a:off x="6733504" y="3222938"/>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7" name="Flowchart: Connector 16"/>
            <p:cNvSpPr/>
            <p:nvPr/>
          </p:nvSpPr>
          <p:spPr>
            <a:xfrm>
              <a:off x="6676307" y="3429000"/>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8" name="Flowchart: Connector 17"/>
            <p:cNvSpPr/>
            <p:nvPr/>
          </p:nvSpPr>
          <p:spPr>
            <a:xfrm>
              <a:off x="6888050" y="3428999"/>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19" name="Flowchart: Connector 18"/>
            <p:cNvSpPr/>
            <p:nvPr/>
          </p:nvSpPr>
          <p:spPr>
            <a:xfrm>
              <a:off x="6533123" y="3565298"/>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0" name="Flowchart: Connector 19"/>
            <p:cNvSpPr/>
            <p:nvPr/>
          </p:nvSpPr>
          <p:spPr>
            <a:xfrm>
              <a:off x="6708503" y="3580862"/>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1" name="Flowchart: Connector 20"/>
            <p:cNvSpPr/>
            <p:nvPr/>
          </p:nvSpPr>
          <p:spPr>
            <a:xfrm>
              <a:off x="6971762" y="3596424"/>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2" name="Flowchart: Connector 21"/>
            <p:cNvSpPr/>
            <p:nvPr/>
          </p:nvSpPr>
          <p:spPr>
            <a:xfrm>
              <a:off x="8858518" y="4981977"/>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3" name="Flowchart: Connector 22"/>
            <p:cNvSpPr/>
            <p:nvPr/>
          </p:nvSpPr>
          <p:spPr>
            <a:xfrm>
              <a:off x="3346361" y="1447801"/>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4" name="Flowchart: Connector 23"/>
            <p:cNvSpPr/>
            <p:nvPr/>
          </p:nvSpPr>
          <p:spPr>
            <a:xfrm>
              <a:off x="3588911" y="2251655"/>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5" name="Flowchart: Connector 24"/>
            <p:cNvSpPr/>
            <p:nvPr/>
          </p:nvSpPr>
          <p:spPr>
            <a:xfrm>
              <a:off x="3653358" y="2392285"/>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6" name="Flowchart: Connector 25"/>
            <p:cNvSpPr/>
            <p:nvPr/>
          </p:nvSpPr>
          <p:spPr>
            <a:xfrm>
              <a:off x="4405267" y="3790679"/>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7" name="Flowchart: Connector 26"/>
            <p:cNvSpPr/>
            <p:nvPr/>
          </p:nvSpPr>
          <p:spPr>
            <a:xfrm>
              <a:off x="4559117" y="3832535"/>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8" name="Flowchart: Connector 27"/>
            <p:cNvSpPr/>
            <p:nvPr/>
          </p:nvSpPr>
          <p:spPr>
            <a:xfrm>
              <a:off x="5828764" y="3596424"/>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29" name="Flowchart: Connector 28"/>
            <p:cNvSpPr/>
            <p:nvPr/>
          </p:nvSpPr>
          <p:spPr>
            <a:xfrm>
              <a:off x="6445241" y="3354795"/>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0" name="Flowchart: Connector 29"/>
            <p:cNvSpPr/>
            <p:nvPr/>
          </p:nvSpPr>
          <p:spPr>
            <a:xfrm>
              <a:off x="6489050" y="3161274"/>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1" name="Flowchart: Connector 30"/>
            <p:cNvSpPr/>
            <p:nvPr/>
          </p:nvSpPr>
          <p:spPr>
            <a:xfrm>
              <a:off x="6673917" y="3089492"/>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2" name="Flowchart: Connector 31"/>
            <p:cNvSpPr/>
            <p:nvPr/>
          </p:nvSpPr>
          <p:spPr>
            <a:xfrm>
              <a:off x="8900374" y="4814552"/>
              <a:ext cx="167425" cy="167425"/>
            </a:xfrm>
            <a:prstGeom prst="flowChartConnector">
              <a:avLst/>
            </a:prstGeom>
            <a:solidFill>
              <a:srgbClr val="70AD47"/>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3" name="Flowchart: Connector 32"/>
            <p:cNvSpPr/>
            <p:nvPr/>
          </p:nvSpPr>
          <p:spPr>
            <a:xfrm>
              <a:off x="8753878" y="4906476"/>
              <a:ext cx="167425" cy="167425"/>
            </a:xfrm>
            <a:prstGeom prst="flowChartConnector">
              <a:avLst/>
            </a:prstGeom>
            <a:solidFill>
              <a:srgbClr val="5B9BD5"/>
            </a:solidFill>
            <a:ln w="12700" cap="flat" cmpd="sng" algn="ctr">
              <a:solidFill>
                <a:srgbClr val="4472C4">
                  <a:shade val="50000"/>
                </a:srgbClr>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4" name="Flowchart: Connector 33"/>
            <p:cNvSpPr/>
            <p:nvPr/>
          </p:nvSpPr>
          <p:spPr>
            <a:xfrm>
              <a:off x="4041819" y="2993849"/>
              <a:ext cx="167425" cy="167425"/>
            </a:xfrm>
            <a:prstGeom prst="flowChartConnector">
              <a:avLst/>
            </a:prstGeom>
            <a:solidFill>
              <a:srgbClr val="FFC000"/>
            </a:solidFill>
            <a:ln w="12700" cap="flat" cmpd="sng" algn="ctr">
              <a:solidFill>
                <a:srgbClr val="5B9BD5"/>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sp>
          <p:nvSpPr>
            <p:cNvPr id="35" name="Flowchart: Connector 34"/>
            <p:cNvSpPr/>
            <p:nvPr/>
          </p:nvSpPr>
          <p:spPr>
            <a:xfrm>
              <a:off x="4164046" y="3043707"/>
              <a:ext cx="167425" cy="167425"/>
            </a:xfrm>
            <a:prstGeom prst="flowChartConnector">
              <a:avLst/>
            </a:prstGeom>
            <a:solidFill>
              <a:srgbClr val="FFC000"/>
            </a:solidFill>
            <a:ln w="12700" cap="flat" cmpd="sng" algn="ctr">
              <a:solidFill>
                <a:srgbClr val="5B9BD5"/>
              </a:solidFill>
              <a:prstDash val="solid"/>
              <a:miter lim="800000"/>
            </a:ln>
            <a:effectLst/>
          </p:spPr>
          <p:txBody>
            <a:bodyPr rtlCol="0" anchor="ctr"/>
            <a:lstStyle/>
            <a:p>
              <a:pPr algn="ctr" defTabSz="1219170" fontAlgn="auto">
                <a:spcBef>
                  <a:spcPts val="0"/>
                </a:spcBef>
                <a:spcAft>
                  <a:spcPts val="0"/>
                </a:spcAft>
                <a:defRPr/>
              </a:pPr>
              <a:endParaRPr lang="en-US" sz="2400" kern="0">
                <a:solidFill>
                  <a:prstClr val="white"/>
                </a:solidFill>
                <a:latin typeface="Calibri" panose="020F0502020204030204"/>
              </a:endParaRPr>
            </a:p>
          </p:txBody>
        </p:sp>
        <p:grpSp>
          <p:nvGrpSpPr>
            <p:cNvPr id="36" name="Group 35"/>
            <p:cNvGrpSpPr/>
            <p:nvPr/>
          </p:nvGrpSpPr>
          <p:grpSpPr>
            <a:xfrm>
              <a:off x="3155323" y="1472320"/>
              <a:ext cx="5828764" cy="3757093"/>
              <a:chOff x="3155323" y="1472320"/>
              <a:chExt cx="5828764" cy="3757093"/>
            </a:xfrm>
          </p:grpSpPr>
          <p:cxnSp>
            <p:nvCxnSpPr>
              <p:cNvPr id="37" name="Curved Connector 36"/>
              <p:cNvCxnSpPr>
                <a:stCxn id="23" idx="7"/>
                <a:endCxn id="31" idx="0"/>
              </p:cNvCxnSpPr>
              <p:nvPr/>
            </p:nvCxnSpPr>
            <p:spPr>
              <a:xfrm rot="16200000" flipH="1">
                <a:off x="4314862" y="646725"/>
                <a:ext cx="1617172" cy="3268363"/>
              </a:xfrm>
              <a:prstGeom prst="curvedConnector3">
                <a:avLst>
                  <a:gd name="adj1" fmla="val -15652"/>
                </a:avLst>
              </a:prstGeom>
              <a:noFill/>
              <a:ln w="19050" cap="flat" cmpd="sng" algn="ctr">
                <a:solidFill>
                  <a:srgbClr val="4472C4"/>
                </a:solidFill>
                <a:prstDash val="solid"/>
                <a:miter lim="800000"/>
                <a:headEnd type="triangle"/>
                <a:tailEnd type="triangle"/>
              </a:ln>
              <a:effectLst/>
            </p:spPr>
          </p:cxnSp>
          <p:cxnSp>
            <p:nvCxnSpPr>
              <p:cNvPr id="38" name="Curved Connector 37"/>
              <p:cNvCxnSpPr>
                <a:stCxn id="23" idx="7"/>
                <a:endCxn id="30" idx="0"/>
              </p:cNvCxnSpPr>
              <p:nvPr/>
            </p:nvCxnSpPr>
            <p:spPr>
              <a:xfrm rot="16200000" flipH="1">
                <a:off x="4186538" y="775049"/>
                <a:ext cx="1688954" cy="3083496"/>
              </a:xfrm>
              <a:prstGeom prst="curvedConnector3">
                <a:avLst>
                  <a:gd name="adj1" fmla="val -14987"/>
                </a:avLst>
              </a:prstGeom>
              <a:noFill/>
              <a:ln w="19050" cap="flat" cmpd="sng" algn="ctr">
                <a:solidFill>
                  <a:srgbClr val="4472C4"/>
                </a:solidFill>
                <a:prstDash val="solid"/>
                <a:miter lim="800000"/>
                <a:headEnd type="triangle"/>
                <a:tailEnd type="triangle"/>
              </a:ln>
              <a:effectLst/>
            </p:spPr>
          </p:cxnSp>
          <p:cxnSp>
            <p:nvCxnSpPr>
              <p:cNvPr id="39" name="Curved Connector 38"/>
              <p:cNvCxnSpPr>
                <a:stCxn id="23" idx="7"/>
                <a:endCxn id="29" idx="1"/>
              </p:cNvCxnSpPr>
              <p:nvPr/>
            </p:nvCxnSpPr>
            <p:spPr>
              <a:xfrm rot="16200000" flipH="1">
                <a:off x="4026016" y="935571"/>
                <a:ext cx="1906994" cy="2980493"/>
              </a:xfrm>
              <a:prstGeom prst="curvedConnector3">
                <a:avLst>
                  <a:gd name="adj1" fmla="val -13273"/>
                </a:avLst>
              </a:prstGeom>
              <a:noFill/>
              <a:ln w="19050" cap="flat" cmpd="sng" algn="ctr">
                <a:solidFill>
                  <a:srgbClr val="4472C4"/>
                </a:solidFill>
                <a:prstDash val="solid"/>
                <a:miter lim="800000"/>
                <a:headEnd type="triangle"/>
                <a:tailEnd type="triangle"/>
              </a:ln>
              <a:effectLst/>
            </p:spPr>
          </p:cxnSp>
          <p:cxnSp>
            <p:nvCxnSpPr>
              <p:cNvPr id="40" name="Curved Connector 39"/>
              <p:cNvCxnSpPr>
                <a:endCxn id="28" idx="0"/>
              </p:cNvCxnSpPr>
              <p:nvPr/>
            </p:nvCxnSpPr>
            <p:spPr>
              <a:xfrm>
                <a:off x="3521741" y="1531513"/>
                <a:ext cx="2390736" cy="2064911"/>
              </a:xfrm>
              <a:prstGeom prst="curvedConnector2">
                <a:avLst/>
              </a:prstGeom>
              <a:noFill/>
              <a:ln w="19050" cap="flat" cmpd="sng" algn="ctr">
                <a:solidFill>
                  <a:srgbClr val="4472C4"/>
                </a:solidFill>
                <a:prstDash val="solid"/>
                <a:miter lim="800000"/>
                <a:headEnd type="triangle"/>
                <a:tailEnd type="triangle"/>
              </a:ln>
              <a:effectLst/>
            </p:spPr>
          </p:cxnSp>
          <p:cxnSp>
            <p:nvCxnSpPr>
              <p:cNvPr id="41" name="Curved Connector 40"/>
              <p:cNvCxnSpPr>
                <a:stCxn id="24" idx="0"/>
                <a:endCxn id="31" idx="0"/>
              </p:cNvCxnSpPr>
              <p:nvPr/>
            </p:nvCxnSpPr>
            <p:spPr>
              <a:xfrm rot="16200000" flipH="1">
                <a:off x="4796208" y="1128070"/>
                <a:ext cx="837837" cy="3085006"/>
              </a:xfrm>
              <a:prstGeom prst="curvedConnector3">
                <a:avLst>
                  <a:gd name="adj1" fmla="val -27285"/>
                </a:avLst>
              </a:prstGeom>
              <a:noFill/>
              <a:ln w="19050" cap="flat" cmpd="sng" algn="ctr">
                <a:solidFill>
                  <a:srgbClr val="4472C4"/>
                </a:solidFill>
                <a:prstDash val="solid"/>
                <a:miter lim="800000"/>
                <a:headEnd type="triangle"/>
                <a:tailEnd type="triangle"/>
              </a:ln>
              <a:effectLst/>
            </p:spPr>
          </p:cxnSp>
          <p:cxnSp>
            <p:nvCxnSpPr>
              <p:cNvPr id="42" name="Curved Connector 41"/>
              <p:cNvCxnSpPr>
                <a:stCxn id="24" idx="6"/>
                <a:endCxn id="30" idx="0"/>
              </p:cNvCxnSpPr>
              <p:nvPr/>
            </p:nvCxnSpPr>
            <p:spPr>
              <a:xfrm>
                <a:off x="3756336" y="2335368"/>
                <a:ext cx="2816427" cy="825906"/>
              </a:xfrm>
              <a:prstGeom prst="curvedConnector2">
                <a:avLst/>
              </a:prstGeom>
              <a:noFill/>
              <a:ln w="19050" cap="flat" cmpd="sng" algn="ctr">
                <a:solidFill>
                  <a:srgbClr val="4472C4"/>
                </a:solidFill>
                <a:prstDash val="solid"/>
                <a:miter lim="800000"/>
                <a:headEnd type="triangle"/>
                <a:tailEnd type="triangle"/>
              </a:ln>
              <a:effectLst/>
            </p:spPr>
          </p:cxnSp>
          <p:cxnSp>
            <p:nvCxnSpPr>
              <p:cNvPr id="43" name="Curved Connector 42"/>
              <p:cNvCxnSpPr>
                <a:stCxn id="26" idx="0"/>
              </p:cNvCxnSpPr>
              <p:nvPr/>
            </p:nvCxnSpPr>
            <p:spPr>
              <a:xfrm rot="16200000" flipV="1">
                <a:off x="3474013" y="2775712"/>
                <a:ext cx="1365533" cy="664402"/>
              </a:xfrm>
              <a:prstGeom prst="curvedConnector2">
                <a:avLst/>
              </a:prstGeom>
              <a:noFill/>
              <a:ln w="19050" cap="flat" cmpd="sng" algn="ctr">
                <a:solidFill>
                  <a:srgbClr val="4472C4"/>
                </a:solidFill>
                <a:prstDash val="solid"/>
                <a:miter lim="800000"/>
                <a:headEnd type="triangle"/>
                <a:tailEnd type="triangle"/>
              </a:ln>
              <a:effectLst/>
            </p:spPr>
          </p:cxnSp>
          <p:cxnSp>
            <p:nvCxnSpPr>
              <p:cNvPr id="44" name="Curved Connector 43"/>
              <p:cNvCxnSpPr>
                <a:endCxn id="28" idx="0"/>
              </p:cNvCxnSpPr>
              <p:nvPr/>
            </p:nvCxnSpPr>
            <p:spPr>
              <a:xfrm>
                <a:off x="3820783" y="2419080"/>
                <a:ext cx="2091694" cy="1177344"/>
              </a:xfrm>
              <a:prstGeom prst="curvedConnector2">
                <a:avLst/>
              </a:prstGeom>
              <a:noFill/>
              <a:ln w="19050" cap="flat" cmpd="sng" algn="ctr">
                <a:solidFill>
                  <a:srgbClr val="4472C4"/>
                </a:solidFill>
                <a:prstDash val="solid"/>
                <a:miter lim="800000"/>
                <a:headEnd type="triangle"/>
                <a:tailEnd type="triangle"/>
              </a:ln>
              <a:effectLst/>
            </p:spPr>
          </p:cxnSp>
          <p:cxnSp>
            <p:nvCxnSpPr>
              <p:cNvPr id="45" name="Curved Connector 44"/>
              <p:cNvCxnSpPr>
                <a:stCxn id="28" idx="0"/>
                <a:endCxn id="30" idx="2"/>
              </p:cNvCxnSpPr>
              <p:nvPr/>
            </p:nvCxnSpPr>
            <p:spPr>
              <a:xfrm rot="5400000" flipH="1" flipV="1">
                <a:off x="6025045" y="3132420"/>
                <a:ext cx="351437" cy="576573"/>
              </a:xfrm>
              <a:prstGeom prst="curvedConnector2">
                <a:avLst/>
              </a:prstGeom>
              <a:noFill/>
              <a:ln w="19050" cap="flat" cmpd="sng" algn="ctr">
                <a:solidFill>
                  <a:srgbClr val="4472C4"/>
                </a:solidFill>
                <a:prstDash val="solid"/>
                <a:miter lim="800000"/>
                <a:headEnd type="triangle"/>
                <a:tailEnd type="triangle"/>
              </a:ln>
              <a:effectLst/>
            </p:spPr>
          </p:cxnSp>
          <p:cxnSp>
            <p:nvCxnSpPr>
              <p:cNvPr id="46" name="Curved Connector 45"/>
              <p:cNvCxnSpPr>
                <a:endCxn id="27" idx="7"/>
              </p:cNvCxnSpPr>
              <p:nvPr/>
            </p:nvCxnSpPr>
            <p:spPr>
              <a:xfrm rot="10800000" flipV="1">
                <a:off x="4702023" y="3607610"/>
                <a:ext cx="1151260" cy="249444"/>
              </a:xfrm>
              <a:prstGeom prst="curvedConnector2">
                <a:avLst/>
              </a:prstGeom>
              <a:noFill/>
              <a:ln w="19050" cap="flat" cmpd="sng" algn="ctr">
                <a:solidFill>
                  <a:srgbClr val="4472C4"/>
                </a:solidFill>
                <a:prstDash val="solid"/>
                <a:miter lim="800000"/>
                <a:headEnd type="triangle"/>
                <a:tailEnd type="triangle"/>
              </a:ln>
              <a:effectLst/>
            </p:spPr>
          </p:cxnSp>
          <p:cxnSp>
            <p:nvCxnSpPr>
              <p:cNvPr id="47" name="Curved Connector 46"/>
              <p:cNvCxnSpPr>
                <a:stCxn id="26" idx="0"/>
              </p:cNvCxnSpPr>
              <p:nvPr/>
            </p:nvCxnSpPr>
            <p:spPr>
              <a:xfrm rot="16200000" flipV="1">
                <a:off x="2873690" y="2175388"/>
                <a:ext cx="2264030" cy="966551"/>
              </a:xfrm>
              <a:prstGeom prst="curvedConnector2">
                <a:avLst/>
              </a:prstGeom>
              <a:noFill/>
              <a:ln w="19050" cap="flat" cmpd="sng" algn="ctr">
                <a:solidFill>
                  <a:srgbClr val="4472C4"/>
                </a:solidFill>
                <a:prstDash val="solid"/>
                <a:miter lim="800000"/>
                <a:headEnd type="triangle"/>
                <a:tailEnd type="triangle"/>
              </a:ln>
              <a:effectLst/>
            </p:spPr>
          </p:cxnSp>
          <p:cxnSp>
            <p:nvCxnSpPr>
              <p:cNvPr id="48" name="Curved Connector 47"/>
              <p:cNvCxnSpPr>
                <a:stCxn id="33" idx="0"/>
              </p:cNvCxnSpPr>
              <p:nvPr/>
            </p:nvCxnSpPr>
            <p:spPr>
              <a:xfrm rot="16200000" flipV="1">
                <a:off x="6949939" y="3018823"/>
                <a:ext cx="1779057" cy="1996249"/>
              </a:xfrm>
              <a:prstGeom prst="curvedConnector2">
                <a:avLst/>
              </a:prstGeom>
              <a:noFill/>
              <a:ln w="19050" cap="flat" cmpd="sng" algn="ctr">
                <a:solidFill>
                  <a:srgbClr val="4472C4"/>
                </a:solidFill>
                <a:prstDash val="solid"/>
                <a:miter lim="800000"/>
                <a:headEnd type="triangle"/>
                <a:tailEnd type="triangle"/>
              </a:ln>
              <a:effectLst/>
            </p:spPr>
          </p:cxnSp>
          <p:cxnSp>
            <p:nvCxnSpPr>
              <p:cNvPr id="49" name="Curved Connector 48"/>
              <p:cNvCxnSpPr>
                <a:stCxn id="33" idx="2"/>
                <a:endCxn id="28" idx="4"/>
              </p:cNvCxnSpPr>
              <p:nvPr/>
            </p:nvCxnSpPr>
            <p:spPr>
              <a:xfrm rot="10800000">
                <a:off x="5912478" y="3763849"/>
                <a:ext cx="2841401" cy="1226340"/>
              </a:xfrm>
              <a:prstGeom prst="curvedConnector2">
                <a:avLst/>
              </a:prstGeom>
              <a:noFill/>
              <a:ln w="19050" cap="flat" cmpd="sng" algn="ctr">
                <a:solidFill>
                  <a:srgbClr val="4472C4"/>
                </a:solidFill>
                <a:prstDash val="solid"/>
                <a:miter lim="800000"/>
                <a:headEnd type="triangle"/>
                <a:tailEnd type="triangle"/>
              </a:ln>
              <a:effectLst/>
            </p:spPr>
          </p:cxnSp>
          <p:cxnSp>
            <p:nvCxnSpPr>
              <p:cNvPr id="50" name="Curved Connector 49"/>
              <p:cNvCxnSpPr>
                <a:stCxn id="33" idx="2"/>
                <a:endCxn id="27" idx="5"/>
              </p:cNvCxnSpPr>
              <p:nvPr/>
            </p:nvCxnSpPr>
            <p:spPr>
              <a:xfrm rot="10800000">
                <a:off x="4702024" y="3975441"/>
                <a:ext cx="4051855" cy="1014748"/>
              </a:xfrm>
              <a:prstGeom prst="curvedConnector2">
                <a:avLst/>
              </a:prstGeom>
              <a:noFill/>
              <a:ln w="19050" cap="flat" cmpd="sng" algn="ctr">
                <a:solidFill>
                  <a:srgbClr val="4472C4"/>
                </a:solidFill>
                <a:prstDash val="solid"/>
                <a:miter lim="800000"/>
                <a:headEnd type="triangle"/>
                <a:tailEnd type="triangle"/>
              </a:ln>
              <a:effectLst/>
            </p:spPr>
          </p:cxnSp>
          <p:cxnSp>
            <p:nvCxnSpPr>
              <p:cNvPr id="51" name="Curved Connector 50"/>
              <p:cNvCxnSpPr/>
              <p:nvPr/>
            </p:nvCxnSpPr>
            <p:spPr>
              <a:xfrm rot="10800000">
                <a:off x="6469760" y="3470879"/>
                <a:ext cx="2284118" cy="1492488"/>
              </a:xfrm>
              <a:prstGeom prst="curvedConnector2">
                <a:avLst/>
              </a:prstGeom>
              <a:noFill/>
              <a:ln w="19050" cap="flat" cmpd="sng" algn="ctr">
                <a:solidFill>
                  <a:srgbClr val="4472C4"/>
                </a:solidFill>
                <a:prstDash val="solid"/>
                <a:miter lim="800000"/>
                <a:headEnd type="triangle"/>
                <a:tailEnd type="triangle"/>
              </a:ln>
              <a:effectLst/>
            </p:spPr>
          </p:cxnSp>
          <p:sp>
            <p:nvSpPr>
              <p:cNvPr id="52" name="Freeform 51"/>
              <p:cNvSpPr/>
              <p:nvPr/>
            </p:nvSpPr>
            <p:spPr>
              <a:xfrm>
                <a:off x="3395508" y="1614115"/>
                <a:ext cx="5382731" cy="3615298"/>
              </a:xfrm>
              <a:custGeom>
                <a:avLst/>
                <a:gdLst>
                  <a:gd name="connsiteX0" fmla="*/ 5434971 w 5434971"/>
                  <a:gd name="connsiteY0" fmla="*/ 3474720 h 3718096"/>
                  <a:gd name="connsiteX1" fmla="*/ 4385399 w 5434971"/>
                  <a:gd name="connsiteY1" fmla="*/ 3641697 h 3718096"/>
                  <a:gd name="connsiteX2" fmla="*/ 3057531 w 5434971"/>
                  <a:gd name="connsiteY2" fmla="*/ 3713259 h 3718096"/>
                  <a:gd name="connsiteX3" fmla="*/ 1538832 w 5434971"/>
                  <a:gd name="connsiteY3" fmla="*/ 3514476 h 3718096"/>
                  <a:gd name="connsiteX4" fmla="*/ 870922 w 5434971"/>
                  <a:gd name="connsiteY4" fmla="*/ 3124862 h 3718096"/>
                  <a:gd name="connsiteX5" fmla="*/ 473357 w 5434971"/>
                  <a:gd name="connsiteY5" fmla="*/ 2608027 h 3718096"/>
                  <a:gd name="connsiteX6" fmla="*/ 147354 w 5434971"/>
                  <a:gd name="connsiteY6" fmla="*/ 1598212 h 3718096"/>
                  <a:gd name="connsiteX7" fmla="*/ 4230 w 5434971"/>
                  <a:gd name="connsiteY7" fmla="*/ 675860 h 3718096"/>
                  <a:gd name="connsiteX8" fmla="*/ 51938 w 5434971"/>
                  <a:gd name="connsiteY8" fmla="*/ 0 h 3718096"/>
                  <a:gd name="connsiteX0" fmla="*/ 5434971 w 5434971"/>
                  <a:gd name="connsiteY0" fmla="*/ 3474720 h 3718096"/>
                  <a:gd name="connsiteX1" fmla="*/ 4385399 w 5434971"/>
                  <a:gd name="connsiteY1" fmla="*/ 3641697 h 3718096"/>
                  <a:gd name="connsiteX2" fmla="*/ 3057531 w 5434971"/>
                  <a:gd name="connsiteY2" fmla="*/ 3713259 h 3718096"/>
                  <a:gd name="connsiteX3" fmla="*/ 1538832 w 5434971"/>
                  <a:gd name="connsiteY3" fmla="*/ 3514476 h 3718096"/>
                  <a:gd name="connsiteX4" fmla="*/ 1125364 w 5434971"/>
                  <a:gd name="connsiteY4" fmla="*/ 2989690 h 3718096"/>
                  <a:gd name="connsiteX5" fmla="*/ 473357 w 5434971"/>
                  <a:gd name="connsiteY5" fmla="*/ 2608027 h 3718096"/>
                  <a:gd name="connsiteX6" fmla="*/ 147354 w 5434971"/>
                  <a:gd name="connsiteY6" fmla="*/ 1598212 h 3718096"/>
                  <a:gd name="connsiteX7" fmla="*/ 4230 w 5434971"/>
                  <a:gd name="connsiteY7" fmla="*/ 675860 h 3718096"/>
                  <a:gd name="connsiteX8" fmla="*/ 51938 w 5434971"/>
                  <a:gd name="connsiteY8" fmla="*/ 0 h 3718096"/>
                  <a:gd name="connsiteX0" fmla="*/ 5434971 w 5434971"/>
                  <a:gd name="connsiteY0" fmla="*/ 3474720 h 3725945"/>
                  <a:gd name="connsiteX1" fmla="*/ 4385399 w 5434971"/>
                  <a:gd name="connsiteY1" fmla="*/ 3641697 h 3725945"/>
                  <a:gd name="connsiteX2" fmla="*/ 3057531 w 5434971"/>
                  <a:gd name="connsiteY2" fmla="*/ 3713259 h 3725945"/>
                  <a:gd name="connsiteX3" fmla="*/ 1920494 w 5434971"/>
                  <a:gd name="connsiteY3" fmla="*/ 3387255 h 3725945"/>
                  <a:gd name="connsiteX4" fmla="*/ 1125364 w 5434971"/>
                  <a:gd name="connsiteY4" fmla="*/ 2989690 h 3725945"/>
                  <a:gd name="connsiteX5" fmla="*/ 473357 w 5434971"/>
                  <a:gd name="connsiteY5" fmla="*/ 2608027 h 3725945"/>
                  <a:gd name="connsiteX6" fmla="*/ 147354 w 5434971"/>
                  <a:gd name="connsiteY6" fmla="*/ 1598212 h 3725945"/>
                  <a:gd name="connsiteX7" fmla="*/ 4230 w 5434971"/>
                  <a:gd name="connsiteY7" fmla="*/ 675860 h 3725945"/>
                  <a:gd name="connsiteX8" fmla="*/ 51938 w 5434971"/>
                  <a:gd name="connsiteY8" fmla="*/ 0 h 3725945"/>
                  <a:gd name="connsiteX0" fmla="*/ 5434971 w 5434971"/>
                  <a:gd name="connsiteY0" fmla="*/ 3474720 h 3644213"/>
                  <a:gd name="connsiteX1" fmla="*/ 4385399 w 5434971"/>
                  <a:gd name="connsiteY1" fmla="*/ 3641697 h 3644213"/>
                  <a:gd name="connsiteX2" fmla="*/ 3200654 w 5434971"/>
                  <a:gd name="connsiteY2" fmla="*/ 3562185 h 3644213"/>
                  <a:gd name="connsiteX3" fmla="*/ 1920494 w 5434971"/>
                  <a:gd name="connsiteY3" fmla="*/ 3387255 h 3644213"/>
                  <a:gd name="connsiteX4" fmla="*/ 1125364 w 5434971"/>
                  <a:gd name="connsiteY4" fmla="*/ 2989690 h 3644213"/>
                  <a:gd name="connsiteX5" fmla="*/ 473357 w 5434971"/>
                  <a:gd name="connsiteY5" fmla="*/ 2608027 h 3644213"/>
                  <a:gd name="connsiteX6" fmla="*/ 147354 w 5434971"/>
                  <a:gd name="connsiteY6" fmla="*/ 1598212 h 3644213"/>
                  <a:gd name="connsiteX7" fmla="*/ 4230 w 5434971"/>
                  <a:gd name="connsiteY7" fmla="*/ 675860 h 3644213"/>
                  <a:gd name="connsiteX8" fmla="*/ 51938 w 5434971"/>
                  <a:gd name="connsiteY8" fmla="*/ 0 h 3644213"/>
                  <a:gd name="connsiteX0" fmla="*/ 5434971 w 5434971"/>
                  <a:gd name="connsiteY0" fmla="*/ 3474720 h 3642454"/>
                  <a:gd name="connsiteX1" fmla="*/ 4385399 w 5434971"/>
                  <a:gd name="connsiteY1" fmla="*/ 3641697 h 3642454"/>
                  <a:gd name="connsiteX2" fmla="*/ 3208605 w 5434971"/>
                  <a:gd name="connsiteY2" fmla="*/ 3530379 h 3642454"/>
                  <a:gd name="connsiteX3" fmla="*/ 1920494 w 5434971"/>
                  <a:gd name="connsiteY3" fmla="*/ 3387255 h 3642454"/>
                  <a:gd name="connsiteX4" fmla="*/ 1125364 w 5434971"/>
                  <a:gd name="connsiteY4" fmla="*/ 2989690 h 3642454"/>
                  <a:gd name="connsiteX5" fmla="*/ 473357 w 5434971"/>
                  <a:gd name="connsiteY5" fmla="*/ 2608027 h 3642454"/>
                  <a:gd name="connsiteX6" fmla="*/ 147354 w 5434971"/>
                  <a:gd name="connsiteY6" fmla="*/ 1598212 h 3642454"/>
                  <a:gd name="connsiteX7" fmla="*/ 4230 w 5434971"/>
                  <a:gd name="connsiteY7" fmla="*/ 675860 h 3642454"/>
                  <a:gd name="connsiteX8" fmla="*/ 51938 w 5434971"/>
                  <a:gd name="connsiteY8" fmla="*/ 0 h 3642454"/>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473357 w 5434971"/>
                  <a:gd name="connsiteY5" fmla="*/ 2608027 h 3648608"/>
                  <a:gd name="connsiteX6" fmla="*/ 147354 w 5434971"/>
                  <a:gd name="connsiteY6" fmla="*/ 1598212 h 3648608"/>
                  <a:gd name="connsiteX7" fmla="*/ 4230 w 5434971"/>
                  <a:gd name="connsiteY7" fmla="*/ 675860 h 3648608"/>
                  <a:gd name="connsiteX8" fmla="*/ 51938 w 5434971"/>
                  <a:gd name="connsiteY8" fmla="*/ 0 h 3648608"/>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560822 w 5434971"/>
                  <a:gd name="connsiteY5" fmla="*/ 2480806 h 3648608"/>
                  <a:gd name="connsiteX6" fmla="*/ 147354 w 5434971"/>
                  <a:gd name="connsiteY6" fmla="*/ 1598212 h 3648608"/>
                  <a:gd name="connsiteX7" fmla="*/ 4230 w 5434971"/>
                  <a:gd name="connsiteY7" fmla="*/ 675860 h 3648608"/>
                  <a:gd name="connsiteX8" fmla="*/ 51938 w 5434971"/>
                  <a:gd name="connsiteY8" fmla="*/ 0 h 3648608"/>
                  <a:gd name="connsiteX0" fmla="*/ 5434971 w 5434971"/>
                  <a:gd name="connsiteY0" fmla="*/ 3474720 h 3648608"/>
                  <a:gd name="connsiteX1" fmla="*/ 4385399 w 5434971"/>
                  <a:gd name="connsiteY1" fmla="*/ 3641697 h 3648608"/>
                  <a:gd name="connsiteX2" fmla="*/ 3304021 w 5434971"/>
                  <a:gd name="connsiteY2" fmla="*/ 3593989 h 3648608"/>
                  <a:gd name="connsiteX3" fmla="*/ 1920494 w 5434971"/>
                  <a:gd name="connsiteY3" fmla="*/ 3387255 h 3648608"/>
                  <a:gd name="connsiteX4" fmla="*/ 1125364 w 5434971"/>
                  <a:gd name="connsiteY4" fmla="*/ 2989690 h 3648608"/>
                  <a:gd name="connsiteX5" fmla="*/ 672141 w 5434971"/>
                  <a:gd name="connsiteY5" fmla="*/ 2433098 h 3648608"/>
                  <a:gd name="connsiteX6" fmla="*/ 147354 w 5434971"/>
                  <a:gd name="connsiteY6" fmla="*/ 1598212 h 3648608"/>
                  <a:gd name="connsiteX7" fmla="*/ 4230 w 5434971"/>
                  <a:gd name="connsiteY7" fmla="*/ 675860 h 3648608"/>
                  <a:gd name="connsiteX8" fmla="*/ 51938 w 5434971"/>
                  <a:gd name="connsiteY8" fmla="*/ 0 h 3648608"/>
                  <a:gd name="connsiteX0" fmla="*/ 5438544 w 5438544"/>
                  <a:gd name="connsiteY0" fmla="*/ 3474720 h 3648608"/>
                  <a:gd name="connsiteX1" fmla="*/ 4388972 w 5438544"/>
                  <a:gd name="connsiteY1" fmla="*/ 3641697 h 3648608"/>
                  <a:gd name="connsiteX2" fmla="*/ 3307594 w 5438544"/>
                  <a:gd name="connsiteY2" fmla="*/ 3593989 h 3648608"/>
                  <a:gd name="connsiteX3" fmla="*/ 1924067 w 5438544"/>
                  <a:gd name="connsiteY3" fmla="*/ 3387255 h 3648608"/>
                  <a:gd name="connsiteX4" fmla="*/ 1128937 w 5438544"/>
                  <a:gd name="connsiteY4" fmla="*/ 2989690 h 3648608"/>
                  <a:gd name="connsiteX5" fmla="*/ 675714 w 5438544"/>
                  <a:gd name="connsiteY5" fmla="*/ 2433098 h 3648608"/>
                  <a:gd name="connsiteX6" fmla="*/ 206586 w 5438544"/>
                  <a:gd name="connsiteY6" fmla="*/ 1566406 h 3648608"/>
                  <a:gd name="connsiteX7" fmla="*/ 7803 w 5438544"/>
                  <a:gd name="connsiteY7" fmla="*/ 675860 h 3648608"/>
                  <a:gd name="connsiteX8" fmla="*/ 55511 w 5438544"/>
                  <a:gd name="connsiteY8" fmla="*/ 0 h 3648608"/>
                  <a:gd name="connsiteX0" fmla="*/ 5441775 w 5441775"/>
                  <a:gd name="connsiteY0" fmla="*/ 3474720 h 3648608"/>
                  <a:gd name="connsiteX1" fmla="*/ 4392203 w 5441775"/>
                  <a:gd name="connsiteY1" fmla="*/ 3641697 h 3648608"/>
                  <a:gd name="connsiteX2" fmla="*/ 3310825 w 5441775"/>
                  <a:gd name="connsiteY2" fmla="*/ 3593989 h 3648608"/>
                  <a:gd name="connsiteX3" fmla="*/ 1927298 w 5441775"/>
                  <a:gd name="connsiteY3" fmla="*/ 3387255 h 3648608"/>
                  <a:gd name="connsiteX4" fmla="*/ 1132168 w 5441775"/>
                  <a:gd name="connsiteY4" fmla="*/ 2989690 h 3648608"/>
                  <a:gd name="connsiteX5" fmla="*/ 678945 w 5441775"/>
                  <a:gd name="connsiteY5" fmla="*/ 2433098 h 3648608"/>
                  <a:gd name="connsiteX6" fmla="*/ 257525 w 5441775"/>
                  <a:gd name="connsiteY6" fmla="*/ 1550504 h 3648608"/>
                  <a:gd name="connsiteX7" fmla="*/ 11034 w 5441775"/>
                  <a:gd name="connsiteY7" fmla="*/ 675860 h 3648608"/>
                  <a:gd name="connsiteX8" fmla="*/ 58742 w 5441775"/>
                  <a:gd name="connsiteY8" fmla="*/ 0 h 3648608"/>
                  <a:gd name="connsiteX0" fmla="*/ 5400733 w 5400733"/>
                  <a:gd name="connsiteY0" fmla="*/ 3474720 h 3648608"/>
                  <a:gd name="connsiteX1" fmla="*/ 4351161 w 5400733"/>
                  <a:gd name="connsiteY1" fmla="*/ 3641697 h 3648608"/>
                  <a:gd name="connsiteX2" fmla="*/ 3269783 w 5400733"/>
                  <a:gd name="connsiteY2" fmla="*/ 3593989 h 3648608"/>
                  <a:gd name="connsiteX3" fmla="*/ 1886256 w 5400733"/>
                  <a:gd name="connsiteY3" fmla="*/ 3387255 h 3648608"/>
                  <a:gd name="connsiteX4" fmla="*/ 1091126 w 5400733"/>
                  <a:gd name="connsiteY4" fmla="*/ 2989690 h 3648608"/>
                  <a:gd name="connsiteX5" fmla="*/ 637903 w 5400733"/>
                  <a:gd name="connsiteY5" fmla="*/ 2433098 h 3648608"/>
                  <a:gd name="connsiteX6" fmla="*/ 216483 w 5400733"/>
                  <a:gd name="connsiteY6" fmla="*/ 1550504 h 3648608"/>
                  <a:gd name="connsiteX7" fmla="*/ 33602 w 5400733"/>
                  <a:gd name="connsiteY7" fmla="*/ 675860 h 3648608"/>
                  <a:gd name="connsiteX8" fmla="*/ 17700 w 5400733"/>
                  <a:gd name="connsiteY8" fmla="*/ 0 h 3648608"/>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1073124 w 5382731"/>
                  <a:gd name="connsiteY4" fmla="*/ 2957885 h 3616803"/>
                  <a:gd name="connsiteX5" fmla="*/ 619901 w 5382731"/>
                  <a:gd name="connsiteY5" fmla="*/ 2401293 h 3616803"/>
                  <a:gd name="connsiteX6" fmla="*/ 198481 w 5382731"/>
                  <a:gd name="connsiteY6" fmla="*/ 1518699 h 3616803"/>
                  <a:gd name="connsiteX7" fmla="*/ 15600 w 5382731"/>
                  <a:gd name="connsiteY7" fmla="*/ 644055 h 3616803"/>
                  <a:gd name="connsiteX8" fmla="*/ 31503 w 5382731"/>
                  <a:gd name="connsiteY8" fmla="*/ 0 h 3616803"/>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619901 w 5382731"/>
                  <a:gd name="connsiteY4" fmla="*/ 2401293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6803"/>
                  <a:gd name="connsiteX1" fmla="*/ 4333159 w 5382731"/>
                  <a:gd name="connsiteY1" fmla="*/ 3609892 h 3616803"/>
                  <a:gd name="connsiteX2" fmla="*/ 3251781 w 5382731"/>
                  <a:gd name="connsiteY2" fmla="*/ 3562184 h 3616803"/>
                  <a:gd name="connsiteX3" fmla="*/ 1868254 w 5382731"/>
                  <a:gd name="connsiteY3" fmla="*/ 3355450 h 3616803"/>
                  <a:gd name="connsiteX4" fmla="*/ 890245 w 5382731"/>
                  <a:gd name="connsiteY4" fmla="*/ 2639832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6803"/>
                  <a:gd name="connsiteX1" fmla="*/ 4333159 w 5382731"/>
                  <a:gd name="connsiteY1" fmla="*/ 3609892 h 3616803"/>
                  <a:gd name="connsiteX2" fmla="*/ 3084804 w 5382731"/>
                  <a:gd name="connsiteY2" fmla="*/ 3562184 h 3616803"/>
                  <a:gd name="connsiteX3" fmla="*/ 1868254 w 5382731"/>
                  <a:gd name="connsiteY3" fmla="*/ 3355450 h 3616803"/>
                  <a:gd name="connsiteX4" fmla="*/ 890245 w 5382731"/>
                  <a:gd name="connsiteY4" fmla="*/ 2639832 h 3616803"/>
                  <a:gd name="connsiteX5" fmla="*/ 198481 w 5382731"/>
                  <a:gd name="connsiteY5" fmla="*/ 1518699 h 3616803"/>
                  <a:gd name="connsiteX6" fmla="*/ 15600 w 5382731"/>
                  <a:gd name="connsiteY6" fmla="*/ 644055 h 3616803"/>
                  <a:gd name="connsiteX7" fmla="*/ 31503 w 5382731"/>
                  <a:gd name="connsiteY7" fmla="*/ 0 h 3616803"/>
                  <a:gd name="connsiteX0" fmla="*/ 5382731 w 5382731"/>
                  <a:gd name="connsiteY0" fmla="*/ 3442915 h 3615298"/>
                  <a:gd name="connsiteX1" fmla="*/ 4333159 w 5382731"/>
                  <a:gd name="connsiteY1" fmla="*/ 3609892 h 3615298"/>
                  <a:gd name="connsiteX2" fmla="*/ 3052999 w 5382731"/>
                  <a:gd name="connsiteY2" fmla="*/ 3554232 h 3615298"/>
                  <a:gd name="connsiteX3" fmla="*/ 1868254 w 5382731"/>
                  <a:gd name="connsiteY3" fmla="*/ 3355450 h 3615298"/>
                  <a:gd name="connsiteX4" fmla="*/ 890245 w 5382731"/>
                  <a:gd name="connsiteY4" fmla="*/ 2639832 h 3615298"/>
                  <a:gd name="connsiteX5" fmla="*/ 198481 w 5382731"/>
                  <a:gd name="connsiteY5" fmla="*/ 1518699 h 3615298"/>
                  <a:gd name="connsiteX6" fmla="*/ 15600 w 5382731"/>
                  <a:gd name="connsiteY6" fmla="*/ 644055 h 3615298"/>
                  <a:gd name="connsiteX7" fmla="*/ 31503 w 5382731"/>
                  <a:gd name="connsiteY7" fmla="*/ 0 h 361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2731" h="3615298">
                    <a:moveTo>
                      <a:pt x="5382731" y="3442915"/>
                    </a:moveTo>
                    <a:cubicBezTo>
                      <a:pt x="5056065" y="3506525"/>
                      <a:pt x="4721448" y="3591339"/>
                      <a:pt x="4333159" y="3609892"/>
                    </a:cubicBezTo>
                    <a:cubicBezTo>
                      <a:pt x="3944870" y="3628445"/>
                      <a:pt x="3463817" y="3596639"/>
                      <a:pt x="3052999" y="3554232"/>
                    </a:cubicBezTo>
                    <a:cubicBezTo>
                      <a:pt x="2642181" y="3511825"/>
                      <a:pt x="2228713" y="3507850"/>
                      <a:pt x="1868254" y="3355450"/>
                    </a:cubicBezTo>
                    <a:cubicBezTo>
                      <a:pt x="1507795" y="3203050"/>
                      <a:pt x="1168540" y="2945957"/>
                      <a:pt x="890245" y="2639832"/>
                    </a:cubicBezTo>
                    <a:cubicBezTo>
                      <a:pt x="611950" y="2333707"/>
                      <a:pt x="344255" y="1851328"/>
                      <a:pt x="198481" y="1518699"/>
                    </a:cubicBezTo>
                    <a:cubicBezTo>
                      <a:pt x="52707" y="1186070"/>
                      <a:pt x="43430" y="897172"/>
                      <a:pt x="15600" y="644055"/>
                    </a:cubicBezTo>
                    <a:cubicBezTo>
                      <a:pt x="-12230" y="390939"/>
                      <a:pt x="-303" y="204745"/>
                      <a:pt x="31503" y="0"/>
                    </a:cubicBezTo>
                  </a:path>
                </a:pathLst>
              </a:custGeom>
              <a:noFill/>
              <a:ln w="19050" cap="flat" cmpd="sng" algn="ctr">
                <a:solidFill>
                  <a:srgbClr val="4472C4"/>
                </a:solidFill>
                <a:prstDash val="solid"/>
                <a:miter lim="800000"/>
                <a:headEnd type="triangle"/>
                <a:tailEnd type="triangle"/>
              </a:ln>
              <a:effectLst/>
            </p:spPr>
            <p:txBody>
              <a:bodyPr rtlCol="0" anchor="ctr"/>
              <a:lstStyle/>
              <a:p>
                <a:pPr algn="ctr" defTabSz="1219170" fontAlgn="auto">
                  <a:spcBef>
                    <a:spcPts val="0"/>
                  </a:spcBef>
                  <a:spcAft>
                    <a:spcPts val="0"/>
                  </a:spcAft>
                  <a:defRPr/>
                </a:pPr>
                <a:endParaRPr lang="en-US" sz="2400" kern="0">
                  <a:solidFill>
                    <a:prstClr val="black"/>
                  </a:solidFill>
                  <a:latin typeface="Calibri" panose="020F0502020204030204"/>
                </a:endParaRPr>
              </a:p>
            </p:txBody>
          </p:sp>
          <p:sp>
            <p:nvSpPr>
              <p:cNvPr id="53" name="Freeform 52"/>
              <p:cNvSpPr/>
              <p:nvPr/>
            </p:nvSpPr>
            <p:spPr>
              <a:xfrm>
                <a:off x="3711757" y="2560320"/>
                <a:ext cx="200285" cy="1200646"/>
              </a:xfrm>
              <a:custGeom>
                <a:avLst/>
                <a:gdLst>
                  <a:gd name="connsiteX0" fmla="*/ 128723 w 128723"/>
                  <a:gd name="connsiteY0" fmla="*/ 1049572 h 1049572"/>
                  <a:gd name="connsiteX1" fmla="*/ 73064 w 128723"/>
                  <a:gd name="connsiteY1" fmla="*/ 803082 h 1049572"/>
                  <a:gd name="connsiteX2" fmla="*/ 9453 w 128723"/>
                  <a:gd name="connsiteY2" fmla="*/ 341906 h 1049572"/>
                  <a:gd name="connsiteX3" fmla="*/ 1502 w 128723"/>
                  <a:gd name="connsiteY3" fmla="*/ 0 h 1049572"/>
                  <a:gd name="connsiteX0" fmla="*/ 184382 w 184382"/>
                  <a:gd name="connsiteY0" fmla="*/ 1184744 h 1184744"/>
                  <a:gd name="connsiteX1" fmla="*/ 73064 w 184382"/>
                  <a:gd name="connsiteY1" fmla="*/ 803082 h 1184744"/>
                  <a:gd name="connsiteX2" fmla="*/ 9453 w 184382"/>
                  <a:gd name="connsiteY2" fmla="*/ 341906 h 1184744"/>
                  <a:gd name="connsiteX3" fmla="*/ 1502 w 184382"/>
                  <a:gd name="connsiteY3" fmla="*/ 0 h 1184744"/>
                  <a:gd name="connsiteX0" fmla="*/ 176431 w 176431"/>
                  <a:gd name="connsiteY0" fmla="*/ 1160890 h 1160890"/>
                  <a:gd name="connsiteX1" fmla="*/ 73064 w 176431"/>
                  <a:gd name="connsiteY1" fmla="*/ 803082 h 1160890"/>
                  <a:gd name="connsiteX2" fmla="*/ 9453 w 176431"/>
                  <a:gd name="connsiteY2" fmla="*/ 341906 h 1160890"/>
                  <a:gd name="connsiteX3" fmla="*/ 1502 w 176431"/>
                  <a:gd name="connsiteY3" fmla="*/ 0 h 1160890"/>
                  <a:gd name="connsiteX0" fmla="*/ 200285 w 200285"/>
                  <a:gd name="connsiteY0" fmla="*/ 1200646 h 1200646"/>
                  <a:gd name="connsiteX1" fmla="*/ 73064 w 200285"/>
                  <a:gd name="connsiteY1" fmla="*/ 803082 h 1200646"/>
                  <a:gd name="connsiteX2" fmla="*/ 9453 w 200285"/>
                  <a:gd name="connsiteY2" fmla="*/ 341906 h 1200646"/>
                  <a:gd name="connsiteX3" fmla="*/ 1502 w 200285"/>
                  <a:gd name="connsiteY3" fmla="*/ 0 h 1200646"/>
                </a:gdLst>
                <a:ahLst/>
                <a:cxnLst>
                  <a:cxn ang="0">
                    <a:pos x="connsiteX0" y="connsiteY0"/>
                  </a:cxn>
                  <a:cxn ang="0">
                    <a:pos x="connsiteX1" y="connsiteY1"/>
                  </a:cxn>
                  <a:cxn ang="0">
                    <a:pos x="connsiteX2" y="connsiteY2"/>
                  </a:cxn>
                  <a:cxn ang="0">
                    <a:pos x="connsiteX3" y="connsiteY3"/>
                  </a:cxn>
                </a:cxnLst>
                <a:rect l="l" t="t" r="r" b="b"/>
                <a:pathLst>
                  <a:path w="200285" h="1200646">
                    <a:moveTo>
                      <a:pt x="200285" y="1200646"/>
                    </a:moveTo>
                    <a:cubicBezTo>
                      <a:pt x="182394" y="1136373"/>
                      <a:pt x="104869" y="946205"/>
                      <a:pt x="73064" y="803082"/>
                    </a:cubicBezTo>
                    <a:cubicBezTo>
                      <a:pt x="41259" y="659959"/>
                      <a:pt x="21380" y="475753"/>
                      <a:pt x="9453" y="341906"/>
                    </a:cubicBezTo>
                    <a:cubicBezTo>
                      <a:pt x="-2474" y="208059"/>
                      <a:pt x="-486" y="104029"/>
                      <a:pt x="1502" y="0"/>
                    </a:cubicBezTo>
                  </a:path>
                </a:pathLst>
              </a:custGeom>
              <a:noFill/>
              <a:ln w="19050" cap="flat" cmpd="sng" algn="ctr">
                <a:solidFill>
                  <a:srgbClr val="4472C4"/>
                </a:solidFill>
                <a:prstDash val="solid"/>
                <a:miter lim="800000"/>
                <a:headEnd type="none"/>
                <a:tailEnd type="triangle"/>
              </a:ln>
              <a:effectLst/>
            </p:spPr>
            <p:txBody>
              <a:bodyPr rtlCol="0" anchor="ctr"/>
              <a:lstStyle/>
              <a:p>
                <a:pPr algn="ctr" defTabSz="1219170" fontAlgn="auto">
                  <a:spcBef>
                    <a:spcPts val="0"/>
                  </a:spcBef>
                  <a:spcAft>
                    <a:spcPts val="0"/>
                  </a:spcAft>
                  <a:defRPr/>
                </a:pPr>
                <a:endParaRPr lang="en-US" sz="2400" kern="0">
                  <a:solidFill>
                    <a:prstClr val="black"/>
                  </a:solidFill>
                  <a:latin typeface="Calibri" panose="020F0502020204030204"/>
                </a:endParaRPr>
              </a:p>
            </p:txBody>
          </p:sp>
          <p:cxnSp>
            <p:nvCxnSpPr>
              <p:cNvPr id="54" name="Curved Connector 53"/>
              <p:cNvCxnSpPr>
                <a:stCxn id="7" idx="2"/>
                <a:endCxn id="9" idx="2"/>
              </p:cNvCxnSpPr>
              <p:nvPr/>
            </p:nvCxnSpPr>
            <p:spPr>
              <a:xfrm rot="10800000" flipV="1">
                <a:off x="3155324" y="1706450"/>
                <a:ext cx="12700" cy="1169831"/>
              </a:xfrm>
              <a:prstGeom prst="curvedConnector3">
                <a:avLst>
                  <a:gd name="adj1" fmla="val 1800000"/>
                </a:avLst>
              </a:prstGeom>
              <a:noFill/>
              <a:ln w="19050" cap="flat" cmpd="sng" algn="ctr">
                <a:solidFill>
                  <a:srgbClr val="70AD47"/>
                </a:solidFill>
                <a:prstDash val="solid"/>
                <a:miter lim="800000"/>
                <a:headEnd type="triangle"/>
                <a:tailEnd type="triangle"/>
              </a:ln>
              <a:effectLst/>
            </p:spPr>
          </p:cxnSp>
          <p:cxnSp>
            <p:nvCxnSpPr>
              <p:cNvPr id="55" name="Curved Connector 54"/>
              <p:cNvCxnSpPr>
                <a:stCxn id="7" idx="2"/>
                <a:endCxn id="22" idx="3"/>
              </p:cNvCxnSpPr>
              <p:nvPr/>
            </p:nvCxnSpPr>
            <p:spPr>
              <a:xfrm rot="10800000" flipH="1" flipV="1">
                <a:off x="3155323" y="1706451"/>
                <a:ext cx="5727713" cy="3418432"/>
              </a:xfrm>
              <a:prstGeom prst="curvedConnector4">
                <a:avLst>
                  <a:gd name="adj1" fmla="val -6490"/>
                  <a:gd name="adj2" fmla="val 107405"/>
                </a:avLst>
              </a:prstGeom>
              <a:noFill/>
              <a:ln w="19050" cap="flat" cmpd="sng" algn="ctr">
                <a:solidFill>
                  <a:srgbClr val="70AD47"/>
                </a:solidFill>
                <a:prstDash val="solid"/>
                <a:miter lim="800000"/>
                <a:headEnd type="triangle"/>
                <a:tailEnd type="triangle"/>
              </a:ln>
              <a:effectLst/>
            </p:spPr>
          </p:cxnSp>
          <p:sp>
            <p:nvSpPr>
              <p:cNvPr id="56" name="Freeform 55"/>
              <p:cNvSpPr/>
              <p:nvPr/>
            </p:nvSpPr>
            <p:spPr>
              <a:xfrm>
                <a:off x="3244132" y="1789043"/>
                <a:ext cx="262393" cy="588397"/>
              </a:xfrm>
              <a:custGeom>
                <a:avLst/>
                <a:gdLst>
                  <a:gd name="connsiteX0" fmla="*/ 0 w 262393"/>
                  <a:gd name="connsiteY0" fmla="*/ 0 h 588397"/>
                  <a:gd name="connsiteX1" fmla="*/ 47708 w 262393"/>
                  <a:gd name="connsiteY1" fmla="*/ 166978 h 588397"/>
                  <a:gd name="connsiteX2" fmla="*/ 159026 w 262393"/>
                  <a:gd name="connsiteY2" fmla="*/ 437322 h 588397"/>
                  <a:gd name="connsiteX3" fmla="*/ 262393 w 262393"/>
                  <a:gd name="connsiteY3" fmla="*/ 588397 h 588397"/>
                </a:gdLst>
                <a:ahLst/>
                <a:cxnLst>
                  <a:cxn ang="0">
                    <a:pos x="connsiteX0" y="connsiteY0"/>
                  </a:cxn>
                  <a:cxn ang="0">
                    <a:pos x="connsiteX1" y="connsiteY1"/>
                  </a:cxn>
                  <a:cxn ang="0">
                    <a:pos x="connsiteX2" y="connsiteY2"/>
                  </a:cxn>
                  <a:cxn ang="0">
                    <a:pos x="connsiteX3" y="connsiteY3"/>
                  </a:cxn>
                </a:cxnLst>
                <a:rect l="l" t="t" r="r" b="b"/>
                <a:pathLst>
                  <a:path w="262393" h="588397">
                    <a:moveTo>
                      <a:pt x="0" y="0"/>
                    </a:moveTo>
                    <a:cubicBezTo>
                      <a:pt x="10602" y="47045"/>
                      <a:pt x="21204" y="94091"/>
                      <a:pt x="47708" y="166978"/>
                    </a:cubicBezTo>
                    <a:cubicBezTo>
                      <a:pt x="74212" y="239865"/>
                      <a:pt x="123245" y="367086"/>
                      <a:pt x="159026" y="437322"/>
                    </a:cubicBezTo>
                    <a:cubicBezTo>
                      <a:pt x="194807" y="507558"/>
                      <a:pt x="228600" y="547977"/>
                      <a:pt x="262393" y="588397"/>
                    </a:cubicBezTo>
                  </a:path>
                </a:pathLst>
              </a:custGeom>
              <a:noFill/>
              <a:ln w="19050" cap="flat" cmpd="sng" algn="ctr">
                <a:solidFill>
                  <a:srgbClr val="70AD47"/>
                </a:solidFill>
                <a:prstDash val="solid"/>
                <a:miter lim="800000"/>
                <a:headEnd type="triangle"/>
                <a:tailEnd type="triangle"/>
              </a:ln>
              <a:effectLst/>
            </p:spPr>
            <p:txBody>
              <a:bodyPr rtlCol="0" anchor="ctr"/>
              <a:lstStyle/>
              <a:p>
                <a:pPr algn="ctr" defTabSz="1219170" fontAlgn="auto">
                  <a:spcBef>
                    <a:spcPts val="0"/>
                  </a:spcBef>
                  <a:spcAft>
                    <a:spcPts val="0"/>
                  </a:spcAft>
                  <a:defRPr/>
                </a:pPr>
                <a:endParaRPr lang="en-US" sz="2400" kern="0">
                  <a:solidFill>
                    <a:prstClr val="black"/>
                  </a:solidFill>
                  <a:latin typeface="Calibri" panose="020F0502020204030204"/>
                </a:endParaRPr>
              </a:p>
            </p:txBody>
          </p:sp>
          <p:cxnSp>
            <p:nvCxnSpPr>
              <p:cNvPr id="57" name="Curved Connector 56"/>
              <p:cNvCxnSpPr>
                <a:stCxn id="7" idx="6"/>
              </p:cNvCxnSpPr>
              <p:nvPr/>
            </p:nvCxnSpPr>
            <p:spPr>
              <a:xfrm>
                <a:off x="3322749" y="1706451"/>
                <a:ext cx="1343695" cy="1722548"/>
              </a:xfrm>
              <a:prstGeom prst="curvedConnector2">
                <a:avLst/>
              </a:prstGeom>
              <a:noFill/>
              <a:ln w="19050" cap="flat" cmpd="sng" algn="ctr">
                <a:solidFill>
                  <a:srgbClr val="70AD47"/>
                </a:solidFill>
                <a:prstDash val="solid"/>
                <a:miter lim="800000"/>
                <a:headEnd type="triangle"/>
                <a:tailEnd type="triangle"/>
              </a:ln>
              <a:effectLst/>
            </p:spPr>
          </p:cxnSp>
          <p:cxnSp>
            <p:nvCxnSpPr>
              <p:cNvPr id="58" name="Curved Connector 57"/>
              <p:cNvCxnSpPr>
                <a:stCxn id="10" idx="3"/>
                <a:endCxn id="9" idx="5"/>
              </p:cNvCxnSpPr>
              <p:nvPr/>
            </p:nvCxnSpPr>
            <p:spPr>
              <a:xfrm rot="5400000" flipH="1">
                <a:off x="3514859" y="2718847"/>
                <a:ext cx="334851" cy="768109"/>
              </a:xfrm>
              <a:prstGeom prst="curvedConnector3">
                <a:avLst>
                  <a:gd name="adj1" fmla="val -75592"/>
                </a:avLst>
              </a:prstGeom>
              <a:noFill/>
              <a:ln w="19050" cap="flat" cmpd="sng" algn="ctr">
                <a:solidFill>
                  <a:srgbClr val="70AD47"/>
                </a:solidFill>
                <a:prstDash val="solid"/>
                <a:miter lim="800000"/>
                <a:headEnd type="triangle"/>
                <a:tailEnd type="triangle"/>
              </a:ln>
              <a:effectLst/>
            </p:spPr>
          </p:cxnSp>
          <p:cxnSp>
            <p:nvCxnSpPr>
              <p:cNvPr id="59" name="Curved Connector 58"/>
              <p:cNvCxnSpPr>
                <a:stCxn id="8" idx="4"/>
                <a:endCxn id="10" idx="2"/>
              </p:cNvCxnSpPr>
              <p:nvPr/>
            </p:nvCxnSpPr>
            <p:spPr>
              <a:xfrm rot="16200000" flipH="1">
                <a:off x="3455830" y="2625143"/>
                <a:ext cx="727658" cy="444321"/>
              </a:xfrm>
              <a:prstGeom prst="curvedConnector2">
                <a:avLst/>
              </a:prstGeom>
              <a:noFill/>
              <a:ln w="19050" cap="flat" cmpd="sng" algn="ctr">
                <a:solidFill>
                  <a:srgbClr val="70AD47"/>
                </a:solidFill>
                <a:prstDash val="solid"/>
                <a:miter lim="800000"/>
                <a:headEnd type="triangle"/>
                <a:tailEnd type="triangle"/>
              </a:ln>
              <a:effectLst/>
            </p:spPr>
          </p:cxnSp>
          <p:cxnSp>
            <p:nvCxnSpPr>
              <p:cNvPr id="60" name="Curved Connector 59"/>
              <p:cNvCxnSpPr>
                <a:stCxn id="11" idx="2"/>
                <a:endCxn id="10" idx="5"/>
              </p:cNvCxnSpPr>
              <p:nvPr/>
            </p:nvCxnSpPr>
            <p:spPr>
              <a:xfrm rot="10800000">
                <a:off x="4184726" y="3270327"/>
                <a:ext cx="398006" cy="268145"/>
              </a:xfrm>
              <a:prstGeom prst="curvedConnector2">
                <a:avLst/>
              </a:prstGeom>
              <a:noFill/>
              <a:ln w="19050" cap="flat" cmpd="sng" algn="ctr">
                <a:solidFill>
                  <a:srgbClr val="70AD47"/>
                </a:solidFill>
                <a:prstDash val="solid"/>
                <a:miter lim="800000"/>
                <a:headEnd type="triangle"/>
                <a:tailEnd type="triangle"/>
              </a:ln>
              <a:effectLst/>
            </p:spPr>
          </p:cxnSp>
          <p:cxnSp>
            <p:nvCxnSpPr>
              <p:cNvPr id="61" name="Curved Connector 60"/>
              <p:cNvCxnSpPr>
                <a:stCxn id="10" idx="4"/>
                <a:endCxn id="12" idx="2"/>
              </p:cNvCxnSpPr>
              <p:nvPr/>
            </p:nvCxnSpPr>
            <p:spPr>
              <a:xfrm rot="16200000" flipH="1">
                <a:off x="3906788" y="3513589"/>
                <a:ext cx="695064" cy="257575"/>
              </a:xfrm>
              <a:prstGeom prst="curvedConnector2">
                <a:avLst/>
              </a:prstGeom>
              <a:noFill/>
              <a:ln w="19050" cap="flat" cmpd="sng" algn="ctr">
                <a:solidFill>
                  <a:srgbClr val="70AD47"/>
                </a:solidFill>
                <a:prstDash val="solid"/>
                <a:miter lim="800000"/>
                <a:headEnd type="triangle"/>
                <a:tailEnd type="triangle"/>
              </a:ln>
              <a:effectLst/>
            </p:spPr>
          </p:cxnSp>
          <p:cxnSp>
            <p:nvCxnSpPr>
              <p:cNvPr id="62" name="Curved Connector 61"/>
              <p:cNvCxnSpPr>
                <a:stCxn id="11" idx="3"/>
                <a:endCxn id="9" idx="5"/>
              </p:cNvCxnSpPr>
              <p:nvPr/>
            </p:nvCxnSpPr>
            <p:spPr>
              <a:xfrm rot="5400000" flipH="1">
                <a:off x="3621646" y="2612060"/>
                <a:ext cx="662189" cy="1309021"/>
              </a:xfrm>
              <a:prstGeom prst="curvedConnector3">
                <a:avLst>
                  <a:gd name="adj1" fmla="val -27704"/>
                </a:avLst>
              </a:prstGeom>
              <a:noFill/>
              <a:ln w="19050" cap="flat" cmpd="sng" algn="ctr">
                <a:solidFill>
                  <a:srgbClr val="70AD47"/>
                </a:solidFill>
                <a:prstDash val="solid"/>
                <a:miter lim="800000"/>
                <a:headEnd type="triangle"/>
                <a:tailEnd type="triangle"/>
              </a:ln>
              <a:effectLst/>
            </p:spPr>
          </p:cxnSp>
          <p:cxnSp>
            <p:nvCxnSpPr>
              <p:cNvPr id="63" name="Curved Connector 62"/>
              <p:cNvCxnSpPr>
                <a:stCxn id="13" idx="6"/>
                <a:endCxn id="11" idx="6"/>
              </p:cNvCxnSpPr>
              <p:nvPr/>
            </p:nvCxnSpPr>
            <p:spPr>
              <a:xfrm flipV="1">
                <a:off x="4717958" y="3538471"/>
                <a:ext cx="32199" cy="522664"/>
              </a:xfrm>
              <a:prstGeom prst="curvedConnector3">
                <a:avLst>
                  <a:gd name="adj1" fmla="val 809960"/>
                </a:avLst>
              </a:prstGeom>
              <a:noFill/>
              <a:ln w="19050" cap="flat" cmpd="sng" algn="ctr">
                <a:solidFill>
                  <a:srgbClr val="70AD47"/>
                </a:solidFill>
                <a:prstDash val="solid"/>
                <a:miter lim="800000"/>
                <a:headEnd type="triangle"/>
                <a:tailEnd type="triangle"/>
              </a:ln>
              <a:effectLst/>
            </p:spPr>
          </p:cxnSp>
          <p:cxnSp>
            <p:nvCxnSpPr>
              <p:cNvPr id="64" name="Curved Connector 63"/>
              <p:cNvCxnSpPr>
                <a:stCxn id="12" idx="2"/>
                <a:endCxn id="9" idx="5"/>
              </p:cNvCxnSpPr>
              <p:nvPr/>
            </p:nvCxnSpPr>
            <p:spPr>
              <a:xfrm rot="10800000">
                <a:off x="3298230" y="2935475"/>
                <a:ext cx="1084878" cy="1054434"/>
              </a:xfrm>
              <a:prstGeom prst="curvedConnector2">
                <a:avLst/>
              </a:prstGeom>
              <a:noFill/>
              <a:ln w="19050" cap="flat" cmpd="sng" algn="ctr">
                <a:solidFill>
                  <a:srgbClr val="70AD47"/>
                </a:solidFill>
                <a:prstDash val="solid"/>
                <a:miter lim="800000"/>
                <a:headEnd type="triangle"/>
                <a:tailEnd type="triangle"/>
              </a:ln>
              <a:effectLst/>
            </p:spPr>
          </p:cxnSp>
          <p:cxnSp>
            <p:nvCxnSpPr>
              <p:cNvPr id="65" name="Curved Connector 64"/>
              <p:cNvCxnSpPr>
                <a:stCxn id="13" idx="6"/>
                <a:endCxn id="14" idx="4"/>
              </p:cNvCxnSpPr>
              <p:nvPr/>
            </p:nvCxnSpPr>
            <p:spPr>
              <a:xfrm flipV="1">
                <a:off x="4717958" y="3797118"/>
                <a:ext cx="1687135" cy="264017"/>
              </a:xfrm>
              <a:prstGeom prst="curvedConnector2">
                <a:avLst/>
              </a:prstGeom>
              <a:noFill/>
              <a:ln w="19050" cap="flat" cmpd="sng" algn="ctr">
                <a:solidFill>
                  <a:srgbClr val="70AD47"/>
                </a:solidFill>
                <a:prstDash val="solid"/>
                <a:miter lim="800000"/>
                <a:headEnd type="triangle"/>
                <a:tailEnd type="triangle"/>
              </a:ln>
              <a:effectLst/>
            </p:spPr>
          </p:cxnSp>
          <p:cxnSp>
            <p:nvCxnSpPr>
              <p:cNvPr id="66" name="Curved Connector 65"/>
              <p:cNvCxnSpPr>
                <a:stCxn id="11" idx="7"/>
                <a:endCxn id="14" idx="0"/>
              </p:cNvCxnSpPr>
              <p:nvPr/>
            </p:nvCxnSpPr>
            <p:spPr>
              <a:xfrm rot="16200000" flipH="1">
                <a:off x="5490157" y="2714758"/>
                <a:ext cx="150416" cy="1679455"/>
              </a:xfrm>
              <a:prstGeom prst="curvedConnector3">
                <a:avLst>
                  <a:gd name="adj1" fmla="val -168279"/>
                </a:avLst>
              </a:prstGeom>
              <a:noFill/>
              <a:ln w="19050" cap="flat" cmpd="sng" algn="ctr">
                <a:solidFill>
                  <a:srgbClr val="70AD47"/>
                </a:solidFill>
                <a:prstDash val="solid"/>
                <a:miter lim="800000"/>
                <a:headEnd type="triangle"/>
                <a:tailEnd type="triangle"/>
              </a:ln>
              <a:effectLst/>
            </p:spPr>
          </p:cxnSp>
          <p:cxnSp>
            <p:nvCxnSpPr>
              <p:cNvPr id="67" name="Curved Connector 66"/>
              <p:cNvCxnSpPr>
                <a:stCxn id="14" idx="0"/>
              </p:cNvCxnSpPr>
              <p:nvPr/>
            </p:nvCxnSpPr>
            <p:spPr>
              <a:xfrm rot="16200000" flipV="1">
                <a:off x="3910744" y="1135343"/>
                <a:ext cx="1919763" cy="3068937"/>
              </a:xfrm>
              <a:prstGeom prst="curvedConnector2">
                <a:avLst/>
              </a:prstGeom>
              <a:noFill/>
              <a:ln w="19050" cap="flat" cmpd="sng" algn="ctr">
                <a:solidFill>
                  <a:srgbClr val="70AD47"/>
                </a:solidFill>
                <a:prstDash val="solid"/>
                <a:miter lim="800000"/>
                <a:headEnd type="triangle"/>
                <a:tailEnd type="triangle"/>
              </a:ln>
              <a:effectLst/>
            </p:spPr>
          </p:cxnSp>
          <p:cxnSp>
            <p:nvCxnSpPr>
              <p:cNvPr id="68" name="Curved Connector 67"/>
              <p:cNvCxnSpPr>
                <a:endCxn id="32" idx="0"/>
              </p:cNvCxnSpPr>
              <p:nvPr/>
            </p:nvCxnSpPr>
            <p:spPr>
              <a:xfrm>
                <a:off x="6910604" y="3334903"/>
                <a:ext cx="2073483" cy="1479649"/>
              </a:xfrm>
              <a:prstGeom prst="curvedConnector2">
                <a:avLst/>
              </a:prstGeom>
              <a:noFill/>
              <a:ln w="19050" cap="flat" cmpd="sng" algn="ctr">
                <a:solidFill>
                  <a:srgbClr val="70AD47"/>
                </a:solidFill>
                <a:prstDash val="solid"/>
                <a:miter lim="800000"/>
                <a:headEnd type="triangle"/>
                <a:tailEnd type="triangle"/>
              </a:ln>
              <a:effectLst/>
            </p:spPr>
          </p:cxnSp>
          <p:cxnSp>
            <p:nvCxnSpPr>
              <p:cNvPr id="69" name="Curved Connector 68"/>
              <p:cNvCxnSpPr>
                <a:endCxn id="20" idx="5"/>
              </p:cNvCxnSpPr>
              <p:nvPr/>
            </p:nvCxnSpPr>
            <p:spPr>
              <a:xfrm flipV="1">
                <a:off x="4747297" y="3723768"/>
                <a:ext cx="2104112" cy="333779"/>
              </a:xfrm>
              <a:prstGeom prst="curvedConnector2">
                <a:avLst/>
              </a:prstGeom>
              <a:noFill/>
              <a:ln w="19050" cap="flat" cmpd="sng" algn="ctr">
                <a:solidFill>
                  <a:srgbClr val="70AD47"/>
                </a:solidFill>
                <a:prstDash val="solid"/>
                <a:miter lim="800000"/>
                <a:headEnd type="triangle"/>
                <a:tailEnd type="triangle"/>
              </a:ln>
              <a:effectLst/>
            </p:spPr>
          </p:cxnSp>
          <p:cxnSp>
            <p:nvCxnSpPr>
              <p:cNvPr id="70" name="Curved Connector 69"/>
              <p:cNvCxnSpPr>
                <a:stCxn id="32" idx="1"/>
                <a:endCxn id="21" idx="6"/>
              </p:cNvCxnSpPr>
              <p:nvPr/>
            </p:nvCxnSpPr>
            <p:spPr>
              <a:xfrm rot="16200000" flipV="1">
                <a:off x="7452573" y="3366751"/>
                <a:ext cx="1158934" cy="1785706"/>
              </a:xfrm>
              <a:prstGeom prst="curvedConnector2">
                <a:avLst/>
              </a:prstGeom>
              <a:noFill/>
              <a:ln w="19050" cap="flat" cmpd="sng" algn="ctr">
                <a:solidFill>
                  <a:srgbClr val="70AD47"/>
                </a:solidFill>
                <a:prstDash val="solid"/>
                <a:miter lim="800000"/>
                <a:headEnd type="triangle"/>
                <a:tailEnd type="triangle"/>
              </a:ln>
              <a:effectLst/>
            </p:spPr>
          </p:cxnSp>
        </p:grpSp>
      </p:grpSp>
      <p:sp>
        <p:nvSpPr>
          <p:cNvPr id="73" name="Rectangle 72"/>
          <p:cNvSpPr/>
          <p:nvPr/>
        </p:nvSpPr>
        <p:spPr>
          <a:xfrm>
            <a:off x="6784842" y="5147762"/>
            <a:ext cx="5407159" cy="1816266"/>
          </a:xfrm>
          <a:prstGeom prst="rect">
            <a:avLst/>
          </a:prstGeom>
        </p:spPr>
        <p:txBody>
          <a:bodyPr wrap="square">
            <a:spAutoFit/>
          </a:bodyPr>
          <a:lstStyle/>
          <a:p>
            <a:r>
              <a:rPr lang="en-US" sz="1867" dirty="0"/>
              <a:t>This material is based upon work that is supported by the National Institute of Food and Agriculture, U.S. Department of Agriculture, under award number 2015-68007-23193, “Managing Water for Increased Resiliency of Drained Agricultural Landscapes.</a:t>
            </a:r>
          </a:p>
        </p:txBody>
      </p:sp>
      <p:sp>
        <p:nvSpPr>
          <p:cNvPr id="75" name="AutoShape 4" descr="Iowa Soybean Association Log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a:p>
        </p:txBody>
      </p:sp>
      <p:pic>
        <p:nvPicPr>
          <p:cNvPr id="76" name="Picture 75"/>
          <p:cNvPicPr>
            <a:picLocks noChangeAspect="1"/>
          </p:cNvPicPr>
          <p:nvPr/>
        </p:nvPicPr>
        <p:blipFill>
          <a:blip r:embed="rId5"/>
          <a:stretch>
            <a:fillRect/>
          </a:stretch>
        </p:blipFill>
        <p:spPr>
          <a:xfrm>
            <a:off x="2418977" y="6016851"/>
            <a:ext cx="1924424" cy="429725"/>
          </a:xfrm>
          <a:prstGeom prst="rect">
            <a:avLst/>
          </a:prstGeom>
        </p:spPr>
      </p:pic>
      <p:sp>
        <p:nvSpPr>
          <p:cNvPr id="2" name="Title 1"/>
          <p:cNvSpPr>
            <a:spLocks noGrp="1"/>
          </p:cNvSpPr>
          <p:nvPr>
            <p:ph type="title"/>
          </p:nvPr>
        </p:nvSpPr>
        <p:spPr>
          <a:xfrm>
            <a:off x="453731" y="235998"/>
            <a:ext cx="11334555" cy="936748"/>
          </a:xfrm>
        </p:spPr>
        <p:txBody>
          <a:bodyPr>
            <a:noAutofit/>
          </a:bodyPr>
          <a:lstStyle/>
          <a:p>
            <a:r>
              <a:rPr lang="en-US" sz="3600" dirty="0"/>
              <a:t>The</a:t>
            </a:r>
            <a:r>
              <a:rPr lang="en-US" sz="3600" b="1" dirty="0"/>
              <a:t> Transforming Drainage Project</a:t>
            </a:r>
            <a:r>
              <a:rPr lang="en-US" sz="3600" dirty="0"/>
              <a:t> </a:t>
            </a:r>
            <a:r>
              <a:rPr lang="en-US" sz="3600" dirty="0" smtClean="0"/>
              <a:t>is in its final year. </a:t>
            </a:r>
            <a:endParaRPr lang="en-US" sz="2800" dirty="0"/>
          </a:p>
        </p:txBody>
      </p:sp>
    </p:spTree>
    <p:extLst>
      <p:ext uri="{BB962C8B-B14F-4D97-AF65-F5344CB8AC3E}">
        <p14:creationId xmlns:p14="http://schemas.microsoft.com/office/powerpoint/2010/main" val="2746847149"/>
      </p:ext>
    </p:extLst>
  </p:cSld>
  <p:clrMapOvr>
    <a:masterClrMapping/>
  </p:clrMapOvr>
  <mc:AlternateContent xmlns:mc="http://schemas.openxmlformats.org/markup-compatibility/2006" xmlns:p14="http://schemas.microsoft.com/office/powerpoint/2010/main">
    <mc:Choice Requires="p14">
      <p:transition spd="slow" p14:dur="2000" advTm="48559"/>
    </mc:Choice>
    <mc:Fallback xmlns="">
      <p:transition spd="slow" advTm="48559"/>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6075"/>
            <a:ext cx="5695950" cy="5445125"/>
          </a:xfrm>
        </p:spPr>
        <p:txBody>
          <a:bodyPr>
            <a:normAutofit fontScale="90000"/>
          </a:bodyPr>
          <a:lstStyle/>
          <a:p>
            <a:r>
              <a:rPr lang="en-US" dirty="0" smtClean="0"/>
              <a:t>Conclusion: </a:t>
            </a:r>
            <a:br>
              <a:rPr lang="en-US" dirty="0" smtClean="0"/>
            </a:br>
            <a:r>
              <a:rPr lang="en-US" dirty="0" smtClean="0"/>
              <a:t>Numerous practices for managing water table conditions in artificially drained land</a:t>
            </a:r>
            <a:br>
              <a:rPr lang="en-US" dirty="0" smtClean="0"/>
            </a:br>
            <a:r>
              <a:rPr lang="en-US" sz="3200" dirty="0">
                <a:latin typeface="+mn-lt"/>
              </a:rPr>
              <a:t/>
            </a:r>
            <a:br>
              <a:rPr lang="en-US" sz="3200" dirty="0">
                <a:latin typeface="+mn-lt"/>
              </a:rPr>
            </a:br>
            <a:r>
              <a:rPr lang="en-US" sz="3200" dirty="0" smtClean="0">
                <a:latin typeface="+mn-lt"/>
              </a:rPr>
              <a:t>Subirrigation</a:t>
            </a:r>
            <a:br>
              <a:rPr lang="en-US" sz="3200" dirty="0" smtClean="0">
                <a:latin typeface="+mn-lt"/>
              </a:rPr>
            </a:br>
            <a:r>
              <a:rPr lang="en-US" sz="3200" dirty="0" smtClean="0">
                <a:latin typeface="+mn-lt"/>
              </a:rPr>
              <a:t/>
            </a:r>
            <a:br>
              <a:rPr lang="en-US" sz="3200" dirty="0" smtClean="0">
                <a:latin typeface="+mn-lt"/>
              </a:rPr>
            </a:br>
            <a:r>
              <a:rPr lang="en-US" sz="3200" dirty="0" smtClean="0">
                <a:latin typeface="+mn-lt"/>
              </a:rPr>
              <a:t>Denitrifying bioreactors</a:t>
            </a:r>
            <a:r>
              <a:rPr lang="en-US" dirty="0" smtClean="0"/>
              <a:t/>
            </a:r>
            <a:br>
              <a:rPr lang="en-US" dirty="0" smtClean="0"/>
            </a:br>
            <a:endParaRPr lang="en-US" dirty="0"/>
          </a:p>
        </p:txBody>
      </p:sp>
      <p:pic>
        <p:nvPicPr>
          <p:cNvPr id="11" name="Picture 10"/>
          <p:cNvPicPr>
            <a:picLocks noChangeAspect="1"/>
          </p:cNvPicPr>
          <p:nvPr/>
        </p:nvPicPr>
        <p:blipFill rotWithShape="1">
          <a:blip r:embed="rId2"/>
          <a:srcRect t="6112"/>
          <a:stretch/>
        </p:blipFill>
        <p:spPr>
          <a:xfrm>
            <a:off x="5924550" y="346075"/>
            <a:ext cx="5694540" cy="6096000"/>
          </a:xfrm>
          <a:prstGeom prst="rect">
            <a:avLst/>
          </a:prstGeom>
        </p:spPr>
      </p:pic>
    </p:spTree>
    <p:extLst>
      <p:ext uri="{BB962C8B-B14F-4D97-AF65-F5344CB8AC3E}">
        <p14:creationId xmlns:p14="http://schemas.microsoft.com/office/powerpoint/2010/main" val="1064735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Precision Drainage?</a:t>
            </a:r>
            <a:endParaRPr lang="en-US" sz="5400" dirty="0"/>
          </a:p>
        </p:txBody>
      </p:sp>
      <p:sp>
        <p:nvSpPr>
          <p:cNvPr id="3" name="Content Placeholder 2"/>
          <p:cNvSpPr>
            <a:spLocks noGrp="1"/>
          </p:cNvSpPr>
          <p:nvPr>
            <p:ph idx="1"/>
          </p:nvPr>
        </p:nvSpPr>
        <p:spPr>
          <a:xfrm>
            <a:off x="838200" y="1825625"/>
            <a:ext cx="6724650" cy="4351338"/>
          </a:xfrm>
        </p:spPr>
        <p:txBody>
          <a:bodyPr>
            <a:normAutofit/>
          </a:bodyPr>
          <a:lstStyle/>
          <a:p>
            <a:r>
              <a:rPr lang="en-US" sz="3200" dirty="0" smtClean="0"/>
              <a:t>Drainage water management</a:t>
            </a:r>
          </a:p>
          <a:p>
            <a:r>
              <a:rPr lang="en-US" sz="3200" dirty="0" smtClean="0"/>
              <a:t>Agricultural drainage management systems</a:t>
            </a:r>
          </a:p>
          <a:p>
            <a:r>
              <a:rPr lang="en-US" sz="3200" dirty="0" smtClean="0"/>
              <a:t>“Golden Rule of Drainage” (Only drain what and when you need to)</a:t>
            </a:r>
          </a:p>
          <a:p>
            <a:r>
              <a:rPr lang="en-US" sz="3200" dirty="0" smtClean="0"/>
              <a:t>Transforming drainage</a:t>
            </a:r>
          </a:p>
          <a:p>
            <a:r>
              <a:rPr lang="en-US" sz="3200" dirty="0" smtClean="0"/>
              <a:t>Smart drainage</a:t>
            </a:r>
          </a:p>
          <a:p>
            <a:r>
              <a:rPr lang="en-US" sz="3200" b="1" dirty="0" smtClean="0"/>
              <a:t>Conservation drainage</a:t>
            </a:r>
            <a:endParaRPr lang="en-US" sz="3200" b="1" dirty="0"/>
          </a:p>
        </p:txBody>
      </p:sp>
      <p:pic>
        <p:nvPicPr>
          <p:cNvPr id="4" name="Picture 3"/>
          <p:cNvPicPr>
            <a:picLocks noChangeAspect="1"/>
          </p:cNvPicPr>
          <p:nvPr/>
        </p:nvPicPr>
        <p:blipFill>
          <a:blip r:embed="rId2"/>
          <a:stretch>
            <a:fillRect/>
          </a:stretch>
        </p:blipFill>
        <p:spPr>
          <a:xfrm>
            <a:off x="7734299" y="1825625"/>
            <a:ext cx="4517377" cy="4117975"/>
          </a:xfrm>
          <a:prstGeom prst="rect">
            <a:avLst/>
          </a:prstGeom>
        </p:spPr>
      </p:pic>
    </p:spTree>
    <p:extLst>
      <p:ext uri="{BB962C8B-B14F-4D97-AF65-F5344CB8AC3E}">
        <p14:creationId xmlns:p14="http://schemas.microsoft.com/office/powerpoint/2010/main" val="24330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nservationDrainag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527015"/>
            <a:ext cx="5556152" cy="21877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onservationdrainage.net/wp-content/uploads/2020/01/IMG_20190606_134755898-1024x768.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92"/>
          <a:stretch/>
        </p:blipFill>
        <p:spPr bwMode="auto">
          <a:xfrm>
            <a:off x="6654682" y="1847850"/>
            <a:ext cx="5327769" cy="45924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38200" y="365126"/>
            <a:ext cx="10515600" cy="1161890"/>
          </a:xfrm>
        </p:spPr>
        <p:txBody>
          <a:bodyPr/>
          <a:lstStyle/>
          <a:p>
            <a:r>
              <a:rPr lang="en-US" dirty="0" smtClean="0"/>
              <a:t>Conservation Drainage Network</a:t>
            </a:r>
            <a:endParaRPr lang="en-US" dirty="0"/>
          </a:p>
        </p:txBody>
      </p:sp>
      <p:sp>
        <p:nvSpPr>
          <p:cNvPr id="6" name="Rectangle 5"/>
          <p:cNvSpPr/>
          <p:nvPr/>
        </p:nvSpPr>
        <p:spPr>
          <a:xfrm>
            <a:off x="495300" y="3948745"/>
            <a:ext cx="6019800" cy="2677656"/>
          </a:xfrm>
          <a:prstGeom prst="rect">
            <a:avLst/>
          </a:prstGeom>
        </p:spPr>
        <p:txBody>
          <a:bodyPr wrap="square">
            <a:spAutoFit/>
          </a:bodyPr>
          <a:lstStyle/>
          <a:p>
            <a:r>
              <a:rPr lang="en-US" sz="2800" dirty="0">
                <a:latin typeface="Open Sans"/>
              </a:rPr>
              <a:t>The Conservation Drainage Network is a national partnership with the goal of improving drainage practices to reduce adverse environmental impacts while meeting future crop production </a:t>
            </a:r>
            <a:r>
              <a:rPr lang="en-US" sz="2800" dirty="0" smtClean="0">
                <a:latin typeface="Open Sans"/>
              </a:rPr>
              <a:t>needs.</a:t>
            </a:r>
            <a:endParaRPr lang="en-US" sz="2800" dirty="0"/>
          </a:p>
        </p:txBody>
      </p:sp>
    </p:spTree>
    <p:extLst>
      <p:ext uri="{BB962C8B-B14F-4D97-AF65-F5344CB8AC3E}">
        <p14:creationId xmlns:p14="http://schemas.microsoft.com/office/powerpoint/2010/main" val="1064925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lstStyle/>
          <a:p>
            <a:r>
              <a:rPr lang="en-US" dirty="0" smtClean="0"/>
              <a:t>Conservation Drainage Network</a:t>
            </a:r>
            <a:endParaRPr lang="en-US" dirty="0"/>
          </a:p>
        </p:txBody>
      </p:sp>
      <p:pic>
        <p:nvPicPr>
          <p:cNvPr id="3" name="Picture 2"/>
          <p:cNvPicPr>
            <a:picLocks noChangeAspect="1"/>
          </p:cNvPicPr>
          <p:nvPr/>
        </p:nvPicPr>
        <p:blipFill>
          <a:blip r:embed="rId2"/>
          <a:stretch>
            <a:fillRect/>
          </a:stretch>
        </p:blipFill>
        <p:spPr>
          <a:xfrm>
            <a:off x="1719262" y="1295400"/>
            <a:ext cx="8753475" cy="5562600"/>
          </a:xfrm>
          <a:prstGeom prst="rect">
            <a:avLst/>
          </a:prstGeom>
        </p:spPr>
      </p:pic>
    </p:spTree>
    <p:extLst>
      <p:ext uri="{BB962C8B-B14F-4D97-AF65-F5344CB8AC3E}">
        <p14:creationId xmlns:p14="http://schemas.microsoft.com/office/powerpoint/2010/main" val="337510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rainage.jpg"/>
          <p:cNvPicPr>
            <a:picLocks noChangeAspect="1"/>
          </p:cNvPicPr>
          <p:nvPr/>
        </p:nvPicPr>
        <p:blipFill>
          <a:blip r:embed="rId4" cstate="print"/>
          <a:srcRect l="14286" t="6122" r="19448"/>
          <a:stretch>
            <a:fillRect/>
          </a:stretch>
        </p:blipFill>
        <p:spPr>
          <a:xfrm>
            <a:off x="304800" y="914400"/>
            <a:ext cx="5257800" cy="5586413"/>
          </a:xfrm>
          <a:prstGeom prst="rect">
            <a:avLst/>
          </a:prstGeom>
        </p:spPr>
      </p:pic>
      <p:sp>
        <p:nvSpPr>
          <p:cNvPr id="7170" name="Title 1"/>
          <p:cNvSpPr>
            <a:spLocks noGrp="1"/>
          </p:cNvSpPr>
          <p:nvPr>
            <p:ph type="title"/>
          </p:nvPr>
        </p:nvSpPr>
        <p:spPr>
          <a:xfrm>
            <a:off x="751148" y="227013"/>
            <a:ext cx="10492854" cy="1143000"/>
          </a:xfrm>
        </p:spPr>
        <p:txBody>
          <a:bodyPr/>
          <a:lstStyle/>
          <a:p>
            <a:pPr algn="ctr" eaLnBrk="1" hangingPunct="1"/>
            <a:r>
              <a:rPr lang="en-US" sz="3200" dirty="0" smtClean="0"/>
              <a:t>The result is a drainage </a:t>
            </a:r>
            <a:r>
              <a:rPr lang="en-US" sz="3200" dirty="0"/>
              <a:t>infrastructure </a:t>
            </a:r>
            <a:r>
              <a:rPr lang="en-US" sz="3200" dirty="0" smtClean="0"/>
              <a:t>designed for </a:t>
            </a:r>
            <a:r>
              <a:rPr lang="en-US" sz="3200" dirty="0"/>
              <a:t>getting rid of excess </a:t>
            </a:r>
            <a:r>
              <a:rPr lang="en-US" sz="3200" dirty="0" smtClean="0"/>
              <a:t>water as quickly as possible</a:t>
            </a:r>
            <a:endParaRPr lang="en-US" sz="3200" dirty="0"/>
          </a:p>
        </p:txBody>
      </p:sp>
      <p:sp>
        <p:nvSpPr>
          <p:cNvPr id="7172" name="Content Placeholder 4"/>
          <p:cNvSpPr>
            <a:spLocks noGrp="1"/>
          </p:cNvSpPr>
          <p:nvPr>
            <p:ph sz="half" idx="2"/>
          </p:nvPr>
        </p:nvSpPr>
        <p:spPr/>
        <p:txBody>
          <a:bodyPr/>
          <a:lstStyle/>
          <a:p>
            <a:pPr eaLnBrk="1" hangingPunct="1">
              <a:buFont typeface="Wingdings" pitchFamily="2" charset="2"/>
              <a:buNone/>
            </a:pPr>
            <a:endParaRPr lang="en-US" dirty="0"/>
          </a:p>
          <a:p>
            <a:pPr eaLnBrk="1" hangingPunct="1"/>
            <a:endParaRPr lang="en-US" dirty="0"/>
          </a:p>
        </p:txBody>
      </p:sp>
      <p:pic>
        <p:nvPicPr>
          <p:cNvPr id="9" name="Content Placeholder 16" descr="IMG_2137.JPG"/>
          <p:cNvPicPr>
            <a:picLocks noGrp="1" noChangeAspect="1"/>
          </p:cNvPicPr>
          <p:nvPr>
            <p:ph sz="quarter" idx="4"/>
          </p:nvPr>
        </p:nvPicPr>
        <p:blipFill rotWithShape="1">
          <a:blip r:embed="rId5" cstate="print"/>
          <a:srcRect l="36292" t="14755" b="6902"/>
          <a:stretch/>
        </p:blipFill>
        <p:spPr bwMode="auto">
          <a:xfrm>
            <a:off x="6019800" y="1524000"/>
            <a:ext cx="5410200" cy="4988728"/>
          </a:xfrm>
          <a:prstGeom prst="rect">
            <a:avLst/>
          </a:prstGeom>
          <a:noFill/>
          <a:ln w="9525">
            <a:noFill/>
            <a:miter lim="800000"/>
            <a:headEnd/>
            <a:tailEnd/>
          </a:ln>
        </p:spPr>
      </p:pic>
      <p:sp>
        <p:nvSpPr>
          <p:cNvPr id="11" name="Text Placeholder 10"/>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Tree>
    <p:custDataLst>
      <p:tags r:id="rId1"/>
    </p:custDataLst>
    <p:extLst>
      <p:ext uri="{BB962C8B-B14F-4D97-AF65-F5344CB8AC3E}">
        <p14:creationId xmlns:p14="http://schemas.microsoft.com/office/powerpoint/2010/main" val="3191053543"/>
      </p:ext>
    </p:extLst>
  </p:cSld>
  <p:clrMapOvr>
    <a:masterClrMapping/>
  </p:clrMapOvr>
  <p:transition advTm="151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89" y="105966"/>
            <a:ext cx="10515600" cy="1325563"/>
          </a:xfrm>
        </p:spPr>
        <p:txBody>
          <a:bodyPr/>
          <a:lstStyle/>
          <a:p>
            <a:r>
              <a:rPr lang="en-US" dirty="0" smtClean="0"/>
              <a:t>Join the email list (conservationdrainage.net)</a:t>
            </a:r>
            <a:endParaRPr lang="en-US" dirty="0"/>
          </a:p>
        </p:txBody>
      </p:sp>
      <p:pic>
        <p:nvPicPr>
          <p:cNvPr id="3" name="Picture 2"/>
          <p:cNvPicPr>
            <a:picLocks noChangeAspect="1"/>
          </p:cNvPicPr>
          <p:nvPr/>
        </p:nvPicPr>
        <p:blipFill>
          <a:blip r:embed="rId2"/>
          <a:stretch>
            <a:fillRect/>
          </a:stretch>
        </p:blipFill>
        <p:spPr>
          <a:xfrm>
            <a:off x="73279" y="1271587"/>
            <a:ext cx="12118721" cy="3756516"/>
          </a:xfrm>
          <a:prstGeom prst="rect">
            <a:avLst/>
          </a:prstGeom>
        </p:spPr>
      </p:pic>
      <p:sp>
        <p:nvSpPr>
          <p:cNvPr id="4" name="Title 1"/>
          <p:cNvSpPr txBox="1">
            <a:spLocks/>
          </p:cNvSpPr>
          <p:nvPr/>
        </p:nvSpPr>
        <p:spPr>
          <a:xfrm>
            <a:off x="550989" y="5271783"/>
            <a:ext cx="11163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Attend the meeting June 3-4 in Fort Wayne, IN</a:t>
            </a:r>
            <a:endParaRPr lang="en-US" dirty="0"/>
          </a:p>
        </p:txBody>
      </p:sp>
    </p:spTree>
    <p:extLst>
      <p:ext uri="{BB962C8B-B14F-4D97-AF65-F5344CB8AC3E}">
        <p14:creationId xmlns:p14="http://schemas.microsoft.com/office/powerpoint/2010/main" val="3074117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innesota_field.JPG"/>
          <p:cNvPicPr>
            <a:picLocks noChangeAspect="1"/>
          </p:cNvPicPr>
          <p:nvPr/>
        </p:nvPicPr>
        <p:blipFill>
          <a:blip r:embed="rId4" cstate="print"/>
          <a:srcRect/>
          <a:stretch>
            <a:fillRect/>
          </a:stretch>
        </p:blipFill>
        <p:spPr bwMode="auto">
          <a:xfrm>
            <a:off x="3048000" y="0"/>
            <a:ext cx="9144000" cy="6858000"/>
          </a:xfrm>
          <a:prstGeom prst="rect">
            <a:avLst/>
          </a:prstGeom>
          <a:noFill/>
          <a:ln w="9525">
            <a:noFill/>
            <a:miter lim="800000"/>
            <a:headEnd/>
            <a:tailEnd/>
          </a:ln>
        </p:spPr>
      </p:pic>
      <p:sp>
        <p:nvSpPr>
          <p:cNvPr id="4" name="TextBox 3"/>
          <p:cNvSpPr txBox="1"/>
          <p:nvPr/>
        </p:nvSpPr>
        <p:spPr>
          <a:xfrm>
            <a:off x="8072418" y="6488668"/>
            <a:ext cx="1903598" cy="369332"/>
          </a:xfrm>
          <a:prstGeom prst="rect">
            <a:avLst/>
          </a:prstGeom>
          <a:noFill/>
        </p:spPr>
        <p:txBody>
          <a:bodyPr wrap="none" rtlCol="0">
            <a:spAutoFit/>
          </a:bodyPr>
          <a:lstStyle/>
          <a:p>
            <a:pPr fontAlgn="base">
              <a:spcBef>
                <a:spcPct val="0"/>
              </a:spcBef>
              <a:spcAft>
                <a:spcPct val="0"/>
              </a:spcAft>
            </a:pPr>
            <a:r>
              <a:rPr lang="en-US" dirty="0">
                <a:solidFill>
                  <a:schemeClr val="bg1">
                    <a:lumMod val="75000"/>
                  </a:schemeClr>
                </a:solidFill>
              </a:rPr>
              <a:t>Photo: Gary Sands</a:t>
            </a:r>
          </a:p>
        </p:txBody>
      </p:sp>
      <p:sp>
        <p:nvSpPr>
          <p:cNvPr id="3" name="TextBox 2"/>
          <p:cNvSpPr txBox="1"/>
          <p:nvPr/>
        </p:nvSpPr>
        <p:spPr>
          <a:xfrm>
            <a:off x="209550" y="133350"/>
            <a:ext cx="2838450" cy="4524315"/>
          </a:xfrm>
          <a:prstGeom prst="rect">
            <a:avLst/>
          </a:prstGeom>
          <a:noFill/>
        </p:spPr>
        <p:txBody>
          <a:bodyPr wrap="square" rtlCol="0">
            <a:spAutoFit/>
          </a:bodyPr>
          <a:lstStyle/>
          <a:p>
            <a:r>
              <a:rPr lang="en-US" sz="3200" dirty="0" smtClean="0"/>
              <a:t>…and fields where water movement is highly modified from the natural topography and drainage patterns.</a:t>
            </a:r>
            <a:endParaRPr lang="en-US" sz="3200" dirty="0"/>
          </a:p>
        </p:txBody>
      </p:sp>
    </p:spTree>
    <p:custDataLst>
      <p:tags r:id="rId1"/>
    </p:custDataLst>
    <p:extLst>
      <p:ext uri="{BB962C8B-B14F-4D97-AF65-F5344CB8AC3E}">
        <p14:creationId xmlns:p14="http://schemas.microsoft.com/office/powerpoint/2010/main" val="3678999470"/>
      </p:ext>
    </p:extLst>
  </p:cSld>
  <p:clrMapOvr>
    <a:masterClrMapping/>
  </p:clrMapOvr>
  <p:transition advTm="1885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470" t="17276" r="13391" b="6177"/>
          <a:stretch/>
        </p:blipFill>
        <p:spPr>
          <a:xfrm>
            <a:off x="1" y="5686"/>
            <a:ext cx="12192000" cy="6858000"/>
          </a:xfrm>
          <a:prstGeom prst="rect">
            <a:avLst/>
          </a:prstGeom>
        </p:spPr>
      </p:pic>
      <p:sp>
        <p:nvSpPr>
          <p:cNvPr id="2" name="TextBox 1"/>
          <p:cNvSpPr txBox="1"/>
          <p:nvPr/>
        </p:nvSpPr>
        <p:spPr>
          <a:xfrm>
            <a:off x="8001001" y="914400"/>
            <a:ext cx="3962400" cy="2062103"/>
          </a:xfrm>
          <a:prstGeom prst="rect">
            <a:avLst/>
          </a:prstGeom>
          <a:noFill/>
        </p:spPr>
        <p:txBody>
          <a:bodyPr wrap="square" rtlCol="0">
            <a:spAutoFit/>
          </a:bodyPr>
          <a:lstStyle/>
          <a:p>
            <a:pPr algn="r"/>
            <a:r>
              <a:rPr lang="en-US" sz="3200" dirty="0" smtClean="0">
                <a:solidFill>
                  <a:schemeClr val="bg1"/>
                </a:solidFill>
              </a:rPr>
              <a:t>We have known since the 1970s that drainage increases nitrate loss</a:t>
            </a:r>
            <a:endParaRPr lang="en-US" sz="3200" dirty="0">
              <a:solidFill>
                <a:schemeClr val="bg1"/>
              </a:solidFill>
            </a:endParaRPr>
          </a:p>
        </p:txBody>
      </p:sp>
      <p:sp>
        <p:nvSpPr>
          <p:cNvPr id="3" name="TextBox 2"/>
          <p:cNvSpPr txBox="1"/>
          <p:nvPr/>
        </p:nvSpPr>
        <p:spPr>
          <a:xfrm>
            <a:off x="3695700" y="2976503"/>
            <a:ext cx="2145972" cy="923330"/>
          </a:xfrm>
          <a:prstGeom prst="rect">
            <a:avLst/>
          </a:prstGeom>
          <a:noFill/>
        </p:spPr>
        <p:txBody>
          <a:bodyPr wrap="none" rtlCol="0">
            <a:spAutoFit/>
          </a:bodyPr>
          <a:lstStyle/>
          <a:p>
            <a:r>
              <a:rPr lang="en-US" sz="5400" dirty="0" smtClean="0">
                <a:solidFill>
                  <a:schemeClr val="bg1"/>
                </a:solidFill>
              </a:rPr>
              <a:t>Nitrate</a:t>
            </a:r>
            <a:endParaRPr lang="en-US" sz="5400" dirty="0">
              <a:solidFill>
                <a:schemeClr val="bg1"/>
              </a:solidFill>
            </a:endParaRPr>
          </a:p>
        </p:txBody>
      </p:sp>
      <p:cxnSp>
        <p:nvCxnSpPr>
          <p:cNvPr id="7" name="Straight Arrow Connector 6"/>
          <p:cNvCxnSpPr/>
          <p:nvPr/>
        </p:nvCxnSpPr>
        <p:spPr>
          <a:xfrm flipH="1">
            <a:off x="3829050" y="3899833"/>
            <a:ext cx="552450" cy="40005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81500" y="3776693"/>
            <a:ext cx="2401619" cy="646331"/>
          </a:xfrm>
          <a:prstGeom prst="rect">
            <a:avLst/>
          </a:prstGeom>
          <a:noFill/>
        </p:spPr>
        <p:txBody>
          <a:bodyPr wrap="none" rtlCol="0">
            <a:spAutoFit/>
          </a:bodyPr>
          <a:lstStyle/>
          <a:p>
            <a:r>
              <a:rPr lang="en-US" sz="3600" dirty="0" smtClean="0">
                <a:solidFill>
                  <a:schemeClr val="bg1"/>
                </a:solidFill>
              </a:rPr>
              <a:t>Phosphorus</a:t>
            </a:r>
            <a:endParaRPr lang="en-US" sz="3600" dirty="0">
              <a:solidFill>
                <a:schemeClr val="bg1"/>
              </a:solidFill>
            </a:endParaRPr>
          </a:p>
        </p:txBody>
      </p:sp>
    </p:spTree>
    <p:extLst>
      <p:ext uri="{BB962C8B-B14F-4D97-AF65-F5344CB8AC3E}">
        <p14:creationId xmlns:p14="http://schemas.microsoft.com/office/powerpoint/2010/main" val="29954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342287" cy="6858000"/>
          </a:xfrm>
          <a:prstGeom prst="rect">
            <a:avLst/>
          </a:prstGeom>
        </p:spPr>
      </p:pic>
      <p:pic>
        <p:nvPicPr>
          <p:cNvPr id="3" name="Picture 2"/>
          <p:cNvPicPr>
            <a:picLocks noChangeAspect="1"/>
          </p:cNvPicPr>
          <p:nvPr/>
        </p:nvPicPr>
        <p:blipFill>
          <a:blip r:embed="rId3"/>
          <a:stretch>
            <a:fillRect/>
          </a:stretch>
        </p:blipFill>
        <p:spPr>
          <a:xfrm>
            <a:off x="9541492" y="202993"/>
            <a:ext cx="2454890" cy="1851066"/>
          </a:xfrm>
          <a:prstGeom prst="rect">
            <a:avLst/>
          </a:prstGeom>
        </p:spPr>
      </p:pic>
      <p:sp>
        <p:nvSpPr>
          <p:cNvPr id="4" name="Rectangular Callout 3"/>
          <p:cNvSpPr/>
          <p:nvPr/>
        </p:nvSpPr>
        <p:spPr>
          <a:xfrm>
            <a:off x="7486650" y="2781300"/>
            <a:ext cx="3448050" cy="2695202"/>
          </a:xfrm>
          <a:prstGeom prst="wedgeRectCallout">
            <a:avLst>
              <a:gd name="adj1" fmla="val 57486"/>
              <a:gd name="adj2" fmla="val 743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1970s: Gilliam and Skaggs showed that controlled drainage could reduce nitrate losses by 30% to 50%</a:t>
            </a:r>
            <a:endParaRPr lang="en-US" sz="2800" dirty="0"/>
          </a:p>
        </p:txBody>
      </p:sp>
      <p:sp>
        <p:nvSpPr>
          <p:cNvPr id="5" name="Rectangular Callout 4"/>
          <p:cNvSpPr/>
          <p:nvPr/>
        </p:nvSpPr>
        <p:spPr>
          <a:xfrm>
            <a:off x="991879" y="202993"/>
            <a:ext cx="3448050" cy="2695202"/>
          </a:xfrm>
          <a:prstGeom prst="wedgeRectCallout">
            <a:avLst>
              <a:gd name="adj1" fmla="val 64667"/>
              <a:gd name="adj2" fmla="val 2909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1990s: Pressure built in the Midwest to address nitrate losses causing hypoxia in the Gulf of Mexico</a:t>
            </a:r>
            <a:endParaRPr lang="en-US" sz="2800" dirty="0"/>
          </a:p>
        </p:txBody>
      </p:sp>
    </p:spTree>
    <p:extLst>
      <p:ext uri="{BB962C8B-B14F-4D97-AF65-F5344CB8AC3E}">
        <p14:creationId xmlns:p14="http://schemas.microsoft.com/office/powerpoint/2010/main" val="410333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innesota_field.JPG"/>
          <p:cNvPicPr>
            <a:picLocks noChangeAspect="1"/>
          </p:cNvPicPr>
          <p:nvPr/>
        </p:nvPicPr>
        <p:blipFill>
          <a:blip r:embed="rId4" cstate="print"/>
          <a:srcRect/>
          <a:stretch>
            <a:fillRect/>
          </a:stretch>
        </p:blipFill>
        <p:spPr bwMode="auto">
          <a:xfrm>
            <a:off x="4089400" y="781050"/>
            <a:ext cx="8102600" cy="6076950"/>
          </a:xfrm>
          <a:prstGeom prst="rect">
            <a:avLst/>
          </a:prstGeom>
          <a:noFill/>
          <a:ln w="9525">
            <a:noFill/>
            <a:miter lim="800000"/>
            <a:headEnd/>
            <a:tailEnd/>
          </a:ln>
        </p:spPr>
      </p:pic>
      <p:sp>
        <p:nvSpPr>
          <p:cNvPr id="4" name="TextBox 3"/>
          <p:cNvSpPr txBox="1"/>
          <p:nvPr/>
        </p:nvSpPr>
        <p:spPr>
          <a:xfrm>
            <a:off x="8072418" y="6488668"/>
            <a:ext cx="1903598" cy="369332"/>
          </a:xfrm>
          <a:prstGeom prst="rect">
            <a:avLst/>
          </a:prstGeom>
          <a:noFill/>
        </p:spPr>
        <p:txBody>
          <a:bodyPr wrap="none" rtlCol="0">
            <a:spAutoFit/>
          </a:bodyPr>
          <a:lstStyle/>
          <a:p>
            <a:pPr fontAlgn="base">
              <a:spcBef>
                <a:spcPct val="0"/>
              </a:spcBef>
              <a:spcAft>
                <a:spcPct val="0"/>
              </a:spcAft>
            </a:pPr>
            <a:r>
              <a:rPr lang="en-US" dirty="0">
                <a:solidFill>
                  <a:schemeClr val="bg1">
                    <a:lumMod val="75000"/>
                  </a:schemeClr>
                </a:solidFill>
              </a:rPr>
              <a:t>Photo: Gary Sands</a:t>
            </a:r>
          </a:p>
        </p:txBody>
      </p:sp>
      <p:sp>
        <p:nvSpPr>
          <p:cNvPr id="3" name="TextBox 2"/>
          <p:cNvSpPr txBox="1"/>
          <p:nvPr/>
        </p:nvSpPr>
        <p:spPr>
          <a:xfrm>
            <a:off x="247650" y="781050"/>
            <a:ext cx="3486150" cy="5016758"/>
          </a:xfrm>
          <a:prstGeom prst="rect">
            <a:avLst/>
          </a:prstGeom>
          <a:noFill/>
        </p:spPr>
        <p:txBody>
          <a:bodyPr wrap="square" rtlCol="0">
            <a:spAutoFit/>
          </a:bodyPr>
          <a:lstStyle/>
          <a:p>
            <a:r>
              <a:rPr lang="en-US" sz="3200" dirty="0" smtClean="0"/>
              <a:t>Yet, conservation practices commonly promoted emphasized controlling erosion, </a:t>
            </a:r>
            <a:r>
              <a:rPr lang="en-US" sz="3200" dirty="0"/>
              <a:t>like residue management, grassed waterways, </a:t>
            </a:r>
            <a:r>
              <a:rPr lang="en-US" sz="3200" dirty="0" smtClean="0"/>
              <a:t>buffers.  </a:t>
            </a:r>
            <a:endParaRPr lang="en-US" sz="3200" dirty="0"/>
          </a:p>
        </p:txBody>
      </p:sp>
      <p:sp>
        <p:nvSpPr>
          <p:cNvPr id="5" name="Title 1"/>
          <p:cNvSpPr>
            <a:spLocks noGrp="1"/>
          </p:cNvSpPr>
          <p:nvPr>
            <p:ph type="title"/>
          </p:nvPr>
        </p:nvSpPr>
        <p:spPr>
          <a:xfrm>
            <a:off x="751148" y="227013"/>
            <a:ext cx="10492854" cy="554037"/>
          </a:xfrm>
        </p:spPr>
        <p:txBody>
          <a:bodyPr>
            <a:noAutofit/>
          </a:bodyPr>
          <a:lstStyle/>
          <a:p>
            <a:pPr algn="ctr" eaLnBrk="1" hangingPunct="1"/>
            <a:r>
              <a:rPr lang="en-US" sz="3600" b="1" dirty="0" smtClean="0"/>
              <a:t>Conservation practices needed to reduce nitrate loss</a:t>
            </a:r>
            <a:endParaRPr lang="en-US" sz="3600" b="1" dirty="0"/>
          </a:p>
        </p:txBody>
      </p:sp>
    </p:spTree>
    <p:custDataLst>
      <p:tags r:id="rId1"/>
    </p:custDataLst>
    <p:extLst>
      <p:ext uri="{BB962C8B-B14F-4D97-AF65-F5344CB8AC3E}">
        <p14:creationId xmlns:p14="http://schemas.microsoft.com/office/powerpoint/2010/main" val="1751650911"/>
      </p:ext>
    </p:extLst>
  </p:cSld>
  <p:clrMapOvr>
    <a:masterClrMapping/>
  </p:clrMapOvr>
  <p:transition advTm="188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rainage.jpg"/>
          <p:cNvPicPr>
            <a:picLocks noChangeAspect="1"/>
          </p:cNvPicPr>
          <p:nvPr/>
        </p:nvPicPr>
        <p:blipFill>
          <a:blip r:embed="rId4" cstate="print"/>
          <a:srcRect l="14286" t="6122" r="19448"/>
          <a:stretch>
            <a:fillRect/>
          </a:stretch>
        </p:blipFill>
        <p:spPr>
          <a:xfrm>
            <a:off x="304800" y="914400"/>
            <a:ext cx="5257800" cy="5586413"/>
          </a:xfrm>
          <a:prstGeom prst="rect">
            <a:avLst/>
          </a:prstGeom>
        </p:spPr>
      </p:pic>
      <p:sp>
        <p:nvSpPr>
          <p:cNvPr id="7170" name="Title 1"/>
          <p:cNvSpPr>
            <a:spLocks noGrp="1"/>
          </p:cNvSpPr>
          <p:nvPr>
            <p:ph type="title"/>
          </p:nvPr>
        </p:nvSpPr>
        <p:spPr>
          <a:xfrm>
            <a:off x="751148" y="227013"/>
            <a:ext cx="10492854" cy="1143000"/>
          </a:xfrm>
        </p:spPr>
        <p:txBody>
          <a:bodyPr>
            <a:normAutofit/>
          </a:bodyPr>
          <a:lstStyle/>
          <a:p>
            <a:pPr algn="ctr" eaLnBrk="1" hangingPunct="1"/>
            <a:r>
              <a:rPr lang="en-US" sz="3200" dirty="0" smtClean="0"/>
              <a:t>The role of drainage in causing Gulf hypoxia was understood, but Midwestern agriculture is highly dependent on drainage.</a:t>
            </a:r>
            <a:endParaRPr lang="en-US" sz="3200" dirty="0"/>
          </a:p>
        </p:txBody>
      </p:sp>
      <p:sp>
        <p:nvSpPr>
          <p:cNvPr id="7172" name="Content Placeholder 4"/>
          <p:cNvSpPr>
            <a:spLocks noGrp="1"/>
          </p:cNvSpPr>
          <p:nvPr>
            <p:ph sz="half" idx="2"/>
          </p:nvPr>
        </p:nvSpPr>
        <p:spPr/>
        <p:txBody>
          <a:bodyPr/>
          <a:lstStyle/>
          <a:p>
            <a:pPr eaLnBrk="1" hangingPunct="1">
              <a:buFont typeface="Wingdings" pitchFamily="2" charset="2"/>
              <a:buNone/>
            </a:pPr>
            <a:endParaRPr lang="en-US" dirty="0"/>
          </a:p>
          <a:p>
            <a:pPr eaLnBrk="1" hangingPunct="1"/>
            <a:endParaRPr lang="en-US" dirty="0"/>
          </a:p>
        </p:txBody>
      </p:sp>
      <p:pic>
        <p:nvPicPr>
          <p:cNvPr id="9" name="Content Placeholder 16" descr="IMG_2137.JPG"/>
          <p:cNvPicPr>
            <a:picLocks noGrp="1" noChangeAspect="1"/>
          </p:cNvPicPr>
          <p:nvPr>
            <p:ph sz="quarter" idx="4"/>
          </p:nvPr>
        </p:nvPicPr>
        <p:blipFill rotWithShape="1">
          <a:blip r:embed="rId5" cstate="print"/>
          <a:srcRect l="36292" t="14755" b="6902"/>
          <a:stretch/>
        </p:blipFill>
        <p:spPr bwMode="auto">
          <a:xfrm>
            <a:off x="6019800" y="1524000"/>
            <a:ext cx="5410200" cy="4988728"/>
          </a:xfrm>
          <a:prstGeom prst="rect">
            <a:avLst/>
          </a:prstGeom>
          <a:noFill/>
          <a:ln w="9525">
            <a:noFill/>
            <a:miter lim="800000"/>
            <a:headEnd/>
            <a:tailEnd/>
          </a:ln>
        </p:spPr>
      </p:pic>
      <p:sp>
        <p:nvSpPr>
          <p:cNvPr id="11" name="Text Placeholder 10"/>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Tree>
    <p:custDataLst>
      <p:tags r:id="rId1"/>
    </p:custDataLst>
    <p:extLst>
      <p:ext uri="{BB962C8B-B14F-4D97-AF65-F5344CB8AC3E}">
        <p14:creationId xmlns:p14="http://schemas.microsoft.com/office/powerpoint/2010/main" val="1870120703"/>
      </p:ext>
    </p:extLst>
  </p:cSld>
  <p:clrMapOvr>
    <a:masterClrMapping/>
  </p:clrMapOvr>
  <p:transition advTm="151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
</p:tagLst>
</file>

<file path=ppt/tags/tag2.xml><?xml version="1.0" encoding="utf-8"?>
<p:tagLst xmlns:a="http://schemas.openxmlformats.org/drawingml/2006/main" xmlns:r="http://schemas.openxmlformats.org/officeDocument/2006/relationships" xmlns:p="http://schemas.openxmlformats.org/presentationml/2006/main">
  <p:tag name="TIMING" val="|9.9"/>
</p:tagLst>
</file>

<file path=ppt/tags/tag3.xml><?xml version="1.0" encoding="utf-8"?>
<p:tagLst xmlns:a="http://schemas.openxmlformats.org/drawingml/2006/main" xmlns:r="http://schemas.openxmlformats.org/officeDocument/2006/relationships" xmlns:p="http://schemas.openxmlformats.org/presentationml/2006/main">
  <p:tag name="TIMING" val="|9.9"/>
</p:tagLst>
</file>

<file path=ppt/tags/tag4.xml><?xml version="1.0" encoding="utf-8"?>
<p:tagLst xmlns:a="http://schemas.openxmlformats.org/drawingml/2006/main" xmlns:r="http://schemas.openxmlformats.org/officeDocument/2006/relationships" xmlns:p="http://schemas.openxmlformats.org/presentationml/2006/main">
  <p:tag name="TIMING" val="|9.6"/>
</p:tagLst>
</file>

<file path=ppt/tags/tag5.xml><?xml version="1.0" encoding="utf-8"?>
<p:tagLst xmlns:a="http://schemas.openxmlformats.org/drawingml/2006/main" xmlns:r="http://schemas.openxmlformats.org/officeDocument/2006/relationships" xmlns:p="http://schemas.openxmlformats.org/presentationml/2006/main">
  <p:tag name="TIMING" val="|14.8|2.2|5.4|6.4|5.9|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1526</Words>
  <Application>Microsoft Office PowerPoint</Application>
  <PresentationFormat>Widescreen</PresentationFormat>
  <Paragraphs>155</Paragraphs>
  <Slides>40</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Black</vt:lpstr>
      <vt:lpstr>Calibri</vt:lpstr>
      <vt:lpstr>Calibri Light</vt:lpstr>
      <vt:lpstr>Open Sans</vt:lpstr>
      <vt:lpstr>Wingdings</vt:lpstr>
      <vt:lpstr>Office Theme</vt:lpstr>
      <vt:lpstr>PowerPoint Presentation</vt:lpstr>
      <vt:lpstr>PowerPoint Presentation</vt:lpstr>
      <vt:lpstr>PowerPoint Presentation</vt:lpstr>
      <vt:lpstr>The result is a drainage infrastructure designed for getting rid of excess water as quickly as possible</vt:lpstr>
      <vt:lpstr>PowerPoint Presentation</vt:lpstr>
      <vt:lpstr>PowerPoint Presentation</vt:lpstr>
      <vt:lpstr>PowerPoint Presentation</vt:lpstr>
      <vt:lpstr>Conservation practices needed to reduce nitrate loss</vt:lpstr>
      <vt:lpstr>The role of drainage in causing Gulf hypoxia was understood, but Midwestern agriculture is highly dependent on drainage.</vt:lpstr>
      <vt:lpstr>PowerPoint Presentation</vt:lpstr>
      <vt:lpstr>We started implementing and monitoring controlled drainage in the Midwest</vt:lpstr>
      <vt:lpstr>PowerPoint Presentation</vt:lpstr>
      <vt:lpstr>PowerPoint Presentation</vt:lpstr>
      <vt:lpstr>PowerPoint Presentation</vt:lpstr>
      <vt:lpstr>PowerPoint Presentation</vt:lpstr>
      <vt:lpstr>Load reductions from controlled drainage across sites</vt:lpstr>
      <vt:lpstr>PowerPoint Presentation</vt:lpstr>
      <vt:lpstr>Shallow Drainage Reduce drain depth to 2.5-3.5 feet. Narrower spacing required to achieve the same drainage intensity. </vt:lpstr>
      <vt:lpstr>Denitrifying bioreactor (NRCS Conservation Practice Standard 604)</vt:lpstr>
      <vt:lpstr>Saturated buffer (NRCS Conservation Practice Standard 605)</vt:lpstr>
      <vt:lpstr>Two water-related problems (Rattan Lal “Two sides of a coin”</vt:lpstr>
      <vt:lpstr>Need for resiliency to climate change</vt:lpstr>
      <vt:lpstr>PowerPoint Presentation</vt:lpstr>
      <vt:lpstr>In periods with too much water already, we expect more in the future</vt:lpstr>
      <vt:lpstr>In periods with too little water already, we expect drier conditions in the future</vt:lpstr>
      <vt:lpstr>Solution:  Storing more water in the landscape</vt:lpstr>
      <vt:lpstr>Transforming Drainage Team</vt:lpstr>
      <vt:lpstr>Storing water in ponds or reservoirs: Drainage Water Recycling</vt:lpstr>
      <vt:lpstr>An old idea being analyzed and researched in new ways. </vt:lpstr>
      <vt:lpstr>PowerPoint Presentation</vt:lpstr>
      <vt:lpstr>Irrigation can be through a sprinkler, or subirrigation</vt:lpstr>
      <vt:lpstr>PowerPoint Presentation</vt:lpstr>
      <vt:lpstr>Collected data from drainage storage research sites– Existing, New, Historical</vt:lpstr>
      <vt:lpstr>Transforming Drainage Database</vt:lpstr>
      <vt:lpstr>The Transforming Drainage Project is in its final year. </vt:lpstr>
      <vt:lpstr>Conclusion:  Numerous practices for managing water table conditions in artificially drained land  Subirrigation  Denitrifying bioreactors </vt:lpstr>
      <vt:lpstr>Precision Drainage?</vt:lpstr>
      <vt:lpstr>Conservation Drainage Network</vt:lpstr>
      <vt:lpstr>Conservation Drainage Network</vt:lpstr>
      <vt:lpstr>Join the email list (conservationdrainage.net)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Frankenberger</dc:creator>
  <cp:lastModifiedBy>Frankenberger, Jane R.</cp:lastModifiedBy>
  <cp:revision>47</cp:revision>
  <cp:lastPrinted>2018-11-02T01:05:02Z</cp:lastPrinted>
  <dcterms:created xsi:type="dcterms:W3CDTF">2018-11-02T00:46:36Z</dcterms:created>
  <dcterms:modified xsi:type="dcterms:W3CDTF">2020-01-24T13:58:56Z</dcterms:modified>
</cp:coreProperties>
</file>